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306" r:id="rId3"/>
    <p:sldId id="310" r:id="rId4"/>
    <p:sldId id="312" r:id="rId5"/>
    <p:sldId id="313" r:id="rId6"/>
    <p:sldId id="314" r:id="rId7"/>
    <p:sldId id="315" r:id="rId8"/>
    <p:sldId id="316" r:id="rId9"/>
    <p:sldId id="271" r:id="rId10"/>
    <p:sldId id="307" r:id="rId11"/>
    <p:sldId id="308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80116" autoAdjust="0"/>
  </p:normalViewPr>
  <p:slideViewPr>
    <p:cSldViewPr snapToGrid="0">
      <p:cViewPr varScale="1">
        <p:scale>
          <a:sx n="55" d="100"/>
          <a:sy n="55" d="100"/>
        </p:scale>
        <p:origin x="-15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Лист1!$D$16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Лист1!$C$17:$C$21</c:f>
              <c:strCache>
                <c:ptCount val="5"/>
                <c:pt idx="0">
                  <c:v>Institution</c:v>
                </c:pt>
                <c:pt idx="1">
                  <c:v>Radioactive Sources (RS)</c:v>
                </c:pt>
                <c:pt idx="2">
                  <c:v>Sealed Radioactive Sources</c:v>
                </c:pt>
                <c:pt idx="3">
                  <c:v>Open/unsealed radioactive sources</c:v>
                </c:pt>
                <c:pt idx="4">
                  <c:v>Instrument tools contaminated RS</c:v>
                </c:pt>
              </c:strCache>
            </c:strRef>
          </c:cat>
          <c:val>
            <c:numRef>
              <c:f>Лист1!$D$17:$D$21</c:f>
              <c:numCache>
                <c:formatCode>General</c:formatCode>
                <c:ptCount val="5"/>
                <c:pt idx="0">
                  <c:v>253</c:v>
                </c:pt>
                <c:pt idx="1">
                  <c:v>813</c:v>
                </c:pt>
                <c:pt idx="2">
                  <c:v>1133</c:v>
                </c:pt>
                <c:pt idx="3">
                  <c:v>35</c:v>
                </c:pt>
                <c:pt idx="4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8D-4C63-A83C-9E1108BF380B}"/>
            </c:ext>
          </c:extLst>
        </c:ser>
        <c:ser>
          <c:idx val="1"/>
          <c:order val="1"/>
          <c:tx>
            <c:strRef>
              <c:f>Лист1!$E$16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Лист1!$C$17:$C$21</c:f>
              <c:strCache>
                <c:ptCount val="5"/>
                <c:pt idx="0">
                  <c:v>Institution</c:v>
                </c:pt>
                <c:pt idx="1">
                  <c:v>Radioactive Sources (RS)</c:v>
                </c:pt>
                <c:pt idx="2">
                  <c:v>Sealed Radioactive Sources</c:v>
                </c:pt>
                <c:pt idx="3">
                  <c:v>Open/unsealed radioactive sources</c:v>
                </c:pt>
                <c:pt idx="4">
                  <c:v>Instrument tools contaminated RS</c:v>
                </c:pt>
              </c:strCache>
            </c:strRef>
          </c:cat>
          <c:val>
            <c:numRef>
              <c:f>Лист1!$E$17:$E$21</c:f>
              <c:numCache>
                <c:formatCode>General</c:formatCode>
                <c:ptCount val="5"/>
                <c:pt idx="0">
                  <c:v>149</c:v>
                </c:pt>
                <c:pt idx="1">
                  <c:v>179</c:v>
                </c:pt>
                <c:pt idx="2">
                  <c:v>104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8D-4C63-A83C-9E1108BF380B}"/>
            </c:ext>
          </c:extLst>
        </c:ser>
        <c:ser>
          <c:idx val="2"/>
          <c:order val="2"/>
          <c:tx>
            <c:strRef>
              <c:f>Лист1!$F$16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val>
            <c:numRef>
              <c:f>Лист1!$F$17:$F$21</c:f>
              <c:numCache>
                <c:formatCode>General</c:formatCode>
                <c:ptCount val="5"/>
                <c:pt idx="0">
                  <c:v>402</c:v>
                </c:pt>
                <c:pt idx="1">
                  <c:v>992</c:v>
                </c:pt>
                <c:pt idx="2">
                  <c:v>1237</c:v>
                </c:pt>
                <c:pt idx="3">
                  <c:v>70</c:v>
                </c:pt>
                <c:pt idx="4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8D-4C63-A83C-9E1108BF3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4188416"/>
        <c:axId val="183639360"/>
        <c:axId val="0"/>
      </c:bar3DChart>
      <c:catAx>
        <c:axId val="14418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39360"/>
        <c:crosses val="autoZero"/>
        <c:auto val="1"/>
        <c:lblAlgn val="ctr"/>
        <c:lblOffset val="100"/>
        <c:noMultiLvlLbl val="0"/>
      </c:catAx>
      <c:valAx>
        <c:axId val="183639360"/>
        <c:scaling>
          <c:orientation val="minMax"/>
          <c:max val="1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8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Radioactive sources in activities</a:t>
            </a:r>
            <a:endParaRPr lang="ru-RU" sz="1400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52230971128611E-2"/>
          <c:y val="0.26040208515602215"/>
          <c:w val="0.66768853893263347"/>
          <c:h val="0.7362791630212890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1924759405074366E-3"/>
                  <c:y val="-4.62780694079906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91-4AE4-9A99-DDF6C0C5821A}"/>
                </c:ext>
              </c:extLst>
            </c:dLbl>
            <c:dLbl>
              <c:idx val="1"/>
              <c:layout>
                <c:manualLayout>
                  <c:x val="-9.0369641294837637E-3"/>
                  <c:y val="-0.17072798191892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91-4AE4-9A99-DDF6C0C5821A}"/>
                </c:ext>
              </c:extLst>
            </c:dLbl>
            <c:dLbl>
              <c:idx val="3"/>
              <c:layout>
                <c:manualLayout>
                  <c:x val="1.3482502187226597E-2"/>
                  <c:y val="-2.97940361621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91-4AE4-9A99-DDF6C0C58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Лист1!$C$27:$C$30</c:f>
              <c:strCache>
                <c:ptCount val="4"/>
                <c:pt idx="0">
                  <c:v>Industry</c:v>
                </c:pt>
                <c:pt idx="1">
                  <c:v>Medicine</c:v>
                </c:pt>
                <c:pt idx="2">
                  <c:v>Science</c:v>
                </c:pt>
                <c:pt idx="3">
                  <c:v>Others</c:v>
                </c:pt>
              </c:strCache>
            </c:strRef>
          </c:cat>
          <c:val>
            <c:numRef>
              <c:f>Лист1!$D$27:$D$30</c:f>
              <c:numCache>
                <c:formatCode>General</c:formatCode>
                <c:ptCount val="4"/>
                <c:pt idx="0">
                  <c:v>14</c:v>
                </c:pt>
                <c:pt idx="1">
                  <c:v>370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91-4AE4-9A99-DDF6C0C582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011089238845139"/>
          <c:y val="0.41936533974919804"/>
          <c:w val="0.2153577477421956"/>
          <c:h val="0.3796952464275298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>
                <a:solidFill>
                  <a:prstClr val="black"/>
                </a:solidFill>
              </a:rPr>
              <a:t>Types</a:t>
            </a:r>
            <a:r>
              <a:rPr lang="en-US" sz="1600" baseline="0" dirty="0" smtClean="0">
                <a:solidFill>
                  <a:prstClr val="black"/>
                </a:solidFill>
              </a:rPr>
              <a:t> of radioactive sources</a:t>
            </a:r>
            <a:endParaRPr lang="ru-RU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89022076643084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06343927887484E-2"/>
          <c:y val="0.2798239654283427"/>
          <c:w val="0.59267543719247762"/>
          <c:h val="0.70291620019428036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Лист1!$C$18:$C$21</c:f>
              <c:strCache>
                <c:ptCount val="4"/>
                <c:pt idx="0">
                  <c:v>Radioactive Sources</c:v>
                </c:pt>
                <c:pt idx="1">
                  <c:v>Sealed RS</c:v>
                </c:pt>
                <c:pt idx="2">
                  <c:v>Unsealed RS</c:v>
                </c:pt>
                <c:pt idx="3">
                  <c:v>Instrument with RS</c:v>
                </c:pt>
              </c:strCache>
            </c:strRef>
          </c:cat>
          <c:val>
            <c:numRef>
              <c:f>Лист1!$F$18:$F$21</c:f>
              <c:numCache>
                <c:formatCode>General</c:formatCode>
                <c:ptCount val="4"/>
                <c:pt idx="0">
                  <c:v>992</c:v>
                </c:pt>
                <c:pt idx="1">
                  <c:v>1237</c:v>
                </c:pt>
                <c:pt idx="2">
                  <c:v>35</c:v>
                </c:pt>
                <c:pt idx="3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89-47AA-8B58-745C2F61E6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8271C-66E5-4A81-913E-7CD6254C005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14D5-D632-47D2-B564-DBFB19C37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Materials were found in black plastic package in the glass bottle. There were no any shielding container or material. Materials are not from Tajikistan facilities.</a:t>
            </a:r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B14D5-D632-47D2-B564-DBFB19C377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49B8-D787-4D6E-AE51-86A025057392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C6C8-2EBB-4C57-84AD-B8A6DC8D3B6E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AE0-1349-4D91-B784-77415CC5762A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9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A52B-D090-4729-8129-8644B4A33E12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3D92-34A1-4DEE-9769-54DDB3D0173D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2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9D3B-43DC-468F-A18F-2552BAF012E9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7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F1BA-B186-4998-8E8F-A94024566C56}" type="datetime1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008-FC5F-4E32-A1C8-97E8C6B9AFA2}" type="datetime1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6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C70D-2CD3-42A7-9C25-4BC42C39ECF6}" type="datetime1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7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23A3-9D1D-4552-8D68-FDF55DFFFB9B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850-6DB3-45FB-8FC6-E452F22787C2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1219-07BF-46D2-A098-8A5BE60ED064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A077-FCB0-40DC-829A-8D22E87C2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heodora.com/maps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75" y="60386"/>
            <a:ext cx="9017725" cy="75049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NATIONAL ACADEMY OF SCIENCES OF </a:t>
            </a:r>
            <a:r>
              <a:rPr lang="en-US" sz="14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TAJIKISTAN</a:t>
            </a:r>
            <a:br>
              <a:rPr lang="en-US" sz="14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en-US" sz="15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C</a:t>
            </a:r>
            <a:r>
              <a:rPr lang="en-US" sz="15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HEMICAL</a:t>
            </a:r>
            <a:r>
              <a:rPr lang="en-US" sz="15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, BIOLOGICAL, RADIOLOGICAL, </a:t>
            </a:r>
            <a:r>
              <a:rPr lang="en-US" sz="15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AND NUCLEAR </a:t>
            </a:r>
            <a:r>
              <a:rPr lang="en-US" sz="15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SAFETY &amp; SECURITY AGENCY</a:t>
            </a:r>
            <a:endParaRPr lang="ru-RU" sz="1500" b="1" i="0" dirty="0">
              <a:solidFill>
                <a:srgbClr val="FFFFFF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1</a:t>
            </a:fld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3874" y="6153375"/>
            <a:ext cx="9017725" cy="305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Prof.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Ulmas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MIRSAIDOV</a:t>
            </a:r>
          </a:p>
          <a:p>
            <a:pPr fontAlgn="base">
              <a:lnSpc>
                <a:spcPct val="150000"/>
              </a:lnSpc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Mr.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Olimjon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AZIZOV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274" y="1328468"/>
            <a:ext cx="9017725" cy="750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Triennial Technical Meeting of </a:t>
            </a:r>
            <a:r>
              <a:rPr lang="en-US" sz="20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 States</a:t>
            </a:r>
            <a:r>
              <a:rPr lang="en-US" sz="20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' Points of Contact for the </a:t>
            </a:r>
          </a:p>
          <a:p>
            <a:pPr fontAlgn="base"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Incident and Trafficking Database (ITDB</a:t>
            </a:r>
            <a:r>
              <a:rPr lang="en-US" sz="20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26 - 28 April </a:t>
            </a:r>
            <a:r>
              <a:rPr lang="en-US" sz="1400" b="1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2022 </a:t>
            </a:r>
            <a:r>
              <a:rPr lang="en-US" sz="14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| Vienna HQ and online WebEx</a:t>
            </a:r>
          </a:p>
        </p:txBody>
      </p:sp>
    </p:spTree>
    <p:extLst>
      <p:ext uri="{BB962C8B-B14F-4D97-AF65-F5344CB8AC3E}">
        <p14:creationId xmlns:p14="http://schemas.microsoft.com/office/powerpoint/2010/main" val="29126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78781" y="6140220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10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33351" y="725995"/>
            <a:ext cx="7161452" cy="606684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Illicit </a:t>
            </a: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trafficking case in Tajikistan </a:t>
            </a:r>
            <a:endParaRPr lang="ru-RU" sz="2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0450" y="1574661"/>
            <a:ext cx="7996846" cy="461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 smtClean="0"/>
              <a:t>This </a:t>
            </a:r>
            <a:r>
              <a:rPr lang="en-GB" dirty="0"/>
              <a:t>group of people tried to find buyers in order to sell and get a large amount of money. Individuals planned to sell within the country or to Afghanistan. After investigation and judicial review </a:t>
            </a:r>
            <a:r>
              <a:rPr lang="en-US" dirty="0"/>
              <a:t>citizen of </a:t>
            </a:r>
            <a:r>
              <a:rPr lang="en-US" dirty="0" smtClean="0"/>
              <a:t>Tajikistan. Mr. </a:t>
            </a:r>
            <a:r>
              <a:rPr lang="en-US" dirty="0" err="1" smtClean="0"/>
              <a:t>Haitmurodov</a:t>
            </a:r>
            <a:r>
              <a:rPr lang="en-US" dirty="0" smtClean="0"/>
              <a:t> </a:t>
            </a:r>
            <a:r>
              <a:rPr lang="en-US" dirty="0"/>
              <a:t>M.T. </a:t>
            </a:r>
            <a:r>
              <a:rPr lang="en-US" dirty="0" smtClean="0"/>
              <a:t>has been convicted according to the Article 193, Part </a:t>
            </a:r>
            <a:r>
              <a:rPr lang="en-US" dirty="0"/>
              <a:t>1 of the Criminal </a:t>
            </a:r>
            <a:r>
              <a:rPr lang="en-US" dirty="0" smtClean="0"/>
              <a:t>Code </a:t>
            </a:r>
            <a:r>
              <a:rPr lang="en-US" dirty="0"/>
              <a:t>of Tajikistan “Illicit trafficking of radioactive materials”</a:t>
            </a:r>
            <a:r>
              <a:rPr lang="en-GB" dirty="0"/>
              <a:t>.</a:t>
            </a:r>
            <a:endParaRPr lang="ru-RU" dirty="0"/>
          </a:p>
          <a:p>
            <a:pPr algn="just"/>
            <a:r>
              <a:rPr lang="en-GB" dirty="0"/>
              <a:t>Analysis performed by Canberra Gamma-spectroscopy, </a:t>
            </a:r>
            <a:r>
              <a:rPr lang="en-GB" dirty="0" err="1"/>
              <a:t>HPGe</a:t>
            </a:r>
            <a:r>
              <a:rPr lang="en-GB" dirty="0"/>
              <a:t> </a:t>
            </a:r>
            <a:r>
              <a:rPr lang="en-GB" dirty="0" smtClean="0"/>
              <a:t>Detector at the Technical </a:t>
            </a:r>
            <a:r>
              <a:rPr lang="en-GB" dirty="0"/>
              <a:t>Services Laboratory of </a:t>
            </a:r>
            <a:r>
              <a:rPr lang="en-GB" dirty="0" smtClean="0"/>
              <a:t>the Chemical</a:t>
            </a:r>
            <a:r>
              <a:rPr lang="en-GB" dirty="0"/>
              <a:t>, Biological, Radiological and Nuclear Safety and Security Agency (former </a:t>
            </a:r>
            <a:r>
              <a:rPr lang="en-GB" dirty="0" err="1" smtClean="0"/>
              <a:t>NRSAof</a:t>
            </a:r>
            <a:r>
              <a:rPr lang="en-GB" dirty="0" smtClean="0"/>
              <a:t> Tajikistan.</a:t>
            </a:r>
          </a:p>
          <a:p>
            <a:pPr algn="r"/>
            <a:r>
              <a:rPr lang="en-GB" sz="1700" b="1" dirty="0" smtClean="0"/>
              <a:t>INF </a:t>
            </a:r>
            <a:r>
              <a:rPr lang="en-GB" sz="1700" b="1" dirty="0"/>
              <a:t>send to IAEA ITDB on 12.07.2021.</a:t>
            </a:r>
            <a:endParaRPr lang="ru-RU" sz="17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78781" y="6140220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11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33351" y="725995"/>
            <a:ext cx="7161452" cy="60668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Original photos of the </a:t>
            </a:r>
            <a:r>
              <a:rPr lang="en-US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nuclear materials</a:t>
            </a:r>
            <a:endParaRPr lang="ru-RU" sz="2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6826" y="1175503"/>
            <a:ext cx="2549438" cy="337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8967" y="1200450"/>
            <a:ext cx="2657503" cy="321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25" y="4202072"/>
            <a:ext cx="5684332" cy="247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3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78781" y="6140220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12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916"/>
            <a:ext cx="9144000" cy="534508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25038" y="2031094"/>
            <a:ext cx="7161452" cy="60668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Thanks for your attention!</a:t>
            </a:r>
            <a:endParaRPr lang="ru-RU" sz="4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entral_as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3" y="582381"/>
            <a:ext cx="7712015" cy="562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59868" y="725995"/>
            <a:ext cx="5978106" cy="464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Tajikistan</a:t>
            </a:r>
            <a:endParaRPr lang="ru-RU" sz="22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2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3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402526" y="675789"/>
            <a:ext cx="7741474" cy="606684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THE NUMBER OF REGISTERED RADIOACTIVE SOURCES IN 2017-2021</a:t>
            </a:r>
            <a:endParaRPr lang="ru-RU" sz="16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24196"/>
              </p:ext>
            </p:extLst>
          </p:nvPr>
        </p:nvGraphicFramePr>
        <p:xfrm>
          <a:off x="415636" y="1282474"/>
          <a:ext cx="8154786" cy="258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977826"/>
              </p:ext>
            </p:extLst>
          </p:nvPr>
        </p:nvGraphicFramePr>
        <p:xfrm>
          <a:off x="4422037" y="3869356"/>
          <a:ext cx="4040319" cy="266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555414"/>
              </p:ext>
            </p:extLst>
          </p:nvPr>
        </p:nvGraphicFramePr>
        <p:xfrm>
          <a:off x="96385" y="3984773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4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402526" y="675789"/>
            <a:ext cx="7741474" cy="60668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INVENTORY OF RADIOACTIVE SOURCE</a:t>
            </a:r>
            <a:endParaRPr lang="ru-RU" sz="1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" name="Picture 4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1" y="1438103"/>
            <a:ext cx="7984813" cy="512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5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43052" y="647541"/>
            <a:ext cx="7161452" cy="60668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CBRN SSA </a:t>
            </a:r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ACHIEVEMENTS</a:t>
            </a:r>
            <a:endParaRPr lang="ru-RU" sz="2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7" y="4087722"/>
            <a:ext cx="3644571" cy="253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78" y="4087722"/>
            <a:ext cx="3754355" cy="253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7" y="1335714"/>
            <a:ext cx="3644571" cy="264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70" y="1350689"/>
            <a:ext cx="3719887" cy="2638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6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3472806"/>
            <a:ext cx="4083599" cy="335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45" y="1245407"/>
            <a:ext cx="4248352" cy="211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8" y="1220976"/>
            <a:ext cx="4100383" cy="21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4565945" y="3472805"/>
            <a:ext cx="4131049" cy="314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1086" y="861382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CBRN SSA ACHIEVEMENTS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7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1086" y="861382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CBRN SSA ACHIEVEMENTS</a:t>
            </a:r>
            <a:endParaRPr lang="ru-RU" dirty="0"/>
          </a:p>
        </p:txBody>
      </p:sp>
      <p:pic>
        <p:nvPicPr>
          <p:cNvPr id="1026" name="Picture 2" descr="C:\Users\CBRN &amp; SSA\Downloads\IMG-20220612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714"/>
            <a:ext cx="9143999" cy="56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2032" y="6093718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8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1086" y="861382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CBRN SSA ACHIEVEMENTS</a:t>
            </a:r>
            <a:endParaRPr lang="ru-RU" dirty="0"/>
          </a:p>
        </p:txBody>
      </p:sp>
      <p:pic>
        <p:nvPicPr>
          <p:cNvPr id="2050" name="Picture 2" descr="C:\Users\CBRN &amp; SSA\Downloads\IMG-20220612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714"/>
            <a:ext cx="9143999" cy="56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78781" y="6140220"/>
            <a:ext cx="2057400" cy="365125"/>
          </a:xfrm>
        </p:spPr>
        <p:txBody>
          <a:bodyPr/>
          <a:lstStyle/>
          <a:p>
            <a:fld id="{38EFA077-FCB0-40DC-829A-8D22E87C2B54}" type="slidenum">
              <a:rPr lang="ru-RU" b="1" smtClean="0">
                <a:solidFill>
                  <a:srgbClr val="002060"/>
                </a:solidFill>
              </a:rPr>
              <a:t>9</a:t>
            </a:fld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98469" y="679660"/>
            <a:ext cx="72455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162646" y="801643"/>
            <a:ext cx="7161452" cy="33515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Illicit </a:t>
            </a: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trafficking case in Tajikistan </a:t>
            </a:r>
            <a:endParaRPr lang="ru-RU" sz="2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0449" y="1258778"/>
            <a:ext cx="8321041" cy="331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/>
              <a:t>State Committee for National Security of </a:t>
            </a:r>
            <a:r>
              <a:rPr lang="en-GB" sz="2000" dirty="0" smtClean="0"/>
              <a:t>Tajikistan provided </a:t>
            </a:r>
            <a:r>
              <a:rPr lang="en-US" sz="2000" dirty="0" smtClean="0"/>
              <a:t> information to the Regulatory </a:t>
            </a:r>
            <a:r>
              <a:rPr lang="en-US" sz="2000" dirty="0"/>
              <a:t>body of Tajikistan </a:t>
            </a:r>
            <a:r>
              <a:rPr lang="en-GB" sz="2000" dirty="0" smtClean="0"/>
              <a:t>on </a:t>
            </a:r>
            <a:r>
              <a:rPr lang="en-GB" sz="2000" dirty="0"/>
              <a:t>May 27, </a:t>
            </a:r>
            <a:r>
              <a:rPr lang="en-GB" sz="2000" dirty="0" smtClean="0"/>
              <a:t>2021. During </a:t>
            </a:r>
            <a:r>
              <a:rPr lang="en-GB" sz="2000" dirty="0"/>
              <a:t>a special operation, several citizens </a:t>
            </a:r>
            <a:r>
              <a:rPr lang="en-GB" sz="2000" dirty="0" smtClean="0"/>
              <a:t>of </a:t>
            </a:r>
            <a:r>
              <a:rPr lang="en-GB" sz="2000" dirty="0"/>
              <a:t>Tajikistan were detained in </a:t>
            </a:r>
            <a:r>
              <a:rPr lang="en-GB" sz="2000" dirty="0" smtClean="0"/>
              <a:t>Dushanbe city </a:t>
            </a:r>
            <a:r>
              <a:rPr lang="en-GB" sz="2000" dirty="0"/>
              <a:t>(Capital of Tajikistan) and from them were found 133 pieces of nuclear material (uranium dioxide tablets) with a total weight of 607 grams. </a:t>
            </a:r>
            <a:endParaRPr lang="en-GB" sz="2000" dirty="0" smtClean="0"/>
          </a:p>
          <a:p>
            <a:pPr algn="just"/>
            <a:r>
              <a:rPr lang="en-GB" sz="2000" dirty="0" smtClean="0"/>
              <a:t>Primary </a:t>
            </a:r>
            <a:r>
              <a:rPr lang="en-GB" sz="2000" dirty="0"/>
              <a:t>gamma-spectrometric analysis showed that this material contains isotopes of uranium U-235 (3-3.5% enrichment) and </a:t>
            </a:r>
            <a:r>
              <a:rPr lang="en-GB" sz="2000" dirty="0" smtClean="0"/>
              <a:t>U-238.</a:t>
            </a:r>
          </a:p>
          <a:p>
            <a:pPr algn="just"/>
            <a:r>
              <a:rPr lang="en-GB" sz="2000" dirty="0" smtClean="0"/>
              <a:t>Physical </a:t>
            </a:r>
            <a:r>
              <a:rPr lang="en-GB" sz="2000" dirty="0"/>
              <a:t>description: 133 pieces of </a:t>
            </a:r>
            <a:r>
              <a:rPr lang="en-GB" sz="2000" dirty="0" smtClean="0"/>
              <a:t>cylindrical </a:t>
            </a:r>
            <a:r>
              <a:rPr lang="en-GB" sz="2000" dirty="0"/>
              <a:t>Pallets with </a:t>
            </a:r>
            <a:r>
              <a:rPr lang="en-GB" sz="2000" dirty="0" smtClean="0"/>
              <a:t>cylindrical </a:t>
            </a:r>
            <a:r>
              <a:rPr lang="en-GB" sz="2000" dirty="0"/>
              <a:t>hole in the </a:t>
            </a:r>
            <a:r>
              <a:rPr lang="en-GB" sz="2000" dirty="0" smtClean="0"/>
              <a:t>centre, </a:t>
            </a:r>
            <a:r>
              <a:rPr lang="en-GB" sz="2000" dirty="0"/>
              <a:t>11 mm long, 7 mm diameter, 2 mm hole, weight 4.5-4.8 grams. </a:t>
            </a:r>
            <a:r>
              <a:rPr lang="en-GB" sz="2000" dirty="0" smtClean="0"/>
              <a:t>The </a:t>
            </a:r>
            <a:r>
              <a:rPr lang="en-GB" sz="2000" dirty="0"/>
              <a:t>pallets </a:t>
            </a:r>
            <a:r>
              <a:rPr lang="en-GB" sz="2000" dirty="0" smtClean="0"/>
              <a:t>had no </a:t>
            </a:r>
            <a:r>
              <a:rPr lang="en-GB" sz="2000" dirty="0"/>
              <a:t>serial </a:t>
            </a:r>
            <a:r>
              <a:rPr lang="en-GB" sz="2000" dirty="0" smtClean="0"/>
              <a:t>numbers. Dose </a:t>
            </a:r>
            <a:r>
              <a:rPr lang="en-GB" sz="2000" dirty="0"/>
              <a:t>rate </a:t>
            </a:r>
            <a:r>
              <a:rPr lang="en-GB" sz="2000" dirty="0" smtClean="0"/>
              <a:t>is 0,315-0,388 </a:t>
            </a:r>
            <a:r>
              <a:rPr lang="en-GB" sz="2000" dirty="0" err="1"/>
              <a:t>microSivert</a:t>
            </a:r>
            <a:r>
              <a:rPr lang="en-GB" sz="2000" dirty="0"/>
              <a:t>/hour. </a:t>
            </a:r>
            <a:endParaRPr lang="ru-RU" sz="2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23792" y="82859"/>
            <a:ext cx="5978106" cy="55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NATIONAL ACADEMY OF SCIENCES OF TAJIKISTAN</a:t>
            </a:r>
            <a:b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CHEMICAL, BIOLOGICAL, RADIOLOGICAL, AND NUCLEAR SAFETY &amp; SECURITY AGENCY</a:t>
            </a:r>
            <a:endParaRPr lang="ru-RU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" y="4485820"/>
            <a:ext cx="2632136" cy="198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6" y="4485820"/>
            <a:ext cx="2091413" cy="211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14" y="4384222"/>
            <a:ext cx="2557694" cy="2084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06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445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NATIONAL ACADEMY OF SCIENCES OF TAJIKISTAN CHEMICAL, BIOLOGICAL, RADIOLOGICAL, AND NUCLEAR SAFETY &amp; SECURITY AGENCY</vt:lpstr>
      <vt:lpstr>Презентация PowerPoint</vt:lpstr>
      <vt:lpstr>THE NUMBER OF REGISTERED RADIOACTIVE SOURCES IN 2017-2021</vt:lpstr>
      <vt:lpstr>INVENTORY OF RADIOACTIVE SOURCE</vt:lpstr>
      <vt:lpstr>CBRN SSA ACHIEVEMENTS</vt:lpstr>
      <vt:lpstr>Презентация PowerPoint</vt:lpstr>
      <vt:lpstr>Презентация PowerPoint</vt:lpstr>
      <vt:lpstr>Презентация PowerPoint</vt:lpstr>
      <vt:lpstr>Illicit trafficking case in Tajikistan </vt:lpstr>
      <vt:lpstr>Illicit trafficking case in Tajikistan </vt:lpstr>
      <vt:lpstr>Original photos of the nuclear materials</vt:lpstr>
      <vt:lpstr>Thanks for your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ДАСТОВАРДҲО | ДОСТИЖЕНИЯ</dc:title>
  <dc:creator>HP</dc:creator>
  <cp:lastModifiedBy>CBRN &amp; SSA</cp:lastModifiedBy>
  <cp:revision>77</cp:revision>
  <dcterms:created xsi:type="dcterms:W3CDTF">2021-12-21T15:35:07Z</dcterms:created>
  <dcterms:modified xsi:type="dcterms:W3CDTF">2022-06-20T21:37:24Z</dcterms:modified>
</cp:coreProperties>
</file>