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17"/>
  </p:notesMasterIdLst>
  <p:sldIdLst>
    <p:sldId id="487" r:id="rId4"/>
    <p:sldId id="257" r:id="rId5"/>
    <p:sldId id="542" r:id="rId6"/>
    <p:sldId id="544" r:id="rId7"/>
    <p:sldId id="546" r:id="rId8"/>
    <p:sldId id="547" r:id="rId9"/>
    <p:sldId id="551" r:id="rId10"/>
    <p:sldId id="552" r:id="rId11"/>
    <p:sldId id="548" r:id="rId12"/>
    <p:sldId id="553" r:id="rId13"/>
    <p:sldId id="549" r:id="rId14"/>
    <p:sldId id="550" r:id="rId15"/>
    <p:sldId id="5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23:00:33.4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2217,'0'0,"-1"0,1 0,-1-1,1 1,0 0,-1 0,1 0,0-1,-1 1,1 0,0-1,-1 1,1 0,0-1,-1 1,1 0,0-2,0 2,0-1,-1 1,1 0,0-1,0 1,0-1,0 0,-3-14,3 13,-4-42,4-80,1 61,-1-1298,1 1352,0 0,0 0,1 1,4-16,3-15,11-115,-16 131,10-36,-9 42,-1-1,0 0,-1 0,1-19,-4-101,-1 121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1T19:56:26.4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0,'118'6,"-4"0,149-7,-246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1T19:56:51.6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1,'419'0,"-412"0,0 0,0 1,0 1,0-1,8 4,1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23:12:49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1372,'-1'-30,"-2"0,-6-31,4 30,-3-56,8 24,9-87,-2 66,5-30,14-27,-21 113,-1-2,1-40,-6-62,-1 50,2-139,0 204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23:13:37.3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2090,'0'-1432,"0"1417,2 1,0 0,6-24,-4 20,4-30,1-87,-3-123,-7 158,1 83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2T16:39:55.3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92 828,'0'-10,"-1"0,-1 1,-4-18,-2-9,5 13,0 2,0 0,-2 1,-10-34,-18-40,29 78,1 0,1 0,0 0,0-19,4-146,-1 160,1 1,6-29,3-20,-10 60,0 1,1-1,4-15,-1 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2T16:39:59.1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1226,'-5'-91,"-1"7,6-511,1 288,0 291,0 0,8-30,0-6,-7 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2T16:40:08.1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67 310,'0'-4,"0"-7,0-3,-4-4,-1 0,-2-4,0-1,2 2,1-1,2 3,-3-6,-1-1,-1 1,1 2,1 2,1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2T16:40:19.9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1T19:56:06.4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84,'0'-1,"1"0,-1 0,1 0,-1 0,1 0,0 0,-1 0,1 0,0 0,0 0,1-1,1-1,1-1,0-1,0 1,1 0,0 0,0 0,0 1,0 0,0 0,10-4,2 0,-9 4,0 0,0 0,0 0,0 1,1 0,10 0,12 0,-1 2,0 2,59 10,-79-10,15 2,0 2,0 1,44 19,-14 0,-37-18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1T19:56:20.4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1,'41'1,"50"6,-67-5,-1-1,1-1,0 0,25-5,76-1,-110 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F94DE-647E-43CD-A85B-CA2FC582E27B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53271-4AA3-4762-8B4B-6ADD3247E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6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10216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F8AF94-E9BE-4AA3-B215-836243B0FD7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216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41338" y="757238"/>
            <a:ext cx="6719887" cy="3779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6901" y="4789287"/>
            <a:ext cx="6378713" cy="495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FD198-EF8A-4601-83EF-07B27571CD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7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FD198-EF8A-4601-83EF-07B27571CD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2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FD198-EF8A-4601-83EF-07B27571CD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15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FD198-EF8A-4601-83EF-07B27571CD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19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FD198-EF8A-4601-83EF-07B27571CD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8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43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62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38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17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400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71651"/>
            <a:ext cx="984504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025213" y="126751"/>
            <a:ext cx="9845040" cy="7115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71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71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9780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5" y="470982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416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C8ED7-3A85-6045-901A-3B8FB1CF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62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71651"/>
            <a:ext cx="984504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025213" y="126751"/>
            <a:ext cx="9845040" cy="7115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5505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689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469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888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8980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271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930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71651"/>
            <a:ext cx="984504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025213" y="126751"/>
            <a:ext cx="9845040" cy="7115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1102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78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152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08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071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5" y="470982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835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C8ED7-3A85-6045-901A-3B8FB1CF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9716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848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668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015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7908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622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1FCC-A747-4A1E-9F24-92E716C4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A2A9D-74E3-4BF8-BFAB-8344EE469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C02F8-803C-4148-B80A-8040A343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D766F-FCF3-444E-A8AF-62423158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85D51-4CF9-499A-A748-34C575D2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95AA-7789-4A0B-B99F-1C803DDE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0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519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76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5" y="470982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097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C8ED7-3A85-6045-901A-3B8FB1CF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79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64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60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tif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30" name="Picture 6" descr="EngMall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55F1AD-C144-CF4D-920F-EADBD5228B38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855" y="1"/>
            <a:ext cx="3034145" cy="82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F7C80-24EB-114E-9108-F5B15ADBCD2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88745"/>
            <a:ext cx="3560693" cy="8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4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30" name="Picture 6" descr="EngMall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55F1AD-C144-CF4D-920F-EADBD5228B38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855" y="1"/>
            <a:ext cx="3034145" cy="82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F7C80-24EB-114E-9108-F5B15ADBCD2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88745"/>
            <a:ext cx="3560693" cy="8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7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30" name="Picture 6" descr="EngMall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55F1AD-C144-CF4D-920F-EADBD5228B38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855" y="1"/>
            <a:ext cx="3034145" cy="82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F7C80-24EB-114E-9108-F5B15ADBCD2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88745"/>
            <a:ext cx="3560693" cy="8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9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50.png"/><Relationship Id="rId10" Type="http://schemas.openxmlformats.org/officeDocument/2006/relationships/slide" Target="slide6.xml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slide" Target="slide10.xml"/><Relationship Id="rId7" Type="http://schemas.openxmlformats.org/officeDocument/2006/relationships/customXml" Target="../ink/ink9.xml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120.png"/><Relationship Id="rId4" Type="http://schemas.openxmlformats.org/officeDocument/2006/relationships/image" Target="../media/image15.png"/><Relationship Id="rId9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684271" y="2468880"/>
            <a:ext cx="5072634" cy="731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E406782-C21A-4840-B95E-3668C7A7BA06}"/>
              </a:ext>
            </a:extLst>
          </p:cNvPr>
          <p:cNvSpPr txBox="1">
            <a:spLocks noChangeArrowheads="1"/>
          </p:cNvSpPr>
          <p:nvPr/>
        </p:nvSpPr>
        <p:spPr>
          <a:xfrm>
            <a:off x="2140958" y="1739187"/>
            <a:ext cx="9178205" cy="11122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Assessment of Nuclear Security and Safety Culture at Radiological Facilities across the United States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521D7C-B9A3-4772-8D85-49931713B6DD}"/>
              </a:ext>
            </a:extLst>
          </p:cNvPr>
          <p:cNvSpPr/>
          <p:nvPr/>
        </p:nvSpPr>
        <p:spPr>
          <a:xfrm>
            <a:off x="3606412" y="3429000"/>
            <a:ext cx="57677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8A5C">
                  <a:lumMod val="75000"/>
                </a:srgbClr>
              </a:solidFill>
              <a:effectLst/>
              <a:uLnTx/>
              <a:uFillTx/>
              <a:latin typeface="Calibri Regular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Jason T. Harris, Ph.D.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Shraddha Rane, Ph.D.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Emma Rekeweg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Karina Paone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Regular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404B10-591E-0E44-A83A-D4CD4421F77E}"/>
              </a:ext>
            </a:extLst>
          </p:cNvPr>
          <p:cNvSpPr/>
          <p:nvPr/>
        </p:nvSpPr>
        <p:spPr>
          <a:xfrm>
            <a:off x="4022156" y="5345368"/>
            <a:ext cx="54158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8A5C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the Safety and Security of Radioactive Sources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Vienna, 2022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6E58497-E991-482C-B1ED-2D6E7875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413" y="1029925"/>
            <a:ext cx="10458587" cy="963975"/>
          </a:xfrm>
        </p:spPr>
        <p:txBody>
          <a:bodyPr/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- The Conceptual Knowledge Test of Safety and Security Among the University and Medical Center Respondents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F4BF7-E5C5-4182-964E-7BF116FECB53}"/>
              </a:ext>
            </a:extLst>
          </p:cNvPr>
          <p:cNvSpPr txBox="1"/>
          <p:nvPr/>
        </p:nvSpPr>
        <p:spPr>
          <a:xfrm>
            <a:off x="1733413" y="2101360"/>
            <a:ext cx="10378671" cy="512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Surveillance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term surveillance in security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implies the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of behavior, activities, or information for the purpose of detection and risk mitigation.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primary function of surveillance systems is to intercept a likely intruder or monitor for other malicious acts. In many organizations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 surveillance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 provides a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definitive means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verify and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validate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employee’s adherence to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better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 employee safety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 workplace injury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potential hazards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may exist within the environment. A </a:t>
            </a:r>
            <a:r>
              <a:rPr lang="en-US" sz="1800" b="1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majority (51%)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ranked surveillance as </a:t>
            </a:r>
            <a:r>
              <a:rPr lang="en-US" sz="1800" b="1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purely security category.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Safeguards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Safeguards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per the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IAEA is defined as a set of technical measures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are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 facilities and material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independently verify a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State’s legal obligation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nuclear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facilities are not misused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nuclear material is not diverted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peaceful uses. The safeguard systems are implemented to deter and detect the diversion of nuclear or radioactive materials.  With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 respondents ranking safeguards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1800" b="1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majorly ( 51%) a safety concept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shows that the term </a:t>
            </a:r>
            <a:r>
              <a:rPr lang="en-US" sz="1800" b="1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safeguard is not as easily understood </a:t>
            </a:r>
            <a:r>
              <a:rPr lang="en-US" sz="1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outside of restricted groups with specific expertise in the nuclear industry.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informational gap exists because there are no suitable parallels in other industries. </a:t>
            </a:r>
            <a:r>
              <a:rPr lang="en-US" sz="1800" b="1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Safeguards have more commonality with security than it does with safety. </a:t>
            </a:r>
            <a:endParaRPr lang="en-US" sz="1800" b="1" dirty="0">
              <a:solidFill>
                <a:srgbClr val="FF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Forward or Next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AB7388-0E19-EC0A-234D-CA27654198A9}"/>
              </a:ext>
            </a:extLst>
          </p:cNvPr>
          <p:cNvSpPr/>
          <p:nvPr/>
        </p:nvSpPr>
        <p:spPr bwMode="auto">
          <a:xfrm>
            <a:off x="11487050" y="6490822"/>
            <a:ext cx="391096" cy="299277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4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3AE530D-6C03-43CD-B21F-8D568D7E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124" y="1072243"/>
            <a:ext cx="10440610" cy="67914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Final Purpose of Our Study? </a:t>
            </a:r>
          </a:p>
        </p:txBody>
      </p:sp>
      <p:pic>
        <p:nvPicPr>
          <p:cNvPr id="1030" name="Picture 6" descr="Types: Map of United States Regions - Ornamental Plant Information from  PlantsGalore.Com">
            <a:extLst>
              <a:ext uri="{FF2B5EF4-FFF2-40B4-BE49-F238E27FC236}">
                <a16:creationId xmlns:a16="http://schemas.microsoft.com/office/drawing/2014/main" id="{7B3FC04D-561E-4CAF-865E-9888D9007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947" y="2037997"/>
            <a:ext cx="5384800" cy="370205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F81D4B-4A47-4CD4-8597-CCFAA35FABE2}"/>
              </a:ext>
            </a:extLst>
          </p:cNvPr>
          <p:cNvSpPr txBox="1"/>
          <p:nvPr/>
        </p:nvSpPr>
        <p:spPr>
          <a:xfrm>
            <a:off x="6473371" y="1770742"/>
            <a:ext cx="5454833" cy="437583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85750" indent="-2857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ASSESS! Our goal is to assess the radiological facilities across the United States for Radiological Security and Safety Culture. </a:t>
            </a:r>
          </a:p>
          <a:p>
            <a:pPr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answer the following questions:</a:t>
            </a:r>
          </a:p>
          <a:p>
            <a:pPr marL="742950" lvl="1" indent="-2857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such factors as the size, type, and location of the facility impact safety and security culture?</a:t>
            </a:r>
          </a:p>
          <a:p>
            <a:pPr marL="742950" lvl="1" indent="-2857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larger medical center employees better trained in RAM transit than smaller medical centers?</a:t>
            </a:r>
          </a:p>
          <a:p>
            <a:pPr marL="742950" lvl="1" indent="-2857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patterns in the distribution of safety and security culture strengths/weaknesses?</a:t>
            </a:r>
          </a:p>
          <a:p>
            <a:pPr marL="742950" lvl="1" indent="-2857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facilities act on the research findings to enhance their safety and security culture?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Go Forward or Next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6C992A3-2211-EE2A-D0B9-C3A6571FBA09}"/>
              </a:ext>
            </a:extLst>
          </p:cNvPr>
          <p:cNvSpPr/>
          <p:nvPr/>
        </p:nvSpPr>
        <p:spPr bwMode="auto">
          <a:xfrm>
            <a:off x="11331674" y="6256459"/>
            <a:ext cx="496942" cy="388785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4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3AE530D-6C03-43CD-B21F-8D568D7E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583" y="821267"/>
            <a:ext cx="6737990" cy="740834"/>
          </a:xfrm>
        </p:spPr>
        <p:txBody>
          <a:bodyPr/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 ….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1D4B-4A47-4CD4-8597-CCFAA35FABE2}"/>
              </a:ext>
            </a:extLst>
          </p:cNvPr>
          <p:cNvSpPr txBox="1"/>
          <p:nvPr/>
        </p:nvSpPr>
        <p:spPr>
          <a:xfrm>
            <a:off x="1250999" y="1641688"/>
            <a:ext cx="103997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ultimate purpose of our research is enhancing security culture at radiological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 concerns should not be a barrier to facilities participating in the study.  Our published results will fully maintain the anonymity of the respondents – the names or other potential identifiers of facilities will never appear in any publications or other disclosures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Participating facilities may request constructive feedback from our research group on their survey assessment.  Facilities that choose to do so may receive an analysis highlighting possible gaps in security culture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respondents will be eligible to participate in training sessions or webinars provided by our Center for Radiological and Nuclear Security that address security culture fundamentals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our research to provide the full scope of potential benefits, we need many more survey respondents.  Your facility can make a difference by answering a ten-minute survey.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862FA2A-766B-E2E2-7374-BD55772968AE}"/>
              </a:ext>
            </a:extLst>
          </p:cNvPr>
          <p:cNvSpPr/>
          <p:nvPr/>
        </p:nvSpPr>
        <p:spPr bwMode="auto">
          <a:xfrm>
            <a:off x="10800727" y="6199662"/>
            <a:ext cx="496942" cy="430552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Go Home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59249AB-1215-2E85-DCF3-0077366940F3}"/>
              </a:ext>
            </a:extLst>
          </p:cNvPr>
          <p:cNvSpPr/>
          <p:nvPr/>
        </p:nvSpPr>
        <p:spPr bwMode="auto">
          <a:xfrm>
            <a:off x="11542112" y="6189070"/>
            <a:ext cx="362139" cy="407406"/>
          </a:xfrm>
          <a:prstGeom prst="actionButtonHom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6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A98C21-EC6A-4F3B-A195-C7E7DC43FFC2}"/>
              </a:ext>
            </a:extLst>
          </p:cNvPr>
          <p:cNvSpPr txBox="1"/>
          <p:nvPr/>
        </p:nvSpPr>
        <p:spPr>
          <a:xfrm>
            <a:off x="2217113" y="2034241"/>
            <a:ext cx="9018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Questions?  </a:t>
            </a:r>
          </a:p>
          <a:p>
            <a:pPr algn="ctr"/>
            <a:endParaRPr lang="en-US" sz="4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105242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5936-8C89-49C4-8EB5-BC2437B0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72" y="1044311"/>
            <a:ext cx="3494362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tx1"/>
                </a:solidFill>
                <a:latin typeface="Calibri Regular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tx1"/>
                </a:solidFill>
                <a:latin typeface="Calibri Regular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tx1"/>
                </a:solidFill>
                <a:latin typeface="Calibri Regular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6E2B6-C37B-46D9-A0E5-D17D4CD67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301" y="1350812"/>
            <a:ext cx="7235028" cy="5075387"/>
          </a:xfrm>
        </p:spPr>
        <p:txBody>
          <a:bodyPr anchor="ctr"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Background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Research Methodology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Results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The ultimate purpose of the study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Conclusion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Calibri Regular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27D8A-2403-2C4A-92AA-C61AA47A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895AA-7789-4A0B-B99F-1C803DDE3F3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9FE2BBE-E73F-4181-9CAD-D61CE8A4E474}"/>
              </a:ext>
            </a:extLst>
          </p:cNvPr>
          <p:cNvSpPr txBox="1">
            <a:spLocks/>
          </p:cNvSpPr>
          <p:nvPr/>
        </p:nvSpPr>
        <p:spPr>
          <a:xfrm>
            <a:off x="11008860" y="6108163"/>
            <a:ext cx="366712" cy="365125"/>
          </a:xfrm>
          <a:prstGeom prst="ellipse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895AA-7789-4A0B-B99F-1C803DDE3F37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56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EFB3-4154-4B4E-977B-3F106CFC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09" y="1067950"/>
            <a:ext cx="6913462" cy="705363"/>
          </a:xfrm>
        </p:spPr>
        <p:txBody>
          <a:bodyPr/>
          <a:lstStyle/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48DE7-49F8-404C-B8B2-0BD1258664E9}"/>
              </a:ext>
            </a:extLst>
          </p:cNvPr>
          <p:cNvSpPr txBox="1"/>
          <p:nvPr/>
        </p:nvSpPr>
        <p:spPr>
          <a:xfrm>
            <a:off x="1705937" y="1682779"/>
            <a:ext cx="1036233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Nuclear Safety Culture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defined as the core values and behaviors resulting from a collective commitment by leaders and individuals to emphasize safety over competing goals to ensure protection of people and the environment.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(US NRC)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Nuclear Security Culture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defined as the assembly of characteristics, attitudes and behaviors of individuals, organizations, and institutions which serves as a means to support and enhance nuclear security.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(IAEA)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Shared objective of nuclear safety-security culture is the protection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people, society, and the environment from potentially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harmful consequences of a nuclear event.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the organizational safety-security culture interface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help raise awareness of nuclear safety-security intersection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prevent and respond to nuclear accidents and nuclear terrorism.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culture is something that cannot be prescribed or 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legislated but can be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ASSESSED!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PDF] Interface of Nuclear Safety and Security: Synergies and Con lict Areas  between Nuclear Safety and Security Culture | Semantic Scholar">
            <a:extLst>
              <a:ext uri="{FF2B5EF4-FFF2-40B4-BE49-F238E27FC236}">
                <a16:creationId xmlns:a16="http://schemas.microsoft.com/office/drawing/2014/main" id="{25739766-3F5D-0EF5-F1F6-1A3338CB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716" y="3533196"/>
            <a:ext cx="2888537" cy="28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EF643-F1D6-539B-EB57-70B1089517AF}"/>
              </a:ext>
            </a:extLst>
          </p:cNvPr>
          <p:cNvSpPr txBox="1"/>
          <p:nvPr/>
        </p:nvSpPr>
        <p:spPr>
          <a:xfrm>
            <a:off x="10451899" y="6363182"/>
            <a:ext cx="1299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Choudary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  <a:endParaRPr lang="en-GB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2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4615E0F-A303-4932-8B4D-F354CFD9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09" y="1122271"/>
            <a:ext cx="5199091" cy="705363"/>
          </a:xfrm>
        </p:spPr>
        <p:txBody>
          <a:bodyPr/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66EC3-C865-4879-A0FB-70729F2B5008}"/>
              </a:ext>
            </a:extLst>
          </p:cNvPr>
          <p:cNvSpPr txBox="1"/>
          <p:nvPr/>
        </p:nvSpPr>
        <p:spPr>
          <a:xfrm>
            <a:off x="1761654" y="1827634"/>
            <a:ext cx="99994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a better picture of the extent to which radiological security and safety culture is part of an organization’s culture, a series of culture indicators were investigated.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assessment was used as a method of data collection to measure current perceptions and identify areas of strengths and weaknesses in particular aspects of security culture.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‘Request for Participation’ email was sent through a listserv to various universities and medical centers.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survey consisted of 22-23 questions depending on the type of institution and was taken only by radiation authorized users.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survey response choices included a 5-point Likert scale, multiple choice and other forms of categorical scale options.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hlinkClick r:id="rId2" action="ppaction://hlinksldjump"/>
            <a:extLst>
              <a:ext uri="{FF2B5EF4-FFF2-40B4-BE49-F238E27FC236}">
                <a16:creationId xmlns:a16="http://schemas.microsoft.com/office/drawing/2014/main" id="{1817B75B-1822-FC49-221C-1C65F960204C}"/>
              </a:ext>
            </a:extLst>
          </p:cNvPr>
          <p:cNvSpPr/>
          <p:nvPr/>
        </p:nvSpPr>
        <p:spPr bwMode="auto">
          <a:xfrm>
            <a:off x="10204010" y="5970336"/>
            <a:ext cx="1330735" cy="593426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endParaRPr kumimoji="0" lang="en-GB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6E58497-E991-482C-B1ED-2D6E7875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078" y="1003424"/>
            <a:ext cx="10403921" cy="960691"/>
          </a:xfrm>
        </p:spPr>
        <p:txBody>
          <a:bodyPr/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Categorical Scale Survey Questions (University and Medical Center) Response Rate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996FC3-DAAE-44A4-B1D0-FFD5D68CB644}"/>
              </a:ext>
            </a:extLst>
          </p:cNvPr>
          <p:cNvSpPr txBox="1"/>
          <p:nvPr/>
        </p:nvSpPr>
        <p:spPr>
          <a:xfrm>
            <a:off x="9286699" y="1964115"/>
            <a:ext cx="290530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Takeaways: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40%</a:t>
            </a:r>
            <a:r>
              <a:rPr lang="en-US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combined university and medical center respondents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could not recall any action that they had taken to influence their peers in a way that would enhance security culture in the institution.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Security culture indicator of </a:t>
            </a:r>
            <a:r>
              <a:rPr lang="en-US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vigilance for reporting suspicious behavior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was self rated as ‘</a:t>
            </a:r>
            <a:r>
              <a:rPr lang="en-US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highly likely’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62% respondents noted that institutions practiced emergency drills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once a year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BAD980-B544-4C82-A575-30BFA7A68498}"/>
              </a:ext>
            </a:extLst>
          </p:cNvPr>
          <p:cNvGrpSpPr/>
          <p:nvPr/>
        </p:nvGrpSpPr>
        <p:grpSpPr>
          <a:xfrm>
            <a:off x="774985" y="2068463"/>
            <a:ext cx="8457974" cy="4393145"/>
            <a:chOff x="525090" y="2505772"/>
            <a:chExt cx="8314225" cy="40205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A7AD1A-6AB1-4F25-9AEE-8741064A4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090" y="2505772"/>
              <a:ext cx="8314225" cy="40205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70FF690-2289-4BE5-A640-BFF87AD180C4}"/>
                    </a:ext>
                  </a:extLst>
                </p14:cNvPr>
                <p14:cNvContentPartPr/>
                <p14:nvPr/>
              </p14:nvContentPartPr>
              <p14:xfrm>
                <a:off x="2057779" y="3903784"/>
                <a:ext cx="28440" cy="73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70FF690-2289-4BE5-A640-BFF87AD180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04139" y="3796144"/>
                  <a:ext cx="13608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D255AB-241A-4619-BA40-C05A87626C7F}"/>
                    </a:ext>
                  </a:extLst>
                </p14:cNvPr>
                <p14:cNvContentPartPr/>
                <p14:nvPr/>
              </p14:nvContentPartPr>
              <p14:xfrm>
                <a:off x="5072356" y="2940631"/>
                <a:ext cx="24480" cy="45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D255AB-241A-4619-BA40-C05A87626C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18716" y="2832991"/>
                  <a:ext cx="13212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C3F2536-A8D8-4CC2-B09E-E731DB7D98FF}"/>
                    </a:ext>
                  </a:extLst>
                </p14:cNvPr>
                <p14:cNvContentPartPr/>
                <p14:nvPr/>
              </p14:nvContentPartPr>
              <p14:xfrm>
                <a:off x="7810791" y="3255412"/>
                <a:ext cx="14040" cy="688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C3F2536-A8D8-4CC2-B09E-E731DB7D98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57151" y="3147772"/>
                  <a:ext cx="121680" cy="904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Action Button: Go Forward or Next 4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CB8AB8F0-7EC0-7B3F-B44A-3FBBD449B83A}"/>
              </a:ext>
            </a:extLst>
          </p:cNvPr>
          <p:cNvSpPr/>
          <p:nvPr/>
        </p:nvSpPr>
        <p:spPr bwMode="auto">
          <a:xfrm>
            <a:off x="11200702" y="6238248"/>
            <a:ext cx="577857" cy="446719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6E58497-E991-482C-B1ED-2D6E7875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413" y="1029925"/>
            <a:ext cx="10564923" cy="1285645"/>
          </a:xfrm>
        </p:spPr>
        <p:txBody>
          <a:bodyPr/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Scores of IAEA Nuclear Security-Safety Culture Characteristics Among the University and Medical Survey Respondents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996FC3-DAAE-44A4-B1D0-FFD5D68CB644}"/>
              </a:ext>
            </a:extLst>
          </p:cNvPr>
          <p:cNvSpPr txBox="1"/>
          <p:nvPr/>
        </p:nvSpPr>
        <p:spPr>
          <a:xfrm>
            <a:off x="9031941" y="2315570"/>
            <a:ext cx="29053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Takeaways: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Majority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of characteristics subgroups  fell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green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segment of chart –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strong points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to be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preserved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reinforced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Management oversight and transport of radioactive material </a:t>
            </a:r>
            <a:r>
              <a:rPr lang="en-US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reported weakness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experienced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 material users (&gt;10 years)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much more awareness than the less experienced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(&lt; 10 years).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Fifteen percent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total reported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unaware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security measures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0C66C-0865-4103-A0BC-DA8DEC825E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1" y="2009486"/>
            <a:ext cx="8324435" cy="462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ction Button: Go Forward or Next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79A41DA-7350-1083-2830-B90D938B06C4}"/>
              </a:ext>
            </a:extLst>
          </p:cNvPr>
          <p:cNvSpPr/>
          <p:nvPr/>
        </p:nvSpPr>
        <p:spPr bwMode="auto">
          <a:xfrm>
            <a:off x="11565409" y="6408998"/>
            <a:ext cx="496942" cy="430552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3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6E58497-E991-482C-B1ED-2D6E7875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78" y="1029925"/>
            <a:ext cx="10419294" cy="654277"/>
          </a:xfrm>
        </p:spPr>
        <p:txBody>
          <a:bodyPr/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Response of Medical Center Survey Categorical 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996FC3-DAAE-44A4-B1D0-FFD5D68CB644}"/>
              </a:ext>
            </a:extLst>
          </p:cNvPr>
          <p:cNvSpPr txBox="1"/>
          <p:nvPr/>
        </p:nvSpPr>
        <p:spPr>
          <a:xfrm>
            <a:off x="1303943" y="5828075"/>
            <a:ext cx="108251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strong consensus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was seen among respondents on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access controls. Badge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was seen as a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common credential. Sixty –nine percent reported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escorted access to radioactive material area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Staff rewards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ublic acknowledgements for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proactively contributing to security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was reported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uncommon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en-US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F483E-6F23-47BD-A75E-70C85CC846DA}"/>
              </a:ext>
            </a:extLst>
          </p:cNvPr>
          <p:cNvGrpSpPr/>
          <p:nvPr/>
        </p:nvGrpSpPr>
        <p:grpSpPr>
          <a:xfrm>
            <a:off x="1778020" y="1501917"/>
            <a:ext cx="9908258" cy="4250886"/>
            <a:chOff x="1778020" y="1501917"/>
            <a:chExt cx="9908258" cy="42508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A23E90-D08D-4F2E-9924-C2EDEA9B94B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20" y="1501917"/>
              <a:ext cx="9908258" cy="4250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B99DA00-DD95-4EE8-A92F-5BB9FC47E643}"/>
                    </a:ext>
                  </a:extLst>
                </p14:cNvPr>
                <p14:cNvContentPartPr/>
                <p14:nvPr/>
              </p14:nvContentPartPr>
              <p14:xfrm>
                <a:off x="5998225" y="1624856"/>
                <a:ext cx="33480" cy="298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B99DA00-DD95-4EE8-A92F-5BB9FC47E6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44225" y="1517216"/>
                  <a:ext cx="1411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8E2A379-4E77-44C4-812D-24B84E31B30F}"/>
                    </a:ext>
                  </a:extLst>
                </p14:cNvPr>
                <p14:cNvContentPartPr/>
                <p14:nvPr/>
              </p14:nvContentPartPr>
              <p14:xfrm>
                <a:off x="7699945" y="1883336"/>
                <a:ext cx="8640" cy="441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8E2A379-4E77-44C4-812D-24B84E31B3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46305" y="1775336"/>
                  <a:ext cx="11628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540755-3D64-4B6F-9450-5AEDD73AE937}"/>
                    </a:ext>
                  </a:extLst>
                </p14:cNvPr>
                <p14:cNvContentPartPr/>
                <p14:nvPr/>
              </p14:nvContentPartPr>
              <p14:xfrm>
                <a:off x="9538105" y="2528816"/>
                <a:ext cx="24480" cy="111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540755-3D64-4B6F-9450-5AEDD73AE9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84105" y="2421176"/>
                  <a:ext cx="13212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B641E1-B694-4D7E-9D5D-1713873DC828}"/>
                  </a:ext>
                </a:extLst>
              </p14:cNvPr>
              <p14:cNvContentPartPr/>
              <p14:nvPr/>
            </p14:nvContentPartPr>
            <p14:xfrm>
              <a:off x="5978065" y="177929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B641E1-B694-4D7E-9D5D-1713873DC8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4425" y="167129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Action Button: Go Forward or Next 10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8A0D4ABA-5FF1-CD99-8C77-99A49609864E}"/>
              </a:ext>
            </a:extLst>
          </p:cNvPr>
          <p:cNvSpPr/>
          <p:nvPr/>
        </p:nvSpPr>
        <p:spPr bwMode="auto">
          <a:xfrm>
            <a:off x="11514211" y="6351295"/>
            <a:ext cx="496942" cy="430552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0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76AC9A8D-00A3-42EF-83D2-B7ACCF2A8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479" y="2020672"/>
            <a:ext cx="6531428" cy="4681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09C91C-E7DA-47AF-959F-1A6BAD34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413" y="1029925"/>
            <a:ext cx="10252198" cy="725067"/>
          </a:xfrm>
        </p:spPr>
        <p:txBody>
          <a:bodyPr/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Question on the Conceptual Knowledge Test of Safety and Security Among the University and Medical Center Respondents</a:t>
            </a:r>
          </a:p>
        </p:txBody>
      </p:sp>
    </p:spTree>
    <p:extLst>
      <p:ext uri="{BB962C8B-B14F-4D97-AF65-F5344CB8AC3E}">
        <p14:creationId xmlns:p14="http://schemas.microsoft.com/office/powerpoint/2010/main" val="311322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6E58497-E991-482C-B1ED-2D6E7875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413" y="1029925"/>
            <a:ext cx="10564923" cy="1285645"/>
          </a:xfrm>
        </p:spPr>
        <p:txBody>
          <a:bodyPr/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- The Conceptual Knowledge Test of Safety and Security Among the University and Medical Center Respondents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F4BF7-E5C5-4182-964E-7BF116FECB53}"/>
              </a:ext>
            </a:extLst>
          </p:cNvPr>
          <p:cNvSpPr txBox="1"/>
          <p:nvPr/>
        </p:nvSpPr>
        <p:spPr>
          <a:xfrm>
            <a:off x="1787929" y="5792113"/>
            <a:ext cx="11000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variation in respondents’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answers was observed in keyword items of </a:t>
            </a:r>
            <a:r>
              <a:rPr 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Intentional and Unintentional threats, </a:t>
            </a:r>
            <a:r>
              <a:rPr 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safeguards and surveillance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Many professionals seem to have an </a:t>
            </a:r>
            <a:r>
              <a:rPr 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ambiguous understanding of the concepts of safety and security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A5253D-287D-46B7-87F6-838A6AA06050}"/>
              </a:ext>
            </a:extLst>
          </p:cNvPr>
          <p:cNvGrpSpPr/>
          <p:nvPr/>
        </p:nvGrpSpPr>
        <p:grpSpPr>
          <a:xfrm>
            <a:off x="2498934" y="1984901"/>
            <a:ext cx="8948570" cy="3775566"/>
            <a:chOff x="2498934" y="1984901"/>
            <a:chExt cx="8948570" cy="37755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78E7C8-3184-42FA-916E-87549DAE4B2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934" y="1984901"/>
              <a:ext cx="8948570" cy="37755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E332F8-6652-438E-BBC2-EE9F0FE0E9A8}"/>
                    </a:ext>
                  </a:extLst>
                </p14:cNvPr>
                <p14:cNvContentPartPr/>
                <p14:nvPr/>
              </p14:nvContentPartPr>
              <p14:xfrm>
                <a:off x="2670713" y="3224913"/>
                <a:ext cx="202320" cy="3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E332F8-6652-438E-BBC2-EE9F0FE0E9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17073" y="3116913"/>
                  <a:ext cx="309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EE9C848-4E2E-4257-9D53-86202AF14000}"/>
                    </a:ext>
                  </a:extLst>
                </p14:cNvPr>
                <p14:cNvContentPartPr/>
                <p14:nvPr/>
              </p14:nvContentPartPr>
              <p14:xfrm>
                <a:off x="6273233" y="2632353"/>
                <a:ext cx="150120" cy="4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EE9C848-4E2E-4257-9D53-86202AF1400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19593" y="2524713"/>
                  <a:ext cx="257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0955FE-3E81-4C1E-9EF9-B98E81CCC6B1}"/>
                    </a:ext>
                  </a:extLst>
                </p14:cNvPr>
                <p14:cNvContentPartPr/>
                <p14:nvPr/>
              </p14:nvContentPartPr>
              <p14:xfrm>
                <a:off x="10045313" y="2984433"/>
                <a:ext cx="184680" cy="4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0955FE-3E81-4C1E-9EF9-B98E81CCC6B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91313" y="2876433"/>
                  <a:ext cx="292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D09105-49DA-42AF-9A49-465E284E049E}"/>
                    </a:ext>
                  </a:extLst>
                </p14:cNvPr>
                <p14:cNvContentPartPr/>
                <p14:nvPr/>
              </p14:nvContentPartPr>
              <p14:xfrm>
                <a:off x="6539993" y="3428673"/>
                <a:ext cx="174960" cy="5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D09105-49DA-42AF-9A49-465E284E04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86353" y="3321033"/>
                  <a:ext cx="282600" cy="22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3212501"/>
      </p:ext>
    </p:extLst>
  </p:cSld>
  <p:clrMapOvr>
    <a:masterClrMapping/>
  </p:clrMapOvr>
</p:sld>
</file>

<file path=ppt/theme/theme1.xml><?xml version="1.0" encoding="utf-8"?>
<a:theme xmlns:a="http://schemas.openxmlformats.org/drawingml/2006/main" name="2_Trustees2005_Presidents_Forum">
  <a:themeElements>
    <a:clrScheme name="2_Trustees2005_Presidents_Forum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Trustees2005_Presidents_Foru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rustees2005_Presidents_Forum">
  <a:themeElements>
    <a:clrScheme name="2_Trustees2005_Presidents_Forum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Trustees2005_Presidents_Foru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rustees2005_Presidents_Forum">
  <a:themeElements>
    <a:clrScheme name="2_Trustees2005_Presidents_Forum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Trustees2005_Presidents_Foru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ustees2005_Presidents_Foru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ustees2005_Presidents_Foru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1123</Words>
  <Application>Microsoft Office PowerPoint</Application>
  <PresentationFormat>Widescreen</PresentationFormat>
  <Paragraphs>106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Calibri</vt:lpstr>
      <vt:lpstr>Calibri Regular</vt:lpstr>
      <vt:lpstr>Times New Roman</vt:lpstr>
      <vt:lpstr>2_Trustees2005_Presidents_Forum</vt:lpstr>
      <vt:lpstr>3_Trustees2005_Presidents_Forum</vt:lpstr>
      <vt:lpstr>4_Trustees2005_Presidents_Forum</vt:lpstr>
      <vt:lpstr>PowerPoint Presentation</vt:lpstr>
      <vt:lpstr>   Outline</vt:lpstr>
      <vt:lpstr>Background</vt:lpstr>
      <vt:lpstr>Research Methodology</vt:lpstr>
      <vt:lpstr>Categorical Scale Survey Questions (University and Medical Center) Response Rate </vt:lpstr>
      <vt:lpstr>Mean Scores of IAEA Nuclear Security-Safety Culture Characteristics Among the University and Medical Survey Respondents</vt:lpstr>
      <vt:lpstr>Percent Response of Medical Center Survey Categorical Questions</vt:lpstr>
      <vt:lpstr>Survey Question on the Conceptual Knowledge Test of Safety and Security Among the University and Medical Center Respondents</vt:lpstr>
      <vt:lpstr>Results - The Conceptual Knowledge Test of Safety and Security Among the University and Medical Center Respondents</vt:lpstr>
      <vt:lpstr>Results - The Conceptual Knowledge Test of Safety and Security Among the University and Medical Center Respondents</vt:lpstr>
      <vt:lpstr>What is the Final Purpose of Our Study? </vt:lpstr>
      <vt:lpstr>In Conclusion ….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</dc:creator>
  <cp:lastModifiedBy>Shraddha</cp:lastModifiedBy>
  <cp:revision>8</cp:revision>
  <dcterms:created xsi:type="dcterms:W3CDTF">2022-05-17T21:18:55Z</dcterms:created>
  <dcterms:modified xsi:type="dcterms:W3CDTF">2022-05-19T01:17:20Z</dcterms:modified>
</cp:coreProperties>
</file>