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313" r:id="rId2"/>
    <p:sldId id="321" r:id="rId3"/>
    <p:sldId id="325" r:id="rId4"/>
    <p:sldId id="326" r:id="rId5"/>
    <p:sldId id="327" r:id="rId6"/>
    <p:sldId id="329" r:id="rId7"/>
    <p:sldId id="330" r:id="rId8"/>
    <p:sldId id="331" r:id="rId9"/>
    <p:sldId id="333" r:id="rId10"/>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1326" userDrawn="1">
          <p15:clr>
            <a:srgbClr val="A4A3A4"/>
          </p15:clr>
        </p15:guide>
        <p15:guide id="2" pos="4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lena Janžekovič" initials="HJ" lastIdx="1" clrIdx="0">
    <p:extLst>
      <p:ext uri="{19B8F6BF-5375-455C-9EA6-DF929625EA0E}">
        <p15:presenceInfo xmlns:p15="http://schemas.microsoft.com/office/powerpoint/2012/main" userId="S::Helena.Janzekovic@gov.si::eca4fa5b-e917-435f-afb3-1f678b7ee2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638C"/>
    <a:srgbClr val="C0C0C0"/>
    <a:srgbClr val="FFFFFF"/>
    <a:srgbClr val="777777"/>
    <a:srgbClr val="003366"/>
    <a:srgbClr val="F9FCF6"/>
    <a:srgbClr val="FFF5F3"/>
    <a:srgbClr val="F7FCFF"/>
    <a:srgbClr val="FBF7FF"/>
    <a:srgbClr val="E7F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226" autoAdjust="0"/>
  </p:normalViewPr>
  <p:slideViewPr>
    <p:cSldViewPr snapToGrid="0" snapToObjects="1">
      <p:cViewPr varScale="1">
        <p:scale>
          <a:sx n="55" d="100"/>
          <a:sy n="55" d="100"/>
        </p:scale>
        <p:origin x="686" y="58"/>
      </p:cViewPr>
      <p:guideLst>
        <p:guide orient="horz" pos="1326"/>
        <p:guide pos="472"/>
      </p:guideLst>
    </p:cSldViewPr>
  </p:slideViewPr>
  <p:outlineViewPr>
    <p:cViewPr>
      <p:scale>
        <a:sx n="33" d="100"/>
        <a:sy n="33" d="100"/>
      </p:scale>
      <p:origin x="0" y="0"/>
    </p:cViewPr>
  </p:outlineViewPr>
  <p:notesTextViewPr>
    <p:cViewPr>
      <p:scale>
        <a:sx n="1" d="1"/>
        <a:sy n="1" d="1"/>
      </p:scale>
      <p:origin x="0" y="0"/>
    </p:cViewPr>
  </p:notesTextViewPr>
  <p:sorterViewPr>
    <p:cViewPr>
      <p:scale>
        <a:sx n="111" d="100"/>
        <a:sy n="111"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dirty="0"/>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76488419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py slide">
    <p:bg>
      <p:bgPr>
        <a:solidFill>
          <a:srgbClr val="FFFFFF"/>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7340263" cy="9753601"/>
          </a:xfrm>
          <a:prstGeom prst="rect">
            <a:avLst/>
          </a:prstGeom>
        </p:spPr>
      </p:pic>
      <p:sp>
        <p:nvSpPr>
          <p:cNvPr id="41" name="Shape 41"/>
          <p:cNvSpPr>
            <a:spLocks noGrp="1"/>
          </p:cNvSpPr>
          <p:nvPr>
            <p:ph type="body" sz="quarter" idx="13" hasCustomPrompt="1"/>
          </p:nvPr>
        </p:nvSpPr>
        <p:spPr>
          <a:xfrm>
            <a:off x="707695" y="2648909"/>
            <a:ext cx="1490857" cy="378437"/>
          </a:xfrm>
          <a:prstGeom prst="rect">
            <a:avLst/>
          </a:prstGeom>
        </p:spPr>
        <p:txBody>
          <a:bodyPr wrap="none" anchor="t">
            <a:spAutoFit/>
          </a:bodyPr>
          <a:lstStyle>
            <a:lvl1pPr marL="0" indent="0">
              <a:lnSpc>
                <a:spcPct val="80000"/>
              </a:lnSpc>
              <a:spcBef>
                <a:spcPts val="0"/>
              </a:spcBef>
              <a:buSzTx/>
              <a:buNone/>
              <a:defRPr sz="2267" b="1" spc="181">
                <a:solidFill>
                  <a:srgbClr val="00ACE5"/>
                </a:solidFill>
                <a:latin typeface="Calibri" panose="020F0502020204030204" pitchFamily="34" charset="0"/>
                <a:ea typeface="Calibri" panose="020F0502020204030204" pitchFamily="34" charset="0"/>
                <a:cs typeface="Calibri" panose="020F0502020204030204" pitchFamily="34" charset="0"/>
                <a:sym typeface="Effra"/>
              </a:defRPr>
            </a:lvl1pPr>
          </a:lstStyle>
          <a:p>
            <a:r>
              <a:rPr lang="en-US" noProof="0"/>
              <a:t>SUBTITLE</a:t>
            </a:r>
          </a:p>
        </p:txBody>
      </p:sp>
      <p:sp>
        <p:nvSpPr>
          <p:cNvPr id="13" name="Title 1"/>
          <p:cNvSpPr>
            <a:spLocks noGrp="1"/>
          </p:cNvSpPr>
          <p:nvPr>
            <p:ph type="ctrTitle" hasCustomPrompt="1"/>
          </p:nvPr>
        </p:nvSpPr>
        <p:spPr>
          <a:xfrm>
            <a:off x="702752" y="1482969"/>
            <a:ext cx="15874013" cy="1126062"/>
          </a:xfrm>
          <a:prstGeom prst="rect">
            <a:avLst/>
          </a:prstGeom>
        </p:spPr>
        <p:txBody>
          <a:bodyPr anchor="t" anchorCtr="0">
            <a:noAutofit/>
          </a:bodyPr>
          <a:lstStyle>
            <a:lvl1pPr algn="l">
              <a:lnSpc>
                <a:spcPct val="90000"/>
              </a:lnSpc>
              <a:defRPr sz="5600" b="1" i="0" kern="0" spc="-187" baseline="0">
                <a:solidFill>
                  <a:srgbClr val="00517B"/>
                </a:solidFill>
                <a:latin typeface="Calibri" panose="020F0502020204030204" pitchFamily="34" charset="0"/>
                <a:cs typeface="Calibri" panose="020F0502020204030204" pitchFamily="34" charset="0"/>
              </a:defRPr>
            </a:lvl1pPr>
          </a:lstStyle>
          <a:p>
            <a:r>
              <a:rPr lang="en-US" noProof="0"/>
              <a:t>Title</a:t>
            </a:r>
          </a:p>
        </p:txBody>
      </p:sp>
      <p:cxnSp>
        <p:nvCxnSpPr>
          <p:cNvPr id="4" name="Straight Connector 3"/>
          <p:cNvCxnSpPr>
            <a:cxnSpLocks/>
          </p:cNvCxnSpPr>
          <p:nvPr userDrawn="1"/>
        </p:nvCxnSpPr>
        <p:spPr>
          <a:xfrm>
            <a:off x="702752" y="8662219"/>
            <a:ext cx="14666788" cy="0"/>
          </a:xfrm>
          <a:prstGeom prst="line">
            <a:avLst/>
          </a:prstGeom>
          <a:noFill/>
          <a:ln w="19050" cap="flat">
            <a:solidFill>
              <a:srgbClr val="005082"/>
            </a:solidFill>
            <a:prstDash val="solid"/>
            <a:miter lim="400000"/>
          </a:ln>
          <a:effectLst/>
          <a:sp3d/>
        </p:spPr>
        <p:style>
          <a:lnRef idx="0">
            <a:scrgbClr r="0" g="0" b="0"/>
          </a:lnRef>
          <a:fillRef idx="0">
            <a:scrgbClr r="0" g="0" b="0"/>
          </a:fillRef>
          <a:effectRef idx="0">
            <a:scrgbClr r="0" g="0" b="0"/>
          </a:effectRef>
          <a:fontRef idx="none"/>
        </p:style>
      </p:cxnSp>
      <p:sp>
        <p:nvSpPr>
          <p:cNvPr id="45" name="Shape 45"/>
          <p:cNvSpPr>
            <a:spLocks noGrp="1"/>
          </p:cNvSpPr>
          <p:nvPr>
            <p:ph type="body" sz="half" idx="16" hasCustomPrompt="1"/>
          </p:nvPr>
        </p:nvSpPr>
        <p:spPr>
          <a:xfrm>
            <a:off x="702752" y="3135783"/>
            <a:ext cx="15874014" cy="4930837"/>
          </a:xfrm>
          <a:prstGeom prst="rect">
            <a:avLst/>
          </a:prstGeom>
        </p:spPr>
        <p:txBody>
          <a:bodyPr wrap="square" anchor="t">
            <a:spAutoFit/>
          </a:bodyPr>
          <a:lstStyle>
            <a:lvl1pPr marL="0" indent="0">
              <a:lnSpc>
                <a:spcPct val="120000"/>
              </a:lnSpc>
              <a:spcBef>
                <a:spcPts val="0"/>
              </a:spcBef>
              <a:buSzTx/>
              <a:buNone/>
              <a:defRPr sz="2933" baseline="0">
                <a:solidFill>
                  <a:srgbClr val="00638C"/>
                </a:solidFill>
                <a:latin typeface="Calibri" panose="020F0502020204030204" pitchFamily="34" charset="0"/>
                <a:cs typeface="Calibri" panose="020F0502020204030204" pitchFamily="34" charset="0"/>
              </a:defRPr>
            </a:lvl1pPr>
          </a:lstStyle>
          <a:p>
            <a:r>
              <a:rPr lang="en-US" noProof="0"/>
              <a:t>Lorem ipsum dolor sit amet, consectetur adipiscing elit. Aliquam eros ex, hendrerit sed eleifend nec, lacinia ut est. Suspendisse efficitur ante eget consectetur euismod. Integer blandit nulla libero, quis feugiat urna varius quis. Aenean volutpat ex ac placerat porttitor. Sed quis ultrices lorem, sit amet placerat ex. Cras pretium, nunc nec porttitor maximus, ante mi placerat quam, id posuere mi purus sit amet metus. Morbi felis ligula, egestas quis urna maximus, feugiat malesuada elit. Donec id fermentum metus. Cras pretium, nunc nec porttitor maximus, ante mi placerat quam, id posuere mi purus sit amet metus. Morbi felis ligula, egestas quis urna maximus, feugiat malesuada elit. Donec id fermentum metus. Cras pretium, nunc nec porttitor maximus, ante mi placerat quam, id posuere mi purus sit amet metus.</a:t>
            </a:r>
          </a:p>
        </p:txBody>
      </p:sp>
      <p:pic>
        <p:nvPicPr>
          <p:cNvPr id="6" name="Slika 5">
            <a:extLst>
              <a:ext uri="{FF2B5EF4-FFF2-40B4-BE49-F238E27FC236}">
                <a16:creationId xmlns:a16="http://schemas.microsoft.com/office/drawing/2014/main" id="{A5DC4272-17AC-45CA-B7DB-724021555E4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110037" y="8457090"/>
            <a:ext cx="608867" cy="721447"/>
          </a:xfrm>
          <a:prstGeom prst="rect">
            <a:avLst/>
          </a:prstGeom>
        </p:spPr>
      </p:pic>
      <p:sp>
        <p:nvSpPr>
          <p:cNvPr id="15" name="PoljeZBesedilom 14">
            <a:extLst>
              <a:ext uri="{FF2B5EF4-FFF2-40B4-BE49-F238E27FC236}">
                <a16:creationId xmlns:a16="http://schemas.microsoft.com/office/drawing/2014/main" id="{860FC22B-CE5A-4950-B0A2-6F2EF58AB45A}"/>
              </a:ext>
            </a:extLst>
          </p:cNvPr>
          <p:cNvSpPr txBox="1"/>
          <p:nvPr userDrawn="1"/>
        </p:nvSpPr>
        <p:spPr>
          <a:xfrm>
            <a:off x="11713811" y="8916627"/>
            <a:ext cx="3791802" cy="3488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1600" b="0" i="0" u="none" strike="noStrike" cap="none" spc="0" normalizeH="0" baseline="0" noProof="0" dirty="0">
                <a:ln>
                  <a:noFill/>
                </a:ln>
                <a:solidFill>
                  <a:srgbClr val="005082"/>
                </a:solidFill>
                <a:effectLst/>
                <a:uFillTx/>
                <a:latin typeface="+mn-lt"/>
                <a:ea typeface="+mn-ea"/>
                <a:cs typeface="+mn-cs"/>
                <a:sym typeface="Helvetica Light"/>
              </a:rPr>
              <a:t>Slovenian Nuclear Safety Administration</a:t>
            </a:r>
          </a:p>
        </p:txBody>
      </p:sp>
      <p:cxnSp>
        <p:nvCxnSpPr>
          <p:cNvPr id="12" name="Straight Connector 3">
            <a:extLst>
              <a:ext uri="{FF2B5EF4-FFF2-40B4-BE49-F238E27FC236}">
                <a16:creationId xmlns:a16="http://schemas.microsoft.com/office/drawing/2014/main" id="{AC4C57A5-7A29-4068-994F-1803E9236289}"/>
              </a:ext>
            </a:extLst>
          </p:cNvPr>
          <p:cNvCxnSpPr>
            <a:cxnSpLocks/>
          </p:cNvCxnSpPr>
          <p:nvPr userDrawn="1"/>
        </p:nvCxnSpPr>
        <p:spPr>
          <a:xfrm>
            <a:off x="15620210" y="8817813"/>
            <a:ext cx="956555" cy="0"/>
          </a:xfrm>
          <a:prstGeom prst="line">
            <a:avLst/>
          </a:prstGeom>
          <a:noFill/>
          <a:ln w="19050" cap="flat">
            <a:solidFill>
              <a:srgbClr val="005082"/>
            </a:solidFill>
            <a:prstDash val="solid"/>
            <a:miter lim="400000"/>
          </a:ln>
          <a:effectLst/>
          <a:sp3d/>
        </p:spPr>
        <p:style>
          <a:lnRef idx="0">
            <a:scrgbClr r="0" g="0" b="0"/>
          </a:lnRef>
          <a:fillRef idx="0">
            <a:scrgbClr r="0" g="0" b="0"/>
          </a:fillRef>
          <a:effectRef idx="0">
            <a:scrgbClr r="0" g="0" b="0"/>
          </a:effectRef>
          <a:fontRef idx="none"/>
        </p:style>
      </p:cxn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517B"/>
            </a:gs>
            <a:gs pos="100000">
              <a:srgbClr val="00ACE5"/>
            </a:gs>
          </a:gsLst>
          <a:lin ang="0" scaled="0"/>
        </a:gradFill>
        <a:effectLst/>
      </p:bgPr>
    </p:bg>
    <p:spTree>
      <p:nvGrpSpPr>
        <p:cNvPr id="1" name=""/>
        <p:cNvGrpSpPr/>
        <p:nvPr/>
      </p:nvGrpSpPr>
      <p:grpSpPr>
        <a:xfrm>
          <a:off x="0" y="0"/>
          <a:ext cx="0" cy="0"/>
          <a:chOff x="0" y="0"/>
          <a:chExt cx="0" cy="0"/>
        </a:xfrm>
      </p:grpSpPr>
      <p:sp>
        <p:nvSpPr>
          <p:cNvPr id="8" name="Shape 8"/>
          <p:cNvSpPr>
            <a:spLocks noGrp="1"/>
          </p:cNvSpPr>
          <p:nvPr>
            <p:ph type="sldNum" sz="quarter" idx="2"/>
          </p:nvPr>
        </p:nvSpPr>
        <p:spPr>
          <a:xfrm>
            <a:off x="16348459" y="9094633"/>
            <a:ext cx="384721" cy="389915"/>
          </a:xfrm>
          <a:prstGeom prst="rect">
            <a:avLst/>
          </a:prstGeom>
          <a:ln w="12700">
            <a:miter lim="400000"/>
          </a:ln>
        </p:spPr>
        <p:txBody>
          <a:bodyPr wrap="none" lIns="50800" tIns="50800" rIns="50800" bIns="50800">
            <a:spAutoFit/>
          </a:bodyPr>
          <a:lstStyle>
            <a:lvl1pPr>
              <a:defRPr sz="1867" b="0" i="0">
                <a:solidFill>
                  <a:schemeClr val="tx2"/>
                </a:solidFill>
                <a:latin typeface="Effra Light" charset="0"/>
                <a:ea typeface="Effra Light" charset="0"/>
                <a:cs typeface="Effra Light" charset="0"/>
              </a:defRPr>
            </a:lvl1pPr>
          </a:lstStyle>
          <a:p>
            <a:fld id="{86CB4B4D-7CA3-9044-876B-883B54F8677D}" type="slidenum">
              <a:rPr lang="uk-UA" smtClean="0"/>
              <a:pPr/>
              <a:t>‹#›</a:t>
            </a:fld>
            <a:endParaRPr lang="uk-UA" dirty="0"/>
          </a:p>
        </p:txBody>
      </p:sp>
    </p:spTree>
  </p:cSld>
  <p:clrMap bg1="lt1" tx1="dk1" bg2="lt2" tx2="dk2" accent1="accent1" accent2="accent2" accent3="accent3" accent4="accent4" accent5="accent5" accent6="accent6" hlink="hlink" folHlink="folHlink"/>
  <p:sldLayoutIdLst>
    <p:sldLayoutId id="2147483651" r:id="rId1"/>
  </p:sldLayoutIdLst>
  <p:transition spd="med"/>
  <p:hf hdr="0" ftr="0" dt="0"/>
  <p:txStyles>
    <p:titleStyle>
      <a:lvl1pPr marL="0" marR="0" indent="0"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1pPr>
      <a:lvl2pPr marL="0" marR="0" indent="304815"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2pPr>
      <a:lvl3pPr marL="0" marR="0" indent="609630"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3pPr>
      <a:lvl4pPr marL="0" marR="0" indent="914446"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4pPr>
      <a:lvl5pPr marL="0" marR="0" indent="1219261"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5pPr>
      <a:lvl6pPr marL="0" marR="0" indent="1524076"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6pPr>
      <a:lvl7pPr marL="0" marR="0" indent="1828891"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7pPr>
      <a:lvl8pPr marL="0" marR="0" indent="2133707"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8pPr>
      <a:lvl9pPr marL="0" marR="0" indent="2438522" algn="ctr" defTabSz="778972" rtl="0" eaLnBrk="1" latinLnBrk="0" hangingPunct="1">
        <a:lnSpc>
          <a:spcPct val="100000"/>
        </a:lnSpc>
        <a:spcBef>
          <a:spcPts val="0"/>
        </a:spcBef>
        <a:spcAft>
          <a:spcPts val="0"/>
        </a:spcAft>
        <a:buClrTx/>
        <a:buSzTx/>
        <a:buFontTx/>
        <a:buNone/>
        <a:tabLst/>
        <a:defRPr sz="10667" b="0" i="0" u="none" strike="noStrike" cap="none" spc="0" baseline="0">
          <a:ln>
            <a:noFill/>
          </a:ln>
          <a:solidFill>
            <a:srgbClr val="000000"/>
          </a:solidFill>
          <a:uFillTx/>
          <a:latin typeface="+mn-lt"/>
          <a:ea typeface="+mn-ea"/>
          <a:cs typeface="+mn-cs"/>
          <a:sym typeface="Helvetica Light"/>
        </a:defRPr>
      </a:lvl9pPr>
    </p:titleStyle>
    <p:bodyStyle>
      <a:lvl1pPr marL="592696"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1pPr>
      <a:lvl2pPr marL="1185393"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2pPr>
      <a:lvl3pPr marL="1778089"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3pPr>
      <a:lvl4pPr marL="2370785"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4pPr>
      <a:lvl5pPr marL="2963482"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5pPr>
      <a:lvl6pPr marL="3556178"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6pPr>
      <a:lvl7pPr marL="4148874"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7pPr>
      <a:lvl8pPr marL="4741570"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8pPr>
      <a:lvl9pPr marL="5334267" marR="0" indent="-592696" algn="l" defTabSz="778972" rtl="0" eaLnBrk="1" latinLnBrk="0" hangingPunct="1">
        <a:lnSpc>
          <a:spcPct val="100000"/>
        </a:lnSpc>
        <a:spcBef>
          <a:spcPts val="5600"/>
        </a:spcBef>
        <a:spcAft>
          <a:spcPts val="0"/>
        </a:spcAft>
        <a:buClrTx/>
        <a:buSzPct val="75000"/>
        <a:buFontTx/>
        <a:buChar char="•"/>
        <a:tabLst/>
        <a:defRPr sz="48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304815"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609630"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914446"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1219261"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524076"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828891"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2133707"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2438522" algn="ctr" defTabSz="778972" rtl="0" eaLnBrk="1" latinLnBrk="0" hangingPunct="1">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slide" Target="slide9.xml"/><Relationship Id="rId5" Type="http://schemas.openxmlformats.org/officeDocument/2006/relationships/slide" Target="slide3.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1.xml"/><Relationship Id="rId5" Type="http://schemas.openxmlformats.org/officeDocument/2006/relationships/slide" Target="slide7.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slide" Target="slide5.xml"/><Relationship Id="rId1" Type="http://schemas.openxmlformats.org/officeDocument/2006/relationships/slideLayout" Target="../slideLayouts/slideLayout1.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 Target="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400" b="0" dirty="0">
                <a:solidFill>
                  <a:srgbClr val="FF0000"/>
                </a:solidFill>
              </a:rPr>
              <a:t>Challenges of Inspection Program related to Activities and Facilities with Radiation Sources</a:t>
            </a:r>
            <a:br>
              <a:rPr lang="en-US" sz="3400" b="0" dirty="0"/>
            </a:br>
            <a:r>
              <a:rPr lang="en-US" sz="3000" b="0" dirty="0"/>
              <a:t>Helena Janžekovič , helena.janzekovic@gov.si</a:t>
            </a:r>
            <a:br>
              <a:rPr lang="en-US" sz="2400" b="0" dirty="0">
                <a:solidFill>
                  <a:srgbClr val="C0C0C0"/>
                </a:solidFill>
              </a:rPr>
            </a:br>
            <a:r>
              <a:rPr lang="en-US" sz="2400" b="0" dirty="0">
                <a:solidFill>
                  <a:srgbClr val="969696"/>
                </a:solidFill>
              </a:rPr>
              <a:t>IAEA IC on the Safety and Security of Radioactive Sources: Accomplishments and Future </a:t>
            </a:r>
            <a:r>
              <a:rPr lang="en-US" sz="2400" b="0" dirty="0" err="1">
                <a:solidFill>
                  <a:srgbClr val="969696"/>
                </a:solidFill>
              </a:rPr>
              <a:t>Endeavours</a:t>
            </a:r>
            <a:r>
              <a:rPr lang="en-US" sz="2400" b="0" dirty="0">
                <a:solidFill>
                  <a:srgbClr val="969696"/>
                </a:solidFill>
              </a:rPr>
              <a:t> </a:t>
            </a:r>
            <a:br>
              <a:rPr lang="en-US" sz="2400" b="0" dirty="0">
                <a:solidFill>
                  <a:srgbClr val="969696"/>
                </a:solidFill>
              </a:rPr>
            </a:br>
            <a:r>
              <a:rPr lang="en-US" sz="2400" b="0" dirty="0">
                <a:solidFill>
                  <a:srgbClr val="969696"/>
                </a:solidFill>
              </a:rPr>
              <a:t>20–24 June 2022, Vienna, Austria</a:t>
            </a: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1705852"/>
          </a:xfrm>
        </p:spPr>
        <p:txBody>
          <a:bodyPr/>
          <a:lstStyle/>
          <a:p>
            <a:pPr algn="ctr"/>
            <a:r>
              <a:rPr lang="en-US" sz="3000" dirty="0"/>
              <a:t>Inspection of facilities and activities with radiation sources is one of the core functions of RB.</a:t>
            </a:r>
          </a:p>
          <a:p>
            <a:pPr algn="ctr"/>
            <a:r>
              <a:rPr lang="en-US" sz="3000" dirty="0"/>
              <a:t>Inspections are one of the  most visible  activities of RB </a:t>
            </a:r>
            <a:r>
              <a:rPr lang="sl-SI" sz="3000" dirty="0"/>
              <a:t>as </a:t>
            </a:r>
            <a:r>
              <a:rPr lang="en-US" dirty="0"/>
              <a:t>outcome</a:t>
            </a:r>
            <a:r>
              <a:rPr lang="sl-SI" dirty="0"/>
              <a:t>s</a:t>
            </a:r>
            <a:r>
              <a:rPr lang="en-US" dirty="0"/>
              <a:t> of inspections are under constant supervision of the general public. </a:t>
            </a:r>
          </a:p>
        </p:txBody>
      </p:sp>
      <p:sp>
        <p:nvSpPr>
          <p:cNvPr id="2" name="Elipsa 1">
            <a:extLst>
              <a:ext uri="{FF2B5EF4-FFF2-40B4-BE49-F238E27FC236}">
                <a16:creationId xmlns:a16="http://schemas.microsoft.com/office/drawing/2014/main" id="{DB83FA6A-C95D-441D-AAC7-6833A2764003}"/>
              </a:ext>
            </a:extLst>
          </p:cNvPr>
          <p:cNvSpPr/>
          <p:nvPr/>
        </p:nvSpPr>
        <p:spPr>
          <a:xfrm>
            <a:off x="12514997" y="3135783"/>
            <a:ext cx="914400" cy="753829"/>
          </a:xfrm>
          <a:prstGeom prst="ellipse">
            <a:avLst/>
          </a:prstGeom>
          <a:noFill/>
          <a:ln w="12700" cap="flat">
            <a:no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3" name="Elipsa 2">
            <a:extLst>
              <a:ext uri="{FF2B5EF4-FFF2-40B4-BE49-F238E27FC236}">
                <a16:creationId xmlns:a16="http://schemas.microsoft.com/office/drawing/2014/main" id="{F720BC24-765B-4DE6-8150-CEDEF3BE8073}"/>
              </a:ext>
            </a:extLst>
          </p:cNvPr>
          <p:cNvSpPr/>
          <p:nvPr/>
        </p:nvSpPr>
        <p:spPr>
          <a:xfrm>
            <a:off x="1145104" y="5213127"/>
            <a:ext cx="3204803" cy="2361283"/>
          </a:xfrm>
          <a:prstGeom prst="ellipse">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8" name="Elipsa 7">
            <a:extLst>
              <a:ext uri="{FF2B5EF4-FFF2-40B4-BE49-F238E27FC236}">
                <a16:creationId xmlns:a16="http://schemas.microsoft.com/office/drawing/2014/main" id="{FED8F0C9-7359-4E27-A2C0-CE3F0FFA43CF}"/>
              </a:ext>
            </a:extLst>
          </p:cNvPr>
          <p:cNvSpPr/>
          <p:nvPr/>
        </p:nvSpPr>
        <p:spPr>
          <a:xfrm>
            <a:off x="12514996" y="3135783"/>
            <a:ext cx="914399" cy="726533"/>
          </a:xfrm>
          <a:prstGeom prst="ellipse">
            <a:avLst/>
          </a:prstGeom>
          <a:noFill/>
          <a:ln w="254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0" name="Elipsa 9">
            <a:extLst>
              <a:ext uri="{FF2B5EF4-FFF2-40B4-BE49-F238E27FC236}">
                <a16:creationId xmlns:a16="http://schemas.microsoft.com/office/drawing/2014/main" id="{18675A92-60A8-4CAE-A398-3D3F794CB860}"/>
              </a:ext>
            </a:extLst>
          </p:cNvPr>
          <p:cNvSpPr/>
          <p:nvPr/>
        </p:nvSpPr>
        <p:spPr>
          <a:xfrm>
            <a:off x="5001066" y="3651449"/>
            <a:ext cx="2017986" cy="726533"/>
          </a:xfrm>
          <a:prstGeom prst="ellipse">
            <a:avLst/>
          </a:prstGeom>
          <a:noFill/>
          <a:ln w="254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1" name="Puščica: levo 10">
            <a:hlinkClick r:id="rId2" action="ppaction://hlinksldjump"/>
            <a:extLst>
              <a:ext uri="{FF2B5EF4-FFF2-40B4-BE49-F238E27FC236}">
                <a16:creationId xmlns:a16="http://schemas.microsoft.com/office/drawing/2014/main" id="{9019484F-77E5-4438-B9D9-F021920EDA20}"/>
              </a:ext>
            </a:extLst>
          </p:cNvPr>
          <p:cNvSpPr/>
          <p:nvPr/>
        </p:nvSpPr>
        <p:spPr>
          <a:xfrm rot="10800000">
            <a:off x="2445226" y="6853105"/>
            <a:ext cx="620038" cy="502978"/>
          </a:xfrm>
          <a:prstGeom prst="leftArrow">
            <a:avLst/>
          </a:prstGeom>
          <a:no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9" name="Elipsa 18">
            <a:extLst>
              <a:ext uri="{FF2B5EF4-FFF2-40B4-BE49-F238E27FC236}">
                <a16:creationId xmlns:a16="http://schemas.microsoft.com/office/drawing/2014/main" id="{C0357376-9C43-4294-9B02-1B5B88CE7254}"/>
              </a:ext>
            </a:extLst>
          </p:cNvPr>
          <p:cNvSpPr/>
          <p:nvPr/>
        </p:nvSpPr>
        <p:spPr>
          <a:xfrm>
            <a:off x="12985692" y="5228106"/>
            <a:ext cx="3204803" cy="2361283"/>
          </a:xfrm>
          <a:prstGeom prst="ellipse">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0" name="Puščica: levo 19">
            <a:hlinkClick r:id="rId3" action="ppaction://hlinksldjump"/>
            <a:extLst>
              <a:ext uri="{FF2B5EF4-FFF2-40B4-BE49-F238E27FC236}">
                <a16:creationId xmlns:a16="http://schemas.microsoft.com/office/drawing/2014/main" id="{3A4932D8-E68B-4B9E-9FDE-04D5779A4C19}"/>
              </a:ext>
            </a:extLst>
          </p:cNvPr>
          <p:cNvSpPr/>
          <p:nvPr/>
        </p:nvSpPr>
        <p:spPr>
          <a:xfrm rot="10800000">
            <a:off x="14278073" y="6868083"/>
            <a:ext cx="620038" cy="502978"/>
          </a:xfrm>
          <a:prstGeom prst="leftArrow">
            <a:avLst/>
          </a:prstGeom>
          <a:no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1" name="PoljeZBesedilom 20">
            <a:extLst>
              <a:ext uri="{FF2B5EF4-FFF2-40B4-BE49-F238E27FC236}">
                <a16:creationId xmlns:a16="http://schemas.microsoft.com/office/drawing/2014/main" id="{6DF4EB64-E7D1-4D30-930F-A8FEA1FDEC76}"/>
              </a:ext>
            </a:extLst>
          </p:cNvPr>
          <p:cNvSpPr txBox="1"/>
          <p:nvPr/>
        </p:nvSpPr>
        <p:spPr>
          <a:xfrm>
            <a:off x="13388304" y="5450331"/>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3000" dirty="0">
                <a:solidFill>
                  <a:schemeClr val="bg1"/>
                </a:solidFill>
                <a:latin typeface="Calibri" panose="020F0502020204030204" pitchFamily="34" charset="0"/>
                <a:cs typeface="Calibri" panose="020F0502020204030204" pitchFamily="34" charset="0"/>
              </a:rPr>
              <a:t>Building </a:t>
            </a:r>
            <a:r>
              <a:rPr lang="sl-SI" sz="3000" dirty="0" err="1">
                <a:solidFill>
                  <a:schemeClr val="bg1"/>
                </a:solidFill>
                <a:latin typeface="Calibri" panose="020F0502020204030204" pitchFamily="34" charset="0"/>
                <a:cs typeface="Calibri" panose="020F0502020204030204" pitchFamily="34" charset="0"/>
              </a:rPr>
              <a:t>an</a:t>
            </a:r>
            <a:r>
              <a:rPr lang="sl-SI" sz="3000" dirty="0">
                <a:solidFill>
                  <a:schemeClr val="bg1"/>
                </a:solidFill>
                <a:latin typeface="Calibri" panose="020F0502020204030204" pitchFamily="34" charset="0"/>
                <a:cs typeface="Calibri" panose="020F0502020204030204" pitchFamily="34" charset="0"/>
              </a:rPr>
              <a:t> </a:t>
            </a:r>
            <a:r>
              <a:rPr lang="en-US" sz="3000" dirty="0">
                <a:solidFill>
                  <a:schemeClr val="bg1"/>
                </a:solidFill>
                <a:latin typeface="Calibri" panose="020F0502020204030204" pitchFamily="34" charset="0"/>
                <a:cs typeface="Calibri" panose="020F0502020204030204" pitchFamily="34" charset="0"/>
              </a:rPr>
              <a:t>inspection program</a:t>
            </a:r>
            <a:endPar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endParaRPr>
          </a:p>
        </p:txBody>
      </p:sp>
      <p:sp>
        <p:nvSpPr>
          <p:cNvPr id="22" name="Elipsa 21">
            <a:extLst>
              <a:ext uri="{FF2B5EF4-FFF2-40B4-BE49-F238E27FC236}">
                <a16:creationId xmlns:a16="http://schemas.microsoft.com/office/drawing/2014/main" id="{55F92C41-86DC-4FC0-A09F-D9170EB55F84}"/>
              </a:ext>
            </a:extLst>
          </p:cNvPr>
          <p:cNvSpPr/>
          <p:nvPr/>
        </p:nvSpPr>
        <p:spPr>
          <a:xfrm>
            <a:off x="9046758" y="5228106"/>
            <a:ext cx="3204803" cy="2361283"/>
          </a:xfrm>
          <a:prstGeom prst="ellipse">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3" name="Puščica: levo 22">
            <a:hlinkClick r:id="rId4" action="ppaction://hlinksldjump"/>
            <a:extLst>
              <a:ext uri="{FF2B5EF4-FFF2-40B4-BE49-F238E27FC236}">
                <a16:creationId xmlns:a16="http://schemas.microsoft.com/office/drawing/2014/main" id="{4E8BE4E5-98AF-452A-8ABB-812491F3D36C}"/>
              </a:ext>
            </a:extLst>
          </p:cNvPr>
          <p:cNvSpPr/>
          <p:nvPr/>
        </p:nvSpPr>
        <p:spPr>
          <a:xfrm rot="10800000">
            <a:off x="10339139" y="6868083"/>
            <a:ext cx="620038" cy="502978"/>
          </a:xfrm>
          <a:prstGeom prst="leftArrow">
            <a:avLst/>
          </a:prstGeom>
          <a:no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4" name="PoljeZBesedilom 23">
            <a:extLst>
              <a:ext uri="{FF2B5EF4-FFF2-40B4-BE49-F238E27FC236}">
                <a16:creationId xmlns:a16="http://schemas.microsoft.com/office/drawing/2014/main" id="{D22947E9-2227-4478-A22E-46CEC8ABFF8C}"/>
              </a:ext>
            </a:extLst>
          </p:cNvPr>
          <p:cNvSpPr txBox="1"/>
          <p:nvPr/>
        </p:nvSpPr>
        <p:spPr>
          <a:xfrm>
            <a:off x="9449370" y="5450331"/>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Inspector‘</a:t>
            </a:r>
            <a:r>
              <a:rPr kumimoji="0" lang="sl-SI"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s</a:t>
            </a: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 rights and obligations</a:t>
            </a:r>
          </a:p>
        </p:txBody>
      </p:sp>
      <p:sp>
        <p:nvSpPr>
          <p:cNvPr id="25" name="Elipsa 24">
            <a:extLst>
              <a:ext uri="{FF2B5EF4-FFF2-40B4-BE49-F238E27FC236}">
                <a16:creationId xmlns:a16="http://schemas.microsoft.com/office/drawing/2014/main" id="{3C7C3F54-DF4F-4972-9BD5-7FD0D6ABCFC3}"/>
              </a:ext>
            </a:extLst>
          </p:cNvPr>
          <p:cNvSpPr/>
          <p:nvPr/>
        </p:nvSpPr>
        <p:spPr>
          <a:xfrm>
            <a:off x="5106633" y="5222095"/>
            <a:ext cx="3204803" cy="2361283"/>
          </a:xfrm>
          <a:prstGeom prst="ellipse">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6" name="Puščica: levo 25">
            <a:hlinkClick r:id="rId5" action="ppaction://hlinksldjump"/>
            <a:extLst>
              <a:ext uri="{FF2B5EF4-FFF2-40B4-BE49-F238E27FC236}">
                <a16:creationId xmlns:a16="http://schemas.microsoft.com/office/drawing/2014/main" id="{BB9447A2-1DA1-44D1-94F1-ABA1703EA50A}"/>
              </a:ext>
            </a:extLst>
          </p:cNvPr>
          <p:cNvSpPr/>
          <p:nvPr/>
        </p:nvSpPr>
        <p:spPr>
          <a:xfrm rot="10800000">
            <a:off x="6399014" y="6862072"/>
            <a:ext cx="620038" cy="502978"/>
          </a:xfrm>
          <a:prstGeom prst="leftArrow">
            <a:avLst/>
          </a:prstGeom>
          <a:noFill/>
          <a:ln w="12700" cap="flat">
            <a:solidFill>
              <a:srgbClr val="FFFFFF"/>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27" name="PoljeZBesedilom 26">
            <a:extLst>
              <a:ext uri="{FF2B5EF4-FFF2-40B4-BE49-F238E27FC236}">
                <a16:creationId xmlns:a16="http://schemas.microsoft.com/office/drawing/2014/main" id="{97628E57-3F7E-4D01-930C-51456A5B6F4B}"/>
              </a:ext>
            </a:extLst>
          </p:cNvPr>
          <p:cNvSpPr txBox="1"/>
          <p:nvPr/>
        </p:nvSpPr>
        <p:spPr>
          <a:xfrm>
            <a:off x="5509245" y="5444320"/>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en-US" sz="3000" dirty="0">
                <a:solidFill>
                  <a:schemeClr val="bg1"/>
                </a:solidFill>
                <a:latin typeface="Calibri" panose="020F0502020204030204" pitchFamily="34" charset="0"/>
                <a:cs typeface="Calibri" panose="020F0502020204030204" pitchFamily="34" charset="0"/>
              </a:rPr>
              <a:t>I</a:t>
            </a: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nspection of  </a:t>
            </a:r>
            <a:r>
              <a:rPr kumimoji="0" lang="sl-SI"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a </a:t>
            </a: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complex facility</a:t>
            </a:r>
          </a:p>
        </p:txBody>
      </p:sp>
      <p:sp>
        <p:nvSpPr>
          <p:cNvPr id="28" name="PoljeZBesedilom 27">
            <a:extLst>
              <a:ext uri="{FF2B5EF4-FFF2-40B4-BE49-F238E27FC236}">
                <a16:creationId xmlns:a16="http://schemas.microsoft.com/office/drawing/2014/main" id="{FCD79F9C-37C3-43F6-A8EB-90CD7CB22FBF}"/>
              </a:ext>
            </a:extLst>
          </p:cNvPr>
          <p:cNvSpPr txBox="1"/>
          <p:nvPr/>
        </p:nvSpPr>
        <p:spPr>
          <a:xfrm>
            <a:off x="1553252" y="5666185"/>
            <a:ext cx="2403987"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Who is an inspector?</a:t>
            </a:r>
          </a:p>
        </p:txBody>
      </p:sp>
      <p:sp>
        <p:nvSpPr>
          <p:cNvPr id="32" name="Puščica: levo 31">
            <a:hlinkClick r:id="rId6" action="ppaction://hlinksldjump"/>
            <a:extLst>
              <a:ext uri="{FF2B5EF4-FFF2-40B4-BE49-F238E27FC236}">
                <a16:creationId xmlns:a16="http://schemas.microsoft.com/office/drawing/2014/main" id="{83D50658-83BB-436C-BB6E-64968450141F}"/>
              </a:ext>
            </a:extLst>
          </p:cNvPr>
          <p:cNvSpPr/>
          <p:nvPr/>
        </p:nvSpPr>
        <p:spPr>
          <a:xfrm rot="10800000">
            <a:off x="8360112" y="791143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272905084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br>
            <a:r>
              <a:rPr lang="sl-SI" sz="2400" b="0" dirty="0"/>
              <a:t>Helena Janžekovič , helena.janzekovic@gov.si</a:t>
            </a:r>
            <a:br>
              <a:rPr lang="sl-SI" sz="2400" b="0" dirty="0"/>
            </a:br>
            <a:br>
              <a:rPr lang="sl-SI" sz="2400" b="0" dirty="0"/>
            </a:br>
            <a:r>
              <a:rPr lang="en-US" sz="3000" b="0" dirty="0">
                <a:solidFill>
                  <a:srgbClr val="FF3300"/>
                </a:solidFill>
              </a:rPr>
              <a:t>Challenge No. 1: Who are inspectors?</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6137834"/>
          </a:xfrm>
        </p:spPr>
        <p:txBody>
          <a:bodyPr/>
          <a:lstStyle/>
          <a:p>
            <a:pPr marL="457200" indent="-457200" algn="just">
              <a:buFont typeface="Arial" panose="020B0604020202020204" pitchFamily="34" charset="0"/>
              <a:buChar char="•"/>
            </a:pPr>
            <a:r>
              <a:rPr lang="en-US" sz="3000" dirty="0"/>
              <a:t>There is no particular education for radiation safety inspectors, i.e., there is no school or internationally agreed program for inspectors.</a:t>
            </a:r>
          </a:p>
          <a:p>
            <a:pPr marL="457200" indent="-457200" algn="just">
              <a:buFont typeface="Arial" panose="020B0604020202020204" pitchFamily="34" charset="0"/>
              <a:buChar char="•"/>
            </a:pPr>
            <a:r>
              <a:rPr lang="en-US" sz="3000" dirty="0">
                <a:solidFill>
                  <a:schemeClr val="tx1"/>
                </a:solidFill>
              </a:rPr>
              <a:t>RBs try to cope with this lack by recruitment of persons with technical background, e.g., physicist and other engineers, very often with MSc and PhD. </a:t>
            </a:r>
          </a:p>
          <a:p>
            <a:pPr marL="457200" indent="-457200" algn="just">
              <a:buFont typeface="Arial" panose="020B0604020202020204" pitchFamily="34" charset="0"/>
              <a:buChar char="•"/>
            </a:pPr>
            <a:r>
              <a:rPr lang="en-US" sz="3000" dirty="0">
                <a:solidFill>
                  <a:schemeClr val="tx1"/>
                </a:solidFill>
              </a:rPr>
              <a:t>RB might recruit inspectors from the pool of RB staff already involved in authorization</a:t>
            </a:r>
            <a:r>
              <a:rPr lang="sl-SI" sz="3000" dirty="0">
                <a:solidFill>
                  <a:schemeClr val="tx1"/>
                </a:solidFill>
              </a:rPr>
              <a:t> </a:t>
            </a:r>
            <a:r>
              <a:rPr lang="sl-SI" sz="3000" dirty="0" err="1">
                <a:solidFill>
                  <a:schemeClr val="tx1"/>
                </a:solidFill>
              </a:rPr>
              <a:t>process</a:t>
            </a:r>
            <a:r>
              <a:rPr lang="en-US" sz="3000" dirty="0">
                <a:solidFill>
                  <a:schemeClr val="tx1"/>
                </a:solidFill>
              </a:rPr>
              <a:t>.</a:t>
            </a:r>
          </a:p>
          <a:p>
            <a:pPr marL="457200" indent="-457200" algn="just">
              <a:buFont typeface="Arial" panose="020B0604020202020204" pitchFamily="34" charset="0"/>
              <a:buChar char="•"/>
            </a:pPr>
            <a:r>
              <a:rPr lang="en-US" sz="3000" dirty="0"/>
              <a:t>As a rule, newcomers receive: </a:t>
            </a:r>
          </a:p>
          <a:p>
            <a:pPr marL="457200" indent="-457200" algn="just">
              <a:buFont typeface="Calibri" panose="020F0502020204030204" pitchFamily="34" charset="0"/>
              <a:buChar char="-"/>
            </a:pPr>
            <a:r>
              <a:rPr lang="en-US" sz="3000" dirty="0"/>
              <a:t>on job training including „self training“*;</a:t>
            </a:r>
          </a:p>
          <a:p>
            <a:pPr marL="457200" indent="-457200" algn="just">
              <a:buFont typeface="Calibri" panose="020F0502020204030204" pitchFamily="34" charset="0"/>
              <a:buChar char="-"/>
            </a:pPr>
            <a:r>
              <a:rPr lang="en-US" sz="3000" dirty="0"/>
              <a:t>training on inspector‘s duties and obligations;  </a:t>
            </a:r>
          </a:p>
          <a:p>
            <a:pPr marL="457200" indent="-457200" algn="just">
              <a:buFont typeface="Calibri" panose="020F0502020204030204" pitchFamily="34" charset="0"/>
              <a:buChar char="-"/>
            </a:pPr>
            <a:r>
              <a:rPr lang="en-US" sz="3000" dirty="0"/>
              <a:t>training in radiation safety.</a:t>
            </a:r>
          </a:p>
          <a:p>
            <a:pPr algn="just"/>
            <a:r>
              <a:rPr lang="en-US" sz="3000" dirty="0"/>
              <a:t>* </a:t>
            </a:r>
            <a:r>
              <a:rPr lang="en-US" sz="2000" dirty="0"/>
              <a:t>using video materials about radiation sources available on the web</a:t>
            </a:r>
          </a:p>
          <a:p>
            <a:pPr marL="457200" indent="-457200" algn="just">
              <a:buFont typeface="Arial" panose="020B0604020202020204" pitchFamily="34" charset="0"/>
              <a:buChar char="•"/>
            </a:pPr>
            <a:endParaRPr lang="en-US" dirty="0"/>
          </a:p>
        </p:txBody>
      </p:sp>
      <p:sp>
        <p:nvSpPr>
          <p:cNvPr id="3" name="Elipsa 2">
            <a:extLst>
              <a:ext uri="{FF2B5EF4-FFF2-40B4-BE49-F238E27FC236}">
                <a16:creationId xmlns:a16="http://schemas.microsoft.com/office/drawing/2014/main" id="{D19EE35D-FAE1-4C05-89F0-158A4DB767E0}"/>
              </a:ext>
            </a:extLst>
          </p:cNvPr>
          <p:cNvSpPr/>
          <p:nvPr/>
        </p:nvSpPr>
        <p:spPr>
          <a:xfrm>
            <a:off x="2647665" y="3135783"/>
            <a:ext cx="696036" cy="726533"/>
          </a:xfrm>
          <a:prstGeom prst="ellipse">
            <a:avLst/>
          </a:prstGeom>
          <a:noFill/>
          <a:ln w="254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11" name="PoljeZBesedilom 10">
            <a:extLst>
              <a:ext uri="{FF2B5EF4-FFF2-40B4-BE49-F238E27FC236}">
                <a16:creationId xmlns:a16="http://schemas.microsoft.com/office/drawing/2014/main" id="{3DBF0D25-F1BB-40A3-A246-C9E77784F19C}"/>
              </a:ext>
            </a:extLst>
          </p:cNvPr>
          <p:cNvSpPr txBox="1"/>
          <p:nvPr/>
        </p:nvSpPr>
        <p:spPr>
          <a:xfrm>
            <a:off x="9049299" y="7853494"/>
            <a:ext cx="6230301" cy="718145"/>
          </a:xfrm>
          <a:prstGeom prst="rect">
            <a:avLst/>
          </a:prstGeom>
          <a:solidFill>
            <a:schemeClr val="bg1">
              <a:lumMod val="95000"/>
            </a:schemeClr>
          </a:solidFill>
          <a:ln w="25400" cap="flat">
            <a:solidFill>
              <a:srgbClr val="96969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lang="sl-SI" sz="2000" dirty="0">
              <a:latin typeface="Calibri" panose="020F0502020204030204" pitchFamily="34" charset="0"/>
              <a:cs typeface="Calibri" panose="020F0502020204030204" pitchFamily="34" charset="0"/>
            </a:endParaRPr>
          </a:p>
          <a:p>
            <a:pPr marL="0" marR="0" indent="0" algn="ctr" defTabSz="584200" rtl="0" fontAlgn="auto" latinLnBrk="0" hangingPunct="0">
              <a:lnSpc>
                <a:spcPct val="100000"/>
              </a:lnSpc>
              <a:spcBef>
                <a:spcPts val="0"/>
              </a:spcBef>
              <a:spcAft>
                <a:spcPts val="0"/>
              </a:spcAft>
              <a:buClrTx/>
              <a:buSzTx/>
              <a:buFontTx/>
              <a:buNone/>
              <a:tabLst/>
            </a:pPr>
            <a:r>
              <a:rPr lang="sl-SI" sz="2000" dirty="0" err="1">
                <a:solidFill>
                  <a:srgbClr val="4D4D4D"/>
                </a:solidFill>
                <a:latin typeface="Calibri" panose="020F0502020204030204" pitchFamily="34" charset="0"/>
                <a:cs typeface="Calibri" panose="020F0502020204030204" pitchFamily="34" charset="0"/>
              </a:rPr>
              <a:t>e</a:t>
            </a:r>
            <a:r>
              <a:rPr kumimoji="0" lang="sl-SI" sz="2000" b="0" i="0" u="none" strike="noStrike" cap="none" spc="0" normalizeH="0" baseline="0" dirty="0" err="1">
                <a:ln>
                  <a:noFill/>
                </a:ln>
                <a:solidFill>
                  <a:srgbClr val="4D4D4D"/>
                </a:solidFill>
                <a:effectLst/>
                <a:uFillTx/>
                <a:latin typeface="Calibri" panose="020F0502020204030204" pitchFamily="34" charset="0"/>
                <a:cs typeface="Calibri" panose="020F0502020204030204" pitchFamily="34" charset="0"/>
                <a:sym typeface="Helvetica Light"/>
              </a:rPr>
              <a:t>tc</a:t>
            </a:r>
            <a:r>
              <a:rPr kumimoji="0" lang="sl-SI"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a:t>
            </a:r>
          </a:p>
        </p:txBody>
      </p:sp>
      <p:sp>
        <p:nvSpPr>
          <p:cNvPr id="8" name="PoljeZBesedilom 7">
            <a:extLst>
              <a:ext uri="{FF2B5EF4-FFF2-40B4-BE49-F238E27FC236}">
                <a16:creationId xmlns:a16="http://schemas.microsoft.com/office/drawing/2014/main" id="{7E215E47-ADBD-4F7D-BE8E-B3749D45572F}"/>
              </a:ext>
            </a:extLst>
          </p:cNvPr>
          <p:cNvSpPr txBox="1"/>
          <p:nvPr/>
        </p:nvSpPr>
        <p:spPr>
          <a:xfrm>
            <a:off x="9161943" y="7344119"/>
            <a:ext cx="6005014" cy="718145"/>
          </a:xfrm>
          <a:prstGeom prst="rect">
            <a:avLst/>
          </a:prstGeom>
          <a:solidFill>
            <a:schemeClr val="bg1">
              <a:lumMod val="75000"/>
            </a:schemeClr>
          </a:solidFill>
          <a:ln w="25400" cap="flat">
            <a:solidFill>
              <a:srgbClr val="96969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How to implement justification</a:t>
            </a:r>
            <a:r>
              <a:rPr kumimoji="0" lang="sl-SI"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a:t>
            </a:r>
            <a:r>
              <a:rPr kumimoji="0" lang="sl-SI" sz="2000" b="0" i="0" u="none" strike="noStrike" cap="none" spc="0" normalizeH="0" baseline="0" dirty="0" err="1">
                <a:ln>
                  <a:noFill/>
                </a:ln>
                <a:solidFill>
                  <a:srgbClr val="4D4D4D"/>
                </a:solidFill>
                <a:effectLst/>
                <a:uFillTx/>
                <a:latin typeface="Calibri" panose="020F0502020204030204" pitchFamily="34" charset="0"/>
                <a:cs typeface="Calibri" panose="020F0502020204030204" pitchFamily="34" charset="0"/>
                <a:sym typeface="Helvetica Light"/>
              </a:rPr>
              <a:t>and</a:t>
            </a:r>
            <a:r>
              <a:rPr kumimoji="0" lang="sl-SI"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a:t>
            </a:r>
            <a:r>
              <a:rPr kumimoji="0" lang="en-US" sz="2000" b="0" i="0" u="none" strike="noStrike" cap="none" spc="0" normalizeH="0" baseline="0" dirty="0" err="1">
                <a:ln>
                  <a:noFill/>
                </a:ln>
                <a:solidFill>
                  <a:srgbClr val="4D4D4D"/>
                </a:solidFill>
                <a:effectLst/>
                <a:uFillTx/>
                <a:latin typeface="Calibri" panose="020F0502020204030204" pitchFamily="34" charset="0"/>
                <a:cs typeface="Calibri" panose="020F0502020204030204" pitchFamily="34" charset="0"/>
                <a:sym typeface="Helvetica Light"/>
              </a:rPr>
              <a:t>optimisation</a:t>
            </a:r>
            <a:r>
              <a:rPr kumimoji="0" lang="en-US"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a:t>
            </a:r>
            <a:r>
              <a:rPr lang="sl-SI" sz="2000" dirty="0">
                <a:solidFill>
                  <a:srgbClr val="4D4D4D"/>
                </a:solidFill>
                <a:latin typeface="Calibri" panose="020F0502020204030204" pitchFamily="34" charset="0"/>
                <a:cs typeface="Calibri" panose="020F0502020204030204" pitchFamily="34" charset="0"/>
              </a:rPr>
              <a:t>at</a:t>
            </a:r>
            <a:r>
              <a:rPr kumimoji="0" lang="en-US"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inspection</a:t>
            </a:r>
            <a:r>
              <a:rPr lang="sl-SI" sz="2000" dirty="0">
                <a:solidFill>
                  <a:srgbClr val="4D4D4D"/>
                </a:solidFill>
                <a:latin typeface="Calibri" panose="020F0502020204030204" pitchFamily="34" charset="0"/>
                <a:cs typeface="Calibri" panose="020F0502020204030204" pitchFamily="34" charset="0"/>
              </a:rPr>
              <a:t>s</a:t>
            </a:r>
            <a:r>
              <a:rPr kumimoji="0" lang="en-US"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a:t>
            </a:r>
          </a:p>
        </p:txBody>
      </p:sp>
      <p:sp>
        <p:nvSpPr>
          <p:cNvPr id="10" name="PoljeZBesedilom 9">
            <a:extLst>
              <a:ext uri="{FF2B5EF4-FFF2-40B4-BE49-F238E27FC236}">
                <a16:creationId xmlns:a16="http://schemas.microsoft.com/office/drawing/2014/main" id="{2F44E9F7-45F2-4707-9C52-802E0C8AA7F1}"/>
              </a:ext>
            </a:extLst>
          </p:cNvPr>
          <p:cNvSpPr txBox="1"/>
          <p:nvPr/>
        </p:nvSpPr>
        <p:spPr>
          <a:xfrm>
            <a:off x="9552354" y="6658658"/>
            <a:ext cx="5224193" cy="718145"/>
          </a:xfrm>
          <a:prstGeom prst="rect">
            <a:avLst/>
          </a:prstGeom>
          <a:solidFill>
            <a:schemeClr val="bg1">
              <a:lumMod val="95000"/>
            </a:schemeClr>
          </a:solidFill>
          <a:ln w="25400" cap="flat">
            <a:solidFill>
              <a:srgbClr val="96969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10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marL="0" marR="0" indent="0" algn="ctr" defTabSz="584200" rtl="0" fontAlgn="auto" latinLnBrk="0" hangingPunct="0">
              <a:lnSpc>
                <a:spcPct val="100000"/>
              </a:lnSpc>
              <a:spcBef>
                <a:spcPts val="0"/>
              </a:spcBef>
              <a:spcAft>
                <a:spcPts val="0"/>
              </a:spcAft>
              <a:buClrTx/>
              <a:buSzTx/>
              <a:buFontTx/>
              <a:buNone/>
              <a:tabLst/>
            </a:pPr>
            <a:r>
              <a:rPr kumimoji="0" lang="en-US" sz="200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How to check </a:t>
            </a:r>
            <a:r>
              <a:rPr kumimoji="0" lang="sl-SI" sz="2000" i="0" u="none" strike="noStrike" cap="none" spc="0" normalizeH="0" baseline="0" dirty="0" err="1">
                <a:ln>
                  <a:noFill/>
                </a:ln>
                <a:solidFill>
                  <a:srgbClr val="4D4D4D"/>
                </a:solidFill>
                <a:effectLst/>
                <a:uFillTx/>
                <a:latin typeface="Calibri" panose="020F0502020204030204" pitchFamily="34" charset="0"/>
                <a:cs typeface="Calibri" panose="020F0502020204030204" pitchFamily="34" charset="0"/>
                <a:sym typeface="Helvetica Light"/>
              </a:rPr>
              <a:t>functionalty</a:t>
            </a:r>
            <a:r>
              <a:rPr kumimoji="0" lang="sl-SI" sz="200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a:t>
            </a:r>
            <a:r>
              <a:rPr kumimoji="0" lang="sl-SI" sz="2000" i="0" u="none" strike="noStrike" cap="none" spc="0" normalizeH="0" baseline="0" dirty="0" err="1">
                <a:ln>
                  <a:noFill/>
                </a:ln>
                <a:solidFill>
                  <a:srgbClr val="4D4D4D"/>
                </a:solidFill>
                <a:effectLst/>
                <a:uFillTx/>
                <a:latin typeface="Calibri" panose="020F0502020204030204" pitchFamily="34" charset="0"/>
                <a:cs typeface="Calibri" panose="020F0502020204030204" pitchFamily="34" charset="0"/>
                <a:sym typeface="Helvetica Light"/>
              </a:rPr>
              <a:t>of</a:t>
            </a:r>
            <a:r>
              <a:rPr kumimoji="0" lang="sl-SI" sz="200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 a </a:t>
            </a:r>
            <a:r>
              <a:rPr kumimoji="0" lang="en-US" sz="200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safety system?</a:t>
            </a:r>
            <a:endParaRPr kumimoji="0" lang="sl-SI" sz="200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endParaRPr>
          </a:p>
          <a:p>
            <a:pPr marL="0" marR="0" indent="0" algn="ctr" defTabSz="584200" rtl="0" fontAlgn="auto" latinLnBrk="0" hangingPunct="0">
              <a:lnSpc>
                <a:spcPct val="100000"/>
              </a:lnSpc>
              <a:spcBef>
                <a:spcPts val="0"/>
              </a:spcBef>
              <a:spcAft>
                <a:spcPts val="0"/>
              </a:spcAft>
              <a:buClrTx/>
              <a:buSzTx/>
              <a:buFontTx/>
              <a:buNone/>
              <a:tabLst/>
            </a:pPr>
            <a:endParaRPr kumimoji="0" lang="en-US" sz="100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9" name="PoljeZBesedilom 8">
            <a:extLst>
              <a:ext uri="{FF2B5EF4-FFF2-40B4-BE49-F238E27FC236}">
                <a16:creationId xmlns:a16="http://schemas.microsoft.com/office/drawing/2014/main" id="{D9A7D530-46EA-46AA-8FEF-9314D9E37482}"/>
              </a:ext>
            </a:extLst>
          </p:cNvPr>
          <p:cNvSpPr txBox="1"/>
          <p:nvPr/>
        </p:nvSpPr>
        <p:spPr>
          <a:xfrm>
            <a:off x="10196800" y="6085014"/>
            <a:ext cx="3935302" cy="718145"/>
          </a:xfrm>
          <a:prstGeom prst="rect">
            <a:avLst/>
          </a:prstGeom>
          <a:solidFill>
            <a:schemeClr val="bg1">
              <a:lumMod val="85000"/>
            </a:schemeClr>
          </a:solidFill>
          <a:ln w="25400" cap="flat">
            <a:solidFill>
              <a:srgbClr val="96969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10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rPr>
              <a:t>How to perform measurements?</a:t>
            </a:r>
            <a:endParaRPr kumimoji="0" lang="sl-SI" sz="2000" b="0" i="0" u="none" strike="noStrike" cap="none" spc="0" normalizeH="0" baseline="0" dirty="0">
              <a:ln>
                <a:noFill/>
              </a:ln>
              <a:solidFill>
                <a:srgbClr val="4D4D4D"/>
              </a:solidFill>
              <a:effectLst/>
              <a:uFillTx/>
              <a:latin typeface="Calibri" panose="020F0502020204030204" pitchFamily="34" charset="0"/>
              <a:cs typeface="Calibri" panose="020F0502020204030204" pitchFamily="34" charset="0"/>
              <a:sym typeface="Helvetica Light"/>
            </a:endParaRPr>
          </a:p>
          <a:p>
            <a:pPr marL="0" marR="0" indent="0" algn="ctr" defTabSz="584200" rtl="0" fontAlgn="auto" latinLnBrk="0" hangingPunct="0">
              <a:lnSpc>
                <a:spcPct val="100000"/>
              </a:lnSpc>
              <a:spcBef>
                <a:spcPts val="0"/>
              </a:spcBef>
              <a:spcAft>
                <a:spcPts val="0"/>
              </a:spcAft>
              <a:buClrTx/>
              <a:buSzTx/>
              <a:buFontTx/>
              <a:buNone/>
              <a:tabLst/>
            </a:pPr>
            <a:endParaRPr kumimoji="0" lang="en-US" sz="1000" b="0" i="0" u="none" strike="noStrike" cap="none" spc="0" normalizeH="0" baseline="0" dirty="0">
              <a:ln>
                <a:noFill/>
              </a:ln>
              <a:solidFill>
                <a:srgbClr val="000000"/>
              </a:solidFill>
              <a:effectLst/>
              <a:uFillTx/>
              <a:latin typeface="Calibri" panose="020F0502020204030204" pitchFamily="34" charset="0"/>
              <a:cs typeface="Calibri" panose="020F0502020204030204" pitchFamily="34" charset="0"/>
              <a:sym typeface="Helvetica Light"/>
            </a:endParaRPr>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15574931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3300"/>
                </a:solidFill>
              </a:rPr>
              <a:t>Challenge No. </a:t>
            </a:r>
            <a:r>
              <a:rPr lang="sl-SI" sz="3000" b="0" dirty="0">
                <a:solidFill>
                  <a:srgbClr val="FF3300"/>
                </a:solidFill>
              </a:rPr>
              <a:t>2</a:t>
            </a:r>
            <a:r>
              <a:rPr lang="en-US" sz="3000" b="0" dirty="0">
                <a:solidFill>
                  <a:srgbClr val="FF3300"/>
                </a:solidFill>
              </a:rPr>
              <a:t>:</a:t>
            </a:r>
            <a:r>
              <a:rPr lang="sl-SI" sz="3000" b="0" dirty="0">
                <a:solidFill>
                  <a:srgbClr val="FF3300"/>
                </a:solidFill>
              </a:rPr>
              <a:t> </a:t>
            </a:r>
            <a:r>
              <a:rPr lang="en-US" sz="3000" b="0" dirty="0">
                <a:solidFill>
                  <a:srgbClr val="FF3300"/>
                </a:solidFill>
              </a:rPr>
              <a:t>How to inspect complex or „first of </a:t>
            </a:r>
            <a:r>
              <a:rPr lang="en-US" sz="3000" b="0" dirty="0" err="1">
                <a:solidFill>
                  <a:srgbClr val="FF3300"/>
                </a:solidFill>
              </a:rPr>
              <a:t>th</a:t>
            </a:r>
            <a:r>
              <a:rPr lang="sl-SI" sz="3000" b="0" dirty="0">
                <a:solidFill>
                  <a:srgbClr val="FF3300"/>
                </a:solidFill>
              </a:rPr>
              <a:t>at</a:t>
            </a:r>
            <a:r>
              <a:rPr lang="en-US" sz="3000" b="0" dirty="0">
                <a:solidFill>
                  <a:srgbClr val="FF3300"/>
                </a:solidFill>
              </a:rPr>
              <a:t> kind“</a:t>
            </a:r>
            <a:r>
              <a:rPr lang="sl-SI" sz="3000" b="0" dirty="0">
                <a:solidFill>
                  <a:srgbClr val="FF3300"/>
                </a:solidFill>
              </a:rPr>
              <a:t> </a:t>
            </a:r>
            <a:r>
              <a:rPr lang="en-US" sz="3000" b="0" dirty="0">
                <a:solidFill>
                  <a:srgbClr val="FF3300"/>
                </a:solidFill>
              </a:rPr>
              <a:t>operator?</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5041380"/>
          </a:xfrm>
        </p:spPr>
        <p:txBody>
          <a:bodyPr/>
          <a:lstStyle/>
          <a:p>
            <a:pPr marL="457200" indent="-457200" algn="just">
              <a:buFont typeface="Arial" panose="020B0604020202020204" pitchFamily="34" charset="0"/>
              <a:buChar char="•"/>
            </a:pPr>
            <a:r>
              <a:rPr lang="en-US" sz="3000" dirty="0"/>
              <a:t>As facilities are becoming more complex, safety requirements are becoming more complex.</a:t>
            </a:r>
          </a:p>
          <a:p>
            <a:pPr marL="457200" indent="-457200" algn="just">
              <a:buFont typeface="Arial" panose="020B0604020202020204" pitchFamily="34" charset="0"/>
              <a:buChar char="•"/>
            </a:pPr>
            <a:r>
              <a:rPr lang="en-US" sz="3000" dirty="0"/>
              <a:t>Graded approach </a:t>
            </a:r>
            <a:r>
              <a:rPr lang="sl-SI" sz="3000" dirty="0"/>
              <a:t>as </a:t>
            </a:r>
            <a:r>
              <a:rPr lang="en-US" sz="3000" dirty="0"/>
              <a:t>demonstrated in IAEA TECDOC</a:t>
            </a:r>
            <a:r>
              <a:rPr lang="sl-SI" sz="3000" dirty="0"/>
              <a:t>-</a:t>
            </a:r>
            <a:r>
              <a:rPr lang="en-US" sz="3000" dirty="0"/>
              <a:t>1526 shall be applied.</a:t>
            </a:r>
          </a:p>
          <a:p>
            <a:pPr marL="457200" indent="-457200" algn="just">
              <a:buFont typeface="Arial" panose="020B0604020202020204" pitchFamily="34" charset="0"/>
              <a:buChar char="•"/>
            </a:pPr>
            <a:r>
              <a:rPr lang="en-US" sz="3000" dirty="0"/>
              <a:t>The inspection program might be challenged by:</a:t>
            </a:r>
          </a:p>
          <a:p>
            <a:pPr marL="457200" indent="-457200" algn="just">
              <a:buFont typeface="Calibri" panose="020F0502020204030204" pitchFamily="34" charset="0"/>
              <a:buChar char="-"/>
            </a:pPr>
            <a:r>
              <a:rPr lang="en-US" sz="3000" dirty="0"/>
              <a:t>complexity of facility or activity e.g., industrial irradiator and nuclear medicine; </a:t>
            </a:r>
          </a:p>
          <a:p>
            <a:pPr marL="457200" indent="-457200" algn="just">
              <a:buFont typeface="Calibri" panose="020F0502020204030204" pitchFamily="34" charset="0"/>
              <a:buChar char="-"/>
            </a:pPr>
            <a:r>
              <a:rPr lang="en-US" sz="3000" dirty="0"/>
              <a:t>facility or activity which is „first of that kind“ in a state e.g., new industrial accelerator.  </a:t>
            </a:r>
          </a:p>
          <a:p>
            <a:pPr marL="457200" indent="-457200" algn="just">
              <a:buFont typeface="Arial" panose="020B0604020202020204" pitchFamily="34" charset="0"/>
              <a:buChar char="•"/>
            </a:pPr>
            <a:r>
              <a:rPr lang="en-US" sz="3000" dirty="0"/>
              <a:t>The challenges might be also known by RBs with already established programs. </a:t>
            </a:r>
          </a:p>
          <a:p>
            <a:pPr marL="457200" indent="-457200" algn="just">
              <a:buFont typeface="Calibri" panose="020F0502020204030204" pitchFamily="34" charset="0"/>
              <a:buChar char="-"/>
            </a:pPr>
            <a:r>
              <a:rPr lang="en-US" sz="3000" dirty="0">
                <a:solidFill>
                  <a:schemeClr val="tx1"/>
                </a:solidFill>
              </a:rPr>
              <a:t>Who has enough technical knowledge to cope with a complexity of a facility?</a:t>
            </a:r>
          </a:p>
          <a:p>
            <a:pPr marL="457200" indent="-457200" algn="just">
              <a:buFont typeface="Calibri" panose="020F0502020204030204" pitchFamily="34" charset="0"/>
              <a:buChar char="-"/>
            </a:pPr>
            <a:r>
              <a:rPr lang="en-US" sz="3000" dirty="0">
                <a:solidFill>
                  <a:schemeClr val="tx1"/>
                </a:solidFill>
              </a:rPr>
              <a:t>How to train inspectors on emerging technology using radiation sources?</a:t>
            </a:r>
          </a:p>
          <a:p>
            <a:pPr marL="457200" indent="-457200" algn="just">
              <a:buFont typeface="Arial" panose="020B0604020202020204" pitchFamily="34" charset="0"/>
              <a:buChar char="•"/>
            </a:pPr>
            <a:r>
              <a:rPr lang="en-US" sz="3000" dirty="0"/>
              <a:t>Inspectors shall be  </a:t>
            </a:r>
            <a:r>
              <a:rPr lang="en-US" sz="3000" dirty="0" err="1"/>
              <a:t>specialised</a:t>
            </a:r>
            <a:r>
              <a:rPr lang="en-US" sz="3000" dirty="0"/>
              <a:t>  when inspecting high risk activities. </a:t>
            </a:r>
            <a:endParaRPr lang="en-US" dirty="0"/>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4" name="Elipsa 13">
            <a:extLst>
              <a:ext uri="{FF2B5EF4-FFF2-40B4-BE49-F238E27FC236}">
                <a16:creationId xmlns:a16="http://schemas.microsoft.com/office/drawing/2014/main" id="{56615B42-EB2B-4238-9AF3-46248F4616FF}"/>
              </a:ext>
            </a:extLst>
          </p:cNvPr>
          <p:cNvSpPr/>
          <p:nvPr/>
        </p:nvSpPr>
        <p:spPr>
          <a:xfrm>
            <a:off x="4195471" y="7518557"/>
            <a:ext cx="1807104" cy="726533"/>
          </a:xfrm>
          <a:prstGeom prst="ellipse">
            <a:avLst/>
          </a:prstGeom>
          <a:noFill/>
          <a:ln w="25400" cap="flat">
            <a:solidFill>
              <a:srgbClr val="FF0000"/>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dirty="0">
              <a:ln>
                <a:noFill/>
              </a:ln>
              <a:solidFill>
                <a:srgbClr val="FFFFFF"/>
              </a:solidFill>
              <a:effectLst/>
              <a:uFillTx/>
              <a:latin typeface="+mn-lt"/>
              <a:ea typeface="+mn-ea"/>
              <a:cs typeface="+mn-cs"/>
              <a:sym typeface="Helvetica Light"/>
            </a:endParaRPr>
          </a:p>
        </p:txBody>
      </p:sp>
      <p:pic>
        <p:nvPicPr>
          <p:cNvPr id="12" name="Slika 11" descr="Slika, ki vsebuje besede notranji, naprava, mlinar&#10;&#10;Opis je samodejno ustvarjen">
            <a:extLst>
              <a:ext uri="{FF2B5EF4-FFF2-40B4-BE49-F238E27FC236}">
                <a16:creationId xmlns:a16="http://schemas.microsoft.com/office/drawing/2014/main" id="{EDA023AB-74BE-4ECA-BA1E-C588A988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92765" y="5921912"/>
            <a:ext cx="2784000" cy="2088000"/>
          </a:xfrm>
          <a:prstGeom prst="rect">
            <a:avLst/>
          </a:prstGeom>
          <a:ln>
            <a:solidFill>
              <a:srgbClr val="C0C0C0"/>
            </a:solidFill>
          </a:ln>
        </p:spPr>
      </p:pic>
    </p:spTree>
    <p:extLst>
      <p:ext uri="{BB962C8B-B14F-4D97-AF65-F5344CB8AC3E}">
        <p14:creationId xmlns:p14="http://schemas.microsoft.com/office/powerpoint/2010/main" val="334228879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3300"/>
                </a:solidFill>
              </a:rPr>
              <a:t>Challenge No. </a:t>
            </a:r>
            <a:r>
              <a:rPr lang="sl-SI" sz="3000" b="0" dirty="0">
                <a:solidFill>
                  <a:srgbClr val="FF3300"/>
                </a:solidFill>
              </a:rPr>
              <a:t>3</a:t>
            </a:r>
            <a:r>
              <a:rPr lang="en-US" sz="3000" b="0" dirty="0">
                <a:solidFill>
                  <a:srgbClr val="FF3300"/>
                </a:solidFill>
              </a:rPr>
              <a:t>:</a:t>
            </a:r>
            <a:r>
              <a:rPr lang="sl-SI" sz="3000" b="0" dirty="0">
                <a:solidFill>
                  <a:srgbClr val="FF3300"/>
                </a:solidFill>
              </a:rPr>
              <a:t> </a:t>
            </a:r>
            <a:r>
              <a:rPr lang="en-US" sz="3000" b="0" dirty="0">
                <a:solidFill>
                  <a:srgbClr val="FF3300"/>
                </a:solidFill>
              </a:rPr>
              <a:t>Inspector‘s rights and obligations</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6137834"/>
          </a:xfrm>
        </p:spPr>
        <p:txBody>
          <a:bodyPr/>
          <a:lstStyle/>
          <a:p>
            <a:pPr marL="457200" indent="-457200" algn="just">
              <a:buFont typeface="Arial" panose="020B0604020202020204" pitchFamily="34" charset="0"/>
              <a:buChar char="•"/>
            </a:pPr>
            <a:r>
              <a:rPr lang="en-US" sz="3000" dirty="0"/>
              <a:t>The inspector shall have good knowledge of:</a:t>
            </a:r>
          </a:p>
          <a:p>
            <a:pPr marL="514350" indent="-514350" algn="just">
              <a:buFont typeface="+mj-lt"/>
              <a:buAutoNum type="arabicPeriod"/>
            </a:pPr>
            <a:r>
              <a:rPr lang="en-US" sz="3000" dirty="0"/>
              <a:t>technology related to radiation sources and radiation safety*;</a:t>
            </a:r>
          </a:p>
          <a:p>
            <a:pPr marL="514350" indent="-514350" algn="just">
              <a:buFont typeface="+mj-lt"/>
              <a:buAutoNum type="arabicPeriod"/>
            </a:pPr>
            <a:r>
              <a:rPr lang="en-US" sz="3000" dirty="0"/>
              <a:t>national requirements related to safety*;</a:t>
            </a:r>
          </a:p>
          <a:p>
            <a:pPr marL="514350" indent="-514350" algn="just">
              <a:buFont typeface="+mj-lt"/>
              <a:buAutoNum type="arabicPeriod"/>
            </a:pPr>
            <a:r>
              <a:rPr lang="en-US" sz="3000" dirty="0"/>
              <a:t>overall legal system in the state including inspector‘s rights and obligations.</a:t>
            </a:r>
          </a:p>
          <a:p>
            <a:pPr marL="457200" indent="-457200" algn="just">
              <a:buFont typeface="Arial" panose="020B0604020202020204" pitchFamily="34" charset="0"/>
              <a:buChar char="•"/>
            </a:pPr>
            <a:r>
              <a:rPr lang="en-US" sz="3000" dirty="0"/>
              <a:t>Note: Countries apply different arrangements regarding safety and security, e.g., several authorities might be involved. </a:t>
            </a:r>
          </a:p>
          <a:p>
            <a:pPr marL="457200" indent="-457200" algn="just">
              <a:buFont typeface="Arial" panose="020B0604020202020204" pitchFamily="34" charset="0"/>
              <a:buChar char="•"/>
            </a:pPr>
            <a:r>
              <a:rPr lang="en-US" sz="3000" dirty="0">
                <a:solidFill>
                  <a:schemeClr val="tx1"/>
                </a:solidFill>
              </a:rPr>
              <a:t>Questions to be asked by an inspector:</a:t>
            </a:r>
          </a:p>
          <a:p>
            <a:pPr marL="457200" indent="-457200" algn="just">
              <a:buFont typeface="Calibri" panose="020F0502020204030204" pitchFamily="34" charset="0"/>
              <a:buChar char="-"/>
            </a:pPr>
            <a:r>
              <a:rPr lang="en-US" sz="3000" dirty="0">
                <a:solidFill>
                  <a:schemeClr val="tx1"/>
                </a:solidFill>
              </a:rPr>
              <a:t>Do I have a legal power to inspect this particular safety</a:t>
            </a:r>
            <a:r>
              <a:rPr lang="sl-SI" sz="3000" dirty="0">
                <a:solidFill>
                  <a:schemeClr val="tx1"/>
                </a:solidFill>
              </a:rPr>
              <a:t> </a:t>
            </a:r>
            <a:r>
              <a:rPr lang="en-US" sz="3000" dirty="0">
                <a:solidFill>
                  <a:schemeClr val="tx1"/>
                </a:solidFill>
              </a:rPr>
              <a:t>issue</a:t>
            </a:r>
            <a:r>
              <a:rPr lang="sl-SI" sz="3000" dirty="0">
                <a:solidFill>
                  <a:schemeClr val="tx1"/>
                </a:solidFill>
              </a:rPr>
              <a:t>*</a:t>
            </a:r>
            <a:r>
              <a:rPr lang="en-US" sz="3000" dirty="0">
                <a:solidFill>
                  <a:schemeClr val="tx1"/>
                </a:solidFill>
              </a:rPr>
              <a:t>?</a:t>
            </a:r>
          </a:p>
          <a:p>
            <a:pPr marL="457200" indent="-457200" algn="just">
              <a:buFont typeface="Calibri" panose="020F0502020204030204" pitchFamily="34" charset="0"/>
              <a:buChar char="-"/>
            </a:pPr>
            <a:r>
              <a:rPr lang="en-US" sz="3000" dirty="0">
                <a:solidFill>
                  <a:schemeClr val="tx1"/>
                </a:solidFill>
              </a:rPr>
              <a:t>What  kind o</a:t>
            </a:r>
            <a:r>
              <a:rPr lang="sl-SI" sz="3000" dirty="0">
                <a:solidFill>
                  <a:schemeClr val="tx1"/>
                </a:solidFill>
              </a:rPr>
              <a:t>f</a:t>
            </a:r>
            <a:r>
              <a:rPr lang="en-US" sz="3000" dirty="0">
                <a:solidFill>
                  <a:schemeClr val="tx1"/>
                </a:solidFill>
              </a:rPr>
              <a:t> safety requirements</a:t>
            </a:r>
            <a:r>
              <a:rPr lang="sl-SI" sz="3000" dirty="0">
                <a:solidFill>
                  <a:schemeClr val="tx1"/>
                </a:solidFill>
              </a:rPr>
              <a:t>*</a:t>
            </a:r>
            <a:r>
              <a:rPr lang="en-US" sz="3000" dirty="0">
                <a:solidFill>
                  <a:schemeClr val="tx1"/>
                </a:solidFill>
              </a:rPr>
              <a:t> exist regarding this particular issue?</a:t>
            </a:r>
            <a:r>
              <a:rPr lang="sl-SI" sz="3000" dirty="0">
                <a:solidFill>
                  <a:schemeClr val="tx1"/>
                </a:solidFill>
              </a:rPr>
              <a:t>...</a:t>
            </a:r>
          </a:p>
          <a:p>
            <a:pPr algn="just"/>
            <a:r>
              <a:rPr lang="sl-SI" sz="3000" dirty="0"/>
              <a:t>* </a:t>
            </a:r>
            <a:r>
              <a:rPr lang="sl-SI" sz="2000" dirty="0" err="1"/>
              <a:t>and</a:t>
            </a:r>
            <a:r>
              <a:rPr lang="sl-SI" sz="2000" dirty="0"/>
              <a:t> </a:t>
            </a:r>
            <a:r>
              <a:rPr lang="sl-SI" sz="2000" dirty="0" err="1"/>
              <a:t>security</a:t>
            </a:r>
            <a:r>
              <a:rPr lang="sl-SI" sz="2000" dirty="0"/>
              <a:t> as </a:t>
            </a:r>
            <a:r>
              <a:rPr lang="sl-SI" sz="2000" dirty="0" err="1"/>
              <a:t>appropriate</a:t>
            </a:r>
            <a:r>
              <a:rPr lang="sl-SI" sz="2000" dirty="0"/>
              <a:t>.</a:t>
            </a:r>
            <a:endParaRPr lang="en-US" sz="2000" dirty="0"/>
          </a:p>
          <a:p>
            <a:pPr algn="just"/>
            <a:endParaRPr lang="en-US" dirty="0">
              <a:solidFill>
                <a:schemeClr val="tx1"/>
              </a:solidFill>
            </a:endParaRPr>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pic>
        <p:nvPicPr>
          <p:cNvPr id="1032" name="Picture 8" descr="GLOBE Home Page - GLOBE.gov">
            <a:extLst>
              <a:ext uri="{FF2B5EF4-FFF2-40B4-BE49-F238E27FC236}">
                <a16:creationId xmlns:a16="http://schemas.microsoft.com/office/drawing/2014/main" id="{3482C42E-9420-4CD1-9D78-A9E097FE36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10345" y="5998637"/>
            <a:ext cx="2160000" cy="2160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Raven puščični povezovalnik 2">
            <a:extLst>
              <a:ext uri="{FF2B5EF4-FFF2-40B4-BE49-F238E27FC236}">
                <a16:creationId xmlns:a16="http://schemas.microsoft.com/office/drawing/2014/main" id="{B21AD413-53D5-46C1-BEE1-F828CE7180A9}"/>
              </a:ext>
            </a:extLst>
          </p:cNvPr>
          <p:cNvCxnSpPr>
            <a:cxnSpLocks/>
          </p:cNvCxnSpPr>
          <p:nvPr/>
        </p:nvCxnSpPr>
        <p:spPr>
          <a:xfrm flipH="1">
            <a:off x="15753842" y="6388058"/>
            <a:ext cx="729297" cy="527824"/>
          </a:xfrm>
          <a:prstGeom prst="straightConnector1">
            <a:avLst/>
          </a:prstGeom>
          <a:noFill/>
          <a:ln w="25400" cap="flat">
            <a:solidFill>
              <a:srgbClr val="FF0000"/>
            </a:solidFill>
            <a:prstDash val="solid"/>
            <a:miter lim="400000"/>
            <a:tailEnd type="triangle"/>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45638852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4B81C1F9-24AD-4088-9C0F-A5B5CDE39D0D}"/>
              </a:ext>
            </a:extLst>
          </p:cNvPr>
          <p:cNvSpPr/>
          <p:nvPr/>
        </p:nvSpPr>
        <p:spPr>
          <a:xfrm>
            <a:off x="7052660" y="6060439"/>
            <a:ext cx="3204803" cy="2361283"/>
          </a:xfrm>
          <a:prstGeom prst="rect">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8" name="Pravokotnik 17">
            <a:extLst>
              <a:ext uri="{FF2B5EF4-FFF2-40B4-BE49-F238E27FC236}">
                <a16:creationId xmlns:a16="http://schemas.microsoft.com/office/drawing/2014/main" id="{14B6DE2D-4F31-4913-9471-37FF6C11FF13}"/>
              </a:ext>
            </a:extLst>
          </p:cNvPr>
          <p:cNvSpPr/>
          <p:nvPr/>
        </p:nvSpPr>
        <p:spPr>
          <a:xfrm>
            <a:off x="2558084" y="6060438"/>
            <a:ext cx="3204803" cy="2361283"/>
          </a:xfrm>
          <a:prstGeom prst="rect">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9" name="Pravokotnik 18">
            <a:extLst>
              <a:ext uri="{FF2B5EF4-FFF2-40B4-BE49-F238E27FC236}">
                <a16:creationId xmlns:a16="http://schemas.microsoft.com/office/drawing/2014/main" id="{EE5AE281-D25B-42A4-B5C0-17EFA8F4D214}"/>
              </a:ext>
            </a:extLst>
          </p:cNvPr>
          <p:cNvSpPr/>
          <p:nvPr/>
        </p:nvSpPr>
        <p:spPr>
          <a:xfrm>
            <a:off x="11548735" y="6048327"/>
            <a:ext cx="3204803" cy="2361283"/>
          </a:xfrm>
          <a:prstGeom prst="rect">
            <a:avLst/>
          </a:prstGeom>
          <a:gradFill>
            <a:gsLst>
              <a:gs pos="0">
                <a:srgbClr val="00517B"/>
              </a:gs>
              <a:gs pos="48011">
                <a:srgbClr val="007EB0"/>
              </a:gs>
              <a:gs pos="100000">
                <a:srgbClr val="00ACE5"/>
              </a:gs>
            </a:gsLst>
            <a:lin ang="21498054" scaled="0"/>
          </a:gradFill>
          <a:ln w="25400" cap="flat">
            <a:solidFill>
              <a:srgbClr val="003399"/>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3300"/>
                </a:solidFill>
              </a:rPr>
              <a:t>Challenge No. 4: Building an inspection program</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2271391"/>
          </a:xfrm>
        </p:spPr>
        <p:txBody>
          <a:bodyPr/>
          <a:lstStyle/>
          <a:p>
            <a:pPr marL="457200" indent="-457200" algn="just">
              <a:buFont typeface="Arial" panose="020B0604020202020204" pitchFamily="34" charset="0"/>
              <a:buChar char="•"/>
            </a:pPr>
            <a:r>
              <a:rPr lang="en-US" sz="3000" dirty="0"/>
              <a:t>Technical complexity of facilities and activities and extensive legislation contribute to complexity of inspections. </a:t>
            </a:r>
          </a:p>
          <a:p>
            <a:pPr marL="457200" indent="-457200" algn="just">
              <a:buFont typeface="Arial" panose="020B0604020202020204" pitchFamily="34" charset="0"/>
              <a:buChar char="•"/>
            </a:pPr>
            <a:r>
              <a:rPr lang="en-US" sz="3000" dirty="0"/>
              <a:t>This challenge can be overcome by </a:t>
            </a:r>
            <a:r>
              <a:rPr lang="sl-SI" sz="3000" dirty="0"/>
              <a:t>a </a:t>
            </a:r>
            <a:r>
              <a:rPr lang="en-US" sz="3000" dirty="0"/>
              <a:t>systematic approach to building </a:t>
            </a:r>
            <a:r>
              <a:rPr lang="sl-SI" sz="3000" dirty="0" err="1"/>
              <a:t>an</a:t>
            </a:r>
            <a:r>
              <a:rPr lang="sl-SI" sz="3000" dirty="0"/>
              <a:t> </a:t>
            </a:r>
            <a:r>
              <a:rPr lang="en-US" sz="3000" dirty="0"/>
              <a:t>inspection program</a:t>
            </a:r>
            <a:r>
              <a:rPr lang="sl-SI" sz="3000" dirty="0"/>
              <a:t>.</a:t>
            </a:r>
            <a:endParaRPr lang="en-US" sz="3000" dirty="0"/>
          </a:p>
          <a:p>
            <a:pPr algn="ctr"/>
            <a:r>
              <a:rPr lang="en-US" sz="3000" dirty="0">
                <a:solidFill>
                  <a:srgbClr val="000000"/>
                </a:solidFill>
              </a:rPr>
              <a:t>How to establish effective and efficient inspection program? </a:t>
            </a:r>
            <a:endParaRPr lang="en-US" dirty="0">
              <a:solidFill>
                <a:srgbClr val="000000"/>
              </a:solidFill>
            </a:endParaRPr>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8" name="Puščica: levo 7">
            <a:hlinkClick r:id="rId3" action="ppaction://hlinksldjump"/>
            <a:extLst>
              <a:ext uri="{FF2B5EF4-FFF2-40B4-BE49-F238E27FC236}">
                <a16:creationId xmlns:a16="http://schemas.microsoft.com/office/drawing/2014/main" id="{8EDF506C-EFD1-43E1-9E4F-394F2406E2A7}"/>
              </a:ext>
            </a:extLst>
          </p:cNvPr>
          <p:cNvSpPr/>
          <p:nvPr/>
        </p:nvSpPr>
        <p:spPr>
          <a:xfrm rot="10800000">
            <a:off x="3875432" y="7685438"/>
            <a:ext cx="620038" cy="502978"/>
          </a:xfrm>
          <a:prstGeom prst="leftArrow">
            <a:avLst/>
          </a:prstGeom>
          <a:noFill/>
          <a:ln w="12700" cap="flat">
            <a:solidFill>
              <a:srgbClr val="F9FCF6"/>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 name="Puščica: levo 9">
            <a:hlinkClick r:id="rId4" action="ppaction://hlinksldjump"/>
            <a:extLst>
              <a:ext uri="{FF2B5EF4-FFF2-40B4-BE49-F238E27FC236}">
                <a16:creationId xmlns:a16="http://schemas.microsoft.com/office/drawing/2014/main" id="{8056FEBA-CBD6-488F-BF94-64E8F0A0C13E}"/>
              </a:ext>
            </a:extLst>
          </p:cNvPr>
          <p:cNvSpPr/>
          <p:nvPr/>
        </p:nvSpPr>
        <p:spPr>
          <a:xfrm rot="10800000">
            <a:off x="12871314" y="7676970"/>
            <a:ext cx="620038" cy="502978"/>
          </a:xfrm>
          <a:prstGeom prst="leftArrow">
            <a:avLst/>
          </a:prstGeom>
          <a:noFill/>
          <a:ln w="12700" cap="flat">
            <a:solidFill>
              <a:srgbClr val="F9FCF6"/>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1" name="PoljeZBesedilom 10">
            <a:extLst>
              <a:ext uri="{FF2B5EF4-FFF2-40B4-BE49-F238E27FC236}">
                <a16:creationId xmlns:a16="http://schemas.microsoft.com/office/drawing/2014/main" id="{DA0D37D8-D5E8-4785-958E-689746E3B0A4}"/>
              </a:ext>
            </a:extLst>
          </p:cNvPr>
          <p:cNvSpPr txBox="1"/>
          <p:nvPr/>
        </p:nvSpPr>
        <p:spPr>
          <a:xfrm>
            <a:off x="11946376" y="6259219"/>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3000" b="0" i="0" u="none" strike="noStrike" cap="none" spc="0" normalizeH="0" baseline="0" dirty="0">
                <a:ln>
                  <a:noFill/>
                </a:ln>
                <a:solidFill>
                  <a:srgbClr val="F9FCF6"/>
                </a:solidFill>
                <a:effectLst/>
                <a:uFillTx/>
                <a:latin typeface="Calibri" panose="020F0502020204030204" pitchFamily="34" charset="0"/>
                <a:cs typeface="Calibri" panose="020F0502020204030204" pitchFamily="34" charset="0"/>
                <a:sym typeface="Helvetica Light"/>
              </a:rPr>
              <a:t>Tip No. 3: </a:t>
            </a:r>
          </a:p>
          <a:p>
            <a:pPr marL="0" marR="0" indent="0" algn="ctr" defTabSz="584200" rtl="0" fontAlgn="auto" latinLnBrk="0" hangingPunct="0">
              <a:lnSpc>
                <a:spcPct val="100000"/>
              </a:lnSpc>
              <a:spcBef>
                <a:spcPts val="0"/>
              </a:spcBef>
              <a:spcAft>
                <a:spcPts val="0"/>
              </a:spcAft>
              <a:buClrTx/>
              <a:buSzTx/>
              <a:buFontTx/>
              <a:buNone/>
              <a:tabLst/>
            </a:pPr>
            <a:r>
              <a:rPr kumimoji="0" lang="en-US" sz="3000" b="0" i="0" u="none" strike="noStrike" cap="none" spc="0" normalizeH="0" baseline="0" dirty="0">
                <a:ln>
                  <a:noFill/>
                </a:ln>
                <a:solidFill>
                  <a:srgbClr val="F9FCF6"/>
                </a:solidFill>
                <a:effectLst/>
                <a:uFillTx/>
                <a:latin typeface="Calibri" panose="020F0502020204030204" pitchFamily="34" charset="0"/>
                <a:cs typeface="Calibri" panose="020F0502020204030204" pitchFamily="34" charset="0"/>
                <a:sym typeface="Helvetica Light"/>
              </a:rPr>
              <a:t>Use procedures</a:t>
            </a:r>
          </a:p>
        </p:txBody>
      </p:sp>
      <p:sp>
        <p:nvSpPr>
          <p:cNvPr id="14" name="Puščica: levo 13">
            <a:hlinkClick r:id="rId5" action="ppaction://hlinksldjump"/>
            <a:extLst>
              <a:ext uri="{FF2B5EF4-FFF2-40B4-BE49-F238E27FC236}">
                <a16:creationId xmlns:a16="http://schemas.microsoft.com/office/drawing/2014/main" id="{40EE65FF-6CF9-45FE-8761-0BC8FB8F4671}"/>
              </a:ext>
            </a:extLst>
          </p:cNvPr>
          <p:cNvSpPr/>
          <p:nvPr/>
        </p:nvSpPr>
        <p:spPr>
          <a:xfrm rot="10800000">
            <a:off x="8345041" y="7694405"/>
            <a:ext cx="620038" cy="502978"/>
          </a:xfrm>
          <a:prstGeom prst="leftArrow">
            <a:avLst/>
          </a:prstGeom>
          <a:noFill/>
          <a:ln w="12700" cap="flat">
            <a:solidFill>
              <a:srgbClr val="F9FCF6"/>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
        <p:nvSpPr>
          <p:cNvPr id="15" name="PoljeZBesedilom 14">
            <a:extLst>
              <a:ext uri="{FF2B5EF4-FFF2-40B4-BE49-F238E27FC236}">
                <a16:creationId xmlns:a16="http://schemas.microsoft.com/office/drawing/2014/main" id="{92FFFC30-EAEF-41A5-BB00-525FD978264E}"/>
              </a:ext>
            </a:extLst>
          </p:cNvPr>
          <p:cNvSpPr txBox="1"/>
          <p:nvPr/>
        </p:nvSpPr>
        <p:spPr>
          <a:xfrm>
            <a:off x="7455272" y="6276654"/>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lang="sl-SI" sz="3000" dirty="0">
                <a:solidFill>
                  <a:schemeClr val="bg1"/>
                </a:solidFill>
                <a:latin typeface="Calibri" panose="020F0502020204030204" pitchFamily="34" charset="0"/>
                <a:cs typeface="Calibri" panose="020F0502020204030204" pitchFamily="34" charset="0"/>
              </a:rPr>
              <a:t>Tip No. 2: </a:t>
            </a: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Learn using campaigns</a:t>
            </a:r>
          </a:p>
        </p:txBody>
      </p:sp>
      <p:sp>
        <p:nvSpPr>
          <p:cNvPr id="17" name="PoljeZBesedilom 16">
            <a:extLst>
              <a:ext uri="{FF2B5EF4-FFF2-40B4-BE49-F238E27FC236}">
                <a16:creationId xmlns:a16="http://schemas.microsoft.com/office/drawing/2014/main" id="{49CCD988-4EBB-4C58-8FFD-9C28B1279BE2}"/>
              </a:ext>
            </a:extLst>
          </p:cNvPr>
          <p:cNvSpPr txBox="1"/>
          <p:nvPr/>
        </p:nvSpPr>
        <p:spPr>
          <a:xfrm>
            <a:off x="2983458" y="6267686"/>
            <a:ext cx="2403987"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Tip No. 1: </a:t>
            </a:r>
            <a:r>
              <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rPr>
              <a:t>W</a:t>
            </a:r>
            <a:r>
              <a:rPr lang="en-US" sz="3000" dirty="0">
                <a:solidFill>
                  <a:schemeClr val="bg1"/>
                </a:solidFill>
                <a:latin typeface="Calibri" panose="020F0502020204030204" pitchFamily="34" charset="0"/>
                <a:cs typeface="Calibri" panose="020F0502020204030204" pitchFamily="34" charset="0"/>
              </a:rPr>
              <a:t>ork with others</a:t>
            </a:r>
            <a:endParaRPr kumimoji="0" lang="en-US" sz="3000" b="0" i="0" u="none" strike="noStrike" cap="none" spc="0" normalizeH="0" baseline="0" dirty="0">
              <a:ln>
                <a:noFill/>
              </a:ln>
              <a:solidFill>
                <a:schemeClr val="bg1"/>
              </a:solidFill>
              <a:effectLst/>
              <a:uFillTx/>
              <a:latin typeface="Calibri" panose="020F0502020204030204" pitchFamily="34" charset="0"/>
              <a:cs typeface="Calibri" panose="020F0502020204030204" pitchFamily="34" charset="0"/>
              <a:sym typeface="Helvetica Light"/>
            </a:endParaRPr>
          </a:p>
        </p:txBody>
      </p:sp>
    </p:spTree>
    <p:extLst>
      <p:ext uri="{BB962C8B-B14F-4D97-AF65-F5344CB8AC3E}">
        <p14:creationId xmlns:p14="http://schemas.microsoft.com/office/powerpoint/2010/main" val="357975043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3300"/>
                </a:solidFill>
              </a:rPr>
              <a:t>Good practice when building an inspection program: Work with others</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5041380"/>
          </a:xfrm>
        </p:spPr>
        <p:txBody>
          <a:bodyPr/>
          <a:lstStyle/>
          <a:p>
            <a:pPr marL="457200" indent="-457200" algn="just">
              <a:buFont typeface="Arial" panose="020B0604020202020204" pitchFamily="34" charset="0"/>
              <a:buChar char="•"/>
            </a:pPr>
            <a:r>
              <a:rPr lang="en-US" sz="3000" dirty="0"/>
              <a:t>Cooperation with others includes at least:</a:t>
            </a:r>
          </a:p>
          <a:p>
            <a:pPr marL="457200" indent="-457200" algn="just">
              <a:buFont typeface="Calibri" panose="020F0502020204030204" pitchFamily="34" charset="0"/>
              <a:buChar char="-"/>
            </a:pPr>
            <a:r>
              <a:rPr lang="en-US" sz="3000" dirty="0"/>
              <a:t>cooperation of inspection and authorization units in particular during a preparation of an  inspection;</a:t>
            </a:r>
          </a:p>
          <a:p>
            <a:pPr marL="457200" indent="-457200" algn="just">
              <a:buFont typeface="Calibri" panose="020F0502020204030204" pitchFamily="34" charset="0"/>
              <a:buChar char="-"/>
            </a:pPr>
            <a:r>
              <a:rPr lang="en-US" sz="3000" dirty="0"/>
              <a:t>briefing inspector’s team before going on</a:t>
            </a:r>
            <a:r>
              <a:rPr lang="sl-SI" sz="3000" dirty="0"/>
              <a:t> </a:t>
            </a:r>
            <a:r>
              <a:rPr lang="en-US" sz="3000" dirty="0"/>
              <a:t>site about specific goals of an inspection and methods to be used including enforcement steps to be taken on site or when coming back to the office;</a:t>
            </a:r>
          </a:p>
          <a:p>
            <a:pPr marL="457200" indent="-457200" algn="just">
              <a:buFont typeface="Calibri" panose="020F0502020204030204" pitchFamily="34" charset="0"/>
              <a:buChar char="-"/>
            </a:pPr>
            <a:r>
              <a:rPr lang="en-US" sz="3000" dirty="0"/>
              <a:t>cooperation with other experts accompanying an inspector e.g., experts from TSOs as noted in IAEA TECDOC-1835;</a:t>
            </a:r>
          </a:p>
          <a:p>
            <a:pPr marL="457200" indent="-457200" algn="just">
              <a:buFont typeface="Calibri" panose="020F0502020204030204" pitchFamily="34" charset="0"/>
              <a:buChar char="-"/>
            </a:pPr>
            <a:r>
              <a:rPr lang="en-US" sz="3000" dirty="0"/>
              <a:t>cooperation with other inspection units, sharing experience and learn</a:t>
            </a:r>
            <a:r>
              <a:rPr lang="sl-SI" sz="3000" dirty="0" err="1"/>
              <a:t>ing</a:t>
            </a:r>
            <a:r>
              <a:rPr lang="en-US" sz="3000" dirty="0"/>
              <a:t> from others;</a:t>
            </a:r>
          </a:p>
          <a:p>
            <a:pPr marL="457200" indent="-457200" algn="just">
              <a:buFont typeface="Calibri" panose="020F0502020204030204" pitchFamily="34" charset="0"/>
              <a:buChar char="-"/>
            </a:pPr>
            <a:r>
              <a:rPr lang="en-US" sz="3000" dirty="0"/>
              <a:t>providing </a:t>
            </a:r>
            <a:r>
              <a:rPr lang="sl-SI" sz="3000" dirty="0" err="1"/>
              <a:t>positive</a:t>
            </a:r>
            <a:r>
              <a:rPr lang="en-US" sz="3000" dirty="0"/>
              <a:t> and negative feedback from inspections to other regulatory core processes…</a:t>
            </a:r>
            <a:endParaRPr lang="en-US" dirty="0">
              <a:solidFill>
                <a:schemeClr val="tx1"/>
              </a:solidFill>
            </a:endParaRPr>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hlinkClick r:id="rId3" action="ppaction://hlinksldjump"/>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spTree>
    <p:extLst>
      <p:ext uri="{BB962C8B-B14F-4D97-AF65-F5344CB8AC3E}">
        <p14:creationId xmlns:p14="http://schemas.microsoft.com/office/powerpoint/2010/main" val="35455899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en-US" sz="2400" b="0" dirty="0"/>
            </a:br>
            <a:r>
              <a:rPr lang="en-US" sz="3000" b="0" dirty="0">
                <a:solidFill>
                  <a:srgbClr val="FF3300"/>
                </a:solidFill>
              </a:rPr>
              <a:t>Good practice when building an inspection program: Use inspection campaigns to learn</a:t>
            </a: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5595378"/>
          </a:xfrm>
        </p:spPr>
        <p:txBody>
          <a:bodyPr/>
          <a:lstStyle/>
          <a:p>
            <a:pPr marL="457200" indent="-457200" algn="just">
              <a:buFont typeface="Arial" panose="020B0604020202020204" pitchFamily="34" charset="0"/>
              <a:buChar char="•"/>
            </a:pPr>
            <a:r>
              <a:rPr lang="en-US" sz="3000" dirty="0"/>
              <a:t>Inspection campaign is a set of inspections conducted in a limited time, e.g., one year, dedicated to different operators who perform same or similar type of activity with radiation sources.</a:t>
            </a:r>
          </a:p>
          <a:p>
            <a:pPr marL="457200" indent="-457200" algn="just">
              <a:buFont typeface="Arial" panose="020B0604020202020204" pitchFamily="34" charset="0"/>
              <a:buChar char="•"/>
            </a:pPr>
            <a:r>
              <a:rPr lang="en-US" sz="3000" dirty="0"/>
              <a:t>Implementation of inspection campaigns allows inspectors to gain experience in a specific area, e.g., industrial radiography, nuclear gauges and handling smoke detectors with radioactive sources. </a:t>
            </a:r>
          </a:p>
          <a:p>
            <a:pPr marL="457200" indent="-457200" algn="just">
              <a:buFont typeface="Arial" panose="020B0604020202020204" pitchFamily="34" charset="0"/>
              <a:buChar char="•"/>
            </a:pPr>
            <a:r>
              <a:rPr lang="en-US" sz="3000" dirty="0"/>
              <a:t>Campaigns have several other benefits:</a:t>
            </a:r>
          </a:p>
          <a:p>
            <a:pPr marL="457200" indent="-457200" algn="just">
              <a:buFont typeface="Calibri" panose="020F0502020204030204" pitchFamily="34" charset="0"/>
              <a:buChar char="-"/>
            </a:pPr>
            <a:r>
              <a:rPr lang="en-US" sz="3000" dirty="0"/>
              <a:t>Operators inform each other about safety requirements to be </a:t>
            </a:r>
          </a:p>
          <a:p>
            <a:pPr algn="just"/>
            <a:r>
              <a:rPr lang="en-US" sz="3000" dirty="0"/>
              <a:t>     implemented and put them in place even before an inspection.</a:t>
            </a:r>
          </a:p>
          <a:p>
            <a:pPr marL="457200" indent="-457200" algn="just">
              <a:buFont typeface="Calibri" panose="020F0502020204030204" pitchFamily="34" charset="0"/>
              <a:buChar char="-"/>
            </a:pPr>
            <a:r>
              <a:rPr lang="en-US" sz="3000" dirty="0"/>
              <a:t>Campaigns contribute to a visibility of inspections and the RB.</a:t>
            </a:r>
          </a:p>
          <a:p>
            <a:pPr marL="457200" indent="-457200" algn="just">
              <a:buFont typeface="Calibri" panose="020F0502020204030204" pitchFamily="34" charset="0"/>
              <a:buChar char="-"/>
            </a:pPr>
            <a:r>
              <a:rPr lang="en-US" sz="3000" dirty="0"/>
              <a:t>They also demonstrate the impartiality of the RB…</a:t>
            </a:r>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hlinkClick r:id="rId3" action="ppaction://hlinksldjump"/>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dirty="0">
              <a:ln>
                <a:noFill/>
              </a:ln>
              <a:solidFill>
                <a:srgbClr val="FFFFFF"/>
              </a:solidFill>
              <a:effectLst/>
              <a:uFillTx/>
              <a:latin typeface="+mn-lt"/>
              <a:ea typeface="+mn-ea"/>
              <a:cs typeface="+mn-cs"/>
              <a:sym typeface="Helvetica Light"/>
            </a:endParaRPr>
          </a:p>
        </p:txBody>
      </p:sp>
      <p:pic>
        <p:nvPicPr>
          <p:cNvPr id="3" name="Slika 2">
            <a:extLst>
              <a:ext uri="{FF2B5EF4-FFF2-40B4-BE49-F238E27FC236}">
                <a16:creationId xmlns:a16="http://schemas.microsoft.com/office/drawing/2014/main" id="{F048A565-4DEA-40F4-89E4-1CCEABCF59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2085" y="5825328"/>
            <a:ext cx="3360000" cy="2520000"/>
          </a:xfrm>
          <a:prstGeom prst="rect">
            <a:avLst/>
          </a:prstGeom>
          <a:ln>
            <a:solidFill>
              <a:srgbClr val="C0C0C0"/>
            </a:solidFill>
          </a:ln>
        </p:spPr>
      </p:pic>
    </p:spTree>
    <p:extLst>
      <p:ext uri="{BB962C8B-B14F-4D97-AF65-F5344CB8AC3E}">
        <p14:creationId xmlns:p14="http://schemas.microsoft.com/office/powerpoint/2010/main" val="60163517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005286"/>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3300"/>
                </a:solidFill>
              </a:rPr>
              <a:t>Good practice when building an inspection program: Use procedures</a:t>
            </a:r>
            <a:br>
              <a:rPr lang="en-US" sz="3000" b="0" dirty="0">
                <a:solidFill>
                  <a:srgbClr val="FF3300"/>
                </a:solidFill>
              </a:rPr>
            </a:b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4487382"/>
          </a:xfrm>
        </p:spPr>
        <p:txBody>
          <a:bodyPr/>
          <a:lstStyle/>
          <a:p>
            <a:pPr marL="457200" indent="-457200" algn="just">
              <a:buFont typeface="Arial" panose="020B0604020202020204" pitchFamily="34" charset="0"/>
              <a:buChar char="•"/>
            </a:pPr>
            <a:r>
              <a:rPr lang="en-US" sz="3000" dirty="0"/>
              <a:t>Con</a:t>
            </a:r>
            <a:r>
              <a:rPr lang="sl-SI" sz="3000" dirty="0"/>
              <a:t>s</a:t>
            </a:r>
            <a:r>
              <a:rPr lang="en-US" sz="3000" dirty="0" err="1"/>
              <a:t>istency</a:t>
            </a:r>
            <a:r>
              <a:rPr lang="en-US" sz="3000" dirty="0"/>
              <a:t> of inspectors in their activities is achieved by using procedures, e.g., on:</a:t>
            </a:r>
          </a:p>
          <a:p>
            <a:pPr marL="457200" indent="-457200" algn="just">
              <a:buFont typeface="Calibri" panose="020F0502020204030204" pitchFamily="34" charset="0"/>
              <a:buChar char="-"/>
            </a:pPr>
            <a:r>
              <a:rPr lang="en-US" sz="3000" dirty="0"/>
              <a:t>technical guidance how to conduct regular and reactive on-site inspections of specific activity with radiation sources, e.g., visual observations and measurements and prioritization of observations;</a:t>
            </a:r>
          </a:p>
          <a:p>
            <a:pPr marL="457200" indent="-457200" algn="just">
              <a:buFont typeface="Calibri" panose="020F0502020204030204" pitchFamily="34" charset="0"/>
              <a:buChar char="-"/>
            </a:pPr>
            <a:r>
              <a:rPr lang="en-US" sz="3000" dirty="0"/>
              <a:t>enforcement, follow-up activities and involvement of legal advisers;</a:t>
            </a:r>
          </a:p>
          <a:p>
            <a:pPr marL="457200" indent="-457200" algn="just">
              <a:buFont typeface="Calibri" panose="020F0502020204030204" pitchFamily="34" charset="0"/>
              <a:buChar char="-"/>
            </a:pPr>
            <a:r>
              <a:rPr lang="en-US" sz="3000" dirty="0"/>
              <a:t>managing documentation related to inspection and enforcement…</a:t>
            </a:r>
          </a:p>
          <a:p>
            <a:pPr marL="457200" indent="-457200" algn="just">
              <a:buFont typeface="Arial" panose="020B0604020202020204" pitchFamily="34" charset="0"/>
              <a:buChar char="•"/>
            </a:pPr>
            <a:endParaRPr lang="sl-SI" sz="3000" dirty="0"/>
          </a:p>
          <a:p>
            <a:pPr marL="457200" indent="-457200" algn="just">
              <a:buFont typeface="Arial" panose="020B0604020202020204" pitchFamily="34" charset="0"/>
              <a:buChar char="•"/>
            </a:pPr>
            <a:endParaRPr lang="sl-SI" sz="3000" dirty="0"/>
          </a:p>
          <a:p>
            <a:pPr marL="457200" indent="-457200" algn="just">
              <a:buFont typeface="Arial" panose="020B0604020202020204" pitchFamily="34" charset="0"/>
              <a:buChar char="•"/>
            </a:pPr>
            <a:endParaRPr lang="sl-SI" sz="3000" dirty="0"/>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pic>
        <p:nvPicPr>
          <p:cNvPr id="10" name="Slika 9">
            <a:extLst>
              <a:ext uri="{FF2B5EF4-FFF2-40B4-BE49-F238E27FC236}">
                <a16:creationId xmlns:a16="http://schemas.microsoft.com/office/drawing/2014/main" id="{49F00A0D-4CEF-4E43-9DDF-51A9C66340C6}"/>
              </a:ext>
            </a:extLst>
          </p:cNvPr>
          <p:cNvPicPr>
            <a:picLocks noChangeAspect="1"/>
          </p:cNvPicPr>
          <p:nvPr/>
        </p:nvPicPr>
        <p:blipFill>
          <a:blip r:embed="rId3"/>
          <a:stretch>
            <a:fillRect/>
          </a:stretch>
        </p:blipFill>
        <p:spPr>
          <a:xfrm>
            <a:off x="5861956" y="6006435"/>
            <a:ext cx="1430588" cy="2160000"/>
          </a:xfrm>
          <a:prstGeom prst="rect">
            <a:avLst/>
          </a:prstGeom>
          <a:ln>
            <a:solidFill>
              <a:srgbClr val="969696"/>
            </a:solidFill>
          </a:ln>
        </p:spPr>
      </p:pic>
      <p:pic>
        <p:nvPicPr>
          <p:cNvPr id="3" name="Slika 2">
            <a:extLst>
              <a:ext uri="{FF2B5EF4-FFF2-40B4-BE49-F238E27FC236}">
                <a16:creationId xmlns:a16="http://schemas.microsoft.com/office/drawing/2014/main" id="{60D2158F-C4A4-427B-AC7D-D1B31C1E39B7}"/>
              </a:ext>
            </a:extLst>
          </p:cNvPr>
          <p:cNvPicPr>
            <a:picLocks noChangeAspect="1"/>
          </p:cNvPicPr>
          <p:nvPr/>
        </p:nvPicPr>
        <p:blipFill>
          <a:blip r:embed="rId4"/>
          <a:stretch>
            <a:fillRect/>
          </a:stretch>
        </p:blipFill>
        <p:spPr>
          <a:xfrm>
            <a:off x="7215049" y="6069153"/>
            <a:ext cx="1523047" cy="2160000"/>
          </a:xfrm>
          <a:prstGeom prst="rect">
            <a:avLst/>
          </a:prstGeom>
          <a:ln>
            <a:solidFill>
              <a:srgbClr val="C0C0C0"/>
            </a:solidFill>
          </a:ln>
        </p:spPr>
      </p:pic>
      <p:pic>
        <p:nvPicPr>
          <p:cNvPr id="11" name="Slika 10">
            <a:extLst>
              <a:ext uri="{FF2B5EF4-FFF2-40B4-BE49-F238E27FC236}">
                <a16:creationId xmlns:a16="http://schemas.microsoft.com/office/drawing/2014/main" id="{31663DE8-5738-4602-A1D9-B30A14D7434D}"/>
              </a:ext>
            </a:extLst>
          </p:cNvPr>
          <p:cNvPicPr>
            <a:picLocks noChangeAspect="1"/>
          </p:cNvPicPr>
          <p:nvPr/>
        </p:nvPicPr>
        <p:blipFill>
          <a:blip r:embed="rId5"/>
          <a:stretch>
            <a:fillRect/>
          </a:stretch>
        </p:blipFill>
        <p:spPr>
          <a:xfrm>
            <a:off x="8625775" y="6115698"/>
            <a:ext cx="1421177" cy="2160000"/>
          </a:xfrm>
          <a:prstGeom prst="rect">
            <a:avLst/>
          </a:prstGeom>
          <a:ln>
            <a:solidFill>
              <a:srgbClr val="969696"/>
            </a:solidFill>
          </a:ln>
        </p:spPr>
      </p:pic>
      <p:pic>
        <p:nvPicPr>
          <p:cNvPr id="6" name="Slika 5">
            <a:extLst>
              <a:ext uri="{FF2B5EF4-FFF2-40B4-BE49-F238E27FC236}">
                <a16:creationId xmlns:a16="http://schemas.microsoft.com/office/drawing/2014/main" id="{ECC4C926-AD08-4444-8E5F-F1981C2491D0}"/>
              </a:ext>
            </a:extLst>
          </p:cNvPr>
          <p:cNvPicPr>
            <a:picLocks noChangeAspect="1"/>
          </p:cNvPicPr>
          <p:nvPr/>
        </p:nvPicPr>
        <p:blipFill>
          <a:blip r:embed="rId6"/>
          <a:stretch>
            <a:fillRect/>
          </a:stretch>
        </p:blipFill>
        <p:spPr>
          <a:xfrm>
            <a:off x="9952624" y="6169865"/>
            <a:ext cx="1427559" cy="2160000"/>
          </a:xfrm>
          <a:prstGeom prst="rect">
            <a:avLst/>
          </a:prstGeom>
          <a:ln>
            <a:solidFill>
              <a:srgbClr val="C0C0C0"/>
            </a:solidFill>
          </a:ln>
        </p:spPr>
      </p:pic>
    </p:spTree>
    <p:extLst>
      <p:ext uri="{BB962C8B-B14F-4D97-AF65-F5344CB8AC3E}">
        <p14:creationId xmlns:p14="http://schemas.microsoft.com/office/powerpoint/2010/main" val="367887111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a:extLst>
              <a:ext uri="{FF2B5EF4-FFF2-40B4-BE49-F238E27FC236}">
                <a16:creationId xmlns:a16="http://schemas.microsoft.com/office/drawing/2014/main" id="{D0800D58-E748-4853-9E0A-8F62E028FB62}"/>
              </a:ext>
            </a:extLst>
          </p:cNvPr>
          <p:cNvSpPr>
            <a:spLocks noGrp="1"/>
          </p:cNvSpPr>
          <p:nvPr>
            <p:ph type="ctrTitle"/>
          </p:nvPr>
        </p:nvSpPr>
        <p:spPr/>
        <p:txBody>
          <a:bodyPr/>
          <a:lstStyle/>
          <a:p>
            <a:pPr algn="ctr"/>
            <a:r>
              <a:rPr lang="en-US" sz="3200" b="0" dirty="0">
                <a:solidFill>
                  <a:srgbClr val="FF0000"/>
                </a:solidFill>
              </a:rPr>
              <a:t>Challenges of Inspection Program related to Activities and Facilities with Radiation Sources</a:t>
            </a:r>
            <a:br>
              <a:rPr lang="sl-SI" sz="2400" b="0" dirty="0">
                <a:solidFill>
                  <a:srgbClr val="005286"/>
                </a:solidFill>
              </a:rPr>
            </a:br>
            <a:r>
              <a:rPr lang="sl-SI" sz="2400" b="0" dirty="0"/>
              <a:t>Helena Janžekovič , helena.janzekovic@gov.si</a:t>
            </a:r>
            <a:br>
              <a:rPr lang="sl-SI" sz="2400" b="0" dirty="0"/>
            </a:br>
            <a:br>
              <a:rPr lang="sl-SI" sz="2400" b="0" dirty="0"/>
            </a:br>
            <a:r>
              <a:rPr lang="en-US" sz="3000" b="0" dirty="0">
                <a:solidFill>
                  <a:srgbClr val="FF0000"/>
                </a:solidFill>
              </a:rPr>
              <a:t>Conclusions</a:t>
            </a:r>
            <a:br>
              <a:rPr lang="sl-SI" sz="3000" b="0" dirty="0">
                <a:solidFill>
                  <a:srgbClr val="FF3300"/>
                </a:solidFill>
              </a:rPr>
            </a:br>
            <a:br>
              <a:rPr lang="en-US" sz="3000" b="0" dirty="0">
                <a:solidFill>
                  <a:srgbClr val="FF3300"/>
                </a:solidFill>
              </a:rPr>
            </a:br>
            <a:br>
              <a:rPr lang="en-US" sz="2400" b="0" dirty="0"/>
            </a:br>
            <a:endParaRPr lang="en-US" sz="2400" b="0" dirty="0"/>
          </a:p>
        </p:txBody>
      </p:sp>
      <p:sp>
        <p:nvSpPr>
          <p:cNvPr id="7" name="Označba mesta besedila 6">
            <a:extLst>
              <a:ext uri="{FF2B5EF4-FFF2-40B4-BE49-F238E27FC236}">
                <a16:creationId xmlns:a16="http://schemas.microsoft.com/office/drawing/2014/main" id="{99329FAF-8A50-4CCA-ABAE-8535B690B11D}"/>
              </a:ext>
            </a:extLst>
          </p:cNvPr>
          <p:cNvSpPr>
            <a:spLocks noGrp="1"/>
          </p:cNvSpPr>
          <p:nvPr>
            <p:ph type="body" sz="half" idx="16"/>
          </p:nvPr>
        </p:nvSpPr>
        <p:spPr>
          <a:xfrm>
            <a:off x="702752" y="3135783"/>
            <a:ext cx="15874014" cy="5595378"/>
          </a:xfrm>
        </p:spPr>
        <p:txBody>
          <a:bodyPr/>
          <a:lstStyle/>
          <a:p>
            <a:pPr marL="457200" indent="-457200" algn="just">
              <a:buFont typeface="Arial" panose="020B0604020202020204" pitchFamily="34" charset="0"/>
              <a:buChar char="•"/>
            </a:pPr>
            <a:r>
              <a:rPr lang="en-US" sz="3000" dirty="0"/>
              <a:t>Establishing an effective and efficient inspection program dedicated to safety and security of radiation sources is always a challenge.</a:t>
            </a:r>
          </a:p>
          <a:p>
            <a:pPr marL="457200" indent="-457200" algn="just">
              <a:buFont typeface="Arial" panose="020B0604020202020204" pitchFamily="34" charset="0"/>
              <a:buChar char="•"/>
            </a:pPr>
            <a:r>
              <a:rPr lang="en-US" sz="3000" dirty="0"/>
              <a:t>Learning and questioning attitude to be exercised by the inspection unit as well as by each individual inspector is a prerequisite to overcome this challenge. </a:t>
            </a:r>
            <a:endParaRPr lang="sl-SI" sz="3000" dirty="0"/>
          </a:p>
          <a:p>
            <a:pPr marL="457200" indent="-457200" algn="just">
              <a:buFont typeface="Arial" panose="020B0604020202020204" pitchFamily="34" charset="0"/>
              <a:buChar char="•"/>
            </a:pPr>
            <a:endParaRPr lang="en-US" sz="3000" dirty="0"/>
          </a:p>
          <a:p>
            <a:pPr algn="ctr"/>
            <a:r>
              <a:rPr lang="en-US" sz="3000" dirty="0"/>
              <a:t>Thank you!</a:t>
            </a:r>
          </a:p>
          <a:p>
            <a:pPr marL="457200" indent="-457200" algn="just">
              <a:buFont typeface="Arial" panose="020B0604020202020204" pitchFamily="34" charset="0"/>
              <a:buChar char="•"/>
            </a:pPr>
            <a:endParaRPr lang="sl-SI" sz="3000" dirty="0"/>
          </a:p>
          <a:p>
            <a:pPr marL="457200" indent="-457200" algn="just">
              <a:buFont typeface="Arial" panose="020B0604020202020204" pitchFamily="34" charset="0"/>
              <a:buChar char="•"/>
            </a:pPr>
            <a:endParaRPr lang="sl-SI" sz="3000" dirty="0"/>
          </a:p>
          <a:p>
            <a:pPr marL="457200" indent="-457200" algn="just">
              <a:buFont typeface="Arial" panose="020B0604020202020204" pitchFamily="34" charset="0"/>
              <a:buChar char="•"/>
            </a:pPr>
            <a:endParaRPr lang="sl-SI" sz="3000" dirty="0"/>
          </a:p>
          <a:p>
            <a:pPr marL="457200" indent="-457200" algn="just">
              <a:buFont typeface="Arial" panose="020B0604020202020204" pitchFamily="34" charset="0"/>
              <a:buChar char="•"/>
            </a:pPr>
            <a:endParaRPr lang="sl-SI" sz="3000" dirty="0"/>
          </a:p>
        </p:txBody>
      </p:sp>
      <p:sp>
        <p:nvSpPr>
          <p:cNvPr id="13" name="PoljeZBesedilom 12">
            <a:hlinkClick r:id="rId2" action="ppaction://hlinksldjump"/>
            <a:extLst>
              <a:ext uri="{FF2B5EF4-FFF2-40B4-BE49-F238E27FC236}">
                <a16:creationId xmlns:a16="http://schemas.microsoft.com/office/drawing/2014/main" id="{73C59A28-50A2-4FAF-8ADE-A37BF96C4053}"/>
              </a:ext>
            </a:extLst>
          </p:cNvPr>
          <p:cNvSpPr txBox="1"/>
          <p:nvPr/>
        </p:nvSpPr>
        <p:spPr>
          <a:xfrm>
            <a:off x="15363703" y="8212567"/>
            <a:ext cx="197656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sl-SI" sz="1200" b="0" i="0" strike="noStrike" cap="none" spc="0" normalizeH="0" baseline="0" dirty="0">
                <a:ln>
                  <a:noFill/>
                </a:ln>
                <a:solidFill>
                  <a:srgbClr val="005286"/>
                </a:solidFill>
                <a:effectLst/>
                <a:uFillTx/>
                <a:latin typeface="Calibri" panose="020F0502020204030204" pitchFamily="34" charset="0"/>
                <a:cs typeface="Calibri" panose="020F0502020204030204" pitchFamily="34" charset="0"/>
                <a:sym typeface="Helvetica Light"/>
              </a:rPr>
              <a:t>BACK</a:t>
            </a:r>
          </a:p>
        </p:txBody>
      </p:sp>
      <p:sp>
        <p:nvSpPr>
          <p:cNvPr id="16" name="Puščica: levo 15">
            <a:extLst>
              <a:ext uri="{FF2B5EF4-FFF2-40B4-BE49-F238E27FC236}">
                <a16:creationId xmlns:a16="http://schemas.microsoft.com/office/drawing/2014/main" id="{DF30449F-B0BB-4874-830F-9CF0412BD7D9}"/>
              </a:ext>
            </a:extLst>
          </p:cNvPr>
          <p:cNvSpPr/>
          <p:nvPr/>
        </p:nvSpPr>
        <p:spPr>
          <a:xfrm>
            <a:off x="15956728" y="8104707"/>
            <a:ext cx="620038" cy="502978"/>
          </a:xfrm>
          <a:prstGeom prst="leftArrow">
            <a:avLst/>
          </a:prstGeom>
          <a:noFill/>
          <a:ln w="12700" cap="flat">
            <a:solidFill>
              <a:srgbClr val="005082"/>
            </a:solidFill>
            <a:miter lim="400000"/>
          </a:ln>
          <a:effectLst>
            <a:outerShdw blurRad="38100" dist="25400" dir="5400000" rotWithShape="0">
              <a:srgbClr val="000000">
                <a:alpha val="50000"/>
              </a:srgbClr>
            </a:outerShdw>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sl-SI" sz="2400" b="0" i="0" u="none" strike="noStrike" cap="none" spc="0" normalizeH="0" baseline="0">
              <a:ln>
                <a:noFill/>
              </a:ln>
              <a:solidFill>
                <a:srgbClr val="FFFFFF"/>
              </a:solidFill>
              <a:effectLst/>
              <a:uFillTx/>
              <a:latin typeface="+mn-lt"/>
              <a:ea typeface="+mn-ea"/>
              <a:cs typeface="+mn-cs"/>
              <a:sym typeface="Helvetica Light"/>
            </a:endParaRPr>
          </a:p>
        </p:txBody>
      </p:sp>
      <p:pic>
        <p:nvPicPr>
          <p:cNvPr id="6" name="Picture 5" descr="16547">
            <a:extLst>
              <a:ext uri="{FF2B5EF4-FFF2-40B4-BE49-F238E27FC236}">
                <a16:creationId xmlns:a16="http://schemas.microsoft.com/office/drawing/2014/main" id="{7208FA06-55DF-4E2B-B01F-D80497FF0092}"/>
              </a:ext>
            </a:extLst>
          </p:cNvPr>
          <p:cNvPicPr>
            <a:picLocks noChangeAspect="1" noChangeArrowheads="1"/>
          </p:cNvPicPr>
          <p:nvPr/>
        </p:nvPicPr>
        <p:blipFill>
          <a:blip r:embed="rId3"/>
          <a:srcRect/>
          <a:stretch>
            <a:fillRect/>
          </a:stretch>
        </p:blipFill>
        <p:spPr bwMode="auto">
          <a:xfrm>
            <a:off x="7950131" y="6787368"/>
            <a:ext cx="1440000" cy="1440000"/>
          </a:xfrm>
          <a:prstGeom prst="rect">
            <a:avLst/>
          </a:prstGeom>
          <a:noFill/>
          <a:ln w="9525">
            <a:solidFill>
              <a:srgbClr val="969696"/>
            </a:solidFill>
            <a:miter lim="800000"/>
            <a:headEnd/>
            <a:tailEnd/>
          </a:ln>
        </p:spPr>
      </p:pic>
    </p:spTree>
    <p:extLst>
      <p:ext uri="{BB962C8B-B14F-4D97-AF65-F5344CB8AC3E}">
        <p14:creationId xmlns:p14="http://schemas.microsoft.com/office/powerpoint/2010/main" val="3092104328"/>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Custom 2">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EFFFF"/>
      </a:hlink>
      <a:folHlink>
        <a:srgbClr val="800080"/>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redstavitevANG.potx" id="{0BB89A59-BE0B-4EB6-B58B-17002A6F9A85}" vid="{7A860F97-1A2F-45BB-A8F7-86A079A33B8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PredstavitevANG</Template>
  <TotalTime>343</TotalTime>
  <Words>1172</Words>
  <Application>Microsoft Office PowerPoint</Application>
  <PresentationFormat>Po meri</PresentationFormat>
  <Paragraphs>87</Paragraphs>
  <Slides>9</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9</vt:i4>
      </vt:variant>
    </vt:vector>
  </HeadingPairs>
  <TitlesOfParts>
    <vt:vector size="15" baseType="lpstr">
      <vt:lpstr>Arial</vt:lpstr>
      <vt:lpstr>Calibri</vt:lpstr>
      <vt:lpstr>Effra Light</vt:lpstr>
      <vt:lpstr>Helvetica Light</vt:lpstr>
      <vt:lpstr>Helvetica Neue</vt:lpstr>
      <vt:lpstr>White</vt:lpstr>
      <vt:lpstr>Challenges of Inspection Program related to Activities and Facilities with Radiation Sources Helena Janžekovič , helena.janzekovic@gov.si IAEA IC on the Safety and Security of Radioactive Sources: Accomplishments and Future Endeavours  20–24 June 2022, Vienna, Austria </vt:lpstr>
      <vt:lpstr>Challenges of Inspection Program related to Activities and Facilities with Radiation Sources Helena Janžekovič , helena.janzekovic@gov.si  Challenge No. 1: Who are inspectors?  </vt:lpstr>
      <vt:lpstr>Challenges of Inspection Program related to Activities and Facilities with Radiation Sources Helena Janžekovič , helena.janzekovic@gov.si  Challenge No. 2: How to inspect complex or „first of that kind“ operator?  </vt:lpstr>
      <vt:lpstr>Challenges of Inspection Program related to Activities and Facilities with Radiation Sources Helena Janžekovič , helena.janzekovic@gov.si  Challenge No. 3: Inspector‘s rights and obligations  </vt:lpstr>
      <vt:lpstr>Challenges of Inspection Program related to Activities and Facilities with Radiation Sources Helena Janžekovič , helena.janzekovic@gov.si  Challenge No. 4: Building an inspection program  </vt:lpstr>
      <vt:lpstr>Challenges of Inspection Program related to Activities and Facilities with Radiation Sources Helena Janžekovič , helena.janzekovic@gov.si  Good practice when building an inspection program: Work with others  </vt:lpstr>
      <vt:lpstr>Challenges of Inspection Program related to Activities and Facilities with Radiation Sources Helena Janžekovič , helena.janzekovic@gov.si  Good practice when building an inspection program: Use inspection campaigns to learn  </vt:lpstr>
      <vt:lpstr>Challenges of Inspection Program related to Activities and Facilities with Radiation Sources Helena Janžekovič , helena.janzekovic@gov.si  Good practice when building an inspection program: Use procedures   </vt:lpstr>
      <vt:lpstr>Challenges of Inspection Program related to Activities and Facilities with Radiation Sources Helena Janžekovič , helena.janzekovic@gov.si  Conclusions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Tadej Šeruga</dc:creator>
  <cp:lastModifiedBy>Helena Janžekovič</cp:lastModifiedBy>
  <cp:revision>38</cp:revision>
  <cp:lastPrinted>2022-04-30T20:46:05Z</cp:lastPrinted>
  <dcterms:created xsi:type="dcterms:W3CDTF">2022-03-21T05:57:47Z</dcterms:created>
  <dcterms:modified xsi:type="dcterms:W3CDTF">2022-04-30T21:21:49Z</dcterms:modified>
</cp:coreProperties>
</file>