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8" r:id="rId1"/>
  </p:sldMasterIdLst>
  <p:handoutMasterIdLst>
    <p:handoutMasterId r:id="rId3"/>
  </p:handoutMasterIdLst>
  <p:sldIdLst>
    <p:sldId id="256" r:id="rId2"/>
  </p:sldIdLst>
  <p:sldSz cx="43891200" cy="32918400"/>
  <p:notesSz cx="70104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B778"/>
    <a:srgbClr val="FF0000"/>
    <a:srgbClr val="E2B87A"/>
    <a:srgbClr val="DCB894"/>
    <a:srgbClr val="996633"/>
    <a:srgbClr val="FFD47D"/>
    <a:srgbClr val="613318"/>
    <a:srgbClr val="ADD632"/>
    <a:srgbClr val="FF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0" autoAdjust="0"/>
  </p:normalViewPr>
  <p:slideViewPr>
    <p:cSldViewPr>
      <p:cViewPr>
        <p:scale>
          <a:sx n="40" d="100"/>
          <a:sy n="40" d="100"/>
        </p:scale>
        <p:origin x="24" y="-4747"/>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550"/>
          </a:xfrm>
          <a:prstGeom prst="rect">
            <a:avLst/>
          </a:prstGeom>
        </p:spPr>
        <p:txBody>
          <a:bodyPr vert="horz" lIns="93031" tIns="46516" rIns="93031" bIns="46516" rtlCol="0"/>
          <a:lstStyle>
            <a:lvl1pPr algn="r">
              <a:defRPr sz="1200"/>
            </a:lvl1pPr>
          </a:lstStyle>
          <a:p>
            <a:fld id="{302F586B-0015-43FB-918D-31E1A09780E3}" type="datetimeFigureOut">
              <a:rPr lang="en-US" smtClean="0"/>
              <a:pPr/>
              <a:t>6/18/2022</a:t>
            </a:fld>
            <a:endParaRPr lang="en-US"/>
          </a:p>
        </p:txBody>
      </p:sp>
      <p:sp>
        <p:nvSpPr>
          <p:cNvPr id="4" name="Footer Placeholder 3"/>
          <p:cNvSpPr>
            <a:spLocks noGrp="1"/>
          </p:cNvSpPr>
          <p:nvPr>
            <p:ph type="ftr" sz="quarter" idx="2"/>
          </p:nvPr>
        </p:nvSpPr>
        <p:spPr>
          <a:xfrm>
            <a:off x="0" y="8805841"/>
            <a:ext cx="3037840" cy="463550"/>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3550"/>
          </a:xfrm>
          <a:prstGeom prst="rect">
            <a:avLst/>
          </a:prstGeom>
        </p:spPr>
        <p:txBody>
          <a:bodyPr vert="horz" lIns="93031" tIns="46516" rIns="93031" bIns="46516" rtlCol="0" anchor="b"/>
          <a:lstStyle>
            <a:lvl1pPr algn="r">
              <a:defRPr sz="1200"/>
            </a:lvl1pPr>
          </a:lstStyle>
          <a:p>
            <a:fld id="{5F29C2D4-4424-41A2-A90C-29D31B733A95}" type="slidenum">
              <a:rPr lang="en-US" smtClean="0"/>
              <a:pPr/>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p:cNvSpPr>
            <a:spLocks noGrp="1"/>
          </p:cNvSpPr>
          <p:nvPr>
            <p:ph type="dt" sz="half" idx="10"/>
          </p:nvPr>
        </p:nvSpPr>
        <p:spPr/>
        <p:txBody>
          <a:bodyPr/>
          <a:lstStyle/>
          <a:p>
            <a:fld id="{1D3EE5B7-680E-44FF-962F-3113FAB5030E}"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105136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3EE5B7-680E-44FF-962F-3113FAB5030E}"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388158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0"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3EE5B7-680E-44FF-962F-3113FAB5030E}"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240503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191000" y="2057400"/>
            <a:ext cx="28422600" cy="4457700"/>
          </a:xfrm>
        </p:spPr>
        <p:txBody>
          <a:bodyPr lIns="0" tIns="0" rIns="0" bIns="0">
            <a:noAutofit/>
          </a:bodyPr>
          <a:lstStyle>
            <a:lvl1pPr marL="0" indent="0">
              <a:spcBef>
                <a:spcPts val="0"/>
              </a:spcBef>
              <a:buFontTx/>
              <a:buNone/>
              <a:defRPr sz="5400" b="1" baseline="0">
                <a:solidFill>
                  <a:schemeClr val="tx2"/>
                </a:solidFill>
                <a:latin typeface="Arial" pitchFamily="34" charset="0"/>
                <a:cs typeface="Arial" pitchFamily="34" charset="0"/>
              </a:defRPr>
            </a:lvl1pPr>
          </a:lstStyle>
          <a:p>
            <a:pPr lvl="0"/>
            <a:r>
              <a:rPr lang="en-US" dirty="0"/>
              <a:t>This is a Scientific Poster Template created by </a:t>
            </a:r>
            <a:r>
              <a:rPr lang="en-US" dirty="0" err="1"/>
              <a:t>Graphicsland</a:t>
            </a:r>
            <a:r>
              <a:rPr lang="en-US" dirty="0"/>
              <a:t> &amp; MakeSigns.com. </a:t>
            </a:r>
            <a:br>
              <a:rPr lang="en-US" dirty="0"/>
            </a:br>
            <a:r>
              <a:rPr lang="en-US" dirty="0"/>
              <a:t>Your poster title would go on these lines.</a:t>
            </a:r>
          </a:p>
        </p:txBody>
      </p:sp>
      <p:sp>
        <p:nvSpPr>
          <p:cNvPr id="4" name="Text Placeholder 3"/>
          <p:cNvSpPr>
            <a:spLocks noGrp="1"/>
          </p:cNvSpPr>
          <p:nvPr>
            <p:ph type="body" sz="quarter" idx="14" hasCustomPrompt="1"/>
          </p:nvPr>
        </p:nvSpPr>
        <p:spPr>
          <a:xfrm>
            <a:off x="3886200" y="4457700"/>
            <a:ext cx="28727400" cy="2286000"/>
          </a:xfrm>
        </p:spPr>
        <p:txBody>
          <a:bodyPr>
            <a:noAutofit/>
          </a:bodyPr>
          <a:lstStyle>
            <a:lvl1pPr marL="0" indent="0">
              <a:buNone/>
              <a:defRPr sz="3600" b="1" baseline="0">
                <a:solidFill>
                  <a:schemeClr val="tx1">
                    <a:lumMod val="75000"/>
                    <a:lumOff val="25000"/>
                  </a:schemeClr>
                </a:solidFill>
                <a:latin typeface="Arial" pitchFamily="34" charset="0"/>
                <a:cs typeface="Arial" pitchFamily="34" charset="0"/>
              </a:defRPr>
            </a:lvl1pPr>
          </a:lstStyle>
          <a:p>
            <a:pPr lvl="0"/>
            <a:r>
              <a:rPr lang="en-US" dirty="0"/>
              <a:t>Author Name, RN1; Author Name, Ph.D2; Author Name, RN2,3; Author Name, Ph.D1,4</a:t>
            </a:r>
            <a:br>
              <a:rPr lang="en-US" dirty="0"/>
            </a:br>
            <a:r>
              <a:rPr lang="en-US" dirty="0"/>
              <a:t>1Name of University, City, State; 2Name of University, City, State; 3Name of University, City, State</a:t>
            </a:r>
          </a:p>
        </p:txBody>
      </p:sp>
    </p:spTree>
    <p:extLst>
      <p:ext uri="{BB962C8B-B14F-4D97-AF65-F5344CB8AC3E}">
        <p14:creationId xmlns:p14="http://schemas.microsoft.com/office/powerpoint/2010/main" val="312251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3EE5B7-680E-44FF-962F-3113FAB5030E}"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330044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3EE5B7-680E-44FF-962F-3113FAB5030E}"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402118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3EE5B7-680E-44FF-962F-3113FAB5030E}" type="datetimeFigureOut">
              <a:rPr lang="en-US" smtClean="0"/>
              <a:pPr/>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7309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3023239" y="12024360"/>
            <a:ext cx="18568033"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22219920"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3EE5B7-680E-44FF-962F-3113FAB5030E}" type="datetimeFigureOut">
              <a:rPr lang="en-US" smtClean="0"/>
              <a:pPr/>
              <a:t>6/18/2022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378943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3EE5B7-680E-44FF-962F-3113FAB5030E}" type="datetimeFigureOut">
              <a:rPr lang="en-US" smtClean="0"/>
              <a:pPr/>
              <a:t>6/18/2022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11381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EE5B7-680E-44FF-962F-3113FAB5030E}" type="datetimeFigureOut">
              <a:rPr lang="en-US" smtClean="0"/>
              <a:pPr/>
              <a:t>6/18/2022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42234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D3EE5B7-680E-44FF-962F-3113FAB5030E}" type="datetimeFigureOut">
              <a:rPr lang="en-US" smtClean="0"/>
              <a:pPr/>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85938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D3EE5B7-680E-44FF-962F-3113FAB5030E}" type="datetimeFigureOut">
              <a:rPr lang="en-US" smtClean="0"/>
              <a:pPr/>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B6C12-88B7-467E-AE43-45481E628990}" type="slidenum">
              <a:rPr lang="en-US" smtClean="0"/>
              <a:pPr/>
              <a:t>‹#›</a:t>
            </a:fld>
            <a:endParaRPr lang="en-US"/>
          </a:p>
        </p:txBody>
      </p:sp>
    </p:spTree>
    <p:extLst>
      <p:ext uri="{BB962C8B-B14F-4D97-AF65-F5344CB8AC3E}">
        <p14:creationId xmlns:p14="http://schemas.microsoft.com/office/powerpoint/2010/main" val="2777529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1D3EE5B7-680E-44FF-962F-3113FAB5030E}" type="datetimeFigureOut">
              <a:rPr lang="en-US" smtClean="0"/>
              <a:pPr/>
              <a:t>6/18/2022</a:t>
            </a:fld>
            <a:endParaRPr lang="en-US"/>
          </a:p>
        </p:txBody>
      </p:sp>
      <p:sp>
        <p:nvSpPr>
          <p:cNvPr id="5" name="Footer Placeholder 4"/>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E7FB6C12-88B7-467E-AE43-45481E628990}" type="slidenum">
              <a:rPr lang="en-US" smtClean="0"/>
              <a:pPr/>
              <a:t>‹#›</a:t>
            </a:fld>
            <a:endParaRPr lang="en-US"/>
          </a:p>
        </p:txBody>
      </p:sp>
    </p:spTree>
    <p:extLst>
      <p:ext uri="{BB962C8B-B14F-4D97-AF65-F5344CB8AC3E}">
        <p14:creationId xmlns:p14="http://schemas.microsoft.com/office/powerpoint/2010/main" val="2944695407"/>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Rectangle 10"/>
          <p:cNvSpPr>
            <a:spLocks noChangeArrowheads="1"/>
          </p:cNvSpPr>
          <p:nvPr/>
        </p:nvSpPr>
        <p:spPr bwMode="auto">
          <a:xfrm>
            <a:off x="33682904" y="20061289"/>
            <a:ext cx="7479509" cy="1025897"/>
          </a:xfrm>
          <a:prstGeom prst="rect">
            <a:avLst/>
          </a:prstGeom>
          <a:solidFill>
            <a:srgbClr val="7030A0"/>
          </a:solidFill>
          <a:ln w="9525">
            <a:noFill/>
            <a:miter lim="800000"/>
            <a:headEnd/>
            <a:tailEnd/>
          </a:ln>
          <a:effectLst>
            <a:outerShdw blurRad="50800" dist="38100" dir="2700000" algn="tl" rotWithShape="0">
              <a:prstClr val="black">
                <a:alpha val="40000"/>
              </a:prstClr>
            </a:outerShdw>
          </a:effectLst>
        </p:spPr>
        <p:txBody>
          <a:bodyPr wrap="none" lIns="137126" tIns="0" rIns="137126" bIns="0" anchor="t" anchorCtr="0"/>
          <a:lstStyle/>
          <a:p>
            <a:pPr algn="ctr" defTabSz="4702588">
              <a:defRPr/>
            </a:pPr>
            <a:r>
              <a:rPr lang="en-US" sz="4100" b="1" dirty="0">
                <a:solidFill>
                  <a:srgbClr val="FFFFFF"/>
                </a:solidFill>
              </a:rPr>
              <a:t>Conclusion</a:t>
            </a:r>
          </a:p>
        </p:txBody>
      </p:sp>
      <p:sp>
        <p:nvSpPr>
          <p:cNvPr id="36" name="TextBox 19"/>
          <p:cNvSpPr txBox="1">
            <a:spLocks noChangeArrowheads="1"/>
          </p:cNvSpPr>
          <p:nvPr/>
        </p:nvSpPr>
        <p:spPr bwMode="auto">
          <a:xfrm>
            <a:off x="2309701" y="6813007"/>
            <a:ext cx="8905842" cy="655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lvl1pPr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just"/>
            <a:r>
              <a:rPr lang="en-ZA" sz="2800" dirty="0">
                <a:latin typeface="Times New Roman" panose="02020603050405020304" pitchFamily="18" charset="0"/>
                <a:cs typeface="Times New Roman" panose="02020603050405020304" pitchFamily="18" charset="0"/>
              </a:rPr>
              <a:t>This work investigated the training of Postgraduate students at the Centre for Applied Radiation Science and Technology (CARST), via a project on alkaline extraction of uranium. The </a:t>
            </a:r>
            <a:r>
              <a:rPr lang="en-ZA" sz="2800" b="1" dirty="0">
                <a:latin typeface="Times New Roman" panose="02020603050405020304" pitchFamily="18" charset="0"/>
                <a:cs typeface="Times New Roman" panose="02020603050405020304" pitchFamily="18" charset="0"/>
              </a:rPr>
              <a:t>aim of this research </a:t>
            </a:r>
            <a:r>
              <a:rPr lang="en-ZA" sz="2800" dirty="0">
                <a:latin typeface="Times New Roman" panose="02020603050405020304" pitchFamily="18" charset="0"/>
                <a:cs typeface="Times New Roman" panose="02020603050405020304" pitchFamily="18" charset="0"/>
              </a:rPr>
              <a:t>was to evaluate organic extraction ligands that can operate in alkaline media to remove uranium from the nuclear waste and the </a:t>
            </a:r>
            <a:r>
              <a:rPr lang="en-ZA" sz="2800" b="1" dirty="0">
                <a:latin typeface="Times New Roman" panose="02020603050405020304" pitchFamily="18" charset="0"/>
                <a:cs typeface="Times New Roman" panose="02020603050405020304" pitchFamily="18" charset="0"/>
              </a:rPr>
              <a:t>objective was </a:t>
            </a:r>
            <a:r>
              <a:rPr lang="en-ZA" sz="2800" dirty="0">
                <a:latin typeface="Times New Roman" panose="02020603050405020304" pitchFamily="18" charset="0"/>
                <a:cs typeface="Times New Roman" panose="02020603050405020304" pitchFamily="18" charset="0"/>
              </a:rPr>
              <a:t>to characterize the most effective organic solvent for extracting uranium only, from alkaline media. Uranium oxide was dissolved in ammonium carbonate solution to form the uranium tri-carbonate aqueous feed solution. Results showed that 0.2 M of ammonium carbonate and 0.01 M uranium at volume ratio of 1:5 to be the highest extraction parameters that can be used to extract uranium with a percentage of 98%. This has resulted two MSc graduates and one PhD Graduate by July 2022.</a:t>
            </a:r>
          </a:p>
        </p:txBody>
      </p:sp>
      <p:sp>
        <p:nvSpPr>
          <p:cNvPr id="37" name="Rectangle 10"/>
          <p:cNvSpPr>
            <a:spLocks noChangeArrowheads="1"/>
          </p:cNvSpPr>
          <p:nvPr/>
        </p:nvSpPr>
        <p:spPr bwMode="auto">
          <a:xfrm>
            <a:off x="2476639" y="5634637"/>
            <a:ext cx="8200599" cy="1025897"/>
          </a:xfrm>
          <a:prstGeom prst="rect">
            <a:avLst/>
          </a:prstGeom>
          <a:solidFill>
            <a:srgbClr val="7030A0"/>
          </a:solidFill>
          <a:ln w="12700">
            <a:noFill/>
            <a:miter lim="800000"/>
            <a:headEnd/>
            <a:tailEnd/>
          </a:ln>
          <a:effectLst>
            <a:outerShdw blurRad="50800" dist="38100" dir="2700000" algn="tl" rotWithShape="0">
              <a:prstClr val="black">
                <a:alpha val="40000"/>
              </a:prstClr>
            </a:outerShdw>
          </a:effectLst>
        </p:spPr>
        <p:txBody>
          <a:bodyPr wrap="none" lIns="137126" tIns="0" rIns="137126" bIns="0" anchor="t" anchorCtr="0"/>
          <a:lstStyle/>
          <a:p>
            <a:pPr algn="ctr" defTabSz="4702588">
              <a:defRPr/>
            </a:pPr>
            <a:r>
              <a:rPr lang="en-US" sz="4100" b="1" dirty="0">
                <a:solidFill>
                  <a:srgbClr val="FFFFFF"/>
                </a:solidFill>
              </a:rPr>
              <a:t>Abstract</a:t>
            </a:r>
          </a:p>
        </p:txBody>
      </p:sp>
      <p:sp>
        <p:nvSpPr>
          <p:cNvPr id="40" name="Rectangle 10"/>
          <p:cNvSpPr>
            <a:spLocks noChangeArrowheads="1"/>
          </p:cNvSpPr>
          <p:nvPr/>
        </p:nvSpPr>
        <p:spPr bwMode="auto">
          <a:xfrm rot="10800000" flipV="1">
            <a:off x="2284343" y="15244647"/>
            <a:ext cx="8568952" cy="724506"/>
          </a:xfrm>
          <a:prstGeom prst="rect">
            <a:avLst/>
          </a:prstGeom>
          <a:solidFill>
            <a:srgbClr val="7030A0"/>
          </a:solidFill>
          <a:ln w="9525">
            <a:noFill/>
            <a:miter lim="800000"/>
            <a:headEnd/>
            <a:tailEnd/>
          </a:ln>
          <a:effectLst>
            <a:outerShdw blurRad="50800" dist="38100" dir="2700000" algn="tl" rotWithShape="0">
              <a:prstClr val="black">
                <a:alpha val="40000"/>
              </a:prstClr>
            </a:outerShdw>
          </a:effectLst>
        </p:spPr>
        <p:txBody>
          <a:bodyPr wrap="none" lIns="137126" tIns="0" rIns="137126" bIns="0" anchor="t" anchorCtr="0"/>
          <a:lstStyle/>
          <a:p>
            <a:pPr algn="ctr" defTabSz="4702588">
              <a:defRPr/>
            </a:pPr>
            <a:r>
              <a:rPr lang="en-US" sz="4100" b="1" dirty="0">
                <a:solidFill>
                  <a:srgbClr val="FFFFFF"/>
                </a:solidFill>
              </a:rPr>
              <a:t>Background</a:t>
            </a:r>
          </a:p>
        </p:txBody>
      </p:sp>
      <p:sp>
        <p:nvSpPr>
          <p:cNvPr id="43" name="TextBox 21"/>
          <p:cNvSpPr txBox="1">
            <a:spLocks noChangeArrowheads="1"/>
          </p:cNvSpPr>
          <p:nvPr/>
        </p:nvSpPr>
        <p:spPr bwMode="auto">
          <a:xfrm>
            <a:off x="29218408" y="21469850"/>
            <a:ext cx="14009096" cy="453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lvl1pPr marL="342900" indent="-342900"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marL="457200" indent="-457200">
              <a:buFont typeface="Wingdings" panose="05000000000000000000" pitchFamily="2" charset="2"/>
              <a:buChar char="v"/>
            </a:pPr>
            <a:r>
              <a:rPr lang="en-ZA" sz="2800" dirty="0">
                <a:latin typeface="Times New Roman" panose="02020603050405020304" pitchFamily="18" charset="0"/>
                <a:cs typeface="Times New Roman" panose="02020603050405020304" pitchFamily="18" charset="0"/>
              </a:rPr>
              <a:t>The Centre for Applied Radiation Science and Technology (CARST) is now the Co-Coordinator of the South African Network for Nuclear  Education, Science and Technology (SAN-NEST)</a:t>
            </a:r>
          </a:p>
          <a:p>
            <a:pPr marL="457200" indent="-457200">
              <a:buFont typeface="Wingdings" panose="05000000000000000000" pitchFamily="2" charset="2"/>
              <a:buChar char="v"/>
            </a:pPr>
            <a:r>
              <a:rPr lang="en-ZA" sz="2800" dirty="0">
                <a:latin typeface="Times New Roman" panose="02020603050405020304" pitchFamily="18" charset="0"/>
                <a:cs typeface="Times New Roman" panose="02020603050405020304" pitchFamily="18" charset="0"/>
              </a:rPr>
              <a:t>CARST has participated in the IAEA Expert Mission Visit to Mauritius</a:t>
            </a:r>
          </a:p>
          <a:p>
            <a:pPr marL="457200" indent="-457200">
              <a:buFont typeface="Wingdings" panose="05000000000000000000" pitchFamily="2" charset="2"/>
              <a:buChar char="v"/>
            </a:pPr>
            <a:r>
              <a:rPr lang="en-ZA" sz="2800" dirty="0">
                <a:latin typeface="Times New Roman" panose="02020603050405020304" pitchFamily="18" charset="0"/>
                <a:cs typeface="Times New Roman" panose="02020603050405020304" pitchFamily="18" charset="0"/>
              </a:rPr>
              <a:t>The Centre is also participating in the IAEA – DMRE Nuclear Knowledge Management School running from 20 June 2022 to 01 July 2022.</a:t>
            </a:r>
          </a:p>
          <a:p>
            <a:pPr marL="457200" indent="-457200">
              <a:buFont typeface="Wingdings" panose="05000000000000000000" pitchFamily="2" charset="2"/>
              <a:buChar char="v"/>
            </a:pPr>
            <a:r>
              <a:rPr lang="en-ZA" sz="2800" dirty="0">
                <a:latin typeface="Times New Roman" panose="02020603050405020304" pitchFamily="18" charset="0"/>
                <a:cs typeface="Times New Roman" panose="02020603050405020304" pitchFamily="18" charset="0"/>
              </a:rPr>
              <a:t>These are our examples of strengthening postgraduate training in NEST Programme</a:t>
            </a:r>
          </a:p>
          <a:p>
            <a:pPr marL="457200" indent="-457200">
              <a:buFont typeface="Wingdings" panose="05000000000000000000" pitchFamily="2" charset="2"/>
              <a:buChar char="v"/>
            </a:pPr>
            <a:endParaRPr lang="en-ZA" sz="28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ZA" sz="2800" b="1" dirty="0">
                <a:solidFill>
                  <a:srgbClr val="00B050"/>
                </a:solidFill>
                <a:latin typeface="Times New Roman" panose="02020603050405020304" pitchFamily="18" charset="0"/>
                <a:cs typeface="Times New Roman" panose="02020603050405020304" pitchFamily="18" charset="0"/>
              </a:rPr>
              <a:t>A total of 6 PhDs and 10 MSc are graduated annually  from CARST</a:t>
            </a:r>
          </a:p>
          <a:p>
            <a:pPr lvl="1" indent="-457200" algn="just" eaLnBrk="1" hangingPunct="1">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p:txBody>
      </p:sp>
      <p:sp>
        <p:nvSpPr>
          <p:cNvPr id="45" name="Rectangle 44"/>
          <p:cNvSpPr/>
          <p:nvPr/>
        </p:nvSpPr>
        <p:spPr>
          <a:xfrm>
            <a:off x="1986423" y="15479113"/>
            <a:ext cx="9244329" cy="17118725"/>
          </a:xfrm>
          <a:prstGeom prst="rect">
            <a:avLst/>
          </a:prstGeom>
        </p:spPr>
        <p:txBody>
          <a:bodyPr wrap="square">
            <a:spAutoFit/>
          </a:bodyPr>
          <a:lstStyle/>
          <a:p>
            <a:pPr algn="just">
              <a:lnSpc>
                <a:spcPct val="110000"/>
              </a:lnSpc>
            </a:pPr>
            <a:endParaRPr lang="en-US" sz="2800" b="1" dirty="0">
              <a:latin typeface="Times New Roman" panose="02020603050405020304" pitchFamily="18" charset="0"/>
              <a:cs typeface="Times New Roman" panose="02020603050405020304" pitchFamily="18" charset="0"/>
            </a:endParaRPr>
          </a:p>
          <a:p>
            <a:pPr marL="457200" indent="-457200" algn="just">
              <a:lnSpc>
                <a:spcPct val="110000"/>
              </a:lnSpc>
              <a:buFont typeface="Wingdings" panose="05000000000000000000" pitchFamily="2" charset="2"/>
              <a:buChar char="v"/>
            </a:pPr>
            <a:r>
              <a:rPr lang="en-ZA" sz="2800" dirty="0">
                <a:latin typeface="Times New Roman" panose="02020603050405020304" pitchFamily="18" charset="0"/>
                <a:cs typeface="Times New Roman" panose="02020603050405020304" pitchFamily="18" charset="0"/>
              </a:rPr>
              <a:t>Nuclear Education and Knowledge management are still a challenge to many Institutions in South Africa. Skilled personnel are mandatory to Manage radioactive waste generated during the operation of nuclear facilities, in medicine, industry and other fields imposes a serious problem needing further development of nuclear technology and nuclear energy worldwide (1).</a:t>
            </a:r>
          </a:p>
          <a:p>
            <a:pPr marL="457200" indent="-457200" algn="just">
              <a:lnSpc>
                <a:spcPct val="110000"/>
              </a:lnSpc>
              <a:buFont typeface="Wingdings" panose="05000000000000000000" pitchFamily="2" charset="2"/>
              <a:buChar char="v"/>
            </a:pPr>
            <a:r>
              <a:rPr lang="en-ZA" sz="2800" dirty="0">
                <a:latin typeface="Times New Roman" panose="02020603050405020304" pitchFamily="18" charset="0"/>
                <a:cs typeface="Times New Roman" panose="02020603050405020304" pitchFamily="18" charset="0"/>
              </a:rPr>
              <a:t>The processes applied for the purification, concentration 39 and subsequent recovery of uranium from nuclear waste, include ion-exchange (IX), direct precipitation or solvent 40 extraction (SX)(2). </a:t>
            </a:r>
          </a:p>
          <a:p>
            <a:pPr marL="457200" indent="-457200" algn="just">
              <a:lnSpc>
                <a:spcPct val="110000"/>
              </a:lnSpc>
              <a:buFont typeface="Wingdings" panose="05000000000000000000" pitchFamily="2" charset="2"/>
              <a:buChar char="v"/>
            </a:pPr>
            <a:r>
              <a:rPr lang="en-ZA" sz="2800" dirty="0">
                <a:latin typeface="Times New Roman" panose="02020603050405020304" pitchFamily="18" charset="0"/>
                <a:cs typeface="Times New Roman" panose="02020603050405020304" pitchFamily="18" charset="0"/>
              </a:rPr>
              <a:t>It must be treated to reduce the volume of radioactive substances, enabling stabilization and then long-term storage or final disposal. </a:t>
            </a:r>
          </a:p>
          <a:p>
            <a:pPr marL="457200" indent="-457200" algn="just">
              <a:lnSpc>
                <a:spcPct val="110000"/>
              </a:lnSpc>
              <a:buFont typeface="Wingdings" panose="05000000000000000000" pitchFamily="2" charset="2"/>
              <a:buChar char="v"/>
            </a:pPr>
            <a:r>
              <a:rPr lang="en-ZA" sz="2800" dirty="0">
                <a:latin typeface="Times New Roman" panose="02020603050405020304" pitchFamily="18" charset="0"/>
                <a:cs typeface="Times New Roman" panose="02020603050405020304" pitchFamily="18" charset="0"/>
              </a:rPr>
              <a:t>It has thus become necessary to extract uranium from the waste before final disposal.</a:t>
            </a:r>
          </a:p>
          <a:p>
            <a:pPr marL="457200" indent="-457200" algn="just">
              <a:lnSpc>
                <a:spcPct val="110000"/>
              </a:lnSpc>
              <a:buFont typeface="Wingdings" panose="05000000000000000000" pitchFamily="2" charset="2"/>
              <a:buChar char="v"/>
            </a:pPr>
            <a:r>
              <a:rPr lang="en-ZA" sz="2800" dirty="0">
                <a:latin typeface="Times New Roman" panose="02020603050405020304" pitchFamily="18" charset="0"/>
                <a:cs typeface="Times New Roman" panose="02020603050405020304" pitchFamily="18" charset="0"/>
              </a:rPr>
              <a:t>The acid route is generally used in the industry to dissolve uranium powders and uranium is then purified by using liquid-liquid extraction processes (3)</a:t>
            </a:r>
            <a:r>
              <a:rPr lang="en-ZA" sz="2800" b="1" dirty="0">
                <a:latin typeface="Times New Roman" panose="02020603050405020304" pitchFamily="18" charset="0"/>
                <a:cs typeface="Times New Roman" panose="02020603050405020304" pitchFamily="18" charset="0"/>
              </a:rPr>
              <a:t>. </a:t>
            </a:r>
          </a:p>
          <a:p>
            <a:pPr marL="457200" indent="-457200" algn="just">
              <a:lnSpc>
                <a:spcPct val="110000"/>
              </a:lnSpc>
              <a:buFont typeface="Wingdings" panose="05000000000000000000" pitchFamily="2" charset="2"/>
              <a:buChar char="v"/>
            </a:pPr>
            <a:r>
              <a:rPr lang="en-ZA" sz="2800" dirty="0">
                <a:latin typeface="Times New Roman" panose="02020603050405020304" pitchFamily="18" charset="0"/>
                <a:cs typeface="Times New Roman" panose="02020603050405020304" pitchFamily="18" charset="0"/>
              </a:rPr>
              <a:t>This technique is used in order to increase the proliferation resistance features of the reprocessed nuclear waste (4).</a:t>
            </a:r>
          </a:p>
          <a:p>
            <a:pPr marL="457200" indent="-457200" algn="just">
              <a:lnSpc>
                <a:spcPct val="110000"/>
              </a:lnSpc>
              <a:buFont typeface="Wingdings" panose="05000000000000000000" pitchFamily="2" charset="2"/>
              <a:buChar char="v"/>
            </a:pPr>
            <a:r>
              <a:rPr lang="en-ZA" sz="2800" dirty="0">
                <a:latin typeface="Times New Roman" panose="02020603050405020304" pitchFamily="18" charset="0"/>
                <a:cs typeface="Times New Roman" panose="02020603050405020304" pitchFamily="18" charset="0"/>
              </a:rPr>
              <a:t>Alkaline dissolution using carbonate medium is being considered as an alternative technique for uranium extraction in order to reduce corrosion as a secondary problem (5). The aim of this research project was to develop an alkaline extraction technology that can be used to purify uranium from post reactor, in order to capacitate our radioactive waste Scientists with an alternative technique.</a:t>
            </a:r>
          </a:p>
          <a:p>
            <a:pPr algn="just">
              <a:lnSpc>
                <a:spcPct val="110000"/>
              </a:lnSpc>
            </a:pPr>
            <a:endParaRPr lang="en-US" sz="2800" b="1" dirty="0">
              <a:latin typeface="Arial" pitchFamily="34" charset="0"/>
              <a:cs typeface="Arial" pitchFamily="34" charset="0"/>
            </a:endParaRPr>
          </a:p>
          <a:p>
            <a:pPr algn="just">
              <a:lnSpc>
                <a:spcPct val="110000"/>
              </a:lnSpc>
            </a:pPr>
            <a:endParaRPr lang="en-US" sz="2800" b="1" dirty="0">
              <a:latin typeface="Arial" pitchFamily="34" charset="0"/>
              <a:cs typeface="Arial" pitchFamily="34" charset="0"/>
            </a:endParaRPr>
          </a:p>
          <a:p>
            <a:pPr algn="just">
              <a:lnSpc>
                <a:spcPct val="110000"/>
              </a:lnSpc>
            </a:pPr>
            <a:endParaRPr lang="en-ZA" sz="2800" b="1" dirty="0">
              <a:latin typeface="Times New Roman" panose="02020603050405020304" pitchFamily="18" charset="0"/>
              <a:cs typeface="Times New Roman" panose="02020603050405020304" pitchFamily="18" charset="0"/>
            </a:endParaRPr>
          </a:p>
          <a:p>
            <a:pPr algn="just">
              <a:lnSpc>
                <a:spcPct val="110000"/>
              </a:lnSpc>
            </a:pPr>
            <a:endParaRPr lang="en-US" sz="2800" b="1" dirty="0">
              <a:latin typeface="Arial" pitchFamily="34" charset="0"/>
              <a:cs typeface="Arial" pitchFamily="34" charset="0"/>
            </a:endParaRPr>
          </a:p>
          <a:p>
            <a:pPr marL="457200" indent="-457200" algn="just">
              <a:lnSpc>
                <a:spcPct val="110000"/>
              </a:lnSpc>
              <a:buFont typeface="Wingdings" panose="05000000000000000000" pitchFamily="2" charset="2"/>
              <a:buChar char="v"/>
            </a:pPr>
            <a:r>
              <a:rPr lang="en-US" sz="2800" b="1" dirty="0">
                <a:latin typeface="Arial" pitchFamily="34" charset="0"/>
                <a:cs typeface="Arial" pitchFamily="34" charset="0"/>
              </a:rPr>
              <a:t>Different students in the SADC Region were registered for training in nuclear forensics using ICP-MS &amp; SEM equipment in our Labs.</a:t>
            </a:r>
          </a:p>
        </p:txBody>
      </p:sp>
      <p:sp>
        <p:nvSpPr>
          <p:cNvPr id="50" name="Rectangle 49"/>
          <p:cNvSpPr/>
          <p:nvPr/>
        </p:nvSpPr>
        <p:spPr>
          <a:xfrm rot="5400000">
            <a:off x="24119332" y="-15851744"/>
            <a:ext cx="3123374" cy="35092969"/>
          </a:xfrm>
          <a:prstGeom prst="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4000" dirty="0"/>
              <a:t>						International Conference on Safety and Security of Radioactive Sources – Accomplishments and Future Endeavors #278</a:t>
            </a:r>
          </a:p>
          <a:p>
            <a:pPr marL="0" lvl="1" algn="ctr"/>
            <a:r>
              <a:rPr lang="en-US" sz="7200" b="1" dirty="0"/>
              <a:t>Strengthening the South African Network for Nuclear Education, Science and Technology through Postgraduate Training</a:t>
            </a:r>
            <a:endParaRPr lang="en-US" sz="6800" dirty="0"/>
          </a:p>
        </p:txBody>
      </p:sp>
      <p:sp>
        <p:nvSpPr>
          <p:cNvPr id="53" name="Text Placeholder 7"/>
          <p:cNvSpPr>
            <a:spLocks noGrp="1"/>
          </p:cNvSpPr>
          <p:nvPr>
            <p:ph type="body" sz="quarter" idx="14"/>
          </p:nvPr>
        </p:nvSpPr>
        <p:spPr>
          <a:xfrm>
            <a:off x="9128176" y="3408901"/>
            <a:ext cx="29739304" cy="2159687"/>
          </a:xfrm>
        </p:spPr>
        <p:txBody>
          <a:bodyPr/>
          <a:lstStyle/>
          <a:p>
            <a:pPr algn="ctr"/>
            <a:r>
              <a:rPr lang="en-US" altLang="en-US" sz="3200" dirty="0">
                <a:latin typeface="Times New Roman" panose="02020603050405020304" pitchFamily="18" charset="0"/>
                <a:cs typeface="Times New Roman" panose="02020603050405020304" pitchFamily="18" charset="0"/>
              </a:rPr>
              <a:t>Kgabo Seemela*, Naomi D. </a:t>
            </a:r>
            <a:r>
              <a:rPr lang="en-US" altLang="en-US" sz="3200" dirty="0" err="1">
                <a:latin typeface="Times New Roman" panose="02020603050405020304" pitchFamily="18" charset="0"/>
                <a:cs typeface="Times New Roman" panose="02020603050405020304" pitchFamily="18" charset="0"/>
              </a:rPr>
              <a:t>Mokhine</a:t>
            </a:r>
            <a:r>
              <a:rPr lang="en-US" altLang="en-US" sz="3200" dirty="0">
                <a:latin typeface="Times New Roman" panose="02020603050405020304" pitchFamily="18" charset="0"/>
                <a:cs typeface="Times New Roman" panose="02020603050405020304" pitchFamily="18" charset="0"/>
              </a:rPr>
              <a:t>*, </a:t>
            </a:r>
            <a:r>
              <a:rPr lang="en-US" altLang="en-US" sz="3200" u="sng" dirty="0">
                <a:latin typeface="Times New Roman" panose="02020603050405020304" pitchFamily="18" charset="0"/>
                <a:cs typeface="Times New Roman" panose="02020603050405020304" pitchFamily="18" charset="0"/>
              </a:rPr>
              <a:t>Manny Mathuthu*, </a:t>
            </a:r>
            <a:r>
              <a:rPr lang="en-US" sz="3200" dirty="0">
                <a:latin typeface="Times New Roman" panose="02020603050405020304" pitchFamily="18" charset="0"/>
                <a:cs typeface="Times New Roman" panose="02020603050405020304" pitchFamily="18" charset="0"/>
              </a:rPr>
              <a:t>Margaret </a:t>
            </a:r>
            <a:r>
              <a:rPr lang="en-US" sz="3200" dirty="0" err="1">
                <a:latin typeface="Times New Roman" panose="02020603050405020304" pitchFamily="18" charset="0"/>
                <a:cs typeface="Times New Roman" panose="02020603050405020304" pitchFamily="18" charset="0"/>
              </a:rPr>
              <a:t>Mkhosi</a:t>
            </a:r>
            <a:r>
              <a:rPr lang="en-US" sz="3200" dirty="0">
                <a:latin typeface="Times New Roman" panose="02020603050405020304" pitchFamily="18" charset="0"/>
                <a:cs typeface="Times New Roman" panose="02020603050405020304" pitchFamily="18" charset="0"/>
              </a:rPr>
              <a:t>**</a:t>
            </a:r>
          </a:p>
          <a:p>
            <a:pPr algn="ctr"/>
            <a:r>
              <a:rPr lang="en-US" altLang="en-US" sz="3200" dirty="0">
                <a:latin typeface="Times New Roman" panose="02020603050405020304" pitchFamily="18" charset="0"/>
                <a:cs typeface="Times New Roman" panose="02020603050405020304" pitchFamily="18" charset="0"/>
              </a:rPr>
              <a:t>*Center for Applied Radiation Science and Technology (CARST), North-West University (Mafikeng), 4 Mmabatho, 2735, South Africa. Tel: +278 18 389 2777 </a:t>
            </a:r>
          </a:p>
          <a:p>
            <a:pPr algn="ctr"/>
            <a:r>
              <a:rPr lang="en-US" altLang="en-US" sz="3200" dirty="0">
                <a:latin typeface="Times New Roman" panose="02020603050405020304" pitchFamily="18" charset="0"/>
                <a:cs typeface="Times New Roman" panose="02020603050405020304" pitchFamily="18" charset="0"/>
              </a:rPr>
              <a:t>**National nuclear regulator, Pretoria, South Africa</a:t>
            </a:r>
          </a:p>
          <a:p>
            <a:pPr algn="ctr"/>
            <a:endParaRPr lang="en-US" altLang="en-US" sz="3200"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2136703" y="29525571"/>
            <a:ext cx="8193734" cy="128027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95192" y="6058392"/>
            <a:ext cx="8039869" cy="602990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15588" y="15013517"/>
            <a:ext cx="6796989" cy="838482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35061" y="6058392"/>
            <a:ext cx="7932656" cy="5949491"/>
          </a:xfrm>
          <a:prstGeom prst="rect">
            <a:avLst/>
          </a:prstGeom>
        </p:spPr>
      </p:pic>
      <p:sp>
        <p:nvSpPr>
          <p:cNvPr id="9" name="TextBox 8"/>
          <p:cNvSpPr txBox="1"/>
          <p:nvPr/>
        </p:nvSpPr>
        <p:spPr>
          <a:xfrm>
            <a:off x="12630416" y="23721416"/>
            <a:ext cx="12390461" cy="1323439"/>
          </a:xfrm>
          <a:prstGeom prst="rect">
            <a:avLst/>
          </a:prstGeom>
          <a:noFill/>
        </p:spPr>
        <p:txBody>
          <a:bodyPr wrap="square" rtlCol="0">
            <a:spAutoFit/>
          </a:bodyPr>
          <a:lstStyle/>
          <a:p>
            <a:r>
              <a:rPr lang="en-US" sz="4000" b="1" dirty="0"/>
              <a:t>Post graduates from  SA(Top left) and Top Namibia (right), Zimbabwe (From L-R), Ghana and Swaziland)</a:t>
            </a:r>
          </a:p>
        </p:txBody>
      </p:sp>
      <p:sp>
        <p:nvSpPr>
          <p:cNvPr id="10" name="Rectangle 9"/>
          <p:cNvSpPr/>
          <p:nvPr/>
        </p:nvSpPr>
        <p:spPr>
          <a:xfrm>
            <a:off x="27227002" y="12630600"/>
            <a:ext cx="15837697" cy="1077218"/>
          </a:xfrm>
          <a:prstGeom prst="rect">
            <a:avLst/>
          </a:prstGeom>
        </p:spPr>
        <p:txBody>
          <a:bodyPr wrap="square">
            <a:spAutoFit/>
          </a:bodyPr>
          <a:lstStyle/>
          <a:p>
            <a:r>
              <a:rPr lang="en-US" sz="3200" b="1" dirty="0"/>
              <a:t>Post graduates from CARST trained on </a:t>
            </a:r>
            <a:r>
              <a:rPr lang="en-US" sz="3200" b="1" dirty="0" err="1"/>
              <a:t>Picarro</a:t>
            </a:r>
            <a:r>
              <a:rPr lang="en-US" sz="3200" b="1" dirty="0"/>
              <a:t> equipment for water isotope analysis (left), and trained on SEM/EDS at NWU-</a:t>
            </a:r>
            <a:r>
              <a:rPr lang="en-US" sz="3200" b="1" dirty="0" err="1"/>
              <a:t>Potchefsrtoom</a:t>
            </a:r>
            <a:r>
              <a:rPr lang="en-US" sz="3200" b="1" dirty="0"/>
              <a:t> campus</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1030943" y="16452543"/>
            <a:ext cx="8262522" cy="550676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58320" y="6058392"/>
            <a:ext cx="7635397" cy="6572208"/>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93718" y="6005756"/>
            <a:ext cx="5680274" cy="6676181"/>
          </a:xfrm>
          <a:prstGeom prst="rect">
            <a:avLst/>
          </a:prstGeom>
        </p:spPr>
      </p:pic>
      <p:sp>
        <p:nvSpPr>
          <p:cNvPr id="17" name="Rectangle 16"/>
          <p:cNvSpPr/>
          <p:nvPr/>
        </p:nvSpPr>
        <p:spPr>
          <a:xfrm>
            <a:off x="12158320" y="13278137"/>
            <a:ext cx="12862557" cy="1200329"/>
          </a:xfrm>
          <a:prstGeom prst="rect">
            <a:avLst/>
          </a:prstGeom>
        </p:spPr>
        <p:txBody>
          <a:bodyPr wrap="square">
            <a:spAutoFit/>
          </a:bodyPr>
          <a:lstStyle/>
          <a:p>
            <a:r>
              <a:rPr lang="en-US" sz="3600" b="1" dirty="0"/>
              <a:t>Post graduates from CARST trained on ICP-MS (left), and students performing experiments</a:t>
            </a:r>
          </a:p>
        </p:txBody>
      </p:sp>
      <p:pic>
        <p:nvPicPr>
          <p:cNvPr id="20" name="Picture 1">
            <a:extLst>
              <a:ext uri="{FF2B5EF4-FFF2-40B4-BE49-F238E27FC236}">
                <a16:creationId xmlns:a16="http://schemas.microsoft.com/office/drawing/2014/main" id="{F8F6F59C-F872-4E7B-97C2-B5BF84BA8C9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088617" y="25152345"/>
            <a:ext cx="11932260" cy="744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871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2804</TotalTime>
  <Words>643</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Template For Scientific Poster Presentation</dc:subject>
  <dc:creator>Nnenesi Kgabi</dc:creator>
  <cp:keywords>scientific, research, template, custom, poster, presentation, symposium, printing, powerpoint, create, design, example, sample, download</cp:keywords>
  <cp:lastModifiedBy>MANNY MATHUTHU</cp:lastModifiedBy>
  <cp:revision>108</cp:revision>
  <cp:lastPrinted>2011-01-21T18:13:44Z</cp:lastPrinted>
  <dcterms:created xsi:type="dcterms:W3CDTF">2015-04-22T06:42:15Z</dcterms:created>
  <dcterms:modified xsi:type="dcterms:W3CDTF">2022-06-18T13:02:18Z</dcterms:modified>
  <cp:category>science research poster</cp:category>
</cp:coreProperties>
</file>