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40288"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79">
          <p15:clr>
            <a:srgbClr val="A4A3A4"/>
          </p15:clr>
        </p15:guide>
        <p15:guide id="2" pos="95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30" d="100"/>
          <a:sy n="30" d="100"/>
        </p:scale>
        <p:origin x="572" y="-3644"/>
      </p:cViewPr>
      <p:guideLst>
        <p:guide orient="horz" pos="13379"/>
        <p:guide pos="95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F59489E-1C51-475A-8685-FA9744B5348C}" type="datetimeFigureOut">
              <a:rPr lang="es-CL" smtClean="0"/>
              <a:t>04-06-2022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118789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59489E-1C51-475A-8685-FA9744B5348C}" type="datetimeFigureOut">
              <a:rPr lang="es-CL" smtClean="0"/>
              <a:t>04-06-2022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316010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59489E-1C51-475A-8685-FA9744B5348C}" type="datetimeFigureOut">
              <a:rPr lang="es-CL" smtClean="0"/>
              <a:t>04-06-2022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243409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59489E-1C51-475A-8685-FA9744B5348C}" type="datetimeFigureOut">
              <a:rPr lang="es-CL" smtClean="0"/>
              <a:t>04-06-2022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91386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59489E-1C51-475A-8685-FA9744B5348C}" type="datetimeFigureOut">
              <a:rPr lang="es-CL" smtClean="0"/>
              <a:t>04-06-2022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416092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F59489E-1C51-475A-8685-FA9744B5348C}" type="datetimeFigureOut">
              <a:rPr lang="es-CL" smtClean="0"/>
              <a:t>04-06-2022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60468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s-ES"/>
              <a:t>Haga clic para modificar los estilos de texto del patrón</a:t>
            </a:r>
          </a:p>
        </p:txBody>
      </p:sp>
      <p:sp>
        <p:nvSpPr>
          <p:cNvPr id="4" name="Content Placeholder 3"/>
          <p:cNvSpPr>
            <a:spLocks noGrp="1"/>
          </p:cNvSpPr>
          <p:nvPr>
            <p:ph sz="half" idx="2"/>
          </p:nvPr>
        </p:nvSpPr>
        <p:spPr>
          <a:xfrm>
            <a:off x="2082962" y="15516968"/>
            <a:ext cx="12793057" cy="2282312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s-ES"/>
              <a:t>Haga clic para modificar los estilos de texto del patrón</a:t>
            </a:r>
          </a:p>
        </p:txBody>
      </p:sp>
      <p:sp>
        <p:nvSpPr>
          <p:cNvPr id="6" name="Content Placeholder 5"/>
          <p:cNvSpPr>
            <a:spLocks noGrp="1"/>
          </p:cNvSpPr>
          <p:nvPr>
            <p:ph sz="quarter" idx="4"/>
          </p:nvPr>
        </p:nvSpPr>
        <p:spPr>
          <a:xfrm>
            <a:off x="15309148" y="15516968"/>
            <a:ext cx="12856061" cy="2282312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F59489E-1C51-475A-8685-FA9744B5348C}" type="datetimeFigureOut">
              <a:rPr lang="es-CL" smtClean="0"/>
              <a:t>04-06-2022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5899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F59489E-1C51-475A-8685-FA9744B5348C}" type="datetimeFigureOut">
              <a:rPr lang="es-CL" smtClean="0"/>
              <a:t>04-06-2022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39463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489E-1C51-475A-8685-FA9744B5348C}" type="datetimeFigureOut">
              <a:rPr lang="es-CL" smtClean="0"/>
              <a:t>04-06-2022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242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F59489E-1C51-475A-8685-FA9744B5348C}" type="datetimeFigureOut">
              <a:rPr lang="es-CL" smtClean="0"/>
              <a:t>04-06-2022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78640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F59489E-1C51-475A-8685-FA9744B5348C}" type="datetimeFigureOut">
              <a:rPr lang="es-CL" smtClean="0"/>
              <a:t>04-06-2022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CDF164E-F443-4252-9CA3-43C3E5F187B7}" type="slidenum">
              <a:rPr lang="es-CL" smtClean="0"/>
              <a:t>‹Nº›</a:t>
            </a:fld>
            <a:endParaRPr lang="es-CL"/>
          </a:p>
        </p:txBody>
      </p:sp>
    </p:spTree>
    <p:extLst>
      <p:ext uri="{BB962C8B-B14F-4D97-AF65-F5344CB8AC3E}">
        <p14:creationId xmlns:p14="http://schemas.microsoft.com/office/powerpoint/2010/main" val="14318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CF59489E-1C51-475A-8685-FA9744B5348C}" type="datetimeFigureOut">
              <a:rPr lang="es-CL" smtClean="0"/>
              <a:t>04-06-2022</a:t>
            </a:fld>
            <a:endParaRPr lang="es-CL"/>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CCDF164E-F443-4252-9CA3-43C3E5F187B7}" type="slidenum">
              <a:rPr lang="es-CL" smtClean="0"/>
              <a:t>‹Nº›</a:t>
            </a:fld>
            <a:endParaRPr lang="es-CL"/>
          </a:p>
        </p:txBody>
      </p:sp>
    </p:spTree>
    <p:extLst>
      <p:ext uri="{BB962C8B-B14F-4D97-AF65-F5344CB8AC3E}">
        <p14:creationId xmlns:p14="http://schemas.microsoft.com/office/powerpoint/2010/main" val="3262205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herman.zarate@cchen.cl" TargetMode="External"/><Relationship Id="rId7"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sergio.diaz@cchen.c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dibujo&#10;&#10;Descripción generada automáticamente">
            <a:extLst>
              <a:ext uri="{FF2B5EF4-FFF2-40B4-BE49-F238E27FC236}">
                <a16:creationId xmlns:a16="http://schemas.microsoft.com/office/drawing/2014/main" id="{806B4267-06C5-403B-B99B-FE60CA44C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3265" y="441016"/>
            <a:ext cx="4931115" cy="4931115"/>
          </a:xfrm>
          <a:prstGeom prst="rect">
            <a:avLst/>
          </a:prstGeom>
        </p:spPr>
      </p:pic>
      <p:sp>
        <p:nvSpPr>
          <p:cNvPr id="5" name="Rectángulo 4">
            <a:extLst>
              <a:ext uri="{FF2B5EF4-FFF2-40B4-BE49-F238E27FC236}">
                <a16:creationId xmlns:a16="http://schemas.microsoft.com/office/drawing/2014/main" id="{981D8C5C-5397-464D-B4C7-2775913ED6FE}"/>
              </a:ext>
            </a:extLst>
          </p:cNvPr>
          <p:cNvSpPr/>
          <p:nvPr/>
        </p:nvSpPr>
        <p:spPr>
          <a:xfrm>
            <a:off x="5017070" y="470555"/>
            <a:ext cx="19116560" cy="6463308"/>
          </a:xfrm>
          <a:prstGeom prst="rect">
            <a:avLst/>
          </a:prstGeom>
        </p:spPr>
        <p:txBody>
          <a:bodyPr wrap="square">
            <a:spAutoFit/>
          </a:bodyPr>
          <a:lstStyle/>
          <a:p>
            <a:pPr indent="-228600" algn="ctr">
              <a:lnSpc>
                <a:spcPct val="115000"/>
              </a:lnSpc>
              <a:spcAft>
                <a:spcPts val="0"/>
              </a:spcAft>
            </a:pPr>
            <a:r>
              <a:rPr lang="en-US" sz="72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VIRTUAL TESTING:</a:t>
            </a:r>
          </a:p>
          <a:p>
            <a:pPr indent="-228600" algn="ctr">
              <a:lnSpc>
                <a:spcPct val="115000"/>
              </a:lnSpc>
              <a:spcAft>
                <a:spcPts val="0"/>
              </a:spcAft>
            </a:pPr>
            <a:r>
              <a:rPr lang="en-US" sz="72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CHECKING THE PHYSICAL PROTECTION SYSTEM OF THE CCHEN FACILITIES IN THE PANDEMIC TIME</a:t>
            </a:r>
          </a:p>
          <a:p>
            <a:pPr indent="-228600" algn="ctr">
              <a:lnSpc>
                <a:spcPct val="115000"/>
              </a:lnSpc>
              <a:spcAft>
                <a:spcPts val="0"/>
              </a:spcAft>
            </a:pPr>
            <a:r>
              <a:rPr lang="en-US" sz="4800"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Authors: Herman Zárate Segovia and Sergio Díaz </a:t>
            </a:r>
            <a:r>
              <a:rPr lang="en-US" sz="4800" b="1" i="1"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Olate</a:t>
            </a:r>
            <a:endParaRPr lang="es-CL" sz="5400" dirty="0">
              <a:solidFill>
                <a:schemeClr val="accent1">
                  <a:lumMod val="75000"/>
                </a:schemeClr>
              </a:solidFill>
              <a:latin typeface="Times New Roman" panose="02020603050405020304" pitchFamily="18" charset="0"/>
              <a:ea typeface="Calibri" panose="020F0502020204030204" pitchFamily="34" charset="0"/>
            </a:endParaRPr>
          </a:p>
          <a:p>
            <a:pPr indent="-228600" algn="ctr">
              <a:lnSpc>
                <a:spcPct val="115000"/>
              </a:lnSpc>
              <a:spcAft>
                <a:spcPts val="0"/>
              </a:spcAft>
            </a:pPr>
            <a:r>
              <a:rPr lang="en-US" sz="4800"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Chilean Nuclear Energy Commission</a:t>
            </a:r>
          </a:p>
          <a:p>
            <a:pPr indent="-228600" algn="ctr">
              <a:lnSpc>
                <a:spcPct val="115000"/>
              </a:lnSpc>
              <a:spcAft>
                <a:spcPts val="0"/>
              </a:spcAft>
            </a:pPr>
            <a:r>
              <a:rPr lang="en-US" sz="4800" b="1"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hlinkClick r:id="rId3"/>
              </a:rPr>
              <a:t>h</a:t>
            </a:r>
            <a:r>
              <a:rPr lang="en-US" sz="48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3"/>
              </a:rPr>
              <a:t>erman.zarate@cchen.cl</a:t>
            </a:r>
            <a:r>
              <a:rPr lang="en-US" sz="48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4"/>
              </a:rPr>
              <a:t>sergio.diaz@cchen.cl</a:t>
            </a:r>
            <a:r>
              <a:rPr lang="en-US" sz="48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5400" dirty="0">
              <a:solidFill>
                <a:schemeClr val="accent1">
                  <a:lumMod val="75000"/>
                </a:schemeClr>
              </a:solidFill>
              <a:effectLst/>
              <a:latin typeface="Times New Roman" panose="02020603050405020304" pitchFamily="18" charset="0"/>
              <a:ea typeface="Calibri" panose="020F0502020204030204" pitchFamily="34" charset="0"/>
            </a:endParaRPr>
          </a:p>
        </p:txBody>
      </p:sp>
      <p:sp>
        <p:nvSpPr>
          <p:cNvPr id="6" name="Rectángulo 5">
            <a:extLst>
              <a:ext uri="{FF2B5EF4-FFF2-40B4-BE49-F238E27FC236}">
                <a16:creationId xmlns:a16="http://schemas.microsoft.com/office/drawing/2014/main" id="{D1E7E97F-EE21-4A27-9771-B1C2B1FCA616}"/>
              </a:ext>
            </a:extLst>
          </p:cNvPr>
          <p:cNvSpPr/>
          <p:nvPr/>
        </p:nvSpPr>
        <p:spPr>
          <a:xfrm>
            <a:off x="1677540" y="37450028"/>
            <a:ext cx="27470300" cy="2800767"/>
          </a:xfrm>
          <a:prstGeom prst="rect">
            <a:avLst/>
          </a:prstGeom>
        </p:spPr>
        <p:txBody>
          <a:bodyPr wrap="square">
            <a:spAutoFit/>
          </a:bodyPr>
          <a:lstStyle/>
          <a:p>
            <a:pPr algn="just"/>
            <a:r>
              <a:rPr lang="en-US" sz="4400" dirty="0">
                <a:solidFill>
                  <a:schemeClr val="accent5">
                    <a:lumMod val="75000"/>
                  </a:schemeClr>
                </a:solidFill>
              </a:rPr>
              <a:t>The virtual testing was a good way to keep our system in evaluation and improvement, at this pandemic time, however, should be considered a complement and not a replacement of the revision activities face to face. </a:t>
            </a:r>
          </a:p>
          <a:p>
            <a:pPr algn="just"/>
            <a:endParaRPr lang="en-US" sz="4400" dirty="0">
              <a:solidFill>
                <a:schemeClr val="accent5">
                  <a:lumMod val="75000"/>
                </a:schemeClr>
              </a:solidFill>
            </a:endParaRPr>
          </a:p>
          <a:p>
            <a:pPr algn="just"/>
            <a:r>
              <a:rPr lang="en-US" sz="4400" dirty="0">
                <a:solidFill>
                  <a:schemeClr val="accent5">
                    <a:lumMod val="75000"/>
                  </a:schemeClr>
                </a:solidFill>
              </a:rPr>
              <a:t>The Chilean Nuclear Energy Commission appreciates the continued support of the DOE-US and laboratories.</a:t>
            </a:r>
          </a:p>
        </p:txBody>
      </p:sp>
      <p:sp>
        <p:nvSpPr>
          <p:cNvPr id="10" name="Rectángulo 9">
            <a:extLst>
              <a:ext uri="{FF2B5EF4-FFF2-40B4-BE49-F238E27FC236}">
                <a16:creationId xmlns:a16="http://schemas.microsoft.com/office/drawing/2014/main" id="{F3051802-6C27-4A23-96B6-A049B549123F}"/>
              </a:ext>
            </a:extLst>
          </p:cNvPr>
          <p:cNvSpPr/>
          <p:nvPr/>
        </p:nvSpPr>
        <p:spPr>
          <a:xfrm>
            <a:off x="1210261" y="9041798"/>
            <a:ext cx="27617398" cy="2800767"/>
          </a:xfrm>
          <a:prstGeom prst="rect">
            <a:avLst/>
          </a:prstGeom>
        </p:spPr>
        <p:txBody>
          <a:bodyPr wrap="square">
            <a:spAutoFit/>
          </a:bodyPr>
          <a:lstStyle/>
          <a:p>
            <a:pPr algn="just"/>
            <a:r>
              <a:rPr lang="en-US" sz="4400" b="1" dirty="0">
                <a:solidFill>
                  <a:schemeClr val="accent5">
                    <a:lumMod val="75000"/>
                  </a:schemeClr>
                </a:solidFill>
              </a:rPr>
              <a:t>In the framework of the continuous cooperation and support among the Department of Energy of the United States (DOE-US) and their Laboratories associated, and the Chilean Nuclear Energy Commission (CCHEN), was carried out a “Virtual Testing” to check the physical protection system (PPS) in the Lo Aguirre Nuclear Center of CCHEN. This kind of activity was planned, due to several international and national restrictions for the COVID-19 pandemic.</a:t>
            </a:r>
          </a:p>
        </p:txBody>
      </p:sp>
      <p:sp>
        <p:nvSpPr>
          <p:cNvPr id="9" name="Rectangle 2">
            <a:extLst>
              <a:ext uri="{FF2B5EF4-FFF2-40B4-BE49-F238E27FC236}">
                <a16:creationId xmlns:a16="http://schemas.microsoft.com/office/drawing/2014/main" id="{C9FFA3CA-BF6F-4E22-B14D-363D19664E5B}"/>
              </a:ext>
            </a:extLst>
          </p:cNvPr>
          <p:cNvSpPr>
            <a:spLocks noChangeArrowheads="1"/>
          </p:cNvSpPr>
          <p:nvPr/>
        </p:nvSpPr>
        <p:spPr bwMode="auto">
          <a:xfrm>
            <a:off x="-293800" y="41235648"/>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7200">
              <a:highlight>
                <a:srgbClr val="FFFF00"/>
              </a:highlight>
            </a:endParaRPr>
          </a:p>
        </p:txBody>
      </p:sp>
      <p:sp>
        <p:nvSpPr>
          <p:cNvPr id="1024" name="Rectangle 3">
            <a:extLst>
              <a:ext uri="{FF2B5EF4-FFF2-40B4-BE49-F238E27FC236}">
                <a16:creationId xmlns:a16="http://schemas.microsoft.com/office/drawing/2014/main" id="{C7278BBB-3E98-4A02-8B18-859EAECB28F7}"/>
              </a:ext>
            </a:extLst>
          </p:cNvPr>
          <p:cNvSpPr>
            <a:spLocks noChangeArrowheads="1"/>
          </p:cNvSpPr>
          <p:nvPr/>
        </p:nvSpPr>
        <p:spPr bwMode="auto">
          <a:xfrm>
            <a:off x="6062723" y="41154569"/>
            <a:ext cx="168435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s-CL" sz="2400" b="0" i="1" u="none" strike="noStrike" cap="none" normalizeH="0" baseline="0" dirty="0">
                <a:ln>
                  <a:noFill/>
                </a:ln>
                <a:solidFill>
                  <a:schemeClr val="accent5">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Poster Ref. Number: #309</a:t>
            </a:r>
            <a:r>
              <a:rPr lang="en-GB" altLang="es-CL" sz="2400" i="1" dirty="0">
                <a:solidFill>
                  <a:schemeClr val="accent5">
                    <a:lumMod val="75000"/>
                  </a:schemeClr>
                </a:solidFill>
                <a:latin typeface="Helvetica" panose="020B0604020202020204" pitchFamily="34" charset="0"/>
                <a:ea typeface="Times New Roman" panose="02020603050405020304" pitchFamily="18" charset="0"/>
                <a:cs typeface="Times New Roman" panose="02020603050405020304" pitchFamily="18" charset="0"/>
              </a:rPr>
              <a:t> – </a:t>
            </a:r>
            <a:r>
              <a:rPr kumimoji="0" lang="en-GB" altLang="es-CL" sz="2400" b="0" i="1" u="none" strike="noStrike" cap="none" normalizeH="0" baseline="0" dirty="0">
                <a:ln>
                  <a:noFill/>
                </a:ln>
                <a:solidFill>
                  <a:schemeClr val="accent5">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CN-295 </a:t>
            </a:r>
            <a:endParaRPr kumimoji="0" lang="es-CL" altLang="es-CL" sz="8800" b="0" i="1" u="none" strike="noStrike" cap="none" normalizeH="0" baseline="0" dirty="0">
              <a:ln>
                <a:noFill/>
              </a:ln>
              <a:solidFill>
                <a:schemeClr val="accent5">
                  <a:lumMod val="75000"/>
                </a:schemeClr>
              </a:solidFill>
              <a:effectLst/>
            </a:endParaRPr>
          </a:p>
          <a:p>
            <a:pPr lvl="0" algn="ctr" defTabSz="914400" eaLnBrk="0" fontAlgn="base" hangingPunct="0">
              <a:spcBef>
                <a:spcPct val="0"/>
              </a:spcBef>
              <a:spcAft>
                <a:spcPct val="0"/>
              </a:spcAft>
            </a:pPr>
            <a:r>
              <a:rPr lang="en-US" altLang="es-CL" sz="2400" i="1" dirty="0">
                <a:solidFill>
                  <a:schemeClr val="accent5">
                    <a:lumMod val="75000"/>
                  </a:schemeClr>
                </a:solidFill>
                <a:latin typeface="Helvetica" panose="020B0604020202020204" pitchFamily="34" charset="0"/>
                <a:ea typeface="Times New Roman" panose="02020603050405020304" pitchFamily="18" charset="0"/>
                <a:cs typeface="Times New Roman" panose="02020603050405020304" pitchFamily="18" charset="0"/>
              </a:rPr>
              <a:t>International Conference on the Safety and Security of Radioactive Sources– IAEA – Vienna, Austria – 20 to 24 June 2022</a:t>
            </a:r>
            <a:endParaRPr kumimoji="0" lang="en-GB" altLang="es-CL" sz="7200" b="0" i="1" u="none" strike="noStrike" cap="none" normalizeH="0" baseline="0" dirty="0">
              <a:ln>
                <a:noFill/>
              </a:ln>
              <a:solidFill>
                <a:schemeClr val="accent5">
                  <a:lumMod val="75000"/>
                </a:schemeClr>
              </a:solidFill>
              <a:effectLst/>
              <a:latin typeface="Arial" panose="020B0604020202020204" pitchFamily="34" charset="0"/>
            </a:endParaRPr>
          </a:p>
        </p:txBody>
      </p:sp>
      <p:cxnSp>
        <p:nvCxnSpPr>
          <p:cNvPr id="1027" name="Conector recto 1026">
            <a:extLst>
              <a:ext uri="{FF2B5EF4-FFF2-40B4-BE49-F238E27FC236}">
                <a16:creationId xmlns:a16="http://schemas.microsoft.com/office/drawing/2014/main" id="{1E82066C-CE30-4468-A20B-495127D763B2}"/>
              </a:ext>
            </a:extLst>
          </p:cNvPr>
          <p:cNvCxnSpPr/>
          <p:nvPr/>
        </p:nvCxnSpPr>
        <p:spPr>
          <a:xfrm>
            <a:off x="640998" y="7421170"/>
            <a:ext cx="28287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BAB5256A-9E5F-4126-B3CA-FEBA0E5AF78E}"/>
              </a:ext>
            </a:extLst>
          </p:cNvPr>
          <p:cNvCxnSpPr/>
          <p:nvPr/>
        </p:nvCxnSpPr>
        <p:spPr>
          <a:xfrm>
            <a:off x="1191548" y="40670680"/>
            <a:ext cx="28287618" cy="0"/>
          </a:xfrm>
          <a:prstGeom prst="line">
            <a:avLst/>
          </a:prstGeom>
        </p:spPr>
        <p:style>
          <a:lnRef idx="1">
            <a:schemeClr val="accent1"/>
          </a:lnRef>
          <a:fillRef idx="0">
            <a:schemeClr val="accent1"/>
          </a:fillRef>
          <a:effectRef idx="0">
            <a:schemeClr val="accent1"/>
          </a:effectRef>
          <a:fontRef idx="minor">
            <a:schemeClr val="tx1"/>
          </a:fontRef>
        </p:style>
      </p:cxnSp>
      <p:sp>
        <p:nvSpPr>
          <p:cNvPr id="1030" name="Rectángulo 1029">
            <a:extLst>
              <a:ext uri="{FF2B5EF4-FFF2-40B4-BE49-F238E27FC236}">
                <a16:creationId xmlns:a16="http://schemas.microsoft.com/office/drawing/2014/main" id="{A3E799CD-D2D9-4A24-A817-D577B5D23885}"/>
              </a:ext>
            </a:extLst>
          </p:cNvPr>
          <p:cNvSpPr/>
          <p:nvPr/>
        </p:nvSpPr>
        <p:spPr>
          <a:xfrm>
            <a:off x="1049508" y="13674599"/>
            <a:ext cx="19325699" cy="4154984"/>
          </a:xfrm>
          <a:prstGeom prst="rect">
            <a:avLst/>
          </a:prstGeom>
        </p:spPr>
        <p:txBody>
          <a:bodyPr wrap="square">
            <a:spAutoFit/>
          </a:bodyPr>
          <a:lstStyle/>
          <a:p>
            <a:pPr algn="just"/>
            <a:r>
              <a:rPr lang="en-US" sz="4400" b="1" dirty="0">
                <a:solidFill>
                  <a:schemeClr val="accent5">
                    <a:lumMod val="75000"/>
                  </a:schemeClr>
                </a:solidFill>
              </a:rPr>
              <a:t>The program of this Virtual Testing was developed between personal of Sandia National Laboratories and CCHEN, to check the PPS in the following facilities:  waste storage, military guard, center of alarms (CAS), reactor, irradiator, fabrication of fuel elements and conversion. For this purpose we used a platform for virtual conference, facilitated for Sandia. It was carried out in May 2021, in two days, to get check all the components of the PPS. </a:t>
            </a:r>
            <a:endParaRPr lang="es-CL" sz="4400" b="1" dirty="0">
              <a:solidFill>
                <a:schemeClr val="accent5">
                  <a:lumMod val="75000"/>
                </a:schemeClr>
              </a:solidFill>
            </a:endParaRPr>
          </a:p>
        </p:txBody>
      </p:sp>
      <p:sp>
        <p:nvSpPr>
          <p:cNvPr id="45" name="Rectángulo 44">
            <a:extLst>
              <a:ext uri="{FF2B5EF4-FFF2-40B4-BE49-F238E27FC236}">
                <a16:creationId xmlns:a16="http://schemas.microsoft.com/office/drawing/2014/main" id="{C0C82283-D338-4EE5-846B-5142252C13EC}"/>
              </a:ext>
            </a:extLst>
          </p:cNvPr>
          <p:cNvSpPr/>
          <p:nvPr/>
        </p:nvSpPr>
        <p:spPr>
          <a:xfrm rot="10800000" flipV="1">
            <a:off x="8556539" y="12630286"/>
            <a:ext cx="12456535" cy="923330"/>
          </a:xfrm>
          <a:prstGeom prst="rect">
            <a:avLst/>
          </a:prstGeom>
        </p:spPr>
        <p:txBody>
          <a:bodyPr wrap="square">
            <a:spAutoFit/>
          </a:bodyPr>
          <a:lstStyle/>
          <a:p>
            <a:pPr algn="ctr"/>
            <a:r>
              <a:rPr lang="en-US" sz="5400" b="1" dirty="0">
                <a:solidFill>
                  <a:schemeClr val="accent5">
                    <a:lumMod val="75000"/>
                  </a:schemeClr>
                </a:solidFill>
              </a:rPr>
              <a:t>VIRTUAL TESTING</a:t>
            </a:r>
          </a:p>
        </p:txBody>
      </p:sp>
      <p:sp>
        <p:nvSpPr>
          <p:cNvPr id="48" name="CuadroTexto 47">
            <a:extLst>
              <a:ext uri="{FF2B5EF4-FFF2-40B4-BE49-F238E27FC236}">
                <a16:creationId xmlns:a16="http://schemas.microsoft.com/office/drawing/2014/main" id="{3003A89D-B6E7-4F06-B09B-B24A9E7DC22D}"/>
              </a:ext>
            </a:extLst>
          </p:cNvPr>
          <p:cNvSpPr txBox="1"/>
          <p:nvPr/>
        </p:nvSpPr>
        <p:spPr>
          <a:xfrm>
            <a:off x="5017070" y="23369480"/>
            <a:ext cx="8085238" cy="523220"/>
          </a:xfrm>
          <a:prstGeom prst="rect">
            <a:avLst/>
          </a:prstGeom>
          <a:noFill/>
        </p:spPr>
        <p:txBody>
          <a:bodyPr wrap="square" rtlCol="0">
            <a:spAutoFit/>
          </a:bodyPr>
          <a:lstStyle/>
          <a:p>
            <a:pPr algn="ctr"/>
            <a:r>
              <a:rPr lang="es-ES" sz="2800" dirty="0">
                <a:solidFill>
                  <a:schemeClr val="accent5">
                    <a:lumMod val="75000"/>
                  </a:schemeClr>
                </a:solidFill>
              </a:rPr>
              <a:t>Picture 1. </a:t>
            </a:r>
            <a:r>
              <a:rPr lang="es-ES" sz="2800" dirty="0" err="1">
                <a:solidFill>
                  <a:schemeClr val="accent5">
                    <a:lumMod val="75000"/>
                  </a:schemeClr>
                </a:solidFill>
              </a:rPr>
              <a:t>Testing</a:t>
            </a:r>
            <a:r>
              <a:rPr lang="es-ES" sz="2800" dirty="0">
                <a:solidFill>
                  <a:schemeClr val="accent5">
                    <a:lumMod val="75000"/>
                  </a:schemeClr>
                </a:solidFill>
              </a:rPr>
              <a:t> CAS </a:t>
            </a:r>
            <a:r>
              <a:rPr lang="es-ES" sz="2800" dirty="0" err="1">
                <a:solidFill>
                  <a:schemeClr val="accent5">
                    <a:lumMod val="75000"/>
                  </a:schemeClr>
                </a:solidFill>
              </a:rPr>
              <a:t>Alarm</a:t>
            </a:r>
            <a:r>
              <a:rPr lang="es-ES" sz="2800" dirty="0">
                <a:solidFill>
                  <a:schemeClr val="accent5">
                    <a:lumMod val="75000"/>
                  </a:schemeClr>
                </a:solidFill>
              </a:rPr>
              <a:t> and Storage </a:t>
            </a:r>
            <a:r>
              <a:rPr lang="es-ES" sz="2800" dirty="0" err="1">
                <a:solidFill>
                  <a:schemeClr val="accent5">
                    <a:lumMod val="75000"/>
                  </a:schemeClr>
                </a:solidFill>
              </a:rPr>
              <a:t>Facility</a:t>
            </a:r>
            <a:r>
              <a:rPr lang="es-ES" sz="2800" dirty="0">
                <a:solidFill>
                  <a:schemeClr val="accent5">
                    <a:lumMod val="75000"/>
                  </a:schemeClr>
                </a:solidFill>
              </a:rPr>
              <a:t> </a:t>
            </a:r>
            <a:endParaRPr lang="es-CL" sz="2800" dirty="0">
              <a:solidFill>
                <a:schemeClr val="accent5">
                  <a:lumMod val="75000"/>
                </a:schemeClr>
              </a:solidFill>
            </a:endParaRPr>
          </a:p>
        </p:txBody>
      </p:sp>
      <p:pic>
        <p:nvPicPr>
          <p:cNvPr id="50" name="Picture 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98" y="500093"/>
            <a:ext cx="407987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148026" y="168442"/>
            <a:ext cx="29930921" cy="4213459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BFACAE92-EA41-411B-B1E3-28F9666F7694}"/>
              </a:ext>
            </a:extLst>
          </p:cNvPr>
          <p:cNvSpPr/>
          <p:nvPr/>
        </p:nvSpPr>
        <p:spPr>
          <a:xfrm rot="10800000" flipV="1">
            <a:off x="6699569" y="7796618"/>
            <a:ext cx="16436098" cy="923330"/>
          </a:xfrm>
          <a:prstGeom prst="rect">
            <a:avLst/>
          </a:prstGeom>
        </p:spPr>
        <p:txBody>
          <a:bodyPr wrap="square">
            <a:spAutoFit/>
          </a:bodyPr>
          <a:lstStyle/>
          <a:p>
            <a:pPr algn="ctr"/>
            <a:r>
              <a:rPr lang="en-US" sz="5400" b="1" dirty="0">
                <a:solidFill>
                  <a:schemeClr val="accent5">
                    <a:lumMod val="75000"/>
                  </a:schemeClr>
                </a:solidFill>
              </a:rPr>
              <a:t>INTRODUCTION</a:t>
            </a: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5937" y="13668634"/>
            <a:ext cx="8363229" cy="40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descr="C:\Users\hzarate\Downloads\LOA_CAS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1504" y="23892700"/>
            <a:ext cx="11997071" cy="89978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Users\hzarate\Downloads\Report_CAS_Old facility_3 (1).jpg"/>
          <p:cNvPicPr>
            <a:picLocks noChangeAspect="1" noChangeArrowheads="1"/>
          </p:cNvPicPr>
          <p:nvPr/>
        </p:nvPicPr>
        <p:blipFill rotWithShape="1">
          <a:blip r:embed="rId8">
            <a:extLst>
              <a:ext uri="{28A0092B-C50C-407E-A947-70E740481C1C}">
                <a14:useLocalDpi xmlns:a14="http://schemas.microsoft.com/office/drawing/2010/main" val="0"/>
              </a:ext>
            </a:extLst>
          </a:blip>
          <a:srcRect t="15053" r="8523" b="3253"/>
          <a:stretch/>
        </p:blipFill>
        <p:spPr bwMode="auto">
          <a:xfrm>
            <a:off x="16361359" y="23851226"/>
            <a:ext cx="12142696" cy="9039278"/>
          </a:xfrm>
          <a:prstGeom prst="rect">
            <a:avLst/>
          </a:prstGeom>
          <a:noFill/>
          <a:extLst>
            <a:ext uri="{909E8E84-426E-40DD-AFC4-6F175D3DCCD1}">
              <a14:hiddenFill xmlns:a14="http://schemas.microsoft.com/office/drawing/2010/main">
                <a:solidFill>
                  <a:srgbClr val="FFFFFF"/>
                </a:solidFill>
              </a14:hiddenFill>
            </a:ext>
          </a:extLst>
        </p:spPr>
      </p:pic>
      <p:sp>
        <p:nvSpPr>
          <p:cNvPr id="37" name="36 Rectángulo"/>
          <p:cNvSpPr/>
          <p:nvPr/>
        </p:nvSpPr>
        <p:spPr>
          <a:xfrm>
            <a:off x="1049508" y="17864880"/>
            <a:ext cx="28429658" cy="4154984"/>
          </a:xfrm>
          <a:prstGeom prst="rect">
            <a:avLst/>
          </a:prstGeom>
        </p:spPr>
        <p:txBody>
          <a:bodyPr wrap="square">
            <a:spAutoFit/>
          </a:bodyPr>
          <a:lstStyle/>
          <a:p>
            <a:pPr algn="just"/>
            <a:r>
              <a:rPr lang="en-US" sz="4400" b="1" dirty="0">
                <a:solidFill>
                  <a:schemeClr val="accent5">
                    <a:lumMod val="75000"/>
                  </a:schemeClr>
                </a:solidFill>
              </a:rPr>
              <a:t>Every day started with an initial meeting to introduce the day activities and to arrange details, and then we went visiting to the facilities to test each physical protection components, the interface with the CAS and response for nuclear security events. At the end of the day, we had a final meeting to debrief the job.  Finally, we had a meeting with professionals of Sandia and the Executive Director and Authorities of CCHEN, to present the results and establish a statement of work, SOW. This SOW is running, and the 1st stage are finishing. </a:t>
            </a:r>
            <a:r>
              <a:rPr lang="en-US" sz="4400" b="1" dirty="0">
                <a:solidFill>
                  <a:srgbClr val="C00000"/>
                </a:solidFill>
              </a:rPr>
              <a:t>Personnel of SANDIA LABS was in CCHEN this last May 31</a:t>
            </a:r>
            <a:r>
              <a:rPr lang="en-US" sz="4400" b="1" baseline="30000" dirty="0">
                <a:solidFill>
                  <a:srgbClr val="C00000"/>
                </a:solidFill>
              </a:rPr>
              <a:t>st, </a:t>
            </a:r>
            <a:r>
              <a:rPr lang="en-US" sz="4400" b="1" dirty="0">
                <a:solidFill>
                  <a:srgbClr val="C00000"/>
                </a:solidFill>
              </a:rPr>
              <a:t>to check the project implementation. </a:t>
            </a:r>
            <a:endParaRPr lang="es-CL" sz="4400" b="1" dirty="0">
              <a:solidFill>
                <a:srgbClr val="C00000"/>
              </a:solidFill>
            </a:endParaRPr>
          </a:p>
        </p:txBody>
      </p:sp>
      <p:sp>
        <p:nvSpPr>
          <p:cNvPr id="57" name="Rectángulo 44">
            <a:extLst>
              <a:ext uri="{FF2B5EF4-FFF2-40B4-BE49-F238E27FC236}">
                <a16:creationId xmlns:a16="http://schemas.microsoft.com/office/drawing/2014/main" id="{C0C82283-D338-4EE5-846B-5142252C13EC}"/>
              </a:ext>
            </a:extLst>
          </p:cNvPr>
          <p:cNvSpPr/>
          <p:nvPr/>
        </p:nvSpPr>
        <p:spPr>
          <a:xfrm rot="10800000" flipV="1">
            <a:off x="8708939" y="22528265"/>
            <a:ext cx="12456535" cy="923330"/>
          </a:xfrm>
          <a:prstGeom prst="rect">
            <a:avLst/>
          </a:prstGeom>
        </p:spPr>
        <p:txBody>
          <a:bodyPr wrap="square">
            <a:spAutoFit/>
          </a:bodyPr>
          <a:lstStyle/>
          <a:p>
            <a:pPr algn="ctr"/>
            <a:r>
              <a:rPr lang="en-US" sz="5400" b="1" dirty="0">
                <a:solidFill>
                  <a:schemeClr val="accent5">
                    <a:lumMod val="75000"/>
                  </a:schemeClr>
                </a:solidFill>
              </a:rPr>
              <a:t>TESTING THE SYSTEM</a:t>
            </a:r>
          </a:p>
        </p:txBody>
      </p:sp>
      <p:sp>
        <p:nvSpPr>
          <p:cNvPr id="59" name="Rectángulo 44">
            <a:extLst>
              <a:ext uri="{FF2B5EF4-FFF2-40B4-BE49-F238E27FC236}">
                <a16:creationId xmlns:a16="http://schemas.microsoft.com/office/drawing/2014/main" id="{C0C82283-D338-4EE5-846B-5142252C13EC}"/>
              </a:ext>
            </a:extLst>
          </p:cNvPr>
          <p:cNvSpPr/>
          <p:nvPr/>
        </p:nvSpPr>
        <p:spPr>
          <a:xfrm rot="10800000" flipV="1">
            <a:off x="8556539" y="36244523"/>
            <a:ext cx="12456535" cy="923330"/>
          </a:xfrm>
          <a:prstGeom prst="rect">
            <a:avLst/>
          </a:prstGeom>
        </p:spPr>
        <p:txBody>
          <a:bodyPr wrap="square">
            <a:spAutoFit/>
          </a:bodyPr>
          <a:lstStyle/>
          <a:p>
            <a:pPr algn="ctr"/>
            <a:r>
              <a:rPr lang="en-US" sz="5400" b="1" dirty="0">
                <a:solidFill>
                  <a:schemeClr val="accent5">
                    <a:lumMod val="75000"/>
                  </a:schemeClr>
                </a:solidFill>
              </a:rPr>
              <a:t>CONCLUSION</a:t>
            </a:r>
          </a:p>
        </p:txBody>
      </p:sp>
      <p:sp>
        <p:nvSpPr>
          <p:cNvPr id="40" name="39 Flecha derecha"/>
          <p:cNvSpPr/>
          <p:nvPr/>
        </p:nvSpPr>
        <p:spPr>
          <a:xfrm rot="4404686">
            <a:off x="10017424" y="31247535"/>
            <a:ext cx="4899628" cy="830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1" name="CuadroTexto 47">
            <a:extLst>
              <a:ext uri="{FF2B5EF4-FFF2-40B4-BE49-F238E27FC236}">
                <a16:creationId xmlns:a16="http://schemas.microsoft.com/office/drawing/2014/main" id="{3003A89D-B6E7-4F06-B09B-B24A9E7DC22D}"/>
              </a:ext>
            </a:extLst>
          </p:cNvPr>
          <p:cNvSpPr txBox="1"/>
          <p:nvPr/>
        </p:nvSpPr>
        <p:spPr>
          <a:xfrm>
            <a:off x="11370071" y="34034985"/>
            <a:ext cx="8085238" cy="954107"/>
          </a:xfrm>
          <a:prstGeom prst="rect">
            <a:avLst/>
          </a:prstGeom>
          <a:noFill/>
        </p:spPr>
        <p:txBody>
          <a:bodyPr wrap="square" rtlCol="0">
            <a:spAutoFit/>
          </a:bodyPr>
          <a:lstStyle/>
          <a:p>
            <a:pPr algn="ctr"/>
            <a:r>
              <a:rPr lang="en-US" sz="2800" dirty="0">
                <a:solidFill>
                  <a:schemeClr val="accent5">
                    <a:lumMod val="75000"/>
                  </a:schemeClr>
                </a:solidFill>
              </a:rPr>
              <a:t>Virtual Meeting with SANDIA LABS, </a:t>
            </a:r>
          </a:p>
          <a:p>
            <a:pPr algn="ctr"/>
            <a:r>
              <a:rPr lang="en-US" sz="2800" dirty="0">
                <a:solidFill>
                  <a:schemeClr val="accent5">
                    <a:lumMod val="75000"/>
                  </a:schemeClr>
                </a:solidFill>
              </a:rPr>
              <a:t>by MEET Platform</a:t>
            </a:r>
          </a:p>
        </p:txBody>
      </p:sp>
      <p:sp>
        <p:nvSpPr>
          <p:cNvPr id="62" name="61 Flecha derecha"/>
          <p:cNvSpPr/>
          <p:nvPr/>
        </p:nvSpPr>
        <p:spPr>
          <a:xfrm rot="9554490">
            <a:off x="16370195" y="32717210"/>
            <a:ext cx="4259604" cy="830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CuadroTexto 47">
            <a:extLst>
              <a:ext uri="{FF2B5EF4-FFF2-40B4-BE49-F238E27FC236}">
                <a16:creationId xmlns:a16="http://schemas.microsoft.com/office/drawing/2014/main" id="{3003A89D-B6E7-4F06-B09B-B24A9E7DC22D}"/>
              </a:ext>
            </a:extLst>
          </p:cNvPr>
          <p:cNvSpPr txBox="1"/>
          <p:nvPr/>
        </p:nvSpPr>
        <p:spPr>
          <a:xfrm>
            <a:off x="18160256" y="23418878"/>
            <a:ext cx="8085238" cy="523220"/>
          </a:xfrm>
          <a:prstGeom prst="rect">
            <a:avLst/>
          </a:prstGeom>
          <a:noFill/>
        </p:spPr>
        <p:txBody>
          <a:bodyPr wrap="square" rtlCol="0">
            <a:spAutoFit/>
          </a:bodyPr>
          <a:lstStyle/>
          <a:p>
            <a:pPr algn="ctr"/>
            <a:r>
              <a:rPr lang="es-ES" sz="2800" dirty="0">
                <a:solidFill>
                  <a:schemeClr val="accent5">
                    <a:lumMod val="75000"/>
                  </a:schemeClr>
                </a:solidFill>
              </a:rPr>
              <a:t>Picture 2. </a:t>
            </a:r>
            <a:r>
              <a:rPr lang="es-ES" sz="2800" dirty="0" err="1">
                <a:solidFill>
                  <a:schemeClr val="accent5">
                    <a:lumMod val="75000"/>
                  </a:schemeClr>
                </a:solidFill>
              </a:rPr>
              <a:t>Testing</a:t>
            </a:r>
            <a:r>
              <a:rPr lang="es-ES" sz="2800" dirty="0">
                <a:solidFill>
                  <a:schemeClr val="accent5">
                    <a:lumMod val="75000"/>
                  </a:schemeClr>
                </a:solidFill>
              </a:rPr>
              <a:t> CAS </a:t>
            </a:r>
            <a:r>
              <a:rPr lang="es-ES" sz="2800" dirty="0" err="1">
                <a:solidFill>
                  <a:schemeClr val="accent5">
                    <a:lumMod val="75000"/>
                  </a:schemeClr>
                </a:solidFill>
              </a:rPr>
              <a:t>Alarm</a:t>
            </a:r>
            <a:r>
              <a:rPr lang="es-ES" sz="2800" dirty="0">
                <a:solidFill>
                  <a:schemeClr val="accent5">
                    <a:lumMod val="75000"/>
                  </a:schemeClr>
                </a:solidFill>
              </a:rPr>
              <a:t> and Storage </a:t>
            </a:r>
            <a:r>
              <a:rPr lang="es-ES" sz="2800" dirty="0" err="1">
                <a:solidFill>
                  <a:schemeClr val="accent5">
                    <a:lumMod val="75000"/>
                  </a:schemeClr>
                </a:solidFill>
              </a:rPr>
              <a:t>Facility</a:t>
            </a:r>
            <a:r>
              <a:rPr lang="es-ES" sz="2800" dirty="0">
                <a:solidFill>
                  <a:schemeClr val="accent5">
                    <a:lumMod val="75000"/>
                  </a:schemeClr>
                </a:solidFill>
              </a:rPr>
              <a:t> </a:t>
            </a:r>
            <a:endParaRPr lang="es-CL" sz="2800" dirty="0">
              <a:solidFill>
                <a:schemeClr val="accent5">
                  <a:lumMod val="75000"/>
                </a:schemeClr>
              </a:solidFill>
            </a:endParaRPr>
          </a:p>
        </p:txBody>
      </p:sp>
      <p:sp>
        <p:nvSpPr>
          <p:cNvPr id="64" name="63 Flecha derecha"/>
          <p:cNvSpPr/>
          <p:nvPr/>
        </p:nvSpPr>
        <p:spPr>
          <a:xfrm rot="7827468">
            <a:off x="4738683" y="31741153"/>
            <a:ext cx="4259604" cy="830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CuadroTexto 47">
            <a:extLst>
              <a:ext uri="{FF2B5EF4-FFF2-40B4-BE49-F238E27FC236}">
                <a16:creationId xmlns:a16="http://schemas.microsoft.com/office/drawing/2014/main" id="{3003A89D-B6E7-4F06-B09B-B24A9E7DC22D}"/>
              </a:ext>
            </a:extLst>
          </p:cNvPr>
          <p:cNvSpPr txBox="1"/>
          <p:nvPr/>
        </p:nvSpPr>
        <p:spPr>
          <a:xfrm>
            <a:off x="640998" y="34034984"/>
            <a:ext cx="10071360" cy="954107"/>
          </a:xfrm>
          <a:prstGeom prst="rect">
            <a:avLst/>
          </a:prstGeom>
          <a:noFill/>
        </p:spPr>
        <p:txBody>
          <a:bodyPr wrap="square" rtlCol="0">
            <a:spAutoFit/>
          </a:bodyPr>
          <a:lstStyle/>
          <a:p>
            <a:pPr algn="ctr"/>
            <a:r>
              <a:rPr lang="en-US" sz="2800" dirty="0">
                <a:solidFill>
                  <a:schemeClr val="accent5">
                    <a:lumMod val="75000"/>
                  </a:schemeClr>
                </a:solidFill>
              </a:rPr>
              <a:t>Supervisor of PPS in connection</a:t>
            </a:r>
          </a:p>
          <a:p>
            <a:pPr algn="ctr"/>
            <a:r>
              <a:rPr lang="en-US" sz="2800" dirty="0">
                <a:solidFill>
                  <a:schemeClr val="accent5">
                    <a:lumMod val="75000"/>
                  </a:schemeClr>
                </a:solidFill>
              </a:rPr>
              <a:t>with Operator in the Storage Facility</a:t>
            </a:r>
          </a:p>
        </p:txBody>
      </p:sp>
      <p:sp>
        <p:nvSpPr>
          <p:cNvPr id="66" name="65 Flecha derecha"/>
          <p:cNvSpPr/>
          <p:nvPr/>
        </p:nvSpPr>
        <p:spPr>
          <a:xfrm>
            <a:off x="22003827" y="26405747"/>
            <a:ext cx="4223239" cy="830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7" name="CuadroTexto 47">
            <a:extLst>
              <a:ext uri="{FF2B5EF4-FFF2-40B4-BE49-F238E27FC236}">
                <a16:creationId xmlns:a16="http://schemas.microsoft.com/office/drawing/2014/main" id="{3003A89D-B6E7-4F06-B09B-B24A9E7DC22D}"/>
              </a:ext>
            </a:extLst>
          </p:cNvPr>
          <p:cNvSpPr txBox="1"/>
          <p:nvPr/>
        </p:nvSpPr>
        <p:spPr>
          <a:xfrm>
            <a:off x="26227066" y="26559163"/>
            <a:ext cx="2276990" cy="523220"/>
          </a:xfrm>
          <a:prstGeom prst="rect">
            <a:avLst/>
          </a:prstGeom>
          <a:solidFill>
            <a:schemeClr val="bg1"/>
          </a:solidFill>
        </p:spPr>
        <p:txBody>
          <a:bodyPr wrap="square" rtlCol="0">
            <a:spAutoFit/>
          </a:bodyPr>
          <a:lstStyle/>
          <a:p>
            <a:pPr algn="ctr"/>
            <a:r>
              <a:rPr lang="es-ES" sz="2800" dirty="0" err="1">
                <a:solidFill>
                  <a:schemeClr val="accent1"/>
                </a:solidFill>
              </a:rPr>
              <a:t>Alarm</a:t>
            </a:r>
            <a:r>
              <a:rPr lang="es-ES" sz="2800" dirty="0">
                <a:solidFill>
                  <a:schemeClr val="accent1"/>
                </a:solidFill>
              </a:rPr>
              <a:t> </a:t>
            </a:r>
            <a:r>
              <a:rPr lang="es-ES" sz="2800" dirty="0" err="1">
                <a:solidFill>
                  <a:schemeClr val="accent1"/>
                </a:solidFill>
              </a:rPr>
              <a:t>report</a:t>
            </a:r>
            <a:endParaRPr lang="es-CL" sz="2800" dirty="0">
              <a:solidFill>
                <a:schemeClr val="accent1"/>
              </a:solidFill>
            </a:endParaRPr>
          </a:p>
        </p:txBody>
      </p:sp>
    </p:spTree>
    <p:extLst>
      <p:ext uri="{BB962C8B-B14F-4D97-AF65-F5344CB8AC3E}">
        <p14:creationId xmlns:p14="http://schemas.microsoft.com/office/powerpoint/2010/main" val="395281318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466</Words>
  <Application>Microsoft Office PowerPoint</Application>
  <PresentationFormat>Personalizado</PresentationFormat>
  <Paragraphs>24</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Helvetica</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HERMAN</dc:creator>
  <cp:lastModifiedBy>Claudia Galleguillos Canales</cp:lastModifiedBy>
  <cp:revision>24</cp:revision>
  <dcterms:created xsi:type="dcterms:W3CDTF">2019-12-18T14:50:37Z</dcterms:created>
  <dcterms:modified xsi:type="dcterms:W3CDTF">2022-06-05T02:05:48Z</dcterms:modified>
</cp:coreProperties>
</file>