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trictFirstAndLastChars="0" saveSubsetFonts="1">
  <p:sldMasterIdLst>
    <p:sldMasterId id="2147483814" r:id="rId1"/>
  </p:sldMasterIdLst>
  <p:notesMasterIdLst>
    <p:notesMasterId r:id="rId15"/>
  </p:notesMasterIdLst>
  <p:handoutMasterIdLst>
    <p:handoutMasterId r:id="rId16"/>
  </p:handoutMasterIdLst>
  <p:sldIdLst>
    <p:sldId id="257" r:id="rId2"/>
    <p:sldId id="331" r:id="rId3"/>
    <p:sldId id="402" r:id="rId4"/>
    <p:sldId id="403" r:id="rId5"/>
    <p:sldId id="407" r:id="rId6"/>
    <p:sldId id="290" r:id="rId7"/>
    <p:sldId id="411" r:id="rId8"/>
    <p:sldId id="416" r:id="rId9"/>
    <p:sldId id="418" r:id="rId10"/>
    <p:sldId id="419" r:id="rId11"/>
    <p:sldId id="385" r:id="rId12"/>
    <p:sldId id="415" r:id="rId13"/>
    <p:sldId id="420" r:id="rId14"/>
  </p:sldIdLst>
  <p:sldSz cx="9144000" cy="6858000" type="screen4x3"/>
  <p:notesSz cx="7172325" cy="9385300"/>
  <p:defaultTextStyle>
    <a:defPPr>
      <a:defRPr lang="en-US"/>
    </a:defPPr>
    <a:lvl1pPr algn="ctr" rtl="0" eaLnBrk="0" fontAlgn="base" hangingPunct="0">
      <a:spcBef>
        <a:spcPct val="0"/>
      </a:spcBef>
      <a:spcAft>
        <a:spcPct val="0"/>
      </a:spcAft>
      <a:defRPr sz="2400" u="sng" kern="1200">
        <a:solidFill>
          <a:schemeClr val="tx1"/>
        </a:solidFill>
        <a:latin typeface="Times" panose="02020603050405020304" pitchFamily="18" charset="0"/>
        <a:ea typeface="+mn-ea"/>
        <a:cs typeface="+mn-cs"/>
      </a:defRPr>
    </a:lvl1pPr>
    <a:lvl2pPr marL="457200" algn="ctr" rtl="0" eaLnBrk="0" fontAlgn="base" hangingPunct="0">
      <a:spcBef>
        <a:spcPct val="0"/>
      </a:spcBef>
      <a:spcAft>
        <a:spcPct val="0"/>
      </a:spcAft>
      <a:defRPr sz="2400" u="sng" kern="1200">
        <a:solidFill>
          <a:schemeClr val="tx1"/>
        </a:solidFill>
        <a:latin typeface="Times" panose="02020603050405020304" pitchFamily="18" charset="0"/>
        <a:ea typeface="+mn-ea"/>
        <a:cs typeface="+mn-cs"/>
      </a:defRPr>
    </a:lvl2pPr>
    <a:lvl3pPr marL="914400" algn="ctr" rtl="0" eaLnBrk="0" fontAlgn="base" hangingPunct="0">
      <a:spcBef>
        <a:spcPct val="0"/>
      </a:spcBef>
      <a:spcAft>
        <a:spcPct val="0"/>
      </a:spcAft>
      <a:defRPr sz="2400" u="sng" kern="1200">
        <a:solidFill>
          <a:schemeClr val="tx1"/>
        </a:solidFill>
        <a:latin typeface="Times" panose="02020603050405020304" pitchFamily="18" charset="0"/>
        <a:ea typeface="+mn-ea"/>
        <a:cs typeface="+mn-cs"/>
      </a:defRPr>
    </a:lvl3pPr>
    <a:lvl4pPr marL="1371600" algn="ctr" rtl="0" eaLnBrk="0" fontAlgn="base" hangingPunct="0">
      <a:spcBef>
        <a:spcPct val="0"/>
      </a:spcBef>
      <a:spcAft>
        <a:spcPct val="0"/>
      </a:spcAft>
      <a:defRPr sz="2400" u="sng" kern="1200">
        <a:solidFill>
          <a:schemeClr val="tx1"/>
        </a:solidFill>
        <a:latin typeface="Times" panose="02020603050405020304" pitchFamily="18" charset="0"/>
        <a:ea typeface="+mn-ea"/>
        <a:cs typeface="+mn-cs"/>
      </a:defRPr>
    </a:lvl4pPr>
    <a:lvl5pPr marL="1828800" algn="ctr" rtl="0" eaLnBrk="0" fontAlgn="base" hangingPunct="0">
      <a:spcBef>
        <a:spcPct val="0"/>
      </a:spcBef>
      <a:spcAft>
        <a:spcPct val="0"/>
      </a:spcAft>
      <a:defRPr sz="2400" u="sng" kern="1200">
        <a:solidFill>
          <a:schemeClr val="tx1"/>
        </a:solidFill>
        <a:latin typeface="Times" panose="02020603050405020304" pitchFamily="18" charset="0"/>
        <a:ea typeface="+mn-ea"/>
        <a:cs typeface="+mn-cs"/>
      </a:defRPr>
    </a:lvl5pPr>
    <a:lvl6pPr marL="2286000" algn="l" defTabSz="914400" rtl="0" eaLnBrk="1" latinLnBrk="0" hangingPunct="1">
      <a:defRPr sz="2400" u="sng" kern="1200">
        <a:solidFill>
          <a:schemeClr val="tx1"/>
        </a:solidFill>
        <a:latin typeface="Times" panose="02020603050405020304" pitchFamily="18" charset="0"/>
        <a:ea typeface="+mn-ea"/>
        <a:cs typeface="+mn-cs"/>
      </a:defRPr>
    </a:lvl6pPr>
    <a:lvl7pPr marL="2743200" algn="l" defTabSz="914400" rtl="0" eaLnBrk="1" latinLnBrk="0" hangingPunct="1">
      <a:defRPr sz="2400" u="sng" kern="1200">
        <a:solidFill>
          <a:schemeClr val="tx1"/>
        </a:solidFill>
        <a:latin typeface="Times" panose="02020603050405020304" pitchFamily="18" charset="0"/>
        <a:ea typeface="+mn-ea"/>
        <a:cs typeface="+mn-cs"/>
      </a:defRPr>
    </a:lvl7pPr>
    <a:lvl8pPr marL="3200400" algn="l" defTabSz="914400" rtl="0" eaLnBrk="1" latinLnBrk="0" hangingPunct="1">
      <a:defRPr sz="2400" u="sng" kern="1200">
        <a:solidFill>
          <a:schemeClr val="tx1"/>
        </a:solidFill>
        <a:latin typeface="Times" panose="02020603050405020304" pitchFamily="18" charset="0"/>
        <a:ea typeface="+mn-ea"/>
        <a:cs typeface="+mn-cs"/>
      </a:defRPr>
    </a:lvl8pPr>
    <a:lvl9pPr marL="3657600" algn="l" defTabSz="914400" rtl="0" eaLnBrk="1" latinLnBrk="0" hangingPunct="1">
      <a:defRPr sz="2400" u="sng"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5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5"/>
    <a:srgbClr val="24459C"/>
    <a:srgbClr val="1865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6837" autoAdjust="0"/>
  </p:normalViewPr>
  <p:slideViewPr>
    <p:cSldViewPr snapToGrid="0">
      <p:cViewPr varScale="1">
        <p:scale>
          <a:sx n="86" d="100"/>
          <a:sy n="86" d="100"/>
        </p:scale>
        <p:origin x="1243" y="58"/>
      </p:cViewPr>
      <p:guideLst>
        <p:guide orient="horz" pos="216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10" y="90"/>
      </p:cViewPr>
      <p:guideLst>
        <p:guide orient="horz" pos="2956"/>
        <p:guide pos="225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07034" cy="469586"/>
          </a:xfrm>
          <a:prstGeom prst="rect">
            <a:avLst/>
          </a:prstGeom>
          <a:noFill/>
          <a:ln w="9525">
            <a:noFill/>
            <a:miter lim="800000"/>
            <a:headEnd/>
            <a:tailEnd/>
          </a:ln>
          <a:effectLst/>
        </p:spPr>
        <p:txBody>
          <a:bodyPr vert="horz" wrap="square" lIns="94604" tIns="47302" rIns="94604" bIns="47302" numCol="1" anchor="t" anchorCtr="0" compatLnSpc="1">
            <a:prstTxWarp prst="textNoShape">
              <a:avLst/>
            </a:prstTxWarp>
          </a:bodyPr>
          <a:lstStyle>
            <a:lvl1pPr algn="l" defTabSz="946121">
              <a:defRPr sz="1200" u="none"/>
            </a:lvl1pPr>
          </a:lstStyle>
          <a:p>
            <a:pPr>
              <a:defRPr/>
            </a:pPr>
            <a:endParaRPr lang="en-US" dirty="0"/>
          </a:p>
        </p:txBody>
      </p:sp>
      <p:sp>
        <p:nvSpPr>
          <p:cNvPr id="21507" name="Rectangle 3"/>
          <p:cNvSpPr>
            <a:spLocks noGrp="1" noChangeArrowheads="1"/>
          </p:cNvSpPr>
          <p:nvPr>
            <p:ph type="dt" sz="quarter" idx="1"/>
          </p:nvPr>
        </p:nvSpPr>
        <p:spPr bwMode="auto">
          <a:xfrm>
            <a:off x="4065293" y="0"/>
            <a:ext cx="3107032" cy="469586"/>
          </a:xfrm>
          <a:prstGeom prst="rect">
            <a:avLst/>
          </a:prstGeom>
          <a:noFill/>
          <a:ln w="9525">
            <a:noFill/>
            <a:miter lim="800000"/>
            <a:headEnd/>
            <a:tailEnd/>
          </a:ln>
          <a:effectLst/>
        </p:spPr>
        <p:txBody>
          <a:bodyPr vert="horz" wrap="square" lIns="94604" tIns="47302" rIns="94604" bIns="47302" numCol="1" anchor="t" anchorCtr="0" compatLnSpc="1">
            <a:prstTxWarp prst="textNoShape">
              <a:avLst/>
            </a:prstTxWarp>
          </a:bodyPr>
          <a:lstStyle>
            <a:lvl1pPr algn="r" defTabSz="946121">
              <a:defRPr sz="1200" u="none"/>
            </a:lvl1pPr>
          </a:lstStyle>
          <a:p>
            <a:pPr>
              <a:defRPr/>
            </a:pPr>
            <a:endParaRPr lang="en-US" dirty="0"/>
          </a:p>
        </p:txBody>
      </p:sp>
      <p:sp>
        <p:nvSpPr>
          <p:cNvPr id="21508" name="Rectangle 4"/>
          <p:cNvSpPr>
            <a:spLocks noGrp="1" noChangeArrowheads="1"/>
          </p:cNvSpPr>
          <p:nvPr>
            <p:ph type="ftr" sz="quarter" idx="2"/>
          </p:nvPr>
        </p:nvSpPr>
        <p:spPr bwMode="auto">
          <a:xfrm>
            <a:off x="0" y="8915715"/>
            <a:ext cx="3107034" cy="469585"/>
          </a:xfrm>
          <a:prstGeom prst="rect">
            <a:avLst/>
          </a:prstGeom>
          <a:noFill/>
          <a:ln w="9525">
            <a:noFill/>
            <a:miter lim="800000"/>
            <a:headEnd/>
            <a:tailEnd/>
          </a:ln>
          <a:effectLst/>
        </p:spPr>
        <p:txBody>
          <a:bodyPr vert="horz" wrap="square" lIns="94604" tIns="47302" rIns="94604" bIns="47302" numCol="1" anchor="b" anchorCtr="0" compatLnSpc="1">
            <a:prstTxWarp prst="textNoShape">
              <a:avLst/>
            </a:prstTxWarp>
          </a:bodyPr>
          <a:lstStyle>
            <a:lvl1pPr algn="l" defTabSz="946121">
              <a:defRPr sz="1200" u="none"/>
            </a:lvl1pPr>
          </a:lstStyle>
          <a:p>
            <a:pPr>
              <a:defRPr/>
            </a:pPr>
            <a:endParaRPr lang="en-US" dirty="0"/>
          </a:p>
        </p:txBody>
      </p:sp>
      <p:sp>
        <p:nvSpPr>
          <p:cNvPr id="21509" name="Rectangle 5"/>
          <p:cNvSpPr>
            <a:spLocks noGrp="1" noChangeArrowheads="1"/>
          </p:cNvSpPr>
          <p:nvPr>
            <p:ph type="sldNum" sz="quarter" idx="3"/>
          </p:nvPr>
        </p:nvSpPr>
        <p:spPr bwMode="auto">
          <a:xfrm>
            <a:off x="4065293" y="8915715"/>
            <a:ext cx="3107032" cy="469585"/>
          </a:xfrm>
          <a:prstGeom prst="rect">
            <a:avLst/>
          </a:prstGeom>
          <a:noFill/>
          <a:ln w="9525">
            <a:noFill/>
            <a:miter lim="800000"/>
            <a:headEnd/>
            <a:tailEnd/>
          </a:ln>
          <a:effectLst/>
        </p:spPr>
        <p:txBody>
          <a:bodyPr vert="horz" wrap="square" lIns="94604" tIns="47302" rIns="94604" bIns="47302" numCol="1" anchor="b" anchorCtr="0" compatLnSpc="1">
            <a:prstTxWarp prst="textNoShape">
              <a:avLst/>
            </a:prstTxWarp>
          </a:bodyPr>
          <a:lstStyle>
            <a:lvl1pPr algn="r" defTabSz="946121">
              <a:defRPr sz="1200" u="none"/>
            </a:lvl1pPr>
          </a:lstStyle>
          <a:p>
            <a:fld id="{6241D23E-DAF8-408D-8AE2-B6761BE0A20C}" type="slidenum">
              <a:rPr lang="en-US" altLang="en-US"/>
              <a:pPr/>
              <a:t>‹#›</a:t>
            </a:fld>
            <a:endParaRPr lang="en-US" altLang="en-US" dirty="0"/>
          </a:p>
        </p:txBody>
      </p:sp>
    </p:spTree>
    <p:extLst>
      <p:ext uri="{BB962C8B-B14F-4D97-AF65-F5344CB8AC3E}">
        <p14:creationId xmlns:p14="http://schemas.microsoft.com/office/powerpoint/2010/main" val="44265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07034" cy="469586"/>
          </a:xfrm>
          <a:prstGeom prst="rect">
            <a:avLst/>
          </a:prstGeom>
          <a:noFill/>
          <a:ln w="9525">
            <a:noFill/>
            <a:miter lim="800000"/>
            <a:headEnd/>
            <a:tailEnd/>
          </a:ln>
          <a:effectLst/>
        </p:spPr>
        <p:txBody>
          <a:bodyPr vert="horz" wrap="square" lIns="94604" tIns="47302" rIns="94604" bIns="47302" numCol="1" anchor="t" anchorCtr="0" compatLnSpc="1">
            <a:prstTxWarp prst="textNoShape">
              <a:avLst/>
            </a:prstTxWarp>
          </a:bodyPr>
          <a:lstStyle>
            <a:lvl1pPr algn="l" defTabSz="946121">
              <a:defRPr sz="1200" u="none"/>
            </a:lvl1pPr>
          </a:lstStyle>
          <a:p>
            <a:pPr>
              <a:defRPr/>
            </a:pPr>
            <a:endParaRPr lang="en-US" dirty="0"/>
          </a:p>
        </p:txBody>
      </p:sp>
      <p:sp>
        <p:nvSpPr>
          <p:cNvPr id="16387" name="Rectangle 3"/>
          <p:cNvSpPr>
            <a:spLocks noGrp="1" noChangeArrowheads="1"/>
          </p:cNvSpPr>
          <p:nvPr>
            <p:ph type="dt" idx="1"/>
          </p:nvPr>
        </p:nvSpPr>
        <p:spPr bwMode="auto">
          <a:xfrm>
            <a:off x="4065293" y="0"/>
            <a:ext cx="3107032" cy="469586"/>
          </a:xfrm>
          <a:prstGeom prst="rect">
            <a:avLst/>
          </a:prstGeom>
          <a:noFill/>
          <a:ln w="9525">
            <a:noFill/>
            <a:miter lim="800000"/>
            <a:headEnd/>
            <a:tailEnd/>
          </a:ln>
          <a:effectLst/>
        </p:spPr>
        <p:txBody>
          <a:bodyPr vert="horz" wrap="square" lIns="94604" tIns="47302" rIns="94604" bIns="47302" numCol="1" anchor="t" anchorCtr="0" compatLnSpc="1">
            <a:prstTxWarp prst="textNoShape">
              <a:avLst/>
            </a:prstTxWarp>
          </a:bodyPr>
          <a:lstStyle>
            <a:lvl1pPr algn="r" defTabSz="946121">
              <a:defRPr sz="1200" u="none"/>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241425" y="703263"/>
            <a:ext cx="4692650" cy="3519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56636" y="4458659"/>
            <a:ext cx="5259055" cy="4223065"/>
          </a:xfrm>
          <a:prstGeom prst="rect">
            <a:avLst/>
          </a:prstGeom>
          <a:noFill/>
          <a:ln w="9525">
            <a:noFill/>
            <a:miter lim="800000"/>
            <a:headEnd/>
            <a:tailEnd/>
          </a:ln>
          <a:effectLst/>
        </p:spPr>
        <p:txBody>
          <a:bodyPr vert="horz" wrap="square" lIns="94604" tIns="47302" rIns="94604" bIns="473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915715"/>
            <a:ext cx="3107034" cy="469585"/>
          </a:xfrm>
          <a:prstGeom prst="rect">
            <a:avLst/>
          </a:prstGeom>
          <a:noFill/>
          <a:ln w="9525">
            <a:noFill/>
            <a:miter lim="800000"/>
            <a:headEnd/>
            <a:tailEnd/>
          </a:ln>
          <a:effectLst/>
        </p:spPr>
        <p:txBody>
          <a:bodyPr vert="horz" wrap="square" lIns="94604" tIns="47302" rIns="94604" bIns="47302" numCol="1" anchor="b" anchorCtr="0" compatLnSpc="1">
            <a:prstTxWarp prst="textNoShape">
              <a:avLst/>
            </a:prstTxWarp>
          </a:bodyPr>
          <a:lstStyle>
            <a:lvl1pPr algn="l" defTabSz="946121">
              <a:defRPr sz="1200" u="none"/>
            </a:lvl1pPr>
          </a:lstStyle>
          <a:p>
            <a:pPr>
              <a:defRPr/>
            </a:pPr>
            <a:endParaRPr lang="en-US" dirty="0"/>
          </a:p>
        </p:txBody>
      </p:sp>
      <p:sp>
        <p:nvSpPr>
          <p:cNvPr id="16391" name="Rectangle 7"/>
          <p:cNvSpPr>
            <a:spLocks noGrp="1" noChangeArrowheads="1"/>
          </p:cNvSpPr>
          <p:nvPr>
            <p:ph type="sldNum" sz="quarter" idx="5"/>
          </p:nvPr>
        </p:nvSpPr>
        <p:spPr bwMode="auto">
          <a:xfrm>
            <a:off x="4065293" y="8915715"/>
            <a:ext cx="3107032" cy="469585"/>
          </a:xfrm>
          <a:prstGeom prst="rect">
            <a:avLst/>
          </a:prstGeom>
          <a:noFill/>
          <a:ln w="9525">
            <a:noFill/>
            <a:miter lim="800000"/>
            <a:headEnd/>
            <a:tailEnd/>
          </a:ln>
          <a:effectLst/>
        </p:spPr>
        <p:txBody>
          <a:bodyPr vert="horz" wrap="square" lIns="94604" tIns="47302" rIns="94604" bIns="47302" numCol="1" anchor="b" anchorCtr="0" compatLnSpc="1">
            <a:prstTxWarp prst="textNoShape">
              <a:avLst/>
            </a:prstTxWarp>
          </a:bodyPr>
          <a:lstStyle>
            <a:lvl1pPr algn="r" defTabSz="946121">
              <a:defRPr sz="1200" u="none"/>
            </a:lvl1pPr>
          </a:lstStyle>
          <a:p>
            <a:fld id="{32D3B769-DCAC-42B5-87ED-EA4D49078A75}" type="slidenum">
              <a:rPr lang="en-US" altLang="en-US"/>
              <a:pPr/>
              <a:t>‹#›</a:t>
            </a:fld>
            <a:endParaRPr lang="en-US" altLang="en-US" dirty="0"/>
          </a:p>
        </p:txBody>
      </p:sp>
    </p:spTree>
    <p:extLst>
      <p:ext uri="{BB962C8B-B14F-4D97-AF65-F5344CB8AC3E}">
        <p14:creationId xmlns:p14="http://schemas.microsoft.com/office/powerpoint/2010/main" val="1877522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21">
              <a:defRPr sz="2400" u="sng">
                <a:solidFill>
                  <a:schemeClr val="tx1"/>
                </a:solidFill>
                <a:latin typeface="Times" panose="02020603050405020304" pitchFamily="18" charset="0"/>
              </a:defRPr>
            </a:lvl1pPr>
            <a:lvl2pPr marL="754317" indent="-290122" defTabSz="946121">
              <a:defRPr sz="2400" u="sng">
                <a:solidFill>
                  <a:schemeClr val="tx1"/>
                </a:solidFill>
                <a:latin typeface="Times" panose="02020603050405020304" pitchFamily="18" charset="0"/>
              </a:defRPr>
            </a:lvl2pPr>
            <a:lvl3pPr marL="1160488" indent="-232098" defTabSz="946121">
              <a:defRPr sz="2400" u="sng">
                <a:solidFill>
                  <a:schemeClr val="tx1"/>
                </a:solidFill>
                <a:latin typeface="Times" panose="02020603050405020304" pitchFamily="18" charset="0"/>
              </a:defRPr>
            </a:lvl3pPr>
            <a:lvl4pPr marL="1624683" indent="-232098" defTabSz="946121">
              <a:defRPr sz="2400" u="sng">
                <a:solidFill>
                  <a:schemeClr val="tx1"/>
                </a:solidFill>
                <a:latin typeface="Times" panose="02020603050405020304" pitchFamily="18" charset="0"/>
              </a:defRPr>
            </a:lvl4pPr>
            <a:lvl5pPr marL="2088878" indent="-232098" defTabSz="946121">
              <a:defRPr sz="2400" u="sng">
                <a:solidFill>
                  <a:schemeClr val="tx1"/>
                </a:solidFill>
                <a:latin typeface="Times" panose="02020603050405020304" pitchFamily="18" charset="0"/>
              </a:defRPr>
            </a:lvl5pPr>
            <a:lvl6pPr marL="2553073" indent="-232098" algn="ctr" defTabSz="946121" eaLnBrk="0" fontAlgn="base" hangingPunct="0">
              <a:spcBef>
                <a:spcPct val="0"/>
              </a:spcBef>
              <a:spcAft>
                <a:spcPct val="0"/>
              </a:spcAft>
              <a:defRPr sz="2400" u="sng">
                <a:solidFill>
                  <a:schemeClr val="tx1"/>
                </a:solidFill>
                <a:latin typeface="Times" panose="02020603050405020304" pitchFamily="18" charset="0"/>
              </a:defRPr>
            </a:lvl6pPr>
            <a:lvl7pPr marL="3017269" indent="-232098" algn="ctr" defTabSz="946121" eaLnBrk="0" fontAlgn="base" hangingPunct="0">
              <a:spcBef>
                <a:spcPct val="0"/>
              </a:spcBef>
              <a:spcAft>
                <a:spcPct val="0"/>
              </a:spcAft>
              <a:defRPr sz="2400" u="sng">
                <a:solidFill>
                  <a:schemeClr val="tx1"/>
                </a:solidFill>
                <a:latin typeface="Times" panose="02020603050405020304" pitchFamily="18" charset="0"/>
              </a:defRPr>
            </a:lvl7pPr>
            <a:lvl8pPr marL="3481464" indent="-232098" algn="ctr" defTabSz="946121" eaLnBrk="0" fontAlgn="base" hangingPunct="0">
              <a:spcBef>
                <a:spcPct val="0"/>
              </a:spcBef>
              <a:spcAft>
                <a:spcPct val="0"/>
              </a:spcAft>
              <a:defRPr sz="2400" u="sng">
                <a:solidFill>
                  <a:schemeClr val="tx1"/>
                </a:solidFill>
                <a:latin typeface="Times" panose="02020603050405020304" pitchFamily="18" charset="0"/>
              </a:defRPr>
            </a:lvl8pPr>
            <a:lvl9pPr marL="3945659" indent="-232098" algn="ctr" defTabSz="946121" eaLnBrk="0" fontAlgn="base" hangingPunct="0">
              <a:spcBef>
                <a:spcPct val="0"/>
              </a:spcBef>
              <a:spcAft>
                <a:spcPct val="0"/>
              </a:spcAft>
              <a:defRPr sz="2400" u="sng">
                <a:solidFill>
                  <a:schemeClr val="tx1"/>
                </a:solidFill>
                <a:latin typeface="Times" panose="02020603050405020304" pitchFamily="18" charset="0"/>
              </a:defRPr>
            </a:lvl9pPr>
          </a:lstStyle>
          <a:p>
            <a:fld id="{BD14EDC2-66E5-4D45-A45C-8CD28155796E}" type="slidenum">
              <a:rPr lang="en-US" altLang="en-US" sz="1200" u="none"/>
              <a:pPr/>
              <a:t>0</a:t>
            </a:fld>
            <a:endParaRPr lang="en-US" altLang="en-US" sz="1200" u="none"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2969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00BE-1F5C-426F-8990-D590AA28C0B3}" type="slidenum">
              <a:rPr lang="en-US" smtClean="0"/>
              <a:t>2</a:t>
            </a:fld>
            <a:endParaRPr lang="en-US" dirty="0"/>
          </a:p>
        </p:txBody>
      </p:sp>
    </p:spTree>
    <p:extLst>
      <p:ext uri="{BB962C8B-B14F-4D97-AF65-F5344CB8AC3E}">
        <p14:creationId xmlns:p14="http://schemas.microsoft.com/office/powerpoint/2010/main" val="4665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00BE-1F5C-426F-8990-D590AA28C0B3}" type="slidenum">
              <a:rPr lang="en-US" smtClean="0"/>
              <a:t>3</a:t>
            </a:fld>
            <a:endParaRPr lang="en-US" dirty="0"/>
          </a:p>
        </p:txBody>
      </p:sp>
    </p:spTree>
    <p:extLst>
      <p:ext uri="{BB962C8B-B14F-4D97-AF65-F5344CB8AC3E}">
        <p14:creationId xmlns:p14="http://schemas.microsoft.com/office/powerpoint/2010/main" val="7955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2478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00BE-1F5C-426F-8990-D590AA28C0B3}" type="slidenum">
              <a:rPr lang="en-US" smtClean="0"/>
              <a:t>6</a:t>
            </a:fld>
            <a:endParaRPr lang="en-US" dirty="0"/>
          </a:p>
        </p:txBody>
      </p:sp>
    </p:spTree>
    <p:extLst>
      <p:ext uri="{BB962C8B-B14F-4D97-AF65-F5344CB8AC3E}">
        <p14:creationId xmlns:p14="http://schemas.microsoft.com/office/powerpoint/2010/main" val="227108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00BE-1F5C-426F-8990-D590AA28C0B3}" type="slidenum">
              <a:rPr lang="en-US" smtClean="0"/>
              <a:t>7</a:t>
            </a:fld>
            <a:endParaRPr lang="en-US" dirty="0"/>
          </a:p>
        </p:txBody>
      </p:sp>
    </p:spTree>
    <p:extLst>
      <p:ext uri="{BB962C8B-B14F-4D97-AF65-F5344CB8AC3E}">
        <p14:creationId xmlns:p14="http://schemas.microsoft.com/office/powerpoint/2010/main" val="239523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00BE-1F5C-426F-8990-D590AA28C0B3}" type="slidenum">
              <a:rPr lang="en-US" smtClean="0"/>
              <a:t>8</a:t>
            </a:fld>
            <a:endParaRPr lang="en-US" dirty="0"/>
          </a:p>
        </p:txBody>
      </p:sp>
    </p:spTree>
    <p:extLst>
      <p:ext uri="{BB962C8B-B14F-4D97-AF65-F5344CB8AC3E}">
        <p14:creationId xmlns:p14="http://schemas.microsoft.com/office/powerpoint/2010/main" val="1017766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D00BE-1F5C-426F-8990-D590AA28C0B3}" type="slidenum">
              <a:rPr lang="en-US" smtClean="0"/>
              <a:t>9</a:t>
            </a:fld>
            <a:endParaRPr lang="en-US" dirty="0"/>
          </a:p>
        </p:txBody>
      </p:sp>
    </p:spTree>
    <p:extLst>
      <p:ext uri="{BB962C8B-B14F-4D97-AF65-F5344CB8AC3E}">
        <p14:creationId xmlns:p14="http://schemas.microsoft.com/office/powerpoint/2010/main" val="239195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9" name="Text Placeholder 4"/>
          <p:cNvSpPr>
            <a:spLocks noGrp="1"/>
          </p:cNvSpPr>
          <p:nvPr>
            <p:ph type="body" sz="quarter" idx="10" hasCustomPrompt="1"/>
          </p:nvPr>
        </p:nvSpPr>
        <p:spPr>
          <a:xfrm>
            <a:off x="4680362" y="1395413"/>
            <a:ext cx="4375150" cy="836612"/>
          </a:xfrm>
        </p:spPr>
        <p:txBody>
          <a:bodyPr/>
          <a:lstStyle>
            <a:lvl1pPr marL="0" indent="0">
              <a:buNone/>
              <a:defRPr b="1"/>
            </a:lvl1pPr>
          </a:lstStyle>
          <a:p>
            <a:pPr lvl="0"/>
            <a:r>
              <a:rPr lang="en-US" dirty="0"/>
              <a:t>Title</a:t>
            </a:r>
          </a:p>
        </p:txBody>
      </p:sp>
      <p:sp>
        <p:nvSpPr>
          <p:cNvPr id="20" name="Text Placeholder 7"/>
          <p:cNvSpPr>
            <a:spLocks noGrp="1"/>
          </p:cNvSpPr>
          <p:nvPr>
            <p:ph type="body" sz="quarter" idx="11" hasCustomPrompt="1"/>
          </p:nvPr>
        </p:nvSpPr>
        <p:spPr>
          <a:xfrm>
            <a:off x="4679950" y="2359025"/>
            <a:ext cx="4375150" cy="914400"/>
          </a:xfrm>
        </p:spPr>
        <p:txBody>
          <a:bodyPr>
            <a:normAutofit/>
          </a:bodyPr>
          <a:lstStyle>
            <a:lvl1pPr marL="0" indent="0">
              <a:buNone/>
              <a:defRPr sz="2000" b="0"/>
            </a:lvl1pPr>
          </a:lstStyle>
          <a:p>
            <a:pPr lvl="0"/>
            <a:r>
              <a:rPr lang="en-US" dirty="0"/>
              <a:t>Date</a:t>
            </a:r>
          </a:p>
          <a:p>
            <a:pPr lvl="0"/>
            <a:r>
              <a:rPr lang="en-US" dirty="0"/>
              <a:t>Author</a:t>
            </a:r>
          </a:p>
        </p:txBody>
      </p:sp>
      <p:pic>
        <p:nvPicPr>
          <p:cNvPr id="9" name="Picture 8" descr="GLOBE 7-21-15.jpg"/>
          <p:cNvPicPr>
            <a:picLocks noChangeAspect="1"/>
          </p:cNvPicPr>
          <p:nvPr userDrawn="1"/>
        </p:nvPicPr>
        <p:blipFill rotWithShape="1">
          <a:blip r:embed="rId2" cstate="screen">
            <a:extLst>
              <a:ext uri="{28A0092B-C50C-407E-A947-70E740481C1C}">
                <a14:useLocalDpi xmlns:a14="http://schemas.microsoft.com/office/drawing/2010/main"/>
              </a:ext>
            </a:extLst>
          </a:blip>
          <a:srcRect t="-9494"/>
          <a:stretch/>
        </p:blipFill>
        <p:spPr>
          <a:xfrm>
            <a:off x="28228" y="457176"/>
            <a:ext cx="7391134" cy="6400800"/>
          </a:xfrm>
          <a:prstGeom prst="rect">
            <a:avLst/>
          </a:prstGeom>
        </p:spPr>
      </p:pic>
      <p:pic>
        <p:nvPicPr>
          <p:cNvPr id="10" name="Picture 9" descr="ORS logo.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86905" y="6197065"/>
            <a:ext cx="2068195" cy="496036"/>
          </a:xfrm>
          <a:prstGeom prst="rect">
            <a:avLst/>
          </a:prstGeom>
        </p:spPr>
      </p:pic>
      <p:pic>
        <p:nvPicPr>
          <p:cNvPr id="11"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43744" y="343091"/>
            <a:ext cx="2197247" cy="6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4679950" y="6073721"/>
            <a:ext cx="742724" cy="7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3935" y="6133865"/>
            <a:ext cx="1214961" cy="622436"/>
          </a:xfrm>
          <a:prstGeom prst="rect">
            <a:avLst/>
          </a:prstGeom>
        </p:spPr>
      </p:pic>
      <p:pic>
        <p:nvPicPr>
          <p:cNvPr id="2" name="Picture 1"/>
          <p:cNvPicPr>
            <a:picLocks noChangeAspect="1"/>
          </p:cNvPicPr>
          <p:nvPr userDrawn="1"/>
        </p:nvPicPr>
        <p:blipFill>
          <a:blip r:embed="rId7"/>
          <a:stretch>
            <a:fillRect/>
          </a:stretch>
        </p:blipFill>
        <p:spPr>
          <a:xfrm>
            <a:off x="94116" y="6072546"/>
            <a:ext cx="1321027" cy="697621"/>
          </a:xfrm>
          <a:prstGeom prst="rect">
            <a:avLst/>
          </a:prstGeom>
        </p:spPr>
      </p:pic>
      <p:sp>
        <p:nvSpPr>
          <p:cNvPr id="3" name="TextBox 2"/>
          <p:cNvSpPr txBox="1"/>
          <p:nvPr userDrawn="1"/>
        </p:nvSpPr>
        <p:spPr>
          <a:xfrm>
            <a:off x="8220349" y="0"/>
            <a:ext cx="923651" cy="215444"/>
          </a:xfrm>
          <a:prstGeom prst="rect">
            <a:avLst/>
          </a:prstGeom>
          <a:noFill/>
        </p:spPr>
        <p:txBody>
          <a:bodyPr wrap="none" rtlCol="0">
            <a:spAutoFit/>
          </a:bodyPr>
          <a:lstStyle/>
          <a:p>
            <a:r>
              <a:rPr lang="en-US" sz="800" dirty="0"/>
              <a:t>LA-UR-22-24555</a:t>
            </a:r>
          </a:p>
        </p:txBody>
      </p:sp>
    </p:spTree>
    <p:extLst>
      <p:ext uri="{BB962C8B-B14F-4D97-AF65-F5344CB8AC3E}">
        <p14:creationId xmlns:p14="http://schemas.microsoft.com/office/powerpoint/2010/main" val="331899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5" name="Picture 14" descr="GLOBE 7-21-15.jpg"/>
          <p:cNvPicPr>
            <a:picLocks noChangeAspect="1"/>
          </p:cNvPicPr>
          <p:nvPr userDrawn="1"/>
        </p:nvPicPr>
        <p:blipFill rotWithShape="1">
          <a:blip r:embed="rId2" cstate="screen">
            <a:extLst>
              <a:ext uri="{28A0092B-C50C-407E-A947-70E740481C1C}">
                <a14:useLocalDpi xmlns:a14="http://schemas.microsoft.com/office/drawing/2010/main"/>
              </a:ext>
            </a:extLst>
          </a:blip>
          <a:srcRect t="-9494"/>
          <a:stretch/>
        </p:blipFill>
        <p:spPr>
          <a:xfrm>
            <a:off x="28228" y="457176"/>
            <a:ext cx="7391134" cy="6400800"/>
          </a:xfrm>
          <a:prstGeom prst="rect">
            <a:avLst/>
          </a:prstGeom>
        </p:spPr>
      </p:pic>
      <p:sp>
        <p:nvSpPr>
          <p:cNvPr id="19" name="Text Placeholder 4"/>
          <p:cNvSpPr>
            <a:spLocks noGrp="1"/>
          </p:cNvSpPr>
          <p:nvPr>
            <p:ph type="body" sz="quarter" idx="10" hasCustomPrompt="1"/>
          </p:nvPr>
        </p:nvSpPr>
        <p:spPr>
          <a:xfrm>
            <a:off x="4680362" y="1395413"/>
            <a:ext cx="4375150" cy="836612"/>
          </a:xfrm>
        </p:spPr>
        <p:txBody>
          <a:bodyPr/>
          <a:lstStyle>
            <a:lvl1pPr marL="0" indent="0">
              <a:buNone/>
              <a:defRPr b="1"/>
            </a:lvl1pPr>
          </a:lstStyle>
          <a:p>
            <a:pPr lvl="0"/>
            <a:r>
              <a:rPr lang="en-US" dirty="0"/>
              <a:t>Title</a:t>
            </a:r>
          </a:p>
        </p:txBody>
      </p:sp>
      <p:sp>
        <p:nvSpPr>
          <p:cNvPr id="20" name="Text Placeholder 7"/>
          <p:cNvSpPr>
            <a:spLocks noGrp="1"/>
          </p:cNvSpPr>
          <p:nvPr>
            <p:ph type="body" sz="quarter" idx="11" hasCustomPrompt="1"/>
          </p:nvPr>
        </p:nvSpPr>
        <p:spPr>
          <a:xfrm>
            <a:off x="4679950" y="2359025"/>
            <a:ext cx="4375150" cy="914400"/>
          </a:xfrm>
        </p:spPr>
        <p:txBody>
          <a:bodyPr>
            <a:normAutofit/>
          </a:bodyPr>
          <a:lstStyle>
            <a:lvl1pPr marL="0" indent="0">
              <a:buNone/>
              <a:defRPr sz="2000" b="0"/>
            </a:lvl1pPr>
          </a:lstStyle>
          <a:p>
            <a:pPr lvl="0"/>
            <a:r>
              <a:rPr lang="en-US" dirty="0"/>
              <a:t>Date</a:t>
            </a:r>
          </a:p>
          <a:p>
            <a:pPr lvl="0"/>
            <a:r>
              <a:rPr lang="en-US" dirty="0"/>
              <a:t>Author</a:t>
            </a:r>
          </a:p>
        </p:txBody>
      </p:sp>
      <p:pic>
        <p:nvPicPr>
          <p:cNvPr id="9" name="Picture 8" descr="ORS logo.jpg">
            <a:extLst>
              <a:ext uri="{FF2B5EF4-FFF2-40B4-BE49-F238E27FC236}">
                <a16:creationId xmlns:a16="http://schemas.microsoft.com/office/drawing/2014/main" id="{4E5B46E6-5A74-4889-81BC-51FF387D66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86905" y="6197065"/>
            <a:ext cx="2068195" cy="496036"/>
          </a:xfrm>
          <a:prstGeom prst="rect">
            <a:avLst/>
          </a:prstGeom>
        </p:spPr>
      </p:pic>
      <p:pic>
        <p:nvPicPr>
          <p:cNvPr id="10" name="Picture 13">
            <a:extLst>
              <a:ext uri="{FF2B5EF4-FFF2-40B4-BE49-F238E27FC236}">
                <a16:creationId xmlns:a16="http://schemas.microsoft.com/office/drawing/2014/main" id="{2C284320-1F59-4A2A-B3D6-AF62F46E74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43744" y="343091"/>
            <a:ext cx="2197247" cy="61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B1510DAA-AC49-481D-B5E8-C607BB01A2B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4679950" y="6073721"/>
            <a:ext cx="742724" cy="7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935A52F-F333-4854-B8CC-1477E24C21A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613935" y="6133865"/>
            <a:ext cx="1214961" cy="622436"/>
          </a:xfrm>
          <a:prstGeom prst="rect">
            <a:avLst/>
          </a:prstGeom>
        </p:spPr>
      </p:pic>
      <p:pic>
        <p:nvPicPr>
          <p:cNvPr id="2" name="Picture 1"/>
          <p:cNvPicPr>
            <a:picLocks noChangeAspect="1"/>
          </p:cNvPicPr>
          <p:nvPr userDrawn="1"/>
        </p:nvPicPr>
        <p:blipFill>
          <a:blip r:embed="rId7"/>
          <a:stretch>
            <a:fillRect/>
          </a:stretch>
        </p:blipFill>
        <p:spPr>
          <a:xfrm>
            <a:off x="79603" y="6062514"/>
            <a:ext cx="1313768" cy="693788"/>
          </a:xfrm>
          <a:prstGeom prst="rect">
            <a:avLst/>
          </a:prstGeom>
        </p:spPr>
      </p:pic>
      <p:sp>
        <p:nvSpPr>
          <p:cNvPr id="13" name="TextBox 12"/>
          <p:cNvSpPr txBox="1"/>
          <p:nvPr userDrawn="1"/>
        </p:nvSpPr>
        <p:spPr>
          <a:xfrm>
            <a:off x="8220349" y="0"/>
            <a:ext cx="923651" cy="215444"/>
          </a:xfrm>
          <a:prstGeom prst="rect">
            <a:avLst/>
          </a:prstGeom>
          <a:noFill/>
        </p:spPr>
        <p:txBody>
          <a:bodyPr wrap="none" rtlCol="0">
            <a:spAutoFit/>
          </a:bodyPr>
          <a:lstStyle/>
          <a:p>
            <a:r>
              <a:rPr lang="en-US" sz="800" dirty="0"/>
              <a:t>LA-UR-22-24555</a:t>
            </a:r>
          </a:p>
        </p:txBody>
      </p:sp>
    </p:spTree>
    <p:extLst>
      <p:ext uri="{BB962C8B-B14F-4D97-AF65-F5344CB8AC3E}">
        <p14:creationId xmlns:p14="http://schemas.microsoft.com/office/powerpoint/2010/main" val="25608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ContentwithTitl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8251102" y="6314944"/>
            <a:ext cx="615064"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2D55A9-4BA2-4866-9244-6EAA7F9272A7}" type="slidenum">
              <a:rPr lang="en-US" smtClean="0">
                <a:solidFill>
                  <a:prstClr val="black">
                    <a:tint val="75000"/>
                  </a:prstClr>
                </a:solidFill>
              </a:rPr>
              <a:pPr/>
              <a:t>‹#›</a:t>
            </a:fld>
            <a:endParaRPr lang="en-US" dirty="0">
              <a:solidFill>
                <a:prstClr val="black">
                  <a:tint val="75000"/>
                </a:prstClr>
              </a:solidFill>
            </a:endParaRPr>
          </a:p>
        </p:txBody>
      </p:sp>
      <p:sp>
        <p:nvSpPr>
          <p:cNvPr id="3" name="Footer Placeholder 2"/>
          <p:cNvSpPr>
            <a:spLocks noGrp="1"/>
          </p:cNvSpPr>
          <p:nvPr>
            <p:ph type="ftr" sz="quarter" idx="10"/>
          </p:nvPr>
        </p:nvSpPr>
        <p:spPr>
          <a:xfrm>
            <a:off x="3750423" y="6314943"/>
            <a:ext cx="2895600" cy="365125"/>
          </a:xfrm>
        </p:spPr>
        <p:txBody>
          <a:bodyPr/>
          <a:lstStyle/>
          <a:p>
            <a:r>
              <a:rPr lang="en-US">
                <a:solidFill>
                  <a:prstClr val="black">
                    <a:tint val="75000"/>
                  </a:prstClr>
                </a:solidFill>
              </a:rPr>
              <a:t>Official Use Only | draft v01.0 (SNL)</a:t>
            </a:r>
          </a:p>
        </p:txBody>
      </p:sp>
      <p:sp>
        <p:nvSpPr>
          <p:cNvPr id="13" name="Title 3"/>
          <p:cNvSpPr>
            <a:spLocks noGrp="1"/>
          </p:cNvSpPr>
          <p:nvPr>
            <p:ph type="title"/>
          </p:nvPr>
        </p:nvSpPr>
        <p:spPr>
          <a:xfrm>
            <a:off x="2880934" y="76200"/>
            <a:ext cx="6001128" cy="704131"/>
          </a:xfrm>
        </p:spPr>
        <p:txBody>
          <a:bodyPr>
            <a:normAutofit/>
          </a:bodyPr>
          <a:lstStyle>
            <a:lvl1pPr>
              <a:defRPr sz="3200" b="1"/>
            </a:lvl1pPr>
          </a:lstStyle>
          <a:p>
            <a:r>
              <a:rPr lang="en-US" dirty="0"/>
              <a:t>Click to edit Master title style</a:t>
            </a:r>
          </a:p>
        </p:txBody>
      </p:sp>
      <p:pic>
        <p:nvPicPr>
          <p:cNvPr id="24" name="Picture 23" descr="ORS logo.jpg">
            <a:extLst>
              <a:ext uri="{FF2B5EF4-FFF2-40B4-BE49-F238E27FC236}">
                <a16:creationId xmlns:a16="http://schemas.microsoft.com/office/drawing/2014/main" id="{2AA4A102-F108-4519-ADCC-4FD5F3A3D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97" y="6276835"/>
            <a:ext cx="1535823" cy="368352"/>
          </a:xfrm>
          <a:prstGeom prst="rect">
            <a:avLst/>
          </a:prstGeom>
        </p:spPr>
      </p:pic>
      <p:pic>
        <p:nvPicPr>
          <p:cNvPr id="25" name="Picture 24">
            <a:extLst>
              <a:ext uri="{FF2B5EF4-FFF2-40B4-BE49-F238E27FC236}">
                <a16:creationId xmlns:a16="http://schemas.microsoft.com/office/drawing/2014/main" id="{ABD43469-ADBD-4F02-8267-F5F4BA7BF5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213837" y="6169935"/>
            <a:ext cx="551540" cy="5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EEB2AE8-97BB-47D9-86F0-6EB644F606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2898" y="6222060"/>
            <a:ext cx="902219" cy="462215"/>
          </a:xfrm>
          <a:prstGeom prst="rect">
            <a:avLst/>
          </a:prstGeom>
        </p:spPr>
      </p:pic>
      <p:pic>
        <p:nvPicPr>
          <p:cNvPr id="27" name="Picture 13">
            <a:extLst>
              <a:ext uri="{FF2B5EF4-FFF2-40B4-BE49-F238E27FC236}">
                <a16:creationId xmlns:a16="http://schemas.microsoft.com/office/drawing/2014/main" id="{AE6A2E20-6B10-4E9F-B97F-27C5DDA489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232755" y="254971"/>
            <a:ext cx="1712422" cy="47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6"/>
          <a:stretch>
            <a:fillRect/>
          </a:stretch>
        </p:blipFill>
        <p:spPr>
          <a:xfrm>
            <a:off x="6842477" y="6177437"/>
            <a:ext cx="1212170" cy="640135"/>
          </a:xfrm>
          <a:prstGeom prst="rect">
            <a:avLst/>
          </a:prstGeom>
        </p:spPr>
      </p:pic>
      <p:sp>
        <p:nvSpPr>
          <p:cNvPr id="11" name="TextBox 10"/>
          <p:cNvSpPr txBox="1"/>
          <p:nvPr userDrawn="1"/>
        </p:nvSpPr>
        <p:spPr>
          <a:xfrm>
            <a:off x="8220349" y="0"/>
            <a:ext cx="923651" cy="215444"/>
          </a:xfrm>
          <a:prstGeom prst="rect">
            <a:avLst/>
          </a:prstGeom>
          <a:noFill/>
        </p:spPr>
        <p:txBody>
          <a:bodyPr wrap="none" rtlCol="0">
            <a:spAutoFit/>
          </a:bodyPr>
          <a:lstStyle/>
          <a:p>
            <a:r>
              <a:rPr lang="en-US" sz="800" dirty="0"/>
              <a:t>LA-UR-22-24555</a:t>
            </a:r>
          </a:p>
        </p:txBody>
      </p:sp>
    </p:spTree>
    <p:extLst>
      <p:ext uri="{BB962C8B-B14F-4D97-AF65-F5344CB8AC3E}">
        <p14:creationId xmlns:p14="http://schemas.microsoft.com/office/powerpoint/2010/main" val="387839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880937" y="252747"/>
            <a:ext cx="6001129" cy="492125"/>
          </a:xfrm>
        </p:spPr>
        <p:txBody>
          <a:bodyPr>
            <a:noAutofit/>
          </a:bodyPr>
          <a:lstStyle>
            <a:lvl1pPr marL="0" indent="0" algn="ctr">
              <a:buNone/>
              <a:defRPr sz="3200" b="1" i="0"/>
            </a:lvl1pPr>
            <a:lvl2pPr>
              <a:defRPr sz="1125" i="1"/>
            </a:lvl2pPr>
            <a:lvl3pPr>
              <a:defRPr sz="1013" i="1"/>
            </a:lvl3pPr>
            <a:lvl4pPr>
              <a:defRPr sz="900" i="1"/>
            </a:lvl4pPr>
            <a:lvl5pPr>
              <a:defRPr sz="900" i="1"/>
            </a:lvl5pPr>
          </a:lstStyle>
          <a:p>
            <a:pPr lvl="0"/>
            <a:r>
              <a:rPr lang="en-US" dirty="0"/>
              <a:t>Click to edit Master text styles</a:t>
            </a:r>
          </a:p>
        </p:txBody>
      </p:sp>
      <p:sp>
        <p:nvSpPr>
          <p:cNvPr id="5" name="Content Placeholder 4"/>
          <p:cNvSpPr>
            <a:spLocks noGrp="1"/>
          </p:cNvSpPr>
          <p:nvPr>
            <p:ph sz="quarter" idx="11"/>
          </p:nvPr>
        </p:nvSpPr>
        <p:spPr>
          <a:xfrm>
            <a:off x="246064" y="1541469"/>
            <a:ext cx="8636000" cy="4605337"/>
          </a:xfrm>
        </p:spPr>
        <p:txBody>
          <a:bodyPr/>
          <a:lstStyle>
            <a:lvl1pPr marL="342900" indent="-342900">
              <a:buClr>
                <a:srgbClr val="FF6600"/>
              </a:buClr>
              <a:buFont typeface="Arial" panose="020B0604020202020204" pitchFamily="34" charset="0"/>
              <a:buChar char="•"/>
              <a:defRPr/>
            </a:lvl1pPr>
            <a:lvl2pPr marL="742950" indent="-285750">
              <a:buClr>
                <a:srgbClr val="FF6600"/>
              </a:buClr>
              <a:buFont typeface="Arial" panose="020B0604020202020204" pitchFamily="34" charset="0"/>
              <a:buChar char="•"/>
              <a:defRPr/>
            </a:lvl2pPr>
            <a:lvl3pPr marL="1143000" indent="-228600">
              <a:buClr>
                <a:srgbClr val="FF6600"/>
              </a:buClr>
              <a:buFont typeface="Arial" panose="020B0604020202020204" pitchFamily="34" charset="0"/>
              <a:buChar char="•"/>
              <a:defRPr/>
            </a:lvl3pPr>
            <a:lvl4pPr marL="1600200" indent="-228600">
              <a:buClr>
                <a:srgbClr val="FF6600"/>
              </a:buClr>
              <a:buFont typeface="Arial" panose="020B0604020202020204" pitchFamily="34" charset="0"/>
              <a:buChar char="•"/>
              <a:defRPr/>
            </a:lvl4pPr>
            <a:lvl5pPr marL="2057400" indent="-228600">
              <a:buClr>
                <a:srgbClr val="FF66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4FD576B6-31FA-4390-9CC8-0EC4F7CD1644}"/>
              </a:ext>
            </a:extLst>
          </p:cNvPr>
          <p:cNvSpPr>
            <a:spLocks noGrp="1"/>
          </p:cNvSpPr>
          <p:nvPr>
            <p:ph type="sldNum" sz="quarter" idx="4"/>
          </p:nvPr>
        </p:nvSpPr>
        <p:spPr>
          <a:xfrm>
            <a:off x="8251102" y="6314944"/>
            <a:ext cx="615064"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2D55A9-4BA2-4866-9244-6EAA7F9272A7}" type="slidenum">
              <a:rPr lang="en-US" smtClean="0">
                <a:solidFill>
                  <a:prstClr val="black">
                    <a:tint val="75000"/>
                  </a:prstClr>
                </a:solidFill>
              </a:rPr>
              <a:pPr/>
              <a:t>‹#›</a:t>
            </a:fld>
            <a:endParaRPr lang="en-US" dirty="0">
              <a:solidFill>
                <a:prstClr val="black">
                  <a:tint val="75000"/>
                </a:prstClr>
              </a:solidFill>
            </a:endParaRPr>
          </a:p>
        </p:txBody>
      </p:sp>
      <p:pic>
        <p:nvPicPr>
          <p:cNvPr id="13" name="Picture 12" descr="ORS logo.jpg">
            <a:extLst>
              <a:ext uri="{FF2B5EF4-FFF2-40B4-BE49-F238E27FC236}">
                <a16:creationId xmlns:a16="http://schemas.microsoft.com/office/drawing/2014/main" id="{9532D448-524E-4116-B6F7-37AFC14BDF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38897" y="6276835"/>
            <a:ext cx="1535823" cy="368352"/>
          </a:xfrm>
          <a:prstGeom prst="rect">
            <a:avLst/>
          </a:prstGeom>
        </p:spPr>
      </p:pic>
      <p:pic>
        <p:nvPicPr>
          <p:cNvPr id="14" name="Picture 13">
            <a:extLst>
              <a:ext uri="{FF2B5EF4-FFF2-40B4-BE49-F238E27FC236}">
                <a16:creationId xmlns:a16="http://schemas.microsoft.com/office/drawing/2014/main" id="{78A05450-F0FD-49D2-8B10-301362DFA8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213837" y="6169935"/>
            <a:ext cx="551540" cy="55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794CCAF4-8AB9-4AF8-BF95-B89220E16B0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2898" y="6222060"/>
            <a:ext cx="902219" cy="462215"/>
          </a:xfrm>
          <a:prstGeom prst="rect">
            <a:avLst/>
          </a:prstGeom>
        </p:spPr>
      </p:pic>
      <p:pic>
        <p:nvPicPr>
          <p:cNvPr id="16" name="Picture 13">
            <a:extLst>
              <a:ext uri="{FF2B5EF4-FFF2-40B4-BE49-F238E27FC236}">
                <a16:creationId xmlns:a16="http://schemas.microsoft.com/office/drawing/2014/main" id="{D01FDE13-32FA-4DA1-A985-5C786A2863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auto">
          <a:xfrm>
            <a:off x="232755" y="254971"/>
            <a:ext cx="1712422" cy="475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6"/>
          <a:stretch>
            <a:fillRect/>
          </a:stretch>
        </p:blipFill>
        <p:spPr>
          <a:xfrm>
            <a:off x="3515537" y="6162678"/>
            <a:ext cx="1259663" cy="665215"/>
          </a:xfrm>
          <a:prstGeom prst="rect">
            <a:avLst/>
          </a:prstGeom>
        </p:spPr>
      </p:pic>
      <p:sp>
        <p:nvSpPr>
          <p:cNvPr id="10" name="TextBox 9"/>
          <p:cNvSpPr txBox="1"/>
          <p:nvPr userDrawn="1"/>
        </p:nvSpPr>
        <p:spPr>
          <a:xfrm>
            <a:off x="8220349" y="0"/>
            <a:ext cx="923651" cy="215444"/>
          </a:xfrm>
          <a:prstGeom prst="rect">
            <a:avLst/>
          </a:prstGeom>
          <a:noFill/>
        </p:spPr>
        <p:txBody>
          <a:bodyPr wrap="none" rtlCol="0">
            <a:spAutoFit/>
          </a:bodyPr>
          <a:lstStyle/>
          <a:p>
            <a:r>
              <a:rPr lang="en-US" sz="800" dirty="0"/>
              <a:t>LA-UR-22-24555</a:t>
            </a:r>
          </a:p>
        </p:txBody>
      </p:sp>
    </p:spTree>
    <p:extLst>
      <p:ext uri="{BB962C8B-B14F-4D97-AF65-F5344CB8AC3E}">
        <p14:creationId xmlns:p14="http://schemas.microsoft.com/office/powerpoint/2010/main" val="195026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16" name="Picture 15" descr="ORS 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5" y="156459"/>
            <a:ext cx="3418669" cy="819934"/>
          </a:xfrm>
          <a:prstGeom prst="rect">
            <a:avLst/>
          </a:prstGeom>
        </p:spPr>
      </p:pic>
      <p:sp>
        <p:nvSpPr>
          <p:cNvPr id="19" name="Text Placeholder 4"/>
          <p:cNvSpPr>
            <a:spLocks noGrp="1"/>
          </p:cNvSpPr>
          <p:nvPr>
            <p:ph type="body" sz="quarter" idx="10" hasCustomPrompt="1"/>
          </p:nvPr>
        </p:nvSpPr>
        <p:spPr>
          <a:xfrm>
            <a:off x="1383709" y="1259054"/>
            <a:ext cx="6035653" cy="842461"/>
          </a:xfrm>
        </p:spPr>
        <p:txBody>
          <a:bodyPr/>
          <a:lstStyle>
            <a:lvl1pPr marL="0" indent="0">
              <a:buNone/>
              <a:defRPr b="1"/>
            </a:lvl1pPr>
          </a:lstStyle>
          <a:p>
            <a:pPr lvl="0"/>
            <a:r>
              <a:rPr lang="en-US" dirty="0"/>
              <a:t>Title</a:t>
            </a:r>
          </a:p>
        </p:txBody>
      </p:sp>
      <p:sp>
        <p:nvSpPr>
          <p:cNvPr id="20" name="Text Placeholder 7"/>
          <p:cNvSpPr>
            <a:spLocks noGrp="1"/>
          </p:cNvSpPr>
          <p:nvPr>
            <p:ph type="body" sz="quarter" idx="11" hasCustomPrompt="1"/>
          </p:nvPr>
        </p:nvSpPr>
        <p:spPr>
          <a:xfrm>
            <a:off x="3527644" y="2566202"/>
            <a:ext cx="4375150" cy="914400"/>
          </a:xfrm>
        </p:spPr>
        <p:txBody>
          <a:bodyPr>
            <a:normAutofit/>
          </a:bodyPr>
          <a:lstStyle>
            <a:lvl1pPr marL="0" indent="0">
              <a:buNone/>
              <a:defRPr sz="2000" b="0"/>
            </a:lvl1pPr>
          </a:lstStyle>
          <a:p>
            <a:pPr lvl="0"/>
            <a:r>
              <a:rPr lang="en-US" dirty="0"/>
              <a:t>Date</a:t>
            </a:r>
          </a:p>
          <a:p>
            <a:pPr lvl="0"/>
            <a:r>
              <a:rPr lang="en-US" dirty="0"/>
              <a:t>Author</a:t>
            </a:r>
          </a:p>
        </p:txBody>
      </p:sp>
      <p:pic>
        <p:nvPicPr>
          <p:cNvPr id="8"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002375" y="6005381"/>
            <a:ext cx="1416988" cy="39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5156571" y="5803651"/>
            <a:ext cx="7334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60382" y="5941895"/>
            <a:ext cx="1034051" cy="529754"/>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37401" y="4986531"/>
            <a:ext cx="1845962" cy="692236"/>
          </a:xfrm>
          <a:prstGeom prst="rect">
            <a:avLst/>
          </a:prstGeom>
        </p:spPr>
      </p:pic>
      <p:pic>
        <p:nvPicPr>
          <p:cNvPr id="2" name="Picture 1"/>
          <p:cNvPicPr>
            <a:picLocks noChangeAspect="1"/>
          </p:cNvPicPr>
          <p:nvPr userDrawn="1"/>
        </p:nvPicPr>
        <p:blipFill>
          <a:blip r:embed="rId7"/>
          <a:stretch>
            <a:fillRect/>
          </a:stretch>
        </p:blipFill>
        <p:spPr>
          <a:xfrm>
            <a:off x="69939" y="5871641"/>
            <a:ext cx="1446804" cy="764043"/>
          </a:xfrm>
          <a:prstGeom prst="rect">
            <a:avLst/>
          </a:prstGeom>
        </p:spPr>
      </p:pic>
      <p:sp>
        <p:nvSpPr>
          <p:cNvPr id="11" name="TextBox 10"/>
          <p:cNvSpPr txBox="1"/>
          <p:nvPr userDrawn="1"/>
        </p:nvSpPr>
        <p:spPr>
          <a:xfrm>
            <a:off x="8220349" y="0"/>
            <a:ext cx="923651" cy="215444"/>
          </a:xfrm>
          <a:prstGeom prst="rect">
            <a:avLst/>
          </a:prstGeom>
          <a:noFill/>
        </p:spPr>
        <p:txBody>
          <a:bodyPr wrap="none" rtlCol="0">
            <a:spAutoFit/>
          </a:bodyPr>
          <a:lstStyle/>
          <a:p>
            <a:r>
              <a:rPr lang="en-US" sz="800" dirty="0"/>
              <a:t>LA-UR-22-24555</a:t>
            </a:r>
          </a:p>
        </p:txBody>
      </p:sp>
    </p:spTree>
    <p:extLst>
      <p:ext uri="{BB962C8B-B14F-4D97-AF65-F5344CB8AC3E}">
        <p14:creationId xmlns:p14="http://schemas.microsoft.com/office/powerpoint/2010/main" val="617635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0" fontAlgn="base" hangingPunct="0">
              <a:spcBef>
                <a:spcPct val="0"/>
              </a:spcBef>
              <a:spcAft>
                <a:spcPct val="0"/>
              </a:spcAft>
            </a:pPr>
            <a:fld id="{4CC5AD91-8248-487A-84E9-838D6BC03E70}" type="datetimeFigureOut">
              <a:rPr lang="en-US" smtClean="0">
                <a:solidFill>
                  <a:prstClr val="black">
                    <a:tint val="75000"/>
                  </a:prstClr>
                </a:solidFill>
              </a:rPr>
              <a:pPr defTabSz="457200" eaLnBrk="0" fontAlgn="base" hangingPunct="0">
                <a:spcBef>
                  <a:spcPct val="0"/>
                </a:spcBef>
                <a:spcAft>
                  <a:spcPct val="0"/>
                </a:spcAft>
              </a:pPr>
              <a:t>6/15/2022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0" fontAlgn="base" hangingPunct="0">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0" fontAlgn="base" hangingPunct="0">
              <a:spcBef>
                <a:spcPct val="0"/>
              </a:spcBef>
              <a:spcAft>
                <a:spcPct val="0"/>
              </a:spcAft>
            </a:pPr>
            <a:fld id="{282FA089-040F-4347-A536-93CE726972E3}" type="slidenum">
              <a:rPr lang="en-US" smtClean="0">
                <a:solidFill>
                  <a:prstClr val="black">
                    <a:tint val="75000"/>
                  </a:prstClr>
                </a:solidFill>
              </a:rPr>
              <a:pPr defTabSz="457200" eaLnBrk="0" fontAlgn="base" hangingPunct="0">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224914840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7806" y="1115802"/>
            <a:ext cx="5647294" cy="1098405"/>
          </a:xfrm>
        </p:spPr>
        <p:txBody>
          <a:bodyPr>
            <a:noAutofit/>
          </a:bodyPr>
          <a:lstStyle/>
          <a:p>
            <a:pPr algn="r"/>
            <a:r>
              <a:rPr lang="en-US" sz="2400" cap="all" dirty="0">
                <a:effectLst/>
                <a:latin typeface="+mj-lt"/>
                <a:ea typeface="Arial Unicode MS"/>
              </a:rPr>
              <a:t>DESIGNED FOR SAFETY: 380-b TYPE B(U) PACKAGING FOR DISUSED RADIOACTIVE SOURCE RECOVERY</a:t>
            </a:r>
            <a:endParaRPr lang="en-US" sz="2400" dirty="0">
              <a:latin typeface="+mj-lt"/>
            </a:endParaRPr>
          </a:p>
        </p:txBody>
      </p:sp>
      <p:sp>
        <p:nvSpPr>
          <p:cNvPr id="4" name="Text Placeholder 3"/>
          <p:cNvSpPr>
            <a:spLocks noGrp="1"/>
          </p:cNvSpPr>
          <p:nvPr>
            <p:ph type="body" sz="quarter" idx="11"/>
          </p:nvPr>
        </p:nvSpPr>
        <p:spPr>
          <a:xfrm>
            <a:off x="4679950" y="2359024"/>
            <a:ext cx="4375150" cy="3020220"/>
          </a:xfrm>
        </p:spPr>
        <p:txBody>
          <a:bodyPr>
            <a:normAutofit fontScale="77500" lnSpcReduction="20000"/>
          </a:bodyPr>
          <a:lstStyle/>
          <a:p>
            <a:pPr algn="r"/>
            <a:r>
              <a:rPr lang="en-US" dirty="0"/>
              <a:t>June, 2022 </a:t>
            </a:r>
          </a:p>
          <a:p>
            <a:pPr algn="r"/>
            <a:endParaRPr lang="en-US" sz="1800" dirty="0"/>
          </a:p>
          <a:p>
            <a:pPr algn="r"/>
            <a:r>
              <a:rPr lang="en-US" sz="1800" dirty="0"/>
              <a:t>Mark Wald-Hopkins</a:t>
            </a:r>
          </a:p>
          <a:p>
            <a:pPr algn="r"/>
            <a:r>
              <a:rPr lang="en-US" sz="1800" dirty="0"/>
              <a:t>Rebecca Coel-Roback</a:t>
            </a:r>
          </a:p>
          <a:p>
            <a:pPr algn="r"/>
            <a:r>
              <a:rPr lang="en-US" sz="1800" dirty="0"/>
              <a:t>Frank Cocina</a:t>
            </a:r>
          </a:p>
          <a:p>
            <a:pPr algn="r"/>
            <a:r>
              <a:rPr lang="en-US" sz="1800" dirty="0"/>
              <a:t>Wade Weyerman</a:t>
            </a:r>
          </a:p>
          <a:p>
            <a:pPr algn="r"/>
            <a:r>
              <a:rPr lang="en-US" sz="1800" dirty="0"/>
              <a:t>Todd Bauer</a:t>
            </a:r>
            <a:br>
              <a:rPr lang="en-US" sz="1800" dirty="0"/>
            </a:br>
            <a:r>
              <a:rPr lang="en-US" sz="1800" b="1" dirty="0"/>
              <a:t>Los Alamos National Laboratory</a:t>
            </a:r>
          </a:p>
          <a:p>
            <a:pPr algn="r"/>
            <a:endParaRPr lang="en-US" sz="1800" dirty="0"/>
          </a:p>
          <a:p>
            <a:pPr algn="r"/>
            <a:r>
              <a:rPr lang="en-US" sz="1800" dirty="0"/>
              <a:t>Temeka Taplin</a:t>
            </a:r>
            <a:br>
              <a:rPr lang="en-US" sz="1800" dirty="0"/>
            </a:br>
            <a:r>
              <a:rPr lang="en-US" sz="1800" b="1" dirty="0"/>
              <a:t>National Nuclear Security Administration</a:t>
            </a:r>
          </a:p>
          <a:p>
            <a:pPr algn="r"/>
            <a:endParaRPr lang="en-US" sz="1800" dirty="0"/>
          </a:p>
          <a:p>
            <a:pPr algn="r"/>
            <a:r>
              <a:rPr lang="en-US" sz="1800" dirty="0"/>
              <a:t>Philip </a:t>
            </a:r>
            <a:r>
              <a:rPr lang="en-US" sz="1800" dirty="0" err="1"/>
              <a:t>Noss</a:t>
            </a:r>
            <a:endParaRPr lang="en-US" sz="1800" dirty="0"/>
          </a:p>
          <a:p>
            <a:pPr algn="r"/>
            <a:r>
              <a:rPr lang="en-US" sz="1800" b="1" dirty="0" err="1"/>
              <a:t>Orano</a:t>
            </a:r>
            <a:r>
              <a:rPr lang="en-US" sz="1800" b="1" dirty="0"/>
              <a:t> Federal Service</a:t>
            </a:r>
          </a:p>
          <a:p>
            <a:pPr algn="r"/>
            <a:endParaRPr lang="en-US" sz="1800" dirty="0"/>
          </a:p>
          <a:p>
            <a:pPr algn="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704771" y="315504"/>
            <a:ext cx="6001129" cy="492125"/>
          </a:xfrm>
        </p:spPr>
        <p:txBody>
          <a:bodyPr/>
          <a:lstStyle/>
          <a:p>
            <a:pPr marL="457200" lvl="1" indent="0" algn="r">
              <a:buNone/>
            </a:pPr>
            <a:r>
              <a:rPr lang="en-US" sz="3200" b="1" i="0" dirty="0"/>
              <a:t>Custom Safety Features</a:t>
            </a:r>
          </a:p>
        </p:txBody>
      </p:sp>
      <p:sp>
        <p:nvSpPr>
          <p:cNvPr id="3" name="Content Placeholder 2"/>
          <p:cNvSpPr>
            <a:spLocks noGrp="1"/>
          </p:cNvSpPr>
          <p:nvPr>
            <p:ph sz="quarter" idx="11"/>
          </p:nvPr>
        </p:nvSpPr>
        <p:spPr>
          <a:xfrm>
            <a:off x="419576" y="885093"/>
            <a:ext cx="8636000" cy="4512084"/>
          </a:xfrm>
        </p:spPr>
        <p:txBody>
          <a:bodyPr>
            <a:normAutofit/>
          </a:bodyPr>
          <a:lstStyle/>
          <a:p>
            <a:pPr marL="0" marR="0" lvl="0" indent="0" fontAlgn="base">
              <a:spcBef>
                <a:spcPts val="1000"/>
              </a:spcBef>
              <a:spcAft>
                <a:spcPct val="0"/>
              </a:spcAft>
              <a:buClr>
                <a:schemeClr val="accent6">
                  <a:lumMod val="75000"/>
                </a:schemeClr>
              </a:buClr>
              <a:buNone/>
            </a:pPr>
            <a:endParaRPr lang="en-US" sz="2000" dirty="0"/>
          </a:p>
          <a:p>
            <a:pPr marL="228600" marR="0" lvl="0" indent="-228600" fontAlgn="base">
              <a:spcBef>
                <a:spcPts val="1000"/>
              </a:spcBef>
              <a:spcAft>
                <a:spcPct val="0"/>
              </a:spcAft>
              <a:buClr>
                <a:schemeClr val="accent6">
                  <a:lumMod val="75000"/>
                </a:schemeClr>
              </a:buClr>
              <a:buFont typeface="Wingdings" panose="05000000000000000000" pitchFamily="2" charset="2"/>
              <a:buChar char="§"/>
            </a:pPr>
            <a:r>
              <a:rPr lang="en-US" sz="2000" b="1" dirty="0"/>
              <a:t>380-B dunnage assembly</a:t>
            </a:r>
            <a:r>
              <a:rPr lang="en-US" sz="2000" dirty="0"/>
              <a:t>. To control unwanted movement of radioactive payloads during transportation, a custom dunnage assembly was designed and fabricated. This assembly is modular and customizable in design which allows for loading of devices of different shapes and sizes. It is loaded with the payload outside of the 380-B cavity. Once the payload is enclosed in the dunnage assembly, the full assembly (payload and dunnage) is lifted as a single unit and loaded into the 380-B cavity. This design minimizes the number of required lifts during loading operations, thus enhancing worker safety and operational efficiency. </a:t>
            </a:r>
          </a:p>
          <a:p>
            <a:endParaRPr lang="en-US" dirty="0"/>
          </a:p>
        </p:txBody>
      </p:sp>
      <p:pic>
        <p:nvPicPr>
          <p:cNvPr id="4" name="Picture 3">
            <a:extLst>
              <a:ext uri="{FF2B5EF4-FFF2-40B4-BE49-F238E27FC236}">
                <a16:creationId xmlns:a16="http://schemas.microsoft.com/office/drawing/2014/main" id="{2AB04C82-BBC2-4DE3-919D-96B63E35CDE0}"/>
              </a:ext>
            </a:extLst>
          </p:cNvPr>
          <p:cNvPicPr>
            <a:picLocks noChangeAspect="1"/>
          </p:cNvPicPr>
          <p:nvPr/>
        </p:nvPicPr>
        <p:blipFill>
          <a:blip r:embed="rId3"/>
          <a:stretch>
            <a:fillRect/>
          </a:stretch>
        </p:blipFill>
        <p:spPr>
          <a:xfrm>
            <a:off x="5245095" y="3856159"/>
            <a:ext cx="3479329" cy="2902194"/>
          </a:xfrm>
          <a:prstGeom prst="rect">
            <a:avLst/>
          </a:prstGeom>
        </p:spPr>
      </p:pic>
    </p:spTree>
    <p:extLst>
      <p:ext uri="{BB962C8B-B14F-4D97-AF65-F5344CB8AC3E}">
        <p14:creationId xmlns:p14="http://schemas.microsoft.com/office/powerpoint/2010/main" val="1578775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872594" y="337069"/>
            <a:ext cx="6001129" cy="492125"/>
          </a:xfrm>
        </p:spPr>
        <p:txBody>
          <a:bodyPr/>
          <a:lstStyle/>
          <a:p>
            <a:pPr algn="r"/>
            <a:r>
              <a:rPr lang="en-US" dirty="0"/>
              <a:t>380-B Operational Use</a:t>
            </a:r>
          </a:p>
        </p:txBody>
      </p:sp>
      <p:sp>
        <p:nvSpPr>
          <p:cNvPr id="3" name="Subtitle 2"/>
          <p:cNvSpPr>
            <a:spLocks noGrp="1"/>
          </p:cNvSpPr>
          <p:nvPr>
            <p:ph sz="quarter" idx="11"/>
          </p:nvPr>
        </p:nvSpPr>
        <p:spPr>
          <a:xfrm>
            <a:off x="0" y="1825625"/>
            <a:ext cx="7886700" cy="4351338"/>
          </a:xfrm>
        </p:spPr>
        <p:txBody>
          <a:bodyPr/>
          <a:lstStyle/>
          <a:p>
            <a:pPr marL="0" indent="0">
              <a:buNone/>
            </a:pPr>
            <a:r>
              <a:rPr lang="en-US" dirty="0"/>
              <a:t> </a:t>
            </a:r>
          </a:p>
        </p:txBody>
      </p:sp>
      <p:sp>
        <p:nvSpPr>
          <p:cNvPr id="8" name="TextBox 7">
            <a:extLst>
              <a:ext uri="{FF2B5EF4-FFF2-40B4-BE49-F238E27FC236}">
                <a16:creationId xmlns:a16="http://schemas.microsoft.com/office/drawing/2014/main" id="{AA8B81B3-B9F0-43BB-8112-DCCE56455D60}"/>
              </a:ext>
            </a:extLst>
          </p:cNvPr>
          <p:cNvSpPr txBox="1"/>
          <p:nvPr/>
        </p:nvSpPr>
        <p:spPr>
          <a:xfrm>
            <a:off x="289560" y="966354"/>
            <a:ext cx="4572000" cy="4723024"/>
          </a:xfrm>
          <a:prstGeom prst="rect">
            <a:avLst/>
          </a:prstGeom>
          <a:noFill/>
        </p:spPr>
        <p:txBody>
          <a:bodyPr wrap="square">
            <a:spAutoFit/>
          </a:bodyPr>
          <a:lstStyle/>
          <a:p>
            <a:pPr marL="228600" indent="-228600" algn="l" eaLnBrk="1" hangingPunct="1">
              <a:lnSpc>
                <a:spcPts val="1300"/>
              </a:lnSpc>
              <a:spcBef>
                <a:spcPts val="1000"/>
              </a:spcBef>
              <a:buClr>
                <a:schemeClr val="accent6">
                  <a:lumMod val="75000"/>
                </a:schemeClr>
              </a:buClr>
              <a:buFont typeface="Wingdings" panose="05000000000000000000" pitchFamily="2" charset="2"/>
              <a:buChar char="§"/>
            </a:pPr>
            <a:r>
              <a:rPr lang="en-US" sz="1600" u="none" dirty="0">
                <a:latin typeface="+mn-lt"/>
              </a:rPr>
              <a:t>First use in May 2021. Recovery of a Cs‐137 irradiator from a hospital in Albuquerque, New Mexico, more than a decade after container conceptualization.  </a:t>
            </a:r>
          </a:p>
          <a:p>
            <a:pPr marL="228600" indent="-228600" algn="l" eaLnBrk="1" hangingPunct="1">
              <a:lnSpc>
                <a:spcPts val="1300"/>
              </a:lnSpc>
              <a:spcBef>
                <a:spcPts val="1000"/>
              </a:spcBef>
              <a:buClr>
                <a:schemeClr val="accent6">
                  <a:lumMod val="75000"/>
                </a:schemeClr>
              </a:buClr>
              <a:buFont typeface="Wingdings" panose="05000000000000000000" pitchFamily="2" charset="2"/>
              <a:buChar char="§"/>
            </a:pPr>
            <a:r>
              <a:rPr lang="en-US" sz="1600" u="none" dirty="0">
                <a:latin typeface="+mn-lt"/>
              </a:rPr>
              <a:t>The 380‐B operational procedure includes every step needed for safe and compliant operation of the container, and is a use‐every‐time procedure. </a:t>
            </a:r>
          </a:p>
          <a:p>
            <a:pPr marL="228600" indent="-228600" algn="l" eaLnBrk="1" hangingPunct="1">
              <a:lnSpc>
                <a:spcPts val="1300"/>
              </a:lnSpc>
              <a:spcBef>
                <a:spcPts val="1000"/>
              </a:spcBef>
              <a:buClr>
                <a:schemeClr val="accent6">
                  <a:lumMod val="75000"/>
                </a:schemeClr>
              </a:buClr>
              <a:buFont typeface="Wingdings" panose="05000000000000000000" pitchFamily="2" charset="2"/>
              <a:buChar char="§"/>
            </a:pPr>
            <a:r>
              <a:rPr lang="en-US" sz="1600" u="none" dirty="0">
                <a:latin typeface="+mn-lt"/>
              </a:rPr>
              <a:t> To date, the 380-B has been used to safely and compliantly recover over twenty high activity Cs-137 irradiators. </a:t>
            </a:r>
          </a:p>
          <a:p>
            <a:pPr marL="228600" indent="-228600" algn="l" eaLnBrk="1" hangingPunct="1">
              <a:lnSpc>
                <a:spcPts val="1300"/>
              </a:lnSpc>
              <a:spcBef>
                <a:spcPts val="1000"/>
              </a:spcBef>
              <a:buClr>
                <a:schemeClr val="accent6">
                  <a:lumMod val="75000"/>
                </a:schemeClr>
              </a:buClr>
              <a:buFont typeface="Wingdings" panose="05000000000000000000" pitchFamily="2" charset="2"/>
              <a:buChar char="§"/>
            </a:pPr>
            <a:r>
              <a:rPr lang="en-US" sz="1600" u="none" dirty="0">
                <a:latin typeface="+mn-lt"/>
              </a:rPr>
              <a:t>The container has proven to be highly robust and reliable and operational efficiency has markedly improved. Packaging evolutions that took eight hours during training can now be completed in five hours or less. </a:t>
            </a:r>
          </a:p>
          <a:p>
            <a:pPr marL="228600" indent="-228600" algn="l" eaLnBrk="1" hangingPunct="1">
              <a:lnSpc>
                <a:spcPts val="1300"/>
              </a:lnSpc>
              <a:spcBef>
                <a:spcPts val="1000"/>
              </a:spcBef>
              <a:buClr>
                <a:schemeClr val="accent6">
                  <a:lumMod val="75000"/>
                </a:schemeClr>
              </a:buClr>
              <a:buFont typeface="Wingdings" panose="05000000000000000000" pitchFamily="2" charset="2"/>
              <a:buChar char="§"/>
            </a:pPr>
            <a:r>
              <a:rPr lang="en-US" sz="1600" u="none" dirty="0">
                <a:latin typeface="+mn-lt"/>
              </a:rPr>
              <a:t>The custom equipment designed and fabricated for 380-B operations continue to function as intended and greatly enhance safety and security of OSRP’s source recovery work. </a:t>
            </a:r>
          </a:p>
          <a:p>
            <a:pPr marL="228600" indent="-228600" algn="l" eaLnBrk="1" hangingPunct="1">
              <a:lnSpc>
                <a:spcPts val="1300"/>
              </a:lnSpc>
              <a:spcBef>
                <a:spcPts val="1000"/>
              </a:spcBef>
              <a:buClr>
                <a:schemeClr val="accent6">
                  <a:lumMod val="75000"/>
                </a:schemeClr>
              </a:buClr>
              <a:buFont typeface="Wingdings" panose="05000000000000000000" pitchFamily="2" charset="2"/>
              <a:buChar char="§"/>
            </a:pPr>
            <a:r>
              <a:rPr lang="en-US" sz="1600" u="none" dirty="0">
                <a:latin typeface="+mn-lt"/>
              </a:rPr>
              <a:t>The reliability of the 380-B and custom equipment coupled with the extensive training and professionalism of operational staff, result in safe, secure, and efficient field operations. </a:t>
            </a:r>
          </a:p>
          <a:p>
            <a:pPr marL="0" marR="0" indent="360045" algn="just">
              <a:lnSpc>
                <a:spcPts val="1300"/>
              </a:lnSpc>
              <a:spcBef>
                <a:spcPts val="0"/>
              </a:spcBef>
              <a:spcAft>
                <a:spcPts val="0"/>
              </a:spcAft>
            </a:pPr>
            <a:endParaRPr lang="en-US" sz="1000" dirty="0">
              <a:solidFill>
                <a:srgbClr val="000000"/>
              </a:solidFill>
              <a:effectLst/>
              <a:uFill>
                <a:solidFill>
                  <a:srgbClr val="000000"/>
                </a:solidFill>
              </a:uFill>
              <a:latin typeface="Times New Roman" panose="02020603050405020304" pitchFamily="18" charset="0"/>
              <a:ea typeface="Arial Unicode MS"/>
              <a:cs typeface="Arial Unicode MS"/>
            </a:endParaRPr>
          </a:p>
        </p:txBody>
      </p:sp>
      <p:pic>
        <p:nvPicPr>
          <p:cNvPr id="9" name="Picture 8" descr="A group of men in yellow vests standing in front of a construction site&#10;&#10;Description automatically generated with medium confidence">
            <a:extLst>
              <a:ext uri="{FF2B5EF4-FFF2-40B4-BE49-F238E27FC236}">
                <a16:creationId xmlns:a16="http://schemas.microsoft.com/office/drawing/2014/main" id="{B371BD9B-24A9-4D11-9C6D-7B8CBCA5FE1D}"/>
              </a:ext>
            </a:extLst>
          </p:cNvPr>
          <p:cNvPicPr>
            <a:picLocks noChangeAspect="1"/>
          </p:cNvPicPr>
          <p:nvPr/>
        </p:nvPicPr>
        <p:blipFill>
          <a:blip r:embed="rId2"/>
          <a:stretch>
            <a:fillRect/>
          </a:stretch>
        </p:blipFill>
        <p:spPr>
          <a:xfrm>
            <a:off x="4861560" y="1468120"/>
            <a:ext cx="4096378" cy="3054032"/>
          </a:xfrm>
          <a:prstGeom prst="rect">
            <a:avLst/>
          </a:prstGeom>
        </p:spPr>
      </p:pic>
    </p:spTree>
    <p:extLst>
      <p:ext uri="{BB962C8B-B14F-4D97-AF65-F5344CB8AC3E}">
        <p14:creationId xmlns:p14="http://schemas.microsoft.com/office/powerpoint/2010/main" val="272476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C8593E-4760-4B09-BA80-CA0282CF85F4}"/>
              </a:ext>
            </a:extLst>
          </p:cNvPr>
          <p:cNvSpPr txBox="1"/>
          <p:nvPr/>
        </p:nvSpPr>
        <p:spPr>
          <a:xfrm>
            <a:off x="2364154" y="1260191"/>
            <a:ext cx="4572000" cy="3180358"/>
          </a:xfrm>
          <a:prstGeom prst="rect">
            <a:avLst/>
          </a:prstGeom>
          <a:noFill/>
        </p:spPr>
        <p:txBody>
          <a:bodyPr wrap="square">
            <a:spAutoFit/>
          </a:bodyPr>
          <a:lstStyle/>
          <a:p>
            <a:pPr marL="0" marR="0" algn="ctr">
              <a:lnSpc>
                <a:spcPts val="1300"/>
              </a:lnSpc>
              <a:spcBef>
                <a:spcPts val="500"/>
              </a:spcBef>
              <a:spcAft>
                <a:spcPts val="500"/>
              </a:spcAft>
            </a:pPr>
            <a:r>
              <a:rPr lang="en-US" sz="1800" b="1" cap="all" dirty="0">
                <a:solidFill>
                  <a:srgbClr val="000000"/>
                </a:solidFill>
                <a:effectLst/>
                <a:uFill>
                  <a:solidFill>
                    <a:srgbClr val="000000"/>
                  </a:solidFill>
                </a:uFill>
                <a:latin typeface="Times New Roman" panose="02020603050405020304" pitchFamily="18" charset="0"/>
                <a:ea typeface="Arial Unicode MS"/>
                <a:cs typeface="Times New Roman" panose="02020603050405020304" pitchFamily="18" charset="0"/>
              </a:rPr>
              <a:t>ACKNOWLEDGEMENTS</a:t>
            </a:r>
            <a:endParaRPr lang="en-US" sz="1800" b="1" cap="all" dirty="0">
              <a:solidFill>
                <a:srgbClr val="000000"/>
              </a:solidFill>
              <a:effectLst/>
              <a:uFill>
                <a:solidFill>
                  <a:srgbClr val="000000"/>
                </a:solidFill>
              </a:uFill>
              <a:latin typeface="Times New Roman" panose="02020603050405020304" pitchFamily="18" charset="0"/>
              <a:ea typeface="Arial Unicode MS"/>
              <a:cs typeface="Arial Unicode MS"/>
            </a:endParaRPr>
          </a:p>
          <a:p>
            <a:pPr algn="l" eaLnBrk="1" hangingPunct="1">
              <a:spcBef>
                <a:spcPts val="1000"/>
              </a:spcBef>
              <a:buClr>
                <a:schemeClr val="accent6">
                  <a:lumMod val="75000"/>
                </a:schemeClr>
              </a:buClr>
            </a:pPr>
            <a:r>
              <a:rPr lang="en-US" sz="1800" u="none" dirty="0">
                <a:latin typeface="+mn-lt"/>
              </a:rPr>
              <a:t>Development of the 380-B and moving it into operations took an enormous effort and included multiple organizations and many individuals. We would like to acknowledge:</a:t>
            </a:r>
          </a:p>
          <a:p>
            <a:pPr marL="228600" indent="-228600" algn="l" eaLnBrk="1" hangingPunct="1">
              <a:spcBef>
                <a:spcPts val="1000"/>
              </a:spcBef>
              <a:buClr>
                <a:schemeClr val="accent6">
                  <a:lumMod val="75000"/>
                </a:schemeClr>
              </a:buClr>
              <a:buFont typeface="Wingdings" panose="05000000000000000000" pitchFamily="2" charset="2"/>
              <a:buChar char="§"/>
            </a:pPr>
            <a:r>
              <a:rPr lang="en-US" sz="1800" u="none" dirty="0">
                <a:latin typeface="+mn-lt"/>
              </a:rPr>
              <a:t>NNSA NA-212 and NA-531</a:t>
            </a:r>
          </a:p>
          <a:p>
            <a:pPr marL="228600" indent="-228600" algn="l" eaLnBrk="1" hangingPunct="1">
              <a:spcBef>
                <a:spcPts val="1000"/>
              </a:spcBef>
              <a:buClr>
                <a:schemeClr val="accent6">
                  <a:lumMod val="75000"/>
                </a:schemeClr>
              </a:buClr>
              <a:buFont typeface="Wingdings" panose="05000000000000000000" pitchFamily="2" charset="2"/>
              <a:buChar char="§"/>
            </a:pPr>
            <a:r>
              <a:rPr lang="en-US" sz="1800" u="none" dirty="0">
                <a:latin typeface="+mn-lt"/>
              </a:rPr>
              <a:t>LANL Carlsbad Office</a:t>
            </a:r>
          </a:p>
          <a:p>
            <a:pPr marL="228600" indent="-228600" algn="l" eaLnBrk="1" hangingPunct="1">
              <a:spcBef>
                <a:spcPts val="1000"/>
              </a:spcBef>
              <a:buClr>
                <a:schemeClr val="accent6">
                  <a:lumMod val="75000"/>
                </a:schemeClr>
              </a:buClr>
              <a:buFont typeface="Wingdings" panose="05000000000000000000" pitchFamily="2" charset="2"/>
              <a:buChar char="§"/>
            </a:pPr>
            <a:r>
              <a:rPr lang="en-US" sz="1800" u="none" dirty="0">
                <a:latin typeface="+mn-lt"/>
              </a:rPr>
              <a:t>Nuclear Waste Partnership</a:t>
            </a:r>
          </a:p>
          <a:p>
            <a:pPr marL="228600" indent="-228600" algn="l" eaLnBrk="1" hangingPunct="1">
              <a:spcBef>
                <a:spcPts val="1000"/>
              </a:spcBef>
              <a:buClr>
                <a:schemeClr val="accent6">
                  <a:lumMod val="75000"/>
                </a:schemeClr>
              </a:buClr>
              <a:buFont typeface="Wingdings" panose="05000000000000000000" pitchFamily="2" charset="2"/>
              <a:buChar char="§"/>
            </a:pPr>
            <a:r>
              <a:rPr lang="en-US" sz="1800" u="none" dirty="0" err="1">
                <a:latin typeface="+mn-lt"/>
              </a:rPr>
              <a:t>Orano</a:t>
            </a:r>
            <a:r>
              <a:rPr lang="en-US" sz="1800" u="none" dirty="0">
                <a:latin typeface="+mn-lt"/>
              </a:rPr>
              <a:t> Federal Services</a:t>
            </a:r>
          </a:p>
        </p:txBody>
      </p:sp>
    </p:spTree>
    <p:extLst>
      <p:ext uri="{BB962C8B-B14F-4D97-AF65-F5344CB8AC3E}">
        <p14:creationId xmlns:p14="http://schemas.microsoft.com/office/powerpoint/2010/main" val="1028782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653" y="3044279"/>
            <a:ext cx="2800831" cy="769441"/>
          </a:xfrm>
          <a:prstGeom prst="rect">
            <a:avLst/>
          </a:prstGeom>
          <a:noFill/>
        </p:spPr>
        <p:txBody>
          <a:bodyPr wrap="none" rtlCol="0">
            <a:spAutoFit/>
          </a:bodyPr>
          <a:lstStyle/>
          <a:p>
            <a:r>
              <a:rPr lang="en-US" sz="4400" b="1" u="none" dirty="0">
                <a:latin typeface="+mn-lt"/>
              </a:rPr>
              <a:t>Questions?</a:t>
            </a:r>
          </a:p>
        </p:txBody>
      </p:sp>
    </p:spTree>
    <p:extLst>
      <p:ext uri="{BB962C8B-B14F-4D97-AF65-F5344CB8AC3E}">
        <p14:creationId xmlns:p14="http://schemas.microsoft.com/office/powerpoint/2010/main" val="370294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sz="quarter" idx="10"/>
          </p:nvPr>
        </p:nvSpPr>
        <p:spPr/>
        <p:txBody>
          <a:bodyPr/>
          <a:lstStyle/>
          <a:p>
            <a:pPr algn="r"/>
            <a:r>
              <a:rPr lang="en-US" dirty="0"/>
              <a:t>Introduction</a:t>
            </a:r>
          </a:p>
        </p:txBody>
      </p:sp>
      <p:sp>
        <p:nvSpPr>
          <p:cNvPr id="3" name="Content Placeholder 2"/>
          <p:cNvSpPr>
            <a:spLocks noGrp="1"/>
          </p:cNvSpPr>
          <p:nvPr>
            <p:ph sz="quarter" idx="11"/>
          </p:nvPr>
        </p:nvSpPr>
        <p:spPr/>
        <p:txBody>
          <a:bodyPr>
            <a:normAutofit/>
          </a:bodyPr>
          <a:lstStyle/>
          <a:p>
            <a:pPr>
              <a:buClr>
                <a:schemeClr val="accent6">
                  <a:lumMod val="75000"/>
                </a:schemeClr>
              </a:buClr>
              <a:buFont typeface="Wingdings" panose="05000000000000000000" pitchFamily="2" charset="2"/>
              <a:buChar char="§"/>
            </a:pPr>
            <a:r>
              <a:rPr lang="en-US" dirty="0"/>
              <a:t>The Off-Site Source Recovery Program (OSRP)</a:t>
            </a:r>
          </a:p>
          <a:p>
            <a:pPr>
              <a:buClr>
                <a:schemeClr val="accent6">
                  <a:lumMod val="75000"/>
                </a:schemeClr>
              </a:buClr>
              <a:buFont typeface="Wingdings" panose="05000000000000000000" pitchFamily="2" charset="2"/>
              <a:buChar char="§"/>
            </a:pPr>
            <a:r>
              <a:rPr lang="en-US" dirty="0"/>
              <a:t>Development of the 380-B</a:t>
            </a:r>
          </a:p>
          <a:p>
            <a:pPr lvl="1">
              <a:buClr>
                <a:schemeClr val="accent6">
                  <a:lumMod val="75000"/>
                </a:schemeClr>
              </a:buClr>
              <a:buFont typeface="Wingdings" panose="05000000000000000000" pitchFamily="2" charset="2"/>
              <a:buChar char="§"/>
            </a:pPr>
            <a:r>
              <a:rPr lang="en-US" dirty="0"/>
              <a:t>Design</a:t>
            </a:r>
          </a:p>
          <a:p>
            <a:pPr lvl="1">
              <a:buClr>
                <a:schemeClr val="accent6">
                  <a:lumMod val="75000"/>
                </a:schemeClr>
              </a:buClr>
              <a:buFont typeface="Wingdings" panose="05000000000000000000" pitchFamily="2" charset="2"/>
              <a:buChar char="§"/>
            </a:pPr>
            <a:r>
              <a:rPr lang="en-US" dirty="0"/>
              <a:t>Payloads</a:t>
            </a:r>
          </a:p>
          <a:p>
            <a:pPr lvl="1">
              <a:buClr>
                <a:schemeClr val="accent6">
                  <a:lumMod val="75000"/>
                </a:schemeClr>
              </a:buClr>
              <a:buFont typeface="Wingdings" panose="05000000000000000000" pitchFamily="2" charset="2"/>
              <a:buChar char="§"/>
            </a:pPr>
            <a:r>
              <a:rPr lang="en-US" dirty="0"/>
              <a:t>Safety Features</a:t>
            </a:r>
          </a:p>
          <a:p>
            <a:pPr lvl="1">
              <a:buClr>
                <a:schemeClr val="accent6">
                  <a:lumMod val="75000"/>
                </a:schemeClr>
              </a:buClr>
              <a:buFont typeface="Wingdings" panose="05000000000000000000" pitchFamily="2" charset="2"/>
              <a:buChar char="§"/>
            </a:pPr>
            <a:r>
              <a:rPr lang="en-US" dirty="0"/>
              <a:t>Operational Use</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8387" y="3208434"/>
            <a:ext cx="3604822" cy="1937900"/>
          </a:xfrm>
          <a:prstGeom prst="rect">
            <a:avLst/>
          </a:prstGeom>
        </p:spPr>
      </p:pic>
    </p:spTree>
    <p:extLst>
      <p:ext uri="{BB962C8B-B14F-4D97-AF65-F5344CB8AC3E}">
        <p14:creationId xmlns:p14="http://schemas.microsoft.com/office/powerpoint/2010/main" val="261606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153753" y="252747"/>
            <a:ext cx="6728314" cy="492125"/>
          </a:xfrm>
        </p:spPr>
        <p:txBody>
          <a:bodyPr/>
          <a:lstStyle/>
          <a:p>
            <a:pPr algn="r" fontAlgn="auto">
              <a:spcAft>
                <a:spcPts val="0"/>
              </a:spcAft>
            </a:pPr>
            <a:r>
              <a:rPr lang="en-US" dirty="0"/>
              <a:t>OSRP Mission and Accomplishments</a:t>
            </a:r>
          </a:p>
        </p:txBody>
      </p:sp>
      <p:sp>
        <p:nvSpPr>
          <p:cNvPr id="3" name="Content Placeholder 2"/>
          <p:cNvSpPr>
            <a:spLocks noGrp="1"/>
          </p:cNvSpPr>
          <p:nvPr>
            <p:ph sz="quarter" idx="11"/>
          </p:nvPr>
        </p:nvSpPr>
        <p:spPr>
          <a:xfrm>
            <a:off x="246064" y="1926852"/>
            <a:ext cx="4741572" cy="2811403"/>
          </a:xfrm>
        </p:spPr>
        <p:txBody>
          <a:bodyPr>
            <a:normAutofit/>
          </a:bodyPr>
          <a:lstStyle/>
          <a:p>
            <a:pPr marL="341313" indent="-341313">
              <a:buClr>
                <a:schemeClr val="accent6">
                  <a:lumMod val="75000"/>
                </a:schemeClr>
              </a:buClr>
              <a:buFont typeface="Wingdings" panose="05000000000000000000" pitchFamily="2" charset="2"/>
              <a:buChar char="§"/>
            </a:pPr>
            <a:r>
              <a:rPr lang="en-US" sz="2400" dirty="0"/>
              <a:t>OSRP has contributed to national and global security by removing more than 45,000 radioactive sources, totaling over </a:t>
            </a:r>
            <a:r>
              <a:rPr lang="en-US" sz="2400" i="1" dirty="0"/>
              <a:t>54,007 </a:t>
            </a:r>
            <a:r>
              <a:rPr lang="en-US" sz="2400" i="1" dirty="0" err="1"/>
              <a:t>TBq</a:t>
            </a:r>
            <a:r>
              <a:rPr lang="en-US" sz="2400" dirty="0"/>
              <a:t> of material.</a:t>
            </a:r>
          </a:p>
          <a:p>
            <a:pPr marL="341313" indent="-341313">
              <a:buClr>
                <a:schemeClr val="accent6">
                  <a:lumMod val="75000"/>
                </a:schemeClr>
              </a:buClr>
              <a:buFont typeface="Wingdings" panose="05000000000000000000" pitchFamily="2" charset="2"/>
              <a:buChar char="§"/>
            </a:pPr>
            <a:r>
              <a:rPr lang="en-US" sz="2400" dirty="0"/>
              <a:t>OSRP has removed sources from 27 countries worldwide.</a:t>
            </a:r>
          </a:p>
        </p:txBody>
      </p:sp>
      <p:sp>
        <p:nvSpPr>
          <p:cNvPr id="7" name="TextBox 6"/>
          <p:cNvSpPr txBox="1"/>
          <p:nvPr/>
        </p:nvSpPr>
        <p:spPr>
          <a:xfrm>
            <a:off x="0" y="1039651"/>
            <a:ext cx="9175805" cy="707886"/>
          </a:xfrm>
          <a:prstGeom prst="rect">
            <a:avLst/>
          </a:prstGeom>
          <a:solidFill>
            <a:schemeClr val="accent6">
              <a:lumMod val="75000"/>
            </a:schemeClr>
          </a:solidFill>
        </p:spPr>
        <p:txBody>
          <a:bodyPr wrap="square" rtlCol="0">
            <a:spAutoFit/>
          </a:bodyPr>
          <a:lstStyle/>
          <a:p>
            <a:r>
              <a:rPr lang="en-US" altLang="en-US" sz="2000" b="1" u="none" dirty="0">
                <a:solidFill>
                  <a:schemeClr val="bg1"/>
                </a:solidFill>
                <a:latin typeface="+mn-lt"/>
              </a:rPr>
              <a:t>Mission: Recover excess, unwanted, abandoned, and orphaned radioactive sealed sources in the interest of global security and public health/safety</a:t>
            </a:r>
            <a:endParaRPr lang="en-US" sz="2000" b="1" u="none" dirty="0">
              <a:solidFill>
                <a:schemeClr val="bg1"/>
              </a:solidFill>
              <a:latin typeface="+mn-lt"/>
            </a:endParaRPr>
          </a:p>
        </p:txBody>
      </p:sp>
      <p:graphicFrame>
        <p:nvGraphicFramePr>
          <p:cNvPr id="9" name="Group 140"/>
          <p:cNvGraphicFramePr>
            <a:graphicFrameLocks/>
          </p:cNvGraphicFramePr>
          <p:nvPr>
            <p:extLst>
              <p:ext uri="{D42A27DB-BD31-4B8C-83A1-F6EECF244321}">
                <p14:modId xmlns:p14="http://schemas.microsoft.com/office/powerpoint/2010/main" val="4152047593"/>
              </p:ext>
            </p:extLst>
          </p:nvPr>
        </p:nvGraphicFramePr>
        <p:xfrm>
          <a:off x="5101593" y="1926852"/>
          <a:ext cx="3689037" cy="3566304"/>
        </p:xfrm>
        <a:graphic>
          <a:graphicData uri="http://schemas.openxmlformats.org/drawingml/2006/table">
            <a:tbl>
              <a:tblPr/>
              <a:tblGrid>
                <a:gridCol w="1134970">
                  <a:extLst>
                    <a:ext uri="{9D8B030D-6E8A-4147-A177-3AD203B41FA5}">
                      <a16:colId xmlns:a16="http://schemas.microsoft.com/office/drawing/2014/main" val="20000"/>
                    </a:ext>
                  </a:extLst>
                </a:gridCol>
                <a:gridCol w="1250156">
                  <a:extLst>
                    <a:ext uri="{9D8B030D-6E8A-4147-A177-3AD203B41FA5}">
                      <a16:colId xmlns:a16="http://schemas.microsoft.com/office/drawing/2014/main" val="20001"/>
                    </a:ext>
                  </a:extLst>
                </a:gridCol>
                <a:gridCol w="1303911">
                  <a:extLst>
                    <a:ext uri="{9D8B030D-6E8A-4147-A177-3AD203B41FA5}">
                      <a16:colId xmlns:a16="http://schemas.microsoft.com/office/drawing/2014/main" val="20002"/>
                    </a:ext>
                  </a:extLst>
                </a:gridCol>
              </a:tblGrid>
              <a:tr h="611707">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0" dirty="0">
                          <a:ln>
                            <a:noFill/>
                          </a:ln>
                          <a:solidFill>
                            <a:schemeClr val="tx1"/>
                          </a:solidFill>
                          <a:effectLst/>
                          <a:latin typeface="+mn-lt"/>
                          <a:cs typeface="Arial" charset="0"/>
                        </a:rPr>
                        <a:t>Isotope</a:t>
                      </a:r>
                    </a:p>
                  </a:txBody>
                  <a:tcPr marL="45720" marR="45720" marT="45728" marB="45728"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0" dirty="0">
                          <a:ln>
                            <a:noFill/>
                          </a:ln>
                          <a:solidFill>
                            <a:schemeClr val="tx1"/>
                          </a:solidFill>
                          <a:effectLst/>
                          <a:latin typeface="+mn-lt"/>
                          <a:cs typeface="Arial" charset="0"/>
                        </a:rPr>
                        <a:t>Sources Recovered</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0" dirty="0" err="1">
                          <a:ln>
                            <a:noFill/>
                          </a:ln>
                          <a:solidFill>
                            <a:schemeClr val="tx1"/>
                          </a:solidFill>
                          <a:effectLst/>
                          <a:latin typeface="+mn-lt"/>
                          <a:cs typeface="Arial" charset="0"/>
                        </a:rPr>
                        <a:t>TBq</a:t>
                      </a:r>
                      <a:r>
                        <a:rPr kumimoji="0" lang="en-US" altLang="en-US" sz="1800" b="1" i="0" u="none" strike="noStrike" cap="none" normalizeH="0" baseline="0" dirty="0">
                          <a:ln>
                            <a:noFill/>
                          </a:ln>
                          <a:solidFill>
                            <a:schemeClr val="tx1"/>
                          </a:solidFill>
                          <a:effectLst/>
                          <a:latin typeface="+mn-lt"/>
                          <a:cs typeface="Arial" charset="0"/>
                        </a:rPr>
                        <a:t> Recovered</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10000"/>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30000" dirty="0">
                          <a:ln>
                            <a:noFill/>
                          </a:ln>
                          <a:solidFill>
                            <a:srgbClr val="000000"/>
                          </a:solidFill>
                          <a:effectLst/>
                          <a:latin typeface="+mn-lt"/>
                          <a:cs typeface="Arial" charset="0"/>
                        </a:rPr>
                        <a:t>60</a:t>
                      </a:r>
                      <a:r>
                        <a:rPr kumimoji="0" lang="en-US" altLang="en-US" sz="1800" b="1" i="0" u="none" strike="noStrike" cap="none" normalizeH="0" baseline="0" dirty="0">
                          <a:ln>
                            <a:noFill/>
                          </a:ln>
                          <a:solidFill>
                            <a:srgbClr val="000000"/>
                          </a:solidFill>
                          <a:effectLst/>
                          <a:latin typeface="+mn-lt"/>
                          <a:cs typeface="Arial" charset="0"/>
                        </a:rPr>
                        <a:t>Co</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6,772</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12,715</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30000" dirty="0">
                          <a:ln>
                            <a:noFill/>
                          </a:ln>
                          <a:solidFill>
                            <a:srgbClr val="000000"/>
                          </a:solidFill>
                          <a:effectLst/>
                          <a:latin typeface="+mn-lt"/>
                          <a:cs typeface="Arial" charset="0"/>
                        </a:rPr>
                        <a:t>90</a:t>
                      </a:r>
                      <a:r>
                        <a:rPr kumimoji="0" lang="en-US" altLang="en-US" sz="1800" b="1" i="0" u="none" strike="noStrike" cap="none" normalizeH="0" baseline="0" dirty="0">
                          <a:ln>
                            <a:noFill/>
                          </a:ln>
                          <a:solidFill>
                            <a:srgbClr val="000000"/>
                          </a:solidFill>
                          <a:effectLst/>
                          <a:latin typeface="+mn-lt"/>
                          <a:cs typeface="Arial" charset="0"/>
                        </a:rPr>
                        <a:t>Sr</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314</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26,106</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30000" dirty="0">
                          <a:ln>
                            <a:noFill/>
                          </a:ln>
                          <a:solidFill>
                            <a:srgbClr val="000000"/>
                          </a:solidFill>
                          <a:effectLst/>
                          <a:latin typeface="+mn-lt"/>
                          <a:cs typeface="Arial" charset="0"/>
                        </a:rPr>
                        <a:t>137</a:t>
                      </a:r>
                      <a:r>
                        <a:rPr kumimoji="0" lang="en-US" altLang="en-US" sz="1800" b="1" i="0" u="none" strike="noStrike" cap="none" normalizeH="0" baseline="0" dirty="0">
                          <a:ln>
                            <a:noFill/>
                          </a:ln>
                          <a:solidFill>
                            <a:srgbClr val="000000"/>
                          </a:solidFill>
                          <a:effectLst/>
                          <a:latin typeface="+mn-lt"/>
                          <a:cs typeface="Arial" charset="0"/>
                        </a:rPr>
                        <a:t>Cs</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5,506</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13,854</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30000">
                          <a:ln>
                            <a:noFill/>
                          </a:ln>
                          <a:solidFill>
                            <a:srgbClr val="000000"/>
                          </a:solidFill>
                          <a:effectLst/>
                          <a:latin typeface="+mn-lt"/>
                          <a:cs typeface="Arial" charset="0"/>
                        </a:rPr>
                        <a:t>238</a:t>
                      </a:r>
                      <a:r>
                        <a:rPr kumimoji="0" lang="en-US" altLang="en-US" sz="1800" b="1" i="0" u="none" strike="noStrike" cap="none" normalizeH="0" baseline="0">
                          <a:ln>
                            <a:noFill/>
                          </a:ln>
                          <a:solidFill>
                            <a:srgbClr val="000000"/>
                          </a:solidFill>
                          <a:effectLst/>
                          <a:latin typeface="+mn-lt"/>
                          <a:cs typeface="Arial" charset="0"/>
                        </a:rPr>
                        <a:t>Pu</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2,546</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596</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30000" dirty="0">
                          <a:ln>
                            <a:noFill/>
                          </a:ln>
                          <a:solidFill>
                            <a:srgbClr val="000000"/>
                          </a:solidFill>
                          <a:effectLst/>
                          <a:latin typeface="+mn-lt"/>
                          <a:cs typeface="Arial" charset="0"/>
                        </a:rPr>
                        <a:t>239</a:t>
                      </a:r>
                      <a:r>
                        <a:rPr kumimoji="0" lang="en-US" altLang="en-US" sz="1800" b="1" i="0" u="none" strike="noStrike" cap="none" normalizeH="0" baseline="0" dirty="0">
                          <a:ln>
                            <a:noFill/>
                          </a:ln>
                          <a:solidFill>
                            <a:srgbClr val="000000"/>
                          </a:solidFill>
                          <a:effectLst/>
                          <a:latin typeface="+mn-lt"/>
                          <a:cs typeface="Arial" charset="0"/>
                        </a:rPr>
                        <a:t>Pu</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1,193</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50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30000">
                          <a:ln>
                            <a:noFill/>
                          </a:ln>
                          <a:solidFill>
                            <a:srgbClr val="000000"/>
                          </a:solidFill>
                          <a:effectLst/>
                          <a:latin typeface="+mn-lt"/>
                          <a:cs typeface="Arial" charset="0"/>
                        </a:rPr>
                        <a:t>241</a:t>
                      </a:r>
                      <a:r>
                        <a:rPr kumimoji="0" lang="en-US" altLang="en-US" sz="1800" b="1" i="0" u="none" strike="noStrike" cap="none" normalizeH="0" baseline="0">
                          <a:ln>
                            <a:noFill/>
                          </a:ln>
                          <a:solidFill>
                            <a:srgbClr val="000000"/>
                          </a:solidFill>
                          <a:effectLst/>
                          <a:latin typeface="+mn-lt"/>
                          <a:cs typeface="Arial" charset="0"/>
                        </a:rPr>
                        <a:t>Am</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26,311</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665</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0" dirty="0">
                          <a:ln>
                            <a:noFill/>
                          </a:ln>
                          <a:solidFill>
                            <a:srgbClr val="000000"/>
                          </a:solidFill>
                          <a:effectLst/>
                          <a:latin typeface="+mn-lt"/>
                          <a:cs typeface="Arial" charset="0"/>
                        </a:rPr>
                        <a:t>All Others</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2,988</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ctr"/>
                      <a:r>
                        <a:rPr lang="en-US" sz="1800" b="0" i="0" u="none" strike="noStrike" dirty="0">
                          <a:solidFill>
                            <a:srgbClr val="000000"/>
                          </a:solidFill>
                          <a:effectLst/>
                          <a:latin typeface="+mn-lt"/>
                        </a:rPr>
                        <a:t>14</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4146">
                <a:tc>
                  <a:txBody>
                    <a:bodyPr/>
                    <a:lstStyle>
                      <a:lvl1pPr>
                        <a:spcBef>
                          <a:spcPct val="50000"/>
                        </a:spcBef>
                        <a:buClr>
                          <a:srgbClr val="A50021"/>
                        </a:buClr>
                        <a:buSzPct val="110000"/>
                        <a:buFont typeface="Wingdings" pitchFamily="2" charset="2"/>
                        <a:defRPr sz="2000">
                          <a:solidFill>
                            <a:schemeClr val="tx1"/>
                          </a:solidFill>
                          <a:latin typeface="Arial" charset="0"/>
                        </a:defRPr>
                      </a:lvl1pPr>
                      <a:lvl2pPr>
                        <a:spcBef>
                          <a:spcPct val="10000"/>
                        </a:spcBef>
                        <a:buClr>
                          <a:schemeClr val="accent2"/>
                        </a:buClr>
                        <a:buFont typeface="Wingdings" pitchFamily="2" charset="2"/>
                        <a:defRPr>
                          <a:solidFill>
                            <a:schemeClr val="tx1"/>
                          </a:solidFill>
                          <a:latin typeface="Arial" charset="0"/>
                        </a:defRPr>
                      </a:lvl2pPr>
                      <a:lvl3pPr>
                        <a:spcBef>
                          <a:spcPct val="10000"/>
                        </a:spcBef>
                        <a:buClr>
                          <a:srgbClr val="A50021"/>
                        </a:buClr>
                        <a:buFont typeface="Wingdings" pitchFamily="2" charset="2"/>
                        <a:defRPr sz="1600">
                          <a:solidFill>
                            <a:schemeClr val="tx1"/>
                          </a:solidFill>
                          <a:latin typeface="Arial" charset="0"/>
                        </a:defRPr>
                      </a:lvl3pPr>
                      <a:lvl4pPr>
                        <a:spcBef>
                          <a:spcPct val="10000"/>
                        </a:spcBef>
                        <a:buClr>
                          <a:schemeClr val="accent2"/>
                        </a:buClr>
                        <a:buFont typeface="Wingdings" pitchFamily="2" charset="2"/>
                        <a:defRPr sz="1400">
                          <a:solidFill>
                            <a:schemeClr val="tx1"/>
                          </a:solidFill>
                          <a:latin typeface="Arial" charset="0"/>
                        </a:defRPr>
                      </a:lvl4pPr>
                      <a:lvl5pPr>
                        <a:spcBef>
                          <a:spcPct val="10000"/>
                        </a:spcBef>
                        <a:buClr>
                          <a:srgbClr val="A50021"/>
                        </a:buClr>
                        <a:buFont typeface="Wingdings" pitchFamily="2" charset="2"/>
                        <a:defRPr sz="1400">
                          <a:solidFill>
                            <a:schemeClr val="tx1"/>
                          </a:solidFill>
                          <a:latin typeface="Arial" charset="0"/>
                        </a:defRPr>
                      </a:lvl5pPr>
                      <a:lvl6pPr fontAlgn="base">
                        <a:spcBef>
                          <a:spcPct val="10000"/>
                        </a:spcBef>
                        <a:spcAft>
                          <a:spcPct val="0"/>
                        </a:spcAft>
                        <a:buClr>
                          <a:srgbClr val="A50021"/>
                        </a:buClr>
                        <a:buFont typeface="Wingdings" pitchFamily="2" charset="2"/>
                        <a:defRPr sz="1400">
                          <a:solidFill>
                            <a:schemeClr val="tx1"/>
                          </a:solidFill>
                          <a:latin typeface="Arial" charset="0"/>
                        </a:defRPr>
                      </a:lvl6pPr>
                      <a:lvl7pPr fontAlgn="base">
                        <a:spcBef>
                          <a:spcPct val="10000"/>
                        </a:spcBef>
                        <a:spcAft>
                          <a:spcPct val="0"/>
                        </a:spcAft>
                        <a:buClr>
                          <a:srgbClr val="A50021"/>
                        </a:buClr>
                        <a:buFont typeface="Wingdings" pitchFamily="2" charset="2"/>
                        <a:defRPr sz="1400">
                          <a:solidFill>
                            <a:schemeClr val="tx1"/>
                          </a:solidFill>
                          <a:latin typeface="Arial" charset="0"/>
                        </a:defRPr>
                      </a:lvl7pPr>
                      <a:lvl8pPr fontAlgn="base">
                        <a:spcBef>
                          <a:spcPct val="10000"/>
                        </a:spcBef>
                        <a:spcAft>
                          <a:spcPct val="0"/>
                        </a:spcAft>
                        <a:buClr>
                          <a:srgbClr val="A50021"/>
                        </a:buClr>
                        <a:buFont typeface="Wingdings" pitchFamily="2" charset="2"/>
                        <a:defRPr sz="1400">
                          <a:solidFill>
                            <a:schemeClr val="tx1"/>
                          </a:solidFill>
                          <a:latin typeface="Arial" charset="0"/>
                        </a:defRPr>
                      </a:lvl8pPr>
                      <a:lvl9pPr fontAlgn="base">
                        <a:spcBef>
                          <a:spcPct val="10000"/>
                        </a:spcBef>
                        <a:spcAft>
                          <a:spcPct val="0"/>
                        </a:spcAft>
                        <a:buClr>
                          <a:srgbClr val="A50021"/>
                        </a:buClr>
                        <a:buFont typeface="Wingdings" pitchFamily="2" charset="2"/>
                        <a:defRPr sz="1400">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
                          <a:srgbClr val="A50021"/>
                        </a:buClr>
                        <a:buSzPct val="110000"/>
                        <a:buFont typeface="Wingdings" pitchFamily="2" charset="2"/>
                        <a:buNone/>
                        <a:tabLst/>
                      </a:pPr>
                      <a:r>
                        <a:rPr kumimoji="0" lang="en-US" altLang="en-US" sz="1800" b="1" i="0" u="none" strike="noStrike" cap="none" normalizeH="0" baseline="0" dirty="0">
                          <a:ln>
                            <a:noFill/>
                          </a:ln>
                          <a:solidFill>
                            <a:srgbClr val="000000"/>
                          </a:solidFill>
                          <a:effectLst/>
                          <a:latin typeface="+mn-lt"/>
                          <a:cs typeface="Arial" charset="0"/>
                        </a:rPr>
                        <a:t>TOTALS</a:t>
                      </a:r>
                    </a:p>
                  </a:txBody>
                  <a:tcPr marT="45728" marB="4572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b"/>
                      <a:r>
                        <a:rPr lang="en-US" sz="1800" b="1" i="0" u="none" strike="noStrike" dirty="0">
                          <a:solidFill>
                            <a:srgbClr val="000000"/>
                          </a:solidFill>
                          <a:effectLst/>
                          <a:latin typeface="+mn-lt"/>
                        </a:rPr>
                        <a:t>45,710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r" rtl="0" fontAlgn="b"/>
                      <a:r>
                        <a:rPr lang="en-US" sz="1800" b="1" i="0" u="none" strike="noStrike" dirty="0">
                          <a:solidFill>
                            <a:srgbClr val="000000"/>
                          </a:solidFill>
                          <a:effectLst/>
                          <a:latin typeface="+mn-lt"/>
                        </a:rPr>
                        <a:t>54,007</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4" name="Rectangle 3"/>
          <p:cNvSpPr/>
          <p:nvPr/>
        </p:nvSpPr>
        <p:spPr>
          <a:xfrm>
            <a:off x="15902" y="5672065"/>
            <a:ext cx="9144000" cy="400110"/>
          </a:xfrm>
          <a:prstGeom prst="rect">
            <a:avLst/>
          </a:prstGeom>
        </p:spPr>
        <p:txBody>
          <a:bodyPr wrap="square">
            <a:spAutoFit/>
          </a:bodyPr>
          <a:lstStyle/>
          <a:p>
            <a:r>
              <a:rPr lang="en-US" sz="2000" b="1" i="1" u="none" dirty="0">
                <a:latin typeface="+mn-lt"/>
              </a:rPr>
              <a:t>OSRP is sponsored by the NNSA Office of Radiological Security (ORS), NA-212</a:t>
            </a:r>
          </a:p>
        </p:txBody>
      </p:sp>
    </p:spTree>
    <p:extLst>
      <p:ext uri="{BB962C8B-B14F-4D97-AF65-F5344CB8AC3E}">
        <p14:creationId xmlns:p14="http://schemas.microsoft.com/office/powerpoint/2010/main" val="139359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Autofit/>
          </a:bodyPr>
          <a:lstStyle/>
          <a:p>
            <a:pPr marL="0" indent="0" algn="r">
              <a:lnSpc>
                <a:spcPts val="3200"/>
              </a:lnSpc>
              <a:spcBef>
                <a:spcPts val="0"/>
              </a:spcBef>
              <a:buNone/>
            </a:pPr>
            <a:r>
              <a:rPr lang="en-US" b="1" dirty="0"/>
              <a:t>Cat 1 and 2 Devices Commonly Recovered by OSRP</a:t>
            </a:r>
          </a:p>
        </p:txBody>
      </p:sp>
      <p:sp>
        <p:nvSpPr>
          <p:cNvPr id="3" name="Content Placeholder 2"/>
          <p:cNvSpPr>
            <a:spLocks noGrp="1"/>
          </p:cNvSpPr>
          <p:nvPr>
            <p:ph sz="quarter" idx="11"/>
          </p:nvPr>
        </p:nvSpPr>
        <p:spPr/>
        <p:txBody>
          <a:bodyPr>
            <a:noAutofit/>
          </a:bodyPr>
          <a:lstStyle/>
          <a:p>
            <a:pPr marL="0" indent="0">
              <a:lnSpc>
                <a:spcPct val="80000"/>
              </a:lnSpc>
              <a:buNone/>
            </a:pPr>
            <a:r>
              <a:rPr lang="en-US" sz="2000" dirty="0"/>
              <a:t>Self-shielded irradiators, primarily Cs-137 and Co-60, 4.81 </a:t>
            </a:r>
            <a:r>
              <a:rPr lang="en-US" sz="2000" dirty="0" err="1"/>
              <a:t>TBq</a:t>
            </a:r>
            <a:r>
              <a:rPr lang="en-US" sz="2000" dirty="0"/>
              <a:t> to 148 </a:t>
            </a:r>
            <a:r>
              <a:rPr lang="en-US" sz="2000" dirty="0" err="1"/>
              <a:t>TBq</a:t>
            </a:r>
            <a:r>
              <a:rPr lang="en-US" sz="2000" dirty="0"/>
              <a:t> decayed</a:t>
            </a:r>
          </a:p>
        </p:txBody>
      </p:sp>
      <p:graphicFrame>
        <p:nvGraphicFramePr>
          <p:cNvPr id="5" name="Table 4"/>
          <p:cNvGraphicFramePr>
            <a:graphicFrameLocks noGrp="1"/>
          </p:cNvGraphicFramePr>
          <p:nvPr>
            <p:extLst>
              <p:ext uri="{D42A27DB-BD31-4B8C-83A1-F6EECF244321}">
                <p14:modId xmlns:p14="http://schemas.microsoft.com/office/powerpoint/2010/main" val="4048188143"/>
              </p:ext>
            </p:extLst>
          </p:nvPr>
        </p:nvGraphicFramePr>
        <p:xfrm>
          <a:off x="192265" y="2176422"/>
          <a:ext cx="8743598" cy="3801637"/>
        </p:xfrm>
        <a:graphic>
          <a:graphicData uri="http://schemas.openxmlformats.org/drawingml/2006/table">
            <a:tbl>
              <a:tblPr firstRow="1" bandRow="1">
                <a:tableStyleId>{2D5ABB26-0587-4C30-8999-92F81FD0307C}</a:tableStyleId>
              </a:tblPr>
              <a:tblGrid>
                <a:gridCol w="1161261">
                  <a:extLst>
                    <a:ext uri="{9D8B030D-6E8A-4147-A177-3AD203B41FA5}">
                      <a16:colId xmlns:a16="http://schemas.microsoft.com/office/drawing/2014/main" val="3409333756"/>
                    </a:ext>
                  </a:extLst>
                </a:gridCol>
                <a:gridCol w="1044357">
                  <a:extLst>
                    <a:ext uri="{9D8B030D-6E8A-4147-A177-3AD203B41FA5}">
                      <a16:colId xmlns:a16="http://schemas.microsoft.com/office/drawing/2014/main" val="996282117"/>
                    </a:ext>
                  </a:extLst>
                </a:gridCol>
                <a:gridCol w="1215764">
                  <a:extLst>
                    <a:ext uri="{9D8B030D-6E8A-4147-A177-3AD203B41FA5}">
                      <a16:colId xmlns:a16="http://schemas.microsoft.com/office/drawing/2014/main" val="65715322"/>
                    </a:ext>
                  </a:extLst>
                </a:gridCol>
                <a:gridCol w="958684">
                  <a:extLst>
                    <a:ext uri="{9D8B030D-6E8A-4147-A177-3AD203B41FA5}">
                      <a16:colId xmlns:a16="http://schemas.microsoft.com/office/drawing/2014/main" val="544066215"/>
                    </a:ext>
                  </a:extLst>
                </a:gridCol>
                <a:gridCol w="1148177">
                  <a:extLst>
                    <a:ext uri="{9D8B030D-6E8A-4147-A177-3AD203B41FA5}">
                      <a16:colId xmlns:a16="http://schemas.microsoft.com/office/drawing/2014/main" val="1245281257"/>
                    </a:ext>
                  </a:extLst>
                </a:gridCol>
                <a:gridCol w="1043493">
                  <a:extLst>
                    <a:ext uri="{9D8B030D-6E8A-4147-A177-3AD203B41FA5}">
                      <a16:colId xmlns:a16="http://schemas.microsoft.com/office/drawing/2014/main" val="3251476617"/>
                    </a:ext>
                  </a:extLst>
                </a:gridCol>
                <a:gridCol w="1242507">
                  <a:extLst>
                    <a:ext uri="{9D8B030D-6E8A-4147-A177-3AD203B41FA5}">
                      <a16:colId xmlns:a16="http://schemas.microsoft.com/office/drawing/2014/main" val="3210147877"/>
                    </a:ext>
                  </a:extLst>
                </a:gridCol>
                <a:gridCol w="929355">
                  <a:extLst>
                    <a:ext uri="{9D8B030D-6E8A-4147-A177-3AD203B41FA5}">
                      <a16:colId xmlns:a16="http://schemas.microsoft.com/office/drawing/2014/main" val="3577535230"/>
                    </a:ext>
                  </a:extLst>
                </a:gridCol>
              </a:tblGrid>
              <a:tr h="322862">
                <a:tc gridSpan="8">
                  <a:txBody>
                    <a:bodyPr/>
                    <a:lstStyle/>
                    <a:p>
                      <a:pPr algn="ctr"/>
                      <a:r>
                        <a:rPr lang="en-US" b="1" dirty="0">
                          <a:solidFill>
                            <a:schemeClr val="bg1"/>
                          </a:solidFill>
                        </a:rPr>
                        <a:t>High-Activity Beta/Gamma Devices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282209086"/>
                  </a:ext>
                </a:extLst>
              </a:tr>
              <a:tr h="258914">
                <a:tc gridSpan="2">
                  <a:txBody>
                    <a:bodyPr/>
                    <a:lstStyle/>
                    <a:p>
                      <a:pPr algn="ctr">
                        <a:spcBef>
                          <a:spcPts val="400"/>
                        </a:spcBef>
                        <a:tabLst>
                          <a:tab pos="1260475" algn="l"/>
                        </a:tabLst>
                      </a:pPr>
                      <a:r>
                        <a:rPr lang="en-US" sz="1600" u="none" dirty="0" err="1"/>
                        <a:t>Gammacell</a:t>
                      </a:r>
                      <a:r>
                        <a:rPr lang="en-US" sz="1600" u="none" baseline="0" dirty="0"/>
                        <a:t> 1000</a:t>
                      </a:r>
                      <a:endParaRPr lang="en-US" sz="1200" u="none" dirty="0"/>
                    </a:p>
                  </a:txBody>
                  <a:tcPr marL="36576"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600" u="none" dirty="0" err="1"/>
                        <a:t>Gammacell</a:t>
                      </a:r>
                      <a:r>
                        <a:rPr lang="en-US" sz="1600" u="none" baseline="0" dirty="0"/>
                        <a:t> 3000</a:t>
                      </a:r>
                    </a:p>
                  </a:txBody>
                  <a:tcPr marL="3657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r>
                        <a:rPr lang="en-US" sz="1600" u="none" dirty="0"/>
                        <a:t>IBL 437c</a:t>
                      </a:r>
                    </a:p>
                  </a:txBody>
                  <a:tcPr marL="3657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dirty="0" err="1"/>
                        <a:t>Gammacell</a:t>
                      </a:r>
                      <a:r>
                        <a:rPr lang="en-US" sz="1600" u="none" baseline="0" dirty="0"/>
                        <a:t> 40</a:t>
                      </a:r>
                      <a:endParaRPr lang="en-US" sz="1600" u="none" dirty="0"/>
                    </a:p>
                  </a:txBody>
                  <a:tcPr marL="36576"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501638430"/>
                  </a:ext>
                </a:extLst>
              </a:tr>
              <a:tr h="1282020">
                <a:tc>
                  <a:txBody>
                    <a:bodyPr/>
                    <a:lstStyle/>
                    <a:p>
                      <a:pPr>
                        <a:spcBef>
                          <a:spcPts val="600"/>
                        </a:spcBef>
                        <a:tabLst>
                          <a:tab pos="1260475" algn="l"/>
                        </a:tabLst>
                      </a:pPr>
                      <a:br>
                        <a:rPr lang="en-US" sz="1200" u="none" baseline="0" dirty="0"/>
                      </a:br>
                      <a:r>
                        <a:rPr lang="en-US" sz="1200" u="none" baseline="0" dirty="0"/>
                        <a:t>	</a:t>
                      </a:r>
                      <a:endParaRPr lang="en-US" sz="1200" u="none" dirty="0"/>
                    </a:p>
                  </a:txBody>
                  <a:tcPr marL="36576"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a:stretch>
                    </a:blipFill>
                  </a:tcPr>
                </a:tc>
                <a:tc>
                  <a:txBody>
                    <a:bodyPr/>
                    <a:lstStyle/>
                    <a:p>
                      <a:pPr>
                        <a:spcBef>
                          <a:spcPts val="600"/>
                        </a:spcBef>
                        <a:tabLst>
                          <a:tab pos="1260475" algn="l"/>
                        </a:tabLst>
                      </a:pPr>
                      <a:br>
                        <a:rPr lang="en-US" sz="1200" i="1" u="none" baseline="0" dirty="0"/>
                      </a:br>
                      <a:r>
                        <a:rPr lang="en-US" sz="1200" i="1" u="none" baseline="0" dirty="0"/>
                        <a:t>Isotope:</a:t>
                      </a:r>
                      <a:br>
                        <a:rPr lang="en-US" sz="1200" u="none" baseline="0" dirty="0"/>
                      </a:br>
                      <a:r>
                        <a:rPr lang="en-US" sz="1200" u="none" baseline="0" dirty="0"/>
                        <a:t>Cs137</a:t>
                      </a:r>
                    </a:p>
                    <a:p>
                      <a:pPr>
                        <a:spcBef>
                          <a:spcPts val="600"/>
                        </a:spcBef>
                        <a:tabLst>
                          <a:tab pos="1260475" algn="l"/>
                        </a:tabLst>
                      </a:pPr>
                      <a:r>
                        <a:rPr lang="en-US" sz="1200" i="1" u="none" baseline="0" dirty="0"/>
                        <a:t>Max. Activity: </a:t>
                      </a:r>
                      <a:br>
                        <a:rPr lang="en-US" sz="1200" u="none" baseline="0" dirty="0"/>
                      </a:br>
                      <a:r>
                        <a:rPr lang="en-US" sz="1200" u="none" baseline="0" dirty="0"/>
                        <a:t>120 </a:t>
                      </a:r>
                      <a:r>
                        <a:rPr lang="en-US" sz="1200" u="none" baseline="0" dirty="0" err="1"/>
                        <a:t>TBq</a:t>
                      </a:r>
                      <a:endParaRPr lang="en-US" sz="1200" u="none" baseline="0" dirty="0"/>
                    </a:p>
                    <a:p>
                      <a:pPr>
                        <a:spcBef>
                          <a:spcPts val="600"/>
                        </a:spcBef>
                        <a:tabLst>
                          <a:tab pos="1260475" algn="l"/>
                        </a:tabLst>
                      </a:pPr>
                      <a:r>
                        <a:rPr lang="en-US" sz="1200" i="1" u="none" baseline="0" dirty="0"/>
                        <a:t>Weight:</a:t>
                      </a:r>
                      <a:br>
                        <a:rPr lang="en-US" sz="1200" u="none" baseline="0" dirty="0"/>
                      </a:br>
                      <a:r>
                        <a:rPr lang="en-US" sz="1200" u="none" baseline="0" dirty="0"/>
                        <a:t>1,361 kg</a:t>
                      </a:r>
                      <a:endParaRPr lang="en-US" sz="1200" u="none" dirty="0"/>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tabLst>
                          <a:tab pos="1260475" algn="l"/>
                        </a:tabLst>
                      </a:pPr>
                      <a:br>
                        <a:rPr lang="en-US" sz="1200" i="1" u="none" baseline="0" dirty="0"/>
                      </a:br>
                      <a:endParaRPr lang="en-US" sz="1200" dirty="0"/>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a:stretch>
                    </a:blipFill>
                  </a:tcPr>
                </a:tc>
                <a:tc>
                  <a:txBody>
                    <a:bodyPr/>
                    <a:lstStyle/>
                    <a:p>
                      <a:pPr>
                        <a:spcBef>
                          <a:spcPts val="600"/>
                        </a:spcBef>
                        <a:tabLst>
                          <a:tab pos="1260475" algn="l"/>
                        </a:tabLst>
                      </a:pPr>
                      <a:br>
                        <a:rPr lang="en-US" sz="1200" i="1" u="none" baseline="0" dirty="0"/>
                      </a:br>
                      <a:r>
                        <a:rPr lang="en-US" sz="1200" i="1" u="none" baseline="0" dirty="0"/>
                        <a:t>Isotope:</a:t>
                      </a:r>
                      <a:br>
                        <a:rPr lang="en-US" sz="1200" u="none" baseline="0" dirty="0"/>
                      </a:br>
                      <a:r>
                        <a:rPr lang="en-US" sz="1200" u="none" baseline="0" dirty="0"/>
                        <a:t>Cs137</a:t>
                      </a:r>
                    </a:p>
                    <a:p>
                      <a:pPr>
                        <a:spcBef>
                          <a:spcPts val="600"/>
                        </a:spcBef>
                        <a:tabLst>
                          <a:tab pos="1260475" algn="l"/>
                        </a:tabLst>
                      </a:pPr>
                      <a:r>
                        <a:rPr lang="en-US" sz="1200" i="1" u="none" baseline="0" dirty="0"/>
                        <a:t>Max. Activity: </a:t>
                      </a:r>
                      <a:br>
                        <a:rPr lang="en-US" sz="1200" u="none" baseline="0" dirty="0"/>
                      </a:br>
                      <a:r>
                        <a:rPr lang="en-US" sz="1200" u="none" baseline="0" dirty="0"/>
                        <a:t>120 </a:t>
                      </a:r>
                      <a:r>
                        <a:rPr lang="en-US" sz="1200" u="none" baseline="0" dirty="0" err="1"/>
                        <a:t>TBq</a:t>
                      </a:r>
                      <a:endParaRPr lang="en-US" sz="1200" u="none" baseline="0" dirty="0"/>
                    </a:p>
                    <a:p>
                      <a:pPr>
                        <a:spcBef>
                          <a:spcPts val="600"/>
                        </a:spcBef>
                        <a:tabLst>
                          <a:tab pos="1260475" algn="l"/>
                        </a:tabLst>
                      </a:pPr>
                      <a:r>
                        <a:rPr lang="en-US" sz="1200" i="1" u="none" baseline="0" dirty="0"/>
                        <a:t>Weight:</a:t>
                      </a:r>
                      <a:br>
                        <a:rPr lang="en-US" sz="1200" u="none" baseline="0" dirty="0"/>
                      </a:br>
                      <a:r>
                        <a:rPr lang="en-US" sz="1200" u="none" baseline="0" dirty="0"/>
                        <a:t>1,588 kg</a:t>
                      </a:r>
                      <a:endParaRPr lang="en-US" sz="1200" dirty="0"/>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pPr>
                      <a:endParaRPr lang="en-US" sz="1200" u="sng" dirty="0"/>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a:stretch>
                    </a:blip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	Isotope: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Cs137</a:t>
                      </a: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Max. Activity: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208 </a:t>
                      </a:r>
                      <a:r>
                        <a:rPr kumimoji="0" lang="en-US" sz="1200" b="0" i="0" u="none" strike="noStrike" kern="1200" cap="none" spc="0" normalizeH="0" baseline="0" noProof="0" dirty="0" err="1">
                          <a:ln>
                            <a:noFill/>
                          </a:ln>
                          <a:solidFill>
                            <a:prstClr val="black"/>
                          </a:solidFill>
                          <a:effectLst/>
                          <a:uLnTx/>
                          <a:uFillTx/>
                          <a:latin typeface="+mn-lt"/>
                          <a:ea typeface="+mn-ea"/>
                          <a:cs typeface="+mn-cs"/>
                        </a:rPr>
                        <a:t>TBq</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Weight: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2,018 kg</a:t>
                      </a:r>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a:stretch>
                    </a:blip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	Isotope: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Cs137</a:t>
                      </a: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Max. Activity: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155 </a:t>
                      </a:r>
                      <a:r>
                        <a:rPr kumimoji="0" lang="en-US" sz="1200" b="0" i="0" u="none" strike="noStrike" kern="1200" cap="none" spc="0" normalizeH="0" baseline="0" noProof="0" dirty="0" err="1">
                          <a:ln>
                            <a:noFill/>
                          </a:ln>
                          <a:solidFill>
                            <a:prstClr val="black"/>
                          </a:solidFill>
                          <a:effectLst/>
                          <a:uLnTx/>
                          <a:uFillTx/>
                          <a:latin typeface="+mn-lt"/>
                          <a:ea typeface="+mn-ea"/>
                          <a:cs typeface="+mn-cs"/>
                        </a:rPr>
                        <a:t>TBq</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Weight: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3,175 </a:t>
                      </a:r>
                      <a:r>
                        <a:rPr kumimoji="0" lang="en-US" sz="1200" b="0" i="0" u="none" strike="noStrike" kern="1200" cap="none" spc="0" normalizeH="0" baseline="0" noProof="0" dirty="0" err="1">
                          <a:ln>
                            <a:noFill/>
                          </a:ln>
                          <a:solidFill>
                            <a:prstClr val="black"/>
                          </a:solidFill>
                          <a:effectLst/>
                          <a:uLnTx/>
                          <a:uFillTx/>
                          <a:latin typeface="+mn-lt"/>
                          <a:ea typeface="+mn-ea"/>
                          <a:cs typeface="+mn-cs"/>
                        </a:rPr>
                        <a:t>lbs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36576"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4304022"/>
                  </a:ext>
                </a:extLst>
              </a:tr>
              <a:tr h="311843">
                <a:tc gridSpan="2">
                  <a:txBody>
                    <a:bodyPr/>
                    <a:lstStyle/>
                    <a:p>
                      <a:pPr marL="0" marR="0" lvl="0" indent="0" algn="ctr" defTabSz="914400" rtl="0" eaLnBrk="1" fontAlgn="auto" latinLnBrk="0" hangingPunct="1">
                        <a:lnSpc>
                          <a:spcPct val="100000"/>
                        </a:lnSpc>
                        <a:spcBef>
                          <a:spcPts val="400"/>
                        </a:spcBef>
                        <a:spcAft>
                          <a:spcPts val="0"/>
                        </a:spcAft>
                        <a:buClrTx/>
                        <a:buSzTx/>
                        <a:buFontTx/>
                        <a:buNone/>
                        <a:tabLst>
                          <a:tab pos="1260475" algn="l"/>
                        </a:tabLst>
                        <a:defRPr/>
                      </a:pPr>
                      <a:r>
                        <a:rPr lang="en-US" sz="1600" u="none" dirty="0" err="1"/>
                        <a:t>Gammacell</a:t>
                      </a:r>
                      <a:r>
                        <a:rPr lang="en-US" sz="1600" u="none" baseline="0" dirty="0"/>
                        <a:t> 200/220</a:t>
                      </a:r>
                      <a:endParaRPr lang="en-US" sz="1600" u="none" dirty="0"/>
                    </a:p>
                  </a:txBody>
                  <a:tcPr marL="36576"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400"/>
                        </a:spcBef>
                        <a:spcAft>
                          <a:spcPts val="0"/>
                        </a:spcAft>
                        <a:buClrTx/>
                        <a:buSzTx/>
                        <a:buFontTx/>
                        <a:buNone/>
                        <a:tabLst>
                          <a:tab pos="1260475" algn="l"/>
                        </a:tabLst>
                        <a:defRPr/>
                      </a:pPr>
                      <a:r>
                        <a:rPr lang="en-US" sz="1600" u="none" dirty="0"/>
                        <a:t>J.L. Shepherd 143</a:t>
                      </a:r>
                    </a:p>
                  </a:txBody>
                  <a:tcPr marL="3657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400"/>
                        </a:spcBef>
                        <a:spcAft>
                          <a:spcPts val="0"/>
                        </a:spcAft>
                        <a:buClrTx/>
                        <a:buSzTx/>
                        <a:buFontTx/>
                        <a:buNone/>
                        <a:tabLst>
                          <a:tab pos="1260475" algn="l"/>
                        </a:tabLst>
                        <a:defRPr/>
                      </a:pPr>
                      <a:r>
                        <a:rPr lang="en-US" sz="1600" u="none" dirty="0"/>
                        <a:t>J.L. Shepherd Mark 1</a:t>
                      </a:r>
                    </a:p>
                  </a:txBody>
                  <a:tcPr marL="36576"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400"/>
                        </a:spcBef>
                        <a:spcAft>
                          <a:spcPts val="0"/>
                        </a:spcAft>
                        <a:buClrTx/>
                        <a:buSzTx/>
                        <a:buFontTx/>
                        <a:buNone/>
                        <a:tabLst>
                          <a:tab pos="1260475" algn="l"/>
                        </a:tabLst>
                        <a:defRPr/>
                      </a:pPr>
                      <a:r>
                        <a:rPr lang="en-US" sz="1600" u="none" dirty="0" err="1"/>
                        <a:t>Theratron</a:t>
                      </a:r>
                      <a:r>
                        <a:rPr lang="en-US" sz="1600" u="none" dirty="0"/>
                        <a:t> 780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36576"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965796458"/>
                  </a:ext>
                </a:extLst>
              </a:tr>
              <a:tr h="1293771">
                <a:tc>
                  <a:txBody>
                    <a:bodyPr/>
                    <a:lstStyle/>
                    <a:p>
                      <a:endParaRPr lang="en-US" sz="1600" dirty="0"/>
                    </a:p>
                  </a:txBody>
                  <a:tcPr marL="36576"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7"/>
                      <a:stretch>
                        <a:fillRect/>
                      </a:stretch>
                    </a:blip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0" i="1" u="none" strike="noStrike" kern="1200" cap="none" spc="0" normalizeH="0" baseline="0" noProof="0" dirty="0">
                          <a:ln>
                            <a:noFill/>
                          </a:ln>
                          <a:solidFill>
                            <a:prstClr val="black"/>
                          </a:solidFill>
                          <a:effectLst/>
                          <a:uLnTx/>
                          <a:uFillTx/>
                          <a:latin typeface="+mn-lt"/>
                          <a:ea typeface="+mn-ea"/>
                          <a:cs typeface="+mn-cs"/>
                        </a:rPr>
                        <a:t>Isotope: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Co60</a:t>
                      </a: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Max. Activity: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977 </a:t>
                      </a:r>
                      <a:r>
                        <a:rPr kumimoji="0" lang="en-US" sz="1200" b="0" i="0" u="none" strike="noStrike" kern="1200" cap="none" spc="0" normalizeH="0" baseline="0" noProof="0" dirty="0" err="1">
                          <a:ln>
                            <a:noFill/>
                          </a:ln>
                          <a:solidFill>
                            <a:prstClr val="black"/>
                          </a:solidFill>
                          <a:effectLst/>
                          <a:uLnTx/>
                          <a:uFillTx/>
                          <a:latin typeface="+mn-lt"/>
                          <a:ea typeface="+mn-ea"/>
                          <a:cs typeface="+mn-cs"/>
                        </a:rPr>
                        <a:t>TBq</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Weight: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3,742 kg</a:t>
                      </a:r>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pPr>
                      <a:endParaRPr lang="en-US" sz="1200" u="sng" dirty="0"/>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8"/>
                      <a:stretch>
                        <a:fillRect/>
                      </a:stretch>
                    </a:blip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0" i="1" u="none" strike="noStrike" kern="1200" cap="none" spc="0" normalizeH="0" baseline="0" noProof="0" dirty="0">
                          <a:ln>
                            <a:noFill/>
                          </a:ln>
                          <a:solidFill>
                            <a:prstClr val="black"/>
                          </a:solidFill>
                          <a:effectLst/>
                          <a:uLnTx/>
                          <a:uFillTx/>
                          <a:latin typeface="+mn-lt"/>
                          <a:ea typeface="+mn-ea"/>
                          <a:cs typeface="+mn-cs"/>
                        </a:rPr>
                        <a:t>Isotope: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Cs137</a:t>
                      </a: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Max. Activity: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122 </a:t>
                      </a:r>
                      <a:r>
                        <a:rPr kumimoji="0" lang="en-US" sz="1200" b="0" i="0" u="none" strike="noStrike" kern="1200" cap="none" spc="0" normalizeH="0" baseline="0" noProof="0" dirty="0" err="1">
                          <a:ln>
                            <a:noFill/>
                          </a:ln>
                          <a:solidFill>
                            <a:prstClr val="black"/>
                          </a:solidFill>
                          <a:effectLst/>
                          <a:uLnTx/>
                          <a:uFillTx/>
                          <a:latin typeface="+mn-lt"/>
                          <a:ea typeface="+mn-ea"/>
                          <a:cs typeface="+mn-cs"/>
                        </a:rPr>
                        <a:t>TBq</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Weight: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907 kg</a:t>
                      </a:r>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600"/>
                        </a:spcBef>
                      </a:pPr>
                      <a:endParaRPr lang="en-US" sz="1200" dirty="0"/>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9"/>
                      <a:stretch>
                        <a:fillRect/>
                      </a:stretch>
                    </a:blip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0" i="1" u="none" strike="noStrike" kern="1200" cap="none" spc="0" normalizeH="0" baseline="0" noProof="0" dirty="0">
                          <a:ln>
                            <a:noFill/>
                          </a:ln>
                          <a:solidFill>
                            <a:prstClr val="black"/>
                          </a:solidFill>
                          <a:effectLst/>
                          <a:uLnTx/>
                          <a:uFillTx/>
                          <a:latin typeface="+mn-lt"/>
                          <a:ea typeface="+mn-ea"/>
                          <a:cs typeface="+mn-cs"/>
                        </a:rPr>
                        <a:t>Isotope: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Cs137</a:t>
                      </a: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Max. Activity: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833 </a:t>
                      </a:r>
                      <a:r>
                        <a:rPr kumimoji="0" lang="en-US" sz="1200" b="0" i="0" u="none" strike="noStrike" kern="1200" cap="none" spc="0" normalizeH="0" baseline="0" noProof="0" dirty="0" err="1">
                          <a:ln>
                            <a:noFill/>
                          </a:ln>
                          <a:solidFill>
                            <a:prstClr val="black"/>
                          </a:solidFill>
                          <a:effectLst/>
                          <a:uLnTx/>
                          <a:uFillTx/>
                          <a:latin typeface="+mn-lt"/>
                          <a:ea typeface="+mn-ea"/>
                          <a:cs typeface="+mn-cs"/>
                        </a:rPr>
                        <a:t>TBq</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Weight: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1,361 kg</a:t>
                      </a:r>
                      <a:endParaRPr kumimoji="0" lang="en-US" sz="1200" b="0" i="0" u="sng" strike="noStrike" kern="1200" cap="none" spc="0" normalizeH="0" baseline="0" noProof="0" dirty="0">
                        <a:ln>
                          <a:noFill/>
                        </a:ln>
                        <a:solidFill>
                          <a:prstClr val="black"/>
                        </a:solidFill>
                        <a:effectLst/>
                        <a:uLnTx/>
                        <a:uFillTx/>
                        <a:latin typeface="+mn-lt"/>
                        <a:ea typeface="+mn-ea"/>
                        <a:cs typeface="+mn-cs"/>
                      </a:endParaRPr>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txBody>
                  <a:tcPr marL="36576"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10"/>
                      <a:stretch>
                        <a:fillRect/>
                      </a:stretch>
                    </a:blip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0" i="1" u="none" strike="noStrike" kern="1200" cap="none" spc="0" normalizeH="0" baseline="0" noProof="0" dirty="0">
                          <a:ln>
                            <a:noFill/>
                          </a:ln>
                          <a:solidFill>
                            <a:prstClr val="black"/>
                          </a:solidFill>
                          <a:effectLst/>
                          <a:uLnTx/>
                          <a:uFillTx/>
                          <a:latin typeface="+mn-lt"/>
                          <a:ea typeface="+mn-ea"/>
                          <a:cs typeface="+mn-cs"/>
                        </a:rPr>
                        <a:t>Isotope: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Co60</a:t>
                      </a: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Max. Activity: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496 </a:t>
                      </a:r>
                      <a:r>
                        <a:rPr kumimoji="0" lang="en-US" sz="1200" b="0" i="0" u="none" strike="noStrike" kern="1200" cap="none" spc="0" normalizeH="0" baseline="0" noProof="0" dirty="0" err="1">
                          <a:ln>
                            <a:noFill/>
                          </a:ln>
                          <a:solidFill>
                            <a:prstClr val="black"/>
                          </a:solidFill>
                          <a:effectLst/>
                          <a:uLnTx/>
                          <a:uFillTx/>
                          <a:latin typeface="+mn-lt"/>
                          <a:ea typeface="+mn-ea"/>
                          <a:cs typeface="+mn-cs"/>
                        </a:rPr>
                        <a:t>TBq</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tab pos="1260475" algn="l"/>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Weight: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2,495 kg</a:t>
                      </a:r>
                    </a:p>
                  </a:txBody>
                  <a:tcPr marL="36576"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4497520"/>
                  </a:ext>
                </a:extLst>
              </a:tr>
            </a:tbl>
          </a:graphicData>
        </a:graphic>
      </p:graphicFrame>
    </p:spTree>
    <p:extLst>
      <p:ext uri="{BB962C8B-B14F-4D97-AF65-F5344CB8AC3E}">
        <p14:creationId xmlns:p14="http://schemas.microsoft.com/office/powerpoint/2010/main" val="341454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2705" y="313018"/>
            <a:ext cx="6001128" cy="424731"/>
          </a:xfrm>
        </p:spPr>
        <p:txBody>
          <a:bodyPr>
            <a:noAutofit/>
          </a:bodyPr>
          <a:lstStyle/>
          <a:p>
            <a:pPr algn="r"/>
            <a:r>
              <a:rPr lang="en-US" dirty="0"/>
              <a:t>Type B Container Development</a:t>
            </a:r>
          </a:p>
        </p:txBody>
      </p:sp>
      <p:sp>
        <p:nvSpPr>
          <p:cNvPr id="6" name="Content Placeholder 2"/>
          <p:cNvSpPr txBox="1">
            <a:spLocks/>
          </p:cNvSpPr>
          <p:nvPr/>
        </p:nvSpPr>
        <p:spPr>
          <a:xfrm>
            <a:off x="336431" y="1019841"/>
            <a:ext cx="8478958" cy="55251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ED7D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5000"/>
              </a:lnSpc>
              <a:buClr>
                <a:schemeClr val="accent6">
                  <a:lumMod val="75000"/>
                </a:schemeClr>
              </a:buClr>
              <a:buFont typeface="Wingdings" panose="05000000000000000000" pitchFamily="2" charset="2"/>
              <a:buChar char="§"/>
            </a:pPr>
            <a:r>
              <a:rPr lang="en-US" sz="2000" u="none" dirty="0"/>
              <a:t>In 2004, the U.S. NRC revised regulations to harmonize with the IAEA’s 1996 edition of “Regulations for the Safe Transport of Radioactive Material” (IAEA Safety Standards Series No. TS-R-1). </a:t>
            </a:r>
          </a:p>
          <a:p>
            <a:pPr>
              <a:lnSpc>
                <a:spcPct val="85000"/>
              </a:lnSpc>
              <a:buClr>
                <a:schemeClr val="accent6">
                  <a:lumMod val="75000"/>
                </a:schemeClr>
              </a:buClr>
              <a:buFont typeface="Wingdings" panose="05000000000000000000" pitchFamily="2" charset="2"/>
              <a:buChar char="§"/>
            </a:pPr>
            <a:r>
              <a:rPr lang="en-US" sz="2000" u="none" dirty="0"/>
              <a:t>As a result, a number of Type B packaging models used by OSRP and industry for Type B shipments were phased out of use in October 2008.</a:t>
            </a:r>
          </a:p>
          <a:p>
            <a:pPr>
              <a:buClr>
                <a:schemeClr val="accent6">
                  <a:lumMod val="75000"/>
                </a:schemeClr>
              </a:buClr>
              <a:buFont typeface="Wingdings" panose="05000000000000000000" pitchFamily="2" charset="2"/>
              <a:buChar char="§"/>
            </a:pPr>
            <a:r>
              <a:rPr lang="en-US" sz="2000" u="none" dirty="0"/>
              <a:t>NNSA’s Office of Radiological Security directed OSRP to design, test, certify and fabricate new Type B container models in anticipation of upcoming shortages of compliant containers.</a:t>
            </a:r>
          </a:p>
          <a:p>
            <a:pPr>
              <a:buClr>
                <a:schemeClr val="accent6">
                  <a:lumMod val="75000"/>
                </a:schemeClr>
              </a:buClr>
              <a:buFont typeface="Wingdings" panose="05000000000000000000" pitchFamily="2" charset="2"/>
              <a:buChar char="§"/>
            </a:pPr>
            <a:r>
              <a:rPr lang="en-US" sz="2000" u="none" dirty="0"/>
              <a:t>NNSA and OSRP began work on the 380-B container in 2009. </a:t>
            </a:r>
          </a:p>
          <a:p>
            <a:pPr>
              <a:buClr>
                <a:schemeClr val="accent6">
                  <a:lumMod val="75000"/>
                </a:schemeClr>
              </a:buClr>
              <a:buFont typeface="Wingdings" panose="05000000000000000000" pitchFamily="2" charset="2"/>
              <a:buChar char="§"/>
            </a:pPr>
            <a:r>
              <a:rPr lang="en-US" sz="2000" u="none" dirty="0"/>
              <a:t>OSRP worked with federal entities, industry experts, the IAEA and a other stakeholders over the course of a decade to bring the 380-B into operation.</a:t>
            </a:r>
          </a:p>
          <a:p>
            <a:pPr>
              <a:lnSpc>
                <a:spcPct val="85000"/>
              </a:lnSpc>
              <a:buClr>
                <a:schemeClr val="accent6">
                  <a:lumMod val="75000"/>
                </a:schemeClr>
              </a:buClr>
              <a:buFont typeface="Wingdings" panose="05000000000000000000" pitchFamily="2" charset="2"/>
              <a:buChar char="§"/>
            </a:pPr>
            <a:endParaRPr lang="en-US" sz="2200" u="none" dirty="0"/>
          </a:p>
        </p:txBody>
      </p:sp>
    </p:spTree>
    <p:extLst>
      <p:ext uri="{BB962C8B-B14F-4D97-AF65-F5344CB8AC3E}">
        <p14:creationId xmlns:p14="http://schemas.microsoft.com/office/powerpoint/2010/main" val="425095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957269" y="247722"/>
            <a:ext cx="6908897" cy="492125"/>
          </a:xfrm>
        </p:spPr>
        <p:txBody>
          <a:bodyPr/>
          <a:lstStyle/>
          <a:p>
            <a:pPr algn="r"/>
            <a:r>
              <a:rPr lang="en-US" dirty="0"/>
              <a:t>	380-B Design</a:t>
            </a:r>
          </a:p>
        </p:txBody>
      </p:sp>
      <p:pic>
        <p:nvPicPr>
          <p:cNvPr id="6" name="Picture 5">
            <a:extLst>
              <a:ext uri="{FF2B5EF4-FFF2-40B4-BE49-F238E27FC236}">
                <a16:creationId xmlns:a16="http://schemas.microsoft.com/office/drawing/2014/main" id="{381B0186-7F7C-42C3-8B40-763067E27209}"/>
              </a:ext>
            </a:extLst>
          </p:cNvPr>
          <p:cNvPicPr>
            <a:picLocks noChangeAspect="1"/>
          </p:cNvPicPr>
          <p:nvPr/>
        </p:nvPicPr>
        <p:blipFill>
          <a:blip r:embed="rId3"/>
          <a:stretch>
            <a:fillRect/>
          </a:stretch>
        </p:blipFill>
        <p:spPr>
          <a:xfrm>
            <a:off x="490061" y="999331"/>
            <a:ext cx="4266657" cy="4294188"/>
          </a:xfrm>
          <a:prstGeom prst="rect">
            <a:avLst/>
          </a:prstGeom>
        </p:spPr>
      </p:pic>
      <p:sp>
        <p:nvSpPr>
          <p:cNvPr id="7" name="TextBox 6">
            <a:extLst>
              <a:ext uri="{FF2B5EF4-FFF2-40B4-BE49-F238E27FC236}">
                <a16:creationId xmlns:a16="http://schemas.microsoft.com/office/drawing/2014/main" id="{2E9A8B29-543E-4187-A421-0291B4C5943E}"/>
              </a:ext>
            </a:extLst>
          </p:cNvPr>
          <p:cNvSpPr txBox="1"/>
          <p:nvPr/>
        </p:nvSpPr>
        <p:spPr>
          <a:xfrm>
            <a:off x="4994253" y="1244748"/>
            <a:ext cx="3871913" cy="3293209"/>
          </a:xfrm>
          <a:prstGeom prst="rect">
            <a:avLst/>
          </a:prstGeom>
          <a:noFill/>
        </p:spPr>
        <p:txBody>
          <a:bodyPr wrap="square">
            <a:spAutoFit/>
          </a:bodyPr>
          <a:lstStyle/>
          <a:p>
            <a:pPr marL="742950" lvl="1" indent="-285750" algn="l" eaLnBrk="1" hangingPunct="1">
              <a:spcBef>
                <a:spcPts val="600"/>
              </a:spcBef>
              <a:buClr>
                <a:schemeClr val="accent6">
                  <a:lumMod val="75000"/>
                </a:schemeClr>
              </a:buClr>
              <a:buFont typeface="Wingdings" panose="05000000000000000000" pitchFamily="2" charset="2"/>
              <a:buChar char="§"/>
            </a:pPr>
            <a:r>
              <a:rPr lang="en-US" sz="1400" u="none" dirty="0">
                <a:latin typeface="+mn-lt"/>
              </a:rPr>
              <a:t>Leak-tight. </a:t>
            </a:r>
          </a:p>
          <a:p>
            <a:pPr marL="742950" lvl="1" indent="-285750" algn="l" eaLnBrk="1" hangingPunct="1">
              <a:spcBef>
                <a:spcPts val="600"/>
              </a:spcBef>
              <a:buClr>
                <a:schemeClr val="accent6">
                  <a:lumMod val="75000"/>
                </a:schemeClr>
              </a:buClr>
              <a:buFont typeface="Wingdings" panose="05000000000000000000" pitchFamily="2" charset="2"/>
              <a:buChar char="§"/>
            </a:pPr>
            <a:r>
              <a:rPr lang="en-US" sz="1400" u="none" dirty="0">
                <a:latin typeface="+mn-lt"/>
              </a:rPr>
              <a:t>Lead shielded cask body and closure lid.</a:t>
            </a:r>
          </a:p>
          <a:p>
            <a:pPr marL="742950" lvl="1" indent="-285750" algn="l" eaLnBrk="1" hangingPunct="1">
              <a:spcBef>
                <a:spcPts val="600"/>
              </a:spcBef>
              <a:buClr>
                <a:schemeClr val="accent6">
                  <a:lumMod val="75000"/>
                </a:schemeClr>
              </a:buClr>
              <a:buFont typeface="Wingdings" panose="05000000000000000000" pitchFamily="2" charset="2"/>
              <a:buChar char="§"/>
            </a:pPr>
            <a:r>
              <a:rPr lang="en-US" sz="1400" u="none" dirty="0">
                <a:latin typeface="+mn-lt"/>
              </a:rPr>
              <a:t>Upper and lower impact limiters filled with polyurethane foam.</a:t>
            </a:r>
          </a:p>
          <a:p>
            <a:pPr marL="742950" lvl="1" indent="-285750" algn="l" eaLnBrk="1" hangingPunct="1">
              <a:spcBef>
                <a:spcPts val="600"/>
              </a:spcBef>
              <a:buClr>
                <a:schemeClr val="accent6">
                  <a:lumMod val="75000"/>
                </a:schemeClr>
              </a:buClr>
              <a:buFont typeface="Wingdings" panose="05000000000000000000" pitchFamily="2" charset="2"/>
              <a:buChar char="§"/>
            </a:pPr>
            <a:r>
              <a:rPr lang="en-US" sz="1400" u="none" dirty="0">
                <a:latin typeface="+mn-lt"/>
              </a:rPr>
              <a:t>Conventional materials and fabrication techniques.</a:t>
            </a:r>
          </a:p>
          <a:p>
            <a:pPr marL="742950" lvl="1" indent="-285750" algn="l" eaLnBrk="1" hangingPunct="1">
              <a:spcBef>
                <a:spcPts val="600"/>
              </a:spcBef>
              <a:buClr>
                <a:schemeClr val="accent6">
                  <a:lumMod val="75000"/>
                </a:schemeClr>
              </a:buClr>
              <a:buFont typeface="Wingdings" panose="05000000000000000000" pitchFamily="2" charset="2"/>
              <a:buChar char="§"/>
            </a:pPr>
            <a:r>
              <a:rPr lang="en-US" sz="1400" u="none" dirty="0">
                <a:latin typeface="+mn-lt"/>
              </a:rPr>
              <a:t>When prepared for shipment:</a:t>
            </a:r>
          </a:p>
          <a:p>
            <a:pPr marL="1200150" lvl="2" indent="-285750" algn="l" eaLnBrk="1" hangingPunct="1">
              <a:spcBef>
                <a:spcPts val="600"/>
              </a:spcBef>
              <a:buClr>
                <a:schemeClr val="accent6">
                  <a:lumMod val="75000"/>
                </a:schemeClr>
              </a:buClr>
              <a:buFont typeface="Courier New" panose="02070309020205020404" pitchFamily="49" charset="0"/>
              <a:buChar char="o"/>
            </a:pPr>
            <a:r>
              <a:rPr lang="en-US" sz="1400" u="none" dirty="0">
                <a:latin typeface="+mn-lt"/>
              </a:rPr>
              <a:t>3 m tall</a:t>
            </a:r>
          </a:p>
          <a:p>
            <a:pPr marL="1200150" lvl="2" indent="-285750" algn="l" eaLnBrk="1" hangingPunct="1">
              <a:spcBef>
                <a:spcPts val="600"/>
              </a:spcBef>
              <a:buClr>
                <a:schemeClr val="accent6">
                  <a:lumMod val="75000"/>
                </a:schemeClr>
              </a:buClr>
              <a:buFont typeface="Courier New" panose="02070309020205020404" pitchFamily="49" charset="0"/>
              <a:buChar char="o"/>
            </a:pPr>
            <a:r>
              <a:rPr lang="en-US" sz="1400" u="none" dirty="0">
                <a:latin typeface="+mn-lt"/>
              </a:rPr>
              <a:t>2.5 m diameter</a:t>
            </a:r>
          </a:p>
          <a:p>
            <a:pPr marL="1200150" lvl="2" indent="-285750" algn="l" eaLnBrk="1" hangingPunct="1">
              <a:spcBef>
                <a:spcPts val="600"/>
              </a:spcBef>
              <a:buClr>
                <a:schemeClr val="accent6">
                  <a:lumMod val="75000"/>
                </a:schemeClr>
              </a:buClr>
              <a:buFont typeface="Courier New" panose="02070309020205020404" pitchFamily="49" charset="0"/>
              <a:buChar char="o"/>
            </a:pPr>
            <a:r>
              <a:rPr lang="en-US" sz="1400" u="none" dirty="0">
                <a:latin typeface="+mn-lt"/>
              </a:rPr>
              <a:t>Maximum 30,391 kg</a:t>
            </a:r>
          </a:p>
          <a:p>
            <a:pPr marL="742950" lvl="1" indent="-285750" algn="l" eaLnBrk="1" hangingPunct="1">
              <a:spcBef>
                <a:spcPts val="600"/>
              </a:spcBef>
              <a:buClr>
                <a:schemeClr val="accent6">
                  <a:lumMod val="75000"/>
                </a:schemeClr>
              </a:buClr>
              <a:buFont typeface="Wingdings" panose="05000000000000000000" pitchFamily="2" charset="2"/>
              <a:buChar char="§"/>
            </a:pPr>
            <a:r>
              <a:rPr lang="en-US" sz="1400" u="none" dirty="0">
                <a:latin typeface="+mn-lt"/>
              </a:rPr>
              <a:t>Shipped by ground on a dedicated trailer.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704771" y="315504"/>
            <a:ext cx="6001129" cy="492125"/>
          </a:xfrm>
        </p:spPr>
        <p:txBody>
          <a:bodyPr/>
          <a:lstStyle/>
          <a:p>
            <a:pPr marL="457200" lvl="1" indent="0" algn="r">
              <a:buNone/>
            </a:pPr>
            <a:r>
              <a:rPr lang="en-US" sz="3200" b="1" i="0" dirty="0"/>
              <a:t>380-B Payloads</a:t>
            </a:r>
          </a:p>
        </p:txBody>
      </p:sp>
      <p:sp>
        <p:nvSpPr>
          <p:cNvPr id="3" name="Content Placeholder 2"/>
          <p:cNvSpPr>
            <a:spLocks noGrp="1"/>
          </p:cNvSpPr>
          <p:nvPr>
            <p:ph sz="quarter" idx="11"/>
          </p:nvPr>
        </p:nvSpPr>
        <p:spPr>
          <a:xfrm>
            <a:off x="431299" y="1085685"/>
            <a:ext cx="8636000" cy="1969403"/>
          </a:xfrm>
        </p:spPr>
        <p:txBody>
          <a:bodyPr>
            <a:normAutofit/>
          </a:bodyPr>
          <a:lstStyle/>
          <a:p>
            <a:pPr lvl="0" indent="-285750" fontAlgn="base">
              <a:spcBef>
                <a:spcPts val="600"/>
              </a:spcBef>
              <a:spcAft>
                <a:spcPct val="0"/>
              </a:spcAft>
              <a:buClr>
                <a:schemeClr val="accent6">
                  <a:lumMod val="75000"/>
                </a:schemeClr>
              </a:buClr>
              <a:buSzPct val="110000"/>
              <a:buFont typeface="Wingdings" panose="05000000000000000000" pitchFamily="2" charset="2"/>
              <a:buChar char="§"/>
            </a:pPr>
            <a:r>
              <a:rPr lang="en-US" sz="1500" dirty="0"/>
              <a:t>Transportation of sealed sources used for industrial, medical, and research purposes.</a:t>
            </a:r>
          </a:p>
          <a:p>
            <a:pPr lvl="0" indent="-285750" fontAlgn="base">
              <a:spcBef>
                <a:spcPts val="600"/>
              </a:spcBef>
              <a:spcAft>
                <a:spcPct val="0"/>
              </a:spcAft>
              <a:buClr>
                <a:schemeClr val="accent6">
                  <a:lumMod val="75000"/>
                </a:schemeClr>
              </a:buClr>
              <a:buSzPct val="110000"/>
              <a:buFont typeface="Wingdings" panose="05000000000000000000" pitchFamily="2" charset="2"/>
              <a:buChar char="§"/>
            </a:pPr>
            <a:r>
              <a:rPr lang="en-US" sz="1500" dirty="0"/>
              <a:t>Maximum decay heat in the package is 205W</a:t>
            </a:r>
          </a:p>
          <a:p>
            <a:pPr lvl="0" indent="-285750" fontAlgn="base">
              <a:spcBef>
                <a:spcPts val="600"/>
              </a:spcBef>
              <a:spcAft>
                <a:spcPct val="0"/>
              </a:spcAft>
              <a:buClr>
                <a:schemeClr val="accent6">
                  <a:lumMod val="75000"/>
                </a:schemeClr>
              </a:buClr>
              <a:buSzPct val="110000"/>
              <a:buFont typeface="Wingdings" panose="05000000000000000000" pitchFamily="2" charset="2"/>
              <a:buChar char="§"/>
            </a:pPr>
            <a:r>
              <a:rPr lang="en-US" sz="1500" dirty="0"/>
              <a:t>No shielding credit is taken for the devices during transportation</a:t>
            </a:r>
          </a:p>
          <a:p>
            <a:pPr lvl="0" indent="-285750" fontAlgn="base">
              <a:spcBef>
                <a:spcPts val="600"/>
              </a:spcBef>
              <a:spcAft>
                <a:spcPct val="0"/>
              </a:spcAft>
              <a:buClr>
                <a:schemeClr val="accent6">
                  <a:lumMod val="75000"/>
                </a:schemeClr>
              </a:buClr>
              <a:buSzPct val="110000"/>
              <a:buFont typeface="Wingdings" panose="05000000000000000000" pitchFamily="2" charset="2"/>
              <a:buChar char="§"/>
            </a:pPr>
            <a:r>
              <a:rPr lang="en-US" sz="1500" dirty="0"/>
              <a:t>Maximum total device weight is 4,536 kg</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30127205"/>
              </p:ext>
            </p:extLst>
          </p:nvPr>
        </p:nvGraphicFramePr>
        <p:xfrm>
          <a:off x="2815324" y="2621376"/>
          <a:ext cx="2890011" cy="2834640"/>
        </p:xfrm>
        <a:graphic>
          <a:graphicData uri="http://schemas.openxmlformats.org/drawingml/2006/table">
            <a:tbl>
              <a:tblPr firstRow="1" bandRow="1">
                <a:tableStyleId>{912C8C85-51F0-491E-9774-3900AFEF0FD7}</a:tableStyleId>
              </a:tblPr>
              <a:tblGrid>
                <a:gridCol w="1259376">
                  <a:extLst>
                    <a:ext uri="{9D8B030D-6E8A-4147-A177-3AD203B41FA5}">
                      <a16:colId xmlns:a16="http://schemas.microsoft.com/office/drawing/2014/main" val="809730158"/>
                    </a:ext>
                  </a:extLst>
                </a:gridCol>
                <a:gridCol w="1630635">
                  <a:extLst>
                    <a:ext uri="{9D8B030D-6E8A-4147-A177-3AD203B41FA5}">
                      <a16:colId xmlns:a16="http://schemas.microsoft.com/office/drawing/2014/main" val="2376667933"/>
                    </a:ext>
                  </a:extLst>
                </a:gridCol>
              </a:tblGrid>
              <a:tr h="543199">
                <a:tc>
                  <a:txBody>
                    <a:bodyPr/>
                    <a:lstStyle/>
                    <a:p>
                      <a:r>
                        <a:rPr lang="en-US" dirty="0"/>
                        <a:t>Nuclide</a:t>
                      </a:r>
                    </a:p>
                  </a:txBody>
                  <a:tcPr>
                    <a:lnR w="12700" cap="flat" cmpd="sng" algn="ctr">
                      <a:solidFill>
                        <a:schemeClr val="tx1"/>
                      </a:solidFill>
                      <a:prstDash val="solid"/>
                      <a:round/>
                      <a:headEnd type="none" w="med" len="med"/>
                      <a:tailEnd type="none" w="med" len="med"/>
                    </a:lnR>
                    <a:solidFill>
                      <a:schemeClr val="accent6">
                        <a:lumMod val="75000"/>
                      </a:schemeClr>
                    </a:solidFill>
                  </a:tcPr>
                </a:tc>
                <a:tc>
                  <a:txBody>
                    <a:bodyPr/>
                    <a:lstStyle/>
                    <a:p>
                      <a:r>
                        <a:rPr lang="en-US" dirty="0"/>
                        <a:t>Maximum Activity (</a:t>
                      </a:r>
                      <a:r>
                        <a:rPr lang="en-US" dirty="0" err="1"/>
                        <a:t>TBq</a:t>
                      </a:r>
                      <a:r>
                        <a:rPr lang="en-US" dirty="0"/>
                        <a:t>)</a:t>
                      </a:r>
                    </a:p>
                  </a:txBody>
                  <a:tcPr>
                    <a:lnL w="12700" cap="flat" cmpd="sng" algn="ctr">
                      <a:solidFill>
                        <a:schemeClr val="tx1"/>
                      </a:solidFill>
                      <a:prstDash val="solid"/>
                      <a:round/>
                      <a:headEnd type="none" w="med" len="med"/>
                      <a:tailEnd type="none" w="med" len="med"/>
                    </a:lnL>
                    <a:solidFill>
                      <a:schemeClr val="accent6">
                        <a:lumMod val="75000"/>
                      </a:schemeClr>
                    </a:solidFill>
                  </a:tcPr>
                </a:tc>
                <a:extLst>
                  <a:ext uri="{0D108BD9-81ED-4DB2-BD59-A6C34878D82A}">
                    <a16:rowId xmlns:a16="http://schemas.microsoft.com/office/drawing/2014/main" val="1560241799"/>
                  </a:ext>
                </a:extLst>
              </a:tr>
              <a:tr h="314711">
                <a:tc>
                  <a:txBody>
                    <a:bodyPr/>
                    <a:lstStyle/>
                    <a:p>
                      <a:r>
                        <a:rPr lang="en-US" dirty="0"/>
                        <a:t>Co-60</a:t>
                      </a:r>
                    </a:p>
                  </a:txBody>
                  <a:tcPr>
                    <a:lnR w="12700" cap="flat" cmpd="sng" algn="ctr">
                      <a:solidFill>
                        <a:schemeClr val="tx1"/>
                      </a:solidFill>
                      <a:prstDash val="solid"/>
                      <a:round/>
                      <a:headEnd type="none" w="med" len="med"/>
                      <a:tailEnd type="none" w="med" len="med"/>
                    </a:lnR>
                  </a:tcPr>
                </a:tc>
                <a:tc>
                  <a:txBody>
                    <a:bodyPr/>
                    <a:lstStyle/>
                    <a:p>
                      <a:pPr algn="r"/>
                      <a:r>
                        <a:rPr lang="en-US" dirty="0"/>
                        <a:t>285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169965"/>
                  </a:ext>
                </a:extLst>
              </a:tr>
              <a:tr h="314711">
                <a:tc>
                  <a:txBody>
                    <a:bodyPr/>
                    <a:lstStyle/>
                    <a:p>
                      <a:r>
                        <a:rPr lang="en-US" dirty="0"/>
                        <a:t>Cs-137</a:t>
                      </a:r>
                    </a:p>
                  </a:txBody>
                  <a:tcPr>
                    <a:lnR w="12700" cap="flat" cmpd="sng" algn="ctr">
                      <a:solidFill>
                        <a:schemeClr val="tx1"/>
                      </a:solidFill>
                      <a:prstDash val="solid"/>
                      <a:round/>
                      <a:headEnd type="none" w="med" len="med"/>
                      <a:tailEnd type="none" w="med" len="med"/>
                    </a:lnR>
                  </a:tcPr>
                </a:tc>
                <a:tc>
                  <a:txBody>
                    <a:bodyPr/>
                    <a:lstStyle/>
                    <a:p>
                      <a:pPr algn="r"/>
                      <a:r>
                        <a:rPr lang="en-US" dirty="0"/>
                        <a:t>1505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42040516"/>
                  </a:ext>
                </a:extLst>
              </a:tr>
              <a:tr h="314711">
                <a:tc>
                  <a:txBody>
                    <a:bodyPr/>
                    <a:lstStyle/>
                    <a:p>
                      <a:r>
                        <a:rPr lang="en-US" dirty="0"/>
                        <a:t>Sr-90</a:t>
                      </a:r>
                    </a:p>
                  </a:txBody>
                  <a:tcPr>
                    <a:lnR w="12700" cap="flat" cmpd="sng" algn="ctr">
                      <a:solidFill>
                        <a:schemeClr val="tx1"/>
                      </a:solidFill>
                      <a:prstDash val="solid"/>
                      <a:round/>
                      <a:headEnd type="none" w="med" len="med"/>
                      <a:tailEnd type="none" w="med" len="med"/>
                    </a:lnR>
                  </a:tcPr>
                </a:tc>
                <a:tc>
                  <a:txBody>
                    <a:bodyPr/>
                    <a:lstStyle/>
                    <a:p>
                      <a:pPr algn="r"/>
                      <a:r>
                        <a:rPr lang="en-US" dirty="0"/>
                        <a:t>1132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910957672"/>
                  </a:ext>
                </a:extLst>
              </a:tr>
              <a:tr h="314711">
                <a:tc>
                  <a:txBody>
                    <a:bodyPr/>
                    <a:lstStyle/>
                    <a:p>
                      <a:r>
                        <a:rPr lang="en-US" dirty="0"/>
                        <a:t>Ra-226</a:t>
                      </a:r>
                    </a:p>
                  </a:txBody>
                  <a:tcPr>
                    <a:lnR w="12700" cap="flat" cmpd="sng" algn="ctr">
                      <a:solidFill>
                        <a:schemeClr val="tx1"/>
                      </a:solidFill>
                      <a:prstDash val="solid"/>
                      <a:round/>
                      <a:headEnd type="none" w="med" len="med"/>
                      <a:tailEnd type="none" w="med" len="med"/>
                    </a:lnR>
                  </a:tcPr>
                </a:tc>
                <a:tc>
                  <a:txBody>
                    <a:bodyPr/>
                    <a:lstStyle/>
                    <a:p>
                      <a:pPr algn="r"/>
                      <a:r>
                        <a:rPr lang="en-US" dirty="0"/>
                        <a:t>41</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4400734"/>
                  </a:ext>
                </a:extLst>
              </a:tr>
              <a:tr h="314711">
                <a:tc>
                  <a:txBody>
                    <a:bodyPr/>
                    <a:lstStyle/>
                    <a:p>
                      <a:r>
                        <a:rPr lang="en-US" dirty="0"/>
                        <a:t>Ra-226/Be</a:t>
                      </a:r>
                    </a:p>
                  </a:txBody>
                  <a:tcPr>
                    <a:lnR w="12700" cap="flat" cmpd="sng" algn="ctr">
                      <a:solidFill>
                        <a:schemeClr val="tx1"/>
                      </a:solidFill>
                      <a:prstDash val="solid"/>
                      <a:round/>
                      <a:headEnd type="none" w="med" len="med"/>
                      <a:tailEnd type="none" w="med" len="med"/>
                    </a:lnR>
                  </a:tcPr>
                </a:tc>
                <a:tc>
                  <a:txBody>
                    <a:bodyPr/>
                    <a:lstStyle/>
                    <a:p>
                      <a:pPr algn="r"/>
                      <a:r>
                        <a:rPr lang="en-US" dirty="0"/>
                        <a:t>0.2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84458489"/>
                  </a:ext>
                </a:extLst>
              </a:tr>
              <a:tr h="314711">
                <a:tc>
                  <a:txBody>
                    <a:bodyPr/>
                    <a:lstStyle/>
                    <a:p>
                      <a:r>
                        <a:rPr lang="en-US" dirty="0"/>
                        <a:t>Ir-192</a:t>
                      </a:r>
                    </a:p>
                  </a:txBody>
                  <a:tcPr>
                    <a:lnR w="12700" cap="flat" cmpd="sng" algn="ctr">
                      <a:solidFill>
                        <a:schemeClr val="tx1"/>
                      </a:solidFill>
                      <a:prstDash val="solid"/>
                      <a:round/>
                      <a:headEnd type="none" w="med" len="med"/>
                      <a:tailEnd type="none" w="med" len="med"/>
                    </a:lnR>
                  </a:tcPr>
                </a:tc>
                <a:tc>
                  <a:txBody>
                    <a:bodyPr/>
                    <a:lstStyle/>
                    <a:p>
                      <a:pPr algn="r"/>
                      <a:r>
                        <a:rPr lang="en-US" dirty="0"/>
                        <a:t>1233</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62470800"/>
                  </a:ext>
                </a:extLst>
              </a:tr>
            </a:tbl>
          </a:graphicData>
        </a:graphic>
      </p:graphicFrame>
    </p:spTree>
    <p:extLst>
      <p:ext uri="{BB962C8B-B14F-4D97-AF65-F5344CB8AC3E}">
        <p14:creationId xmlns:p14="http://schemas.microsoft.com/office/powerpoint/2010/main" val="20708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704771" y="315504"/>
            <a:ext cx="6001129" cy="492125"/>
          </a:xfrm>
        </p:spPr>
        <p:txBody>
          <a:bodyPr/>
          <a:lstStyle/>
          <a:p>
            <a:pPr marL="457200" lvl="1" indent="0" algn="r">
              <a:buNone/>
            </a:pPr>
            <a:r>
              <a:rPr lang="en-US" sz="3200" b="1" i="0" dirty="0"/>
              <a:t>Custom Safety Features</a:t>
            </a:r>
          </a:p>
        </p:txBody>
      </p:sp>
      <p:sp>
        <p:nvSpPr>
          <p:cNvPr id="3" name="Content Placeholder 2"/>
          <p:cNvSpPr>
            <a:spLocks noGrp="1"/>
          </p:cNvSpPr>
          <p:nvPr>
            <p:ph sz="quarter" idx="11"/>
          </p:nvPr>
        </p:nvSpPr>
        <p:spPr>
          <a:xfrm>
            <a:off x="431299" y="1085685"/>
            <a:ext cx="8636000" cy="4512084"/>
          </a:xfrm>
        </p:spPr>
        <p:txBody>
          <a:bodyPr>
            <a:normAutofit/>
          </a:bodyPr>
          <a:lstStyle/>
          <a:p>
            <a:pPr marL="228600" marR="0" lvl="0" indent="-228600" fontAlgn="base">
              <a:spcBef>
                <a:spcPts val="1000"/>
              </a:spcBef>
              <a:spcAft>
                <a:spcPct val="0"/>
              </a:spcAft>
              <a:buClr>
                <a:schemeClr val="accent6">
                  <a:lumMod val="75000"/>
                </a:schemeClr>
              </a:buClr>
              <a:buFont typeface="Wingdings" panose="05000000000000000000" pitchFamily="2" charset="2"/>
              <a:buChar char="§"/>
            </a:pPr>
            <a:r>
              <a:rPr lang="en-US" sz="2000" b="1" dirty="0"/>
              <a:t>380-B work platform</a:t>
            </a:r>
            <a:r>
              <a:rPr lang="en-US" sz="2000" dirty="0"/>
              <a:t>. The 380-B is mounted on a dedicated trailer where it remains during source recoveries. For the crew to work safely around the 380-B during loading/unloading of payloads, a custom metal work platform was designed, fabricated, and installed on the dedicated trailer. With the railings in place, the crew can comfortably move around the 380-B during operations without the use of ladders, thus enhancing worker safety and improving operational efficiency.</a:t>
            </a:r>
          </a:p>
          <a:p>
            <a:endParaRPr lang="en-US" dirty="0"/>
          </a:p>
        </p:txBody>
      </p:sp>
      <p:pic>
        <p:nvPicPr>
          <p:cNvPr id="5" name="Picture 4">
            <a:extLst>
              <a:ext uri="{FF2B5EF4-FFF2-40B4-BE49-F238E27FC236}">
                <a16:creationId xmlns:a16="http://schemas.microsoft.com/office/drawing/2014/main" id="{C2A25479-2354-4E9B-82A6-2AE38EA18BE8}"/>
              </a:ext>
            </a:extLst>
          </p:cNvPr>
          <p:cNvPicPr>
            <a:picLocks noChangeAspect="1"/>
          </p:cNvPicPr>
          <p:nvPr/>
        </p:nvPicPr>
        <p:blipFill>
          <a:blip r:embed="rId3"/>
          <a:stretch>
            <a:fillRect/>
          </a:stretch>
        </p:blipFill>
        <p:spPr>
          <a:xfrm>
            <a:off x="4572000" y="3211390"/>
            <a:ext cx="3479329" cy="2902194"/>
          </a:xfrm>
          <a:prstGeom prst="rect">
            <a:avLst/>
          </a:prstGeom>
        </p:spPr>
      </p:pic>
    </p:spTree>
    <p:extLst>
      <p:ext uri="{BB962C8B-B14F-4D97-AF65-F5344CB8AC3E}">
        <p14:creationId xmlns:p14="http://schemas.microsoft.com/office/powerpoint/2010/main" val="18243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704771" y="315504"/>
            <a:ext cx="6001129" cy="492125"/>
          </a:xfrm>
        </p:spPr>
        <p:txBody>
          <a:bodyPr/>
          <a:lstStyle/>
          <a:p>
            <a:pPr marL="457200" lvl="1" indent="0" algn="r">
              <a:buNone/>
            </a:pPr>
            <a:r>
              <a:rPr lang="en-US" sz="3200" b="1" i="0" dirty="0"/>
              <a:t>Custom Safety Features</a:t>
            </a:r>
          </a:p>
        </p:txBody>
      </p:sp>
      <p:sp>
        <p:nvSpPr>
          <p:cNvPr id="3" name="Content Placeholder 2"/>
          <p:cNvSpPr>
            <a:spLocks noGrp="1"/>
          </p:cNvSpPr>
          <p:nvPr>
            <p:ph sz="quarter" idx="11"/>
          </p:nvPr>
        </p:nvSpPr>
        <p:spPr>
          <a:xfrm>
            <a:off x="431299" y="1085685"/>
            <a:ext cx="8636000" cy="4512084"/>
          </a:xfrm>
        </p:spPr>
        <p:txBody>
          <a:bodyPr>
            <a:normAutofit/>
          </a:bodyPr>
          <a:lstStyle/>
          <a:p>
            <a:pPr marL="228600" marR="0" lvl="0" indent="-228600" fontAlgn="base">
              <a:spcBef>
                <a:spcPts val="1000"/>
              </a:spcBef>
              <a:spcAft>
                <a:spcPct val="0"/>
              </a:spcAft>
              <a:buClr>
                <a:schemeClr val="accent6">
                  <a:lumMod val="75000"/>
                </a:schemeClr>
              </a:buClr>
              <a:buFont typeface="Wingdings" panose="05000000000000000000" pitchFamily="2" charset="2"/>
              <a:buChar char="§"/>
            </a:pPr>
            <a:r>
              <a:rPr lang="en-US" sz="2000" b="1" dirty="0"/>
              <a:t>380-B lid and impact limiter stands</a:t>
            </a:r>
            <a:r>
              <a:rPr lang="en-US" sz="2000" dirty="0"/>
              <a:t>. These stands were designed to be used on the dedicated trailer during source recovery operations. In addition to providing clean, controlled surfaces for these major 380-B components, they also serve to increase safety during their required inspections and radiological surveys. Inner surfaces of the lid and impact limiter can be inspected while on the stands, eliminating the need to work under suspended loads, thus enhancing worker safety.</a:t>
            </a:r>
          </a:p>
          <a:p>
            <a:endParaRPr lang="en-US" dirty="0"/>
          </a:p>
        </p:txBody>
      </p:sp>
      <p:pic>
        <p:nvPicPr>
          <p:cNvPr id="4" name="Picture 3">
            <a:extLst>
              <a:ext uri="{FF2B5EF4-FFF2-40B4-BE49-F238E27FC236}">
                <a16:creationId xmlns:a16="http://schemas.microsoft.com/office/drawing/2014/main" id="{5744CA79-9C66-436F-ADC5-015AB26C2DD5}"/>
              </a:ext>
            </a:extLst>
          </p:cNvPr>
          <p:cNvPicPr>
            <a:picLocks noChangeAspect="1"/>
          </p:cNvPicPr>
          <p:nvPr/>
        </p:nvPicPr>
        <p:blipFill>
          <a:blip r:embed="rId3"/>
          <a:stretch>
            <a:fillRect/>
          </a:stretch>
        </p:blipFill>
        <p:spPr>
          <a:xfrm>
            <a:off x="4487765" y="3176221"/>
            <a:ext cx="3479329" cy="2902194"/>
          </a:xfrm>
          <a:prstGeom prst="rect">
            <a:avLst/>
          </a:prstGeom>
        </p:spPr>
      </p:pic>
    </p:spTree>
    <p:extLst>
      <p:ext uri="{BB962C8B-B14F-4D97-AF65-F5344CB8AC3E}">
        <p14:creationId xmlns:p14="http://schemas.microsoft.com/office/powerpoint/2010/main" val="28435952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1119</Words>
  <Application>Microsoft Office PowerPoint</Application>
  <PresentationFormat>On-screen Show (4:3)</PresentationFormat>
  <Paragraphs>153</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Times</vt:lpstr>
      <vt:lpstr>Times New Roman</vt:lpstr>
      <vt:lpstr>Wingdings</vt:lpstr>
      <vt:lpstr>1_Office Theme</vt:lpstr>
      <vt:lpstr>PowerPoint Presentation</vt:lpstr>
      <vt:lpstr>PowerPoint Presentation</vt:lpstr>
      <vt:lpstr>PowerPoint Presentation</vt:lpstr>
      <vt:lpstr>PowerPoint Presentation</vt:lpstr>
      <vt:lpstr>Type B Container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2016-08-23T17:55:22Z</dcterms:created>
  <dcterms:modified xsi:type="dcterms:W3CDTF">2022-06-15T20:10:21Z</dcterms:modified>
</cp:coreProperties>
</file>