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4" r:id="rId3"/>
    <p:sldId id="298" r:id="rId4"/>
    <p:sldId id="306" r:id="rId5"/>
    <p:sldId id="302" r:id="rId6"/>
    <p:sldId id="309" r:id="rId7"/>
    <p:sldId id="310" r:id="rId8"/>
    <p:sldId id="282" r:id="rId9"/>
    <p:sldId id="294" r:id="rId10"/>
    <p:sldId id="289" r:id="rId11"/>
    <p:sldId id="287" r:id="rId12"/>
    <p:sldId id="31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19257" initials="2" lastIdx="8" clrIdx="3"/>
  <p:cmAuthor id="2" name="Taplin, Temeka" initials="TT" lastIdx="3" clrIdx="1"/>
  <p:cmAuthor id="3" name="Streeper, Charles Blamires" initials="SCB" lastIdx="1" clrIdx="2">
    <p:extLst>
      <p:ext uri="{19B8F6BF-5375-455C-9EA6-DF929625EA0E}">
        <p15:presenceInfo xmlns:p15="http://schemas.microsoft.com/office/powerpoint/2012/main" userId="S-1-5-21-1229272821-838170752-1417001333-7509656" providerId="AD"/>
      </p:ext>
    </p:extLst>
  </p:cmAuthor>
  <p:cmAuthor id="4" name="Coel-Roback, Becky" initials="CB" lastIdx="3" clrIdx="4">
    <p:extLst>
      <p:ext uri="{19B8F6BF-5375-455C-9EA6-DF929625EA0E}">
        <p15:presenceInfo xmlns:p15="http://schemas.microsoft.com/office/powerpoint/2012/main" userId="Coel-Roback, Becky" providerId="None"/>
      </p:ext>
    </p:extLst>
  </p:cmAuthor>
  <p:cmAuthor id="5" name="Joseph Tompkins" initials="JT" lastIdx="1" clrIdx="5">
    <p:extLst>
      <p:ext uri="{19B8F6BF-5375-455C-9EA6-DF929625EA0E}">
        <p15:presenceInfo xmlns:p15="http://schemas.microsoft.com/office/powerpoint/2012/main" userId="0074a4d4abaa15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20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00" autoAdjust="0"/>
    <p:restoredTop sz="92605" autoAdjust="0"/>
  </p:normalViewPr>
  <p:slideViewPr>
    <p:cSldViewPr snapToGrid="0" showGuides="1">
      <p:cViewPr varScale="1">
        <p:scale>
          <a:sx n="60" d="100"/>
          <a:sy n="60" d="100"/>
        </p:scale>
        <p:origin x="815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86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11-13T11:58:58.432" idx="1">
    <p:pos x="5760" y="0"/>
    <p:text>This slide is too blue :) Did you get it from Justin?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E5560-DD82-4442-A178-CB6674C2FD48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CD7FD28-510E-4BEE-9FEE-3D91F8057DB5}">
      <dgm:prSet phldrT="[Text]" custT="1"/>
      <dgm:spPr/>
      <dgm:t>
        <a:bodyPr/>
        <a:lstStyle/>
        <a:p>
          <a:pPr algn="ctr"/>
          <a:r>
            <a:rPr lang="en-US" sz="1150" dirty="0"/>
            <a:t>Regulatory</a:t>
          </a:r>
        </a:p>
        <a:p>
          <a:pPr algn="ctr"/>
          <a:r>
            <a:rPr lang="en-US" sz="1150" dirty="0"/>
            <a:t>Authority </a:t>
          </a:r>
        </a:p>
      </dgm:t>
    </dgm:pt>
    <dgm:pt modelId="{539042E2-1DA2-4762-A4BC-7EDC5ED68AC8}" type="parTrans" cxnId="{8DE58811-9F48-468F-A1AB-5D1113D9BF96}">
      <dgm:prSet/>
      <dgm:spPr/>
      <dgm:t>
        <a:bodyPr/>
        <a:lstStyle/>
        <a:p>
          <a:pPr algn="ctr"/>
          <a:endParaRPr lang="en-US"/>
        </a:p>
      </dgm:t>
    </dgm:pt>
    <dgm:pt modelId="{7F7CF612-1EF9-4BF2-B01B-99A238717D9A}" type="sibTrans" cxnId="{8DE58811-9F48-468F-A1AB-5D1113D9BF96}">
      <dgm:prSet/>
      <dgm:spPr/>
      <dgm:t>
        <a:bodyPr/>
        <a:lstStyle/>
        <a:p>
          <a:pPr algn="ctr"/>
          <a:endParaRPr lang="en-US" b="0"/>
        </a:p>
      </dgm:t>
    </dgm:pt>
    <dgm:pt modelId="{BE54C934-A0C1-40EC-B8AD-BF23D4D78068}">
      <dgm:prSet phldrT="[Text]" custT="1"/>
      <dgm:spPr/>
      <dgm:t>
        <a:bodyPr/>
        <a:lstStyle/>
        <a:p>
          <a:pPr algn="ctr"/>
          <a:r>
            <a:rPr lang="en-US" sz="1150" dirty="0"/>
            <a:t>US DOE NNSA Office of Radiological Security (ORS) </a:t>
          </a:r>
        </a:p>
      </dgm:t>
    </dgm:pt>
    <dgm:pt modelId="{A328EC07-94F0-4A07-AF95-5579C7599AC8}" type="parTrans" cxnId="{1D12F2DE-9FDB-4ACE-950F-2E070EF8AC52}">
      <dgm:prSet/>
      <dgm:spPr/>
      <dgm:t>
        <a:bodyPr/>
        <a:lstStyle/>
        <a:p>
          <a:pPr algn="ctr"/>
          <a:endParaRPr lang="en-US"/>
        </a:p>
      </dgm:t>
    </dgm:pt>
    <dgm:pt modelId="{BEF628EE-0190-471C-8BC0-4D67789B9DA0}" type="sibTrans" cxnId="{1D12F2DE-9FDB-4ACE-950F-2E070EF8AC52}">
      <dgm:prSet/>
      <dgm:spPr/>
      <dgm:t>
        <a:bodyPr/>
        <a:lstStyle/>
        <a:p>
          <a:pPr algn="ctr"/>
          <a:endParaRPr lang="en-US"/>
        </a:p>
      </dgm:t>
    </dgm:pt>
    <dgm:pt modelId="{8371567B-5D7A-4563-B959-D964855353C9}">
      <dgm:prSet phldrT="[Text]" custT="1"/>
      <dgm:spPr/>
      <dgm:t>
        <a:bodyPr/>
        <a:lstStyle/>
        <a:p>
          <a:pPr algn="ctr"/>
          <a:r>
            <a:rPr lang="en-US" sz="1150" dirty="0"/>
            <a:t>Offsite Source Recovery Program</a:t>
          </a:r>
        </a:p>
      </dgm:t>
    </dgm:pt>
    <dgm:pt modelId="{7489EBDE-7E09-4894-839C-3B2BF1784EC6}" type="parTrans" cxnId="{084288CD-41CD-4B95-A271-7BC8E2EF3D7B}">
      <dgm:prSet/>
      <dgm:spPr/>
      <dgm:t>
        <a:bodyPr/>
        <a:lstStyle/>
        <a:p>
          <a:pPr algn="ctr"/>
          <a:endParaRPr lang="en-US"/>
        </a:p>
      </dgm:t>
    </dgm:pt>
    <dgm:pt modelId="{A9D460E1-AF63-49D3-9A16-30547AFEAD24}" type="sibTrans" cxnId="{084288CD-41CD-4B95-A271-7BC8E2EF3D7B}">
      <dgm:prSet/>
      <dgm:spPr/>
      <dgm:t>
        <a:bodyPr/>
        <a:lstStyle/>
        <a:p>
          <a:pPr algn="ctr"/>
          <a:endParaRPr lang="en-US"/>
        </a:p>
      </dgm:t>
    </dgm:pt>
    <dgm:pt modelId="{3BD36516-A130-4D49-B41F-B2F7F8CF3270}">
      <dgm:prSet custT="1"/>
      <dgm:spPr/>
      <dgm:t>
        <a:bodyPr/>
        <a:lstStyle/>
        <a:p>
          <a:pPr algn="ctr"/>
          <a:r>
            <a:rPr lang="en-US" sz="1150"/>
            <a:t>Logistics-Mission Planning (Import)</a:t>
          </a:r>
          <a:endParaRPr lang="en-US" sz="1150" dirty="0"/>
        </a:p>
      </dgm:t>
    </dgm:pt>
    <dgm:pt modelId="{8B53B716-7932-4653-8788-FEF893A2B088}" type="parTrans" cxnId="{FAF4FDD5-EAEC-43C1-863C-375B40F1AD0D}">
      <dgm:prSet/>
      <dgm:spPr/>
      <dgm:t>
        <a:bodyPr/>
        <a:lstStyle/>
        <a:p>
          <a:pPr algn="ctr"/>
          <a:endParaRPr lang="en-US"/>
        </a:p>
      </dgm:t>
    </dgm:pt>
    <dgm:pt modelId="{452D7954-6B85-4CFC-912A-BCF29E730E7B}" type="sibTrans" cxnId="{FAF4FDD5-EAEC-43C1-863C-375B40F1AD0D}">
      <dgm:prSet/>
      <dgm:spPr/>
      <dgm:t>
        <a:bodyPr/>
        <a:lstStyle/>
        <a:p>
          <a:pPr algn="ctr"/>
          <a:endParaRPr lang="en-US"/>
        </a:p>
      </dgm:t>
    </dgm:pt>
    <dgm:pt modelId="{0BD3DA6D-FFB9-40E7-9DC2-3BA182D48949}">
      <dgm:prSet custT="1"/>
      <dgm:spPr/>
      <dgm:t>
        <a:bodyPr/>
        <a:lstStyle/>
        <a:p>
          <a:pPr algn="ctr"/>
          <a:r>
            <a:rPr lang="en-US" sz="1150" dirty="0"/>
            <a:t>Device Disassembly &amp; Source Packaging</a:t>
          </a:r>
        </a:p>
      </dgm:t>
    </dgm:pt>
    <dgm:pt modelId="{AEA9BB24-405A-44D6-86D4-1E915D15353A}" type="parTrans" cxnId="{4A0525CB-DD7F-4457-BF97-308B178C2E34}">
      <dgm:prSet/>
      <dgm:spPr/>
      <dgm:t>
        <a:bodyPr/>
        <a:lstStyle/>
        <a:p>
          <a:pPr algn="ctr"/>
          <a:endParaRPr lang="en-US"/>
        </a:p>
      </dgm:t>
    </dgm:pt>
    <dgm:pt modelId="{CF58D634-94B8-426A-8C4F-B5C4D501F21F}" type="sibTrans" cxnId="{4A0525CB-DD7F-4457-BF97-308B178C2E34}">
      <dgm:prSet/>
      <dgm:spPr/>
      <dgm:t>
        <a:bodyPr/>
        <a:lstStyle/>
        <a:p>
          <a:pPr algn="ctr"/>
          <a:endParaRPr lang="en-US"/>
        </a:p>
      </dgm:t>
    </dgm:pt>
    <dgm:pt modelId="{A67FBA82-CD53-41A6-B3FA-57873169D32A}">
      <dgm:prSet custT="1"/>
      <dgm:spPr/>
      <dgm:t>
        <a:bodyPr/>
        <a:lstStyle/>
        <a:p>
          <a:pPr algn="ctr"/>
          <a:r>
            <a:rPr lang="en-US" sz="1150" dirty="0"/>
            <a:t>Source Repatriation (Export)</a:t>
          </a:r>
        </a:p>
      </dgm:t>
    </dgm:pt>
    <dgm:pt modelId="{316F6553-FEB3-4A6F-BA0C-A92B9C4AEA87}" type="parTrans" cxnId="{BDFBC5F7-6FCE-4C30-AC43-E85648EDFE54}">
      <dgm:prSet/>
      <dgm:spPr/>
      <dgm:t>
        <a:bodyPr/>
        <a:lstStyle/>
        <a:p>
          <a:pPr algn="ctr"/>
          <a:endParaRPr lang="en-US"/>
        </a:p>
      </dgm:t>
    </dgm:pt>
    <dgm:pt modelId="{C4326894-3FF0-4FBE-9ED3-BAB312ECC88E}" type="sibTrans" cxnId="{BDFBC5F7-6FCE-4C30-AC43-E85648EDFE54}">
      <dgm:prSet/>
      <dgm:spPr/>
      <dgm:t>
        <a:bodyPr/>
        <a:lstStyle/>
        <a:p>
          <a:pPr algn="ctr"/>
          <a:endParaRPr lang="en-US"/>
        </a:p>
      </dgm:t>
    </dgm:pt>
    <dgm:pt modelId="{046EA78F-322B-4978-B954-E1DFF6CDA166}" type="pres">
      <dgm:prSet presAssocID="{DBBE5560-DD82-4442-A178-CB6674C2FD48}" presName="Name0" presStyleCnt="0">
        <dgm:presLayoutVars>
          <dgm:dir/>
          <dgm:resizeHandles val="exact"/>
        </dgm:presLayoutVars>
      </dgm:prSet>
      <dgm:spPr/>
    </dgm:pt>
    <dgm:pt modelId="{4CFAE002-5EBE-4983-89E7-D4950C48A8B4}" type="pres">
      <dgm:prSet presAssocID="{4CD7FD28-510E-4BEE-9FEE-3D91F8057DB5}" presName="node" presStyleLbl="node1" presStyleIdx="0" presStyleCnt="6" custScaleX="313469" custScaleY="209246" custLinFactX="146605" custLinFactNeighborX="200000" custLinFactNeighborY="-60442">
        <dgm:presLayoutVars>
          <dgm:bulletEnabled val="1"/>
        </dgm:presLayoutVars>
      </dgm:prSet>
      <dgm:spPr/>
    </dgm:pt>
    <dgm:pt modelId="{3EC1B495-C96F-49A8-B401-D5D8C96D0FC3}" type="pres">
      <dgm:prSet presAssocID="{7F7CF612-1EF9-4BF2-B01B-99A238717D9A}" presName="sibTrans" presStyleLbl="sibTrans2D1" presStyleIdx="0" presStyleCnt="5" custScaleY="595629"/>
      <dgm:spPr>
        <a:prstGeom prst="rightArrow">
          <a:avLst/>
        </a:prstGeom>
      </dgm:spPr>
    </dgm:pt>
    <dgm:pt modelId="{AA64CE95-5F44-450D-90D5-C7E6F69BE4E9}" type="pres">
      <dgm:prSet presAssocID="{7F7CF612-1EF9-4BF2-B01B-99A238717D9A}" presName="connectorText" presStyleLbl="sibTrans2D1" presStyleIdx="0" presStyleCnt="5"/>
      <dgm:spPr/>
    </dgm:pt>
    <dgm:pt modelId="{B203D6B8-8646-4F2F-A917-C3A08DCC72F4}" type="pres">
      <dgm:prSet presAssocID="{BE54C934-A0C1-40EC-B8AD-BF23D4D78068}" presName="node" presStyleLbl="node1" presStyleIdx="1" presStyleCnt="6" custScaleX="313070" custScaleY="208980" custLinFactX="400000" custLinFactNeighborX="467855" custLinFactNeighborY="-58840">
        <dgm:presLayoutVars>
          <dgm:bulletEnabled val="1"/>
        </dgm:presLayoutVars>
      </dgm:prSet>
      <dgm:spPr/>
    </dgm:pt>
    <dgm:pt modelId="{900B8322-DC5E-48F2-9C17-49A5F5D12C1F}" type="pres">
      <dgm:prSet presAssocID="{BEF628EE-0190-471C-8BC0-4D67789B9DA0}" presName="sibTrans" presStyleLbl="sibTrans2D1" presStyleIdx="1" presStyleCnt="5" custScaleY="473050"/>
      <dgm:spPr/>
    </dgm:pt>
    <dgm:pt modelId="{B6742A77-A3D1-4B8A-B21F-DC8B7AFFA375}" type="pres">
      <dgm:prSet presAssocID="{BEF628EE-0190-471C-8BC0-4D67789B9DA0}" presName="connectorText" presStyleLbl="sibTrans2D1" presStyleIdx="1" presStyleCnt="5"/>
      <dgm:spPr/>
    </dgm:pt>
    <dgm:pt modelId="{9E6CA35C-5CCD-41E4-866B-623931953FA4}" type="pres">
      <dgm:prSet presAssocID="{8371567B-5D7A-4563-B959-D964855353C9}" presName="node" presStyleLbl="node1" presStyleIdx="2" presStyleCnt="6" custScaleX="312672" custScaleY="208713" custLinFactX="617231" custLinFactNeighborX="700000" custLinFactNeighborY="-65241">
        <dgm:presLayoutVars>
          <dgm:bulletEnabled val="1"/>
        </dgm:presLayoutVars>
      </dgm:prSet>
      <dgm:spPr/>
    </dgm:pt>
    <dgm:pt modelId="{92B6A6F5-6BEC-4A2E-AF21-0EBA5F190225}" type="pres">
      <dgm:prSet presAssocID="{A9D460E1-AF63-49D3-9A16-30547AFEAD24}" presName="sibTrans" presStyleLbl="sibTrans2D1" presStyleIdx="2" presStyleCnt="5" custAng="453089" custScaleX="125054" custScaleY="318269" custLinFactNeighborX="-21428" custLinFactNeighborY="-28077"/>
      <dgm:spPr/>
    </dgm:pt>
    <dgm:pt modelId="{206BD4F8-C383-4707-AF5A-CB497F8A42F3}" type="pres">
      <dgm:prSet presAssocID="{A9D460E1-AF63-49D3-9A16-30547AFEAD24}" presName="connectorText" presStyleLbl="sibTrans2D1" presStyleIdx="2" presStyleCnt="5"/>
      <dgm:spPr/>
    </dgm:pt>
    <dgm:pt modelId="{DBC21DEB-BBE4-4FE1-B4EA-47F057DC003E}" type="pres">
      <dgm:prSet presAssocID="{3BD36516-A130-4D49-B41F-B2F7F8CF3270}" presName="node" presStyleLbl="node1" presStyleIdx="3" presStyleCnt="6" custScaleX="313870" custScaleY="209782" custLinFactX="384160" custLinFactY="100000" custLinFactNeighborX="400000" custLinFactNeighborY="153223">
        <dgm:presLayoutVars>
          <dgm:bulletEnabled val="1"/>
        </dgm:presLayoutVars>
      </dgm:prSet>
      <dgm:spPr/>
    </dgm:pt>
    <dgm:pt modelId="{EE350CCF-60C2-47C5-901E-322345C95106}" type="pres">
      <dgm:prSet presAssocID="{452D7954-6B85-4CFC-912A-BCF29E730E7B}" presName="sibTrans" presStyleLbl="sibTrans2D1" presStyleIdx="3" presStyleCnt="5" custScaleY="468251"/>
      <dgm:spPr/>
    </dgm:pt>
    <dgm:pt modelId="{73FB3C62-DF39-4BE4-84C6-22CB90B4040F}" type="pres">
      <dgm:prSet presAssocID="{452D7954-6B85-4CFC-912A-BCF29E730E7B}" presName="connectorText" presStyleLbl="sibTrans2D1" presStyleIdx="3" presStyleCnt="5"/>
      <dgm:spPr/>
    </dgm:pt>
    <dgm:pt modelId="{5443F4C6-0AE8-461D-8633-E9088E4507FE}" type="pres">
      <dgm:prSet presAssocID="{0BD3DA6D-FFB9-40E7-9DC2-3BA182D48949}" presName="node" presStyleLbl="node1" presStyleIdx="4" presStyleCnt="6" custScaleX="314673" custScaleY="210321" custLinFactX="-313272" custLinFactY="100000" custLinFactNeighborX="-400000" custLinFactNeighborY="148816">
        <dgm:presLayoutVars>
          <dgm:bulletEnabled val="1"/>
        </dgm:presLayoutVars>
      </dgm:prSet>
      <dgm:spPr/>
    </dgm:pt>
    <dgm:pt modelId="{1339BD68-EB54-45AB-82E9-406DBC0ACE53}" type="pres">
      <dgm:prSet presAssocID="{CF58D634-94B8-426A-8C4F-B5C4D501F21F}" presName="sibTrans" presStyleLbl="sibTrans2D1" presStyleIdx="4" presStyleCnt="5" custScaleY="365493"/>
      <dgm:spPr/>
    </dgm:pt>
    <dgm:pt modelId="{5658171A-6193-4C6A-BE7C-58615F415CC3}" type="pres">
      <dgm:prSet presAssocID="{CF58D634-94B8-426A-8C4F-B5C4D501F21F}" presName="connectorText" presStyleLbl="sibTrans2D1" presStyleIdx="4" presStyleCnt="5"/>
      <dgm:spPr/>
    </dgm:pt>
    <dgm:pt modelId="{42C8A467-6267-4F3B-9A74-F101D022E8AE}" type="pres">
      <dgm:prSet presAssocID="{A67FBA82-CD53-41A6-B3FA-57873169D32A}" presName="node" presStyleLbl="node1" presStyleIdx="5" presStyleCnt="6" custScaleX="315481" custScaleY="210591" custLinFactX="-1100000" custLinFactY="100000" custLinFactNeighborX="-1126872" custLinFactNeighborY="145735">
        <dgm:presLayoutVars>
          <dgm:bulletEnabled val="1"/>
        </dgm:presLayoutVars>
      </dgm:prSet>
      <dgm:spPr/>
    </dgm:pt>
  </dgm:ptLst>
  <dgm:cxnLst>
    <dgm:cxn modelId="{8DE58811-9F48-468F-A1AB-5D1113D9BF96}" srcId="{DBBE5560-DD82-4442-A178-CB6674C2FD48}" destId="{4CD7FD28-510E-4BEE-9FEE-3D91F8057DB5}" srcOrd="0" destOrd="0" parTransId="{539042E2-1DA2-4762-A4BC-7EDC5ED68AC8}" sibTransId="{7F7CF612-1EF9-4BF2-B01B-99A238717D9A}"/>
    <dgm:cxn modelId="{7BC57114-A1F5-4B8D-93E8-817B636A4832}" type="presOf" srcId="{BEF628EE-0190-471C-8BC0-4D67789B9DA0}" destId="{B6742A77-A3D1-4B8A-B21F-DC8B7AFFA375}" srcOrd="1" destOrd="0" presId="urn:microsoft.com/office/officeart/2005/8/layout/process1"/>
    <dgm:cxn modelId="{C35A3528-0181-4D4C-BAFA-2F8E3F90B6E2}" type="presOf" srcId="{452D7954-6B85-4CFC-912A-BCF29E730E7B}" destId="{73FB3C62-DF39-4BE4-84C6-22CB90B4040F}" srcOrd="1" destOrd="0" presId="urn:microsoft.com/office/officeart/2005/8/layout/process1"/>
    <dgm:cxn modelId="{5F933F61-2705-4661-BA3F-280C92ECAAD2}" type="presOf" srcId="{7F7CF612-1EF9-4BF2-B01B-99A238717D9A}" destId="{3EC1B495-C96F-49A8-B401-D5D8C96D0FC3}" srcOrd="0" destOrd="0" presId="urn:microsoft.com/office/officeart/2005/8/layout/process1"/>
    <dgm:cxn modelId="{A01B2343-4C1A-4436-A4C0-E4D039CDC75A}" type="presOf" srcId="{BEF628EE-0190-471C-8BC0-4D67789B9DA0}" destId="{900B8322-DC5E-48F2-9C17-49A5F5D12C1F}" srcOrd="0" destOrd="0" presId="urn:microsoft.com/office/officeart/2005/8/layout/process1"/>
    <dgm:cxn modelId="{D5B59D66-6A46-49CF-9809-DB05F111F791}" type="presOf" srcId="{DBBE5560-DD82-4442-A178-CB6674C2FD48}" destId="{046EA78F-322B-4978-B954-E1DFF6CDA166}" srcOrd="0" destOrd="0" presId="urn:microsoft.com/office/officeart/2005/8/layout/process1"/>
    <dgm:cxn modelId="{8052D166-A093-4E8B-BDE0-60CF40EBFB31}" type="presOf" srcId="{7F7CF612-1EF9-4BF2-B01B-99A238717D9A}" destId="{AA64CE95-5F44-450D-90D5-C7E6F69BE4E9}" srcOrd="1" destOrd="0" presId="urn:microsoft.com/office/officeart/2005/8/layout/process1"/>
    <dgm:cxn modelId="{4D6E034E-A75F-4301-B40B-8DA2D8B2866B}" type="presOf" srcId="{BE54C934-A0C1-40EC-B8AD-BF23D4D78068}" destId="{B203D6B8-8646-4F2F-A917-C3A08DCC72F4}" srcOrd="0" destOrd="0" presId="urn:microsoft.com/office/officeart/2005/8/layout/process1"/>
    <dgm:cxn modelId="{D10E7F6E-2354-448D-91B6-B5F9FB771672}" type="presOf" srcId="{3BD36516-A130-4D49-B41F-B2F7F8CF3270}" destId="{DBC21DEB-BBE4-4FE1-B4EA-47F057DC003E}" srcOrd="0" destOrd="0" presId="urn:microsoft.com/office/officeart/2005/8/layout/process1"/>
    <dgm:cxn modelId="{75385C72-5818-460A-AD54-D4D370A3AD11}" type="presOf" srcId="{0BD3DA6D-FFB9-40E7-9DC2-3BA182D48949}" destId="{5443F4C6-0AE8-461D-8633-E9088E4507FE}" srcOrd="0" destOrd="0" presId="urn:microsoft.com/office/officeart/2005/8/layout/process1"/>
    <dgm:cxn modelId="{6B363058-309B-4E49-AC21-FBFFEE2DC5C1}" type="presOf" srcId="{4CD7FD28-510E-4BEE-9FEE-3D91F8057DB5}" destId="{4CFAE002-5EBE-4983-89E7-D4950C48A8B4}" srcOrd="0" destOrd="0" presId="urn:microsoft.com/office/officeart/2005/8/layout/process1"/>
    <dgm:cxn modelId="{E5D25D79-9503-496D-8729-EA44572DB357}" type="presOf" srcId="{CF58D634-94B8-426A-8C4F-B5C4D501F21F}" destId="{5658171A-6193-4C6A-BE7C-58615F415CC3}" srcOrd="1" destOrd="0" presId="urn:microsoft.com/office/officeart/2005/8/layout/process1"/>
    <dgm:cxn modelId="{17411F84-2071-4937-8F16-B914231132A7}" type="presOf" srcId="{A9D460E1-AF63-49D3-9A16-30547AFEAD24}" destId="{206BD4F8-C383-4707-AF5A-CB497F8A42F3}" srcOrd="1" destOrd="0" presId="urn:microsoft.com/office/officeart/2005/8/layout/process1"/>
    <dgm:cxn modelId="{F731A08A-CA4C-425E-9D03-9BF903CB3480}" type="presOf" srcId="{8371567B-5D7A-4563-B959-D964855353C9}" destId="{9E6CA35C-5CCD-41E4-866B-623931953FA4}" srcOrd="0" destOrd="0" presId="urn:microsoft.com/office/officeart/2005/8/layout/process1"/>
    <dgm:cxn modelId="{49D1E6B8-B3DC-41ED-8AE6-D04F9B2A6C61}" type="presOf" srcId="{452D7954-6B85-4CFC-912A-BCF29E730E7B}" destId="{EE350CCF-60C2-47C5-901E-322345C95106}" srcOrd="0" destOrd="0" presId="urn:microsoft.com/office/officeart/2005/8/layout/process1"/>
    <dgm:cxn modelId="{E9736BC4-BAB9-4399-BA30-71E45E7E2D6A}" type="presOf" srcId="{A67FBA82-CD53-41A6-B3FA-57873169D32A}" destId="{42C8A467-6267-4F3B-9A74-F101D022E8AE}" srcOrd="0" destOrd="0" presId="urn:microsoft.com/office/officeart/2005/8/layout/process1"/>
    <dgm:cxn modelId="{4A0525CB-DD7F-4457-BF97-308B178C2E34}" srcId="{DBBE5560-DD82-4442-A178-CB6674C2FD48}" destId="{0BD3DA6D-FFB9-40E7-9DC2-3BA182D48949}" srcOrd="4" destOrd="0" parTransId="{AEA9BB24-405A-44D6-86D4-1E915D15353A}" sibTransId="{CF58D634-94B8-426A-8C4F-B5C4D501F21F}"/>
    <dgm:cxn modelId="{084288CD-41CD-4B95-A271-7BC8E2EF3D7B}" srcId="{DBBE5560-DD82-4442-A178-CB6674C2FD48}" destId="{8371567B-5D7A-4563-B959-D964855353C9}" srcOrd="2" destOrd="0" parTransId="{7489EBDE-7E09-4894-839C-3B2BF1784EC6}" sibTransId="{A9D460E1-AF63-49D3-9A16-30547AFEAD24}"/>
    <dgm:cxn modelId="{FAF4FDD5-EAEC-43C1-863C-375B40F1AD0D}" srcId="{DBBE5560-DD82-4442-A178-CB6674C2FD48}" destId="{3BD36516-A130-4D49-B41F-B2F7F8CF3270}" srcOrd="3" destOrd="0" parTransId="{8B53B716-7932-4653-8788-FEF893A2B088}" sibTransId="{452D7954-6B85-4CFC-912A-BCF29E730E7B}"/>
    <dgm:cxn modelId="{05A0F1D9-A40B-44A7-9A48-19827F5DC39D}" type="presOf" srcId="{CF58D634-94B8-426A-8C4F-B5C4D501F21F}" destId="{1339BD68-EB54-45AB-82E9-406DBC0ACE53}" srcOrd="0" destOrd="0" presId="urn:microsoft.com/office/officeart/2005/8/layout/process1"/>
    <dgm:cxn modelId="{1D12F2DE-9FDB-4ACE-950F-2E070EF8AC52}" srcId="{DBBE5560-DD82-4442-A178-CB6674C2FD48}" destId="{BE54C934-A0C1-40EC-B8AD-BF23D4D78068}" srcOrd="1" destOrd="0" parTransId="{A328EC07-94F0-4A07-AF95-5579C7599AC8}" sibTransId="{BEF628EE-0190-471C-8BC0-4D67789B9DA0}"/>
    <dgm:cxn modelId="{9383EDF4-CD3C-4149-B925-E153346120FD}" type="presOf" srcId="{A9D460E1-AF63-49D3-9A16-30547AFEAD24}" destId="{92B6A6F5-6BEC-4A2E-AF21-0EBA5F190225}" srcOrd="0" destOrd="0" presId="urn:microsoft.com/office/officeart/2005/8/layout/process1"/>
    <dgm:cxn modelId="{BDFBC5F7-6FCE-4C30-AC43-E85648EDFE54}" srcId="{DBBE5560-DD82-4442-A178-CB6674C2FD48}" destId="{A67FBA82-CD53-41A6-B3FA-57873169D32A}" srcOrd="5" destOrd="0" parTransId="{316F6553-FEB3-4A6F-BA0C-A92B9C4AEA87}" sibTransId="{C4326894-3FF0-4FBE-9ED3-BAB312ECC88E}"/>
    <dgm:cxn modelId="{E6433F66-0B36-405A-BF23-6FEB5D1BF55F}" type="presParOf" srcId="{046EA78F-322B-4978-B954-E1DFF6CDA166}" destId="{4CFAE002-5EBE-4983-89E7-D4950C48A8B4}" srcOrd="0" destOrd="0" presId="urn:microsoft.com/office/officeart/2005/8/layout/process1"/>
    <dgm:cxn modelId="{E780E272-CBE4-40EA-9453-211E7D2D9116}" type="presParOf" srcId="{046EA78F-322B-4978-B954-E1DFF6CDA166}" destId="{3EC1B495-C96F-49A8-B401-D5D8C96D0FC3}" srcOrd="1" destOrd="0" presId="urn:microsoft.com/office/officeart/2005/8/layout/process1"/>
    <dgm:cxn modelId="{01D95FF2-A91F-450A-9F5E-E04F3863F564}" type="presParOf" srcId="{3EC1B495-C96F-49A8-B401-D5D8C96D0FC3}" destId="{AA64CE95-5F44-450D-90D5-C7E6F69BE4E9}" srcOrd="0" destOrd="0" presId="urn:microsoft.com/office/officeart/2005/8/layout/process1"/>
    <dgm:cxn modelId="{3504A056-69C6-4B99-819F-EBCD723DCCA1}" type="presParOf" srcId="{046EA78F-322B-4978-B954-E1DFF6CDA166}" destId="{B203D6B8-8646-4F2F-A917-C3A08DCC72F4}" srcOrd="2" destOrd="0" presId="urn:microsoft.com/office/officeart/2005/8/layout/process1"/>
    <dgm:cxn modelId="{97CE9364-793A-4C1D-BE66-E7127E20C3B7}" type="presParOf" srcId="{046EA78F-322B-4978-B954-E1DFF6CDA166}" destId="{900B8322-DC5E-48F2-9C17-49A5F5D12C1F}" srcOrd="3" destOrd="0" presId="urn:microsoft.com/office/officeart/2005/8/layout/process1"/>
    <dgm:cxn modelId="{1E7901B4-280D-41C5-BFE7-E6FCC9B5A1E0}" type="presParOf" srcId="{900B8322-DC5E-48F2-9C17-49A5F5D12C1F}" destId="{B6742A77-A3D1-4B8A-B21F-DC8B7AFFA375}" srcOrd="0" destOrd="0" presId="urn:microsoft.com/office/officeart/2005/8/layout/process1"/>
    <dgm:cxn modelId="{0AF34867-F66F-463C-95B3-9A0F347A9753}" type="presParOf" srcId="{046EA78F-322B-4978-B954-E1DFF6CDA166}" destId="{9E6CA35C-5CCD-41E4-866B-623931953FA4}" srcOrd="4" destOrd="0" presId="urn:microsoft.com/office/officeart/2005/8/layout/process1"/>
    <dgm:cxn modelId="{381CCC87-ADE4-468F-B660-F3471607FCC7}" type="presParOf" srcId="{046EA78F-322B-4978-B954-E1DFF6CDA166}" destId="{92B6A6F5-6BEC-4A2E-AF21-0EBA5F190225}" srcOrd="5" destOrd="0" presId="urn:microsoft.com/office/officeart/2005/8/layout/process1"/>
    <dgm:cxn modelId="{CE9A0DCF-A7B9-4649-A125-28E43D30D0AE}" type="presParOf" srcId="{92B6A6F5-6BEC-4A2E-AF21-0EBA5F190225}" destId="{206BD4F8-C383-4707-AF5A-CB497F8A42F3}" srcOrd="0" destOrd="0" presId="urn:microsoft.com/office/officeart/2005/8/layout/process1"/>
    <dgm:cxn modelId="{B3D533A9-A8E2-40CE-82C2-C3FC1D9A7847}" type="presParOf" srcId="{046EA78F-322B-4978-B954-E1DFF6CDA166}" destId="{DBC21DEB-BBE4-4FE1-B4EA-47F057DC003E}" srcOrd="6" destOrd="0" presId="urn:microsoft.com/office/officeart/2005/8/layout/process1"/>
    <dgm:cxn modelId="{099FD6BC-13C1-46AF-992B-C3A0E21923A7}" type="presParOf" srcId="{046EA78F-322B-4978-B954-E1DFF6CDA166}" destId="{EE350CCF-60C2-47C5-901E-322345C95106}" srcOrd="7" destOrd="0" presId="urn:microsoft.com/office/officeart/2005/8/layout/process1"/>
    <dgm:cxn modelId="{B0CB2F12-A940-4AA1-8B5C-936DD01B0D3A}" type="presParOf" srcId="{EE350CCF-60C2-47C5-901E-322345C95106}" destId="{73FB3C62-DF39-4BE4-84C6-22CB90B4040F}" srcOrd="0" destOrd="0" presId="urn:microsoft.com/office/officeart/2005/8/layout/process1"/>
    <dgm:cxn modelId="{CABAEC64-3917-41E8-B3BC-16D7B6C53642}" type="presParOf" srcId="{046EA78F-322B-4978-B954-E1DFF6CDA166}" destId="{5443F4C6-0AE8-461D-8633-E9088E4507FE}" srcOrd="8" destOrd="0" presId="urn:microsoft.com/office/officeart/2005/8/layout/process1"/>
    <dgm:cxn modelId="{B0913C29-A3D3-445C-8DA1-7CD488A87620}" type="presParOf" srcId="{046EA78F-322B-4978-B954-E1DFF6CDA166}" destId="{1339BD68-EB54-45AB-82E9-406DBC0ACE53}" srcOrd="9" destOrd="0" presId="urn:microsoft.com/office/officeart/2005/8/layout/process1"/>
    <dgm:cxn modelId="{8A5D86A7-EA31-4F5E-B730-C2681D3284FD}" type="presParOf" srcId="{1339BD68-EB54-45AB-82E9-406DBC0ACE53}" destId="{5658171A-6193-4C6A-BE7C-58615F415CC3}" srcOrd="0" destOrd="0" presId="urn:microsoft.com/office/officeart/2005/8/layout/process1"/>
    <dgm:cxn modelId="{A43A3668-F335-4490-923F-8CAABD567FAE}" type="presParOf" srcId="{046EA78F-322B-4978-B954-E1DFF6CDA166}" destId="{42C8A467-6267-4F3B-9A74-F101D022E8A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AE002-5EBE-4983-89E7-D4950C48A8B4}">
      <dsp:nvSpPr>
        <dsp:cNvPr id="0" name=""/>
        <dsp:cNvSpPr/>
      </dsp:nvSpPr>
      <dsp:spPr>
        <a:xfrm>
          <a:off x="1057860" y="1716241"/>
          <a:ext cx="1452849" cy="12932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 dirty="0"/>
            <a:t>Regulatory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 dirty="0"/>
            <a:t>Authority </a:t>
          </a:r>
        </a:p>
      </dsp:txBody>
      <dsp:txXfrm>
        <a:off x="1095737" y="1754118"/>
        <a:ext cx="1377095" cy="1217463"/>
      </dsp:txXfrm>
    </dsp:sp>
    <dsp:sp modelId="{3EC1B495-C96F-49A8-B401-D5D8C96D0FC3}">
      <dsp:nvSpPr>
        <dsp:cNvPr id="0" name=""/>
        <dsp:cNvSpPr/>
      </dsp:nvSpPr>
      <dsp:spPr>
        <a:xfrm rot="10288">
          <a:off x="2974804" y="2025572"/>
          <a:ext cx="983889" cy="684626"/>
        </a:xfrm>
        <a:prstGeom prst="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b="0" kern="1200"/>
        </a:p>
      </dsp:txBody>
      <dsp:txXfrm>
        <a:off x="2974804" y="2162190"/>
        <a:ext cx="778501" cy="410776"/>
      </dsp:txXfrm>
    </dsp:sp>
    <dsp:sp modelId="{B203D6B8-8646-4F2F-A917-C3A08DCC72F4}">
      <dsp:nvSpPr>
        <dsp:cNvPr id="0" name=""/>
        <dsp:cNvSpPr/>
      </dsp:nvSpPr>
      <dsp:spPr>
        <a:xfrm>
          <a:off x="4367096" y="1726964"/>
          <a:ext cx="1451000" cy="12915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 dirty="0"/>
            <a:t>US DOE NNSA Office of Radiological Security (ORS) </a:t>
          </a:r>
        </a:p>
      </dsp:txBody>
      <dsp:txXfrm>
        <a:off x="4404925" y="1764793"/>
        <a:ext cx="1375342" cy="1215915"/>
      </dsp:txXfrm>
    </dsp:sp>
    <dsp:sp modelId="{900B8322-DC5E-48F2-9C17-49A5F5D12C1F}">
      <dsp:nvSpPr>
        <dsp:cNvPr id="0" name=""/>
        <dsp:cNvSpPr/>
      </dsp:nvSpPr>
      <dsp:spPr>
        <a:xfrm rot="21551651">
          <a:off x="6158706" y="2080811"/>
          <a:ext cx="722238" cy="543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58714" y="2190704"/>
        <a:ext cx="559119" cy="326239"/>
      </dsp:txXfrm>
    </dsp:sp>
    <dsp:sp modelId="{9E6CA35C-5CCD-41E4-866B-623931953FA4}">
      <dsp:nvSpPr>
        <dsp:cNvPr id="0" name=""/>
        <dsp:cNvSpPr/>
      </dsp:nvSpPr>
      <dsp:spPr>
        <a:xfrm>
          <a:off x="7180676" y="1688228"/>
          <a:ext cx="1449155" cy="1289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 dirty="0"/>
            <a:t>Offsite Source Recovery Program</a:t>
          </a:r>
        </a:p>
      </dsp:txBody>
      <dsp:txXfrm>
        <a:off x="7218457" y="1726009"/>
        <a:ext cx="1373593" cy="1214361"/>
      </dsp:txXfrm>
    </dsp:sp>
    <dsp:sp modelId="{92B6A6F5-6BEC-4A2E-AF21-0EBA5F190225}">
      <dsp:nvSpPr>
        <dsp:cNvPr id="0" name=""/>
        <dsp:cNvSpPr/>
      </dsp:nvSpPr>
      <dsp:spPr>
        <a:xfrm rot="5400000">
          <a:off x="7733862" y="3110592"/>
          <a:ext cx="451293" cy="365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788736" y="3128884"/>
        <a:ext cx="341546" cy="219493"/>
      </dsp:txXfrm>
    </dsp:sp>
    <dsp:sp modelId="{DBC21DEB-BBE4-4FE1-B4EA-47F057DC003E}">
      <dsp:nvSpPr>
        <dsp:cNvPr id="0" name=""/>
        <dsp:cNvSpPr/>
      </dsp:nvSpPr>
      <dsp:spPr>
        <a:xfrm>
          <a:off x="7438821" y="3653150"/>
          <a:ext cx="1454707" cy="12965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/>
            <a:t>Logistics-Mission Planning (Import)</a:t>
          </a:r>
          <a:endParaRPr lang="en-US" sz="1150" kern="1200" dirty="0"/>
        </a:p>
      </dsp:txBody>
      <dsp:txXfrm>
        <a:off x="7476795" y="3691124"/>
        <a:ext cx="1378759" cy="1220582"/>
      </dsp:txXfrm>
    </dsp:sp>
    <dsp:sp modelId="{EE350CCF-60C2-47C5-901E-322345C95106}">
      <dsp:nvSpPr>
        <dsp:cNvPr id="0" name=""/>
        <dsp:cNvSpPr/>
      </dsp:nvSpPr>
      <dsp:spPr>
        <a:xfrm rot="10830463">
          <a:off x="6177535" y="4018482"/>
          <a:ext cx="857050" cy="538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6338996" y="4126840"/>
        <a:ext cx="695586" cy="322929"/>
      </dsp:txXfrm>
    </dsp:sp>
    <dsp:sp modelId="{5443F4C6-0AE8-461D-8633-E9088E4507FE}">
      <dsp:nvSpPr>
        <dsp:cNvPr id="0" name=""/>
        <dsp:cNvSpPr/>
      </dsp:nvSpPr>
      <dsp:spPr>
        <a:xfrm>
          <a:off x="4363379" y="3624247"/>
          <a:ext cx="1458429" cy="1299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 dirty="0"/>
            <a:t>Device Disassembly &amp; Source Packaging</a:t>
          </a:r>
        </a:p>
      </dsp:txBody>
      <dsp:txXfrm>
        <a:off x="4401451" y="3662319"/>
        <a:ext cx="1382285" cy="1223717"/>
      </dsp:txXfrm>
    </dsp:sp>
    <dsp:sp modelId="{1339BD68-EB54-45AB-82E9-406DBC0ACE53}">
      <dsp:nvSpPr>
        <dsp:cNvPr id="0" name=""/>
        <dsp:cNvSpPr/>
      </dsp:nvSpPr>
      <dsp:spPr>
        <a:xfrm rot="10819551">
          <a:off x="2890858" y="4054449"/>
          <a:ext cx="1000570" cy="420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16888" y="4138828"/>
        <a:ext cx="874539" cy="252061"/>
      </dsp:txXfrm>
    </dsp:sp>
    <dsp:sp modelId="{42C8A467-6267-4F3B-9A74-F101D022E8AE}">
      <dsp:nvSpPr>
        <dsp:cNvPr id="0" name=""/>
        <dsp:cNvSpPr/>
      </dsp:nvSpPr>
      <dsp:spPr>
        <a:xfrm>
          <a:off x="1013367" y="3604371"/>
          <a:ext cx="1462174" cy="13015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kern="1200" dirty="0"/>
            <a:t>Source Repatriation (Export)</a:t>
          </a:r>
        </a:p>
      </dsp:txBody>
      <dsp:txXfrm>
        <a:off x="1051487" y="3642491"/>
        <a:ext cx="1385934" cy="122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BA7D3-F292-47D0-B687-3ECE3C3C1A3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2EF58-D892-45C0-A37B-E06C03BAC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5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F6F6-375E-4F82-B7FD-4505C2CDD94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716E-D86F-4E10-A71C-621E5B28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2004 one manufacturer has made over 10,000 Russian origin 241Am</a:t>
            </a:r>
            <a:r>
              <a:rPr lang="en-US" baseline="0" dirty="0"/>
              <a:t> sources (over 18,000Ci). Average of 1,000 non-US sources added annually. Typical source working life is 10-15 years.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716E-D86F-4E10-A71C-621E5B281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8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E1B97-AA8D-4C11-82C6-DF8954C2CF1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65175" indent="-293688"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77925" indent="-234950"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49413" indent="-234950"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119313" indent="-234950"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76513" indent="-234950" defTabSz="9271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3033713" indent="-234950" defTabSz="9271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90913" indent="-234950" defTabSz="9271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948113" indent="-234950" defTabSz="9271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1E261D-B945-41E9-AF49-D53C7E8ED4B7}" type="slidenum">
              <a:rPr lang="en-US" altLang="en-US" sz="1200" b="0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200" b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Some specific examples of our international activities include:</a:t>
            </a:r>
          </a:p>
          <a:p>
            <a:pPr lvl="1" eaLnBrk="1" hangingPunct="1"/>
            <a:r>
              <a:rPr lang="en-US" altLang="en-US"/>
              <a:t>Packaging of a U.S.-origin Pu-239/Be source in Uruguay – this package is currently awaiting transport to the U.S.</a:t>
            </a:r>
          </a:p>
          <a:p>
            <a:pPr lvl="1" eaLnBrk="1" hangingPunct="1"/>
            <a:r>
              <a:rPr lang="en-US" altLang="en-US"/>
              <a:t>Packaging of Am-241 in South Africa – this material was repatriated to the U.S. in January 2006.</a:t>
            </a:r>
          </a:p>
          <a:p>
            <a:pPr lvl="1" eaLnBrk="1" hangingPunct="1"/>
            <a:r>
              <a:rPr lang="en-US" altLang="en-US"/>
              <a:t>Our staff assisted IAEA in preparing a Ra-226 source in Singapore for return to Germany.</a:t>
            </a:r>
          </a:p>
          <a:p>
            <a:pPr lvl="1" eaLnBrk="1" hangingPunct="1"/>
            <a:r>
              <a:rPr lang="en-US" altLang="en-US"/>
              <a:t>Packaged U.S.-origin Pu-239, Pu-238 and Ra-226 sources in Australia for return to the U.S.</a:t>
            </a:r>
          </a:p>
          <a:p>
            <a:pPr lvl="1" eaLnBrk="1" hangingPunct="1"/>
            <a:r>
              <a:rPr lang="en-US" altLang="en-US"/>
              <a:t>Plans are underway for recovery of Pu-238 sources from Italy as well.</a:t>
            </a:r>
          </a:p>
          <a:p>
            <a:pPr lvl="1" eaLnBrk="1" hangingPunct="1"/>
            <a:r>
              <a:rPr lang="en-US" altLang="en-US"/>
              <a:t>Staff have also visited a number of Central American countries as well as Ecuador and Bolivia.  More information on our international activities is presented on our posters.</a:t>
            </a:r>
          </a:p>
        </p:txBody>
      </p:sp>
    </p:spTree>
    <p:extLst>
      <p:ext uri="{BB962C8B-B14F-4D97-AF65-F5344CB8AC3E}">
        <p14:creationId xmlns:p14="http://schemas.microsoft.com/office/powerpoint/2010/main" val="94903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65175" indent="-293688"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77925" indent="-234950"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49413" indent="-234950"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119313" indent="-234950" defTabSz="927100">
              <a:spcBef>
                <a:spcPct val="50000"/>
              </a:spcBef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76513" indent="-234950" defTabSz="9271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3033713" indent="-234950" defTabSz="9271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90913" indent="-234950" defTabSz="9271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948113" indent="-234950" defTabSz="9271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1E261D-B945-41E9-AF49-D53C7E8ED4B7}" type="slidenum">
              <a:rPr lang="en-US" altLang="en-US" sz="1200" b="0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200" b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Some specific examples of our international activities include:</a:t>
            </a:r>
          </a:p>
          <a:p>
            <a:pPr lvl="1" eaLnBrk="1" hangingPunct="1"/>
            <a:r>
              <a:rPr lang="en-US" altLang="en-US"/>
              <a:t>Packaging of a U.S.-origin Pu-239/Be source in Uruguay – this package is currently awaiting transport to the U.S.</a:t>
            </a:r>
          </a:p>
          <a:p>
            <a:pPr lvl="1" eaLnBrk="1" hangingPunct="1"/>
            <a:r>
              <a:rPr lang="en-US" altLang="en-US"/>
              <a:t>Packaging of Am-241 in South Africa – this material was repatriated to the U.S. in January 2006.</a:t>
            </a:r>
          </a:p>
          <a:p>
            <a:pPr lvl="1" eaLnBrk="1" hangingPunct="1"/>
            <a:r>
              <a:rPr lang="en-US" altLang="en-US"/>
              <a:t>Our staff assisted IAEA in preparing a Ra-226 source in Singapore for return to Germany.</a:t>
            </a:r>
          </a:p>
          <a:p>
            <a:pPr lvl="1" eaLnBrk="1" hangingPunct="1"/>
            <a:r>
              <a:rPr lang="en-US" altLang="en-US"/>
              <a:t>Packaged U.S.-origin Pu-239, Pu-238 and Ra-226 sources in Australia for return to the U.S.</a:t>
            </a:r>
          </a:p>
          <a:p>
            <a:pPr lvl="1" eaLnBrk="1" hangingPunct="1"/>
            <a:r>
              <a:rPr lang="en-US" altLang="en-US"/>
              <a:t>Plans are underway for recovery of Pu-238 sources from Italy as well.</a:t>
            </a:r>
          </a:p>
          <a:p>
            <a:pPr lvl="1" eaLnBrk="1" hangingPunct="1"/>
            <a:r>
              <a:rPr lang="en-US" altLang="en-US"/>
              <a:t>Staff have also visited a number of Central American countries as well as Ecuador and Bolivia.  More information on our international activities is presented on our posters.</a:t>
            </a:r>
          </a:p>
        </p:txBody>
      </p:sp>
    </p:spTree>
    <p:extLst>
      <p:ext uri="{BB962C8B-B14F-4D97-AF65-F5344CB8AC3E}">
        <p14:creationId xmlns:p14="http://schemas.microsoft.com/office/powerpoint/2010/main" val="26203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LOBE 7-21-1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t="-7358" r="218" b="22497"/>
          <a:stretch/>
        </p:blipFill>
        <p:spPr>
          <a:xfrm>
            <a:off x="28228" y="574226"/>
            <a:ext cx="7255975" cy="6283750"/>
          </a:xfrm>
          <a:prstGeom prst="rect">
            <a:avLst/>
          </a:prstGeom>
        </p:spPr>
      </p:pic>
      <p:pic>
        <p:nvPicPr>
          <p:cNvPr id="16" name="Picture 15" descr="ORS 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5" y="156459"/>
            <a:ext cx="3418669" cy="819934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83709" y="1259054"/>
            <a:ext cx="6035653" cy="84246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81129" y="2623720"/>
            <a:ext cx="4375150" cy="914400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Author</a:t>
            </a: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375" y="6005381"/>
            <a:ext cx="1416988" cy="39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571" y="5803651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41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4983" y="1005368"/>
            <a:ext cx="6001129" cy="492125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/>
            </a:lvl1pPr>
            <a:lvl2pPr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30166" y="1521926"/>
            <a:ext cx="8636000" cy="4605337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8766" y="63149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55A9-4BA2-4866-9244-6EAA7F9272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83" y="6305181"/>
            <a:ext cx="1279898" cy="3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558" y="6204885"/>
            <a:ext cx="570425" cy="5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ORS log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" y="178770"/>
            <a:ext cx="266877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80934" y="252747"/>
            <a:ext cx="6001129" cy="492125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/>
            </a:lvl1pPr>
            <a:lvl2pPr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8766" y="63149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55A9-4BA2-4866-9244-6EAA7F9272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RS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" y="178770"/>
            <a:ext cx="2668778" cy="6400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 userDrawn="1"/>
        </p:nvGraphicFramePr>
        <p:xfrm>
          <a:off x="268438" y="1475429"/>
          <a:ext cx="8636000" cy="39557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2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Header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Header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Header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Header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r>
                        <a:rPr lang="en-US" sz="1600" dirty="0"/>
                        <a:t>Keep information simple.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speaker notes for complex discussion.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Should be easy to read and digest.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theme</a:t>
                      </a:r>
                      <a:r>
                        <a:rPr lang="en-US" sz="1600" baseline="0" dirty="0"/>
                        <a:t> colors.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83" y="6305181"/>
            <a:ext cx="1279898" cy="3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558" y="6204885"/>
            <a:ext cx="570425" cy="5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3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80934" y="252747"/>
            <a:ext cx="6001129" cy="492125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/>
            </a:lvl1pPr>
            <a:lvl2pPr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8766" y="63149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55A9-4BA2-4866-9244-6EAA7F9272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RS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" y="178770"/>
            <a:ext cx="2668778" cy="6400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58158" y="1410898"/>
            <a:ext cx="4308776" cy="3682774"/>
          </a:xfrm>
        </p:spPr>
        <p:txBody>
          <a:bodyPr>
            <a:normAutofit/>
          </a:bodyPr>
          <a:lstStyle>
            <a:lvl2pPr>
              <a:buClr>
                <a:srgbClr val="ED7D31"/>
              </a:buClr>
              <a:defRPr>
                <a:solidFill>
                  <a:schemeClr val="tx1"/>
                </a:solidFill>
              </a:defRPr>
            </a:lvl2pPr>
          </a:lstStyle>
          <a:p>
            <a:pPr marL="342900" lvl="1" indent="-342900"/>
            <a:r>
              <a:rPr lang="en-US" sz="1800" dirty="0"/>
              <a:t>Text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83" y="6305181"/>
            <a:ext cx="1279898" cy="3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558" y="6204885"/>
            <a:ext cx="570425" cy="5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LA-UR-06-6597  Slide </a:t>
            </a:r>
            <a:fld id="{FF1E38D1-27DE-4159-84E6-98A06AB8C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51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2A62-C5AB-4F62-9566-52FBF06D80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OBE 7-21-15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t="-7358" r="218" b="22497"/>
          <a:stretch/>
        </p:blipFill>
        <p:spPr>
          <a:xfrm>
            <a:off x="28228" y="457176"/>
            <a:ext cx="739113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osrp.lan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times.com/news/local/la-me-plutonium3-2009mar03-pg,0,7226334.photogallery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comments" Target="../comments/comment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.Stewart@IAEA.org" TargetMode="External"/><Relationship Id="rId2" Type="http://schemas.openxmlformats.org/officeDocument/2006/relationships/hyperlink" Target="mailto:Kristin.Hirsch@NNSA.DO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306" y="1206062"/>
            <a:ext cx="8607717" cy="1631837"/>
          </a:xfrm>
        </p:spPr>
        <p:txBody>
          <a:bodyPr>
            <a:noAutofit/>
          </a:bodyPr>
          <a:lstStyle/>
          <a:p>
            <a:r>
              <a:rPr lang="en-US" sz="3200" dirty="0"/>
              <a:t>US Transuranic Source Repatriation, Progress, and Accomplishments, 2010 - 2021</a:t>
            </a:r>
          </a:p>
          <a:p>
            <a:pPr algn="r"/>
            <a:r>
              <a:rPr lang="en-US" sz="2600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58715" y="3588952"/>
            <a:ext cx="5379308" cy="128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altLang="en-US" sz="2000" b="1" dirty="0"/>
              <a:t>J. Andrew Tompkins</a:t>
            </a:r>
          </a:p>
          <a:p>
            <a:pPr marL="457200" lvl="1" indent="0" algn="ctr">
              <a:buNone/>
            </a:pPr>
            <a:r>
              <a:rPr lang="en-US" altLang="en-US" sz="1600" b="1" dirty="0"/>
              <a:t>Conference of Radiation Control</a:t>
            </a:r>
          </a:p>
          <a:p>
            <a:pPr marL="457200" lvl="1" indent="0" algn="ctr">
              <a:buNone/>
            </a:pPr>
            <a:r>
              <a:rPr lang="en-US" altLang="en-US" sz="1600" b="1" dirty="0"/>
              <a:t>Program Directors (CRCPD)</a:t>
            </a:r>
          </a:p>
          <a:p>
            <a:pPr marL="457200" lvl="1" indent="0" algn="r">
              <a:buNone/>
            </a:pPr>
            <a:endParaRPr lang="en-US" altLang="en-US" sz="2000" b="1" dirty="0"/>
          </a:p>
        </p:txBody>
      </p:sp>
      <p:pic>
        <p:nvPicPr>
          <p:cNvPr id="1026" name="Picture 2" descr="Enclosure 4: Radiation Source Protection and Security Task Force Report">
            <a:extLst>
              <a:ext uri="{FF2B5EF4-FFF2-40B4-BE49-F238E27FC236}">
                <a16:creationId xmlns:a16="http://schemas.microsoft.com/office/drawing/2014/main" id="{87125C5F-7933-FAD1-59CA-64E044C6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42" y="5651938"/>
            <a:ext cx="906946" cy="8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3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64133" y="147217"/>
            <a:ext cx="6001129" cy="492125"/>
          </a:xfrm>
        </p:spPr>
        <p:txBody>
          <a:bodyPr/>
          <a:lstStyle/>
          <a:p>
            <a:r>
              <a:rPr lang="en-US" sz="2800" dirty="0"/>
              <a:t>Starting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30166" y="988526"/>
            <a:ext cx="8636000" cy="4605337"/>
          </a:xfrm>
        </p:spPr>
        <p:txBody>
          <a:bodyPr>
            <a:normAutofit/>
          </a:bodyPr>
          <a:lstStyle/>
          <a:p>
            <a:r>
              <a:rPr lang="en-US" sz="2400" dirty="0"/>
              <a:t>Early engagement with the national regulator</a:t>
            </a:r>
          </a:p>
          <a:p>
            <a:r>
              <a:rPr lang="en-US" sz="2400" dirty="0"/>
              <a:t>Central Storage Place &amp; Policy (National)</a:t>
            </a:r>
          </a:p>
          <a:p>
            <a:r>
              <a:rPr lang="en-US" sz="2400" dirty="0"/>
              <a:t>Detailed inventory of sources</a:t>
            </a:r>
          </a:p>
          <a:p>
            <a:r>
              <a:rPr lang="en-US" sz="2400" dirty="0"/>
              <a:t>Register Sources (</a:t>
            </a:r>
            <a:r>
              <a:rPr lang="en-US" sz="2400" dirty="0">
                <a:hlinkClick r:id="rId2"/>
              </a:rPr>
              <a:t>http://osrp.lanl.gov</a:t>
            </a:r>
            <a:r>
              <a:rPr lang="en-US" sz="2400" dirty="0"/>
              <a:t>)</a:t>
            </a:r>
          </a:p>
          <a:p>
            <a:r>
              <a:rPr lang="en-US" sz="2400" dirty="0"/>
              <a:t>Contact NNSA/ORS Country Officier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LcParenR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124-2470_IMG">
            <a:extLst>
              <a:ext uri="{FF2B5EF4-FFF2-40B4-BE49-F238E27FC236}">
                <a16:creationId xmlns:a16="http://schemas.microsoft.com/office/drawing/2014/main" id="{02915298-A471-A4AF-EB1F-3FE697DF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679" y="3400440"/>
            <a:ext cx="2089315" cy="2785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PICT0203 (Small)">
            <a:extLst>
              <a:ext uri="{FF2B5EF4-FFF2-40B4-BE49-F238E27FC236}">
                <a16:creationId xmlns:a16="http://schemas.microsoft.com/office/drawing/2014/main" id="{97C82342-BFC5-9BD3-64C3-BEEA223D2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71" y="3426553"/>
            <a:ext cx="3849155" cy="28883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2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671573" y="58738"/>
            <a:ext cx="6535927" cy="492125"/>
          </a:xfrm>
        </p:spPr>
        <p:txBody>
          <a:bodyPr/>
          <a:lstStyle/>
          <a:p>
            <a:r>
              <a:rPr lang="en-US" sz="2800" dirty="0"/>
              <a:t>Establishing International Cooperation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05587163"/>
              </p:ext>
            </p:extLst>
          </p:nvPr>
        </p:nvGraphicFramePr>
        <p:xfrm>
          <a:off x="-526474" y="-655572"/>
          <a:ext cx="9670473" cy="54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16" descr="Plutonium recovery in Sunnyva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9880" y="4750147"/>
            <a:ext cx="182880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4" descr="Plutonium recovery in Sunnyva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8056" y="4640888"/>
            <a:ext cx="190500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9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DECDC2-47BE-F097-70E7-01945A24F8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4983" y="903642"/>
            <a:ext cx="6001129" cy="593851"/>
          </a:xfrm>
        </p:spPr>
        <p:txBody>
          <a:bodyPr/>
          <a:lstStyle/>
          <a:p>
            <a:r>
              <a:rPr lang="en-US" sz="2800" dirty="0"/>
              <a:t>Point(s)</a:t>
            </a:r>
            <a:r>
              <a:rPr lang="en-US" dirty="0"/>
              <a:t> of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31AB0-0408-083E-E1B9-B34B9A8036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0166" y="2097741"/>
            <a:ext cx="8636000" cy="4029522"/>
          </a:xfrm>
        </p:spPr>
        <p:txBody>
          <a:bodyPr>
            <a:normAutofit/>
          </a:bodyPr>
          <a:lstStyle/>
          <a:p>
            <a:r>
              <a:rPr lang="en-US" dirty="0"/>
              <a:t>ORS Repatriation:   Kristin Hirsch, Director ORS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400" dirty="0">
                <a:hlinkClick r:id="rId2"/>
              </a:rPr>
              <a:t>Kristin.Hirsch@NNSA.DOE.GOV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IAEA POC: William (Bill) Stewart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hlinkClick r:id="rId3"/>
              </a:rPr>
              <a:t>W.Stewart@IAEA.org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J. Andrew Tompkins, CRCPD</a:t>
            </a:r>
          </a:p>
          <a:p>
            <a:pPr marL="0" indent="0">
              <a:buNone/>
            </a:pPr>
            <a:r>
              <a:rPr lang="en-US" sz="2400" dirty="0"/>
              <a:t>      jatalbq@gmail.com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8373-9DFC-0D3E-AE1C-0504B69DB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6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07184" y="372120"/>
            <a:ext cx="6001129" cy="492125"/>
          </a:xfrm>
        </p:spPr>
        <p:txBody>
          <a:bodyPr/>
          <a:lstStyle/>
          <a:p>
            <a:r>
              <a:rPr lang="en-US" sz="2800" dirty="0"/>
              <a:t>International Repatriation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9366" y="1166326"/>
            <a:ext cx="8837634" cy="4605337"/>
          </a:xfrm>
        </p:spPr>
        <p:txBody>
          <a:bodyPr>
            <a:normAutofit/>
          </a:bodyPr>
          <a:lstStyle/>
          <a:p>
            <a:pPr>
              <a:buSzPct val="120000"/>
            </a:pPr>
            <a:r>
              <a:rPr lang="en-US" altLang="en-US" sz="2600" dirty="0"/>
              <a:t>The U.S. distributed radioactive material/sealed sources around the world under  Eisenhower’s proposed “Atoms for Peace” in the early 1960s (including </a:t>
            </a:r>
            <a:r>
              <a:rPr lang="en-US" altLang="en-US" sz="2600" baseline="30000" dirty="0"/>
              <a:t>239</a:t>
            </a:r>
            <a:r>
              <a:rPr lang="en-US" altLang="en-US" sz="2600" dirty="0"/>
              <a:t>Pu, </a:t>
            </a:r>
            <a:r>
              <a:rPr lang="en-US" altLang="en-US" sz="2600" baseline="30000" dirty="0"/>
              <a:t>241</a:t>
            </a:r>
            <a:r>
              <a:rPr lang="en-US" altLang="en-US" sz="2600" dirty="0"/>
              <a:t>Am, and </a:t>
            </a:r>
            <a:r>
              <a:rPr lang="en-US" altLang="en-US" sz="2600" baseline="30000" dirty="0"/>
              <a:t>60</a:t>
            </a:r>
            <a:r>
              <a:rPr lang="en-US" altLang="en-US" sz="2600" dirty="0"/>
              <a:t>Co)</a:t>
            </a:r>
          </a:p>
          <a:p>
            <a:pPr>
              <a:buSzPct val="120000"/>
            </a:pPr>
            <a:r>
              <a:rPr lang="en-US" altLang="en-US" sz="2600" dirty="0"/>
              <a:t>OSRP started in 1998 laid the groundwork for TRU source disposition in the USA</a:t>
            </a:r>
          </a:p>
          <a:p>
            <a:pPr>
              <a:buSzPct val="120000"/>
            </a:pPr>
            <a:r>
              <a:rPr lang="en-US" altLang="en-US" sz="2600" dirty="0"/>
              <a:t>International source repatriations were approved in 2004 and began in 2005/2006</a:t>
            </a:r>
          </a:p>
          <a:p>
            <a:pPr>
              <a:buSzPct val="120000"/>
            </a:pPr>
            <a:r>
              <a:rPr lang="en-US" altLang="en-US" sz="2600" dirty="0"/>
              <a:t>OSRP accepts only U.S.-origin sources on a case-by-case basis as directed by the Office of Radiological Security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66" y="5095744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3133" flipH="1">
            <a:off x="4096672" y="4847772"/>
            <a:ext cx="494994" cy="184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65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4000" y="1371599"/>
            <a:ext cx="5642303" cy="5139559"/>
          </a:xfrm>
        </p:spPr>
        <p:txBody>
          <a:bodyPr>
            <a:normAutofit/>
          </a:bodyPr>
          <a:lstStyle/>
          <a:p>
            <a:pPr algn="l">
              <a:spcBef>
                <a:spcPct val="40000"/>
              </a:spcBef>
              <a:buSzPct val="100000"/>
            </a:pPr>
            <a:endParaRPr lang="en-US" altLang="en-US" sz="2600" b="0" dirty="0"/>
          </a:p>
          <a:p>
            <a:pPr algn="l">
              <a:spcBef>
                <a:spcPct val="40000"/>
              </a:spcBef>
              <a:buSzPct val="100000"/>
            </a:pPr>
            <a:r>
              <a:rPr lang="en-US" altLang="en-US" sz="2600" b="0" dirty="0"/>
              <a:t>The Off-Site Source Recovery Program’s (OSRP) mission – 24 years of radioactive source disposition</a:t>
            </a:r>
          </a:p>
          <a:p>
            <a:pPr algn="l">
              <a:spcBef>
                <a:spcPct val="40000"/>
              </a:spcBef>
              <a:buSzPct val="100000"/>
            </a:pPr>
            <a:r>
              <a:rPr lang="en-US" altLang="en-US" sz="2600" b="0" dirty="0"/>
              <a:t>OSRP is sponsored by the National Nuclear Security Administration’s  (NNSA) Office of Radiological Security (ORS)</a:t>
            </a:r>
          </a:p>
          <a:p>
            <a:pPr algn="l"/>
            <a:r>
              <a:rPr lang="en-US" sz="2600" b="0" dirty="0"/>
              <a:t>Since 1998, OSRP has recovered approximately </a:t>
            </a:r>
            <a:r>
              <a:rPr lang="en-US" sz="2600" b="0" u="sng" dirty="0"/>
              <a:t>42,000</a:t>
            </a:r>
            <a:r>
              <a:rPr lang="en-US" sz="2600" b="0" dirty="0"/>
              <a:t> sources totaling more than 48,000 </a:t>
            </a:r>
            <a:r>
              <a:rPr lang="en-US" sz="2600" b="0" dirty="0" err="1"/>
              <a:t>TBq</a:t>
            </a:r>
            <a:r>
              <a:rPr lang="en-US" sz="2600" b="0" dirty="0"/>
              <a:t> (1.3M Curies) </a:t>
            </a:r>
          </a:p>
          <a:p>
            <a:pPr>
              <a:spcBef>
                <a:spcPct val="40000"/>
              </a:spcBef>
              <a:buSzPct val="100000"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779"/>
          </a:xfrm>
          <a:prstGeom prst="rect">
            <a:avLst/>
          </a:prstGeom>
        </p:spPr>
      </p:pic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6285041" y="1314668"/>
          <a:ext cx="2601308" cy="3217040"/>
        </p:xfrm>
        <a:graphic>
          <a:graphicData uri="http://schemas.openxmlformats.org/drawingml/2006/table">
            <a:tbl>
              <a:tblPr/>
              <a:tblGrid>
                <a:gridCol w="130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606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Pu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276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239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Pu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276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276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252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606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244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A50021"/>
                        </a:buClr>
                        <a:buSzPct val="11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1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10000"/>
                        </a:spcBef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33" marR="91433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5041" y="4482174"/>
            <a:ext cx="2560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Primary Isotopes Accepted by OSRP</a:t>
            </a: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5042" y="4759173"/>
            <a:ext cx="260130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03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80933" y="117190"/>
            <a:ext cx="6001129" cy="732663"/>
          </a:xfrm>
        </p:spPr>
        <p:txBody>
          <a:bodyPr/>
          <a:lstStyle/>
          <a:p>
            <a:pPr algn="l"/>
            <a:r>
              <a:rPr lang="en-US" sz="2800" dirty="0">
                <a:ea typeface="Cambria" charset="0"/>
                <a:cs typeface="Cambria" charset="0"/>
              </a:rPr>
              <a:t>Imp</a:t>
            </a:r>
            <a:r>
              <a:rPr lang="en-US" dirty="0">
                <a:ea typeface="Cambria" charset="0"/>
                <a:cs typeface="Cambria" charset="0"/>
              </a:rPr>
              <a:t>ortance of End-of-Life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46063" y="1084860"/>
            <a:ext cx="8635999" cy="234413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a typeface="Cambria" charset="0"/>
                <a:cs typeface="Cambria" charset="0"/>
              </a:rPr>
              <a:t>Disused sources, improperly managed, pose both a security and safety risk.</a:t>
            </a:r>
          </a:p>
          <a:p>
            <a:r>
              <a:rPr lang="en-US" dirty="0">
                <a:ea typeface="Cambria" charset="0"/>
                <a:cs typeface="Cambria" charset="0"/>
              </a:rPr>
              <a:t>Such materials are vulnerable to malicious use.</a:t>
            </a:r>
          </a:p>
          <a:p>
            <a:r>
              <a:rPr lang="en-US" dirty="0">
                <a:ea typeface="Cambria" charset="0"/>
                <a:cs typeface="Cambria" charset="0"/>
              </a:rPr>
              <a:t>Radioactive materials are present in many forms, including long lived isotopes.</a:t>
            </a:r>
          </a:p>
          <a:p>
            <a:r>
              <a:rPr lang="en-US" dirty="0">
                <a:ea typeface="Cambria" charset="0"/>
                <a:cs typeface="Cambria" charset="0"/>
              </a:rPr>
              <a:t>End-of-life management of sources is an integral part to a holistic approach to radioactive material security.</a:t>
            </a:r>
          </a:p>
          <a:p>
            <a:r>
              <a:rPr lang="en-US" dirty="0">
                <a:ea typeface="Cambria" charset="0"/>
                <a:cs typeface="Cambria" charset="0"/>
              </a:rPr>
              <a:t>Proper planning can mitigate inherent risks to the public.</a:t>
            </a:r>
          </a:p>
        </p:txBody>
      </p:sp>
      <p:pic>
        <p:nvPicPr>
          <p:cNvPr id="1030" name="Picture 6" descr="Image result for Radioactive Wa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9" y="3678238"/>
            <a:ext cx="3729281" cy="25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, ceiling, several&#10;&#10;Description automatically generated">
            <a:extLst>
              <a:ext uri="{FF2B5EF4-FFF2-40B4-BE49-F238E27FC236}">
                <a16:creationId xmlns:a16="http://schemas.microsoft.com/office/drawing/2014/main" id="{2F5E1173-BE03-485C-BD2A-B08B98AD4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3" y="3664006"/>
            <a:ext cx="3805707" cy="25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rgbClr val="A50021"/>
              </a:buClr>
              <a:buSzPct val="110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Clr>
                <a:schemeClr val="accent2"/>
              </a:buClr>
              <a:buFont typeface="Wingdings" panose="05000000000000000000" pitchFamily="2" charset="2"/>
              <a:buChar char="«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A50021"/>
              </a:buClr>
              <a:buFont typeface="Wingdings" panose="05000000000000000000" pitchFamily="2" charset="2"/>
              <a:buChar char="«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lr>
                <a:schemeClr val="accent2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Slide </a:t>
            </a:r>
            <a:fld id="{8C2D8B57-E158-43A3-BCD8-3B240C6C645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/>
          </a:p>
        </p:txBody>
      </p:sp>
      <p:pic>
        <p:nvPicPr>
          <p:cNvPr id="29703" name="Picture 96" descr="SING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902082"/>
            <a:ext cx="1143000" cy="766763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98" descr="URGY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1154142"/>
            <a:ext cx="1143000" cy="766763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100" descr="SOAF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028332"/>
            <a:ext cx="1143000" cy="768350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2" descr="ITAL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790210"/>
            <a:ext cx="1143000" cy="765175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04" descr="ASTL0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695470"/>
            <a:ext cx="1143000" cy="892177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06" descr="UNNA0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279953"/>
            <a:ext cx="1143000" cy="766762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5711119"/>
            <a:ext cx="1149350" cy="895268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B0BF27-F819-9ADC-32CF-E2BBDF516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97303"/>
              </p:ext>
            </p:extLst>
          </p:nvPr>
        </p:nvGraphicFramePr>
        <p:xfrm>
          <a:off x="2568371" y="1415680"/>
          <a:ext cx="4738361" cy="474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075">
                  <a:extLst>
                    <a:ext uri="{9D8B030D-6E8A-4147-A177-3AD203B41FA5}">
                      <a16:colId xmlns:a16="http://schemas.microsoft.com/office/drawing/2014/main" val="687867942"/>
                    </a:ext>
                  </a:extLst>
                </a:gridCol>
                <a:gridCol w="1286266">
                  <a:extLst>
                    <a:ext uri="{9D8B030D-6E8A-4147-A177-3AD203B41FA5}">
                      <a16:colId xmlns:a16="http://schemas.microsoft.com/office/drawing/2014/main" val="3218824264"/>
                    </a:ext>
                  </a:extLst>
                </a:gridCol>
                <a:gridCol w="1736020">
                  <a:extLst>
                    <a:ext uri="{9D8B030D-6E8A-4147-A177-3AD203B41FA5}">
                      <a16:colId xmlns:a16="http://schemas.microsoft.com/office/drawing/2014/main" val="3014064283"/>
                    </a:ext>
                  </a:extLst>
                </a:gridCol>
              </a:tblGrid>
              <a:tr h="504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Sources Recovered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(Ci)/TBq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3752384044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49/1.8</a:t>
                      </a:r>
                    </a:p>
                  </a:txBody>
                  <a:tcPr marL="6439" marR="6439" marT="5854" marB="0" anchor="ctr"/>
                </a:tc>
                <a:extLst>
                  <a:ext uri="{0D108BD9-81ED-4DB2-BD59-A6C34878D82A}">
                    <a16:rowId xmlns:a16="http://schemas.microsoft.com/office/drawing/2014/main" val="1824230693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49/1.8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3899804689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170/6.3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4150662923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3/0.1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1705447032"/>
                  </a:ext>
                </a:extLst>
              </a:tr>
              <a:tr h="4723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43/1.6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2119905664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8/0.3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4239788433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29/1.1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2549831969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1208/44.8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1271431257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0.005/0.0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3781040054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24/0.9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2012057155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19/0.7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1694321570"/>
                  </a:ext>
                </a:extLst>
              </a:tr>
              <a:tr h="3423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39" marR="6439" marT="58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0.0/0.0</a:t>
                      </a:r>
                    </a:p>
                  </a:txBody>
                  <a:tcPr marL="6439" marR="6439" marT="5854" marB="0" anchor="b"/>
                </a:tc>
                <a:extLst>
                  <a:ext uri="{0D108BD9-81ED-4DB2-BD59-A6C34878D82A}">
                    <a16:rowId xmlns:a16="http://schemas.microsoft.com/office/drawing/2014/main" val="261935710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197D8AB-D3CF-8A1F-90A5-E418ED85BD23}"/>
              </a:ext>
            </a:extLst>
          </p:cNvPr>
          <p:cNvSpPr txBox="1"/>
          <p:nvPr/>
        </p:nvSpPr>
        <p:spPr>
          <a:xfrm>
            <a:off x="118334" y="150607"/>
            <a:ext cx="2743200" cy="8590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350"/>
            <a:ext cx="7886700" cy="10334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latin typeface="+mn-lt"/>
              </a:rPr>
              <a:t>International Repatriations 2005-2010</a:t>
            </a:r>
          </a:p>
        </p:txBody>
      </p:sp>
    </p:spTree>
    <p:extLst>
      <p:ext uri="{BB962C8B-B14F-4D97-AF65-F5344CB8AC3E}">
        <p14:creationId xmlns:p14="http://schemas.microsoft.com/office/powerpoint/2010/main" val="340830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rgbClr val="A50021"/>
              </a:buClr>
              <a:buSzPct val="110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Clr>
                <a:schemeClr val="accent2"/>
              </a:buClr>
              <a:buFont typeface="Wingdings" panose="05000000000000000000" pitchFamily="2" charset="2"/>
              <a:buChar char="«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lr>
                <a:srgbClr val="A50021"/>
              </a:buClr>
              <a:buFont typeface="Wingdings" panose="05000000000000000000" pitchFamily="2" charset="2"/>
              <a:buChar char="«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lr>
                <a:schemeClr val="accent2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Slide </a:t>
            </a:r>
            <a:fld id="{8C2D8B57-E158-43A3-BCD8-3B240C6C645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/>
          </a:p>
        </p:txBody>
      </p:sp>
      <p:pic>
        <p:nvPicPr>
          <p:cNvPr id="29702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7" y="3790210"/>
            <a:ext cx="2247683" cy="1726324"/>
          </a:xfrm>
          <a:prstGeom prst="rect">
            <a:avLst/>
          </a:prstGeom>
          <a:noFill/>
          <a:ln w="25400">
            <a:solidFill>
              <a:srgbClr val="2445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96" descr="SING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902082"/>
            <a:ext cx="1143000" cy="766763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98" descr="URGY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1154142"/>
            <a:ext cx="1143000" cy="766763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100" descr="SOAF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028332"/>
            <a:ext cx="1143000" cy="768350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2" descr="ITAL0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790210"/>
            <a:ext cx="1143000" cy="765175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04" descr="ASTL0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695470"/>
            <a:ext cx="1143000" cy="892177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06" descr="UNNA0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279953"/>
            <a:ext cx="1143000" cy="766762"/>
          </a:xfrm>
          <a:prstGeom prst="rect">
            <a:avLst/>
          </a:prstGeom>
          <a:noFill/>
          <a:ln w="127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5711119"/>
            <a:ext cx="1149350" cy="895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7" y="1076522"/>
            <a:ext cx="2247683" cy="204332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1806D8-99E5-C0A2-3804-0D31BB4DB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55889"/>
              </p:ext>
            </p:extLst>
          </p:nvPr>
        </p:nvGraphicFramePr>
        <p:xfrm>
          <a:off x="3176409" y="774551"/>
          <a:ext cx="4274258" cy="6009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340">
                  <a:extLst>
                    <a:ext uri="{9D8B030D-6E8A-4147-A177-3AD203B41FA5}">
                      <a16:colId xmlns:a16="http://schemas.microsoft.com/office/drawing/2014/main" val="4234267495"/>
                    </a:ext>
                  </a:extLst>
                </a:gridCol>
                <a:gridCol w="907719">
                  <a:extLst>
                    <a:ext uri="{9D8B030D-6E8A-4147-A177-3AD203B41FA5}">
                      <a16:colId xmlns:a16="http://schemas.microsoft.com/office/drawing/2014/main" val="3179059100"/>
                    </a:ext>
                  </a:extLst>
                </a:gridCol>
                <a:gridCol w="1984199">
                  <a:extLst>
                    <a:ext uri="{9D8B030D-6E8A-4147-A177-3AD203B41FA5}">
                      <a16:colId xmlns:a16="http://schemas.microsoft.com/office/drawing/2014/main" val="2085777572"/>
                    </a:ext>
                  </a:extLst>
                </a:gridCol>
              </a:tblGrid>
              <a:tr h="50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Country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Sources Recovered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Activity 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(Ci)/TBq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45600"/>
                  </a:ext>
                </a:extLst>
              </a:tr>
              <a:tr h="25381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Americas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5" marR="5105" marT="51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69397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Bolivia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19/0.7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242087700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Brazil-II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860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11,124/412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3977272250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Mexico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177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51,700/1915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903548977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Nicaragua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3/0.1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4126461835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Peru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486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37/1.4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057383107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Puerto Rico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 4/0.1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2961301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Uruguay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2,112/78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559755088"/>
                  </a:ext>
                </a:extLst>
              </a:tr>
              <a:tr h="2538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Europe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05" marR="5105" marT="510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496206840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Austria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8/0.3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275620350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France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65,125/2412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929077167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Germany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4719/174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192068316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Switzerland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5/0.2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615786115"/>
                  </a:ext>
                </a:extLst>
              </a:tr>
              <a:tr h="2538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Asia-Pacific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287867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Australia 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10/0.4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356755087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Indonesia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187/6.9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135087112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India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263/9.7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606436985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Japan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14/0.5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2691626112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Malaysia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10/0.4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3423349056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Philippines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73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21/0.8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4292312300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Sri Lanka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94/3.5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353710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C7AC69-7684-71B2-3194-B95E34329BD0}"/>
              </a:ext>
            </a:extLst>
          </p:cNvPr>
          <p:cNvSpPr txBox="1"/>
          <p:nvPr/>
        </p:nvSpPr>
        <p:spPr>
          <a:xfrm>
            <a:off x="118334" y="139849"/>
            <a:ext cx="2743200" cy="8590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3813"/>
            <a:ext cx="7886700" cy="10334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latin typeface="+mn-lt"/>
              </a:rPr>
              <a:t>International Repatriations 2011-2021</a:t>
            </a:r>
          </a:p>
        </p:txBody>
      </p:sp>
    </p:spTree>
    <p:extLst>
      <p:ext uri="{BB962C8B-B14F-4D97-AF65-F5344CB8AC3E}">
        <p14:creationId xmlns:p14="http://schemas.microsoft.com/office/powerpoint/2010/main" val="300052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271D57-04EF-8851-7617-382A43C327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4983" y="1005368"/>
            <a:ext cx="8049930" cy="492125"/>
          </a:xfrm>
        </p:spPr>
        <p:txBody>
          <a:bodyPr/>
          <a:lstStyle/>
          <a:p>
            <a:pPr algn="l"/>
            <a:r>
              <a:rPr lang="en-GB" dirty="0"/>
              <a:t>Guidance on the Management of Disused Radioactive Sources – IAEA 2017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FF1E-AFE4-6D68-8510-192CB3869F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4609" y="1935753"/>
            <a:ext cx="8636000" cy="3940931"/>
          </a:xfrm>
        </p:spPr>
        <p:txBody>
          <a:bodyPr/>
          <a:lstStyle/>
          <a:p>
            <a:pPr lvl="2"/>
            <a:r>
              <a:rPr lang="en-GB" dirty="0"/>
              <a:t>A source could be returned to its original supplier, provided the supplier is authorized to manage it safely and securely, …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Paragraph 27 of the Code of Conduct indicates that the re-entry of disused sources for return to a supplier may be possible if authorized by National Law.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Each State is encouraged to cooperate with other States and relevant regional and international organizations, as appropriate, to enhance the management of disused sources and their transport.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2898-36EA-8441-DAF4-235AB91D4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2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740987" y="131689"/>
            <a:ext cx="6001129" cy="492125"/>
          </a:xfrm>
        </p:spPr>
        <p:txBody>
          <a:bodyPr/>
          <a:lstStyle/>
          <a:p>
            <a:r>
              <a:rPr lang="en-US" sz="2800" dirty="0"/>
              <a:t>Device Examples</a:t>
            </a:r>
          </a:p>
        </p:txBody>
      </p:sp>
      <p:pic>
        <p:nvPicPr>
          <p:cNvPr id="10" name="Picture 6" descr="hydroprobe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5797" y="662177"/>
            <a:ext cx="1963590" cy="256579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568543" y="3652929"/>
            <a:ext cx="1706946" cy="1945174"/>
            <a:chOff x="287" y="841"/>
            <a:chExt cx="1803" cy="1852"/>
          </a:xfrm>
        </p:grpSpPr>
        <p:pic>
          <p:nvPicPr>
            <p:cNvPr id="6" name="Picture 5" descr="3430_34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841"/>
              <a:ext cx="1803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8" y="2637"/>
              <a:ext cx="333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06" y="2324"/>
              <a:ext cx="333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" name="Picture 20" descr="mc1dr%20portaprob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51" y="3863416"/>
            <a:ext cx="110141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9186" y="3220647"/>
            <a:ext cx="138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Radiography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1551" y="6100677"/>
            <a:ext cx="257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Moisture Density Gauges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234" y="3321459"/>
            <a:ext cx="13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Well Logging</a:t>
            </a:r>
          </a:p>
        </p:txBody>
      </p:sp>
      <p:pic>
        <p:nvPicPr>
          <p:cNvPr id="20" name="Picture 6" descr="New Picture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8" y="897963"/>
            <a:ext cx="1705569" cy="2196508"/>
          </a:xfrm>
          <a:prstGeom prst="rect">
            <a:avLst/>
          </a:prstGeom>
          <a:noFill/>
          <a:ln w="381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90383" y="3391453"/>
            <a:ext cx="116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Hydrology</a:t>
            </a:r>
          </a:p>
        </p:txBody>
      </p:sp>
      <p:pic>
        <p:nvPicPr>
          <p:cNvPr id="23" name="Picture 14" descr="wel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4" y="1447324"/>
            <a:ext cx="2686050" cy="1828800"/>
          </a:xfrm>
          <a:prstGeom prst="rect">
            <a:avLst/>
          </a:prstGeom>
          <a:noFill/>
          <a:ln w="25400">
            <a:solidFill>
              <a:srgbClr val="244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338E7E-A607-FB41-2897-4792A374BE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34" y="3899365"/>
            <a:ext cx="3262841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" y="3039294"/>
            <a:ext cx="1663851" cy="1913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695022" y="133574"/>
            <a:ext cx="6001129" cy="492125"/>
          </a:xfrm>
        </p:spPr>
        <p:txBody>
          <a:bodyPr/>
          <a:lstStyle/>
          <a:p>
            <a:r>
              <a:rPr lang="en-US" sz="2800" dirty="0"/>
              <a:t>Types of Recoveries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47393" y="918704"/>
            <a:ext cx="4185297" cy="4605337"/>
          </a:xfrm>
        </p:spPr>
        <p:txBody>
          <a:bodyPr>
            <a:normAutofit/>
          </a:bodyPr>
          <a:lstStyle/>
          <a:p>
            <a:pPr>
              <a:buClr>
                <a:srgbClr val="FF420F"/>
              </a:buClr>
            </a:pPr>
            <a:r>
              <a:rPr lang="en-US" sz="2600" dirty="0"/>
              <a:t>Transuranic</a:t>
            </a:r>
          </a:p>
          <a:p>
            <a:pPr lvl="1">
              <a:lnSpc>
                <a:spcPct val="80000"/>
              </a:lnSpc>
              <a:buClr>
                <a:srgbClr val="FF420F"/>
              </a:buClr>
            </a:pPr>
            <a:r>
              <a:rPr lang="en-US" sz="1800" dirty="0"/>
              <a:t>Primarily Am241, Pu239, Pu238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Category 2,3,4,&amp;5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Type A shipments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From Well Logging, Medical, Universities, and various other industries.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95587" y="953354"/>
            <a:ext cx="4336702" cy="2140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420F"/>
              </a:buClr>
            </a:pPr>
            <a:r>
              <a:rPr lang="en-US" sz="2600" dirty="0"/>
              <a:t>High-Activity Beta-Gamma</a:t>
            </a:r>
          </a:p>
          <a:p>
            <a:pPr lvl="1">
              <a:buClr>
                <a:srgbClr val="FF420F"/>
              </a:buClr>
            </a:pPr>
            <a:r>
              <a:rPr lang="en-US" sz="1800" dirty="0"/>
              <a:t>Primarily Cs137, Co60, Sr90</a:t>
            </a:r>
          </a:p>
          <a:p>
            <a:pPr lvl="1">
              <a:buClr>
                <a:srgbClr val="FF420F"/>
              </a:buClr>
            </a:pPr>
            <a:r>
              <a:rPr lang="en-US" sz="1800" dirty="0"/>
              <a:t>Category 1 and 2</a:t>
            </a:r>
          </a:p>
          <a:p>
            <a:pPr lvl="1">
              <a:buClr>
                <a:srgbClr val="FF420F"/>
              </a:buClr>
            </a:pPr>
            <a:r>
              <a:rPr lang="en-US" sz="1800" dirty="0"/>
              <a:t>Type B shipments</a:t>
            </a:r>
          </a:p>
          <a:p>
            <a:pPr lvl="1">
              <a:buClr>
                <a:srgbClr val="FF420F"/>
              </a:buClr>
            </a:pPr>
            <a:r>
              <a:rPr lang="en-US" sz="1800" dirty="0"/>
              <a:t>Blood and research irradiation devices from Medical, University and various industries.</a:t>
            </a:r>
          </a:p>
          <a:p>
            <a:pPr lvl="1">
              <a:buClr>
                <a:srgbClr val="FF420F"/>
              </a:buClr>
            </a:pPr>
            <a:endParaRPr lang="en-US" dirty="0"/>
          </a:p>
          <a:p>
            <a:pPr lvl="1">
              <a:buClr>
                <a:srgbClr val="FF420F"/>
              </a:buClr>
            </a:pPr>
            <a:endParaRPr lang="en-US" dirty="0"/>
          </a:p>
          <a:p>
            <a:pPr lvl="1">
              <a:buClr>
                <a:srgbClr val="FF420F"/>
              </a:buClr>
            </a:pPr>
            <a:endParaRPr lang="en-US" dirty="0"/>
          </a:p>
          <a:p>
            <a:pPr lvl="1">
              <a:buClr>
                <a:srgbClr val="FF420F"/>
              </a:buClr>
            </a:pPr>
            <a:endParaRPr lang="en-US" dirty="0"/>
          </a:p>
          <a:p>
            <a:pPr lvl="1">
              <a:buClr>
                <a:srgbClr val="FF420F"/>
              </a:buClr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65320" y="815340"/>
            <a:ext cx="0" cy="557022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10" y="3294946"/>
            <a:ext cx="854987" cy="3385123"/>
          </a:xfrm>
          <a:prstGeom prst="roundRect">
            <a:avLst>
              <a:gd name="adj" fmla="val 23258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t="19333" r="15778" b="24222"/>
          <a:stretch/>
        </p:blipFill>
        <p:spPr>
          <a:xfrm rot="16200000">
            <a:off x="5860958" y="5184323"/>
            <a:ext cx="1688554" cy="1134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r="889" b="11334"/>
          <a:stretch/>
        </p:blipFill>
        <p:spPr>
          <a:xfrm rot="5400000">
            <a:off x="7094516" y="5289749"/>
            <a:ext cx="1688555" cy="923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53" y="4163545"/>
            <a:ext cx="1471397" cy="1695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1" y="4445905"/>
            <a:ext cx="1398925" cy="1695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  <p:pic>
        <p:nvPicPr>
          <p:cNvPr id="15" name="Picture 4" descr="New Picture (4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8081">
            <a:off x="2003237" y="2508120"/>
            <a:ext cx="2385025" cy="21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9" y="5160661"/>
            <a:ext cx="1068179" cy="56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radiotion_clip_image001_0000.jpg"/>
          <p:cNvPicPr>
            <a:picLocks noChangeAspect="1"/>
          </p:cNvPicPr>
          <p:nvPr/>
        </p:nvPicPr>
        <p:blipFill rotWithShape="1">
          <a:blip r:embed="rId10" cstate="print"/>
          <a:srcRect r="1907" b="1600"/>
          <a:stretch/>
        </p:blipFill>
        <p:spPr>
          <a:xfrm>
            <a:off x="6133116" y="3192779"/>
            <a:ext cx="2333687" cy="1615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360695"/>
      </p:ext>
    </p:extLst>
  </p:cSld>
  <p:clrMapOvr>
    <a:masterClrMapping/>
  </p:clrMapOvr>
</p:sld>
</file>

<file path=ppt/theme/theme1.xml><?xml version="1.0" encoding="utf-8"?>
<a:theme xmlns:a="http://schemas.openxmlformats.org/drawingml/2006/main" name="1-Globe ORS Template-Partn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e ORS Template.potx" id="{9F800099-9F24-4719-90A1-808950994A21}" vid="{FDE1465F-F0A6-4AA6-82DF-1E562E5ECC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972</Words>
  <Application>Microsoft Office PowerPoint</Application>
  <PresentationFormat>On-screen Show (4:3)</PresentationFormat>
  <Paragraphs>213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Times New Roman</vt:lpstr>
      <vt:lpstr>1-Globe ORS Template-Partner</vt:lpstr>
      <vt:lpstr>PowerPoint Presentation</vt:lpstr>
      <vt:lpstr>PowerPoint Presentation</vt:lpstr>
      <vt:lpstr>PowerPoint Presentation</vt:lpstr>
      <vt:lpstr>PowerPoint Presentation</vt:lpstr>
      <vt:lpstr>International Repatriations 2005-2010</vt:lpstr>
      <vt:lpstr>International Repatriations 2011-2021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Joseph Tompkins</cp:lastModifiedBy>
  <cp:revision>409</cp:revision>
  <dcterms:created xsi:type="dcterms:W3CDTF">2015-07-30T16:38:25Z</dcterms:created>
  <dcterms:modified xsi:type="dcterms:W3CDTF">2022-06-21T11:17:37Z</dcterms:modified>
</cp:coreProperties>
</file>