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1" r:id="rId1"/>
    <p:sldMasterId id="2147483817" r:id="rId2"/>
    <p:sldMasterId id="2147483829" r:id="rId3"/>
  </p:sldMasterIdLst>
  <p:notesMasterIdLst>
    <p:notesMasterId r:id="rId14"/>
  </p:notesMasterIdLst>
  <p:handoutMasterIdLst>
    <p:handoutMasterId r:id="rId15"/>
  </p:handoutMasterIdLst>
  <p:sldIdLst>
    <p:sldId id="449" r:id="rId4"/>
    <p:sldId id="479" r:id="rId5"/>
    <p:sldId id="264" r:id="rId6"/>
    <p:sldId id="291" r:id="rId7"/>
    <p:sldId id="278" r:id="rId8"/>
    <p:sldId id="480" r:id="rId9"/>
    <p:sldId id="481" r:id="rId10"/>
    <p:sldId id="482" r:id="rId11"/>
    <p:sldId id="483" r:id="rId12"/>
    <p:sldId id="285" r:id="rId13"/>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0DC239-BAED-4732-A35F-1B6523EC0BFC}">
          <p14:sldIdLst>
            <p14:sldId id="449"/>
            <p14:sldId id="479"/>
            <p14:sldId id="264"/>
            <p14:sldId id="291"/>
            <p14:sldId id="278"/>
            <p14:sldId id="480"/>
            <p14:sldId id="481"/>
            <p14:sldId id="482"/>
            <p14:sldId id="483"/>
            <p14:sldId id="2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1" autoAdjust="0"/>
    <p:restoredTop sz="94660"/>
  </p:normalViewPr>
  <p:slideViewPr>
    <p:cSldViewPr snapToGrid="0">
      <p:cViewPr varScale="1">
        <p:scale>
          <a:sx n="86" d="100"/>
          <a:sy n="86" d="100"/>
        </p:scale>
        <p:origin x="547" y="58"/>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57AB3-E527-4C0A-B9C8-93584586098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F8E012C-44D6-4F05-B09D-FB559D38F5E0}">
      <dgm:prSet custT="1"/>
      <dgm:spPr/>
      <dgm:t>
        <a:bodyPr/>
        <a:lstStyle/>
        <a:p>
          <a:pPr>
            <a:lnSpc>
              <a:spcPct val="100000"/>
            </a:lnSpc>
            <a:defRPr cap="all"/>
          </a:pPr>
          <a:r>
            <a:rPr lang="en-US" sz="1600" dirty="0"/>
            <a:t>Set up of Interim Waste Management Facility</a:t>
          </a:r>
        </a:p>
      </dgm:t>
    </dgm:pt>
    <dgm:pt modelId="{A5104B75-F6E2-46E7-B54C-1B43E31F84BF}" type="parTrans" cxnId="{8CA73CC5-7BFD-4EDE-9E5D-DE32FFF43108}">
      <dgm:prSet/>
      <dgm:spPr/>
      <dgm:t>
        <a:bodyPr/>
        <a:lstStyle/>
        <a:p>
          <a:endParaRPr lang="en-US"/>
        </a:p>
      </dgm:t>
    </dgm:pt>
    <dgm:pt modelId="{3DE9DCA1-EAC5-40C6-B0DF-ED57504F7BED}" type="sibTrans" cxnId="{8CA73CC5-7BFD-4EDE-9E5D-DE32FFF43108}">
      <dgm:prSet/>
      <dgm:spPr/>
      <dgm:t>
        <a:bodyPr/>
        <a:lstStyle/>
        <a:p>
          <a:endParaRPr lang="en-US"/>
        </a:p>
      </dgm:t>
    </dgm:pt>
    <dgm:pt modelId="{95E94D96-3B98-4D7E-9ACF-944C5F3A9AF1}">
      <dgm:prSet custT="1"/>
      <dgm:spPr/>
      <dgm:t>
        <a:bodyPr/>
        <a:lstStyle/>
        <a:p>
          <a:pPr>
            <a:lnSpc>
              <a:spcPct val="100000"/>
            </a:lnSpc>
            <a:defRPr cap="all"/>
          </a:pPr>
          <a:r>
            <a:rPr lang="en-US" sz="1600" dirty="0"/>
            <a:t>Strengthening Temporary Storage at Licensed Facilities</a:t>
          </a:r>
        </a:p>
      </dgm:t>
    </dgm:pt>
    <dgm:pt modelId="{82A8CF87-DF7C-45EF-9E17-C0F1343FE4A4}" type="parTrans" cxnId="{17EDC935-B24C-4444-AE70-343CABF6DFCD}">
      <dgm:prSet/>
      <dgm:spPr/>
      <dgm:t>
        <a:bodyPr/>
        <a:lstStyle/>
        <a:p>
          <a:endParaRPr lang="en-US"/>
        </a:p>
      </dgm:t>
    </dgm:pt>
    <dgm:pt modelId="{7265437F-B2E3-4FAB-AB37-2BE9A4541F53}" type="sibTrans" cxnId="{17EDC935-B24C-4444-AE70-343CABF6DFCD}">
      <dgm:prSet/>
      <dgm:spPr/>
      <dgm:t>
        <a:bodyPr/>
        <a:lstStyle/>
        <a:p>
          <a:endParaRPr lang="en-US"/>
        </a:p>
      </dgm:t>
    </dgm:pt>
    <dgm:pt modelId="{D0F45E65-F60A-43BB-9B92-6A29DF093BD9}">
      <dgm:prSet custT="1"/>
      <dgm:spPr/>
      <dgm:t>
        <a:bodyPr/>
        <a:lstStyle/>
        <a:p>
          <a:pPr>
            <a:lnSpc>
              <a:spcPct val="100000"/>
            </a:lnSpc>
            <a:defRPr cap="all"/>
          </a:pPr>
          <a:r>
            <a:rPr lang="en-US" sz="1600" dirty="0"/>
            <a:t>Establishment of a Centralized Radioactive Waste Management Facility</a:t>
          </a:r>
        </a:p>
      </dgm:t>
    </dgm:pt>
    <dgm:pt modelId="{2C8984B1-7506-4D58-8841-3AB6DA29EFF3}" type="parTrans" cxnId="{CE7C5130-D562-485F-8BA5-1FDD289016D7}">
      <dgm:prSet/>
      <dgm:spPr/>
      <dgm:t>
        <a:bodyPr/>
        <a:lstStyle/>
        <a:p>
          <a:endParaRPr lang="en-US"/>
        </a:p>
      </dgm:t>
    </dgm:pt>
    <dgm:pt modelId="{43038A27-424D-4614-ADD4-56AC3D60F2CE}" type="sibTrans" cxnId="{CE7C5130-D562-485F-8BA5-1FDD289016D7}">
      <dgm:prSet/>
      <dgm:spPr/>
      <dgm:t>
        <a:bodyPr/>
        <a:lstStyle/>
        <a:p>
          <a:endParaRPr lang="en-US"/>
        </a:p>
      </dgm:t>
    </dgm:pt>
    <dgm:pt modelId="{74FEA23F-BBB9-44FC-ACCF-E6416845D3FA}">
      <dgm:prSet/>
      <dgm:spPr/>
      <dgm:t>
        <a:bodyPr/>
        <a:lstStyle/>
        <a:p>
          <a:pPr>
            <a:lnSpc>
              <a:spcPct val="100000"/>
            </a:lnSpc>
            <a:defRPr cap="all"/>
          </a:pPr>
          <a:r>
            <a:rPr lang="en-US" dirty="0"/>
            <a:t>Review of Law to Incorporate Financial Provisions</a:t>
          </a:r>
        </a:p>
      </dgm:t>
    </dgm:pt>
    <dgm:pt modelId="{D2EE7444-5D52-48DF-B708-869F127FC4AA}" type="parTrans" cxnId="{B5C7DE9F-297A-450C-A8CE-44C399463911}">
      <dgm:prSet/>
      <dgm:spPr/>
      <dgm:t>
        <a:bodyPr/>
        <a:lstStyle/>
        <a:p>
          <a:endParaRPr lang="en-US"/>
        </a:p>
      </dgm:t>
    </dgm:pt>
    <dgm:pt modelId="{A90D92EB-28A1-4CE0-BD0A-A20BF2CC1894}" type="sibTrans" cxnId="{B5C7DE9F-297A-450C-A8CE-44C399463911}">
      <dgm:prSet/>
      <dgm:spPr/>
      <dgm:t>
        <a:bodyPr/>
        <a:lstStyle/>
        <a:p>
          <a:endParaRPr lang="en-US"/>
        </a:p>
      </dgm:t>
    </dgm:pt>
    <dgm:pt modelId="{8EBFE719-C91A-436F-804C-4F5D6A2793F2}" type="pres">
      <dgm:prSet presAssocID="{05957AB3-E527-4C0A-B9C8-935845860986}" presName="root" presStyleCnt="0">
        <dgm:presLayoutVars>
          <dgm:dir/>
          <dgm:resizeHandles val="exact"/>
        </dgm:presLayoutVars>
      </dgm:prSet>
      <dgm:spPr/>
    </dgm:pt>
    <dgm:pt modelId="{2882F5EA-F271-41FA-B21F-FE3076482808}" type="pres">
      <dgm:prSet presAssocID="{4F8E012C-44D6-4F05-B09D-FB559D38F5E0}" presName="compNode" presStyleCnt="0"/>
      <dgm:spPr/>
    </dgm:pt>
    <dgm:pt modelId="{03FCCF9F-496F-4A91-9928-06906EDB772C}" type="pres">
      <dgm:prSet presAssocID="{4F8E012C-44D6-4F05-B09D-FB559D38F5E0}" presName="iconBgRect" presStyleLbl="bgShp" presStyleIdx="0" presStyleCnt="4"/>
      <dgm:spPr/>
    </dgm:pt>
    <dgm:pt modelId="{AE2ED098-F5FE-4A1B-9E20-DFC0D0A65C32}" type="pres">
      <dgm:prSet presAssocID="{4F8E012C-44D6-4F05-B09D-FB559D38F5E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Outline"/>
        </a:ext>
      </dgm:extLst>
    </dgm:pt>
    <dgm:pt modelId="{1C96A689-6487-4DE8-9CD8-35F1624545B3}" type="pres">
      <dgm:prSet presAssocID="{4F8E012C-44D6-4F05-B09D-FB559D38F5E0}" presName="spaceRect" presStyleCnt="0"/>
      <dgm:spPr/>
    </dgm:pt>
    <dgm:pt modelId="{FFFA9F55-1AF0-42BC-8EA6-1B678D5F2076}" type="pres">
      <dgm:prSet presAssocID="{4F8E012C-44D6-4F05-B09D-FB559D38F5E0}" presName="textRect" presStyleLbl="revTx" presStyleIdx="0" presStyleCnt="4">
        <dgm:presLayoutVars>
          <dgm:chMax val="1"/>
          <dgm:chPref val="1"/>
        </dgm:presLayoutVars>
      </dgm:prSet>
      <dgm:spPr/>
    </dgm:pt>
    <dgm:pt modelId="{10E06326-DA92-4E1E-9DC4-4698BE1B02F3}" type="pres">
      <dgm:prSet presAssocID="{3DE9DCA1-EAC5-40C6-B0DF-ED57504F7BED}" presName="sibTrans" presStyleCnt="0"/>
      <dgm:spPr/>
    </dgm:pt>
    <dgm:pt modelId="{2285134B-2C5F-438A-AFC0-980D213456EC}" type="pres">
      <dgm:prSet presAssocID="{95E94D96-3B98-4D7E-9ACF-944C5F3A9AF1}" presName="compNode" presStyleCnt="0"/>
      <dgm:spPr/>
    </dgm:pt>
    <dgm:pt modelId="{C99B2ADA-595B-48AD-A247-3E9820063DCC}" type="pres">
      <dgm:prSet presAssocID="{95E94D96-3B98-4D7E-9ACF-944C5F3A9AF1}" presName="iconBgRect" presStyleLbl="bgShp" presStyleIdx="1" presStyleCnt="4"/>
      <dgm:spPr/>
    </dgm:pt>
    <dgm:pt modelId="{65494E7B-96C1-48B4-B650-9233C05BA3F4}" type="pres">
      <dgm:prSet presAssocID="{95E94D96-3B98-4D7E-9ACF-944C5F3A9AF1}" presName="iconRect" presStyleLbl="node1" presStyleIdx="1" presStyleCnt="4"/>
      <dgm:spPr>
        <a:prstGeom prst="ellipse">
          <a:avLst/>
        </a:prstGeom>
      </dgm:spPr>
    </dgm:pt>
    <dgm:pt modelId="{8EF5CA39-9719-4252-A4EA-816F75FD33E4}" type="pres">
      <dgm:prSet presAssocID="{95E94D96-3B98-4D7E-9ACF-944C5F3A9AF1}" presName="spaceRect" presStyleCnt="0"/>
      <dgm:spPr/>
    </dgm:pt>
    <dgm:pt modelId="{C0B977E9-2E4A-4334-9684-AF022B9B409C}" type="pres">
      <dgm:prSet presAssocID="{95E94D96-3B98-4D7E-9ACF-944C5F3A9AF1}" presName="textRect" presStyleLbl="revTx" presStyleIdx="1" presStyleCnt="4">
        <dgm:presLayoutVars>
          <dgm:chMax val="1"/>
          <dgm:chPref val="1"/>
        </dgm:presLayoutVars>
      </dgm:prSet>
      <dgm:spPr/>
    </dgm:pt>
    <dgm:pt modelId="{16EB600F-BC01-41AF-A93A-03A30ECC96B5}" type="pres">
      <dgm:prSet presAssocID="{7265437F-B2E3-4FAB-AB37-2BE9A4541F53}" presName="sibTrans" presStyleCnt="0"/>
      <dgm:spPr/>
    </dgm:pt>
    <dgm:pt modelId="{618DEA4F-65CC-4803-AFBC-381A67C6F15B}" type="pres">
      <dgm:prSet presAssocID="{D0F45E65-F60A-43BB-9B92-6A29DF093BD9}" presName="compNode" presStyleCnt="0"/>
      <dgm:spPr/>
    </dgm:pt>
    <dgm:pt modelId="{62D8ACCD-9BFE-4669-9256-5B431AFDB26B}" type="pres">
      <dgm:prSet presAssocID="{D0F45E65-F60A-43BB-9B92-6A29DF093BD9}" presName="iconBgRect" presStyleLbl="bgShp" presStyleIdx="2" presStyleCnt="4"/>
      <dgm:spPr>
        <a:solidFill>
          <a:srgbClr val="A28F5A"/>
        </a:solidFill>
      </dgm:spPr>
    </dgm:pt>
    <dgm:pt modelId="{53A3AA3A-B895-49D9-93A1-ABD47A7C1F5E}" type="pres">
      <dgm:prSet presAssocID="{D0F45E65-F60A-43BB-9B92-6A29DF093BD9}"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mmunications"/>
        </a:ext>
      </dgm:extLst>
    </dgm:pt>
    <dgm:pt modelId="{E9783DEF-4572-4E8F-8561-0705EEED6EF6}" type="pres">
      <dgm:prSet presAssocID="{D0F45E65-F60A-43BB-9B92-6A29DF093BD9}" presName="spaceRect" presStyleCnt="0"/>
      <dgm:spPr/>
    </dgm:pt>
    <dgm:pt modelId="{A838AFCF-2D05-4D03-B9A1-295B281E4775}" type="pres">
      <dgm:prSet presAssocID="{D0F45E65-F60A-43BB-9B92-6A29DF093BD9}" presName="textRect" presStyleLbl="revTx" presStyleIdx="2" presStyleCnt="4">
        <dgm:presLayoutVars>
          <dgm:chMax val="1"/>
          <dgm:chPref val="1"/>
        </dgm:presLayoutVars>
      </dgm:prSet>
      <dgm:spPr/>
    </dgm:pt>
    <dgm:pt modelId="{66ADD9BD-0E84-4723-A921-BA34583F080B}" type="pres">
      <dgm:prSet presAssocID="{43038A27-424D-4614-ADD4-56AC3D60F2CE}" presName="sibTrans" presStyleCnt="0"/>
      <dgm:spPr/>
    </dgm:pt>
    <dgm:pt modelId="{2729DD81-CB10-40F0-BC6A-635A141D2A0F}" type="pres">
      <dgm:prSet presAssocID="{74FEA23F-BBB9-44FC-ACCF-E6416845D3FA}" presName="compNode" presStyleCnt="0"/>
      <dgm:spPr/>
    </dgm:pt>
    <dgm:pt modelId="{B0CE210C-A71D-450B-A9EA-63C5D2DE99F6}" type="pres">
      <dgm:prSet presAssocID="{74FEA23F-BBB9-44FC-ACCF-E6416845D3FA}" presName="iconBgRect" presStyleLbl="bgShp" presStyleIdx="3" presStyleCnt="4"/>
      <dgm:spPr>
        <a:solidFill>
          <a:srgbClr val="914F35"/>
        </a:solidFill>
      </dgm:spPr>
    </dgm:pt>
    <dgm:pt modelId="{57911ABC-F8E7-49BA-9F3D-94A8F9588EAC}" type="pres">
      <dgm:prSet presAssocID="{74FEA23F-BBB9-44FC-ACCF-E6416845D3FA}" presName="iconRect" presStyleLbl="node1" presStyleIdx="3" presStyleCnt="4"/>
      <dgm:spPr>
        <a:prstGeom prst="ellipse">
          <a:avLst/>
        </a:prstGeom>
      </dgm:spPr>
    </dgm:pt>
    <dgm:pt modelId="{2EE5DD72-DE0E-47D9-AED7-6010178E43A1}" type="pres">
      <dgm:prSet presAssocID="{74FEA23F-BBB9-44FC-ACCF-E6416845D3FA}" presName="spaceRect" presStyleCnt="0"/>
      <dgm:spPr/>
    </dgm:pt>
    <dgm:pt modelId="{ADE80C1D-3321-49E4-8E11-3FD107E30E42}" type="pres">
      <dgm:prSet presAssocID="{74FEA23F-BBB9-44FC-ACCF-E6416845D3FA}" presName="textRect" presStyleLbl="revTx" presStyleIdx="3" presStyleCnt="4">
        <dgm:presLayoutVars>
          <dgm:chMax val="1"/>
          <dgm:chPref val="1"/>
        </dgm:presLayoutVars>
      </dgm:prSet>
      <dgm:spPr/>
    </dgm:pt>
  </dgm:ptLst>
  <dgm:cxnLst>
    <dgm:cxn modelId="{C7F0D90C-EC8C-4446-A234-1648B00A6955}" type="presOf" srcId="{74FEA23F-BBB9-44FC-ACCF-E6416845D3FA}" destId="{ADE80C1D-3321-49E4-8E11-3FD107E30E42}" srcOrd="0" destOrd="0" presId="urn:microsoft.com/office/officeart/2018/5/layout/IconCircleLabelList"/>
    <dgm:cxn modelId="{CE7C5130-D562-485F-8BA5-1FDD289016D7}" srcId="{05957AB3-E527-4C0A-B9C8-935845860986}" destId="{D0F45E65-F60A-43BB-9B92-6A29DF093BD9}" srcOrd="2" destOrd="0" parTransId="{2C8984B1-7506-4D58-8841-3AB6DA29EFF3}" sibTransId="{43038A27-424D-4614-ADD4-56AC3D60F2CE}"/>
    <dgm:cxn modelId="{17EDC935-B24C-4444-AE70-343CABF6DFCD}" srcId="{05957AB3-E527-4C0A-B9C8-935845860986}" destId="{95E94D96-3B98-4D7E-9ACF-944C5F3A9AF1}" srcOrd="1" destOrd="0" parTransId="{82A8CF87-DF7C-45EF-9E17-C0F1343FE4A4}" sibTransId="{7265437F-B2E3-4FAB-AB37-2BE9A4541F53}"/>
    <dgm:cxn modelId="{00B97850-BFA0-4267-80A3-B66E4D811FAD}" type="presOf" srcId="{D0F45E65-F60A-43BB-9B92-6A29DF093BD9}" destId="{A838AFCF-2D05-4D03-B9A1-295B281E4775}" srcOrd="0" destOrd="0" presId="urn:microsoft.com/office/officeart/2018/5/layout/IconCircleLabelList"/>
    <dgm:cxn modelId="{C4761853-D494-4333-9965-69412B3CECB6}" type="presOf" srcId="{95E94D96-3B98-4D7E-9ACF-944C5F3A9AF1}" destId="{C0B977E9-2E4A-4334-9684-AF022B9B409C}" srcOrd="0" destOrd="0" presId="urn:microsoft.com/office/officeart/2018/5/layout/IconCircleLabelList"/>
    <dgm:cxn modelId="{7017BB87-1D78-4F5D-BD53-D793842A4EA4}" type="presOf" srcId="{4F8E012C-44D6-4F05-B09D-FB559D38F5E0}" destId="{FFFA9F55-1AF0-42BC-8EA6-1B678D5F2076}" srcOrd="0" destOrd="0" presId="urn:microsoft.com/office/officeart/2018/5/layout/IconCircleLabelList"/>
    <dgm:cxn modelId="{B5C7DE9F-297A-450C-A8CE-44C399463911}" srcId="{05957AB3-E527-4C0A-B9C8-935845860986}" destId="{74FEA23F-BBB9-44FC-ACCF-E6416845D3FA}" srcOrd="3" destOrd="0" parTransId="{D2EE7444-5D52-48DF-B708-869F127FC4AA}" sibTransId="{A90D92EB-28A1-4CE0-BD0A-A20BF2CC1894}"/>
    <dgm:cxn modelId="{8CA73CC5-7BFD-4EDE-9E5D-DE32FFF43108}" srcId="{05957AB3-E527-4C0A-B9C8-935845860986}" destId="{4F8E012C-44D6-4F05-B09D-FB559D38F5E0}" srcOrd="0" destOrd="0" parTransId="{A5104B75-F6E2-46E7-B54C-1B43E31F84BF}" sibTransId="{3DE9DCA1-EAC5-40C6-B0DF-ED57504F7BED}"/>
    <dgm:cxn modelId="{C32D84CE-9537-434B-9C17-828CFF48CCC4}" type="presOf" srcId="{05957AB3-E527-4C0A-B9C8-935845860986}" destId="{8EBFE719-C91A-436F-804C-4F5D6A2793F2}" srcOrd="0" destOrd="0" presId="urn:microsoft.com/office/officeart/2018/5/layout/IconCircleLabelList"/>
    <dgm:cxn modelId="{28D8A466-DC96-40ED-A8EF-111B85A4DF35}" type="presParOf" srcId="{8EBFE719-C91A-436F-804C-4F5D6A2793F2}" destId="{2882F5EA-F271-41FA-B21F-FE3076482808}" srcOrd="0" destOrd="0" presId="urn:microsoft.com/office/officeart/2018/5/layout/IconCircleLabelList"/>
    <dgm:cxn modelId="{A3F30082-49B5-4A83-8060-46CAC8C9B0C7}" type="presParOf" srcId="{2882F5EA-F271-41FA-B21F-FE3076482808}" destId="{03FCCF9F-496F-4A91-9928-06906EDB772C}" srcOrd="0" destOrd="0" presId="urn:microsoft.com/office/officeart/2018/5/layout/IconCircleLabelList"/>
    <dgm:cxn modelId="{4F75B1CC-BC0B-48EA-9D79-2105D71DD134}" type="presParOf" srcId="{2882F5EA-F271-41FA-B21F-FE3076482808}" destId="{AE2ED098-F5FE-4A1B-9E20-DFC0D0A65C32}" srcOrd="1" destOrd="0" presId="urn:microsoft.com/office/officeart/2018/5/layout/IconCircleLabelList"/>
    <dgm:cxn modelId="{3CDD4CB6-2CB7-496D-981E-64D5336A4E9C}" type="presParOf" srcId="{2882F5EA-F271-41FA-B21F-FE3076482808}" destId="{1C96A689-6487-4DE8-9CD8-35F1624545B3}" srcOrd="2" destOrd="0" presId="urn:microsoft.com/office/officeart/2018/5/layout/IconCircleLabelList"/>
    <dgm:cxn modelId="{F8524F33-60DC-4265-937F-262E130A7AEB}" type="presParOf" srcId="{2882F5EA-F271-41FA-B21F-FE3076482808}" destId="{FFFA9F55-1AF0-42BC-8EA6-1B678D5F2076}" srcOrd="3" destOrd="0" presId="urn:microsoft.com/office/officeart/2018/5/layout/IconCircleLabelList"/>
    <dgm:cxn modelId="{7D916CC9-EA37-4F84-9AF6-017777DCD2AE}" type="presParOf" srcId="{8EBFE719-C91A-436F-804C-4F5D6A2793F2}" destId="{10E06326-DA92-4E1E-9DC4-4698BE1B02F3}" srcOrd="1" destOrd="0" presId="urn:microsoft.com/office/officeart/2018/5/layout/IconCircleLabelList"/>
    <dgm:cxn modelId="{5AA350F5-0620-42A4-B5EE-38986FA8791F}" type="presParOf" srcId="{8EBFE719-C91A-436F-804C-4F5D6A2793F2}" destId="{2285134B-2C5F-438A-AFC0-980D213456EC}" srcOrd="2" destOrd="0" presId="urn:microsoft.com/office/officeart/2018/5/layout/IconCircleLabelList"/>
    <dgm:cxn modelId="{B9C9E23D-AE6A-4036-982A-7A5567753789}" type="presParOf" srcId="{2285134B-2C5F-438A-AFC0-980D213456EC}" destId="{C99B2ADA-595B-48AD-A247-3E9820063DCC}" srcOrd="0" destOrd="0" presId="urn:microsoft.com/office/officeart/2018/5/layout/IconCircleLabelList"/>
    <dgm:cxn modelId="{7DFC409C-2D46-485E-91CF-36AA2929CBC9}" type="presParOf" srcId="{2285134B-2C5F-438A-AFC0-980D213456EC}" destId="{65494E7B-96C1-48B4-B650-9233C05BA3F4}" srcOrd="1" destOrd="0" presId="urn:microsoft.com/office/officeart/2018/5/layout/IconCircleLabelList"/>
    <dgm:cxn modelId="{68465B83-EB66-457D-A418-51D04F5BA6B4}" type="presParOf" srcId="{2285134B-2C5F-438A-AFC0-980D213456EC}" destId="{8EF5CA39-9719-4252-A4EA-816F75FD33E4}" srcOrd="2" destOrd="0" presId="urn:microsoft.com/office/officeart/2018/5/layout/IconCircleLabelList"/>
    <dgm:cxn modelId="{EF1996FE-C974-4C4F-AE13-A326AF5A0722}" type="presParOf" srcId="{2285134B-2C5F-438A-AFC0-980D213456EC}" destId="{C0B977E9-2E4A-4334-9684-AF022B9B409C}" srcOrd="3" destOrd="0" presId="urn:microsoft.com/office/officeart/2018/5/layout/IconCircleLabelList"/>
    <dgm:cxn modelId="{5B8E9537-A252-420E-B021-878EF6FCFE7F}" type="presParOf" srcId="{8EBFE719-C91A-436F-804C-4F5D6A2793F2}" destId="{16EB600F-BC01-41AF-A93A-03A30ECC96B5}" srcOrd="3" destOrd="0" presId="urn:microsoft.com/office/officeart/2018/5/layout/IconCircleLabelList"/>
    <dgm:cxn modelId="{AAB6C982-C458-409D-A6B3-9D982F33FA45}" type="presParOf" srcId="{8EBFE719-C91A-436F-804C-4F5D6A2793F2}" destId="{618DEA4F-65CC-4803-AFBC-381A67C6F15B}" srcOrd="4" destOrd="0" presId="urn:microsoft.com/office/officeart/2018/5/layout/IconCircleLabelList"/>
    <dgm:cxn modelId="{50B930B6-A8B4-4133-818A-6FD309931502}" type="presParOf" srcId="{618DEA4F-65CC-4803-AFBC-381A67C6F15B}" destId="{62D8ACCD-9BFE-4669-9256-5B431AFDB26B}" srcOrd="0" destOrd="0" presId="urn:microsoft.com/office/officeart/2018/5/layout/IconCircleLabelList"/>
    <dgm:cxn modelId="{9731F2F0-9B3C-47C6-B3AD-B2D2CB7BF105}" type="presParOf" srcId="{618DEA4F-65CC-4803-AFBC-381A67C6F15B}" destId="{53A3AA3A-B895-49D9-93A1-ABD47A7C1F5E}" srcOrd="1" destOrd="0" presId="urn:microsoft.com/office/officeart/2018/5/layout/IconCircleLabelList"/>
    <dgm:cxn modelId="{1056EB01-9394-4F59-9D90-2442FC3C4C57}" type="presParOf" srcId="{618DEA4F-65CC-4803-AFBC-381A67C6F15B}" destId="{E9783DEF-4572-4E8F-8561-0705EEED6EF6}" srcOrd="2" destOrd="0" presId="urn:microsoft.com/office/officeart/2018/5/layout/IconCircleLabelList"/>
    <dgm:cxn modelId="{0EECCA5D-FC40-4B53-ABB1-1B2CCA1F36AA}" type="presParOf" srcId="{618DEA4F-65CC-4803-AFBC-381A67C6F15B}" destId="{A838AFCF-2D05-4D03-B9A1-295B281E4775}" srcOrd="3" destOrd="0" presId="urn:microsoft.com/office/officeart/2018/5/layout/IconCircleLabelList"/>
    <dgm:cxn modelId="{85DAE4C4-BB2F-4180-A633-4D470B57D75E}" type="presParOf" srcId="{8EBFE719-C91A-436F-804C-4F5D6A2793F2}" destId="{66ADD9BD-0E84-4723-A921-BA34583F080B}" srcOrd="5" destOrd="0" presId="urn:microsoft.com/office/officeart/2018/5/layout/IconCircleLabelList"/>
    <dgm:cxn modelId="{90AE3455-638D-4EC6-BDB4-AB8522A02F98}" type="presParOf" srcId="{8EBFE719-C91A-436F-804C-4F5D6A2793F2}" destId="{2729DD81-CB10-40F0-BC6A-635A141D2A0F}" srcOrd="6" destOrd="0" presId="urn:microsoft.com/office/officeart/2018/5/layout/IconCircleLabelList"/>
    <dgm:cxn modelId="{D08CA46E-E302-42B7-8B24-84C4BACAE93F}" type="presParOf" srcId="{2729DD81-CB10-40F0-BC6A-635A141D2A0F}" destId="{B0CE210C-A71D-450B-A9EA-63C5D2DE99F6}" srcOrd="0" destOrd="0" presId="urn:microsoft.com/office/officeart/2018/5/layout/IconCircleLabelList"/>
    <dgm:cxn modelId="{049F376D-FF5A-4235-9D7A-C68F4DA6757C}" type="presParOf" srcId="{2729DD81-CB10-40F0-BC6A-635A141D2A0F}" destId="{57911ABC-F8E7-49BA-9F3D-94A8F9588EAC}" srcOrd="1" destOrd="0" presId="urn:microsoft.com/office/officeart/2018/5/layout/IconCircleLabelList"/>
    <dgm:cxn modelId="{6FCF299C-0C89-48F7-B2C7-21D367279C0D}" type="presParOf" srcId="{2729DD81-CB10-40F0-BC6A-635A141D2A0F}" destId="{2EE5DD72-DE0E-47D9-AED7-6010178E43A1}" srcOrd="2" destOrd="0" presId="urn:microsoft.com/office/officeart/2018/5/layout/IconCircleLabelList"/>
    <dgm:cxn modelId="{8DC24DBC-12EC-4325-B2D9-4F17BE026E08}" type="presParOf" srcId="{2729DD81-CB10-40F0-BC6A-635A141D2A0F}" destId="{ADE80C1D-3321-49E4-8E11-3FD107E30E4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CCF9F-496F-4A91-9928-06906EDB772C}">
      <dsp:nvSpPr>
        <dsp:cNvPr id="0" name=""/>
        <dsp:cNvSpPr/>
      </dsp:nvSpPr>
      <dsp:spPr>
        <a:xfrm>
          <a:off x="559360" y="170999"/>
          <a:ext cx="1246022" cy="124602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ED098-F5FE-4A1B-9E20-DFC0D0A65C32}">
      <dsp:nvSpPr>
        <dsp:cNvPr id="0" name=""/>
        <dsp:cNvSpPr/>
      </dsp:nvSpPr>
      <dsp:spPr>
        <a:xfrm>
          <a:off x="824905" y="436545"/>
          <a:ext cx="714930" cy="714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A9F55-1AF0-42BC-8EA6-1B678D5F2076}">
      <dsp:nvSpPr>
        <dsp:cNvPr id="0" name=""/>
        <dsp:cNvSpPr/>
      </dsp:nvSpPr>
      <dsp:spPr>
        <a:xfrm>
          <a:off x="161041" y="1805127"/>
          <a:ext cx="2042659" cy="996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Set up of Interim Waste Management Facility</a:t>
          </a:r>
        </a:p>
      </dsp:txBody>
      <dsp:txXfrm>
        <a:off x="161041" y="1805127"/>
        <a:ext cx="2042659" cy="996591"/>
      </dsp:txXfrm>
    </dsp:sp>
    <dsp:sp modelId="{C99B2ADA-595B-48AD-A247-3E9820063DCC}">
      <dsp:nvSpPr>
        <dsp:cNvPr id="0" name=""/>
        <dsp:cNvSpPr/>
      </dsp:nvSpPr>
      <dsp:spPr>
        <a:xfrm>
          <a:off x="2959485" y="170999"/>
          <a:ext cx="1246022" cy="124602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94E7B-96C1-48B4-B650-9233C05BA3F4}">
      <dsp:nvSpPr>
        <dsp:cNvPr id="0" name=""/>
        <dsp:cNvSpPr/>
      </dsp:nvSpPr>
      <dsp:spPr>
        <a:xfrm>
          <a:off x="3225031" y="436545"/>
          <a:ext cx="714930" cy="714930"/>
        </a:xfrm>
        <a:prstGeom prst="ellipse">
          <a:avLst/>
        </a:prstGeom>
        <a:solidFill>
          <a:schemeClr val="bg1">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977E9-2E4A-4334-9684-AF022B9B409C}">
      <dsp:nvSpPr>
        <dsp:cNvPr id="0" name=""/>
        <dsp:cNvSpPr/>
      </dsp:nvSpPr>
      <dsp:spPr>
        <a:xfrm>
          <a:off x="2561166" y="1805127"/>
          <a:ext cx="2042659" cy="996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Strengthening Temporary Storage at Licensed Facilities</a:t>
          </a:r>
        </a:p>
      </dsp:txBody>
      <dsp:txXfrm>
        <a:off x="2561166" y="1805127"/>
        <a:ext cx="2042659" cy="996591"/>
      </dsp:txXfrm>
    </dsp:sp>
    <dsp:sp modelId="{62D8ACCD-9BFE-4669-9256-5B431AFDB26B}">
      <dsp:nvSpPr>
        <dsp:cNvPr id="0" name=""/>
        <dsp:cNvSpPr/>
      </dsp:nvSpPr>
      <dsp:spPr>
        <a:xfrm>
          <a:off x="5359610" y="170999"/>
          <a:ext cx="1246022" cy="1246022"/>
        </a:xfrm>
        <a:prstGeom prst="ellipse">
          <a:avLst/>
        </a:prstGeom>
        <a:solidFill>
          <a:srgbClr val="A28F5A"/>
        </a:solidFill>
        <a:ln>
          <a:noFill/>
        </a:ln>
        <a:effectLst/>
      </dsp:spPr>
      <dsp:style>
        <a:lnRef idx="0">
          <a:scrgbClr r="0" g="0" b="0"/>
        </a:lnRef>
        <a:fillRef idx="1">
          <a:scrgbClr r="0" g="0" b="0"/>
        </a:fillRef>
        <a:effectRef idx="0">
          <a:scrgbClr r="0" g="0" b="0"/>
        </a:effectRef>
        <a:fontRef idx="minor"/>
      </dsp:style>
    </dsp:sp>
    <dsp:sp modelId="{53A3AA3A-B895-49D9-93A1-ABD47A7C1F5E}">
      <dsp:nvSpPr>
        <dsp:cNvPr id="0" name=""/>
        <dsp:cNvSpPr/>
      </dsp:nvSpPr>
      <dsp:spPr>
        <a:xfrm>
          <a:off x="5625156" y="436545"/>
          <a:ext cx="714930" cy="714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38AFCF-2D05-4D03-B9A1-295B281E4775}">
      <dsp:nvSpPr>
        <dsp:cNvPr id="0" name=""/>
        <dsp:cNvSpPr/>
      </dsp:nvSpPr>
      <dsp:spPr>
        <a:xfrm>
          <a:off x="4961292" y="1805127"/>
          <a:ext cx="2042659" cy="996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Establishment of a Centralized Radioactive Waste Management Facility</a:t>
          </a:r>
        </a:p>
      </dsp:txBody>
      <dsp:txXfrm>
        <a:off x="4961292" y="1805127"/>
        <a:ext cx="2042659" cy="996591"/>
      </dsp:txXfrm>
    </dsp:sp>
    <dsp:sp modelId="{B0CE210C-A71D-450B-A9EA-63C5D2DE99F6}">
      <dsp:nvSpPr>
        <dsp:cNvPr id="0" name=""/>
        <dsp:cNvSpPr/>
      </dsp:nvSpPr>
      <dsp:spPr>
        <a:xfrm>
          <a:off x="7759736" y="170999"/>
          <a:ext cx="1246022" cy="1246022"/>
        </a:xfrm>
        <a:prstGeom prst="ellipse">
          <a:avLst/>
        </a:prstGeom>
        <a:solidFill>
          <a:srgbClr val="914F35"/>
        </a:solidFill>
        <a:ln>
          <a:noFill/>
        </a:ln>
        <a:effectLst/>
      </dsp:spPr>
      <dsp:style>
        <a:lnRef idx="0">
          <a:scrgbClr r="0" g="0" b="0"/>
        </a:lnRef>
        <a:fillRef idx="1">
          <a:scrgbClr r="0" g="0" b="0"/>
        </a:fillRef>
        <a:effectRef idx="0">
          <a:scrgbClr r="0" g="0" b="0"/>
        </a:effectRef>
        <a:fontRef idx="minor"/>
      </dsp:style>
    </dsp:sp>
    <dsp:sp modelId="{57911ABC-F8E7-49BA-9F3D-94A8F9588EAC}">
      <dsp:nvSpPr>
        <dsp:cNvPr id="0" name=""/>
        <dsp:cNvSpPr/>
      </dsp:nvSpPr>
      <dsp:spPr>
        <a:xfrm>
          <a:off x="8025282" y="436545"/>
          <a:ext cx="714930" cy="714930"/>
        </a:xfrm>
        <a:prstGeom prst="ellipse">
          <a:avLst/>
        </a:prstGeom>
        <a:solidFill>
          <a:schemeClr val="bg1">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80C1D-3321-49E4-8E11-3FD107E30E42}">
      <dsp:nvSpPr>
        <dsp:cNvPr id="0" name=""/>
        <dsp:cNvSpPr/>
      </dsp:nvSpPr>
      <dsp:spPr>
        <a:xfrm>
          <a:off x="7361417" y="1805127"/>
          <a:ext cx="2042659" cy="996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Review of Law to Incorporate Financial Provisions</a:t>
          </a:r>
        </a:p>
      </dsp:txBody>
      <dsp:txXfrm>
        <a:off x="7361417" y="1805127"/>
        <a:ext cx="2042659" cy="99659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87C0B26D-4444-456C-B30B-AA003452871C}" type="datetimeFigureOut">
              <a:rPr lang="en-GB" smtClean="0"/>
              <a:t>08/06/2022</a:t>
            </a:fld>
            <a:endParaRPr lang="en-GB"/>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731B9E59-4896-4CC1-87BF-812BB867661A}" type="slidenum">
              <a:rPr lang="en-GB" smtClean="0"/>
              <a:t>‹#›</a:t>
            </a:fld>
            <a:endParaRPr lang="en-GB"/>
          </a:p>
        </p:txBody>
      </p:sp>
    </p:spTree>
    <p:extLst>
      <p:ext uri="{BB962C8B-B14F-4D97-AF65-F5344CB8AC3E}">
        <p14:creationId xmlns:p14="http://schemas.microsoft.com/office/powerpoint/2010/main" val="1772834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93C82947-19E0-4553-A1A8-0FC0CB019453}" type="datetimeFigureOut">
              <a:rPr lang="en-GB" smtClean="0"/>
              <a:t>08/06/2022</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67EEF3FF-46BD-4730-8E78-D160EE8E0CB2}" type="slidenum">
              <a:rPr lang="en-GB" smtClean="0"/>
              <a:t>‹#›</a:t>
            </a:fld>
            <a:endParaRPr lang="en-GB"/>
          </a:p>
        </p:txBody>
      </p:sp>
    </p:spTree>
    <p:extLst>
      <p:ext uri="{BB962C8B-B14F-4D97-AF65-F5344CB8AC3E}">
        <p14:creationId xmlns:p14="http://schemas.microsoft.com/office/powerpoint/2010/main" val="54350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33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26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64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83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61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66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69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52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4932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122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219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1380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1087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8192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787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0357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0922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8788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534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4808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3284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5100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0349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004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005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4063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269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4228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9536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6/8/2022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195953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41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6/8/2022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00286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6/8/2022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8244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6/8/2022</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64963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6/8/2022</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945699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6/8/2022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9619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6/8/2022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0675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6/8/2022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614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6/8/2022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4080770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6/8/2022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125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6/8/2022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307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52655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6/8/2022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89990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6/8/2022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687535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6/8/2022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841508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6/8/2022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334273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6/8/2022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62832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6/8/2022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8597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6/8/2022</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dirty="0"/>
              <a:t>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603384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6/8/2022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62473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6/8/2022</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dirty="0"/>
              <a:t>Footer</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0019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166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421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306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49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501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NUL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3.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6/8/2022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pic>
        <p:nvPicPr>
          <p:cNvPr id="14" name="Pictur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458523" y="91545"/>
            <a:ext cx="1579489" cy="1089555"/>
          </a:xfrm>
          <a:prstGeom prst="rect">
            <a:avLst/>
          </a:prstGeom>
        </p:spPr>
      </p:pic>
    </p:spTree>
    <p:extLst>
      <p:ext uri="{BB962C8B-B14F-4D97-AF65-F5344CB8AC3E}">
        <p14:creationId xmlns:p14="http://schemas.microsoft.com/office/powerpoint/2010/main" val="126164317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61BEF0D-F0BB-DE4B-95CE-6DB70DBA9567}" type="datetimeFigureOut">
              <a:rPr lang="en-US" smtClean="0"/>
              <a:pPr/>
              <a:t>6/8/2022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7F1E4F-1CFF-5643-939E-217C01CDF565}" type="slidenum">
              <a:rPr lang="en-US" smtClean="0"/>
              <a:pPr/>
              <a:t>‹#›</a:t>
            </a:fld>
            <a:endParaRPr lang="en-US" dirty="0"/>
          </a:p>
        </p:txBody>
      </p:sp>
      <p:pic>
        <p:nvPicPr>
          <p:cNvPr id="9" name="Picture 8">
            <a:extLst>
              <a:ext uri="{FF2B5EF4-FFF2-40B4-BE49-F238E27FC236}">
                <a16:creationId xmlns:a16="http://schemas.microsoft.com/office/drawing/2014/main" id="{D69596C9-0B46-CCF4-2177-89CA5483604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58523" y="91545"/>
            <a:ext cx="1579489" cy="1089555"/>
          </a:xfrm>
          <a:prstGeom prst="rect">
            <a:avLst/>
          </a:prstGeom>
        </p:spPr>
      </p:pic>
    </p:spTree>
    <p:extLst>
      <p:ext uri="{BB962C8B-B14F-4D97-AF65-F5344CB8AC3E}">
        <p14:creationId xmlns:p14="http://schemas.microsoft.com/office/powerpoint/2010/main" val="334088542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élogramme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6/8/2022</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Footer</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6627107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pos="688">
          <p15:clr>
            <a:srgbClr val="F26B43"/>
          </p15:clr>
        </p15:guide>
        <p15:guide id="3" pos="7038">
          <p15:clr>
            <a:srgbClr val="F26B43"/>
          </p15:clr>
        </p15:guide>
        <p15:guide id="4" orient="horz" pos="3702">
          <p15:clr>
            <a:srgbClr val="F26B43"/>
          </p15:clr>
        </p15:guide>
        <p15:guide id="5"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br>
              <a:rPr lang="en-ZW" sz="6600" dirty="0"/>
            </a:br>
            <a:endParaRPr lang="en-GB" sz="6600" dirty="0"/>
          </a:p>
        </p:txBody>
      </p:sp>
      <p:sp>
        <p:nvSpPr>
          <p:cNvPr id="7" name="Subtitle 2"/>
          <p:cNvSpPr txBox="1">
            <a:spLocks/>
          </p:cNvSpPr>
          <p:nvPr/>
        </p:nvSpPr>
        <p:spPr>
          <a:xfrm>
            <a:off x="270306" y="502052"/>
            <a:ext cx="8914283" cy="1819923"/>
          </a:xfrm>
          <a:prstGeom prst="rect">
            <a:avLst/>
          </a:prstGeom>
        </p:spPr>
        <p:txBody>
          <a:bodyPr vert="horz" lIns="91440" tIns="45720" rIns="91440" bIns="45720" rtlCol="0" anchor="t">
            <a:normAutofit fontScale="40000" lnSpcReduction="20000"/>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140000"/>
              </a:lnSpc>
              <a:spcBef>
                <a:spcPct val="20000"/>
              </a:spcBef>
              <a:spcAft>
                <a:spcPts val="600"/>
              </a:spcAft>
              <a:buClr>
                <a:srgbClr val="30ACEC">
                  <a:lumMod val="75000"/>
                </a:srgbClr>
              </a:buClr>
              <a:buSzPct val="145000"/>
              <a:buFont typeface="Arial"/>
              <a:buNone/>
              <a:tabLst/>
              <a:defRPr/>
            </a:pPr>
            <a:endParaRPr kumimoji="0" lang="en-US" sz="350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457200" rtl="0" eaLnBrk="1" fontAlgn="auto" latinLnBrk="0" hangingPunct="1">
              <a:lnSpc>
                <a:spcPct val="140000"/>
              </a:lnSpc>
              <a:spcBef>
                <a:spcPct val="20000"/>
              </a:spcBef>
              <a:spcAft>
                <a:spcPts val="600"/>
              </a:spcAft>
              <a:buClr>
                <a:srgbClr val="30ACEC">
                  <a:lumMod val="75000"/>
                </a:srgbClr>
              </a:buClr>
              <a:buSzPct val="145000"/>
              <a:buFont typeface="Arial"/>
              <a:buNone/>
              <a:tabLst/>
              <a:defRPr/>
            </a:pPr>
            <a:endParaRPr kumimoji="0" lang="en-US" sz="350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457200" rtl="0" eaLnBrk="1" fontAlgn="auto" latinLnBrk="0" hangingPunct="1">
              <a:lnSpc>
                <a:spcPct val="140000"/>
              </a:lnSpc>
              <a:spcBef>
                <a:spcPct val="20000"/>
              </a:spcBef>
              <a:spcAft>
                <a:spcPts val="600"/>
              </a:spcAft>
              <a:buClr>
                <a:srgbClr val="30ACEC">
                  <a:lumMod val="75000"/>
                </a:srgbClr>
              </a:buClr>
              <a:buSzPct val="145000"/>
              <a:buFont typeface="Arial"/>
              <a:buNone/>
              <a:tabLst/>
              <a:defRPr/>
            </a:pPr>
            <a:r>
              <a:rPr kumimoji="0" lang="en-US" sz="5000" b="1" i="0" u="none" strike="noStrike" kern="1200" cap="none" spc="0" normalizeH="0" baseline="0" noProof="0" dirty="0">
                <a:ln>
                  <a:noFill/>
                </a:ln>
                <a:solidFill>
                  <a:prstClr val="black"/>
                </a:solidFill>
                <a:effectLst/>
                <a:uLnTx/>
                <a:uFillTx/>
                <a:latin typeface="Corbel" panose="020B0503020204020204"/>
                <a:ea typeface="+mn-ea"/>
                <a:cs typeface="+mn-cs"/>
              </a:rPr>
              <a:t>International Conference on Safety and Security of Radioactive Sources</a:t>
            </a:r>
          </a:p>
          <a:p>
            <a:pPr marL="0" marR="0" lvl="0" indent="0" algn="ctr" defTabSz="457200" rtl="0" eaLnBrk="1" fontAlgn="auto" latinLnBrk="0" hangingPunct="1">
              <a:lnSpc>
                <a:spcPct val="140000"/>
              </a:lnSpc>
              <a:spcBef>
                <a:spcPct val="20000"/>
              </a:spcBef>
              <a:spcAft>
                <a:spcPts val="600"/>
              </a:spcAft>
              <a:buClr>
                <a:srgbClr val="30ACEC">
                  <a:lumMod val="75000"/>
                </a:srgbClr>
              </a:buClr>
              <a:buSzPct val="145000"/>
              <a:buFont typeface="Arial"/>
              <a:buNone/>
              <a:tabLst/>
              <a:defRPr/>
            </a:pPr>
            <a:r>
              <a:rPr kumimoji="0" lang="en-US" sz="5000" b="1" i="0" u="none" strike="noStrike" kern="1200" cap="none" spc="0" normalizeH="0" baseline="0" noProof="0" dirty="0">
                <a:ln>
                  <a:noFill/>
                </a:ln>
                <a:solidFill>
                  <a:prstClr val="black"/>
                </a:solidFill>
                <a:effectLst/>
                <a:uLnTx/>
                <a:uFillTx/>
                <a:latin typeface="Corbel" panose="020B0503020204020204"/>
                <a:ea typeface="+mn-ea"/>
                <a:cs typeface="+mn-cs"/>
              </a:rPr>
              <a:t>IAEA-NSNS (CN-295)</a:t>
            </a:r>
          </a:p>
          <a:p>
            <a:pPr marL="0" marR="0" lvl="0" indent="0" algn="ctr" defTabSz="457200" rtl="0" eaLnBrk="1" fontAlgn="auto" latinLnBrk="0" hangingPunct="1">
              <a:lnSpc>
                <a:spcPct val="140000"/>
              </a:lnSpc>
              <a:spcBef>
                <a:spcPct val="20000"/>
              </a:spcBef>
              <a:spcAft>
                <a:spcPts val="600"/>
              </a:spcAft>
              <a:buClr>
                <a:srgbClr val="30ACEC">
                  <a:lumMod val="75000"/>
                </a:srgbClr>
              </a:buClr>
              <a:buSzPct val="145000"/>
              <a:buFont typeface="Arial"/>
              <a:buNone/>
              <a:tabLst/>
              <a:defRPr/>
            </a:pPr>
            <a:endParaRPr kumimoji="0" lang="en-US" sz="600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457200" rtl="0" eaLnBrk="1" fontAlgn="auto" latinLnBrk="0" hangingPunct="1">
              <a:lnSpc>
                <a:spcPct val="140000"/>
              </a:lnSpc>
              <a:spcBef>
                <a:spcPct val="20000"/>
              </a:spcBef>
              <a:spcAft>
                <a:spcPts val="600"/>
              </a:spcAft>
              <a:buClr>
                <a:srgbClr val="30ACEC">
                  <a:lumMod val="75000"/>
                </a:srgbClr>
              </a:buClr>
              <a:buSzPct val="145000"/>
              <a:buFont typeface="Arial"/>
              <a:buNone/>
              <a:tabLst/>
              <a:defRPr/>
            </a:pPr>
            <a:endParaRPr kumimoji="0" lang="en-US" sz="60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endParaRPr kumimoji="0" lang="en-US" sz="410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endParaRPr kumimoji="0" lang="en-US" sz="3900" b="1" i="0" u="none" strike="noStrike" kern="1200" cap="none" spc="0" normalizeH="0" baseline="0" noProof="0" dirty="0">
              <a:ln>
                <a:noFill/>
              </a:ln>
              <a:solidFill>
                <a:srgbClr val="002060"/>
              </a:solidFill>
              <a:effectLst/>
              <a:uLnTx/>
              <a:uFillTx/>
              <a:latin typeface="Corbel" panose="020B0503020204020204"/>
              <a:ea typeface="+mn-ea"/>
              <a:cs typeface="+mn-cs"/>
            </a:endParaRPr>
          </a:p>
        </p:txBody>
      </p:sp>
      <p:pic>
        <p:nvPicPr>
          <p:cNvPr id="6" name="Picture 5"/>
          <p:cNvPicPr>
            <a:picLocks noChangeAspect="1"/>
          </p:cNvPicPr>
          <p:nvPr/>
        </p:nvPicPr>
        <p:blipFill>
          <a:blip r:embed="rId2"/>
          <a:stretch>
            <a:fillRect/>
          </a:stretch>
        </p:blipFill>
        <p:spPr>
          <a:xfrm>
            <a:off x="9602491" y="2439959"/>
            <a:ext cx="2284500" cy="1570043"/>
          </a:xfrm>
          <a:prstGeom prst="rect">
            <a:avLst/>
          </a:prstGeom>
        </p:spPr>
      </p:pic>
      <p:sp>
        <p:nvSpPr>
          <p:cNvPr id="8" name="Subtitle 2">
            <a:extLst>
              <a:ext uri="{FF2B5EF4-FFF2-40B4-BE49-F238E27FC236}">
                <a16:creationId xmlns:a16="http://schemas.microsoft.com/office/drawing/2014/main" id="{6EFA27E2-1B2B-406F-8633-E8BB93676BDF}"/>
              </a:ext>
            </a:extLst>
          </p:cNvPr>
          <p:cNvSpPr txBox="1">
            <a:spLocks/>
          </p:cNvSpPr>
          <p:nvPr/>
        </p:nvSpPr>
        <p:spPr>
          <a:xfrm>
            <a:off x="5247909" y="4868663"/>
            <a:ext cx="6823212" cy="1487285"/>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endParaRPr kumimoji="0" lang="en-ZW" sz="2300" b="0" i="1"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11" name="Picture 10">
            <a:extLst>
              <a:ext uri="{FF2B5EF4-FFF2-40B4-BE49-F238E27FC236}">
                <a16:creationId xmlns:a16="http://schemas.microsoft.com/office/drawing/2014/main" id="{36D6A7F8-5BAD-E172-C303-F71543AFBDD4}"/>
              </a:ext>
            </a:extLst>
          </p:cNvPr>
          <p:cNvPicPr>
            <a:picLocks noChangeAspect="1"/>
          </p:cNvPicPr>
          <p:nvPr/>
        </p:nvPicPr>
        <p:blipFill>
          <a:blip r:embed="rId3"/>
          <a:stretch>
            <a:fillRect/>
          </a:stretch>
        </p:blipFill>
        <p:spPr>
          <a:xfrm>
            <a:off x="509901" y="3987156"/>
            <a:ext cx="8293048" cy="762277"/>
          </a:xfrm>
          <a:prstGeom prst="rect">
            <a:avLst/>
          </a:prstGeom>
        </p:spPr>
      </p:pic>
      <p:pic>
        <p:nvPicPr>
          <p:cNvPr id="13" name="Picture 12">
            <a:extLst>
              <a:ext uri="{FF2B5EF4-FFF2-40B4-BE49-F238E27FC236}">
                <a16:creationId xmlns:a16="http://schemas.microsoft.com/office/drawing/2014/main" id="{D96FF336-C071-E7C0-2749-7007BF6DF215}"/>
              </a:ext>
            </a:extLst>
          </p:cNvPr>
          <p:cNvPicPr>
            <a:picLocks noChangeAspect="1"/>
          </p:cNvPicPr>
          <p:nvPr/>
        </p:nvPicPr>
        <p:blipFill>
          <a:blip r:embed="rId4"/>
          <a:stretch>
            <a:fillRect/>
          </a:stretch>
        </p:blipFill>
        <p:spPr>
          <a:xfrm>
            <a:off x="1783379" y="2627436"/>
            <a:ext cx="5888136" cy="763066"/>
          </a:xfrm>
          <a:prstGeom prst="rect">
            <a:avLst/>
          </a:prstGeom>
        </p:spPr>
      </p:pic>
      <p:pic>
        <p:nvPicPr>
          <p:cNvPr id="15" name="Picture 14">
            <a:extLst>
              <a:ext uri="{FF2B5EF4-FFF2-40B4-BE49-F238E27FC236}">
                <a16:creationId xmlns:a16="http://schemas.microsoft.com/office/drawing/2014/main" id="{80EC03F6-C67B-E518-BF5D-836A201BF358}"/>
              </a:ext>
            </a:extLst>
          </p:cNvPr>
          <p:cNvPicPr>
            <a:picLocks noChangeAspect="1"/>
          </p:cNvPicPr>
          <p:nvPr/>
        </p:nvPicPr>
        <p:blipFill>
          <a:blip r:embed="rId5"/>
          <a:stretch>
            <a:fillRect/>
          </a:stretch>
        </p:blipFill>
        <p:spPr>
          <a:xfrm>
            <a:off x="5555012" y="5451938"/>
            <a:ext cx="3504598" cy="485252"/>
          </a:xfrm>
          <a:prstGeom prst="rect">
            <a:avLst/>
          </a:prstGeom>
        </p:spPr>
      </p:pic>
    </p:spTree>
    <p:extLst>
      <p:ext uri="{BB962C8B-B14F-4D97-AF65-F5344CB8AC3E}">
        <p14:creationId xmlns:p14="http://schemas.microsoft.com/office/powerpoint/2010/main" val="3811206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345" y="0"/>
            <a:ext cx="9716655" cy="6858000"/>
          </a:xfrm>
          <a:prstGeom prst="rect">
            <a:avLst/>
          </a:prstGeom>
        </p:spPr>
      </p:pic>
      <p:sp>
        <p:nvSpPr>
          <p:cNvPr id="6" name="TextBox 5"/>
          <p:cNvSpPr txBox="1"/>
          <p:nvPr/>
        </p:nvSpPr>
        <p:spPr>
          <a:xfrm>
            <a:off x="3536753" y="247677"/>
            <a:ext cx="7462448" cy="1015663"/>
          </a:xfrm>
          <a:prstGeom prst="rect">
            <a:avLst/>
          </a:prstGeom>
          <a:noFill/>
        </p:spPr>
        <p:txBody>
          <a:bodyPr wrap="square" rtlCol="0">
            <a:spAutoFit/>
          </a:bodyPr>
          <a:lstStyle/>
          <a:p>
            <a:pPr algn="ctr"/>
            <a:r>
              <a:rPr lang="en-ZW" sz="4000" dirty="0">
                <a:solidFill>
                  <a:schemeClr val="bg1"/>
                </a:solidFill>
              </a:rPr>
              <a:t>Thank you for your kind attention</a:t>
            </a:r>
          </a:p>
          <a:p>
            <a:pPr algn="ctr"/>
            <a:endParaRPr lang="en-ZW" sz="2000" dirty="0">
              <a:solidFill>
                <a:schemeClr val="bg1"/>
              </a:solidFill>
            </a:endParaRPr>
          </a:p>
        </p:txBody>
      </p:sp>
    </p:spTree>
    <p:extLst>
      <p:ext uri="{BB962C8B-B14F-4D97-AF65-F5344CB8AC3E}">
        <p14:creationId xmlns:p14="http://schemas.microsoft.com/office/powerpoint/2010/main" val="209550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1097BE-A044-49F5-B5CA-AE183B956585}"/>
              </a:ext>
            </a:extLst>
          </p:cNvPr>
          <p:cNvSpPr>
            <a:spLocks noGrp="1"/>
          </p:cNvSpPr>
          <p:nvPr>
            <p:ph type="title"/>
          </p:nvPr>
        </p:nvSpPr>
        <p:spPr/>
        <p:txBody>
          <a:bodyPr/>
          <a:lstStyle/>
          <a:p>
            <a:r>
              <a:rPr lang="en-US" dirty="0"/>
              <a:t>Content</a:t>
            </a:r>
          </a:p>
        </p:txBody>
      </p:sp>
      <p:sp>
        <p:nvSpPr>
          <p:cNvPr id="8" name="Content Placeholder 7">
            <a:extLst>
              <a:ext uri="{FF2B5EF4-FFF2-40B4-BE49-F238E27FC236}">
                <a16:creationId xmlns:a16="http://schemas.microsoft.com/office/drawing/2014/main" id="{411E9392-71EA-4293-909F-1FE7DD38E31D}"/>
              </a:ext>
            </a:extLst>
          </p:cNvPr>
          <p:cNvSpPr>
            <a:spLocks noGrp="1"/>
          </p:cNvSpPr>
          <p:nvPr>
            <p:ph idx="1"/>
          </p:nvPr>
        </p:nvSpPr>
        <p:spPr>
          <a:xfrm>
            <a:off x="6847003" y="892045"/>
            <a:ext cx="4654296" cy="3977366"/>
          </a:xfrm>
        </p:spPr>
        <p:txBody>
          <a:bodyPr>
            <a:normAutofit/>
          </a:bodyPr>
          <a:lstStyle/>
          <a:p>
            <a:r>
              <a:rPr lang="en-US" sz="2800" dirty="0"/>
              <a:t>Introduction</a:t>
            </a:r>
          </a:p>
          <a:p>
            <a:r>
              <a:rPr lang="en-US" sz="2800" dirty="0"/>
              <a:t>Measures put in Management of disused sealed sources</a:t>
            </a:r>
          </a:p>
          <a:p>
            <a:r>
              <a:rPr lang="en-US" sz="2800" dirty="0"/>
              <a:t>Conclusion</a:t>
            </a:r>
          </a:p>
          <a:p>
            <a:r>
              <a:rPr lang="en-US" sz="2800" dirty="0"/>
              <a:t>References</a:t>
            </a:r>
          </a:p>
        </p:txBody>
      </p:sp>
      <p:grpSp>
        <p:nvGrpSpPr>
          <p:cNvPr id="10" name="Group 9" descr="Info">
            <a:extLst>
              <a:ext uri="{FF2B5EF4-FFF2-40B4-BE49-F238E27FC236}">
                <a16:creationId xmlns:a16="http://schemas.microsoft.com/office/drawing/2014/main" id="{04EACC33-3BBF-4195-8927-841FEBB364AD}"/>
              </a:ext>
            </a:extLst>
          </p:cNvPr>
          <p:cNvGrpSpPr/>
          <p:nvPr/>
        </p:nvGrpSpPr>
        <p:grpSpPr>
          <a:xfrm>
            <a:off x="4628577" y="2530474"/>
            <a:ext cx="803276" cy="803276"/>
            <a:chOff x="4914764" y="3319462"/>
            <a:chExt cx="619125" cy="619125"/>
          </a:xfrm>
          <a:solidFill>
            <a:schemeClr val="bg1"/>
          </a:solidFill>
        </p:grpSpPr>
        <p:sp>
          <p:nvSpPr>
            <p:cNvPr id="11" name="Freeform: Shape 10">
              <a:extLst>
                <a:ext uri="{FF2B5EF4-FFF2-40B4-BE49-F238E27FC236}">
                  <a16:creationId xmlns:a16="http://schemas.microsoft.com/office/drawing/2014/main" id="{400D0FC6-FE6C-422D-87EC-3F2A40F92771}"/>
                </a:ext>
              </a:extLst>
            </p:cNvPr>
            <p:cNvSpPr/>
            <p:nvPr/>
          </p:nvSpPr>
          <p:spPr>
            <a:xfrm>
              <a:off x="4914764" y="3319462"/>
              <a:ext cx="619125" cy="619125"/>
            </a:xfrm>
            <a:custGeom>
              <a:avLst/>
              <a:gdLst>
                <a:gd name="connsiteX0" fmla="*/ 309563 w 619125"/>
                <a:gd name="connsiteY0" fmla="*/ 0 h 619125"/>
                <a:gd name="connsiteX1" fmla="*/ 0 w 619125"/>
                <a:gd name="connsiteY1" fmla="*/ 309563 h 619125"/>
                <a:gd name="connsiteX2" fmla="*/ 309563 w 619125"/>
                <a:gd name="connsiteY2" fmla="*/ 619125 h 619125"/>
                <a:gd name="connsiteX3" fmla="*/ 619125 w 619125"/>
                <a:gd name="connsiteY3" fmla="*/ 309563 h 619125"/>
                <a:gd name="connsiteX4" fmla="*/ 309563 w 619125"/>
                <a:gd name="connsiteY4" fmla="*/ 0 h 619125"/>
                <a:gd name="connsiteX5" fmla="*/ 309563 w 619125"/>
                <a:gd name="connsiteY5" fmla="*/ 581025 h 619125"/>
                <a:gd name="connsiteX6" fmla="*/ 38100 w 619125"/>
                <a:gd name="connsiteY6" fmla="*/ 309563 h 619125"/>
                <a:gd name="connsiteX7" fmla="*/ 309563 w 619125"/>
                <a:gd name="connsiteY7" fmla="*/ 38100 h 619125"/>
                <a:gd name="connsiteX8" fmla="*/ 581025 w 619125"/>
                <a:gd name="connsiteY8" fmla="*/ 309563 h 619125"/>
                <a:gd name="connsiteX9" fmla="*/ 309563 w 619125"/>
                <a:gd name="connsiteY9" fmla="*/ 5810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619125">
                  <a:moveTo>
                    <a:pt x="309563" y="0"/>
                  </a:moveTo>
                  <a:cubicBezTo>
                    <a:pt x="138875" y="0"/>
                    <a:pt x="0" y="138865"/>
                    <a:pt x="0" y="309563"/>
                  </a:cubicBezTo>
                  <a:cubicBezTo>
                    <a:pt x="0" y="480260"/>
                    <a:pt x="138875" y="619125"/>
                    <a:pt x="309563" y="619125"/>
                  </a:cubicBezTo>
                  <a:cubicBezTo>
                    <a:pt x="480250" y="619125"/>
                    <a:pt x="619125" y="480260"/>
                    <a:pt x="619125" y="309563"/>
                  </a:cubicBezTo>
                  <a:cubicBezTo>
                    <a:pt x="619125" y="138865"/>
                    <a:pt x="480250" y="0"/>
                    <a:pt x="309563" y="0"/>
                  </a:cubicBezTo>
                  <a:close/>
                  <a:moveTo>
                    <a:pt x="309563" y="581025"/>
                  </a:moveTo>
                  <a:cubicBezTo>
                    <a:pt x="159877" y="581025"/>
                    <a:pt x="38100" y="459248"/>
                    <a:pt x="38100" y="309563"/>
                  </a:cubicBezTo>
                  <a:cubicBezTo>
                    <a:pt x="38100" y="159877"/>
                    <a:pt x="159877" y="38100"/>
                    <a:pt x="309563" y="38100"/>
                  </a:cubicBezTo>
                  <a:cubicBezTo>
                    <a:pt x="459248" y="38100"/>
                    <a:pt x="581025" y="159877"/>
                    <a:pt x="581025" y="309563"/>
                  </a:cubicBezTo>
                  <a:cubicBezTo>
                    <a:pt x="581025" y="459248"/>
                    <a:pt x="459248" y="581025"/>
                    <a:pt x="309563" y="58102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ADF13BE-BF58-43E3-9534-281EFDABF659}"/>
                </a:ext>
              </a:extLst>
            </p:cNvPr>
            <p:cNvSpPr/>
            <p:nvPr/>
          </p:nvSpPr>
          <p:spPr>
            <a:xfrm>
              <a:off x="5195751" y="3473729"/>
              <a:ext cx="57150" cy="57150"/>
            </a:xfrm>
            <a:custGeom>
              <a:avLst/>
              <a:gdLst>
                <a:gd name="connsiteX0" fmla="*/ 63722 w 57150"/>
                <a:gd name="connsiteY0" fmla="*/ 31861 h 57150"/>
                <a:gd name="connsiteX1" fmla="*/ 31861 w 57150"/>
                <a:gd name="connsiteY1" fmla="*/ 63722 h 57150"/>
                <a:gd name="connsiteX2" fmla="*/ 0 w 57150"/>
                <a:gd name="connsiteY2" fmla="*/ 31861 h 57150"/>
                <a:gd name="connsiteX3" fmla="*/ 31861 w 57150"/>
                <a:gd name="connsiteY3" fmla="*/ 0 h 57150"/>
                <a:gd name="connsiteX4" fmla="*/ 63722 w 57150"/>
                <a:gd name="connsiteY4" fmla="*/ 31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3722" y="31861"/>
                  </a:moveTo>
                  <a:cubicBezTo>
                    <a:pt x="63722" y="49458"/>
                    <a:pt x="49458" y="63722"/>
                    <a:pt x="31861" y="63722"/>
                  </a:cubicBezTo>
                  <a:cubicBezTo>
                    <a:pt x="14265" y="63722"/>
                    <a:pt x="0" y="49458"/>
                    <a:pt x="0" y="31861"/>
                  </a:cubicBezTo>
                  <a:cubicBezTo>
                    <a:pt x="0" y="14265"/>
                    <a:pt x="14265" y="0"/>
                    <a:pt x="31861" y="0"/>
                  </a:cubicBezTo>
                  <a:cubicBezTo>
                    <a:pt x="49458" y="0"/>
                    <a:pt x="63722" y="14265"/>
                    <a:pt x="63722" y="31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14EC720-9A79-4D18-8746-AE0BDD325E79}"/>
                </a:ext>
              </a:extLst>
            </p:cNvPr>
            <p:cNvSpPr/>
            <p:nvPr/>
          </p:nvSpPr>
          <p:spPr>
            <a:xfrm>
              <a:off x="5205276" y="3589420"/>
              <a:ext cx="38100" cy="200025"/>
            </a:xfrm>
            <a:custGeom>
              <a:avLst/>
              <a:gdLst>
                <a:gd name="connsiteX0" fmla="*/ 19050 w 38100"/>
                <a:gd name="connsiteY0" fmla="*/ 0 h 200025"/>
                <a:gd name="connsiteX1" fmla="*/ 0 w 38100"/>
                <a:gd name="connsiteY1" fmla="*/ 19050 h 200025"/>
                <a:gd name="connsiteX2" fmla="*/ 0 w 38100"/>
                <a:gd name="connsiteY2" fmla="*/ 180975 h 200025"/>
                <a:gd name="connsiteX3" fmla="*/ 19050 w 38100"/>
                <a:gd name="connsiteY3" fmla="*/ 200025 h 200025"/>
                <a:gd name="connsiteX4" fmla="*/ 38100 w 38100"/>
                <a:gd name="connsiteY4" fmla="*/ 180975 h 200025"/>
                <a:gd name="connsiteX5" fmla="*/ 38100 w 38100"/>
                <a:gd name="connsiteY5" fmla="*/ 19050 h 200025"/>
                <a:gd name="connsiteX6" fmla="*/ 19050 w 38100"/>
                <a:gd name="connsiteY6"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200025">
                  <a:moveTo>
                    <a:pt x="19050" y="0"/>
                  </a:moveTo>
                  <a:cubicBezTo>
                    <a:pt x="8534" y="0"/>
                    <a:pt x="0" y="8534"/>
                    <a:pt x="0" y="19050"/>
                  </a:cubicBezTo>
                  <a:lnTo>
                    <a:pt x="0" y="180975"/>
                  </a:lnTo>
                  <a:cubicBezTo>
                    <a:pt x="0" y="191491"/>
                    <a:pt x="8534" y="200025"/>
                    <a:pt x="19050" y="200025"/>
                  </a:cubicBezTo>
                  <a:cubicBezTo>
                    <a:pt x="29566" y="200025"/>
                    <a:pt x="38100" y="191491"/>
                    <a:pt x="38100" y="180975"/>
                  </a:cubicBezTo>
                  <a:lnTo>
                    <a:pt x="38100" y="19050"/>
                  </a:lnTo>
                  <a:cubicBezTo>
                    <a:pt x="38100" y="8525"/>
                    <a:pt x="29566" y="0"/>
                    <a:pt x="1905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9572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Placeholder 10" descr="A picture containing sky, water, outdoor, person. It also reflects philosophy, peace&#10;&#10;">
            <a:extLst>
              <a:ext uri="{FF2B5EF4-FFF2-40B4-BE49-F238E27FC236}">
                <a16:creationId xmlns:a16="http://schemas.microsoft.com/office/drawing/2014/main" id="{94B2FFE9-6D1F-4DC1-8532-95405973ABE7}"/>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20" y="10"/>
            <a:ext cx="3675335" cy="6857990"/>
          </a:xfrm>
          <a:prstGeom prst="rect">
            <a:avLst/>
          </a:prstGeom>
        </p:spPr>
      </p:pic>
      <p:cxnSp>
        <p:nvCxnSpPr>
          <p:cNvPr id="22" name="Straight Connector 21">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6CCBAAA8-DE36-46A7-8728-72C3486FDBF0}"/>
              </a:ext>
            </a:extLst>
          </p:cNvPr>
          <p:cNvSpPr>
            <a:spLocks noGrp="1"/>
          </p:cNvSpPr>
          <p:nvPr>
            <p:ph idx="1"/>
          </p:nvPr>
        </p:nvSpPr>
        <p:spPr>
          <a:xfrm>
            <a:off x="3781887" y="2029187"/>
            <a:ext cx="8318377" cy="4700086"/>
          </a:xfrm>
        </p:spPr>
        <p:txBody>
          <a:bodyPr vert="horz" lIns="0" tIns="45720" rIns="0" bIns="45720" rtlCol="0">
            <a:normAutofit fontScale="77500" lnSpcReduction="20000"/>
          </a:bodyPr>
          <a:lstStyle/>
          <a:p>
            <a:pPr marL="87313" indent="0">
              <a:buFont typeface="Calibri" panose="020F0502020204030204" pitchFamily="34" charset="0"/>
              <a:buNone/>
            </a:pPr>
            <a:r>
              <a:rPr lang="en-US" dirty="0">
                <a:latin typeface="+mj-lt"/>
              </a:rPr>
              <a:t>Sealed radioactive sources have been used in Zimbabwe in the manufacturing, construction, mining, research industries for socio-economic development.</a:t>
            </a:r>
          </a:p>
          <a:p>
            <a:pPr marL="87313" indent="0">
              <a:buFont typeface="Calibri" panose="020F0502020204030204" pitchFamily="34" charset="0"/>
              <a:buNone/>
            </a:pPr>
            <a:r>
              <a:rPr lang="en-US" dirty="0">
                <a:latin typeface="+mj-lt"/>
              </a:rPr>
              <a:t>A return to supplier requirements in place prior to import.</a:t>
            </a:r>
          </a:p>
          <a:p>
            <a:pPr marL="87313" indent="0">
              <a:buFont typeface="Calibri" panose="020F0502020204030204" pitchFamily="34" charset="0"/>
              <a:buNone/>
            </a:pPr>
            <a:r>
              <a:rPr lang="en-US" dirty="0">
                <a:latin typeface="+mj-lt"/>
              </a:rPr>
              <a:t>Since inception in 2010, the regulatory body has ensured adherence to these provisions.</a:t>
            </a:r>
          </a:p>
          <a:p>
            <a:pPr marL="87313" indent="0">
              <a:buFont typeface="Calibri" panose="020F0502020204030204" pitchFamily="34" charset="0"/>
              <a:buNone/>
            </a:pPr>
            <a:r>
              <a:rPr lang="en-US" dirty="0">
                <a:latin typeface="+mj-lt"/>
              </a:rPr>
              <a:t>However, some sources were imported into the country prior to the establishment of the regulatory body, these neither have return to supplier agreements nor do they have the documentation accompanying the sources. </a:t>
            </a:r>
          </a:p>
          <a:p>
            <a:pPr marL="87313" indent="0">
              <a:buFont typeface="Calibri" panose="020F0502020204030204" pitchFamily="34" charset="0"/>
              <a:buNone/>
            </a:pPr>
            <a:r>
              <a:rPr lang="en-US" dirty="0">
                <a:latin typeface="+mj-lt"/>
              </a:rPr>
              <a:t>Further, some companies have since folded operations and are financially incapacitated to send the sources back to the suppliers. </a:t>
            </a:r>
          </a:p>
          <a:p>
            <a:pPr marL="87313" indent="0">
              <a:buFont typeface="Calibri" panose="020F0502020204030204" pitchFamily="34" charset="0"/>
              <a:buNone/>
            </a:pPr>
            <a:r>
              <a:rPr lang="en-US" dirty="0">
                <a:latin typeface="+mj-lt"/>
              </a:rPr>
              <a:t>To date, there are over 200 disused sources in the country including those still stored within the licensed holder and under regulatory control (C0-60, Cs 137, Am-241).</a:t>
            </a:r>
          </a:p>
          <a:p>
            <a:pPr marL="87313" indent="0">
              <a:buFont typeface="Calibri" panose="020F0502020204030204" pitchFamily="34" charset="0"/>
              <a:buNone/>
            </a:pPr>
            <a:r>
              <a:rPr lang="en-US" dirty="0">
                <a:latin typeface="+mj-lt"/>
              </a:rPr>
              <a:t>The possibility of source’s vulnerability to theft, loss, or inappropriate management exists even in the presence of regulatory provisions. </a:t>
            </a:r>
          </a:p>
        </p:txBody>
      </p:sp>
      <p:sp>
        <p:nvSpPr>
          <p:cNvPr id="12" name="Content Placeholder 7">
            <a:extLst>
              <a:ext uri="{FF2B5EF4-FFF2-40B4-BE49-F238E27FC236}">
                <a16:creationId xmlns:a16="http://schemas.microsoft.com/office/drawing/2014/main" id="{D53AFBAA-5EF8-5B04-CECD-08875C318D39}"/>
              </a:ext>
            </a:extLst>
          </p:cNvPr>
          <p:cNvSpPr txBox="1">
            <a:spLocks/>
          </p:cNvSpPr>
          <p:nvPr/>
        </p:nvSpPr>
        <p:spPr>
          <a:xfrm>
            <a:off x="4218375" y="530242"/>
            <a:ext cx="7242698" cy="1127681"/>
          </a:xfrm>
          <a:prstGeom prst="rect">
            <a:avLst/>
          </a:prstGeom>
        </p:spPr>
        <p:txBody>
          <a:bodyPr vert="horz" lIns="0" tIns="45720" rIns="0" bIns="45720" rtlCol="0" anchor="t">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7313" marR="0" lvl="0" indent="0" algn="ctr" defTabSz="914400" rtl="0" eaLnBrk="1" fontAlgn="auto" latinLnBrk="0" hangingPunct="1">
              <a:lnSpc>
                <a:spcPct val="100000"/>
              </a:lnSpc>
              <a:spcBef>
                <a:spcPts val="1200"/>
              </a:spcBef>
              <a:spcAft>
                <a:spcPts val="200"/>
              </a:spcAft>
              <a:buClr>
                <a:srgbClr val="1CADE4"/>
              </a:buClr>
              <a:buSzPct val="100000"/>
              <a:buFont typeface="Calibri" panose="020F050202020403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National Status on Disused Sealed Radioactive Sources </a:t>
            </a:r>
          </a:p>
        </p:txBody>
      </p:sp>
      <p:pic>
        <p:nvPicPr>
          <p:cNvPr id="4" name="Picture 3">
            <a:extLst>
              <a:ext uri="{FF2B5EF4-FFF2-40B4-BE49-F238E27FC236}">
                <a16:creationId xmlns:a16="http://schemas.microsoft.com/office/drawing/2014/main" id="{004B321D-0693-6695-88E0-40A3F7986B88}"/>
              </a:ext>
            </a:extLst>
          </p:cNvPr>
          <p:cNvPicPr>
            <a:picLocks noChangeAspect="1"/>
          </p:cNvPicPr>
          <p:nvPr/>
        </p:nvPicPr>
        <p:blipFill>
          <a:blip r:embed="rId4"/>
          <a:stretch>
            <a:fillRect/>
          </a:stretch>
        </p:blipFill>
        <p:spPr>
          <a:xfrm>
            <a:off x="120706" y="168631"/>
            <a:ext cx="3459039" cy="2432526"/>
          </a:xfrm>
          <a:prstGeom prst="rect">
            <a:avLst/>
          </a:prstGeom>
        </p:spPr>
      </p:pic>
      <p:pic>
        <p:nvPicPr>
          <p:cNvPr id="6" name="Picture 5">
            <a:extLst>
              <a:ext uri="{FF2B5EF4-FFF2-40B4-BE49-F238E27FC236}">
                <a16:creationId xmlns:a16="http://schemas.microsoft.com/office/drawing/2014/main" id="{E0BA502D-4A26-240D-4C3B-5D0399B530A5}"/>
              </a:ext>
            </a:extLst>
          </p:cNvPr>
          <p:cNvPicPr>
            <a:picLocks noChangeAspect="1"/>
          </p:cNvPicPr>
          <p:nvPr/>
        </p:nvPicPr>
        <p:blipFill>
          <a:blip r:embed="rId5"/>
          <a:stretch>
            <a:fillRect/>
          </a:stretch>
        </p:blipFill>
        <p:spPr>
          <a:xfrm>
            <a:off x="72900" y="4107153"/>
            <a:ext cx="3554649" cy="2602510"/>
          </a:xfrm>
          <a:prstGeom prst="rect">
            <a:avLst/>
          </a:prstGeom>
        </p:spPr>
      </p:pic>
      <p:sp>
        <p:nvSpPr>
          <p:cNvPr id="10" name="Rectangle 9">
            <a:extLst>
              <a:ext uri="{FF2B5EF4-FFF2-40B4-BE49-F238E27FC236}">
                <a16:creationId xmlns:a16="http://schemas.microsoft.com/office/drawing/2014/main" id="{56392A3F-206D-8EC4-5309-FDF41C2D7718}"/>
              </a:ext>
            </a:extLst>
          </p:cNvPr>
          <p:cNvSpPr/>
          <p:nvPr/>
        </p:nvSpPr>
        <p:spPr>
          <a:xfrm>
            <a:off x="60362" y="2643943"/>
            <a:ext cx="3554649" cy="142042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89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90374C-1A59-4A71-8148-5C0E026A3A75}"/>
              </a:ext>
            </a:extLst>
          </p:cNvPr>
          <p:cNvSpPr>
            <a:spLocks noGrp="1"/>
          </p:cNvSpPr>
          <p:nvPr>
            <p:ph type="title"/>
          </p:nvPr>
        </p:nvSpPr>
        <p:spPr>
          <a:xfrm>
            <a:off x="1396458" y="108222"/>
            <a:ext cx="10058400" cy="686801"/>
          </a:xfrm>
        </p:spPr>
        <p:txBody>
          <a:bodyPr>
            <a:normAutofit/>
          </a:bodyPr>
          <a:lstStyle/>
          <a:p>
            <a:pPr algn="ctr"/>
            <a:r>
              <a:rPr lang="en-US" sz="3600" dirty="0"/>
              <a:t>Management Measures</a:t>
            </a:r>
          </a:p>
        </p:txBody>
      </p:sp>
      <p:graphicFrame>
        <p:nvGraphicFramePr>
          <p:cNvPr id="9" name="Content Placeholder 6" descr="Action plans and respective icons">
            <a:extLst>
              <a:ext uri="{FF2B5EF4-FFF2-40B4-BE49-F238E27FC236}">
                <a16:creationId xmlns:a16="http://schemas.microsoft.com/office/drawing/2014/main" id="{B0AB7E84-2C4E-4170-8A50-4B76D09657DC}"/>
              </a:ext>
            </a:extLst>
          </p:cNvPr>
          <p:cNvGraphicFramePr>
            <a:graphicFrameLocks noGrp="1"/>
          </p:cNvGraphicFramePr>
          <p:nvPr>
            <p:ph idx="1"/>
            <p:extLst>
              <p:ext uri="{D42A27DB-BD31-4B8C-83A1-F6EECF244321}">
                <p14:modId xmlns:p14="http://schemas.microsoft.com/office/powerpoint/2010/main" val="3608861913"/>
              </p:ext>
            </p:extLst>
          </p:nvPr>
        </p:nvGraphicFramePr>
        <p:xfrm>
          <a:off x="1334314" y="3664478"/>
          <a:ext cx="9565119" cy="2972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5">
            <a:extLst>
              <a:ext uri="{FF2B5EF4-FFF2-40B4-BE49-F238E27FC236}">
                <a16:creationId xmlns:a16="http://schemas.microsoft.com/office/drawing/2014/main" id="{C00A8FB7-934A-697D-E210-9F4932738768}"/>
              </a:ext>
            </a:extLst>
          </p:cNvPr>
          <p:cNvSpPr txBox="1">
            <a:spLocks/>
          </p:cNvSpPr>
          <p:nvPr/>
        </p:nvSpPr>
        <p:spPr>
          <a:xfrm>
            <a:off x="1334314" y="1742974"/>
            <a:ext cx="10532468" cy="18053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marL="0" marR="0" lvl="0" indent="0" algn="just" defTabSz="914400" rtl="0" eaLnBrk="1" fontAlgn="auto" latinLnBrk="0" hangingPunct="1">
              <a:lnSpc>
                <a:spcPct val="90000"/>
              </a:lnSpc>
              <a:spcBef>
                <a:spcPts val="600"/>
              </a:spcBef>
              <a:spcAft>
                <a:spcPts val="600"/>
              </a:spcAft>
              <a:buClrTx/>
              <a:buSzTx/>
              <a:buFontTx/>
              <a:buNone/>
              <a:tabLst/>
              <a:defRPr/>
            </a:pPr>
            <a:r>
              <a:rPr kumimoji="0" lang="en-US" sz="2000" b="0" i="0"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mj-cs"/>
              </a:rPr>
              <a:t>A number of cases of damage and of sources while in storage and weak radiation safety and security arrangements albeit regulatory control.</a:t>
            </a:r>
          </a:p>
          <a:p>
            <a:pPr marL="0" marR="0" lvl="0" indent="0" algn="just"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mj-cs"/>
              </a:rPr>
              <a:t>Lack of effectiveness of the return to supplier policy.</a:t>
            </a:r>
          </a:p>
          <a:p>
            <a:pPr marL="0" marR="0" lvl="0" indent="0" algn="just"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mj-cs"/>
              </a:rPr>
              <a:t>Measures had to be put in place to deal with the overreliance of the return to supplier policy through deliberate government policy directives.</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mj-cs"/>
              </a:rPr>
              <a:t>Government set out to strengthen the management of disused sealed radioactive sources from facility to national level as set out by the International Atomic Energy Agency (IAEA) Supplementary Guidance on the Management of Disused Sources.</a:t>
            </a:r>
          </a:p>
        </p:txBody>
      </p:sp>
      <p:sp>
        <p:nvSpPr>
          <p:cNvPr id="5" name="Oval 4">
            <a:extLst>
              <a:ext uri="{FF2B5EF4-FFF2-40B4-BE49-F238E27FC236}">
                <a16:creationId xmlns:a16="http://schemas.microsoft.com/office/drawing/2014/main" id="{EAF4647D-B222-50CF-EF28-D350FDBAE59F}"/>
              </a:ext>
            </a:extLst>
          </p:cNvPr>
          <p:cNvSpPr/>
          <p:nvPr/>
        </p:nvSpPr>
        <p:spPr>
          <a:xfrm>
            <a:off x="2163521" y="4080370"/>
            <a:ext cx="714930" cy="714930"/>
          </a:xfrm>
          <a:prstGeom prst="ellipse">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7" name="Oval 6">
            <a:extLst>
              <a:ext uri="{FF2B5EF4-FFF2-40B4-BE49-F238E27FC236}">
                <a16:creationId xmlns:a16="http://schemas.microsoft.com/office/drawing/2014/main" id="{F7CC7BEA-B5C6-EB5D-FB08-F9A8213242B5}"/>
              </a:ext>
            </a:extLst>
          </p:cNvPr>
          <p:cNvSpPr/>
          <p:nvPr/>
        </p:nvSpPr>
        <p:spPr>
          <a:xfrm>
            <a:off x="4560491" y="4127977"/>
            <a:ext cx="714930" cy="714930"/>
          </a:xfrm>
          <a:prstGeom prst="ellipse">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8" name="Oval 7">
            <a:extLst>
              <a:ext uri="{FF2B5EF4-FFF2-40B4-BE49-F238E27FC236}">
                <a16:creationId xmlns:a16="http://schemas.microsoft.com/office/drawing/2014/main" id="{7DCE52CC-5F37-9252-75C6-5E4BE1A5BE2C}"/>
              </a:ext>
            </a:extLst>
          </p:cNvPr>
          <p:cNvSpPr/>
          <p:nvPr/>
        </p:nvSpPr>
        <p:spPr>
          <a:xfrm>
            <a:off x="6957461" y="4080370"/>
            <a:ext cx="714930" cy="714930"/>
          </a:xfrm>
          <a:prstGeom prst="ellipse">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11" name="Oval 10">
            <a:extLst>
              <a:ext uri="{FF2B5EF4-FFF2-40B4-BE49-F238E27FC236}">
                <a16:creationId xmlns:a16="http://schemas.microsoft.com/office/drawing/2014/main" id="{2F3F67B0-D305-4F8E-4F6E-4E2707DE5D49}"/>
              </a:ext>
            </a:extLst>
          </p:cNvPr>
          <p:cNvSpPr/>
          <p:nvPr/>
        </p:nvSpPr>
        <p:spPr>
          <a:xfrm>
            <a:off x="9354431" y="4080370"/>
            <a:ext cx="714930" cy="714930"/>
          </a:xfrm>
          <a:prstGeom prst="ellipse">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51715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9451528-0368-45CE-A13E-EDB97BE9583E}"/>
              </a:ext>
            </a:extLst>
          </p:cNvPr>
          <p:cNvSpPr>
            <a:spLocks noGrp="1"/>
          </p:cNvSpPr>
          <p:nvPr>
            <p:ph type="title"/>
          </p:nvPr>
        </p:nvSpPr>
        <p:spPr>
          <a:xfrm>
            <a:off x="4901270" y="939099"/>
            <a:ext cx="5983605" cy="702304"/>
          </a:xfrm>
        </p:spPr>
        <p:txBody>
          <a:bodyPr vert="horz" lIns="91440" tIns="45720" rIns="91440" bIns="45720" rtlCol="0" anchor="b">
            <a:noAutofit/>
          </a:bodyPr>
          <a:lstStyle/>
          <a:p>
            <a:pPr algn="ctr"/>
            <a:r>
              <a:rPr lang="en-US" dirty="0">
                <a:solidFill>
                  <a:schemeClr val="tx1">
                    <a:lumMod val="75000"/>
                    <a:lumOff val="25000"/>
                  </a:schemeClr>
                </a:solidFill>
                <a:latin typeface="+mj-lt"/>
              </a:rPr>
              <a:t>Interim Waste Management Facility</a:t>
            </a:r>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59B328BF-1AD6-4365-B1FE-A5A396732871}"/>
              </a:ext>
            </a:extLst>
          </p:cNvPr>
          <p:cNvSpPr>
            <a:spLocks noGrp="1"/>
          </p:cNvSpPr>
          <p:nvPr>
            <p:ph idx="1"/>
          </p:nvPr>
        </p:nvSpPr>
        <p:spPr>
          <a:xfrm>
            <a:off x="3619500" y="2108201"/>
            <a:ext cx="8267700" cy="4397372"/>
          </a:xfrm>
        </p:spPr>
        <p:txBody>
          <a:bodyPr vert="horz" lIns="0" tIns="45720" rIns="0" bIns="45720" rtlCol="0">
            <a:normAutofit fontScale="77500" lnSpcReduction="20000"/>
          </a:bodyPr>
          <a:lstStyle/>
          <a:p>
            <a:r>
              <a:rPr lang="en-US" sz="2600" dirty="0">
                <a:latin typeface="+mj-lt"/>
              </a:rPr>
              <a:t>The Regulatory Body was assigned the responsibility to manage orphan sources through its Technical Services Department. </a:t>
            </a:r>
          </a:p>
          <a:p>
            <a:r>
              <a:rPr lang="en-US" sz="2600" dirty="0">
                <a:latin typeface="+mj-lt"/>
              </a:rPr>
              <a:t>An interim facility to manage disused and orphaned sources was set up with capability for receiving, conditioning and storage of sources. This consisted of 3 ISO containers, one for source recovery from devices, and another for encapsulation and conditioning of recovered sources and the third for final storage of the sources. </a:t>
            </a:r>
          </a:p>
          <a:p>
            <a:r>
              <a:rPr lang="en-US" sz="2600" dirty="0">
                <a:latin typeface="+mj-lt"/>
              </a:rPr>
              <a:t>Zimbabwe in collaboration with IAEA undertook a demonstration exercise to condition C0-60, Cs-137 and Ame-241 disused sources as part of training of local personnel and managing vulnerable disused sources.</a:t>
            </a:r>
          </a:p>
          <a:p>
            <a:r>
              <a:rPr lang="en-US" sz="2600" dirty="0">
                <a:latin typeface="+mj-lt"/>
              </a:rPr>
              <a:t>The interim facility currently houses 3 drums of conditioned radium sources from a medical facility, 3 drums of conditioned low level gamma and neutron sources from industry and a number of orphaned sources from road construction and industry.</a:t>
            </a:r>
          </a:p>
          <a:p>
            <a:endParaRPr lang="en-US" dirty="0">
              <a:latin typeface="+mj-lt"/>
            </a:endParaRPr>
          </a:p>
        </p:txBody>
      </p:sp>
      <p:pic>
        <p:nvPicPr>
          <p:cNvPr id="5" name="Picture 4">
            <a:extLst>
              <a:ext uri="{FF2B5EF4-FFF2-40B4-BE49-F238E27FC236}">
                <a16:creationId xmlns:a16="http://schemas.microsoft.com/office/drawing/2014/main" id="{6B5610F2-5131-72FB-FF0F-A78A1022F40D}"/>
              </a:ext>
            </a:extLst>
          </p:cNvPr>
          <p:cNvPicPr>
            <a:picLocks noChangeAspect="1"/>
          </p:cNvPicPr>
          <p:nvPr/>
        </p:nvPicPr>
        <p:blipFill>
          <a:blip r:embed="rId3"/>
          <a:stretch>
            <a:fillRect/>
          </a:stretch>
        </p:blipFill>
        <p:spPr>
          <a:xfrm>
            <a:off x="0" y="-487"/>
            <a:ext cx="3619500" cy="1918339"/>
          </a:xfrm>
          <a:prstGeom prst="rect">
            <a:avLst/>
          </a:prstGeom>
        </p:spPr>
      </p:pic>
      <p:pic>
        <p:nvPicPr>
          <p:cNvPr id="8" name="Picture 7">
            <a:extLst>
              <a:ext uri="{FF2B5EF4-FFF2-40B4-BE49-F238E27FC236}">
                <a16:creationId xmlns:a16="http://schemas.microsoft.com/office/drawing/2014/main" id="{27407799-F85E-B5E2-9517-AF01AF019E92}"/>
              </a:ext>
            </a:extLst>
          </p:cNvPr>
          <p:cNvPicPr>
            <a:picLocks noChangeAspect="1"/>
          </p:cNvPicPr>
          <p:nvPr/>
        </p:nvPicPr>
        <p:blipFill>
          <a:blip r:embed="rId4"/>
          <a:stretch>
            <a:fillRect/>
          </a:stretch>
        </p:blipFill>
        <p:spPr>
          <a:xfrm>
            <a:off x="580731" y="2052491"/>
            <a:ext cx="2648244" cy="2295819"/>
          </a:xfrm>
          <a:prstGeom prst="rect">
            <a:avLst/>
          </a:prstGeom>
        </p:spPr>
      </p:pic>
      <p:pic>
        <p:nvPicPr>
          <p:cNvPr id="9" name="Picture 8">
            <a:extLst>
              <a:ext uri="{FF2B5EF4-FFF2-40B4-BE49-F238E27FC236}">
                <a16:creationId xmlns:a16="http://schemas.microsoft.com/office/drawing/2014/main" id="{112ECF83-0ED7-AB90-8971-F23DDD46D5BB}"/>
              </a:ext>
            </a:extLst>
          </p:cNvPr>
          <p:cNvPicPr>
            <a:picLocks noChangeAspect="1"/>
          </p:cNvPicPr>
          <p:nvPr/>
        </p:nvPicPr>
        <p:blipFill>
          <a:blip r:embed="rId5"/>
          <a:stretch>
            <a:fillRect/>
          </a:stretch>
        </p:blipFill>
        <p:spPr>
          <a:xfrm>
            <a:off x="466963" y="4475116"/>
            <a:ext cx="2875780" cy="2188916"/>
          </a:xfrm>
          <a:prstGeom prst="rect">
            <a:avLst/>
          </a:prstGeom>
        </p:spPr>
      </p:pic>
    </p:spTree>
    <p:extLst>
      <p:ext uri="{BB962C8B-B14F-4D97-AF65-F5344CB8AC3E}">
        <p14:creationId xmlns:p14="http://schemas.microsoft.com/office/powerpoint/2010/main" val="110850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9451528-0368-45CE-A13E-EDB97BE9583E}"/>
              </a:ext>
            </a:extLst>
          </p:cNvPr>
          <p:cNvSpPr>
            <a:spLocks noGrp="1"/>
          </p:cNvSpPr>
          <p:nvPr>
            <p:ph type="title"/>
          </p:nvPr>
        </p:nvSpPr>
        <p:spPr>
          <a:xfrm>
            <a:off x="4271269" y="939099"/>
            <a:ext cx="7268963" cy="702304"/>
          </a:xfrm>
        </p:spPr>
        <p:txBody>
          <a:bodyPr vert="horz" lIns="91440" tIns="45720" rIns="91440" bIns="45720" rtlCol="0" anchor="b">
            <a:noAutofit/>
          </a:bodyPr>
          <a:lstStyle/>
          <a:p>
            <a:pPr algn="ctr"/>
            <a:r>
              <a:rPr lang="en-US" dirty="0">
                <a:solidFill>
                  <a:schemeClr val="tx1">
                    <a:lumMod val="75000"/>
                    <a:lumOff val="25000"/>
                  </a:schemeClr>
                </a:solidFill>
                <a:latin typeface="+mj-lt"/>
              </a:rPr>
              <a:t>Strengthening Temporary Storage Arrangements at Facilities</a:t>
            </a:r>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59B328BF-1AD6-4365-B1FE-A5A396732871}"/>
              </a:ext>
            </a:extLst>
          </p:cNvPr>
          <p:cNvSpPr>
            <a:spLocks noGrp="1"/>
          </p:cNvSpPr>
          <p:nvPr>
            <p:ph idx="1"/>
          </p:nvPr>
        </p:nvSpPr>
        <p:spPr>
          <a:xfrm>
            <a:off x="3619500" y="2108201"/>
            <a:ext cx="8267700" cy="4397372"/>
          </a:xfrm>
        </p:spPr>
        <p:txBody>
          <a:bodyPr vert="horz" lIns="0" tIns="45720" rIns="0" bIns="45720" rtlCol="0">
            <a:normAutofit/>
          </a:bodyPr>
          <a:lstStyle/>
          <a:p>
            <a:r>
              <a:rPr lang="en-US" sz="2600" dirty="0">
                <a:latin typeface="+mj-lt"/>
              </a:rPr>
              <a:t>The Regulatory Body’s Technical Services Department has been providing guidance on set up of adequate temporary storage to facilities for the safe storage of legacy disused sealed radioactive sources including those that are having challenges returning to supplier. This is to ensure licensed holders meet the requirements for storage of sources. This has significantly reduced the risk of loss, theft, and inadequate control of the sources.</a:t>
            </a:r>
          </a:p>
          <a:p>
            <a:r>
              <a:rPr lang="en-US" sz="2600" dirty="0">
                <a:latin typeface="+mj-lt"/>
              </a:rPr>
              <a:t>Training of Radiation Safety Officers on safety and security of sources in storage(RSO Training)</a:t>
            </a:r>
          </a:p>
        </p:txBody>
      </p:sp>
      <p:pic>
        <p:nvPicPr>
          <p:cNvPr id="2" name="Picture 1">
            <a:extLst>
              <a:ext uri="{FF2B5EF4-FFF2-40B4-BE49-F238E27FC236}">
                <a16:creationId xmlns:a16="http://schemas.microsoft.com/office/drawing/2014/main" id="{22068BB7-57BC-DDD9-16B3-65D6A4A32FA7}"/>
              </a:ext>
            </a:extLst>
          </p:cNvPr>
          <p:cNvPicPr>
            <a:picLocks noChangeAspect="1"/>
          </p:cNvPicPr>
          <p:nvPr/>
        </p:nvPicPr>
        <p:blipFill>
          <a:blip r:embed="rId3"/>
          <a:stretch>
            <a:fillRect/>
          </a:stretch>
        </p:blipFill>
        <p:spPr>
          <a:xfrm>
            <a:off x="138922" y="2485257"/>
            <a:ext cx="3341657" cy="2844194"/>
          </a:xfrm>
          <a:prstGeom prst="rect">
            <a:avLst/>
          </a:prstGeom>
        </p:spPr>
      </p:pic>
    </p:spTree>
    <p:extLst>
      <p:ext uri="{BB962C8B-B14F-4D97-AF65-F5344CB8AC3E}">
        <p14:creationId xmlns:p14="http://schemas.microsoft.com/office/powerpoint/2010/main" val="234378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9451528-0368-45CE-A13E-EDB97BE9583E}"/>
              </a:ext>
            </a:extLst>
          </p:cNvPr>
          <p:cNvSpPr>
            <a:spLocks noGrp="1"/>
          </p:cNvSpPr>
          <p:nvPr>
            <p:ph type="title"/>
          </p:nvPr>
        </p:nvSpPr>
        <p:spPr>
          <a:xfrm>
            <a:off x="4271269" y="939099"/>
            <a:ext cx="7268963" cy="702304"/>
          </a:xfrm>
        </p:spPr>
        <p:txBody>
          <a:bodyPr vert="horz" lIns="91440" tIns="45720" rIns="91440" bIns="45720" rtlCol="0" anchor="b">
            <a:noAutofit/>
          </a:bodyPr>
          <a:lstStyle/>
          <a:p>
            <a:pPr algn="ctr"/>
            <a:r>
              <a:rPr lang="en-US" dirty="0">
                <a:solidFill>
                  <a:schemeClr val="tx1">
                    <a:lumMod val="75000"/>
                    <a:lumOff val="25000"/>
                  </a:schemeClr>
                </a:solidFill>
                <a:latin typeface="+mj-lt"/>
              </a:rPr>
              <a:t>Establishment of a Centralized Radioactive Waste Management Facility</a:t>
            </a:r>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59B328BF-1AD6-4365-B1FE-A5A396732871}"/>
              </a:ext>
            </a:extLst>
          </p:cNvPr>
          <p:cNvSpPr>
            <a:spLocks noGrp="1"/>
          </p:cNvSpPr>
          <p:nvPr>
            <p:ph idx="1"/>
          </p:nvPr>
        </p:nvSpPr>
        <p:spPr>
          <a:xfrm>
            <a:off x="3619500" y="2108201"/>
            <a:ext cx="8267700" cy="4397372"/>
          </a:xfrm>
        </p:spPr>
        <p:txBody>
          <a:bodyPr vert="horz" lIns="0" tIns="45720" rIns="0" bIns="45720" rtlCol="0">
            <a:normAutofit fontScale="92500" lnSpcReduction="20000"/>
          </a:bodyPr>
          <a:lstStyle/>
          <a:p>
            <a:r>
              <a:rPr lang="en-US" sz="2600" dirty="0">
                <a:latin typeface="+mj-lt"/>
              </a:rPr>
              <a:t>For the long-term management of radioactive waste and disused sources, Zimbabwe is developing a national centralized radioactive waste management facility to recover, condition and store radioactive waste and disused sealed radioactive sources for long term. Operationalization set for Q1 2023</a:t>
            </a:r>
          </a:p>
          <a:p>
            <a:r>
              <a:rPr lang="en-US" sz="2600" dirty="0">
                <a:latin typeface="+mj-lt"/>
              </a:rPr>
              <a:t>This has been developed with IAEA expert support and funding from central government. </a:t>
            </a:r>
          </a:p>
          <a:p>
            <a:r>
              <a:rPr lang="en-US" sz="2600" dirty="0">
                <a:latin typeface="+mj-lt"/>
              </a:rPr>
              <a:t>The facility will receive radioactive waste from licensed holders to ensure their proper handling and storage prior to return to supplier or for long term.</a:t>
            </a:r>
          </a:p>
          <a:p>
            <a:r>
              <a:rPr lang="en-US" sz="2600" dirty="0">
                <a:latin typeface="+mj-lt"/>
              </a:rPr>
              <a:t>Physical protection measures have been strengthened through IAEA expert support.</a:t>
            </a:r>
          </a:p>
        </p:txBody>
      </p:sp>
      <p:pic>
        <p:nvPicPr>
          <p:cNvPr id="3" name="Picture 2">
            <a:extLst>
              <a:ext uri="{FF2B5EF4-FFF2-40B4-BE49-F238E27FC236}">
                <a16:creationId xmlns:a16="http://schemas.microsoft.com/office/drawing/2014/main" id="{25D06550-E11E-9688-AB9D-327DC2646CF9}"/>
              </a:ext>
            </a:extLst>
          </p:cNvPr>
          <p:cNvPicPr>
            <a:picLocks noChangeAspect="1"/>
          </p:cNvPicPr>
          <p:nvPr/>
        </p:nvPicPr>
        <p:blipFill>
          <a:blip r:embed="rId3"/>
          <a:stretch>
            <a:fillRect/>
          </a:stretch>
        </p:blipFill>
        <p:spPr>
          <a:xfrm>
            <a:off x="0" y="471875"/>
            <a:ext cx="3585782" cy="2451477"/>
          </a:xfrm>
          <a:prstGeom prst="rect">
            <a:avLst/>
          </a:prstGeom>
        </p:spPr>
      </p:pic>
      <p:pic>
        <p:nvPicPr>
          <p:cNvPr id="4" name="Picture 3">
            <a:extLst>
              <a:ext uri="{FF2B5EF4-FFF2-40B4-BE49-F238E27FC236}">
                <a16:creationId xmlns:a16="http://schemas.microsoft.com/office/drawing/2014/main" id="{38BE1FA2-4191-3B8D-FE5D-0471B2A8A64E}"/>
              </a:ext>
            </a:extLst>
          </p:cNvPr>
          <p:cNvPicPr>
            <a:picLocks noChangeAspect="1"/>
          </p:cNvPicPr>
          <p:nvPr/>
        </p:nvPicPr>
        <p:blipFill>
          <a:blip r:embed="rId4"/>
          <a:stretch>
            <a:fillRect/>
          </a:stretch>
        </p:blipFill>
        <p:spPr>
          <a:xfrm>
            <a:off x="-1" y="3731707"/>
            <a:ext cx="3471169" cy="2317937"/>
          </a:xfrm>
          <a:prstGeom prst="rect">
            <a:avLst/>
          </a:prstGeom>
        </p:spPr>
      </p:pic>
    </p:spTree>
    <p:extLst>
      <p:ext uri="{BB962C8B-B14F-4D97-AF65-F5344CB8AC3E}">
        <p14:creationId xmlns:p14="http://schemas.microsoft.com/office/powerpoint/2010/main" val="235833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90374C-1A59-4A71-8148-5C0E026A3A75}"/>
              </a:ext>
            </a:extLst>
          </p:cNvPr>
          <p:cNvSpPr>
            <a:spLocks noGrp="1"/>
          </p:cNvSpPr>
          <p:nvPr>
            <p:ph type="title"/>
          </p:nvPr>
        </p:nvSpPr>
        <p:spPr>
          <a:xfrm>
            <a:off x="2183463" y="552935"/>
            <a:ext cx="8360102" cy="876371"/>
          </a:xfrm>
        </p:spPr>
        <p:txBody>
          <a:bodyPr>
            <a:normAutofit fontScale="90000"/>
          </a:bodyPr>
          <a:lstStyle/>
          <a:p>
            <a:pPr algn="ctr"/>
            <a:r>
              <a:rPr lang="en-US" sz="3600" dirty="0"/>
              <a:t>Inclusion of Financial Provisions for Management of Waste</a:t>
            </a:r>
          </a:p>
        </p:txBody>
      </p:sp>
      <p:sp>
        <p:nvSpPr>
          <p:cNvPr id="4" name="Title 5">
            <a:extLst>
              <a:ext uri="{FF2B5EF4-FFF2-40B4-BE49-F238E27FC236}">
                <a16:creationId xmlns:a16="http://schemas.microsoft.com/office/drawing/2014/main" id="{C00A8FB7-934A-697D-E210-9F4932738768}"/>
              </a:ext>
            </a:extLst>
          </p:cNvPr>
          <p:cNvSpPr txBox="1">
            <a:spLocks/>
          </p:cNvSpPr>
          <p:nvPr/>
        </p:nvSpPr>
        <p:spPr>
          <a:xfrm>
            <a:off x="1188874" y="5185901"/>
            <a:ext cx="10532468" cy="18053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marL="342900" marR="0" lvl="0" indent="-342900" algn="just"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400" b="0" i="0"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mj-cs"/>
              </a:rPr>
              <a:t>The Act is being reviewed to strengthen radiation safety and incorporate and security and safeguards provisions. The Radiation Protection Amendment Bill has provided for the establishment of financial mechanisms through a waste management fund for management of radioactive waste and disused sources. The objective of the Fund is to hold such levies as shall be prescribed in trust for the purpose of enabling the repatriation, management, storage, or disposal of radioactive sources previously in the custody of an </a:t>
            </a:r>
            <a:r>
              <a:rPr kumimoji="0" lang="en-US" sz="2400" b="0" i="0" u="none" strike="noStrike" kern="1200" cap="none" spc="-50" normalizeH="0" baseline="0" noProof="0" dirty="0" err="1">
                <a:ln>
                  <a:noFill/>
                </a:ln>
                <a:solidFill>
                  <a:prstClr val="black">
                    <a:lumMod val="75000"/>
                    <a:lumOff val="25000"/>
                  </a:prstClr>
                </a:solidFill>
                <a:effectLst/>
                <a:uLnTx/>
                <a:uFillTx/>
                <a:latin typeface="Calibri" panose="020F0502020204030204"/>
                <a:ea typeface="+mj-ea"/>
                <a:cs typeface="+mj-cs"/>
              </a:rPr>
              <a:t>authorised</a:t>
            </a:r>
            <a:r>
              <a:rPr kumimoji="0" lang="en-US" sz="2400" b="0" i="0"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mj-cs"/>
              </a:rPr>
              <a:t> person who by reason of insolvency or any other event is incapable of discharging his or her obligations to repatriate, manage, store or dispose of the sources concerned. This shall ensure Zimbabwe has resources in place for cradle to grave management of sealed radioactive sources imported into the country and radioactive waste.</a:t>
            </a:r>
          </a:p>
          <a:p>
            <a:pPr marL="342900" marR="0" lvl="0" indent="-342900" algn="just"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US" sz="2400" b="0" dirty="0">
                <a:solidFill>
                  <a:prstClr val="black">
                    <a:lumMod val="75000"/>
                    <a:lumOff val="25000"/>
                  </a:prstClr>
                </a:solidFill>
                <a:latin typeface="Calibri" panose="020F0502020204030204"/>
              </a:rPr>
              <a:t>Recycling Options have also been considered should the option exist</a:t>
            </a:r>
          </a:p>
          <a:p>
            <a:pPr marL="342900" marR="0" lvl="0" indent="-342900" algn="just"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US" sz="2400" b="0" dirty="0">
                <a:solidFill>
                  <a:prstClr val="black">
                    <a:lumMod val="75000"/>
                    <a:lumOff val="25000"/>
                  </a:prstClr>
                </a:solidFill>
                <a:latin typeface="Calibri" panose="020F0502020204030204"/>
              </a:rPr>
              <a:t>Repatriation</a:t>
            </a:r>
          </a:p>
          <a:p>
            <a:pPr marL="0" marR="0" lvl="0" indent="0" algn="just" defTabSz="914400" rtl="0" eaLnBrk="1" fontAlgn="auto" latinLnBrk="0" hangingPunct="1">
              <a:lnSpc>
                <a:spcPct val="90000"/>
              </a:lnSpc>
              <a:spcBef>
                <a:spcPts val="600"/>
              </a:spcBef>
              <a:spcAft>
                <a:spcPts val="600"/>
              </a:spcAft>
              <a:buClrTx/>
              <a:buSzTx/>
              <a:buFontTx/>
              <a:buNone/>
              <a:tabLst/>
              <a:defRPr/>
            </a:pPr>
            <a:endParaRPr kumimoji="0" lang="en-US" sz="2000" b="0" i="0"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mj-cs"/>
            </a:endParaRPr>
          </a:p>
        </p:txBody>
      </p:sp>
      <p:cxnSp>
        <p:nvCxnSpPr>
          <p:cNvPr id="12" name="Straight Connector 11">
            <a:extLst>
              <a:ext uri="{FF2B5EF4-FFF2-40B4-BE49-F238E27FC236}">
                <a16:creationId xmlns:a16="http://schemas.microsoft.com/office/drawing/2014/main" id="{C352E772-6D89-193E-6DD6-A5E65C3D5F69}"/>
              </a:ext>
            </a:extLst>
          </p:cNvPr>
          <p:cNvCxnSpPr>
            <a:cxnSpLocks/>
          </p:cNvCxnSpPr>
          <p:nvPr/>
        </p:nvCxnSpPr>
        <p:spPr>
          <a:xfrm>
            <a:off x="2290439" y="1672099"/>
            <a:ext cx="777892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329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90374C-1A59-4A71-8148-5C0E026A3A75}"/>
              </a:ext>
            </a:extLst>
          </p:cNvPr>
          <p:cNvSpPr>
            <a:spLocks noGrp="1"/>
          </p:cNvSpPr>
          <p:nvPr>
            <p:ph type="title"/>
          </p:nvPr>
        </p:nvSpPr>
        <p:spPr>
          <a:xfrm>
            <a:off x="2183463" y="552935"/>
            <a:ext cx="8360102" cy="876371"/>
          </a:xfrm>
        </p:spPr>
        <p:txBody>
          <a:bodyPr>
            <a:normAutofit/>
          </a:bodyPr>
          <a:lstStyle/>
          <a:p>
            <a:pPr algn="ctr"/>
            <a:r>
              <a:rPr lang="en-US" sz="3600" dirty="0"/>
              <a:t>Conclusion</a:t>
            </a:r>
          </a:p>
        </p:txBody>
      </p:sp>
      <p:sp>
        <p:nvSpPr>
          <p:cNvPr id="4" name="Title 5">
            <a:extLst>
              <a:ext uri="{FF2B5EF4-FFF2-40B4-BE49-F238E27FC236}">
                <a16:creationId xmlns:a16="http://schemas.microsoft.com/office/drawing/2014/main" id="{C00A8FB7-934A-697D-E210-9F4932738768}"/>
              </a:ext>
            </a:extLst>
          </p:cNvPr>
          <p:cNvSpPr txBox="1">
            <a:spLocks/>
          </p:cNvSpPr>
          <p:nvPr/>
        </p:nvSpPr>
        <p:spPr>
          <a:xfrm>
            <a:off x="829766" y="3851829"/>
            <a:ext cx="10532468" cy="18053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marL="0" marR="0" lvl="0" indent="0" algn="just" defTabSz="914400" rtl="0" eaLnBrk="1" fontAlgn="auto" latinLnBrk="0" hangingPunct="1">
              <a:lnSpc>
                <a:spcPct val="90000"/>
              </a:lnSpc>
              <a:spcBef>
                <a:spcPts val="600"/>
              </a:spcBef>
              <a:spcAft>
                <a:spcPts val="600"/>
              </a:spcAft>
              <a:buClrTx/>
              <a:buSzTx/>
              <a:buFontTx/>
              <a:buNone/>
              <a:tabLst/>
              <a:defRPr/>
            </a:pPr>
            <a:r>
              <a:rPr lang="en-US" sz="2800" b="0" dirty="0">
                <a:solidFill>
                  <a:prstClr val="black">
                    <a:lumMod val="75000"/>
                    <a:lumOff val="25000"/>
                  </a:prstClr>
                </a:solidFill>
                <a:latin typeface="Calibri" panose="020F0502020204030204"/>
              </a:rPr>
              <a:t>Pro</a:t>
            </a:r>
            <a:r>
              <a:rPr kumimoji="0" lang="en-US" sz="2800" b="0" i="0"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mj-cs"/>
              </a:rPr>
              <a:t>visions for strengthening management of disused sealed radioactive sources in Zimbabwe allowed for the development of adequate infrastructure for receiving, recovery, conditioning, and storage of disused sources. The interim storage facility allowed for immediate arrangements for improving safety and security of sources while the centralized radioactive waste management facility presents long term measures for management of radioactive waste and disused sources. The implementation of provisions in the supplementary guidance on the management of disused sources have been essential.</a:t>
            </a:r>
          </a:p>
        </p:txBody>
      </p:sp>
      <p:cxnSp>
        <p:nvCxnSpPr>
          <p:cNvPr id="12" name="Straight Connector 11">
            <a:extLst>
              <a:ext uri="{FF2B5EF4-FFF2-40B4-BE49-F238E27FC236}">
                <a16:creationId xmlns:a16="http://schemas.microsoft.com/office/drawing/2014/main" id="{C352E772-6D89-193E-6DD6-A5E65C3D5F69}"/>
              </a:ext>
            </a:extLst>
          </p:cNvPr>
          <p:cNvCxnSpPr>
            <a:cxnSpLocks/>
          </p:cNvCxnSpPr>
          <p:nvPr/>
        </p:nvCxnSpPr>
        <p:spPr>
          <a:xfrm>
            <a:off x="2290439" y="1672099"/>
            <a:ext cx="777892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4461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13141</TotalTime>
  <Words>918</Words>
  <Application>Microsoft Office PowerPoint</Application>
  <PresentationFormat>Widescreen</PresentationFormat>
  <Paragraphs>57</Paragraphs>
  <Slides>10</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Calibri Light</vt:lpstr>
      <vt:lpstr>Corbel</vt:lpstr>
      <vt:lpstr>Wingdings</vt:lpstr>
      <vt:lpstr>Wingdings 2</vt:lpstr>
      <vt:lpstr>Parallax</vt:lpstr>
      <vt:lpstr>Frame</vt:lpstr>
      <vt:lpstr>RetrospectVTI</vt:lpstr>
      <vt:lpstr> </vt:lpstr>
      <vt:lpstr>Content</vt:lpstr>
      <vt:lpstr>PowerPoint Presentation</vt:lpstr>
      <vt:lpstr>Management Measures</vt:lpstr>
      <vt:lpstr>Interim Waste Management Facility</vt:lpstr>
      <vt:lpstr>Strengthening Temporary Storage Arrangements at Facilities</vt:lpstr>
      <vt:lpstr>Establishment of a Centralized Radioactive Waste Management Facility</vt:lpstr>
      <vt:lpstr>Inclusion of Financial Provisions for Management of Waste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SAFEGUARDS</dc:title>
  <dc:creator>John Smith</dc:creator>
  <cp:lastModifiedBy>Amos Muzongomerwa</cp:lastModifiedBy>
  <cp:revision>170</cp:revision>
  <cp:lastPrinted>2014-07-21T12:53:38Z</cp:lastPrinted>
  <dcterms:created xsi:type="dcterms:W3CDTF">2014-07-11T09:11:15Z</dcterms:created>
  <dcterms:modified xsi:type="dcterms:W3CDTF">2022-06-08T03:25:14Z</dcterms:modified>
</cp:coreProperties>
</file>