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  <p:sldMasterId id="2147483692" r:id="rId2"/>
    <p:sldMasterId id="2147483693" r:id="rId3"/>
    <p:sldMasterId id="2147483695" r:id="rId4"/>
    <p:sldMasterId id="2147484822" r:id="rId5"/>
    <p:sldMasterId id="2147484891" r:id="rId6"/>
  </p:sldMasterIdLst>
  <p:notesMasterIdLst>
    <p:notesMasterId r:id="rId27"/>
  </p:notesMasterIdLst>
  <p:handoutMasterIdLst>
    <p:handoutMasterId r:id="rId28"/>
  </p:handoutMasterIdLst>
  <p:sldIdLst>
    <p:sldId id="333" r:id="rId7"/>
    <p:sldId id="334" r:id="rId8"/>
    <p:sldId id="335" r:id="rId9"/>
    <p:sldId id="341" r:id="rId10"/>
    <p:sldId id="336" r:id="rId11"/>
    <p:sldId id="337" r:id="rId12"/>
    <p:sldId id="353" r:id="rId13"/>
    <p:sldId id="342" r:id="rId14"/>
    <p:sldId id="343" r:id="rId15"/>
    <p:sldId id="345" r:id="rId16"/>
    <p:sldId id="347" r:id="rId17"/>
    <p:sldId id="354" r:id="rId18"/>
    <p:sldId id="346" r:id="rId19"/>
    <p:sldId id="348" r:id="rId20"/>
    <p:sldId id="351" r:id="rId21"/>
    <p:sldId id="352" r:id="rId22"/>
    <p:sldId id="338" r:id="rId23"/>
    <p:sldId id="339" r:id="rId24"/>
    <p:sldId id="340" r:id="rId25"/>
    <p:sldId id="329" r:id="rId26"/>
  </p:sldIdLst>
  <p:sldSz cx="9144000" cy="6858000" type="screen4x3"/>
  <p:notesSz cx="6781800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A2A"/>
    <a:srgbClr val="004B96"/>
    <a:srgbClr val="0066CC"/>
    <a:srgbClr val="FFFFFF"/>
    <a:srgbClr val="000000"/>
    <a:srgbClr val="B2B2B2"/>
    <a:srgbClr val="66FF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6" autoAdjust="0"/>
    <p:restoredTop sz="92559" autoAdjust="0"/>
  </p:normalViewPr>
  <p:slideViewPr>
    <p:cSldViewPr snapToGrid="0">
      <p:cViewPr>
        <p:scale>
          <a:sx n="71" d="100"/>
          <a:sy n="71" d="100"/>
        </p:scale>
        <p:origin x="-1236" y="-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1542" y="-60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881A035-177C-4723-8829-B280FE4F389D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9955233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8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8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6D5121F-DCDB-43C4-9E9E-06F5AF3E5FFF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28936671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476375" y="476250"/>
            <a:ext cx="6840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GB" b="1" smtClean="0">
              <a:solidFill>
                <a:schemeClr val="hlink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gray">
          <a:xfrm>
            <a:off x="179388" y="1268413"/>
            <a:ext cx="88566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GB" sz="1000" smtClean="0">
              <a:solidFill>
                <a:schemeClr val="tx1"/>
              </a:solidFill>
            </a:endParaRPr>
          </a:p>
        </p:txBody>
      </p:sp>
      <p:sp>
        <p:nvSpPr>
          <p:cNvPr id="5" name="Rectangle 18"/>
          <p:cNvSpPr>
            <a:spLocks noChangeArrowheads="1"/>
          </p:cNvSpPr>
          <p:nvPr userDrawn="1"/>
        </p:nvSpPr>
        <p:spPr bwMode="black">
          <a:xfrm>
            <a:off x="0" y="0"/>
            <a:ext cx="9144000" cy="170021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es-MX" smtClean="0"/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1476375" y="476250"/>
            <a:ext cx="6840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GB" b="1" smtClean="0">
              <a:solidFill>
                <a:schemeClr val="hlink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 userDrawn="1"/>
        </p:nvSpPr>
        <p:spPr bwMode="black">
          <a:xfrm>
            <a:off x="0" y="1700213"/>
            <a:ext cx="9144000" cy="73025"/>
          </a:xfrm>
          <a:prstGeom prst="rect">
            <a:avLst/>
          </a:prstGeom>
          <a:gradFill rotWithShape="1">
            <a:gsLst>
              <a:gs pos="0">
                <a:srgbClr val="E9DFC1">
                  <a:alpha val="0"/>
                </a:srgbClr>
              </a:gs>
              <a:gs pos="50000">
                <a:srgbClr val="00005C">
                  <a:alpha val="83000"/>
                </a:srgbClr>
              </a:gs>
              <a:gs pos="100000">
                <a:srgbClr val="E9DFC1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defRPr/>
            </a:pPr>
            <a:endParaRPr lang="es-MX">
              <a:latin typeface="Arial" charset="0"/>
            </a:endParaRPr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0" y="-4763"/>
            <a:ext cx="9156700" cy="1698626"/>
            <a:chOff x="0" y="-3"/>
            <a:chExt cx="5768" cy="107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5760" cy="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Rectangle 5"/>
            <p:cNvSpPr>
              <a:spLocks noChangeArrowheads="1"/>
            </p:cNvSpPr>
            <p:nvPr userDrawn="1"/>
          </p:nvSpPr>
          <p:spPr bwMode="auto">
            <a:xfrm>
              <a:off x="6" y="-3"/>
              <a:ext cx="9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2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defRPr/>
              </a:pPr>
              <a:r>
                <a:rPr lang="es-MX" sz="19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MX" smtClean="0"/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-2"/>
              <a:ext cx="3824" cy="1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" y="283"/>
              <a:ext cx="1241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12 CuadroTexto"/>
          <p:cNvSpPr txBox="1">
            <a:spLocks noChangeArrowheads="1"/>
          </p:cNvSpPr>
          <p:nvPr userDrawn="1"/>
        </p:nvSpPr>
        <p:spPr bwMode="auto">
          <a:xfrm>
            <a:off x="4357688" y="285750"/>
            <a:ext cx="1571625" cy="584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es-MX" smtClean="0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068638"/>
            <a:ext cx="9144000" cy="1727200"/>
          </a:xfrm>
        </p:spPr>
        <p:txBody>
          <a:bodyPr anchor="ctr" anchorCtr="1"/>
          <a:lstStyle>
            <a:lvl1pPr marL="0" indent="0" algn="ctr">
              <a:buFontTx/>
              <a:buNone/>
              <a:defRPr sz="3600" b="1"/>
            </a:lvl1pPr>
          </a:lstStyle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40441798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17382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19888" y="146050"/>
            <a:ext cx="2147887" cy="59499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74638" y="146050"/>
            <a:ext cx="6292850" cy="59499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8905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368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405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18894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157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376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833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609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7411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64257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12427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696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3183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116013" y="1511300"/>
            <a:ext cx="68405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GB" b="1" smtClean="0">
              <a:solidFill>
                <a:schemeClr val="hlink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gray">
          <a:xfrm>
            <a:off x="179388" y="1268413"/>
            <a:ext cx="88566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GB" sz="1000" smtClean="0">
              <a:solidFill>
                <a:schemeClr val="tx1"/>
              </a:solidFill>
            </a:endParaRPr>
          </a:p>
        </p:txBody>
      </p:sp>
      <p:grpSp>
        <p:nvGrpSpPr>
          <p:cNvPr id="5" name="Group 16"/>
          <p:cNvGrpSpPr>
            <a:grpSpLocks/>
          </p:cNvGrpSpPr>
          <p:nvPr userDrawn="1"/>
        </p:nvGrpSpPr>
        <p:grpSpPr bwMode="auto">
          <a:xfrm>
            <a:off x="0" y="0"/>
            <a:ext cx="9144000" cy="1773238"/>
            <a:chOff x="0" y="0"/>
            <a:chExt cx="5760" cy="1117"/>
          </a:xfrm>
        </p:grpSpPr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0"/>
              <a:ext cx="5760" cy="1071"/>
              <a:chOff x="0" y="0"/>
              <a:chExt cx="5760" cy="1071"/>
            </a:xfrm>
          </p:grpSpPr>
          <p:sp>
            <p:nvSpPr>
              <p:cNvPr id="8" name="Rectangle 18"/>
              <p:cNvSpPr>
                <a:spLocks noChangeArrowheads="1"/>
              </p:cNvSpPr>
              <p:nvPr userDrawn="1"/>
            </p:nvSpPr>
            <p:spPr bwMode="black">
              <a:xfrm>
                <a:off x="0" y="0"/>
                <a:ext cx="5760" cy="107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defRPr/>
                </a:pPr>
                <a:endParaRPr lang="es-MX" smtClean="0"/>
              </a:p>
            </p:txBody>
          </p:sp>
          <p:sp>
            <p:nvSpPr>
              <p:cNvPr id="9" name="Rectangle 19"/>
              <p:cNvSpPr>
                <a:spLocks noChangeArrowheads="1"/>
              </p:cNvSpPr>
              <p:nvPr/>
            </p:nvSpPr>
            <p:spPr bwMode="auto">
              <a:xfrm>
                <a:off x="930" y="300"/>
                <a:ext cx="4309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 anchorCtr="1">
                <a:spAutoFit/>
              </a:bodyPr>
              <a:lstStyle>
                <a:lvl1pPr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GB" b="1" smtClean="0">
                  <a:solidFill>
                    <a:schemeClr val="hlink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10" name="Picture 20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Rectangle 21"/>
            <p:cNvSpPr>
              <a:spLocks noChangeArrowheads="1"/>
            </p:cNvSpPr>
            <p:nvPr userDrawn="1"/>
          </p:nvSpPr>
          <p:spPr bwMode="black">
            <a:xfrm>
              <a:off x="0" y="1071"/>
              <a:ext cx="5760" cy="46"/>
            </a:xfrm>
            <a:prstGeom prst="rect">
              <a:avLst/>
            </a:prstGeom>
            <a:gradFill rotWithShape="1">
              <a:gsLst>
                <a:gs pos="0">
                  <a:srgbClr val="E9DFC1">
                    <a:alpha val="0"/>
                  </a:srgbClr>
                </a:gs>
                <a:gs pos="50000">
                  <a:srgbClr val="00005C">
                    <a:alpha val="83000"/>
                  </a:srgbClr>
                </a:gs>
                <a:gs pos="100000">
                  <a:srgbClr val="E9DFC1">
                    <a:alpha val="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defRPr/>
              </a:pPr>
              <a:endParaRPr lang="es-MX">
                <a:latin typeface="Arial" charset="0"/>
              </a:endParaRPr>
            </a:p>
          </p:txBody>
        </p:sp>
      </p:grpSp>
      <p:sp>
        <p:nvSpPr>
          <p:cNvPr id="1597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068638"/>
            <a:ext cx="9144000" cy="1727200"/>
          </a:xfrm>
        </p:spPr>
        <p:txBody>
          <a:bodyPr anchor="ctr" anchorCtr="1"/>
          <a:lstStyle>
            <a:lvl1pPr marL="0" indent="0" algn="ctr">
              <a:buFontTx/>
              <a:buNone/>
              <a:defRPr sz="3600" b="1"/>
            </a:lvl1pPr>
          </a:lstStyle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988619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672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70228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74638" y="1524000"/>
            <a:ext cx="421957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524000"/>
            <a:ext cx="422116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128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5324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384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52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8539817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238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00474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975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19888" y="146050"/>
            <a:ext cx="2147887" cy="59499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74638" y="146050"/>
            <a:ext cx="6292850" cy="59499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013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498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1547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591788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790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246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39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74638" y="1524000"/>
            <a:ext cx="421957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524000"/>
            <a:ext cx="422116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34246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71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43276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25389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5819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04439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6B80C-E812-4B08-A1CE-E91382AB56CA}" type="datetimeFigureOut">
              <a:rPr lang="es-ES"/>
              <a:pPr>
                <a:defRPr/>
              </a:pPr>
              <a:t>20/06/2022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7D1FD-3915-4679-B939-19C0976C0708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6509774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499B-FBCA-40AC-8784-BD04300DEB4D}" type="datetimeFigureOut">
              <a:rPr lang="es-ES"/>
              <a:pPr>
                <a:defRPr/>
              </a:pPr>
              <a:t>20/06/2022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07EBF-A506-400D-968B-717AE96E369C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6312178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A9A3-0AF1-40F4-9FF5-E30B44E899FA}" type="datetimeFigureOut">
              <a:rPr lang="es-ES"/>
              <a:pPr>
                <a:defRPr/>
              </a:pPr>
              <a:t>20/06/2022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C1AAA-97A1-4D5C-9A7F-8293A785463D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672987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D5813-0124-4EC6-8465-91A5D11344DD}" type="datetimeFigureOut">
              <a:rPr lang="es-ES"/>
              <a:pPr>
                <a:defRPr/>
              </a:pPr>
              <a:t>20/06/2022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9EA2-5D8B-4EC1-826B-80C7A7B7F5F3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6410338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5F07A-CC5E-4221-A3E5-015B40479E2F}" type="datetimeFigureOut">
              <a:rPr lang="es-ES"/>
              <a:pPr>
                <a:defRPr/>
              </a:pPr>
              <a:t>20/06/2022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041F-E144-4D32-9E47-9F2269AD9139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48611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78655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D0341-76C2-4B06-A595-0073A5AD2AB0}" type="datetimeFigureOut">
              <a:rPr lang="es-ES"/>
              <a:pPr>
                <a:defRPr/>
              </a:pPr>
              <a:t>20/06/2022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18999-1A8D-4906-BAF5-88C4A747469B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5861338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84A06-25E0-4BDD-AD0A-1E5945BB5982}" type="datetimeFigureOut">
              <a:rPr lang="es-ES"/>
              <a:pPr>
                <a:defRPr/>
              </a:pPr>
              <a:t>20/06/2022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0C9B-D7B1-42E6-82B7-4263BC08A918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8986950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CC343-04A9-45D3-8C7E-0167DAABB7AB}" type="datetimeFigureOut">
              <a:rPr lang="es-ES"/>
              <a:pPr>
                <a:defRPr/>
              </a:pPr>
              <a:t>20/06/2022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05566-0E17-464E-BC79-4FB49037FC5E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533297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A5ED1-5E02-437E-B88A-B82B7BD5687F}" type="datetimeFigureOut">
              <a:rPr lang="es-ES"/>
              <a:pPr>
                <a:defRPr/>
              </a:pPr>
              <a:t>20/06/2022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E0D55-D12C-452E-A18F-B3F60E4FFE2F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552989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049A3-301C-4841-A7B0-976F1BBF6F68}" type="datetimeFigureOut">
              <a:rPr lang="es-ES"/>
              <a:pPr>
                <a:defRPr/>
              </a:pPr>
              <a:t>20/06/2022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DB15-EA94-4C3E-A3F8-EFFDC3271AE7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133798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FC09-7D88-4F8D-A91B-BB9061413CE7}" type="datetimeFigureOut">
              <a:rPr lang="es-ES"/>
              <a:pPr>
                <a:defRPr/>
              </a:pPr>
              <a:t>20/06/2022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78975-1836-45D7-BC4C-52A4B8CD4D31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9085454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45B39-C777-4C31-95C7-97B44AE90C7B}" type="datetimeFigureOut">
              <a:rPr lang="es-ES"/>
              <a:pPr>
                <a:defRPr/>
              </a:pPr>
              <a:t>20/06/2022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7B155-8E13-4B9D-BC5A-7768AED4F7C9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7403729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DCF4A-B9FB-48AF-B4B7-9C2477C81260}" type="datetimeFigureOut">
              <a:rPr lang="es-ES"/>
              <a:pPr>
                <a:defRPr/>
              </a:pPr>
              <a:t>20/06/2022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F095D-4BD4-4D64-858C-B1F8D8C4FAEE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0556802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2CCD8-BD8C-436D-A111-0D035E0FA1BC}" type="datetimeFigureOut">
              <a:rPr lang="es-ES"/>
              <a:pPr>
                <a:defRPr/>
              </a:pPr>
              <a:t>20/06/2022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0C13-6336-444D-8BCF-00BA3E6DBF8D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7690389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9025-853D-4A98-A48E-9EA584FBFC93}" type="datetimeFigureOut">
              <a:rPr lang="es-ES"/>
              <a:pPr>
                <a:defRPr/>
              </a:pPr>
              <a:t>20/06/2022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5D6BC-3017-49B3-BF41-D84C5C7634BB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4410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34085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22BD3-A4E3-450A-9823-75F47C7692AF}" type="datetimeFigureOut">
              <a:rPr lang="es-ES"/>
              <a:pPr>
                <a:defRPr/>
              </a:pPr>
              <a:t>20/06/2022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D2384-E170-42D1-BC03-F2229DC05600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0102984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B4679-CA4C-4C4A-B2D2-3486F22A1854}" type="datetimeFigureOut">
              <a:rPr lang="es-ES"/>
              <a:pPr>
                <a:defRPr/>
              </a:pPr>
              <a:t>20/06/2022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8C103-4EDB-47BA-9251-64F9DA1FCE48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1026410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3409-2DF4-4C86-908B-1A69E364ACC6}" type="datetimeFigureOut">
              <a:rPr lang="es-ES"/>
              <a:pPr>
                <a:defRPr/>
              </a:pPr>
              <a:t>20/06/2022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9B6D1-9BAF-471B-A3E2-28C0DABD66B8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5486726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79514-9714-4FBE-B5B7-C2ED4AA793E6}" type="datetimeFigureOut">
              <a:rPr lang="es-ES"/>
              <a:pPr>
                <a:defRPr/>
              </a:pPr>
              <a:t>20/06/2022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C5027-7A67-4CDA-8E2E-5BC6399A42F6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1632758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7337C-AA20-4BA7-A4E8-D4DAA30EA4B7}" type="datetimeFigureOut">
              <a:rPr lang="es-ES"/>
              <a:pPr>
                <a:defRPr/>
              </a:pPr>
              <a:t>20/06/2022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4876-42D7-4736-B6A5-6D0715894712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704396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4E882-7F7D-451A-AD9C-31155407CA8B}" type="datetimeFigureOut">
              <a:rPr lang="es-ES"/>
              <a:pPr>
                <a:defRPr/>
              </a:pPr>
              <a:t>20/06/2022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2E708-5C90-42B4-92CE-A7EEFE5E0E3D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8567257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E46F-323B-4316-9A16-4FFF7D472785}" type="datetimeFigureOut">
              <a:rPr lang="es-ES"/>
              <a:pPr>
                <a:defRPr/>
              </a:pPr>
              <a:t>20/06/2022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6A676-568C-44AA-A83B-B291AD390CA7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998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6035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460485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449892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8569325" y="6524625"/>
            <a:ext cx="384175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fld id="{B29AF4E0-078C-4789-909F-645852F31FD2}" type="slidenum">
              <a:rPr lang="en-GB" altLang="es-MX" sz="900" smtClean="0">
                <a:cs typeface="Arial" pitchFamily="34" charset="0"/>
              </a:rPr>
              <a:pPr eaLnBrk="1" hangingPunct="1">
                <a:defRPr/>
              </a:pPr>
              <a:t>‹Nº›</a:t>
            </a:fld>
            <a:endParaRPr lang="en-GB" altLang="es-MX" sz="900" smtClean="0"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black">
          <a:xfrm>
            <a:off x="0" y="979488"/>
            <a:ext cx="9144000" cy="73025"/>
          </a:xfrm>
          <a:prstGeom prst="rect">
            <a:avLst/>
          </a:prstGeom>
          <a:gradFill rotWithShape="1">
            <a:gsLst>
              <a:gs pos="0">
                <a:srgbClr val="E9DFC1">
                  <a:alpha val="0"/>
                </a:srgbClr>
              </a:gs>
              <a:gs pos="50000">
                <a:srgbClr val="00005C">
                  <a:alpha val="83000"/>
                </a:srgbClr>
              </a:gs>
              <a:gs pos="100000">
                <a:srgbClr val="E9DFC1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defRPr/>
            </a:pPr>
            <a:endParaRPr lang="es-MX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33" r:id="rId1"/>
    <p:sldLayoutId id="2147486169" r:id="rId2"/>
    <p:sldLayoutId id="2147486170" r:id="rId3"/>
    <p:sldLayoutId id="2147486171" r:id="rId4"/>
    <p:sldLayoutId id="2147486172" r:id="rId5"/>
    <p:sldLayoutId id="2147486173" r:id="rId6"/>
    <p:sldLayoutId id="2147486174" r:id="rId7"/>
    <p:sldLayoutId id="2147486175" r:id="rId8"/>
    <p:sldLayoutId id="2147486176" r:id="rId9"/>
    <p:sldLayoutId id="2147486177" r:id="rId10"/>
    <p:sldLayoutId id="2147486178" r:id="rId11"/>
  </p:sldLayoutIdLst>
  <p:transition/>
  <p:txStyles>
    <p:titleStyle>
      <a:lvl1pPr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Font typeface="Arial" pitchFamily="34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Font typeface="Wingdings" pitchFamily="2" charset="2"/>
        <a:buChar char="§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179" r:id="rId1"/>
    <p:sldLayoutId id="2147486180" r:id="rId2"/>
    <p:sldLayoutId id="2147486181" r:id="rId3"/>
    <p:sldLayoutId id="2147486182" r:id="rId4"/>
    <p:sldLayoutId id="2147486183" r:id="rId5"/>
    <p:sldLayoutId id="2147486184" r:id="rId6"/>
    <p:sldLayoutId id="2147486185" r:id="rId7"/>
    <p:sldLayoutId id="2147486186" r:id="rId8"/>
    <p:sldLayoutId id="2147486187" r:id="rId9"/>
    <p:sldLayoutId id="2147486188" r:id="rId10"/>
    <p:sldLayoutId id="21474861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234" r:id="rId1"/>
    <p:sldLayoutId id="2147486190" r:id="rId2"/>
    <p:sldLayoutId id="2147486191" r:id="rId3"/>
    <p:sldLayoutId id="2147486192" r:id="rId4"/>
    <p:sldLayoutId id="2147486193" r:id="rId5"/>
    <p:sldLayoutId id="2147486194" r:id="rId6"/>
    <p:sldLayoutId id="2147486195" r:id="rId7"/>
    <p:sldLayoutId id="2147486196" r:id="rId8"/>
    <p:sldLayoutId id="2147486197" r:id="rId9"/>
    <p:sldLayoutId id="2147486198" r:id="rId10"/>
    <p:sldLayoutId id="2147486199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Font typeface="Arial" pitchFamily="34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Font typeface="Wingdings" pitchFamily="2" charset="2"/>
        <a:buChar char="§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200" r:id="rId1"/>
    <p:sldLayoutId id="2147486201" r:id="rId2"/>
    <p:sldLayoutId id="2147486202" r:id="rId3"/>
    <p:sldLayoutId id="2147486203" r:id="rId4"/>
    <p:sldLayoutId id="2147486204" r:id="rId5"/>
    <p:sldLayoutId id="2147486205" r:id="rId6"/>
    <p:sldLayoutId id="2147486206" r:id="rId7"/>
    <p:sldLayoutId id="2147486207" r:id="rId8"/>
    <p:sldLayoutId id="2147486208" r:id="rId9"/>
    <p:sldLayoutId id="2147486209" r:id="rId10"/>
    <p:sldLayoutId id="21474862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C418C5F-3CCC-4182-B47D-E74F5F05FB35}" type="datetimeFigureOut">
              <a:rPr lang="es-ES"/>
              <a:pPr>
                <a:defRPr/>
              </a:pPr>
              <a:t>20/06/2022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E22B31C-933D-4E16-904A-144BADFD1AF9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1" r:id="rId1"/>
    <p:sldLayoutId id="2147486212" r:id="rId2"/>
    <p:sldLayoutId id="2147486213" r:id="rId3"/>
    <p:sldLayoutId id="2147486214" r:id="rId4"/>
    <p:sldLayoutId id="2147486215" r:id="rId5"/>
    <p:sldLayoutId id="2147486216" r:id="rId6"/>
    <p:sldLayoutId id="2147486217" r:id="rId7"/>
    <p:sldLayoutId id="2147486218" r:id="rId8"/>
    <p:sldLayoutId id="2147486219" r:id="rId9"/>
    <p:sldLayoutId id="2147486220" r:id="rId10"/>
    <p:sldLayoutId id="2147486221" r:id="rId11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645B20-9157-4CB2-8706-84A1451B1A20}" type="datetimeFigureOut">
              <a:rPr lang="es-ES"/>
              <a:pPr>
                <a:defRPr/>
              </a:pPr>
              <a:t>20/06/2022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0A45591-9681-4947-8E34-6650F00742F2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2" r:id="rId1"/>
    <p:sldLayoutId id="2147486223" r:id="rId2"/>
    <p:sldLayoutId id="2147486224" r:id="rId3"/>
    <p:sldLayoutId id="2147486225" r:id="rId4"/>
    <p:sldLayoutId id="2147486226" r:id="rId5"/>
    <p:sldLayoutId id="2147486227" r:id="rId6"/>
    <p:sldLayoutId id="2147486228" r:id="rId7"/>
    <p:sldLayoutId id="2147486229" r:id="rId8"/>
    <p:sldLayoutId id="2147486230" r:id="rId9"/>
    <p:sldLayoutId id="2147486231" r:id="rId10"/>
    <p:sldLayoutId id="2147486232" r:id="rId11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phrmercedes@ceniai.inf.c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1.xml"/><Relationship Id="rId6" Type="http://schemas.microsoft.com/office/2007/relationships/hdphoto" Target="../media/hdphoto4.wdp"/><Relationship Id="rId11" Type="http://schemas.openxmlformats.org/officeDocument/2006/relationships/image" Target="../media/image34.jpe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microsoft.com/office/2007/relationships/hdphoto" Target="../media/hdphoto5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6.jpeg"/><Relationship Id="rId11" Type="http://schemas.openxmlformats.org/officeDocument/2006/relationships/image" Target="../media/image50.jpeg"/><Relationship Id="rId5" Type="http://schemas.openxmlformats.org/officeDocument/2006/relationships/image" Target="../media/image45.jpeg"/><Relationship Id="rId10" Type="http://schemas.openxmlformats.org/officeDocument/2006/relationships/image" Target="../media/image49.jpeg"/><Relationship Id="rId4" Type="http://schemas.openxmlformats.org/officeDocument/2006/relationships/image" Target="../media/image44.jpe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9.wdp"/><Relationship Id="rId3" Type="http://schemas.microsoft.com/office/2007/relationships/hdphoto" Target="../media/hdphoto6.wdp"/><Relationship Id="rId7" Type="http://schemas.openxmlformats.org/officeDocument/2006/relationships/image" Target="../media/image54.jpeg"/><Relationship Id="rId12" Type="http://schemas.openxmlformats.org/officeDocument/2006/relationships/image" Target="../media/image58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3.jpeg"/><Relationship Id="rId11" Type="http://schemas.openxmlformats.org/officeDocument/2006/relationships/image" Target="../media/image57.jpeg"/><Relationship Id="rId5" Type="http://schemas.microsoft.com/office/2007/relationships/hdphoto" Target="../media/hdphoto7.wdp"/><Relationship Id="rId10" Type="http://schemas.openxmlformats.org/officeDocument/2006/relationships/image" Target="../media/image56.jpeg"/><Relationship Id="rId4" Type="http://schemas.openxmlformats.org/officeDocument/2006/relationships/image" Target="../media/image52.png"/><Relationship Id="rId9" Type="http://schemas.openxmlformats.org/officeDocument/2006/relationships/image" Target="../media/image55.jpeg"/><Relationship Id="rId1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microsoft.com/office/2007/relationships/hdphoto" Target="../media/hdphoto5.wdp"/><Relationship Id="rId7" Type="http://schemas.openxmlformats.org/officeDocument/2006/relationships/image" Target="../media/image6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openxmlformats.org/officeDocument/2006/relationships/image" Target="../media/image72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1.jpeg"/><Relationship Id="rId5" Type="http://schemas.microsoft.com/office/2007/relationships/hdphoto" Target="../media/hdphoto11.wdp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0" y="6318251"/>
            <a:ext cx="9144001" cy="53975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30861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6075" i="1" dirty="0">
              <a:solidFill>
                <a:prstClr val="black"/>
              </a:solidFill>
              <a:latin typeface="Brush Script MT" pitchFamily="66" charset="0"/>
            </a:endParaRPr>
          </a:p>
          <a:p>
            <a:pPr algn="ctr" defTabSz="30861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6075" i="1" dirty="0">
              <a:solidFill>
                <a:prstClr val="black"/>
              </a:solidFill>
              <a:latin typeface="Brush Script MT" pitchFamily="66" charset="0"/>
            </a:endParaRPr>
          </a:p>
        </p:txBody>
      </p:sp>
      <p:grpSp>
        <p:nvGrpSpPr>
          <p:cNvPr id="6147" name="Grupo 16"/>
          <p:cNvGrpSpPr>
            <a:grpSpLocks/>
          </p:cNvGrpSpPr>
          <p:nvPr/>
        </p:nvGrpSpPr>
        <p:grpSpPr bwMode="auto">
          <a:xfrm>
            <a:off x="-36513" y="-15875"/>
            <a:ext cx="9180513" cy="1066800"/>
            <a:chOff x="0" y="11116"/>
            <a:chExt cx="9144000" cy="1067057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0" y="11116"/>
              <a:ext cx="9144000" cy="1067057"/>
            </a:xfrm>
            <a:prstGeom prst="rect">
              <a:avLst/>
            </a:prstGeom>
            <a:solidFill>
              <a:srgbClr val="339966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30861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6075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0" name="18 Imagen" descr="AUG25_07_JPG.jp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7297457" y="26900"/>
              <a:ext cx="1828698" cy="1039567"/>
            </a:xfrm>
            <a:prstGeom prst="rect">
              <a:avLst/>
            </a:prstGeom>
            <a:ln>
              <a:noFill/>
            </a:ln>
            <a:effectLst>
              <a:glow>
                <a:schemeClr val="accent1">
                  <a:alpha val="99000"/>
                </a:schemeClr>
              </a:glow>
            </a:effectLst>
          </p:spPr>
        </p:pic>
        <p:grpSp>
          <p:nvGrpSpPr>
            <p:cNvPr id="6153" name="Group 5"/>
            <p:cNvGrpSpPr>
              <a:grpSpLocks/>
            </p:cNvGrpSpPr>
            <p:nvPr/>
          </p:nvGrpSpPr>
          <p:grpSpPr bwMode="auto">
            <a:xfrm>
              <a:off x="121295" y="103221"/>
              <a:ext cx="3127927" cy="874521"/>
              <a:chOff x="56" y="101"/>
              <a:chExt cx="8911" cy="2575"/>
            </a:xfrm>
          </p:grpSpPr>
          <p:sp>
            <p:nvSpPr>
              <p:cNvPr id="6154" name="Rectangle 6"/>
              <p:cNvSpPr>
                <a:spLocks noChangeArrowheads="1"/>
              </p:cNvSpPr>
              <p:nvPr/>
            </p:nvSpPr>
            <p:spPr bwMode="auto">
              <a:xfrm>
                <a:off x="3718" y="184"/>
                <a:ext cx="4019" cy="1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3086100" eaLnBrk="1" hangingPunct="1"/>
                <a:r>
                  <a:rPr lang="es-ES_tradnl" altLang="es-MX" sz="3000" b="1" u="sng">
                    <a:solidFill>
                      <a:srgbClr val="FFFFFF"/>
                    </a:solidFill>
                    <a:latin typeface="Humanst521 BT"/>
                  </a:rPr>
                  <a:t>CPHR   </a:t>
                </a:r>
                <a:endParaRPr lang="es-ES_tradnl" altLang="es-MX" sz="3000" u="sng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57" y="101"/>
                <a:ext cx="3423" cy="2576"/>
              </a:xfrm>
              <a:custGeom>
                <a:avLst/>
                <a:gdLst>
                  <a:gd name="T0" fmla="*/ 933 w 4365"/>
                  <a:gd name="T1" fmla="*/ 765 h 3791"/>
                  <a:gd name="T2" fmla="*/ 962 w 4365"/>
                  <a:gd name="T3" fmla="*/ 751 h 3791"/>
                  <a:gd name="T4" fmla="*/ 924 w 4365"/>
                  <a:gd name="T5" fmla="*/ 655 h 3791"/>
                  <a:gd name="T6" fmla="*/ 796 w 4365"/>
                  <a:gd name="T7" fmla="*/ 652 h 3791"/>
                  <a:gd name="T8" fmla="*/ 606 w 4365"/>
                  <a:gd name="T9" fmla="*/ 802 h 3791"/>
                  <a:gd name="T10" fmla="*/ 587 w 4365"/>
                  <a:gd name="T11" fmla="*/ 805 h 3791"/>
                  <a:gd name="T12" fmla="*/ 564 w 4365"/>
                  <a:gd name="T13" fmla="*/ 791 h 3791"/>
                  <a:gd name="T14" fmla="*/ 735 w 4365"/>
                  <a:gd name="T15" fmla="*/ 641 h 3791"/>
                  <a:gd name="T16" fmla="*/ 910 w 4365"/>
                  <a:gd name="T17" fmla="*/ 618 h 3791"/>
                  <a:gd name="T18" fmla="*/ 1104 w 4365"/>
                  <a:gd name="T19" fmla="*/ 711 h 3791"/>
                  <a:gd name="T20" fmla="*/ 1137 w 4365"/>
                  <a:gd name="T21" fmla="*/ 700 h 3791"/>
                  <a:gd name="T22" fmla="*/ 1156 w 4365"/>
                  <a:gd name="T23" fmla="*/ 719 h 3791"/>
                  <a:gd name="T24" fmla="*/ 251 w 4365"/>
                  <a:gd name="T25" fmla="*/ 179 h 3791"/>
                  <a:gd name="T26" fmla="*/ 289 w 4365"/>
                  <a:gd name="T27" fmla="*/ 179 h 3791"/>
                  <a:gd name="T28" fmla="*/ 412 w 4365"/>
                  <a:gd name="T29" fmla="*/ 238 h 3791"/>
                  <a:gd name="T30" fmla="*/ 365 w 4365"/>
                  <a:gd name="T31" fmla="*/ 304 h 3791"/>
                  <a:gd name="T32" fmla="*/ 24 w 4365"/>
                  <a:gd name="T33" fmla="*/ 317 h 3791"/>
                  <a:gd name="T34" fmla="*/ 10 w 4365"/>
                  <a:gd name="T35" fmla="*/ 323 h 3791"/>
                  <a:gd name="T36" fmla="*/ 10 w 4365"/>
                  <a:gd name="T37" fmla="*/ 342 h 3791"/>
                  <a:gd name="T38" fmla="*/ 303 w 4365"/>
                  <a:gd name="T39" fmla="*/ 344 h 3791"/>
                  <a:gd name="T40" fmla="*/ 450 w 4365"/>
                  <a:gd name="T41" fmla="*/ 285 h 3791"/>
                  <a:gd name="T42" fmla="*/ 360 w 4365"/>
                  <a:gd name="T43" fmla="*/ 118 h 3791"/>
                  <a:gd name="T44" fmla="*/ 459 w 4365"/>
                  <a:gd name="T45" fmla="*/ 123 h 3791"/>
                  <a:gd name="T46" fmla="*/ 445 w 4365"/>
                  <a:gd name="T47" fmla="*/ 101 h 3791"/>
                  <a:gd name="T48" fmla="*/ 1529 w 4365"/>
                  <a:gd name="T49" fmla="*/ 264 h 3791"/>
                  <a:gd name="T50" fmla="*/ 1507 w 4365"/>
                  <a:gd name="T51" fmla="*/ 278 h 3791"/>
                  <a:gd name="T52" fmla="*/ 1374 w 4365"/>
                  <a:gd name="T53" fmla="*/ 315 h 3791"/>
                  <a:gd name="T54" fmla="*/ 1279 w 4365"/>
                  <a:gd name="T55" fmla="*/ 264 h 3791"/>
                  <a:gd name="T56" fmla="*/ 1426 w 4365"/>
                  <a:gd name="T57" fmla="*/ 86 h 3791"/>
                  <a:gd name="T58" fmla="*/ 1426 w 4365"/>
                  <a:gd name="T59" fmla="*/ 75 h 3791"/>
                  <a:gd name="T60" fmla="*/ 1398 w 4365"/>
                  <a:gd name="T61" fmla="*/ 64 h 3791"/>
                  <a:gd name="T62" fmla="*/ 1251 w 4365"/>
                  <a:gd name="T63" fmla="*/ 195 h 3791"/>
                  <a:gd name="T64" fmla="*/ 1246 w 4365"/>
                  <a:gd name="T65" fmla="*/ 296 h 3791"/>
                  <a:gd name="T66" fmla="*/ 1398 w 4365"/>
                  <a:gd name="T67" fmla="*/ 347 h 3791"/>
                  <a:gd name="T68" fmla="*/ 1507 w 4365"/>
                  <a:gd name="T69" fmla="*/ 389 h 3791"/>
                  <a:gd name="T70" fmla="*/ 1539 w 4365"/>
                  <a:gd name="T71" fmla="*/ 398 h 3791"/>
                  <a:gd name="T72" fmla="*/ 815 w 4365"/>
                  <a:gd name="T73" fmla="*/ 8 h 3791"/>
                  <a:gd name="T74" fmla="*/ 857 w 4365"/>
                  <a:gd name="T75" fmla="*/ 3 h 3791"/>
                  <a:gd name="T76" fmla="*/ 1434 w 4365"/>
                  <a:gd name="T77" fmla="*/ 559 h 3791"/>
                  <a:gd name="T78" fmla="*/ 284 w 4365"/>
                  <a:gd name="T79" fmla="*/ 580 h 3791"/>
                  <a:gd name="T80" fmla="*/ 1374 w 4365"/>
                  <a:gd name="T81" fmla="*/ 551 h 3791"/>
                  <a:gd name="T82" fmla="*/ 899 w 4365"/>
                  <a:gd name="T83" fmla="*/ 524 h 3791"/>
                  <a:gd name="T84" fmla="*/ 857 w 4365"/>
                  <a:gd name="T85" fmla="*/ 524 h 3791"/>
                  <a:gd name="T86" fmla="*/ 838 w 4365"/>
                  <a:gd name="T87" fmla="*/ 516 h 3791"/>
                  <a:gd name="T88" fmla="*/ 800 w 4365"/>
                  <a:gd name="T89" fmla="*/ 530 h 3791"/>
                  <a:gd name="T90" fmla="*/ 772 w 4365"/>
                  <a:gd name="T91" fmla="*/ 283 h 3791"/>
                  <a:gd name="T92" fmla="*/ 749 w 4365"/>
                  <a:gd name="T93" fmla="*/ 374 h 3791"/>
                  <a:gd name="T94" fmla="*/ 715 w 4365"/>
                  <a:gd name="T95" fmla="*/ 365 h 3791"/>
                  <a:gd name="T96" fmla="*/ 738 w 4365"/>
                  <a:gd name="T97" fmla="*/ 238 h 3791"/>
                  <a:gd name="T98" fmla="*/ 952 w 4365"/>
                  <a:gd name="T99" fmla="*/ 240 h 3791"/>
                  <a:gd name="T100" fmla="*/ 966 w 4365"/>
                  <a:gd name="T101" fmla="*/ 368 h 3791"/>
                  <a:gd name="T102" fmla="*/ 933 w 4365"/>
                  <a:gd name="T103" fmla="*/ 374 h 3791"/>
                  <a:gd name="T104" fmla="*/ 910 w 4365"/>
                  <a:gd name="T105" fmla="*/ 514 h 3791"/>
                  <a:gd name="T106" fmla="*/ 896 w 4365"/>
                  <a:gd name="T107" fmla="*/ 200 h 3791"/>
                  <a:gd name="T108" fmla="*/ 853 w 4365"/>
                  <a:gd name="T109" fmla="*/ 163 h 3791"/>
                  <a:gd name="T110" fmla="*/ 786 w 4365"/>
                  <a:gd name="T111" fmla="*/ 187 h 3791"/>
                  <a:gd name="T112" fmla="*/ 829 w 4365"/>
                  <a:gd name="T113" fmla="*/ 224 h 379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365"/>
                  <a:gd name="T172" fmla="*/ 0 h 3791"/>
                  <a:gd name="T173" fmla="*/ 4365 w 4365"/>
                  <a:gd name="T174" fmla="*/ 3791 h 379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365" h="3791">
                    <a:moveTo>
                      <a:pt x="2910" y="3779"/>
                    </a:moveTo>
                    <a:lnTo>
                      <a:pt x="2500" y="3654"/>
                    </a:lnTo>
                    <a:lnTo>
                      <a:pt x="2487" y="3654"/>
                    </a:lnTo>
                    <a:lnTo>
                      <a:pt x="2475" y="3641"/>
                    </a:lnTo>
                    <a:lnTo>
                      <a:pt x="2475" y="3628"/>
                    </a:lnTo>
                    <a:lnTo>
                      <a:pt x="2463" y="3616"/>
                    </a:lnTo>
                    <a:lnTo>
                      <a:pt x="2463" y="3603"/>
                    </a:lnTo>
                    <a:lnTo>
                      <a:pt x="2450" y="3591"/>
                    </a:lnTo>
                    <a:lnTo>
                      <a:pt x="2450" y="3578"/>
                    </a:lnTo>
                    <a:lnTo>
                      <a:pt x="2463" y="3566"/>
                    </a:lnTo>
                    <a:lnTo>
                      <a:pt x="2463" y="3553"/>
                    </a:lnTo>
                    <a:lnTo>
                      <a:pt x="2475" y="3541"/>
                    </a:lnTo>
                    <a:lnTo>
                      <a:pt x="2487" y="3541"/>
                    </a:lnTo>
                    <a:lnTo>
                      <a:pt x="2500" y="3528"/>
                    </a:lnTo>
                    <a:lnTo>
                      <a:pt x="2512" y="3528"/>
                    </a:lnTo>
                    <a:lnTo>
                      <a:pt x="2525" y="3528"/>
                    </a:lnTo>
                    <a:lnTo>
                      <a:pt x="2537" y="3528"/>
                    </a:lnTo>
                    <a:lnTo>
                      <a:pt x="2550" y="3528"/>
                    </a:lnTo>
                    <a:lnTo>
                      <a:pt x="2736" y="3591"/>
                    </a:lnTo>
                    <a:lnTo>
                      <a:pt x="2537" y="3215"/>
                    </a:lnTo>
                    <a:lnTo>
                      <a:pt x="2512" y="3165"/>
                    </a:lnTo>
                    <a:lnTo>
                      <a:pt x="2487" y="3140"/>
                    </a:lnTo>
                    <a:lnTo>
                      <a:pt x="2463" y="3102"/>
                    </a:lnTo>
                    <a:lnTo>
                      <a:pt x="2425" y="3077"/>
                    </a:lnTo>
                    <a:lnTo>
                      <a:pt x="2388" y="3052"/>
                    </a:lnTo>
                    <a:lnTo>
                      <a:pt x="2351" y="3039"/>
                    </a:lnTo>
                    <a:lnTo>
                      <a:pt x="2301" y="3027"/>
                    </a:lnTo>
                    <a:lnTo>
                      <a:pt x="2264" y="3014"/>
                    </a:lnTo>
                    <a:lnTo>
                      <a:pt x="2214" y="3014"/>
                    </a:lnTo>
                    <a:lnTo>
                      <a:pt x="2164" y="3027"/>
                    </a:lnTo>
                    <a:lnTo>
                      <a:pt x="2127" y="3039"/>
                    </a:lnTo>
                    <a:lnTo>
                      <a:pt x="2089" y="3065"/>
                    </a:lnTo>
                    <a:lnTo>
                      <a:pt x="2052" y="3077"/>
                    </a:lnTo>
                    <a:lnTo>
                      <a:pt x="2027" y="3115"/>
                    </a:lnTo>
                    <a:lnTo>
                      <a:pt x="1990" y="3140"/>
                    </a:lnTo>
                    <a:lnTo>
                      <a:pt x="1965" y="3177"/>
                    </a:lnTo>
                    <a:lnTo>
                      <a:pt x="1604" y="3754"/>
                    </a:lnTo>
                    <a:lnTo>
                      <a:pt x="1592" y="3766"/>
                    </a:lnTo>
                    <a:lnTo>
                      <a:pt x="1579" y="3766"/>
                    </a:lnTo>
                    <a:lnTo>
                      <a:pt x="1579" y="3779"/>
                    </a:lnTo>
                    <a:lnTo>
                      <a:pt x="1567" y="3779"/>
                    </a:lnTo>
                    <a:lnTo>
                      <a:pt x="1555" y="3791"/>
                    </a:lnTo>
                    <a:lnTo>
                      <a:pt x="1542" y="3779"/>
                    </a:lnTo>
                    <a:lnTo>
                      <a:pt x="1530" y="3779"/>
                    </a:lnTo>
                    <a:lnTo>
                      <a:pt x="1517" y="3779"/>
                    </a:lnTo>
                    <a:lnTo>
                      <a:pt x="1505" y="3766"/>
                    </a:lnTo>
                    <a:lnTo>
                      <a:pt x="1492" y="3766"/>
                    </a:lnTo>
                    <a:lnTo>
                      <a:pt x="1480" y="3754"/>
                    </a:lnTo>
                    <a:lnTo>
                      <a:pt x="1480" y="3741"/>
                    </a:lnTo>
                    <a:lnTo>
                      <a:pt x="1480" y="3729"/>
                    </a:lnTo>
                    <a:lnTo>
                      <a:pt x="1480" y="3716"/>
                    </a:lnTo>
                    <a:lnTo>
                      <a:pt x="1480" y="3704"/>
                    </a:lnTo>
                    <a:lnTo>
                      <a:pt x="1480" y="3691"/>
                    </a:lnTo>
                    <a:lnTo>
                      <a:pt x="1492" y="3679"/>
                    </a:lnTo>
                    <a:lnTo>
                      <a:pt x="1853" y="3115"/>
                    </a:lnTo>
                    <a:lnTo>
                      <a:pt x="1878" y="3065"/>
                    </a:lnTo>
                    <a:lnTo>
                      <a:pt x="1928" y="3014"/>
                    </a:lnTo>
                    <a:lnTo>
                      <a:pt x="1965" y="2977"/>
                    </a:lnTo>
                    <a:lnTo>
                      <a:pt x="2015" y="2939"/>
                    </a:lnTo>
                    <a:lnTo>
                      <a:pt x="2077" y="2914"/>
                    </a:lnTo>
                    <a:lnTo>
                      <a:pt x="2139" y="2902"/>
                    </a:lnTo>
                    <a:lnTo>
                      <a:pt x="2201" y="2889"/>
                    </a:lnTo>
                    <a:lnTo>
                      <a:pt x="2264" y="2889"/>
                    </a:lnTo>
                    <a:lnTo>
                      <a:pt x="2326" y="2889"/>
                    </a:lnTo>
                    <a:lnTo>
                      <a:pt x="2388" y="2902"/>
                    </a:lnTo>
                    <a:lnTo>
                      <a:pt x="2438" y="2927"/>
                    </a:lnTo>
                    <a:lnTo>
                      <a:pt x="2487" y="2952"/>
                    </a:lnTo>
                    <a:lnTo>
                      <a:pt x="2537" y="2989"/>
                    </a:lnTo>
                    <a:lnTo>
                      <a:pt x="2587" y="3039"/>
                    </a:lnTo>
                    <a:lnTo>
                      <a:pt x="2612" y="3077"/>
                    </a:lnTo>
                    <a:lnTo>
                      <a:pt x="2649" y="3127"/>
                    </a:lnTo>
                    <a:lnTo>
                      <a:pt x="2848" y="3516"/>
                    </a:lnTo>
                    <a:lnTo>
                      <a:pt x="2898" y="3340"/>
                    </a:lnTo>
                    <a:lnTo>
                      <a:pt x="2910" y="3328"/>
                    </a:lnTo>
                    <a:lnTo>
                      <a:pt x="2910" y="3315"/>
                    </a:lnTo>
                    <a:lnTo>
                      <a:pt x="2923" y="3315"/>
                    </a:lnTo>
                    <a:lnTo>
                      <a:pt x="2935" y="3303"/>
                    </a:lnTo>
                    <a:lnTo>
                      <a:pt x="2948" y="3290"/>
                    </a:lnTo>
                    <a:lnTo>
                      <a:pt x="2960" y="3290"/>
                    </a:lnTo>
                    <a:lnTo>
                      <a:pt x="2972" y="3290"/>
                    </a:lnTo>
                    <a:lnTo>
                      <a:pt x="2985" y="3290"/>
                    </a:lnTo>
                    <a:lnTo>
                      <a:pt x="2997" y="3303"/>
                    </a:lnTo>
                    <a:lnTo>
                      <a:pt x="3010" y="3303"/>
                    </a:lnTo>
                    <a:lnTo>
                      <a:pt x="3022" y="3315"/>
                    </a:lnTo>
                    <a:lnTo>
                      <a:pt x="3022" y="3328"/>
                    </a:lnTo>
                    <a:lnTo>
                      <a:pt x="3035" y="3340"/>
                    </a:lnTo>
                    <a:lnTo>
                      <a:pt x="3035" y="3353"/>
                    </a:lnTo>
                    <a:lnTo>
                      <a:pt x="3035" y="3365"/>
                    </a:lnTo>
                    <a:lnTo>
                      <a:pt x="3035" y="3378"/>
                    </a:lnTo>
                    <a:lnTo>
                      <a:pt x="2910" y="3779"/>
                    </a:lnTo>
                    <a:close/>
                    <a:moveTo>
                      <a:pt x="759" y="364"/>
                    </a:moveTo>
                    <a:lnTo>
                      <a:pt x="647" y="777"/>
                    </a:lnTo>
                    <a:lnTo>
                      <a:pt x="647" y="790"/>
                    </a:lnTo>
                    <a:lnTo>
                      <a:pt x="647" y="802"/>
                    </a:lnTo>
                    <a:lnTo>
                      <a:pt x="647" y="815"/>
                    </a:lnTo>
                    <a:lnTo>
                      <a:pt x="647" y="828"/>
                    </a:lnTo>
                    <a:lnTo>
                      <a:pt x="659" y="840"/>
                    </a:lnTo>
                    <a:lnTo>
                      <a:pt x="672" y="853"/>
                    </a:lnTo>
                    <a:lnTo>
                      <a:pt x="684" y="853"/>
                    </a:lnTo>
                    <a:lnTo>
                      <a:pt x="696" y="865"/>
                    </a:lnTo>
                    <a:lnTo>
                      <a:pt x="709" y="865"/>
                    </a:lnTo>
                    <a:lnTo>
                      <a:pt x="721" y="865"/>
                    </a:lnTo>
                    <a:lnTo>
                      <a:pt x="734" y="853"/>
                    </a:lnTo>
                    <a:lnTo>
                      <a:pt x="746" y="853"/>
                    </a:lnTo>
                    <a:lnTo>
                      <a:pt x="759" y="840"/>
                    </a:lnTo>
                    <a:lnTo>
                      <a:pt x="759" y="828"/>
                    </a:lnTo>
                    <a:lnTo>
                      <a:pt x="771" y="815"/>
                    </a:lnTo>
                    <a:lnTo>
                      <a:pt x="771" y="802"/>
                    </a:lnTo>
                    <a:lnTo>
                      <a:pt x="821" y="614"/>
                    </a:lnTo>
                    <a:lnTo>
                      <a:pt x="1032" y="990"/>
                    </a:lnTo>
                    <a:lnTo>
                      <a:pt x="1057" y="1028"/>
                    </a:lnTo>
                    <a:lnTo>
                      <a:pt x="1070" y="1066"/>
                    </a:lnTo>
                    <a:lnTo>
                      <a:pt x="1082" y="1116"/>
                    </a:lnTo>
                    <a:lnTo>
                      <a:pt x="1082" y="1153"/>
                    </a:lnTo>
                    <a:lnTo>
                      <a:pt x="1082" y="1203"/>
                    </a:lnTo>
                    <a:lnTo>
                      <a:pt x="1070" y="1241"/>
                    </a:lnTo>
                    <a:lnTo>
                      <a:pt x="1057" y="1291"/>
                    </a:lnTo>
                    <a:lnTo>
                      <a:pt x="1045" y="1329"/>
                    </a:lnTo>
                    <a:lnTo>
                      <a:pt x="1020" y="1366"/>
                    </a:lnTo>
                    <a:lnTo>
                      <a:pt x="982" y="1391"/>
                    </a:lnTo>
                    <a:lnTo>
                      <a:pt x="958" y="1429"/>
                    </a:lnTo>
                    <a:lnTo>
                      <a:pt x="920" y="1454"/>
                    </a:lnTo>
                    <a:lnTo>
                      <a:pt x="883" y="1467"/>
                    </a:lnTo>
                    <a:lnTo>
                      <a:pt x="833" y="1479"/>
                    </a:lnTo>
                    <a:lnTo>
                      <a:pt x="796" y="1492"/>
                    </a:lnTo>
                    <a:lnTo>
                      <a:pt x="759" y="1492"/>
                    </a:lnTo>
                    <a:lnTo>
                      <a:pt x="75" y="1492"/>
                    </a:lnTo>
                    <a:lnTo>
                      <a:pt x="62" y="1492"/>
                    </a:lnTo>
                    <a:lnTo>
                      <a:pt x="50" y="1492"/>
                    </a:lnTo>
                    <a:lnTo>
                      <a:pt x="37" y="1492"/>
                    </a:lnTo>
                    <a:lnTo>
                      <a:pt x="25" y="1504"/>
                    </a:lnTo>
                    <a:lnTo>
                      <a:pt x="25" y="1517"/>
                    </a:lnTo>
                    <a:lnTo>
                      <a:pt x="12" y="1529"/>
                    </a:lnTo>
                    <a:lnTo>
                      <a:pt x="12" y="1542"/>
                    </a:lnTo>
                    <a:lnTo>
                      <a:pt x="0" y="1554"/>
                    </a:lnTo>
                    <a:lnTo>
                      <a:pt x="12" y="1567"/>
                    </a:lnTo>
                    <a:lnTo>
                      <a:pt x="12" y="1579"/>
                    </a:lnTo>
                    <a:lnTo>
                      <a:pt x="12" y="1592"/>
                    </a:lnTo>
                    <a:lnTo>
                      <a:pt x="25" y="1592"/>
                    </a:lnTo>
                    <a:lnTo>
                      <a:pt x="25" y="1605"/>
                    </a:lnTo>
                    <a:lnTo>
                      <a:pt x="37" y="1605"/>
                    </a:lnTo>
                    <a:lnTo>
                      <a:pt x="37" y="1617"/>
                    </a:lnTo>
                    <a:lnTo>
                      <a:pt x="50" y="1617"/>
                    </a:lnTo>
                    <a:lnTo>
                      <a:pt x="62" y="1617"/>
                    </a:lnTo>
                    <a:lnTo>
                      <a:pt x="75" y="1617"/>
                    </a:lnTo>
                    <a:lnTo>
                      <a:pt x="746" y="1630"/>
                    </a:lnTo>
                    <a:lnTo>
                      <a:pt x="796" y="1617"/>
                    </a:lnTo>
                    <a:lnTo>
                      <a:pt x="858" y="1617"/>
                    </a:lnTo>
                    <a:lnTo>
                      <a:pt x="920" y="1592"/>
                    </a:lnTo>
                    <a:lnTo>
                      <a:pt x="982" y="1567"/>
                    </a:lnTo>
                    <a:lnTo>
                      <a:pt x="1032" y="1542"/>
                    </a:lnTo>
                    <a:lnTo>
                      <a:pt x="1082" y="1492"/>
                    </a:lnTo>
                    <a:lnTo>
                      <a:pt x="1119" y="1454"/>
                    </a:lnTo>
                    <a:lnTo>
                      <a:pt x="1157" y="1391"/>
                    </a:lnTo>
                    <a:lnTo>
                      <a:pt x="1181" y="1341"/>
                    </a:lnTo>
                    <a:lnTo>
                      <a:pt x="1206" y="1279"/>
                    </a:lnTo>
                    <a:lnTo>
                      <a:pt x="1219" y="1229"/>
                    </a:lnTo>
                    <a:lnTo>
                      <a:pt x="1219" y="1166"/>
                    </a:lnTo>
                    <a:lnTo>
                      <a:pt x="1219" y="1103"/>
                    </a:lnTo>
                    <a:lnTo>
                      <a:pt x="1206" y="1041"/>
                    </a:lnTo>
                    <a:lnTo>
                      <a:pt x="1181" y="990"/>
                    </a:lnTo>
                    <a:lnTo>
                      <a:pt x="1157" y="940"/>
                    </a:lnTo>
                    <a:lnTo>
                      <a:pt x="945" y="552"/>
                    </a:lnTo>
                    <a:lnTo>
                      <a:pt x="1119" y="602"/>
                    </a:lnTo>
                    <a:lnTo>
                      <a:pt x="1132" y="602"/>
                    </a:lnTo>
                    <a:lnTo>
                      <a:pt x="1144" y="602"/>
                    </a:lnTo>
                    <a:lnTo>
                      <a:pt x="1157" y="602"/>
                    </a:lnTo>
                    <a:lnTo>
                      <a:pt x="1169" y="602"/>
                    </a:lnTo>
                    <a:lnTo>
                      <a:pt x="1181" y="589"/>
                    </a:lnTo>
                    <a:lnTo>
                      <a:pt x="1194" y="589"/>
                    </a:lnTo>
                    <a:lnTo>
                      <a:pt x="1206" y="577"/>
                    </a:lnTo>
                    <a:lnTo>
                      <a:pt x="1206" y="564"/>
                    </a:lnTo>
                    <a:lnTo>
                      <a:pt x="1206" y="552"/>
                    </a:lnTo>
                    <a:lnTo>
                      <a:pt x="1206" y="539"/>
                    </a:lnTo>
                    <a:lnTo>
                      <a:pt x="1206" y="527"/>
                    </a:lnTo>
                    <a:lnTo>
                      <a:pt x="1206" y="514"/>
                    </a:lnTo>
                    <a:lnTo>
                      <a:pt x="1194" y="502"/>
                    </a:lnTo>
                    <a:lnTo>
                      <a:pt x="1181" y="489"/>
                    </a:lnTo>
                    <a:lnTo>
                      <a:pt x="1169" y="477"/>
                    </a:lnTo>
                    <a:lnTo>
                      <a:pt x="1157" y="477"/>
                    </a:lnTo>
                    <a:lnTo>
                      <a:pt x="759" y="364"/>
                    </a:lnTo>
                    <a:close/>
                    <a:moveTo>
                      <a:pt x="4365" y="1554"/>
                    </a:moveTo>
                    <a:lnTo>
                      <a:pt x="4067" y="1254"/>
                    </a:lnTo>
                    <a:lnTo>
                      <a:pt x="4054" y="1241"/>
                    </a:lnTo>
                    <a:lnTo>
                      <a:pt x="4042" y="1241"/>
                    </a:lnTo>
                    <a:lnTo>
                      <a:pt x="4030" y="1241"/>
                    </a:lnTo>
                    <a:lnTo>
                      <a:pt x="4017" y="1241"/>
                    </a:lnTo>
                    <a:lnTo>
                      <a:pt x="4005" y="1241"/>
                    </a:lnTo>
                    <a:lnTo>
                      <a:pt x="3992" y="1241"/>
                    </a:lnTo>
                    <a:lnTo>
                      <a:pt x="3980" y="1241"/>
                    </a:lnTo>
                    <a:lnTo>
                      <a:pt x="3967" y="1254"/>
                    </a:lnTo>
                    <a:lnTo>
                      <a:pt x="3967" y="1266"/>
                    </a:lnTo>
                    <a:lnTo>
                      <a:pt x="3955" y="1279"/>
                    </a:lnTo>
                    <a:lnTo>
                      <a:pt x="3955" y="1291"/>
                    </a:lnTo>
                    <a:lnTo>
                      <a:pt x="3955" y="1304"/>
                    </a:lnTo>
                    <a:lnTo>
                      <a:pt x="3955" y="1316"/>
                    </a:lnTo>
                    <a:lnTo>
                      <a:pt x="3967" y="1329"/>
                    </a:lnTo>
                    <a:lnTo>
                      <a:pt x="3967" y="1341"/>
                    </a:lnTo>
                    <a:lnTo>
                      <a:pt x="3980" y="1354"/>
                    </a:lnTo>
                    <a:lnTo>
                      <a:pt x="4117" y="1492"/>
                    </a:lnTo>
                    <a:lnTo>
                      <a:pt x="3694" y="1492"/>
                    </a:lnTo>
                    <a:lnTo>
                      <a:pt x="3644" y="1492"/>
                    </a:lnTo>
                    <a:lnTo>
                      <a:pt x="3607" y="1479"/>
                    </a:lnTo>
                    <a:lnTo>
                      <a:pt x="3557" y="1467"/>
                    </a:lnTo>
                    <a:lnTo>
                      <a:pt x="3520" y="1454"/>
                    </a:lnTo>
                    <a:lnTo>
                      <a:pt x="3482" y="1429"/>
                    </a:lnTo>
                    <a:lnTo>
                      <a:pt x="3445" y="1404"/>
                    </a:lnTo>
                    <a:lnTo>
                      <a:pt x="3420" y="1366"/>
                    </a:lnTo>
                    <a:lnTo>
                      <a:pt x="3395" y="1329"/>
                    </a:lnTo>
                    <a:lnTo>
                      <a:pt x="3370" y="1291"/>
                    </a:lnTo>
                    <a:lnTo>
                      <a:pt x="3358" y="1241"/>
                    </a:lnTo>
                    <a:lnTo>
                      <a:pt x="3358" y="1203"/>
                    </a:lnTo>
                    <a:lnTo>
                      <a:pt x="3346" y="1166"/>
                    </a:lnTo>
                    <a:lnTo>
                      <a:pt x="3358" y="1116"/>
                    </a:lnTo>
                    <a:lnTo>
                      <a:pt x="3358" y="1078"/>
                    </a:lnTo>
                    <a:lnTo>
                      <a:pt x="3383" y="1041"/>
                    </a:lnTo>
                    <a:lnTo>
                      <a:pt x="3395" y="1003"/>
                    </a:lnTo>
                    <a:lnTo>
                      <a:pt x="3744" y="401"/>
                    </a:lnTo>
                    <a:lnTo>
                      <a:pt x="3744" y="389"/>
                    </a:lnTo>
                    <a:lnTo>
                      <a:pt x="3744" y="376"/>
                    </a:lnTo>
                    <a:lnTo>
                      <a:pt x="3744" y="364"/>
                    </a:lnTo>
                    <a:lnTo>
                      <a:pt x="3744" y="351"/>
                    </a:lnTo>
                    <a:lnTo>
                      <a:pt x="3744" y="339"/>
                    </a:lnTo>
                    <a:lnTo>
                      <a:pt x="3731" y="326"/>
                    </a:lnTo>
                    <a:lnTo>
                      <a:pt x="3719" y="314"/>
                    </a:lnTo>
                    <a:lnTo>
                      <a:pt x="3706" y="301"/>
                    </a:lnTo>
                    <a:lnTo>
                      <a:pt x="3694" y="301"/>
                    </a:lnTo>
                    <a:lnTo>
                      <a:pt x="3681" y="301"/>
                    </a:lnTo>
                    <a:lnTo>
                      <a:pt x="3669" y="301"/>
                    </a:lnTo>
                    <a:lnTo>
                      <a:pt x="3656" y="301"/>
                    </a:lnTo>
                    <a:lnTo>
                      <a:pt x="3644" y="314"/>
                    </a:lnTo>
                    <a:lnTo>
                      <a:pt x="3632" y="314"/>
                    </a:lnTo>
                    <a:lnTo>
                      <a:pt x="3632" y="326"/>
                    </a:lnTo>
                    <a:lnTo>
                      <a:pt x="3619" y="326"/>
                    </a:lnTo>
                    <a:lnTo>
                      <a:pt x="3619" y="339"/>
                    </a:lnTo>
                    <a:lnTo>
                      <a:pt x="3283" y="915"/>
                    </a:lnTo>
                    <a:lnTo>
                      <a:pt x="3258" y="978"/>
                    </a:lnTo>
                    <a:lnTo>
                      <a:pt x="3234" y="1028"/>
                    </a:lnTo>
                    <a:lnTo>
                      <a:pt x="3221" y="1091"/>
                    </a:lnTo>
                    <a:lnTo>
                      <a:pt x="3221" y="1153"/>
                    </a:lnTo>
                    <a:lnTo>
                      <a:pt x="3221" y="1216"/>
                    </a:lnTo>
                    <a:lnTo>
                      <a:pt x="3234" y="1279"/>
                    </a:lnTo>
                    <a:lnTo>
                      <a:pt x="3246" y="1341"/>
                    </a:lnTo>
                    <a:lnTo>
                      <a:pt x="3271" y="1391"/>
                    </a:lnTo>
                    <a:lnTo>
                      <a:pt x="3308" y="1454"/>
                    </a:lnTo>
                    <a:lnTo>
                      <a:pt x="3358" y="1492"/>
                    </a:lnTo>
                    <a:lnTo>
                      <a:pt x="3395" y="1529"/>
                    </a:lnTo>
                    <a:lnTo>
                      <a:pt x="3445" y="1567"/>
                    </a:lnTo>
                    <a:lnTo>
                      <a:pt x="3495" y="1592"/>
                    </a:lnTo>
                    <a:lnTo>
                      <a:pt x="3557" y="1617"/>
                    </a:lnTo>
                    <a:lnTo>
                      <a:pt x="3619" y="1617"/>
                    </a:lnTo>
                    <a:lnTo>
                      <a:pt x="3669" y="1630"/>
                    </a:lnTo>
                    <a:lnTo>
                      <a:pt x="4104" y="1630"/>
                    </a:lnTo>
                    <a:lnTo>
                      <a:pt x="3980" y="1755"/>
                    </a:lnTo>
                    <a:lnTo>
                      <a:pt x="3967" y="1767"/>
                    </a:lnTo>
                    <a:lnTo>
                      <a:pt x="3967" y="1780"/>
                    </a:lnTo>
                    <a:lnTo>
                      <a:pt x="3955" y="1793"/>
                    </a:lnTo>
                    <a:lnTo>
                      <a:pt x="3955" y="1805"/>
                    </a:lnTo>
                    <a:lnTo>
                      <a:pt x="3955" y="1818"/>
                    </a:lnTo>
                    <a:lnTo>
                      <a:pt x="3955" y="1830"/>
                    </a:lnTo>
                    <a:lnTo>
                      <a:pt x="3967" y="1843"/>
                    </a:lnTo>
                    <a:lnTo>
                      <a:pt x="3967" y="1855"/>
                    </a:lnTo>
                    <a:lnTo>
                      <a:pt x="3980" y="1868"/>
                    </a:lnTo>
                    <a:lnTo>
                      <a:pt x="3992" y="1868"/>
                    </a:lnTo>
                    <a:lnTo>
                      <a:pt x="4005" y="1880"/>
                    </a:lnTo>
                    <a:lnTo>
                      <a:pt x="4017" y="1880"/>
                    </a:lnTo>
                    <a:lnTo>
                      <a:pt x="4030" y="1880"/>
                    </a:lnTo>
                    <a:lnTo>
                      <a:pt x="4042" y="1868"/>
                    </a:lnTo>
                    <a:lnTo>
                      <a:pt x="4054" y="1868"/>
                    </a:lnTo>
                    <a:lnTo>
                      <a:pt x="4067" y="1855"/>
                    </a:lnTo>
                    <a:lnTo>
                      <a:pt x="4365" y="1554"/>
                    </a:lnTo>
                    <a:close/>
                    <a:moveTo>
                      <a:pt x="672" y="2563"/>
                    </a:moveTo>
                    <a:lnTo>
                      <a:pt x="2114" y="76"/>
                    </a:lnTo>
                    <a:lnTo>
                      <a:pt x="2114" y="63"/>
                    </a:lnTo>
                    <a:lnTo>
                      <a:pt x="2127" y="38"/>
                    </a:lnTo>
                    <a:lnTo>
                      <a:pt x="2139" y="38"/>
                    </a:lnTo>
                    <a:lnTo>
                      <a:pt x="2152" y="25"/>
                    </a:lnTo>
                    <a:lnTo>
                      <a:pt x="2164" y="13"/>
                    </a:lnTo>
                    <a:lnTo>
                      <a:pt x="2176" y="13"/>
                    </a:lnTo>
                    <a:lnTo>
                      <a:pt x="2189" y="13"/>
                    </a:lnTo>
                    <a:lnTo>
                      <a:pt x="2201" y="0"/>
                    </a:lnTo>
                    <a:lnTo>
                      <a:pt x="2214" y="13"/>
                    </a:lnTo>
                    <a:lnTo>
                      <a:pt x="2239" y="13"/>
                    </a:lnTo>
                    <a:lnTo>
                      <a:pt x="2251" y="13"/>
                    </a:lnTo>
                    <a:lnTo>
                      <a:pt x="2264" y="25"/>
                    </a:lnTo>
                    <a:lnTo>
                      <a:pt x="2276" y="38"/>
                    </a:lnTo>
                    <a:lnTo>
                      <a:pt x="2288" y="51"/>
                    </a:lnTo>
                    <a:lnTo>
                      <a:pt x="2301" y="63"/>
                    </a:lnTo>
                    <a:lnTo>
                      <a:pt x="2301" y="76"/>
                    </a:lnTo>
                    <a:lnTo>
                      <a:pt x="3744" y="2563"/>
                    </a:lnTo>
                    <a:lnTo>
                      <a:pt x="3756" y="2601"/>
                    </a:lnTo>
                    <a:lnTo>
                      <a:pt x="3768" y="2626"/>
                    </a:lnTo>
                    <a:lnTo>
                      <a:pt x="3756" y="2664"/>
                    </a:lnTo>
                    <a:lnTo>
                      <a:pt x="3744" y="2676"/>
                    </a:lnTo>
                    <a:lnTo>
                      <a:pt x="3731" y="2701"/>
                    </a:lnTo>
                    <a:lnTo>
                      <a:pt x="3706" y="2714"/>
                    </a:lnTo>
                    <a:lnTo>
                      <a:pt x="3681" y="2726"/>
                    </a:lnTo>
                    <a:lnTo>
                      <a:pt x="3644" y="2726"/>
                    </a:lnTo>
                    <a:lnTo>
                      <a:pt x="796" y="2726"/>
                    </a:lnTo>
                    <a:lnTo>
                      <a:pt x="746" y="2726"/>
                    </a:lnTo>
                    <a:lnTo>
                      <a:pt x="721" y="2714"/>
                    </a:lnTo>
                    <a:lnTo>
                      <a:pt x="696" y="2701"/>
                    </a:lnTo>
                    <a:lnTo>
                      <a:pt x="672" y="2676"/>
                    </a:lnTo>
                    <a:lnTo>
                      <a:pt x="659" y="2651"/>
                    </a:lnTo>
                    <a:lnTo>
                      <a:pt x="659" y="2626"/>
                    </a:lnTo>
                    <a:lnTo>
                      <a:pt x="659" y="2601"/>
                    </a:lnTo>
                    <a:lnTo>
                      <a:pt x="672" y="2563"/>
                    </a:lnTo>
                    <a:close/>
                    <a:moveTo>
                      <a:pt x="3607" y="2588"/>
                    </a:moveTo>
                    <a:lnTo>
                      <a:pt x="2214" y="201"/>
                    </a:lnTo>
                    <a:lnTo>
                      <a:pt x="808" y="2588"/>
                    </a:lnTo>
                    <a:lnTo>
                      <a:pt x="3607" y="2588"/>
                    </a:lnTo>
                    <a:close/>
                    <a:moveTo>
                      <a:pt x="2388" y="2413"/>
                    </a:moveTo>
                    <a:lnTo>
                      <a:pt x="2388" y="2425"/>
                    </a:lnTo>
                    <a:lnTo>
                      <a:pt x="2388" y="2438"/>
                    </a:lnTo>
                    <a:lnTo>
                      <a:pt x="2375" y="2450"/>
                    </a:lnTo>
                    <a:lnTo>
                      <a:pt x="2363" y="2463"/>
                    </a:lnTo>
                    <a:lnTo>
                      <a:pt x="2351" y="2476"/>
                    </a:lnTo>
                    <a:lnTo>
                      <a:pt x="2338" y="2488"/>
                    </a:lnTo>
                    <a:lnTo>
                      <a:pt x="2326" y="2488"/>
                    </a:lnTo>
                    <a:lnTo>
                      <a:pt x="2313" y="2488"/>
                    </a:lnTo>
                    <a:lnTo>
                      <a:pt x="2288" y="2488"/>
                    </a:lnTo>
                    <a:lnTo>
                      <a:pt x="2276" y="2488"/>
                    </a:lnTo>
                    <a:lnTo>
                      <a:pt x="2264" y="2476"/>
                    </a:lnTo>
                    <a:lnTo>
                      <a:pt x="2251" y="2463"/>
                    </a:lnTo>
                    <a:lnTo>
                      <a:pt x="2239" y="2450"/>
                    </a:lnTo>
                    <a:lnTo>
                      <a:pt x="2226" y="2438"/>
                    </a:lnTo>
                    <a:lnTo>
                      <a:pt x="2226" y="2425"/>
                    </a:lnTo>
                    <a:lnTo>
                      <a:pt x="2226" y="2413"/>
                    </a:lnTo>
                    <a:lnTo>
                      <a:pt x="2226" y="1767"/>
                    </a:lnTo>
                    <a:lnTo>
                      <a:pt x="2201" y="1767"/>
                    </a:lnTo>
                    <a:lnTo>
                      <a:pt x="2201" y="2413"/>
                    </a:lnTo>
                    <a:lnTo>
                      <a:pt x="2201" y="2425"/>
                    </a:lnTo>
                    <a:lnTo>
                      <a:pt x="2189" y="2438"/>
                    </a:lnTo>
                    <a:lnTo>
                      <a:pt x="2189" y="2450"/>
                    </a:lnTo>
                    <a:lnTo>
                      <a:pt x="2176" y="2463"/>
                    </a:lnTo>
                    <a:lnTo>
                      <a:pt x="2164" y="2476"/>
                    </a:lnTo>
                    <a:lnTo>
                      <a:pt x="2152" y="2488"/>
                    </a:lnTo>
                    <a:lnTo>
                      <a:pt x="2127" y="2488"/>
                    </a:lnTo>
                    <a:lnTo>
                      <a:pt x="2114" y="2488"/>
                    </a:lnTo>
                    <a:lnTo>
                      <a:pt x="2102" y="2488"/>
                    </a:lnTo>
                    <a:lnTo>
                      <a:pt x="2077" y="2488"/>
                    </a:lnTo>
                    <a:lnTo>
                      <a:pt x="2065" y="2476"/>
                    </a:lnTo>
                    <a:lnTo>
                      <a:pt x="2052" y="2463"/>
                    </a:lnTo>
                    <a:lnTo>
                      <a:pt x="2040" y="2450"/>
                    </a:lnTo>
                    <a:lnTo>
                      <a:pt x="2040" y="2438"/>
                    </a:lnTo>
                    <a:lnTo>
                      <a:pt x="2027" y="2425"/>
                    </a:lnTo>
                    <a:lnTo>
                      <a:pt x="2027" y="2413"/>
                    </a:lnTo>
                    <a:lnTo>
                      <a:pt x="2027" y="1329"/>
                    </a:lnTo>
                    <a:lnTo>
                      <a:pt x="2002" y="1329"/>
                    </a:lnTo>
                    <a:lnTo>
                      <a:pt x="2002" y="1692"/>
                    </a:lnTo>
                    <a:lnTo>
                      <a:pt x="2002" y="1705"/>
                    </a:lnTo>
                    <a:lnTo>
                      <a:pt x="2002" y="1717"/>
                    </a:lnTo>
                    <a:lnTo>
                      <a:pt x="1990" y="1730"/>
                    </a:lnTo>
                    <a:lnTo>
                      <a:pt x="1990" y="1742"/>
                    </a:lnTo>
                    <a:lnTo>
                      <a:pt x="1977" y="1755"/>
                    </a:lnTo>
                    <a:lnTo>
                      <a:pt x="1965" y="1755"/>
                    </a:lnTo>
                    <a:lnTo>
                      <a:pt x="1953" y="1767"/>
                    </a:lnTo>
                    <a:lnTo>
                      <a:pt x="1940" y="1767"/>
                    </a:lnTo>
                    <a:lnTo>
                      <a:pt x="1928" y="1767"/>
                    </a:lnTo>
                    <a:lnTo>
                      <a:pt x="1915" y="1755"/>
                    </a:lnTo>
                    <a:lnTo>
                      <a:pt x="1903" y="1755"/>
                    </a:lnTo>
                    <a:lnTo>
                      <a:pt x="1890" y="1742"/>
                    </a:lnTo>
                    <a:lnTo>
                      <a:pt x="1878" y="1730"/>
                    </a:lnTo>
                    <a:lnTo>
                      <a:pt x="1878" y="1717"/>
                    </a:lnTo>
                    <a:lnTo>
                      <a:pt x="1878" y="1705"/>
                    </a:lnTo>
                    <a:lnTo>
                      <a:pt x="1878" y="1692"/>
                    </a:lnTo>
                    <a:lnTo>
                      <a:pt x="1878" y="1229"/>
                    </a:lnTo>
                    <a:lnTo>
                      <a:pt x="1878" y="1203"/>
                    </a:lnTo>
                    <a:lnTo>
                      <a:pt x="1890" y="1178"/>
                    </a:lnTo>
                    <a:lnTo>
                      <a:pt x="1903" y="1153"/>
                    </a:lnTo>
                    <a:lnTo>
                      <a:pt x="1915" y="1128"/>
                    </a:lnTo>
                    <a:lnTo>
                      <a:pt x="1940" y="1116"/>
                    </a:lnTo>
                    <a:lnTo>
                      <a:pt x="1965" y="1091"/>
                    </a:lnTo>
                    <a:lnTo>
                      <a:pt x="2002" y="1091"/>
                    </a:lnTo>
                    <a:lnTo>
                      <a:pt x="2027" y="1091"/>
                    </a:lnTo>
                    <a:lnTo>
                      <a:pt x="2388" y="1091"/>
                    </a:lnTo>
                    <a:lnTo>
                      <a:pt x="2425" y="1091"/>
                    </a:lnTo>
                    <a:lnTo>
                      <a:pt x="2450" y="1091"/>
                    </a:lnTo>
                    <a:lnTo>
                      <a:pt x="2475" y="1116"/>
                    </a:lnTo>
                    <a:lnTo>
                      <a:pt x="2500" y="1128"/>
                    </a:lnTo>
                    <a:lnTo>
                      <a:pt x="2525" y="1153"/>
                    </a:lnTo>
                    <a:lnTo>
                      <a:pt x="2537" y="1178"/>
                    </a:lnTo>
                    <a:lnTo>
                      <a:pt x="2550" y="1203"/>
                    </a:lnTo>
                    <a:lnTo>
                      <a:pt x="2550" y="1229"/>
                    </a:lnTo>
                    <a:lnTo>
                      <a:pt x="2550" y="1692"/>
                    </a:lnTo>
                    <a:lnTo>
                      <a:pt x="2550" y="1705"/>
                    </a:lnTo>
                    <a:lnTo>
                      <a:pt x="2550" y="1717"/>
                    </a:lnTo>
                    <a:lnTo>
                      <a:pt x="2537" y="1730"/>
                    </a:lnTo>
                    <a:lnTo>
                      <a:pt x="2525" y="1742"/>
                    </a:lnTo>
                    <a:lnTo>
                      <a:pt x="2525" y="1755"/>
                    </a:lnTo>
                    <a:lnTo>
                      <a:pt x="2512" y="1755"/>
                    </a:lnTo>
                    <a:lnTo>
                      <a:pt x="2500" y="1767"/>
                    </a:lnTo>
                    <a:lnTo>
                      <a:pt x="2487" y="1767"/>
                    </a:lnTo>
                    <a:lnTo>
                      <a:pt x="2475" y="1767"/>
                    </a:lnTo>
                    <a:lnTo>
                      <a:pt x="2463" y="1755"/>
                    </a:lnTo>
                    <a:lnTo>
                      <a:pt x="2450" y="1755"/>
                    </a:lnTo>
                    <a:lnTo>
                      <a:pt x="2438" y="1742"/>
                    </a:lnTo>
                    <a:lnTo>
                      <a:pt x="2425" y="1730"/>
                    </a:lnTo>
                    <a:lnTo>
                      <a:pt x="2425" y="1717"/>
                    </a:lnTo>
                    <a:lnTo>
                      <a:pt x="2413" y="1705"/>
                    </a:lnTo>
                    <a:lnTo>
                      <a:pt x="2413" y="1692"/>
                    </a:lnTo>
                    <a:lnTo>
                      <a:pt x="2413" y="1329"/>
                    </a:lnTo>
                    <a:lnTo>
                      <a:pt x="2388" y="1329"/>
                    </a:lnTo>
                    <a:lnTo>
                      <a:pt x="2388" y="2413"/>
                    </a:lnTo>
                    <a:close/>
                    <a:moveTo>
                      <a:pt x="2214" y="1053"/>
                    </a:moveTo>
                    <a:lnTo>
                      <a:pt x="2239" y="1053"/>
                    </a:lnTo>
                    <a:lnTo>
                      <a:pt x="2264" y="1041"/>
                    </a:lnTo>
                    <a:lnTo>
                      <a:pt x="2288" y="1028"/>
                    </a:lnTo>
                    <a:lnTo>
                      <a:pt x="2313" y="1016"/>
                    </a:lnTo>
                    <a:lnTo>
                      <a:pt x="2326" y="990"/>
                    </a:lnTo>
                    <a:lnTo>
                      <a:pt x="2338" y="965"/>
                    </a:lnTo>
                    <a:lnTo>
                      <a:pt x="2351" y="940"/>
                    </a:lnTo>
                    <a:lnTo>
                      <a:pt x="2351" y="903"/>
                    </a:lnTo>
                    <a:lnTo>
                      <a:pt x="2351" y="878"/>
                    </a:lnTo>
                    <a:lnTo>
                      <a:pt x="2338" y="853"/>
                    </a:lnTo>
                    <a:lnTo>
                      <a:pt x="2326" y="828"/>
                    </a:lnTo>
                    <a:lnTo>
                      <a:pt x="2313" y="802"/>
                    </a:lnTo>
                    <a:lnTo>
                      <a:pt x="2288" y="790"/>
                    </a:lnTo>
                    <a:lnTo>
                      <a:pt x="2264" y="777"/>
                    </a:lnTo>
                    <a:lnTo>
                      <a:pt x="2239" y="765"/>
                    </a:lnTo>
                    <a:lnTo>
                      <a:pt x="2214" y="765"/>
                    </a:lnTo>
                    <a:lnTo>
                      <a:pt x="2176" y="765"/>
                    </a:lnTo>
                    <a:lnTo>
                      <a:pt x="2152" y="777"/>
                    </a:lnTo>
                    <a:lnTo>
                      <a:pt x="2127" y="790"/>
                    </a:lnTo>
                    <a:lnTo>
                      <a:pt x="2114" y="802"/>
                    </a:lnTo>
                    <a:lnTo>
                      <a:pt x="2089" y="828"/>
                    </a:lnTo>
                    <a:lnTo>
                      <a:pt x="2077" y="853"/>
                    </a:lnTo>
                    <a:lnTo>
                      <a:pt x="2065" y="878"/>
                    </a:lnTo>
                    <a:lnTo>
                      <a:pt x="2065" y="903"/>
                    </a:lnTo>
                    <a:lnTo>
                      <a:pt x="2065" y="940"/>
                    </a:lnTo>
                    <a:lnTo>
                      <a:pt x="2077" y="965"/>
                    </a:lnTo>
                    <a:lnTo>
                      <a:pt x="2089" y="990"/>
                    </a:lnTo>
                    <a:lnTo>
                      <a:pt x="2114" y="1016"/>
                    </a:lnTo>
                    <a:lnTo>
                      <a:pt x="2127" y="1028"/>
                    </a:lnTo>
                    <a:lnTo>
                      <a:pt x="2152" y="1041"/>
                    </a:lnTo>
                    <a:lnTo>
                      <a:pt x="2176" y="1053"/>
                    </a:lnTo>
                    <a:lnTo>
                      <a:pt x="2214" y="10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35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56" name="Rectangle 8"/>
              <p:cNvSpPr>
                <a:spLocks noChangeArrowheads="1"/>
              </p:cNvSpPr>
              <p:nvPr/>
            </p:nvSpPr>
            <p:spPr bwMode="auto">
              <a:xfrm>
                <a:off x="3718" y="1558"/>
                <a:ext cx="4311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3086100" eaLnBrk="1" hangingPunct="1"/>
                <a:r>
                  <a:rPr lang="es-ES_tradnl" altLang="es-MX" sz="900">
                    <a:solidFill>
                      <a:srgbClr val="FFFFFF"/>
                    </a:solidFill>
                    <a:latin typeface="Humanst521 BT"/>
                  </a:rPr>
                  <a:t>CENTRO DE PROTECCION </a:t>
                </a:r>
                <a:endParaRPr lang="es-ES_tradnl" altLang="es-MX" sz="9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157" name="Rectangle 9"/>
              <p:cNvSpPr>
                <a:spLocks noChangeArrowheads="1"/>
              </p:cNvSpPr>
              <p:nvPr/>
            </p:nvSpPr>
            <p:spPr bwMode="auto">
              <a:xfrm>
                <a:off x="3688" y="2050"/>
                <a:ext cx="5279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3086100" eaLnBrk="1" hangingPunct="1"/>
                <a:r>
                  <a:rPr lang="es-ES_tradnl" altLang="es-MX" sz="900">
                    <a:solidFill>
                      <a:srgbClr val="FFFFFF"/>
                    </a:solidFill>
                    <a:latin typeface="Humanst521 BT"/>
                  </a:rPr>
                  <a:t>E HIGIENE DE LAS RADIACIONES</a:t>
                </a:r>
                <a:endParaRPr lang="es-ES_tradnl" altLang="es-MX" sz="9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6149" name="3 Rectángulo"/>
          <p:cNvSpPr>
            <a:spLocks noChangeArrowheads="1"/>
          </p:cNvSpPr>
          <p:nvPr/>
        </p:nvSpPr>
        <p:spPr bwMode="auto">
          <a:xfrm>
            <a:off x="0" y="1321453"/>
            <a:ext cx="9144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s-MX" sz="2200" b="1" dirty="0" smtClean="0">
                <a:solidFill>
                  <a:srgbClr val="264A2A"/>
                </a:solidFill>
              </a:rPr>
              <a:t>International </a:t>
            </a:r>
            <a:r>
              <a:rPr lang="en-US" altLang="es-MX" sz="2200" b="1" dirty="0">
                <a:solidFill>
                  <a:srgbClr val="264A2A"/>
                </a:solidFill>
              </a:rPr>
              <a:t>Conference on the Safety and Security of Radioactive Sources: Accomplishments and Future </a:t>
            </a:r>
            <a:r>
              <a:rPr lang="en-US" altLang="es-MX" sz="2200" b="1" dirty="0" err="1" smtClean="0">
                <a:solidFill>
                  <a:srgbClr val="264A2A"/>
                </a:solidFill>
              </a:rPr>
              <a:t>Endeavours</a:t>
            </a:r>
            <a:endParaRPr lang="en-US" altLang="es-MX" sz="2200" b="1" dirty="0">
              <a:solidFill>
                <a:srgbClr val="264A2A"/>
              </a:solidFill>
            </a:endParaRPr>
          </a:p>
          <a:p>
            <a:pPr algn="ctr">
              <a:defRPr/>
            </a:pPr>
            <a:r>
              <a:rPr lang="en-US" altLang="es-MX" sz="2800" b="1" dirty="0">
                <a:solidFill>
                  <a:srgbClr val="264A2A"/>
                </a:solidFill>
              </a:rPr>
              <a:t> </a:t>
            </a:r>
            <a:r>
              <a:rPr lang="en-US" altLang="es-MX" sz="1800" b="1" dirty="0" smtClean="0">
                <a:solidFill>
                  <a:srgbClr val="264A2A"/>
                </a:solidFill>
              </a:rPr>
              <a:t>Vienna</a:t>
            </a:r>
            <a:r>
              <a:rPr lang="en-US" altLang="es-MX" sz="1800" b="1" dirty="0">
                <a:solidFill>
                  <a:srgbClr val="264A2A"/>
                </a:solidFill>
              </a:rPr>
              <a:t>, </a:t>
            </a:r>
            <a:r>
              <a:rPr lang="en-US" altLang="es-MX" sz="1800" b="1" dirty="0" smtClean="0">
                <a:solidFill>
                  <a:srgbClr val="264A2A"/>
                </a:solidFill>
              </a:rPr>
              <a:t>Austria, </a:t>
            </a:r>
            <a:r>
              <a:rPr lang="en-US" altLang="es-MX" sz="1800" b="1" dirty="0">
                <a:solidFill>
                  <a:srgbClr val="264A2A"/>
                </a:solidFill>
              </a:rPr>
              <a:t>20-24 June </a:t>
            </a:r>
            <a:r>
              <a:rPr lang="en-US" altLang="es-MX" sz="1800" b="1" dirty="0" smtClean="0">
                <a:solidFill>
                  <a:srgbClr val="264A2A"/>
                </a:solidFill>
              </a:rPr>
              <a:t>2022</a:t>
            </a:r>
          </a:p>
          <a:p>
            <a:pPr algn="ctr">
              <a:defRPr/>
            </a:pPr>
            <a:endParaRPr lang="en-US" altLang="es-MX" sz="1800" b="1" dirty="0">
              <a:solidFill>
                <a:srgbClr val="264A2A"/>
              </a:solidFill>
            </a:endParaRPr>
          </a:p>
          <a:p>
            <a:pPr algn="ctr">
              <a:defRPr/>
            </a:pPr>
            <a:endParaRPr lang="en-US" altLang="es-MX" sz="1800" b="1" dirty="0">
              <a:solidFill>
                <a:srgbClr val="264A2A"/>
              </a:solidFill>
            </a:endParaRPr>
          </a:p>
          <a:p>
            <a:pPr algn="ctr" eaLnBrk="1" hangingPunct="1">
              <a:defRPr/>
            </a:pPr>
            <a:r>
              <a:rPr lang="en-US" altLang="es-MX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TWENTY YEARS OF EXPERIENCE IN THE </a:t>
            </a:r>
          </a:p>
          <a:p>
            <a:pPr algn="ctr" eaLnBrk="1" hangingPunct="1">
              <a:defRPr/>
            </a:pPr>
            <a:r>
              <a:rPr lang="en-US" altLang="es-MX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MANAGEMENT OF DISUSED SEALED </a:t>
            </a:r>
            <a:r>
              <a:rPr lang="en-US" altLang="es-MX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RADIOACTIVE SOURCES </a:t>
            </a:r>
            <a:r>
              <a:rPr lang="en-US" altLang="es-MX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IN CUBA </a:t>
            </a:r>
          </a:p>
        </p:txBody>
      </p:sp>
      <p:sp>
        <p:nvSpPr>
          <p:cNvPr id="6150" name="1 CuadroTexto"/>
          <p:cNvSpPr txBox="1">
            <a:spLocks noChangeArrowheads="1"/>
          </p:cNvSpPr>
          <p:nvPr/>
        </p:nvSpPr>
        <p:spPr bwMode="auto">
          <a:xfrm>
            <a:off x="2929508" y="4990259"/>
            <a:ext cx="388778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s-MX" altLang="es-MX" sz="1800" b="1" dirty="0">
                <a:solidFill>
                  <a:srgbClr val="000000"/>
                </a:solidFill>
                <a:cs typeface="Arial" pitchFamily="34" charset="0"/>
              </a:rPr>
              <a:t>Mercedes Salgado Mojena</a:t>
            </a:r>
          </a:p>
          <a:p>
            <a:pPr algn="ctr" eaLnBrk="1" hangingPunct="1"/>
            <a:r>
              <a:rPr lang="es-MX" altLang="es-MX" sz="1800" b="1" dirty="0" smtClean="0">
                <a:solidFill>
                  <a:srgbClr val="000000"/>
                </a:solidFill>
                <a:cs typeface="Arial" pitchFamily="34" charset="0"/>
              </a:rPr>
              <a:t>Director </a:t>
            </a:r>
            <a:r>
              <a:rPr lang="es-MX" altLang="es-MX" sz="1800" b="1" dirty="0">
                <a:solidFill>
                  <a:srgbClr val="000000"/>
                </a:solidFill>
                <a:cs typeface="Arial" pitchFamily="34" charset="0"/>
              </a:rPr>
              <a:t>of </a:t>
            </a:r>
            <a:r>
              <a:rPr lang="es-MX" altLang="es-MX" sz="1800" b="1" dirty="0" smtClean="0">
                <a:solidFill>
                  <a:srgbClr val="000000"/>
                </a:solidFill>
                <a:cs typeface="Arial" pitchFamily="34" charset="0"/>
              </a:rPr>
              <a:t>RMW </a:t>
            </a:r>
            <a:r>
              <a:rPr lang="es-MX" altLang="es-MX" sz="1800" b="1" dirty="0">
                <a:solidFill>
                  <a:srgbClr val="000000"/>
                </a:solidFill>
                <a:cs typeface="Arial" pitchFamily="34" charset="0"/>
              </a:rPr>
              <a:t>– CPHR</a:t>
            </a:r>
          </a:p>
          <a:p>
            <a:pPr algn="ctr" eaLnBrk="1" hangingPunct="1"/>
            <a:r>
              <a:rPr lang="es-MX" altLang="es-MX" sz="1800" b="1" i="1" dirty="0">
                <a:solidFill>
                  <a:srgbClr val="000000"/>
                </a:solidFill>
                <a:cs typeface="Arial" pitchFamily="34" charset="0"/>
                <a:hlinkClick r:id="rId3"/>
              </a:rPr>
              <a:t>cphrmercedes@ceniai.inf.cu</a:t>
            </a:r>
            <a:r>
              <a:rPr lang="es-MX" altLang="es-MX" sz="18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s-ES" altLang="es-MX" sz="1800" b="1" dirty="0">
              <a:solidFill>
                <a:srgbClr val="000000"/>
              </a:solidFill>
              <a:cs typeface="Arial" pitchFamily="34" charset="0"/>
            </a:endParaRPr>
          </a:p>
          <a:p>
            <a:pPr algn="ctr" eaLnBrk="1" hangingPunct="1"/>
            <a:endParaRPr lang="es-ES" sz="18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11612" y="756516"/>
            <a:ext cx="1648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0861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 smtClean="0">
                <a:solidFill>
                  <a:schemeClr val="bg1"/>
                </a:solidFill>
                <a:cs typeface="Arial" pitchFamily="34" charset="0"/>
              </a:rPr>
              <a:t>IAEA-CN-295-057</a:t>
            </a:r>
            <a:endParaRPr lang="es-ES_tradnl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WordArt 13"/>
          <p:cNvSpPr>
            <a:spLocks noChangeArrowheads="1" noChangeShapeType="1" noTextEdit="1"/>
          </p:cNvSpPr>
          <p:nvPr/>
        </p:nvSpPr>
        <p:spPr bwMode="auto">
          <a:xfrm>
            <a:off x="5994400" y="6389688"/>
            <a:ext cx="3059113" cy="396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i="1" kern="10" dirty="0">
                <a:solidFill>
                  <a:srgbClr val="C0C0C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Para   proteger   tu   mundo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1" y="1651390"/>
            <a:ext cx="9144001" cy="7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Examples: Other devices containing long lived radionuclides </a:t>
            </a:r>
          </a:p>
          <a:p>
            <a:pPr marL="285750" indent="-28575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2728" y="1229560"/>
            <a:ext cx="6500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Conditioning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of categories 3-5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DSRS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68941" y="2231777"/>
            <a:ext cx="2554942" cy="109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Ionization smoke detectors (Am-241, 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Pu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/>
          <a:srcRect l="25940" r="10309"/>
          <a:stretch/>
        </p:blipFill>
        <p:spPr bwMode="auto">
          <a:xfrm>
            <a:off x="4386838" y="2108904"/>
            <a:ext cx="1240438" cy="1387331"/>
          </a:xfrm>
          <a:prstGeom prst="rect">
            <a:avLst/>
          </a:prstGeom>
          <a:noFill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3"/>
          <a:srcRect l="28621" r="4378" b="11334"/>
          <a:stretch/>
        </p:blipFill>
        <p:spPr bwMode="auto">
          <a:xfrm>
            <a:off x="5799797" y="2108904"/>
            <a:ext cx="1553089" cy="1387331"/>
          </a:xfrm>
          <a:prstGeom prst="rect">
            <a:avLst/>
          </a:prstGeom>
          <a:noFill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2775" y="2108904"/>
            <a:ext cx="1640645" cy="993802"/>
          </a:xfrm>
          <a:prstGeom prst="rect">
            <a:avLst/>
          </a:prstGeom>
          <a:noFill/>
        </p:spPr>
      </p:pic>
      <p:cxnSp>
        <p:nvCxnSpPr>
          <p:cNvPr id="30" name="29 Conector recto de flecha"/>
          <p:cNvCxnSpPr/>
          <p:nvPr/>
        </p:nvCxnSpPr>
        <p:spPr>
          <a:xfrm flipH="1">
            <a:off x="8110594" y="1660447"/>
            <a:ext cx="320712" cy="78866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7" descr="detector0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473" r="6429"/>
          <a:stretch/>
        </p:blipFill>
        <p:spPr bwMode="auto">
          <a:xfrm>
            <a:off x="2992059" y="2108905"/>
            <a:ext cx="1234947" cy="138733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658" y="3791055"/>
            <a:ext cx="2130496" cy="1601482"/>
          </a:xfrm>
          <a:prstGeom prst="rect">
            <a:avLst/>
          </a:prstGeom>
          <a:noFill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81746" y="3757812"/>
            <a:ext cx="1498365" cy="1601482"/>
          </a:xfrm>
          <a:prstGeom prst="rect">
            <a:avLst/>
          </a:prstGeom>
          <a:noFill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31667" y="3771258"/>
            <a:ext cx="1950780" cy="1446201"/>
          </a:xfrm>
          <a:prstGeom prst="rect">
            <a:avLst/>
          </a:prstGeom>
          <a:noFill/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69175" y="3791055"/>
            <a:ext cx="2307200" cy="1651667"/>
          </a:xfrm>
          <a:prstGeom prst="rect">
            <a:avLst/>
          </a:prstGeom>
          <a:noFill/>
        </p:spPr>
      </p:pic>
      <p:cxnSp>
        <p:nvCxnSpPr>
          <p:cNvPr id="37" name="36 Conector recto de flecha"/>
          <p:cNvCxnSpPr/>
          <p:nvPr/>
        </p:nvCxnSpPr>
        <p:spPr>
          <a:xfrm flipH="1" flipV="1">
            <a:off x="4433586" y="4094835"/>
            <a:ext cx="138413" cy="129770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flipV="1">
            <a:off x="4827494" y="4269647"/>
            <a:ext cx="399470" cy="112289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69875" y="5489623"/>
            <a:ext cx="1057089" cy="686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7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1" y="1651390"/>
            <a:ext cx="9144001" cy="7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Examples: Other devices containing long lived radionuclides </a:t>
            </a:r>
          </a:p>
          <a:p>
            <a:pPr marL="285750" indent="-28575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2728" y="1229560"/>
            <a:ext cx="6500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Conditioning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of categories 3-5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DSRS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15" name="Imagen 17" descr="C:\Users\laury\AppData\Local\Microsoft\Windows\Temporary Internet Files\Content.Word\100_7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9769" y="2122456"/>
            <a:ext cx="1785093" cy="184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23 Grupo"/>
          <p:cNvGrpSpPr/>
          <p:nvPr/>
        </p:nvGrpSpPr>
        <p:grpSpPr>
          <a:xfrm>
            <a:off x="7113494" y="2101142"/>
            <a:ext cx="1899139" cy="1861943"/>
            <a:chOff x="7113494" y="2101142"/>
            <a:chExt cx="1899139" cy="1861943"/>
          </a:xfrm>
        </p:grpSpPr>
        <p:pic>
          <p:nvPicPr>
            <p:cNvPr id="18" name="Imagen 6" descr="C:\Users\laury\AppData\Local\Microsoft\Windows\Temporary Internet Files\Content.Word\100_7469.jpg"/>
            <p:cNvPicPr>
              <a:picLocks noChangeAspect="1" noChangeArrowheads="1"/>
            </p:cNvPicPr>
            <p:nvPr/>
          </p:nvPicPr>
          <p:blipFill rotWithShape="1">
            <a:blip r:embed="rId3"/>
            <a:srcRect l="27577"/>
            <a:stretch/>
          </p:blipFill>
          <p:spPr bwMode="auto">
            <a:xfrm>
              <a:off x="7113494" y="2101142"/>
              <a:ext cx="1899139" cy="1861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7345387" y="3385355"/>
              <a:ext cx="792774" cy="57773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3239103" y="2122456"/>
            <a:ext cx="1683029" cy="1840629"/>
            <a:chOff x="2165326" y="2101142"/>
            <a:chExt cx="1683029" cy="1840629"/>
          </a:xfrm>
        </p:grpSpPr>
        <p:pic>
          <p:nvPicPr>
            <p:cNvPr id="13" name="Imagen 6" descr="C:\Users\laury\AppData\Local\Microsoft\Windows\Temporary Internet Files\Content.Word\100_285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65326" y="2101142"/>
              <a:ext cx="1683029" cy="1840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2774576" y="2814633"/>
              <a:ext cx="464527" cy="48394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68940" y="2231777"/>
            <a:ext cx="2970163" cy="72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Radioactive lighting conductors (Am-241)</a:t>
            </a:r>
          </a:p>
        </p:txBody>
      </p:sp>
      <p:pic>
        <p:nvPicPr>
          <p:cNvPr id="26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08" y="4266176"/>
            <a:ext cx="1683592" cy="177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55" y="4266176"/>
            <a:ext cx="1336038" cy="182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0202"/>
          <a:stretch>
            <a:fillRect/>
          </a:stretch>
        </p:blipFill>
        <p:spPr bwMode="auto">
          <a:xfrm>
            <a:off x="4318447" y="4266176"/>
            <a:ext cx="1591426" cy="177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21" y="4266177"/>
            <a:ext cx="2382806" cy="177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3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1" y="1525880"/>
            <a:ext cx="914400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Examples: nuclear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gauges containing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Beta-Gamma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sources 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2728" y="1130945"/>
            <a:ext cx="6500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Conditioning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of categories 3-5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DSRS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277" y="3532779"/>
            <a:ext cx="1561309" cy="133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532" y="2085396"/>
            <a:ext cx="1503522" cy="267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20 Imagen" descr="E:\01-FotosTrabajo\_Fuentes selladas\Desmantelamiento med industriales\Cuba\Contenedor para capsulas\P11405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16" y="3532779"/>
            <a:ext cx="1561309" cy="130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465" y="2015082"/>
            <a:ext cx="1875068" cy="140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0" y="2031899"/>
            <a:ext cx="2064767" cy="2747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 descr="E:\01-FotosTrabajo\_Fuentes selladas\Desmantelamiento med industriales\Cuba\2016-acondicionamiento Cs-137\06-Recuperando fuentes\Rusos BGI\916\P1140177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27" y="5000427"/>
            <a:ext cx="1802905" cy="127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 descr="C:\Users\Mercedes Salgado\AppData\Local\Microsoft\Windows\INetCache\Content.Word\P1140109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256" y="5000427"/>
            <a:ext cx="2137168" cy="115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21 Imagen" descr="C:\Users\Mercedes Salgado\AppData\Local\Microsoft\Windows\INetCache\Content.Word\P1130485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6469" y="5067662"/>
            <a:ext cx="3088824" cy="820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2 Imagen" descr="C:\Users\Laury\AppData\Local\Microsoft\Windows\INetCache\Content.Word\P1140110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976" y="5277000"/>
            <a:ext cx="526078" cy="600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64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1" y="1530367"/>
            <a:ext cx="716728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Examples: nuclear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gauges containing neutron sources 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2728" y="1108537"/>
            <a:ext cx="6500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Conditioning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of categories 3-5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DSRS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17" name="Picture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8" y="2280766"/>
            <a:ext cx="1371601" cy="190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85" y="2707697"/>
            <a:ext cx="108458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48" y="2498782"/>
            <a:ext cx="987425" cy="9956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" name="Picture 7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31" y="3434546"/>
            <a:ext cx="1198962" cy="133915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3" name="Picture 1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"/>
          <a:stretch/>
        </p:blipFill>
        <p:spPr bwMode="auto">
          <a:xfrm>
            <a:off x="7167281" y="1265053"/>
            <a:ext cx="1775011" cy="1967415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8" y="4499030"/>
            <a:ext cx="2564386" cy="178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66" y="4499031"/>
            <a:ext cx="1531644" cy="114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7" y="5104621"/>
            <a:ext cx="912060" cy="10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12" y="3407651"/>
            <a:ext cx="1447981" cy="285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9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1" y="1651390"/>
            <a:ext cx="914400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Examples: nuclear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gauges containing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Beta-Gamma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sources 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2728" y="1229560"/>
            <a:ext cx="6500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Conditioning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of categories 3-5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DSRS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5" y="2230242"/>
            <a:ext cx="2170452" cy="288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:\Users\Mercedes Salgado\AppData\Local\Microsoft\Windows\INetCache\Content.Word\P109058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99" y="2279549"/>
            <a:ext cx="1536420" cy="1257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C:\Users\Mercedes Salgado\AppData\Local\Microsoft\Windows\INetCache\Content.Word\P11402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43" y="2279549"/>
            <a:ext cx="2795249" cy="72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C:\Users\Mercedes Salgado\AppData\Local\Microsoft\Windows\INetCache\Content.Word\P109059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9" y="2279549"/>
            <a:ext cx="836427" cy="683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C:\Users\Mercedes Salgado\AppData\Local\Microsoft\Windows\INetCache\Content.Word\P113050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489" y="4140723"/>
            <a:ext cx="1156050" cy="173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C:\Users\Mercedes Salgado\AppData\Local\Microsoft\Windows\INetCache\Content.Word\P113050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12" y="4095765"/>
            <a:ext cx="1783900" cy="78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C:\Users\Mercedes Salgado\AppData\Local\Microsoft\Windows\INetCache\Content.Word\P114015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32" y="5006366"/>
            <a:ext cx="1086503" cy="740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C:\Users\Mercedes Salgado\AppData\Local\Microsoft\Windows\INetCache\Content.Word\BENITEZ2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97" y="4140723"/>
            <a:ext cx="1784369" cy="1481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C:\Users\Mercedes Salgado\AppData\Local\Microsoft\Windows\INetCache\Content.Word\P1120698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009" y="5006366"/>
            <a:ext cx="1617800" cy="1004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2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1" y="1651390"/>
            <a:ext cx="9144001" cy="42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Record keeping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2728" y="1229560"/>
            <a:ext cx="6500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Conditioning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of categories 3-5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DSRS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10719" r="42574" b="10849"/>
          <a:stretch/>
        </p:blipFill>
        <p:spPr bwMode="auto">
          <a:xfrm>
            <a:off x="3079376" y="1727682"/>
            <a:ext cx="5674658" cy="4497747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5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1" y="1651390"/>
            <a:ext cx="9144001" cy="42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Summary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2728" y="1229560"/>
            <a:ext cx="6500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Conditioning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of categories 3-5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DSRS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217098"/>
              </p:ext>
            </p:extLst>
          </p:nvPr>
        </p:nvGraphicFramePr>
        <p:xfrm>
          <a:off x="142902" y="2079778"/>
          <a:ext cx="8691816" cy="4185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86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4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12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12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70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93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63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Radionuclide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Type of sources or 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Arial" pitchFamily="34" charset="0"/>
                        </a:rPr>
                        <a:t>devices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Number of conditioned sources 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Number of conditioned capsules 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Total Activity </a:t>
                      </a:r>
                      <a:endParaRPr lang="en-US" sz="1400" dirty="0" smtClean="0"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   </a:t>
                      </a:r>
                      <a:r>
                        <a:rPr lang="es-ES" sz="1400" dirty="0" err="1" smtClean="0"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GBq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           Ci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Ra-226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itchFamily="34" charset="0"/>
                        </a:rPr>
                        <a:t>Brachytherapy </a:t>
                      </a: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needles and 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Arial" pitchFamily="34" charset="0"/>
                        </a:rPr>
                        <a:t>tubes and others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1071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84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188.5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  <a:cs typeface="Arial" pitchFamily="34" charset="0"/>
                        </a:rPr>
                        <a:t>5.09</a:t>
                      </a:r>
                      <a:endParaRPr lang="es-ES" sz="140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Am-Be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Nuclear gauges and calibration sources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Arial" pitchFamily="34" charset="0"/>
                        </a:rPr>
                        <a:t>32</a:t>
                      </a:r>
                      <a:endParaRPr lang="es-ES" sz="140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6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1594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  <a:cs typeface="Arial" pitchFamily="34" charset="0"/>
                        </a:rPr>
                        <a:t>43.0</a:t>
                      </a:r>
                      <a:endParaRPr lang="es-ES" sz="140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cs typeface="Arial" pitchFamily="34" charset="0"/>
                        </a:rPr>
                        <a:t>Pu</a:t>
                      </a: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-Be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Arial" pitchFamily="34" charset="0"/>
                        </a:rPr>
                        <a:t>11</a:t>
                      </a:r>
                      <a:endParaRPr lang="es-ES" sz="140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  <a:cs typeface="Arial" pitchFamily="34" charset="0"/>
                        </a:rPr>
                        <a:t>2109</a:t>
                      </a:r>
                      <a:endParaRPr lang="es-ES" sz="140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57.0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8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Ra-Be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  <a:cs typeface="Arial" pitchFamily="34" charset="0"/>
                        </a:rPr>
                        <a:t>1.06</a:t>
                      </a:r>
                      <a:endParaRPr lang="es-ES" sz="140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0.03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Cs-137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Arial" pitchFamily="34" charset="0"/>
                        </a:rPr>
                        <a:t>Nuclear gauges, calibration and teaching devices </a:t>
                      </a:r>
                      <a:endParaRPr lang="es-ES" sz="140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Arial" pitchFamily="34" charset="0"/>
                        </a:rPr>
                        <a:t>74</a:t>
                      </a:r>
                      <a:endParaRPr lang="es-ES" sz="140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  <a:cs typeface="Arial" pitchFamily="34" charset="0"/>
                        </a:rPr>
                        <a:t>2248</a:t>
                      </a:r>
                      <a:endParaRPr lang="es-ES" sz="140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60.8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139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Am-241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Arial" pitchFamily="34" charset="0"/>
                        </a:rPr>
                        <a:t>183 lightning conductors </a:t>
                      </a:r>
                      <a:endParaRPr lang="es-ES" sz="140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itchFamily="34" charset="0"/>
                        </a:rPr>
                        <a:t>570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itchFamily="34" charset="0"/>
                        </a:rPr>
                        <a:t>13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18.8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0.5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139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err="1" smtClean="0"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Smoke</a:t>
                      </a: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s-ES" sz="1400" dirty="0" err="1" smtClean="0"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detectors</a:t>
                      </a: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1494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1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C-14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Arial" pitchFamily="34" charset="0"/>
                        </a:rPr>
                        <a:t>5 lightning conductors</a:t>
                      </a:r>
                      <a:endParaRPr lang="es-ES" sz="140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49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lang="es-ES" sz="140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0.13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cs typeface="Arial" pitchFamily="34" charset="0"/>
                        </a:rPr>
                        <a:t>0.003</a:t>
                      </a:r>
                      <a:endParaRPr lang="es-ES" sz="140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22476"/>
              </p:ext>
            </p:extLst>
          </p:nvPr>
        </p:nvGraphicFramePr>
        <p:xfrm>
          <a:off x="134471" y="2079777"/>
          <a:ext cx="8694000" cy="4159657"/>
        </p:xfrm>
        <a:graphic>
          <a:graphicData uri="http://schemas.openxmlformats.org/drawingml/2006/table">
            <a:tbl>
              <a:tblPr/>
              <a:tblGrid>
                <a:gridCol w="8694000"/>
              </a:tblGrid>
              <a:tr h="415965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9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1" y="1597602"/>
            <a:ext cx="9144001" cy="161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5750" indent="-285750">
              <a:lnSpc>
                <a:spcPct val="11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29 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teletherapy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devices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(30 DSRS) and 5 irradiators (125 DSRS),</a:t>
            </a:r>
          </a:p>
          <a:p>
            <a:pPr marL="285750" indent="-285750">
              <a:lnSpc>
                <a:spcPct val="11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DSRS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are stored inside their devices, as the required technology is not in place for their safe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conditioning,</a:t>
            </a:r>
          </a:p>
          <a:p>
            <a:pPr marL="285750" indent="-285750">
              <a:lnSpc>
                <a:spcPct val="11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DSRS from 2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irradiation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facilities transferred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from the user´s facility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to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adequate shielded containers for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safe transport and storage.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2728" y="1148878"/>
            <a:ext cx="6500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Management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of high activity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DSRS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5" name="4 Imagen" descr="C:\Users\Laury\Desktop\PIA\03_Ensayos en frio\IMG_20220110_144824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8" y="3321425"/>
            <a:ext cx="2084296" cy="282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Laury\AppData\Local\Microsoft\Windows\INetCache\Content.Word\IMG_20220112_143216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623" y="4020671"/>
            <a:ext cx="2642623" cy="212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204" y="3321426"/>
            <a:ext cx="1250382" cy="178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365" y="4362342"/>
            <a:ext cx="1936376" cy="178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8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55493" y="1718625"/>
            <a:ext cx="3573157" cy="1570303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lvl="1" algn="ctr">
              <a:lnSpc>
                <a:spcPct val="120000"/>
              </a:lnSpc>
              <a:buClr>
                <a:srgbClr val="CC0000"/>
              </a:buClr>
              <a:defRPr/>
            </a:pP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Teletherapy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unit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Theratron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1000E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in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the Radiotherapy Department at the Medical Research Centre in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Havana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2728" y="1175772"/>
            <a:ext cx="6500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</a:rPr>
              <a:t>Reuse of the DSRS</a:t>
            </a:r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975407" y="1718624"/>
            <a:ext cx="3845859" cy="1570303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46038" rIns="36000" bIns="46038">
            <a:spAutoFit/>
          </a:bodyPr>
          <a:lstStyle/>
          <a:p>
            <a:pPr marL="0" lvl="1" algn="ctr">
              <a:lnSpc>
                <a:spcPct val="120000"/>
              </a:lnSpc>
              <a:buClr>
                <a:srgbClr val="CC0000"/>
              </a:buClr>
              <a:defRPr/>
            </a:pP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Teletherapy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Unit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Theratron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Phoenix used for the calibration of therapy level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dosimeters in the SSDL, CPHR</a:t>
            </a:r>
          </a:p>
        </p:txBody>
      </p:sp>
      <p:sp>
        <p:nvSpPr>
          <p:cNvPr id="2" name="1 Flecha derecha"/>
          <p:cNvSpPr/>
          <p:nvPr/>
        </p:nvSpPr>
        <p:spPr>
          <a:xfrm>
            <a:off x="3953435" y="2366682"/>
            <a:ext cx="900953" cy="33617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"/>
          <a:stretch/>
        </p:blipFill>
        <p:spPr bwMode="auto">
          <a:xfrm>
            <a:off x="5204011" y="3617260"/>
            <a:ext cx="3027315" cy="24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The Co-60 radiotherapy device Theratron 1000E type, of Radiotherapy...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71" y="3778624"/>
            <a:ext cx="3426566" cy="227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8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1" y="1866542"/>
            <a:ext cx="9144001" cy="286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5750" lvl="1" indent="-28575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Adequate infrastructure exists in Cuba for the management of disused radioactive sources. 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  <a:p>
            <a:pPr marL="285750" lvl="1" indent="-28575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The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conditioning of DSRS of categories 3-5 guaranties the safety and security of the radioactive sources during the long term storage. 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  <a:p>
            <a:pPr marL="285750" lvl="1" indent="-28575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Necessary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actions have to be taken for the safe management of high activity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disused radioactive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sources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2728" y="1217612"/>
            <a:ext cx="6500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lvl="1"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Conclusions</a:t>
            </a:r>
            <a:endParaRPr lang="es-ES" sz="2800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1" y="1866542"/>
            <a:ext cx="9144001" cy="286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Introduction</a:t>
            </a:r>
          </a:p>
          <a:p>
            <a:pPr marL="285750" indent="-285750" eaLnBrk="0" hangingPunct="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Characterization of disused sealed radioactive sources </a:t>
            </a:r>
          </a:p>
          <a:p>
            <a:pPr marL="285750" indent="-285750" eaLnBrk="0" hangingPunct="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Conditioning of categories 3-5 DSRS</a:t>
            </a:r>
          </a:p>
          <a:p>
            <a:pPr marL="285750" indent="-285750" eaLnBrk="0" hangingPunct="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Management of high activity DSRS</a:t>
            </a:r>
          </a:p>
          <a:p>
            <a:pPr marL="285750" lvl="1" indent="-285750" eaLnBrk="0" hangingPunct="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Reuse of the DSRS</a:t>
            </a:r>
          </a:p>
          <a:p>
            <a:pPr marL="285750" lvl="1" indent="-285750" eaLnBrk="0" hangingPunct="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Conclusions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2728" y="1229560"/>
            <a:ext cx="6500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</a:rPr>
              <a:t>Content</a:t>
            </a:r>
            <a:endParaRPr lang="es-ES" sz="2800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6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12"/>
            <a:chExt cx="5760" cy="408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0" y="3912"/>
              <a:ext cx="5760" cy="40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30861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6075" i="1" dirty="0">
                <a:solidFill>
                  <a:prstClr val="black"/>
                </a:solidFill>
                <a:latin typeface="Brush Script MT" pitchFamily="66" charset="0"/>
              </a:endParaRPr>
            </a:p>
            <a:p>
              <a:pPr algn="ctr" defTabSz="30861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6075" i="1" dirty="0">
                <a:solidFill>
                  <a:prstClr val="black"/>
                </a:solidFill>
                <a:latin typeface="Brush Script MT" pitchFamily="66" charset="0"/>
              </a:endParaRPr>
            </a:p>
          </p:txBody>
        </p:sp>
        <p:sp>
          <p:nvSpPr>
            <p:cNvPr id="2355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776" y="3966"/>
              <a:ext cx="1927" cy="3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b="1" i="1" kern="10">
                  <a:solidFill>
                    <a:srgbClr val="C0C0C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/>
                </a:rPr>
                <a:t>Para   proteger   tu   mundo</a:t>
              </a:r>
            </a:p>
          </p:txBody>
        </p:sp>
      </p:grp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971550" y="2960886"/>
            <a:ext cx="72691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s-ES" altLang="es-MX" sz="4000" b="1" dirty="0">
                <a:solidFill>
                  <a:srgbClr val="264A2A"/>
                </a:solidFill>
              </a:rPr>
              <a:t>THANK </a:t>
            </a:r>
            <a:r>
              <a:rPr lang="es-ES" altLang="es-MX" sz="4000" b="1" dirty="0" smtClean="0">
                <a:solidFill>
                  <a:srgbClr val="264A2A"/>
                </a:solidFill>
              </a:rPr>
              <a:t>YOU!</a:t>
            </a:r>
            <a:endParaRPr lang="es-ES" altLang="es-MX" sz="4000" b="1" dirty="0">
              <a:solidFill>
                <a:srgbClr val="264A2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913094" y="1644401"/>
            <a:ext cx="5230907" cy="87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Wide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use of sealed radioactive sources in industry, medicine and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research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2728" y="1229560"/>
            <a:ext cx="6500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GB" sz="2800" b="1" smtClean="0">
                <a:solidFill>
                  <a:schemeClr val="accent3">
                    <a:lumMod val="50000"/>
                  </a:schemeClr>
                </a:solidFill>
              </a:rPr>
              <a:t>Introduction</a:t>
            </a:r>
            <a:endParaRPr lang="en-GB" sz="2800" b="1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97094" y="1780503"/>
            <a:ext cx="3816000" cy="3348000"/>
            <a:chOff x="35834" y="581142"/>
            <a:chExt cx="4189146" cy="3636512"/>
          </a:xfrm>
        </p:grpSpPr>
        <p:pic>
          <p:nvPicPr>
            <p:cNvPr id="6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13" y="581142"/>
              <a:ext cx="2726127" cy="2726127"/>
            </a:xfrm>
            <a:prstGeom prst="rect">
              <a:avLst/>
            </a:prstGeom>
          </p:spPr>
        </p:pic>
        <p:grpSp>
          <p:nvGrpSpPr>
            <p:cNvPr id="7" name="Grupo 15"/>
            <p:cNvGrpSpPr>
              <a:grpSpLocks noChangeAspect="1"/>
            </p:cNvGrpSpPr>
            <p:nvPr/>
          </p:nvGrpSpPr>
          <p:grpSpPr>
            <a:xfrm>
              <a:off x="35834" y="2520634"/>
              <a:ext cx="4189146" cy="1697020"/>
              <a:chOff x="1245413" y="1897355"/>
              <a:chExt cx="5380186" cy="2179509"/>
            </a:xfrm>
          </p:grpSpPr>
          <p:pic>
            <p:nvPicPr>
              <p:cNvPr id="10" name="Imagen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45413" y="1897355"/>
                <a:ext cx="5380186" cy="2179509"/>
              </a:xfrm>
              <a:prstGeom prst="rect">
                <a:avLst/>
              </a:prstGeom>
            </p:spPr>
          </p:pic>
          <p:pic>
            <p:nvPicPr>
              <p:cNvPr id="11" name="Imagen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206344" y="2759519"/>
                <a:ext cx="425234" cy="451403"/>
              </a:xfrm>
              <a:prstGeom prst="rect">
                <a:avLst/>
              </a:prstGeom>
            </p:spPr>
          </p:pic>
        </p:grpSp>
        <p:cxnSp>
          <p:nvCxnSpPr>
            <p:cNvPr id="8" name="Conector recto 17"/>
            <p:cNvCxnSpPr/>
            <p:nvPr/>
          </p:nvCxnSpPr>
          <p:spPr>
            <a:xfrm flipH="1">
              <a:off x="426720" y="1785620"/>
              <a:ext cx="1071881" cy="120142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Conector recto 22"/>
            <p:cNvCxnSpPr/>
            <p:nvPr/>
          </p:nvCxnSpPr>
          <p:spPr>
            <a:xfrm>
              <a:off x="1706880" y="1808480"/>
              <a:ext cx="2296160" cy="196088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01056" y="4554973"/>
            <a:ext cx="2227491" cy="1707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23586" y="3548515"/>
            <a:ext cx="2046524" cy="272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D:\RadWaste-01\Proyectos I-D\Proyectos-Ramales-AEN\Proyectos-Irradiadores\Proyecto-D&amp;D-Irradiador-CENSA\100_2143.jpg"/>
          <p:cNvPicPr>
            <a:picLocks noChangeAspect="1" noChangeArrowheads="1"/>
          </p:cNvPicPr>
          <p:nvPr/>
        </p:nvPicPr>
        <p:blipFill rotWithShape="1">
          <a:blip r:embed="rId9">
            <a:lum bright="10000" contrast="-1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1886" r="12678"/>
          <a:stretch/>
        </p:blipFill>
        <p:spPr bwMode="auto">
          <a:xfrm>
            <a:off x="4301055" y="2998718"/>
            <a:ext cx="2227491" cy="14140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18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1" y="1866542"/>
            <a:ext cx="9144001" cy="378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When SRS are declared disused:</a:t>
            </a:r>
          </a:p>
          <a:p>
            <a:pPr marL="742950" lvl="1" indent="-28575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return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to the provider 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reuse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of the sources by other Licensee 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transfer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to the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CPHR (Waste Management Organization) 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  <a:p>
            <a:pPr marL="285750" indent="-28575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Proper infrastructure for safe management of DSRS</a:t>
            </a:r>
          </a:p>
          <a:p>
            <a:pPr marL="285750" indent="-28575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First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national collections of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DSRS: ~1990</a:t>
            </a:r>
          </a:p>
          <a:p>
            <a:pPr marL="285750" indent="-28575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Characterization</a:t>
            </a:r>
          </a:p>
          <a:p>
            <a:pPr marL="285750" indent="-28575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Conditioning for safe storage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2728" y="1229560"/>
            <a:ext cx="6500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GB" sz="2800" b="1" smtClean="0">
                <a:solidFill>
                  <a:schemeClr val="accent3">
                    <a:lumMod val="50000"/>
                  </a:schemeClr>
                </a:solidFill>
              </a:rPr>
              <a:t>Introduction</a:t>
            </a:r>
            <a:endParaRPr lang="en-GB" sz="2800" b="1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1651390"/>
            <a:ext cx="5653082" cy="193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Identification of the radionuclides</a:t>
            </a:r>
          </a:p>
          <a:p>
            <a:pPr marL="285750" indent="-28575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Activity estimation from dose rates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measurements</a:t>
            </a:r>
          </a:p>
          <a:p>
            <a:pPr marL="285750" indent="-285750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U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pdated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inventory of DSRS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2728" y="1162325"/>
            <a:ext cx="54595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Characterization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of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DSRS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3082" y="1356280"/>
            <a:ext cx="2939910" cy="220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3063" b="10010"/>
          <a:stretch/>
        </p:blipFill>
        <p:spPr bwMode="auto">
          <a:xfrm>
            <a:off x="184763" y="3845861"/>
            <a:ext cx="6220918" cy="203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black">
          <a:xfrm>
            <a:off x="5782235" y="4503220"/>
            <a:ext cx="3232299" cy="71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1813" indent="-354013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s-ES" sz="2800" b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		TD = Γ · A / r</a:t>
            </a:r>
            <a:r>
              <a:rPr lang="es-ES" sz="2800" b="1" kern="0" baseline="30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2</a:t>
            </a:r>
            <a:endParaRPr lang="es-ES" sz="2800" b="1" kern="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531813" indent="-354013" algn="l">
              <a:spcBef>
                <a:spcPct val="20000"/>
              </a:spcBef>
              <a:buClr>
                <a:srgbClr val="99CCFF"/>
              </a:buClr>
              <a:buSzPct val="110000"/>
              <a:buFontTx/>
              <a:buChar char="•"/>
              <a:defRPr/>
            </a:pPr>
            <a:endParaRPr lang="es-ES" sz="2800" b="1" kern="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8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1" y="1758966"/>
            <a:ext cx="9144001" cy="7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Conditioning of Cat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3-5 DSRS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T1/2 &lt; 30 years)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by emplacement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of the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devices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in concrete lined drums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2728" y="1229560"/>
            <a:ext cx="6500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Conditioning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of categories 3-5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DSRS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5" name="Picture 2" descr="Yo-montacarg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235" y="2654289"/>
            <a:ext cx="3274828" cy="35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1" descr="Acondiciona-fuentes-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9" y="2968945"/>
            <a:ext cx="2636025" cy="242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18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1" y="1758966"/>
            <a:ext cx="9144001" cy="7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Conditioning of Cat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3-5 DSRS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T1/2 &lt; 30 years)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by emplacement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of the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devices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in concrete lined drums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2728" y="1229560"/>
            <a:ext cx="6500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Conditioning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of categories 3-5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DSRS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8" y="2894262"/>
            <a:ext cx="4104441" cy="307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67" y="3016256"/>
            <a:ext cx="1980457" cy="231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0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1" y="1758966"/>
            <a:ext cx="9144001" cy="230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Conditioning of Cat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3-5 DSRS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by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re-encapsulation 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  <a:p>
            <a:pPr marL="742950" lvl="1" indent="-28575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Removal of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sources from the devices, 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  <a:p>
            <a:pPr marL="742950" lvl="1" indent="-28575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Characterization, </a:t>
            </a:r>
          </a:p>
          <a:p>
            <a:pPr marL="742950" lvl="1" indent="-28575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Encapsulation in stainless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steel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capsules,</a:t>
            </a:r>
          </a:p>
          <a:p>
            <a:pPr marL="742950" lvl="1" indent="-28575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Transfer the conditioned capsule to an adequate container,</a:t>
            </a:r>
          </a:p>
          <a:p>
            <a:pPr marL="742950" lvl="1" indent="-28575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Safe storage.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2728" y="1229560"/>
            <a:ext cx="6500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Conditioning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of categories 3-5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DSRS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1" y="1758966"/>
            <a:ext cx="914400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Examples: Conditioning of Ra-226 DSRS - 2007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2728" y="1229560"/>
            <a:ext cx="6500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Conditioning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of categories 3-5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DSRS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5" name="Picture 5" descr="Contenedores-con-fuentes-Ra-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0" y="2330758"/>
            <a:ext cx="2301923" cy="1726442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95"/>
          <a:stretch/>
        </p:blipFill>
        <p:spPr bwMode="auto">
          <a:xfrm>
            <a:off x="2647063" y="2330757"/>
            <a:ext cx="2032513" cy="172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7"/>
          <a:stretch/>
        </p:blipFill>
        <p:spPr bwMode="auto">
          <a:xfrm>
            <a:off x="4967122" y="2330759"/>
            <a:ext cx="1867335" cy="172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1"/>
          <a:stretch/>
        </p:blipFill>
        <p:spPr bwMode="auto">
          <a:xfrm>
            <a:off x="6970778" y="2330757"/>
            <a:ext cx="2080497" cy="172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0" y="4263337"/>
            <a:ext cx="2362200" cy="1771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63" y="4263337"/>
            <a:ext cx="235458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156" y="4314113"/>
            <a:ext cx="2294497" cy="17208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640" y="4272530"/>
            <a:ext cx="1305635" cy="17408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EA light">
  <a:themeElements>
    <a:clrScheme name="">
      <a:dk1>
        <a:srgbClr val="000000"/>
      </a:dk1>
      <a:lt1>
        <a:srgbClr val="F9F0DF"/>
      </a:lt1>
      <a:dk2>
        <a:srgbClr val="003399"/>
      </a:dk2>
      <a:lt2>
        <a:srgbClr val="000000"/>
      </a:lt2>
      <a:accent1>
        <a:srgbClr val="99CCFF"/>
      </a:accent1>
      <a:accent2>
        <a:srgbClr val="8681B8"/>
      </a:accent2>
      <a:accent3>
        <a:srgbClr val="FBF6EC"/>
      </a:accent3>
      <a:accent4>
        <a:srgbClr val="000000"/>
      </a:accent4>
      <a:accent5>
        <a:srgbClr val="CAE2FF"/>
      </a:accent5>
      <a:accent6>
        <a:srgbClr val="7974A6"/>
      </a:accent6>
      <a:hlink>
        <a:srgbClr val="003399"/>
      </a:hlink>
      <a:folHlink>
        <a:srgbClr val="3366CC"/>
      </a:folHlink>
    </a:clrScheme>
    <a:fontScheme name="IAEA 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IAEA ligh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EA ligh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ligh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ligh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ligh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ligh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ligh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AEA light">
  <a:themeElements>
    <a:clrScheme name="">
      <a:dk1>
        <a:srgbClr val="000000"/>
      </a:dk1>
      <a:lt1>
        <a:srgbClr val="F9F0DF"/>
      </a:lt1>
      <a:dk2>
        <a:srgbClr val="003399"/>
      </a:dk2>
      <a:lt2>
        <a:srgbClr val="000000"/>
      </a:lt2>
      <a:accent1>
        <a:srgbClr val="99CCFF"/>
      </a:accent1>
      <a:accent2>
        <a:srgbClr val="8681B8"/>
      </a:accent2>
      <a:accent3>
        <a:srgbClr val="FBF6EC"/>
      </a:accent3>
      <a:accent4>
        <a:srgbClr val="000000"/>
      </a:accent4>
      <a:accent5>
        <a:srgbClr val="CAE2FF"/>
      </a:accent5>
      <a:accent6>
        <a:srgbClr val="7974A6"/>
      </a:accent6>
      <a:hlink>
        <a:srgbClr val="003399"/>
      </a:hlink>
      <a:folHlink>
        <a:srgbClr val="3366CC"/>
      </a:folHlink>
    </a:clrScheme>
    <a:fontScheme name="1_IAEA 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1_IAEA ligh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AEA ligh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AEA ligh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AEA ligh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AEA ligh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AEA ligh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AEA ligh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20803</TotalTime>
  <Words>563</Words>
  <Application>Microsoft Office PowerPoint</Application>
  <PresentationFormat>Presentación en pantalla (4:3)</PresentationFormat>
  <Paragraphs>126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IAEA light</vt:lpstr>
      <vt:lpstr>1_Custom Design</vt:lpstr>
      <vt:lpstr>1_IAEA light</vt:lpstr>
      <vt:lpstr>2_Custom Design</vt:lpstr>
      <vt:lpstr>2_Tema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Protection in Nuclear Medicine</dc:title>
  <dc:subject>Part13: Introduction to nuclear medicine</dc:subject>
  <dc:creator>IAEA</dc:creator>
  <dc:description>IAEA Training Material on Radiation Protection in Nuclear Medicine. Version December 2004.</dc:description>
  <cp:lastModifiedBy>msmoj</cp:lastModifiedBy>
  <cp:revision>710</cp:revision>
  <cp:lastPrinted>2010-04-27T15:04:32Z</cp:lastPrinted>
  <dcterms:created xsi:type="dcterms:W3CDTF">2000-09-23T14:06:13Z</dcterms:created>
  <dcterms:modified xsi:type="dcterms:W3CDTF">2022-06-21T09:50:08Z</dcterms:modified>
</cp:coreProperties>
</file>