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30279975" cy="42808525"/>
  <p:notesSz cx="29770388" cy="42310050"/>
  <p:defaultTextStyle>
    <a:defPPr>
      <a:defRPr lang="es-ES_tradnl"/>
    </a:defPPr>
    <a:lvl1pPr algn="ctr" rtl="0" fontAlgn="base">
      <a:spcBef>
        <a:spcPct val="0"/>
      </a:spcBef>
      <a:spcAft>
        <a:spcPct val="0"/>
      </a:spcAft>
      <a:defRPr sz="8100" kern="1200">
        <a:solidFill>
          <a:schemeClr val="tx1"/>
        </a:solidFill>
        <a:latin typeface="Arial" pitchFamily="34" charset="0"/>
        <a:ea typeface="+mn-ea"/>
        <a:cs typeface="+mn-cs"/>
      </a:defRPr>
    </a:lvl1pPr>
    <a:lvl2pPr marL="457200" algn="ctr" rtl="0" fontAlgn="base">
      <a:spcBef>
        <a:spcPct val="0"/>
      </a:spcBef>
      <a:spcAft>
        <a:spcPct val="0"/>
      </a:spcAft>
      <a:defRPr sz="8100" kern="1200">
        <a:solidFill>
          <a:schemeClr val="tx1"/>
        </a:solidFill>
        <a:latin typeface="Arial" pitchFamily="34" charset="0"/>
        <a:ea typeface="+mn-ea"/>
        <a:cs typeface="+mn-cs"/>
      </a:defRPr>
    </a:lvl2pPr>
    <a:lvl3pPr marL="914400" algn="ctr" rtl="0" fontAlgn="base">
      <a:spcBef>
        <a:spcPct val="0"/>
      </a:spcBef>
      <a:spcAft>
        <a:spcPct val="0"/>
      </a:spcAft>
      <a:defRPr sz="8100" kern="1200">
        <a:solidFill>
          <a:schemeClr val="tx1"/>
        </a:solidFill>
        <a:latin typeface="Arial" pitchFamily="34" charset="0"/>
        <a:ea typeface="+mn-ea"/>
        <a:cs typeface="+mn-cs"/>
      </a:defRPr>
    </a:lvl3pPr>
    <a:lvl4pPr marL="1371600" algn="ctr" rtl="0" fontAlgn="base">
      <a:spcBef>
        <a:spcPct val="0"/>
      </a:spcBef>
      <a:spcAft>
        <a:spcPct val="0"/>
      </a:spcAft>
      <a:defRPr sz="8100" kern="1200">
        <a:solidFill>
          <a:schemeClr val="tx1"/>
        </a:solidFill>
        <a:latin typeface="Arial" pitchFamily="34" charset="0"/>
        <a:ea typeface="+mn-ea"/>
        <a:cs typeface="+mn-cs"/>
      </a:defRPr>
    </a:lvl4pPr>
    <a:lvl5pPr marL="1828800" algn="ctr" rtl="0" fontAlgn="base">
      <a:spcBef>
        <a:spcPct val="0"/>
      </a:spcBef>
      <a:spcAft>
        <a:spcPct val="0"/>
      </a:spcAft>
      <a:defRPr sz="8100" kern="1200">
        <a:solidFill>
          <a:schemeClr val="tx1"/>
        </a:solidFill>
        <a:latin typeface="Arial" pitchFamily="34" charset="0"/>
        <a:ea typeface="+mn-ea"/>
        <a:cs typeface="+mn-cs"/>
      </a:defRPr>
    </a:lvl5pPr>
    <a:lvl6pPr marL="2286000" algn="l" defTabSz="914400" rtl="0" eaLnBrk="1" latinLnBrk="0" hangingPunct="1">
      <a:defRPr sz="8100" kern="1200">
        <a:solidFill>
          <a:schemeClr val="tx1"/>
        </a:solidFill>
        <a:latin typeface="Arial" pitchFamily="34" charset="0"/>
        <a:ea typeface="+mn-ea"/>
        <a:cs typeface="+mn-cs"/>
      </a:defRPr>
    </a:lvl6pPr>
    <a:lvl7pPr marL="2743200" algn="l" defTabSz="914400" rtl="0" eaLnBrk="1" latinLnBrk="0" hangingPunct="1">
      <a:defRPr sz="8100" kern="1200">
        <a:solidFill>
          <a:schemeClr val="tx1"/>
        </a:solidFill>
        <a:latin typeface="Arial" pitchFamily="34" charset="0"/>
        <a:ea typeface="+mn-ea"/>
        <a:cs typeface="+mn-cs"/>
      </a:defRPr>
    </a:lvl7pPr>
    <a:lvl8pPr marL="3200400" algn="l" defTabSz="914400" rtl="0" eaLnBrk="1" latinLnBrk="0" hangingPunct="1">
      <a:defRPr sz="8100" kern="1200">
        <a:solidFill>
          <a:schemeClr val="tx1"/>
        </a:solidFill>
        <a:latin typeface="Arial" pitchFamily="34" charset="0"/>
        <a:ea typeface="+mn-ea"/>
        <a:cs typeface="+mn-cs"/>
      </a:defRPr>
    </a:lvl8pPr>
    <a:lvl9pPr marL="3657600" algn="l" defTabSz="914400" rtl="0" eaLnBrk="1" latinLnBrk="0" hangingPunct="1">
      <a:defRPr sz="81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9E7"/>
    <a:srgbClr val="339966"/>
    <a:srgbClr val="CCFFCC"/>
    <a:srgbClr val="CCFFFF"/>
    <a:srgbClr val="99FF99"/>
    <a:srgbClr val="336600"/>
    <a:srgbClr val="003300"/>
    <a:srgbClr val="333300"/>
    <a:srgbClr val="54B846"/>
    <a:srgbClr val="14EA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4" autoAdjust="0"/>
    <p:restoredTop sz="94671" autoAdjust="0"/>
  </p:normalViewPr>
  <p:slideViewPr>
    <p:cSldViewPr>
      <p:cViewPr>
        <p:scale>
          <a:sx n="40" d="100"/>
          <a:sy n="40" d="100"/>
        </p:scale>
        <p:origin x="-174" y="3732"/>
      </p:cViewPr>
      <p:guideLst>
        <p:guide orient="horz" pos="13483"/>
        <p:guide pos="9537"/>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12900502" cy="2115503"/>
          </a:xfrm>
          <a:prstGeom prst="rect">
            <a:avLst/>
          </a:prstGeom>
        </p:spPr>
        <p:txBody>
          <a:bodyPr vert="horz" lIns="411800" tIns="205901" rIns="411800" bIns="205901" rtlCol="0"/>
          <a:lstStyle>
            <a:lvl1pPr algn="l">
              <a:defRPr sz="5400"/>
            </a:lvl1pPr>
          </a:lstStyle>
          <a:p>
            <a:endParaRPr lang="es-ES"/>
          </a:p>
        </p:txBody>
      </p:sp>
      <p:sp>
        <p:nvSpPr>
          <p:cNvPr id="3" name="2 Marcador de fecha"/>
          <p:cNvSpPr>
            <a:spLocks noGrp="1"/>
          </p:cNvSpPr>
          <p:nvPr>
            <p:ph type="dt" sz="quarter" idx="1"/>
          </p:nvPr>
        </p:nvSpPr>
        <p:spPr>
          <a:xfrm>
            <a:off x="16862997" y="1"/>
            <a:ext cx="12900502" cy="2115503"/>
          </a:xfrm>
          <a:prstGeom prst="rect">
            <a:avLst/>
          </a:prstGeom>
        </p:spPr>
        <p:txBody>
          <a:bodyPr vert="horz" lIns="411800" tIns="205901" rIns="411800" bIns="205901" rtlCol="0"/>
          <a:lstStyle>
            <a:lvl1pPr algn="r">
              <a:defRPr sz="5400"/>
            </a:lvl1pPr>
          </a:lstStyle>
          <a:p>
            <a:fld id="{F0EE7C20-1ADB-4D91-97D8-56585236285E}" type="datetimeFigureOut">
              <a:rPr lang="es-ES" smtClean="0"/>
              <a:t>06/06/2022</a:t>
            </a:fld>
            <a:endParaRPr lang="es-ES"/>
          </a:p>
        </p:txBody>
      </p:sp>
      <p:sp>
        <p:nvSpPr>
          <p:cNvPr id="4" name="3 Marcador de pie de página"/>
          <p:cNvSpPr>
            <a:spLocks noGrp="1"/>
          </p:cNvSpPr>
          <p:nvPr>
            <p:ph type="ftr" sz="quarter" idx="2"/>
          </p:nvPr>
        </p:nvSpPr>
        <p:spPr>
          <a:xfrm>
            <a:off x="0" y="40187205"/>
            <a:ext cx="12900502" cy="2115503"/>
          </a:xfrm>
          <a:prstGeom prst="rect">
            <a:avLst/>
          </a:prstGeom>
        </p:spPr>
        <p:txBody>
          <a:bodyPr vert="horz" lIns="411800" tIns="205901" rIns="411800" bIns="205901" rtlCol="0" anchor="b"/>
          <a:lstStyle>
            <a:lvl1pPr algn="l">
              <a:defRPr sz="5400"/>
            </a:lvl1pPr>
          </a:lstStyle>
          <a:p>
            <a:endParaRPr lang="es-ES"/>
          </a:p>
        </p:txBody>
      </p:sp>
      <p:sp>
        <p:nvSpPr>
          <p:cNvPr id="5" name="4 Marcador de número de diapositiva"/>
          <p:cNvSpPr>
            <a:spLocks noGrp="1"/>
          </p:cNvSpPr>
          <p:nvPr>
            <p:ph type="sldNum" sz="quarter" idx="3"/>
          </p:nvPr>
        </p:nvSpPr>
        <p:spPr>
          <a:xfrm>
            <a:off x="16862997" y="40187205"/>
            <a:ext cx="12900502" cy="2115503"/>
          </a:xfrm>
          <a:prstGeom prst="rect">
            <a:avLst/>
          </a:prstGeom>
        </p:spPr>
        <p:txBody>
          <a:bodyPr vert="horz" lIns="411800" tIns="205901" rIns="411800" bIns="205901" rtlCol="0" anchor="b"/>
          <a:lstStyle>
            <a:lvl1pPr algn="r">
              <a:defRPr sz="5400"/>
            </a:lvl1pPr>
          </a:lstStyle>
          <a:p>
            <a:fld id="{34C0CCF7-D145-40AD-90C0-0820687C062B}" type="slidenum">
              <a:rPr lang="es-ES" smtClean="0"/>
              <a:t>‹Nº›</a:t>
            </a:fld>
            <a:endParaRPr lang="es-ES"/>
          </a:p>
        </p:txBody>
      </p:sp>
    </p:spTree>
    <p:extLst>
      <p:ext uri="{BB962C8B-B14F-4D97-AF65-F5344CB8AC3E}">
        <p14:creationId xmlns:p14="http://schemas.microsoft.com/office/powerpoint/2010/main" val="23862010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270999" y="13299333"/>
            <a:ext cx="25737979" cy="9175143"/>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4541996" y="24258164"/>
            <a:ext cx="21195983" cy="1093995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lt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ltLang="es-ES"/>
          </a:p>
        </p:txBody>
      </p:sp>
      <p:sp>
        <p:nvSpPr>
          <p:cNvPr id="6" name="Rectangle 6"/>
          <p:cNvSpPr>
            <a:spLocks noGrp="1" noChangeArrowheads="1"/>
          </p:cNvSpPr>
          <p:nvPr>
            <p:ph type="sldNum" sz="quarter" idx="12"/>
          </p:nvPr>
        </p:nvSpPr>
        <p:spPr>
          <a:ln/>
        </p:spPr>
        <p:txBody>
          <a:bodyPr/>
          <a:lstStyle>
            <a:lvl1pPr>
              <a:defRPr/>
            </a:lvl1pPr>
          </a:lstStyle>
          <a:p>
            <a:pPr>
              <a:defRPr/>
            </a:pPr>
            <a:fld id="{4EB64D3C-25D0-4943-9085-3F0705DD0D95}" type="slidenum">
              <a:rPr lang="es-ES_tradnl" altLang="es-ES"/>
              <a:pPr>
                <a:defRPr/>
              </a:pPr>
              <a:t>‹Nº›</a:t>
            </a:fld>
            <a:endParaRPr lang="es-ES_tradnl" altLang="es-ES"/>
          </a:p>
        </p:txBody>
      </p:sp>
    </p:spTree>
    <p:extLst>
      <p:ext uri="{BB962C8B-B14F-4D97-AF65-F5344CB8AC3E}">
        <p14:creationId xmlns:p14="http://schemas.microsoft.com/office/powerpoint/2010/main" val="2041668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lt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ltLang="es-ES"/>
          </a:p>
        </p:txBody>
      </p:sp>
      <p:sp>
        <p:nvSpPr>
          <p:cNvPr id="6" name="Rectangle 6"/>
          <p:cNvSpPr>
            <a:spLocks noGrp="1" noChangeArrowheads="1"/>
          </p:cNvSpPr>
          <p:nvPr>
            <p:ph type="sldNum" sz="quarter" idx="12"/>
          </p:nvPr>
        </p:nvSpPr>
        <p:spPr>
          <a:ln/>
        </p:spPr>
        <p:txBody>
          <a:bodyPr/>
          <a:lstStyle>
            <a:lvl1pPr>
              <a:defRPr/>
            </a:lvl1pPr>
          </a:lstStyle>
          <a:p>
            <a:pPr>
              <a:defRPr/>
            </a:pPr>
            <a:fld id="{B671D3D8-9AD4-47E3-9C2B-2BD93CF0A8DC}" type="slidenum">
              <a:rPr lang="es-ES_tradnl" altLang="es-ES"/>
              <a:pPr>
                <a:defRPr/>
              </a:pPr>
              <a:t>‹Nº›</a:t>
            </a:fld>
            <a:endParaRPr lang="es-ES_tradnl" altLang="es-ES"/>
          </a:p>
        </p:txBody>
      </p:sp>
    </p:spTree>
    <p:extLst>
      <p:ext uri="{BB962C8B-B14F-4D97-AF65-F5344CB8AC3E}">
        <p14:creationId xmlns:p14="http://schemas.microsoft.com/office/powerpoint/2010/main" val="2497630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21952982" y="1717626"/>
            <a:ext cx="6812994" cy="36519371"/>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513999" y="1717626"/>
            <a:ext cx="20310814" cy="3651937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lt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ltLang="es-ES"/>
          </a:p>
        </p:txBody>
      </p:sp>
      <p:sp>
        <p:nvSpPr>
          <p:cNvPr id="6" name="Rectangle 6"/>
          <p:cNvSpPr>
            <a:spLocks noGrp="1" noChangeArrowheads="1"/>
          </p:cNvSpPr>
          <p:nvPr>
            <p:ph type="sldNum" sz="quarter" idx="12"/>
          </p:nvPr>
        </p:nvSpPr>
        <p:spPr>
          <a:ln/>
        </p:spPr>
        <p:txBody>
          <a:bodyPr/>
          <a:lstStyle>
            <a:lvl1pPr>
              <a:defRPr/>
            </a:lvl1pPr>
          </a:lstStyle>
          <a:p>
            <a:pPr>
              <a:defRPr/>
            </a:pPr>
            <a:fld id="{8DF576C2-D03F-46E2-A00E-81E417802056}" type="slidenum">
              <a:rPr lang="es-ES_tradnl" altLang="es-ES"/>
              <a:pPr>
                <a:defRPr/>
              </a:pPr>
              <a:t>‹Nº›</a:t>
            </a:fld>
            <a:endParaRPr lang="es-ES_tradnl" altLang="es-ES"/>
          </a:p>
        </p:txBody>
      </p:sp>
    </p:spTree>
    <p:extLst>
      <p:ext uri="{BB962C8B-B14F-4D97-AF65-F5344CB8AC3E}">
        <p14:creationId xmlns:p14="http://schemas.microsoft.com/office/powerpoint/2010/main" val="1267881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lt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ltLang="es-ES"/>
          </a:p>
        </p:txBody>
      </p:sp>
      <p:sp>
        <p:nvSpPr>
          <p:cNvPr id="6" name="Rectangle 6"/>
          <p:cNvSpPr>
            <a:spLocks noGrp="1" noChangeArrowheads="1"/>
          </p:cNvSpPr>
          <p:nvPr>
            <p:ph type="sldNum" sz="quarter" idx="12"/>
          </p:nvPr>
        </p:nvSpPr>
        <p:spPr>
          <a:ln/>
        </p:spPr>
        <p:txBody>
          <a:bodyPr/>
          <a:lstStyle>
            <a:lvl1pPr>
              <a:defRPr/>
            </a:lvl1pPr>
          </a:lstStyle>
          <a:p>
            <a:pPr>
              <a:defRPr/>
            </a:pPr>
            <a:fld id="{BE74B63B-1BDD-4682-8D64-0A9C700373F6}" type="slidenum">
              <a:rPr lang="es-ES_tradnl" altLang="es-ES"/>
              <a:pPr>
                <a:defRPr/>
              </a:pPr>
              <a:t>‹Nº›</a:t>
            </a:fld>
            <a:endParaRPr lang="es-ES_tradnl" altLang="es-ES"/>
          </a:p>
        </p:txBody>
      </p:sp>
    </p:spTree>
    <p:extLst>
      <p:ext uri="{BB962C8B-B14F-4D97-AF65-F5344CB8AC3E}">
        <p14:creationId xmlns:p14="http://schemas.microsoft.com/office/powerpoint/2010/main" val="856670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392492" y="27508441"/>
            <a:ext cx="25737979" cy="8503193"/>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2392492" y="18144550"/>
            <a:ext cx="25737979" cy="936389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lt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ltLang="es-ES"/>
          </a:p>
        </p:txBody>
      </p:sp>
      <p:sp>
        <p:nvSpPr>
          <p:cNvPr id="6" name="Rectangle 6"/>
          <p:cNvSpPr>
            <a:spLocks noGrp="1" noChangeArrowheads="1"/>
          </p:cNvSpPr>
          <p:nvPr>
            <p:ph type="sldNum" sz="quarter" idx="12"/>
          </p:nvPr>
        </p:nvSpPr>
        <p:spPr>
          <a:ln/>
        </p:spPr>
        <p:txBody>
          <a:bodyPr/>
          <a:lstStyle>
            <a:lvl1pPr>
              <a:defRPr/>
            </a:lvl1pPr>
          </a:lstStyle>
          <a:p>
            <a:pPr>
              <a:defRPr/>
            </a:pPr>
            <a:fld id="{297DA5B7-A5ED-414D-8560-68C957203804}" type="slidenum">
              <a:rPr lang="es-ES_tradnl" altLang="es-ES"/>
              <a:pPr>
                <a:defRPr/>
              </a:pPr>
              <a:t>‹Nº›</a:t>
            </a:fld>
            <a:endParaRPr lang="es-ES_tradnl" altLang="es-ES"/>
          </a:p>
        </p:txBody>
      </p:sp>
    </p:spTree>
    <p:extLst>
      <p:ext uri="{BB962C8B-B14F-4D97-AF65-F5344CB8AC3E}">
        <p14:creationId xmlns:p14="http://schemas.microsoft.com/office/powerpoint/2010/main" val="2898900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513999" y="9988657"/>
            <a:ext cx="13561904" cy="282483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15204072" y="9988657"/>
            <a:ext cx="13561904" cy="282483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lt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ltLang="es-ES"/>
          </a:p>
        </p:txBody>
      </p:sp>
      <p:sp>
        <p:nvSpPr>
          <p:cNvPr id="7" name="Rectangle 6"/>
          <p:cNvSpPr>
            <a:spLocks noGrp="1" noChangeArrowheads="1"/>
          </p:cNvSpPr>
          <p:nvPr>
            <p:ph type="sldNum" sz="quarter" idx="12"/>
          </p:nvPr>
        </p:nvSpPr>
        <p:spPr>
          <a:ln/>
        </p:spPr>
        <p:txBody>
          <a:bodyPr/>
          <a:lstStyle>
            <a:lvl1pPr>
              <a:defRPr/>
            </a:lvl1pPr>
          </a:lstStyle>
          <a:p>
            <a:pPr>
              <a:defRPr/>
            </a:pPr>
            <a:fld id="{E0CEDC99-10B3-4852-B9CA-B49B1542DE0C}" type="slidenum">
              <a:rPr lang="es-ES_tradnl" altLang="es-ES"/>
              <a:pPr>
                <a:defRPr/>
              </a:pPr>
              <a:t>‹Nº›</a:t>
            </a:fld>
            <a:endParaRPr lang="es-ES_tradnl" altLang="es-ES"/>
          </a:p>
        </p:txBody>
      </p:sp>
    </p:spTree>
    <p:extLst>
      <p:ext uri="{BB962C8B-B14F-4D97-AF65-F5344CB8AC3E}">
        <p14:creationId xmlns:p14="http://schemas.microsoft.com/office/powerpoint/2010/main" val="406080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513999" y="1713851"/>
            <a:ext cx="27251978" cy="7134754"/>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513999" y="9582843"/>
            <a:ext cx="13378996" cy="399395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513999" y="13576796"/>
            <a:ext cx="13378996" cy="2466397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15381641" y="9582843"/>
            <a:ext cx="13384336" cy="399395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5381641" y="13576796"/>
            <a:ext cx="13384336" cy="2466397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_tradnl" alt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_tradnl" altLang="es-ES"/>
          </a:p>
        </p:txBody>
      </p:sp>
      <p:sp>
        <p:nvSpPr>
          <p:cNvPr id="9" name="Rectangle 6"/>
          <p:cNvSpPr>
            <a:spLocks noGrp="1" noChangeArrowheads="1"/>
          </p:cNvSpPr>
          <p:nvPr>
            <p:ph type="sldNum" sz="quarter" idx="12"/>
          </p:nvPr>
        </p:nvSpPr>
        <p:spPr>
          <a:ln/>
        </p:spPr>
        <p:txBody>
          <a:bodyPr/>
          <a:lstStyle>
            <a:lvl1pPr>
              <a:defRPr/>
            </a:lvl1pPr>
          </a:lstStyle>
          <a:p>
            <a:pPr>
              <a:defRPr/>
            </a:pPr>
            <a:fld id="{4D56028D-DA46-4237-BA78-5F0CF29F0C74}" type="slidenum">
              <a:rPr lang="es-ES_tradnl" altLang="es-ES"/>
              <a:pPr>
                <a:defRPr/>
              </a:pPr>
              <a:t>‹Nº›</a:t>
            </a:fld>
            <a:endParaRPr lang="es-ES_tradnl" altLang="es-ES"/>
          </a:p>
        </p:txBody>
      </p:sp>
    </p:spTree>
    <p:extLst>
      <p:ext uri="{BB962C8B-B14F-4D97-AF65-F5344CB8AC3E}">
        <p14:creationId xmlns:p14="http://schemas.microsoft.com/office/powerpoint/2010/main" val="1025632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_tradnl" alt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_tradnl" altLang="es-ES"/>
          </a:p>
        </p:txBody>
      </p:sp>
      <p:sp>
        <p:nvSpPr>
          <p:cNvPr id="5" name="Rectangle 6"/>
          <p:cNvSpPr>
            <a:spLocks noGrp="1" noChangeArrowheads="1"/>
          </p:cNvSpPr>
          <p:nvPr>
            <p:ph type="sldNum" sz="quarter" idx="12"/>
          </p:nvPr>
        </p:nvSpPr>
        <p:spPr>
          <a:ln/>
        </p:spPr>
        <p:txBody>
          <a:bodyPr/>
          <a:lstStyle>
            <a:lvl1pPr>
              <a:defRPr/>
            </a:lvl1pPr>
          </a:lstStyle>
          <a:p>
            <a:pPr>
              <a:defRPr/>
            </a:pPr>
            <a:fld id="{004B649D-78AC-48D5-B453-2EB85B42D0C4}" type="slidenum">
              <a:rPr lang="es-ES_tradnl" altLang="es-ES"/>
              <a:pPr>
                <a:defRPr/>
              </a:pPr>
              <a:t>‹Nº›</a:t>
            </a:fld>
            <a:endParaRPr lang="es-ES_tradnl" altLang="es-ES"/>
          </a:p>
        </p:txBody>
      </p:sp>
    </p:spTree>
    <p:extLst>
      <p:ext uri="{BB962C8B-B14F-4D97-AF65-F5344CB8AC3E}">
        <p14:creationId xmlns:p14="http://schemas.microsoft.com/office/powerpoint/2010/main" val="2600201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_tradnl" alt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_tradnl" altLang="es-ES"/>
          </a:p>
        </p:txBody>
      </p:sp>
      <p:sp>
        <p:nvSpPr>
          <p:cNvPr id="4" name="Rectangle 6"/>
          <p:cNvSpPr>
            <a:spLocks noGrp="1" noChangeArrowheads="1"/>
          </p:cNvSpPr>
          <p:nvPr>
            <p:ph type="sldNum" sz="quarter" idx="12"/>
          </p:nvPr>
        </p:nvSpPr>
        <p:spPr>
          <a:ln/>
        </p:spPr>
        <p:txBody>
          <a:bodyPr/>
          <a:lstStyle>
            <a:lvl1pPr>
              <a:defRPr/>
            </a:lvl1pPr>
          </a:lstStyle>
          <a:p>
            <a:pPr>
              <a:defRPr/>
            </a:pPr>
            <a:fld id="{CE1F548A-7AC9-44E8-ACD3-A092DC2C25A3}" type="slidenum">
              <a:rPr lang="es-ES_tradnl" altLang="es-ES"/>
              <a:pPr>
                <a:defRPr/>
              </a:pPr>
              <a:t>‹Nº›</a:t>
            </a:fld>
            <a:endParaRPr lang="es-ES_tradnl" altLang="es-ES"/>
          </a:p>
        </p:txBody>
      </p:sp>
    </p:spTree>
    <p:extLst>
      <p:ext uri="{BB962C8B-B14F-4D97-AF65-F5344CB8AC3E}">
        <p14:creationId xmlns:p14="http://schemas.microsoft.com/office/powerpoint/2010/main" val="1646486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513999" y="1704414"/>
            <a:ext cx="9962486" cy="7253666"/>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11838295" y="1704415"/>
            <a:ext cx="16927681" cy="365363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1513999" y="8958080"/>
            <a:ext cx="9962486" cy="29282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lt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ltLang="es-ES"/>
          </a:p>
        </p:txBody>
      </p:sp>
      <p:sp>
        <p:nvSpPr>
          <p:cNvPr id="7" name="Rectangle 6"/>
          <p:cNvSpPr>
            <a:spLocks noGrp="1" noChangeArrowheads="1"/>
          </p:cNvSpPr>
          <p:nvPr>
            <p:ph type="sldNum" sz="quarter" idx="12"/>
          </p:nvPr>
        </p:nvSpPr>
        <p:spPr>
          <a:ln/>
        </p:spPr>
        <p:txBody>
          <a:bodyPr/>
          <a:lstStyle>
            <a:lvl1pPr>
              <a:defRPr/>
            </a:lvl1pPr>
          </a:lstStyle>
          <a:p>
            <a:pPr>
              <a:defRPr/>
            </a:pPr>
            <a:fld id="{705E26FB-C4B6-47BF-9F44-390D0865CB14}" type="slidenum">
              <a:rPr lang="es-ES_tradnl" altLang="es-ES"/>
              <a:pPr>
                <a:defRPr/>
              </a:pPr>
              <a:t>‹Nº›</a:t>
            </a:fld>
            <a:endParaRPr lang="es-ES_tradnl" altLang="es-ES"/>
          </a:p>
        </p:txBody>
      </p:sp>
    </p:spTree>
    <p:extLst>
      <p:ext uri="{BB962C8B-B14F-4D97-AF65-F5344CB8AC3E}">
        <p14:creationId xmlns:p14="http://schemas.microsoft.com/office/powerpoint/2010/main" val="274011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34501" y="29965968"/>
            <a:ext cx="18167985" cy="3537177"/>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5934501" y="3825965"/>
            <a:ext cx="18167985" cy="256851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5934501" y="33503145"/>
            <a:ext cx="18167985" cy="50245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lt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ltLang="es-ES"/>
          </a:p>
        </p:txBody>
      </p:sp>
      <p:sp>
        <p:nvSpPr>
          <p:cNvPr id="7" name="Rectangle 6"/>
          <p:cNvSpPr>
            <a:spLocks noGrp="1" noChangeArrowheads="1"/>
          </p:cNvSpPr>
          <p:nvPr>
            <p:ph type="sldNum" sz="quarter" idx="12"/>
          </p:nvPr>
        </p:nvSpPr>
        <p:spPr>
          <a:ln/>
        </p:spPr>
        <p:txBody>
          <a:bodyPr/>
          <a:lstStyle>
            <a:lvl1pPr>
              <a:defRPr/>
            </a:lvl1pPr>
          </a:lstStyle>
          <a:p>
            <a:pPr>
              <a:defRPr/>
            </a:pPr>
            <a:fld id="{0D8386A5-7A19-461A-A250-11DAFCBB15A6}" type="slidenum">
              <a:rPr lang="es-ES_tradnl" altLang="es-ES"/>
              <a:pPr>
                <a:defRPr/>
              </a:pPr>
              <a:t>‹Nº›</a:t>
            </a:fld>
            <a:endParaRPr lang="es-ES_tradnl" altLang="es-ES"/>
          </a:p>
        </p:txBody>
      </p:sp>
    </p:spTree>
    <p:extLst>
      <p:ext uri="{BB962C8B-B14F-4D97-AF65-F5344CB8AC3E}">
        <p14:creationId xmlns:p14="http://schemas.microsoft.com/office/powerpoint/2010/main" val="4268168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13666" y="1717626"/>
            <a:ext cx="27252645" cy="713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1480" tIns="205740" rIns="411480" bIns="205740" numCol="1" anchor="ctr" anchorCtr="0" compatLnSpc="1">
            <a:prstTxWarp prst="textNoShape">
              <a:avLst/>
            </a:prstTxWarp>
          </a:bodyPr>
          <a:lstStyle/>
          <a:p>
            <a:pPr lvl="0"/>
            <a:r>
              <a:rPr lang="es-ES_tradnl" altLang="es-ES" smtClean="0"/>
              <a:t>Haga clic para cambiar el estilo de título	</a:t>
            </a:r>
          </a:p>
        </p:txBody>
      </p:sp>
      <p:sp>
        <p:nvSpPr>
          <p:cNvPr id="1027" name="Rectangle 3"/>
          <p:cNvSpPr>
            <a:spLocks noGrp="1" noChangeArrowheads="1"/>
          </p:cNvSpPr>
          <p:nvPr>
            <p:ph type="body" idx="1"/>
          </p:nvPr>
        </p:nvSpPr>
        <p:spPr bwMode="auto">
          <a:xfrm>
            <a:off x="1513666" y="9988027"/>
            <a:ext cx="27252645" cy="28248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1480" tIns="205740" rIns="411480" bIns="205740" numCol="1" anchor="t" anchorCtr="0" compatLnSpc="1">
            <a:prstTxWarp prst="textNoShape">
              <a:avLst/>
            </a:prstTxWarp>
          </a:bodyPr>
          <a:lstStyle/>
          <a:p>
            <a:pPr lvl="0"/>
            <a:r>
              <a:rPr lang="es-ES_tradnl" altLang="es-ES" smtClean="0"/>
              <a:t>Haga clic para modificar el estilo de texto del patrón</a:t>
            </a:r>
          </a:p>
          <a:p>
            <a:pPr lvl="1"/>
            <a:r>
              <a:rPr lang="es-ES_tradnl" altLang="es-ES" smtClean="0"/>
              <a:t>Segundo nivel</a:t>
            </a:r>
          </a:p>
          <a:p>
            <a:pPr lvl="2"/>
            <a:r>
              <a:rPr lang="es-ES_tradnl" altLang="es-ES" smtClean="0"/>
              <a:t>Tercer nivel</a:t>
            </a:r>
          </a:p>
          <a:p>
            <a:pPr lvl="3"/>
            <a:r>
              <a:rPr lang="es-ES_tradnl" altLang="es-ES" smtClean="0"/>
              <a:t>Cuarto nivel</a:t>
            </a:r>
          </a:p>
          <a:p>
            <a:pPr lvl="4"/>
            <a:r>
              <a:rPr lang="es-ES_tradnl" altLang="es-ES" smtClean="0"/>
              <a:t>Quinto nivel</a:t>
            </a:r>
          </a:p>
        </p:txBody>
      </p:sp>
      <p:sp>
        <p:nvSpPr>
          <p:cNvPr id="1028" name="Rectangle 4"/>
          <p:cNvSpPr>
            <a:spLocks noGrp="1" noChangeArrowheads="1"/>
          </p:cNvSpPr>
          <p:nvPr>
            <p:ph type="dt" sz="half" idx="2"/>
          </p:nvPr>
        </p:nvSpPr>
        <p:spPr bwMode="auto">
          <a:xfrm>
            <a:off x="1513666" y="38981618"/>
            <a:ext cx="7065995" cy="2972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1480" tIns="205740" rIns="411480" bIns="205740" numCol="1" anchor="t" anchorCtr="0" compatLnSpc="1">
            <a:prstTxWarp prst="textNoShape">
              <a:avLst/>
            </a:prstTxWarp>
          </a:bodyPr>
          <a:lstStyle>
            <a:lvl1pPr algn="l" defTabSz="4114800">
              <a:defRPr sz="6300"/>
            </a:lvl1pPr>
          </a:lstStyle>
          <a:p>
            <a:pPr>
              <a:defRPr/>
            </a:pPr>
            <a:endParaRPr lang="es-ES_tradnl" altLang="es-ES"/>
          </a:p>
        </p:txBody>
      </p:sp>
      <p:sp>
        <p:nvSpPr>
          <p:cNvPr id="1029" name="Rectangle 5"/>
          <p:cNvSpPr>
            <a:spLocks noGrp="1" noChangeArrowheads="1"/>
          </p:cNvSpPr>
          <p:nvPr>
            <p:ph type="ftr" sz="quarter" idx="3"/>
          </p:nvPr>
        </p:nvSpPr>
        <p:spPr bwMode="auto">
          <a:xfrm>
            <a:off x="10345326" y="38981618"/>
            <a:ext cx="9589326" cy="2972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1480" tIns="205740" rIns="411480" bIns="205740" numCol="1" anchor="t" anchorCtr="0" compatLnSpc="1">
            <a:prstTxWarp prst="textNoShape">
              <a:avLst/>
            </a:prstTxWarp>
          </a:bodyPr>
          <a:lstStyle>
            <a:lvl1pPr defTabSz="4114800">
              <a:defRPr sz="6300"/>
            </a:lvl1pPr>
          </a:lstStyle>
          <a:p>
            <a:pPr>
              <a:defRPr/>
            </a:pPr>
            <a:endParaRPr lang="es-ES_tradnl" altLang="es-ES"/>
          </a:p>
        </p:txBody>
      </p:sp>
      <p:sp>
        <p:nvSpPr>
          <p:cNvPr id="1030" name="Rectangle 6"/>
          <p:cNvSpPr>
            <a:spLocks noGrp="1" noChangeArrowheads="1"/>
          </p:cNvSpPr>
          <p:nvPr>
            <p:ph type="sldNum" sz="quarter" idx="4"/>
          </p:nvPr>
        </p:nvSpPr>
        <p:spPr bwMode="auto">
          <a:xfrm>
            <a:off x="21700316" y="38981618"/>
            <a:ext cx="7065995" cy="2972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1480" tIns="205740" rIns="411480" bIns="205740" numCol="1" anchor="t" anchorCtr="0" compatLnSpc="1">
            <a:prstTxWarp prst="textNoShape">
              <a:avLst/>
            </a:prstTxWarp>
          </a:bodyPr>
          <a:lstStyle>
            <a:lvl1pPr algn="r" defTabSz="4114800">
              <a:defRPr sz="6300"/>
            </a:lvl1pPr>
          </a:lstStyle>
          <a:p>
            <a:pPr>
              <a:defRPr/>
            </a:pPr>
            <a:fld id="{EFC185F0-4267-4D63-B1C6-2A3152B7F147}" type="slidenum">
              <a:rPr lang="es-ES_tradnl" altLang="es-ES"/>
              <a:pPr>
                <a:defRPr/>
              </a:pPr>
              <a:t>‹Nº›</a:t>
            </a:fld>
            <a:endParaRPr lang="es-ES_tradnl" alt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0" rtl="0" eaLnBrk="0" fontAlgn="base" hangingPunct="0">
        <a:spcBef>
          <a:spcPct val="0"/>
        </a:spcBef>
        <a:spcAft>
          <a:spcPct val="0"/>
        </a:spcAft>
        <a:defRPr sz="19800">
          <a:solidFill>
            <a:schemeClr val="tx2"/>
          </a:solidFill>
          <a:latin typeface="+mj-lt"/>
          <a:ea typeface="+mj-ea"/>
          <a:cs typeface="+mj-cs"/>
        </a:defRPr>
      </a:lvl1pPr>
      <a:lvl2pPr algn="ctr" defTabSz="4114800" rtl="0" eaLnBrk="0" fontAlgn="base" hangingPunct="0">
        <a:spcBef>
          <a:spcPct val="0"/>
        </a:spcBef>
        <a:spcAft>
          <a:spcPct val="0"/>
        </a:spcAft>
        <a:defRPr sz="19800">
          <a:solidFill>
            <a:schemeClr val="tx2"/>
          </a:solidFill>
          <a:latin typeface="Arial" pitchFamily="34" charset="0"/>
        </a:defRPr>
      </a:lvl2pPr>
      <a:lvl3pPr algn="ctr" defTabSz="4114800" rtl="0" eaLnBrk="0" fontAlgn="base" hangingPunct="0">
        <a:spcBef>
          <a:spcPct val="0"/>
        </a:spcBef>
        <a:spcAft>
          <a:spcPct val="0"/>
        </a:spcAft>
        <a:defRPr sz="19800">
          <a:solidFill>
            <a:schemeClr val="tx2"/>
          </a:solidFill>
          <a:latin typeface="Arial" pitchFamily="34" charset="0"/>
        </a:defRPr>
      </a:lvl3pPr>
      <a:lvl4pPr algn="ctr" defTabSz="4114800" rtl="0" eaLnBrk="0" fontAlgn="base" hangingPunct="0">
        <a:spcBef>
          <a:spcPct val="0"/>
        </a:spcBef>
        <a:spcAft>
          <a:spcPct val="0"/>
        </a:spcAft>
        <a:defRPr sz="19800">
          <a:solidFill>
            <a:schemeClr val="tx2"/>
          </a:solidFill>
          <a:latin typeface="Arial" pitchFamily="34" charset="0"/>
        </a:defRPr>
      </a:lvl4pPr>
      <a:lvl5pPr algn="ctr" defTabSz="4114800" rtl="0" eaLnBrk="0" fontAlgn="base" hangingPunct="0">
        <a:spcBef>
          <a:spcPct val="0"/>
        </a:spcBef>
        <a:spcAft>
          <a:spcPct val="0"/>
        </a:spcAft>
        <a:defRPr sz="19800">
          <a:solidFill>
            <a:schemeClr val="tx2"/>
          </a:solidFill>
          <a:latin typeface="Arial" pitchFamily="34" charset="0"/>
        </a:defRPr>
      </a:lvl5pPr>
      <a:lvl6pPr marL="457200" algn="ctr" defTabSz="4114800" rtl="0" fontAlgn="base">
        <a:spcBef>
          <a:spcPct val="0"/>
        </a:spcBef>
        <a:spcAft>
          <a:spcPct val="0"/>
        </a:spcAft>
        <a:defRPr sz="19800">
          <a:solidFill>
            <a:schemeClr val="tx2"/>
          </a:solidFill>
          <a:latin typeface="Arial" pitchFamily="34" charset="0"/>
        </a:defRPr>
      </a:lvl6pPr>
      <a:lvl7pPr marL="914400" algn="ctr" defTabSz="4114800" rtl="0" fontAlgn="base">
        <a:spcBef>
          <a:spcPct val="0"/>
        </a:spcBef>
        <a:spcAft>
          <a:spcPct val="0"/>
        </a:spcAft>
        <a:defRPr sz="19800">
          <a:solidFill>
            <a:schemeClr val="tx2"/>
          </a:solidFill>
          <a:latin typeface="Arial" pitchFamily="34" charset="0"/>
        </a:defRPr>
      </a:lvl7pPr>
      <a:lvl8pPr marL="1371600" algn="ctr" defTabSz="4114800" rtl="0" fontAlgn="base">
        <a:spcBef>
          <a:spcPct val="0"/>
        </a:spcBef>
        <a:spcAft>
          <a:spcPct val="0"/>
        </a:spcAft>
        <a:defRPr sz="19800">
          <a:solidFill>
            <a:schemeClr val="tx2"/>
          </a:solidFill>
          <a:latin typeface="Arial" pitchFamily="34" charset="0"/>
        </a:defRPr>
      </a:lvl8pPr>
      <a:lvl9pPr marL="1828800" algn="ctr" defTabSz="4114800" rtl="0" fontAlgn="base">
        <a:spcBef>
          <a:spcPct val="0"/>
        </a:spcBef>
        <a:spcAft>
          <a:spcPct val="0"/>
        </a:spcAft>
        <a:defRPr sz="19800">
          <a:solidFill>
            <a:schemeClr val="tx2"/>
          </a:solidFill>
          <a:latin typeface="Arial" pitchFamily="34" charset="0"/>
        </a:defRPr>
      </a:lvl9pPr>
    </p:titleStyle>
    <p:bodyStyle>
      <a:lvl1pPr marL="1543050" indent="-1543050" algn="l" defTabSz="4114800" rtl="0" eaLnBrk="0" fontAlgn="base" hangingPunct="0">
        <a:spcBef>
          <a:spcPct val="20000"/>
        </a:spcBef>
        <a:spcAft>
          <a:spcPct val="0"/>
        </a:spcAft>
        <a:buChar char="•"/>
        <a:defRPr sz="14400">
          <a:solidFill>
            <a:schemeClr val="tx1"/>
          </a:solidFill>
          <a:latin typeface="+mn-lt"/>
          <a:ea typeface="+mn-ea"/>
          <a:cs typeface="+mn-cs"/>
        </a:defRPr>
      </a:lvl1pPr>
      <a:lvl2pPr marL="3343275" indent="-1285875" algn="l" defTabSz="4114800" rtl="0" eaLnBrk="0" fontAlgn="base" hangingPunct="0">
        <a:spcBef>
          <a:spcPct val="20000"/>
        </a:spcBef>
        <a:spcAft>
          <a:spcPct val="0"/>
        </a:spcAft>
        <a:buChar char="–"/>
        <a:defRPr sz="12600">
          <a:solidFill>
            <a:schemeClr val="tx1"/>
          </a:solidFill>
          <a:latin typeface="+mn-lt"/>
        </a:defRPr>
      </a:lvl2pPr>
      <a:lvl3pPr marL="5143500" indent="-1028700" algn="l" defTabSz="4114800" rtl="0" eaLnBrk="0" fontAlgn="base" hangingPunct="0">
        <a:spcBef>
          <a:spcPct val="20000"/>
        </a:spcBef>
        <a:spcAft>
          <a:spcPct val="0"/>
        </a:spcAft>
        <a:buChar char="•"/>
        <a:defRPr sz="10800">
          <a:solidFill>
            <a:schemeClr val="tx1"/>
          </a:solidFill>
          <a:latin typeface="+mn-lt"/>
        </a:defRPr>
      </a:lvl3pPr>
      <a:lvl4pPr marL="7200900" indent="-1028700" algn="l" defTabSz="4114800" rtl="0" eaLnBrk="0" fontAlgn="base" hangingPunct="0">
        <a:spcBef>
          <a:spcPct val="20000"/>
        </a:spcBef>
        <a:spcAft>
          <a:spcPct val="0"/>
        </a:spcAft>
        <a:buChar char="–"/>
        <a:defRPr sz="9000">
          <a:solidFill>
            <a:schemeClr val="tx1"/>
          </a:solidFill>
          <a:latin typeface="+mn-lt"/>
        </a:defRPr>
      </a:lvl4pPr>
      <a:lvl5pPr marL="9258300" indent="-1028700" algn="l" defTabSz="4114800" rtl="0" eaLnBrk="0" fontAlgn="base" hangingPunct="0">
        <a:spcBef>
          <a:spcPct val="20000"/>
        </a:spcBef>
        <a:spcAft>
          <a:spcPct val="0"/>
        </a:spcAft>
        <a:buChar char="»"/>
        <a:defRPr sz="9000">
          <a:solidFill>
            <a:schemeClr val="tx1"/>
          </a:solidFill>
          <a:latin typeface="+mn-lt"/>
        </a:defRPr>
      </a:lvl5pPr>
      <a:lvl6pPr marL="9715500" indent="-1028700" algn="l" defTabSz="4114800" rtl="0" fontAlgn="base">
        <a:spcBef>
          <a:spcPct val="20000"/>
        </a:spcBef>
        <a:spcAft>
          <a:spcPct val="0"/>
        </a:spcAft>
        <a:buChar char="»"/>
        <a:defRPr sz="9000">
          <a:solidFill>
            <a:schemeClr val="tx1"/>
          </a:solidFill>
          <a:latin typeface="+mn-lt"/>
        </a:defRPr>
      </a:lvl6pPr>
      <a:lvl7pPr marL="10172700" indent="-1028700" algn="l" defTabSz="4114800" rtl="0" fontAlgn="base">
        <a:spcBef>
          <a:spcPct val="20000"/>
        </a:spcBef>
        <a:spcAft>
          <a:spcPct val="0"/>
        </a:spcAft>
        <a:buChar char="»"/>
        <a:defRPr sz="9000">
          <a:solidFill>
            <a:schemeClr val="tx1"/>
          </a:solidFill>
          <a:latin typeface="+mn-lt"/>
        </a:defRPr>
      </a:lvl7pPr>
      <a:lvl8pPr marL="10629900" indent="-1028700" algn="l" defTabSz="4114800" rtl="0" fontAlgn="base">
        <a:spcBef>
          <a:spcPct val="20000"/>
        </a:spcBef>
        <a:spcAft>
          <a:spcPct val="0"/>
        </a:spcAft>
        <a:buChar char="»"/>
        <a:defRPr sz="9000">
          <a:solidFill>
            <a:schemeClr val="tx1"/>
          </a:solidFill>
          <a:latin typeface="+mn-lt"/>
        </a:defRPr>
      </a:lvl8pPr>
      <a:lvl9pPr marL="11087100" indent="-1028700" algn="l" defTabSz="4114800" rtl="0" fontAlgn="base">
        <a:spcBef>
          <a:spcPct val="20000"/>
        </a:spcBef>
        <a:spcAft>
          <a:spcPct val="0"/>
        </a:spcAft>
        <a:buChar char="»"/>
        <a:defRPr sz="9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mailto:male@cphr.edu.cu" TargetMode="External"/><Relationship Id="rId7" Type="http://schemas.openxmlformats.org/officeDocument/2006/relationships/image" Target="../media/image5.jpeg"/><Relationship Id="rId12"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8.jpeg"/><Relationship Id="rId5" Type="http://schemas.openxmlformats.org/officeDocument/2006/relationships/image" Target="../media/image3.jpeg"/><Relationship Id="rId10" Type="http://schemas.microsoft.com/office/2007/relationships/hdphoto" Target="../media/hdphoto1.wdp"/><Relationship Id="rId4" Type="http://schemas.openxmlformats.org/officeDocument/2006/relationships/image" Target="../media/image2.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53701" y="-54122"/>
            <a:ext cx="30279975" cy="3220406"/>
          </a:xfrm>
          <a:prstGeom prst="rect">
            <a:avLst/>
          </a:prstGeom>
          <a:solidFill>
            <a:srgbClr val="339966">
              <a:alpha val="7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114800"/>
            <a:endParaRPr lang="es-ES" altLang="es-ES">
              <a:ln>
                <a:solidFill>
                  <a:srgbClr val="339966"/>
                </a:solidFill>
              </a:ln>
            </a:endParaRPr>
          </a:p>
        </p:txBody>
      </p:sp>
      <p:sp>
        <p:nvSpPr>
          <p:cNvPr id="2051" name="Rectangle 14"/>
          <p:cNvSpPr>
            <a:spLocks noChangeArrowheads="1"/>
          </p:cNvSpPr>
          <p:nvPr/>
        </p:nvSpPr>
        <p:spPr bwMode="auto">
          <a:xfrm>
            <a:off x="0" y="41691754"/>
            <a:ext cx="30279975" cy="1116771"/>
          </a:xfrm>
          <a:prstGeom prst="rect">
            <a:avLst/>
          </a:prstGeom>
          <a:solidFill>
            <a:srgbClr val="33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114800"/>
            <a:endParaRPr lang="es-ES" altLang="es-ES">
              <a:latin typeface="Brush Script MT" pitchFamily="66" charset="0"/>
            </a:endParaRPr>
          </a:p>
          <a:p>
            <a:pPr defTabSz="4114800"/>
            <a:endParaRPr lang="es-ES_tradnl" altLang="es-ES">
              <a:latin typeface="Brush Script MT" pitchFamily="66" charset="0"/>
            </a:endParaRPr>
          </a:p>
        </p:txBody>
      </p:sp>
      <p:sp>
        <p:nvSpPr>
          <p:cNvPr id="2052" name="Rectangle 20"/>
          <p:cNvSpPr>
            <a:spLocks noChangeArrowheads="1"/>
          </p:cNvSpPr>
          <p:nvPr/>
        </p:nvSpPr>
        <p:spPr bwMode="auto">
          <a:xfrm>
            <a:off x="4238929" y="190324"/>
            <a:ext cx="5981230" cy="1343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defTabSz="4114800"/>
            <a:r>
              <a:rPr lang="es-ES_tradnl" altLang="es-ES" sz="8800" b="1">
                <a:solidFill>
                  <a:schemeClr val="bg1"/>
                </a:solidFill>
                <a:latin typeface="Humanst521 BT" charset="0"/>
              </a:rPr>
              <a:t>CPHR</a:t>
            </a:r>
            <a:endParaRPr lang="es-ES_tradnl" altLang="es-ES" sz="8800">
              <a:solidFill>
                <a:schemeClr val="bg1"/>
              </a:solidFill>
            </a:endParaRPr>
          </a:p>
        </p:txBody>
      </p:sp>
      <p:sp>
        <p:nvSpPr>
          <p:cNvPr id="2053" name="Freeform 21"/>
          <p:cNvSpPr>
            <a:spLocks noEditPoints="1"/>
          </p:cNvSpPr>
          <p:nvPr/>
        </p:nvSpPr>
        <p:spPr bwMode="auto">
          <a:xfrm>
            <a:off x="342948" y="190324"/>
            <a:ext cx="3290182" cy="2562282"/>
          </a:xfrm>
          <a:custGeom>
            <a:avLst/>
            <a:gdLst>
              <a:gd name="T0" fmla="*/ 2147483647 w 4365"/>
              <a:gd name="T1" fmla="*/ 2147483647 h 3791"/>
              <a:gd name="T2" fmla="*/ 2147483647 w 4365"/>
              <a:gd name="T3" fmla="*/ 2147483647 h 3791"/>
              <a:gd name="T4" fmla="*/ 2147483647 w 4365"/>
              <a:gd name="T5" fmla="*/ 2147483647 h 3791"/>
              <a:gd name="T6" fmla="*/ 2147483647 w 4365"/>
              <a:gd name="T7" fmla="*/ 2147483647 h 3791"/>
              <a:gd name="T8" fmla="*/ 2147483647 w 4365"/>
              <a:gd name="T9" fmla="*/ 2147483647 h 3791"/>
              <a:gd name="T10" fmla="*/ 2147483647 w 4365"/>
              <a:gd name="T11" fmla="*/ 2147483647 h 3791"/>
              <a:gd name="T12" fmla="*/ 2147483647 w 4365"/>
              <a:gd name="T13" fmla="*/ 2147483647 h 3791"/>
              <a:gd name="T14" fmla="*/ 2147483647 w 4365"/>
              <a:gd name="T15" fmla="*/ 2147483647 h 3791"/>
              <a:gd name="T16" fmla="*/ 2147483647 w 4365"/>
              <a:gd name="T17" fmla="*/ 2147483647 h 3791"/>
              <a:gd name="T18" fmla="*/ 2147483647 w 4365"/>
              <a:gd name="T19" fmla="*/ 2147483647 h 3791"/>
              <a:gd name="T20" fmla="*/ 2147483647 w 4365"/>
              <a:gd name="T21" fmla="*/ 2147483647 h 3791"/>
              <a:gd name="T22" fmla="*/ 2147483647 w 4365"/>
              <a:gd name="T23" fmla="*/ 2147483647 h 3791"/>
              <a:gd name="T24" fmla="*/ 2147483647 w 4365"/>
              <a:gd name="T25" fmla="*/ 2147483647 h 3791"/>
              <a:gd name="T26" fmla="*/ 2147483647 w 4365"/>
              <a:gd name="T27" fmla="*/ 2147483647 h 3791"/>
              <a:gd name="T28" fmla="*/ 2147483647 w 4365"/>
              <a:gd name="T29" fmla="*/ 2147483647 h 3791"/>
              <a:gd name="T30" fmla="*/ 2147483647 w 4365"/>
              <a:gd name="T31" fmla="*/ 2147483647 h 3791"/>
              <a:gd name="T32" fmla="*/ 2147483647 w 4365"/>
              <a:gd name="T33" fmla="*/ 2147483647 h 3791"/>
              <a:gd name="T34" fmla="*/ 2147483647 w 4365"/>
              <a:gd name="T35" fmla="*/ 2147483647 h 3791"/>
              <a:gd name="T36" fmla="*/ 2147483647 w 4365"/>
              <a:gd name="T37" fmla="*/ 2147483647 h 3791"/>
              <a:gd name="T38" fmla="*/ 2147483647 w 4365"/>
              <a:gd name="T39" fmla="*/ 2147483647 h 3791"/>
              <a:gd name="T40" fmla="*/ 2147483647 w 4365"/>
              <a:gd name="T41" fmla="*/ 2147483647 h 3791"/>
              <a:gd name="T42" fmla="*/ 2147483647 w 4365"/>
              <a:gd name="T43" fmla="*/ 2147483647 h 3791"/>
              <a:gd name="T44" fmla="*/ 2147483647 w 4365"/>
              <a:gd name="T45" fmla="*/ 2147483647 h 3791"/>
              <a:gd name="T46" fmla="*/ 2147483647 w 4365"/>
              <a:gd name="T47" fmla="*/ 2147483647 h 3791"/>
              <a:gd name="T48" fmla="*/ 2147483647 w 4365"/>
              <a:gd name="T49" fmla="*/ 2147483647 h 3791"/>
              <a:gd name="T50" fmla="*/ 2147483647 w 4365"/>
              <a:gd name="T51" fmla="*/ 2147483647 h 3791"/>
              <a:gd name="T52" fmla="*/ 2147483647 w 4365"/>
              <a:gd name="T53" fmla="*/ 2147483647 h 3791"/>
              <a:gd name="T54" fmla="*/ 2147483647 w 4365"/>
              <a:gd name="T55" fmla="*/ 2147483647 h 3791"/>
              <a:gd name="T56" fmla="*/ 2147483647 w 4365"/>
              <a:gd name="T57" fmla="*/ 2147483647 h 3791"/>
              <a:gd name="T58" fmla="*/ 2147483647 w 4365"/>
              <a:gd name="T59" fmla="*/ 2147483647 h 3791"/>
              <a:gd name="T60" fmla="*/ 2147483647 w 4365"/>
              <a:gd name="T61" fmla="*/ 2147483647 h 3791"/>
              <a:gd name="T62" fmla="*/ 2147483647 w 4365"/>
              <a:gd name="T63" fmla="*/ 2147483647 h 3791"/>
              <a:gd name="T64" fmla="*/ 2147483647 w 4365"/>
              <a:gd name="T65" fmla="*/ 2147483647 h 3791"/>
              <a:gd name="T66" fmla="*/ 2147483647 w 4365"/>
              <a:gd name="T67" fmla="*/ 2147483647 h 3791"/>
              <a:gd name="T68" fmla="*/ 2147483647 w 4365"/>
              <a:gd name="T69" fmla="*/ 2147483647 h 3791"/>
              <a:gd name="T70" fmla="*/ 2147483647 w 4365"/>
              <a:gd name="T71" fmla="*/ 2147483647 h 3791"/>
              <a:gd name="T72" fmla="*/ 2147483647 w 4365"/>
              <a:gd name="T73" fmla="*/ 2147483647 h 3791"/>
              <a:gd name="T74" fmla="*/ 2147483647 w 4365"/>
              <a:gd name="T75" fmla="*/ 2147483647 h 3791"/>
              <a:gd name="T76" fmla="*/ 2147483647 w 4365"/>
              <a:gd name="T77" fmla="*/ 2147483647 h 3791"/>
              <a:gd name="T78" fmla="*/ 2147483647 w 4365"/>
              <a:gd name="T79" fmla="*/ 2147483647 h 3791"/>
              <a:gd name="T80" fmla="*/ 2147483647 w 4365"/>
              <a:gd name="T81" fmla="*/ 2147483647 h 3791"/>
              <a:gd name="T82" fmla="*/ 2147483647 w 4365"/>
              <a:gd name="T83" fmla="*/ 2147483647 h 3791"/>
              <a:gd name="T84" fmla="*/ 2147483647 w 4365"/>
              <a:gd name="T85" fmla="*/ 2147483647 h 3791"/>
              <a:gd name="T86" fmla="*/ 2147483647 w 4365"/>
              <a:gd name="T87" fmla="*/ 2147483647 h 3791"/>
              <a:gd name="T88" fmla="*/ 2147483647 w 4365"/>
              <a:gd name="T89" fmla="*/ 2147483647 h 3791"/>
              <a:gd name="T90" fmla="*/ 2147483647 w 4365"/>
              <a:gd name="T91" fmla="*/ 2147483647 h 3791"/>
              <a:gd name="T92" fmla="*/ 2147483647 w 4365"/>
              <a:gd name="T93" fmla="*/ 2147483647 h 3791"/>
              <a:gd name="T94" fmla="*/ 2147483647 w 4365"/>
              <a:gd name="T95" fmla="*/ 2147483647 h 3791"/>
              <a:gd name="T96" fmla="*/ 2147483647 w 4365"/>
              <a:gd name="T97" fmla="*/ 2147483647 h 3791"/>
              <a:gd name="T98" fmla="*/ 2147483647 w 4365"/>
              <a:gd name="T99" fmla="*/ 2147483647 h 3791"/>
              <a:gd name="T100" fmla="*/ 2147483647 w 4365"/>
              <a:gd name="T101" fmla="*/ 2147483647 h 3791"/>
              <a:gd name="T102" fmla="*/ 2147483647 w 4365"/>
              <a:gd name="T103" fmla="*/ 2147483647 h 3791"/>
              <a:gd name="T104" fmla="*/ 2147483647 w 4365"/>
              <a:gd name="T105" fmla="*/ 2147483647 h 3791"/>
              <a:gd name="T106" fmla="*/ 2147483647 w 4365"/>
              <a:gd name="T107" fmla="*/ 2147483647 h 3791"/>
              <a:gd name="T108" fmla="*/ 2147483647 w 4365"/>
              <a:gd name="T109" fmla="*/ 2147483647 h 3791"/>
              <a:gd name="T110" fmla="*/ 2147483647 w 4365"/>
              <a:gd name="T111" fmla="*/ 2147483647 h 3791"/>
              <a:gd name="T112" fmla="*/ 2147483647 w 4365"/>
              <a:gd name="T113" fmla="*/ 2147483647 h 379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365" h="3791">
                <a:moveTo>
                  <a:pt x="2910" y="3779"/>
                </a:moveTo>
                <a:lnTo>
                  <a:pt x="2500" y="3654"/>
                </a:lnTo>
                <a:lnTo>
                  <a:pt x="2487" y="3654"/>
                </a:lnTo>
                <a:lnTo>
                  <a:pt x="2475" y="3641"/>
                </a:lnTo>
                <a:lnTo>
                  <a:pt x="2475" y="3628"/>
                </a:lnTo>
                <a:lnTo>
                  <a:pt x="2463" y="3616"/>
                </a:lnTo>
                <a:lnTo>
                  <a:pt x="2463" y="3603"/>
                </a:lnTo>
                <a:lnTo>
                  <a:pt x="2450" y="3591"/>
                </a:lnTo>
                <a:lnTo>
                  <a:pt x="2450" y="3578"/>
                </a:lnTo>
                <a:lnTo>
                  <a:pt x="2463" y="3566"/>
                </a:lnTo>
                <a:lnTo>
                  <a:pt x="2463" y="3553"/>
                </a:lnTo>
                <a:lnTo>
                  <a:pt x="2475" y="3541"/>
                </a:lnTo>
                <a:lnTo>
                  <a:pt x="2487" y="3541"/>
                </a:lnTo>
                <a:lnTo>
                  <a:pt x="2500" y="3528"/>
                </a:lnTo>
                <a:lnTo>
                  <a:pt x="2512" y="3528"/>
                </a:lnTo>
                <a:lnTo>
                  <a:pt x="2525" y="3528"/>
                </a:lnTo>
                <a:lnTo>
                  <a:pt x="2537" y="3528"/>
                </a:lnTo>
                <a:lnTo>
                  <a:pt x="2550" y="3528"/>
                </a:lnTo>
                <a:lnTo>
                  <a:pt x="2736" y="3591"/>
                </a:lnTo>
                <a:lnTo>
                  <a:pt x="2537" y="3215"/>
                </a:lnTo>
                <a:lnTo>
                  <a:pt x="2512" y="3165"/>
                </a:lnTo>
                <a:lnTo>
                  <a:pt x="2487" y="3140"/>
                </a:lnTo>
                <a:lnTo>
                  <a:pt x="2463" y="3102"/>
                </a:lnTo>
                <a:lnTo>
                  <a:pt x="2425" y="3077"/>
                </a:lnTo>
                <a:lnTo>
                  <a:pt x="2388" y="3052"/>
                </a:lnTo>
                <a:lnTo>
                  <a:pt x="2351" y="3039"/>
                </a:lnTo>
                <a:lnTo>
                  <a:pt x="2301" y="3027"/>
                </a:lnTo>
                <a:lnTo>
                  <a:pt x="2264" y="3014"/>
                </a:lnTo>
                <a:lnTo>
                  <a:pt x="2214" y="3014"/>
                </a:lnTo>
                <a:lnTo>
                  <a:pt x="2164" y="3027"/>
                </a:lnTo>
                <a:lnTo>
                  <a:pt x="2127" y="3039"/>
                </a:lnTo>
                <a:lnTo>
                  <a:pt x="2089" y="3065"/>
                </a:lnTo>
                <a:lnTo>
                  <a:pt x="2052" y="3077"/>
                </a:lnTo>
                <a:lnTo>
                  <a:pt x="2027" y="3115"/>
                </a:lnTo>
                <a:lnTo>
                  <a:pt x="1990" y="3140"/>
                </a:lnTo>
                <a:lnTo>
                  <a:pt x="1965" y="3177"/>
                </a:lnTo>
                <a:lnTo>
                  <a:pt x="1604" y="3754"/>
                </a:lnTo>
                <a:lnTo>
                  <a:pt x="1592" y="3766"/>
                </a:lnTo>
                <a:lnTo>
                  <a:pt x="1579" y="3766"/>
                </a:lnTo>
                <a:lnTo>
                  <a:pt x="1579" y="3779"/>
                </a:lnTo>
                <a:lnTo>
                  <a:pt x="1567" y="3779"/>
                </a:lnTo>
                <a:lnTo>
                  <a:pt x="1555" y="3791"/>
                </a:lnTo>
                <a:lnTo>
                  <a:pt x="1542" y="3779"/>
                </a:lnTo>
                <a:lnTo>
                  <a:pt x="1530" y="3779"/>
                </a:lnTo>
                <a:lnTo>
                  <a:pt x="1517" y="3779"/>
                </a:lnTo>
                <a:lnTo>
                  <a:pt x="1505" y="3766"/>
                </a:lnTo>
                <a:lnTo>
                  <a:pt x="1492" y="3766"/>
                </a:lnTo>
                <a:lnTo>
                  <a:pt x="1480" y="3754"/>
                </a:lnTo>
                <a:lnTo>
                  <a:pt x="1480" y="3741"/>
                </a:lnTo>
                <a:lnTo>
                  <a:pt x="1480" y="3729"/>
                </a:lnTo>
                <a:lnTo>
                  <a:pt x="1480" y="3716"/>
                </a:lnTo>
                <a:lnTo>
                  <a:pt x="1480" y="3704"/>
                </a:lnTo>
                <a:lnTo>
                  <a:pt x="1480" y="3691"/>
                </a:lnTo>
                <a:lnTo>
                  <a:pt x="1492" y="3679"/>
                </a:lnTo>
                <a:lnTo>
                  <a:pt x="1853" y="3115"/>
                </a:lnTo>
                <a:lnTo>
                  <a:pt x="1878" y="3065"/>
                </a:lnTo>
                <a:lnTo>
                  <a:pt x="1928" y="3014"/>
                </a:lnTo>
                <a:lnTo>
                  <a:pt x="1965" y="2977"/>
                </a:lnTo>
                <a:lnTo>
                  <a:pt x="2015" y="2939"/>
                </a:lnTo>
                <a:lnTo>
                  <a:pt x="2077" y="2914"/>
                </a:lnTo>
                <a:lnTo>
                  <a:pt x="2139" y="2902"/>
                </a:lnTo>
                <a:lnTo>
                  <a:pt x="2201" y="2889"/>
                </a:lnTo>
                <a:lnTo>
                  <a:pt x="2264" y="2889"/>
                </a:lnTo>
                <a:lnTo>
                  <a:pt x="2326" y="2889"/>
                </a:lnTo>
                <a:lnTo>
                  <a:pt x="2388" y="2902"/>
                </a:lnTo>
                <a:lnTo>
                  <a:pt x="2438" y="2927"/>
                </a:lnTo>
                <a:lnTo>
                  <a:pt x="2487" y="2952"/>
                </a:lnTo>
                <a:lnTo>
                  <a:pt x="2537" y="2989"/>
                </a:lnTo>
                <a:lnTo>
                  <a:pt x="2587" y="3039"/>
                </a:lnTo>
                <a:lnTo>
                  <a:pt x="2612" y="3077"/>
                </a:lnTo>
                <a:lnTo>
                  <a:pt x="2649" y="3127"/>
                </a:lnTo>
                <a:lnTo>
                  <a:pt x="2848" y="3516"/>
                </a:lnTo>
                <a:lnTo>
                  <a:pt x="2898" y="3340"/>
                </a:lnTo>
                <a:lnTo>
                  <a:pt x="2910" y="3328"/>
                </a:lnTo>
                <a:lnTo>
                  <a:pt x="2910" y="3315"/>
                </a:lnTo>
                <a:lnTo>
                  <a:pt x="2923" y="3315"/>
                </a:lnTo>
                <a:lnTo>
                  <a:pt x="2935" y="3303"/>
                </a:lnTo>
                <a:lnTo>
                  <a:pt x="2948" y="3290"/>
                </a:lnTo>
                <a:lnTo>
                  <a:pt x="2960" y="3290"/>
                </a:lnTo>
                <a:lnTo>
                  <a:pt x="2972" y="3290"/>
                </a:lnTo>
                <a:lnTo>
                  <a:pt x="2985" y="3290"/>
                </a:lnTo>
                <a:lnTo>
                  <a:pt x="2997" y="3303"/>
                </a:lnTo>
                <a:lnTo>
                  <a:pt x="3010" y="3303"/>
                </a:lnTo>
                <a:lnTo>
                  <a:pt x="3022" y="3315"/>
                </a:lnTo>
                <a:lnTo>
                  <a:pt x="3022" y="3328"/>
                </a:lnTo>
                <a:lnTo>
                  <a:pt x="3035" y="3340"/>
                </a:lnTo>
                <a:lnTo>
                  <a:pt x="3035" y="3353"/>
                </a:lnTo>
                <a:lnTo>
                  <a:pt x="3035" y="3365"/>
                </a:lnTo>
                <a:lnTo>
                  <a:pt x="3035" y="3378"/>
                </a:lnTo>
                <a:lnTo>
                  <a:pt x="2910" y="3779"/>
                </a:lnTo>
                <a:close/>
                <a:moveTo>
                  <a:pt x="759" y="364"/>
                </a:moveTo>
                <a:lnTo>
                  <a:pt x="647" y="777"/>
                </a:lnTo>
                <a:lnTo>
                  <a:pt x="647" y="790"/>
                </a:lnTo>
                <a:lnTo>
                  <a:pt x="647" y="802"/>
                </a:lnTo>
                <a:lnTo>
                  <a:pt x="647" y="815"/>
                </a:lnTo>
                <a:lnTo>
                  <a:pt x="647" y="828"/>
                </a:lnTo>
                <a:lnTo>
                  <a:pt x="659" y="840"/>
                </a:lnTo>
                <a:lnTo>
                  <a:pt x="672" y="853"/>
                </a:lnTo>
                <a:lnTo>
                  <a:pt x="684" y="853"/>
                </a:lnTo>
                <a:lnTo>
                  <a:pt x="696" y="865"/>
                </a:lnTo>
                <a:lnTo>
                  <a:pt x="709" y="865"/>
                </a:lnTo>
                <a:lnTo>
                  <a:pt x="721" y="865"/>
                </a:lnTo>
                <a:lnTo>
                  <a:pt x="734" y="853"/>
                </a:lnTo>
                <a:lnTo>
                  <a:pt x="746" y="853"/>
                </a:lnTo>
                <a:lnTo>
                  <a:pt x="759" y="840"/>
                </a:lnTo>
                <a:lnTo>
                  <a:pt x="759" y="828"/>
                </a:lnTo>
                <a:lnTo>
                  <a:pt x="771" y="815"/>
                </a:lnTo>
                <a:lnTo>
                  <a:pt x="771" y="802"/>
                </a:lnTo>
                <a:lnTo>
                  <a:pt x="821" y="614"/>
                </a:lnTo>
                <a:lnTo>
                  <a:pt x="1032" y="990"/>
                </a:lnTo>
                <a:lnTo>
                  <a:pt x="1057" y="1028"/>
                </a:lnTo>
                <a:lnTo>
                  <a:pt x="1070" y="1066"/>
                </a:lnTo>
                <a:lnTo>
                  <a:pt x="1082" y="1116"/>
                </a:lnTo>
                <a:lnTo>
                  <a:pt x="1082" y="1153"/>
                </a:lnTo>
                <a:lnTo>
                  <a:pt x="1082" y="1203"/>
                </a:lnTo>
                <a:lnTo>
                  <a:pt x="1070" y="1241"/>
                </a:lnTo>
                <a:lnTo>
                  <a:pt x="1057" y="1291"/>
                </a:lnTo>
                <a:lnTo>
                  <a:pt x="1045" y="1329"/>
                </a:lnTo>
                <a:lnTo>
                  <a:pt x="1020" y="1366"/>
                </a:lnTo>
                <a:lnTo>
                  <a:pt x="982" y="1391"/>
                </a:lnTo>
                <a:lnTo>
                  <a:pt x="958" y="1429"/>
                </a:lnTo>
                <a:lnTo>
                  <a:pt x="920" y="1454"/>
                </a:lnTo>
                <a:lnTo>
                  <a:pt x="883" y="1467"/>
                </a:lnTo>
                <a:lnTo>
                  <a:pt x="833" y="1479"/>
                </a:lnTo>
                <a:lnTo>
                  <a:pt x="796" y="1492"/>
                </a:lnTo>
                <a:lnTo>
                  <a:pt x="759" y="1492"/>
                </a:lnTo>
                <a:lnTo>
                  <a:pt x="75" y="1492"/>
                </a:lnTo>
                <a:lnTo>
                  <a:pt x="62" y="1492"/>
                </a:lnTo>
                <a:lnTo>
                  <a:pt x="50" y="1492"/>
                </a:lnTo>
                <a:lnTo>
                  <a:pt x="37" y="1492"/>
                </a:lnTo>
                <a:lnTo>
                  <a:pt x="25" y="1504"/>
                </a:lnTo>
                <a:lnTo>
                  <a:pt x="25" y="1517"/>
                </a:lnTo>
                <a:lnTo>
                  <a:pt x="12" y="1529"/>
                </a:lnTo>
                <a:lnTo>
                  <a:pt x="12" y="1542"/>
                </a:lnTo>
                <a:lnTo>
                  <a:pt x="0" y="1554"/>
                </a:lnTo>
                <a:lnTo>
                  <a:pt x="12" y="1567"/>
                </a:lnTo>
                <a:lnTo>
                  <a:pt x="12" y="1579"/>
                </a:lnTo>
                <a:lnTo>
                  <a:pt x="12" y="1592"/>
                </a:lnTo>
                <a:lnTo>
                  <a:pt x="25" y="1592"/>
                </a:lnTo>
                <a:lnTo>
                  <a:pt x="25" y="1605"/>
                </a:lnTo>
                <a:lnTo>
                  <a:pt x="37" y="1605"/>
                </a:lnTo>
                <a:lnTo>
                  <a:pt x="37" y="1617"/>
                </a:lnTo>
                <a:lnTo>
                  <a:pt x="50" y="1617"/>
                </a:lnTo>
                <a:lnTo>
                  <a:pt x="62" y="1617"/>
                </a:lnTo>
                <a:lnTo>
                  <a:pt x="75" y="1617"/>
                </a:lnTo>
                <a:lnTo>
                  <a:pt x="746" y="1630"/>
                </a:lnTo>
                <a:lnTo>
                  <a:pt x="796" y="1617"/>
                </a:lnTo>
                <a:lnTo>
                  <a:pt x="858" y="1617"/>
                </a:lnTo>
                <a:lnTo>
                  <a:pt x="920" y="1592"/>
                </a:lnTo>
                <a:lnTo>
                  <a:pt x="982" y="1567"/>
                </a:lnTo>
                <a:lnTo>
                  <a:pt x="1032" y="1542"/>
                </a:lnTo>
                <a:lnTo>
                  <a:pt x="1082" y="1492"/>
                </a:lnTo>
                <a:lnTo>
                  <a:pt x="1119" y="1454"/>
                </a:lnTo>
                <a:lnTo>
                  <a:pt x="1157" y="1391"/>
                </a:lnTo>
                <a:lnTo>
                  <a:pt x="1181" y="1341"/>
                </a:lnTo>
                <a:lnTo>
                  <a:pt x="1206" y="1279"/>
                </a:lnTo>
                <a:lnTo>
                  <a:pt x="1219" y="1229"/>
                </a:lnTo>
                <a:lnTo>
                  <a:pt x="1219" y="1166"/>
                </a:lnTo>
                <a:lnTo>
                  <a:pt x="1219" y="1103"/>
                </a:lnTo>
                <a:lnTo>
                  <a:pt x="1206" y="1041"/>
                </a:lnTo>
                <a:lnTo>
                  <a:pt x="1181" y="990"/>
                </a:lnTo>
                <a:lnTo>
                  <a:pt x="1157" y="940"/>
                </a:lnTo>
                <a:lnTo>
                  <a:pt x="945" y="552"/>
                </a:lnTo>
                <a:lnTo>
                  <a:pt x="1119" y="602"/>
                </a:lnTo>
                <a:lnTo>
                  <a:pt x="1132" y="602"/>
                </a:lnTo>
                <a:lnTo>
                  <a:pt x="1144" y="602"/>
                </a:lnTo>
                <a:lnTo>
                  <a:pt x="1157" y="602"/>
                </a:lnTo>
                <a:lnTo>
                  <a:pt x="1169" y="602"/>
                </a:lnTo>
                <a:lnTo>
                  <a:pt x="1181" y="589"/>
                </a:lnTo>
                <a:lnTo>
                  <a:pt x="1194" y="589"/>
                </a:lnTo>
                <a:lnTo>
                  <a:pt x="1206" y="577"/>
                </a:lnTo>
                <a:lnTo>
                  <a:pt x="1206" y="564"/>
                </a:lnTo>
                <a:lnTo>
                  <a:pt x="1206" y="552"/>
                </a:lnTo>
                <a:lnTo>
                  <a:pt x="1206" y="539"/>
                </a:lnTo>
                <a:lnTo>
                  <a:pt x="1206" y="527"/>
                </a:lnTo>
                <a:lnTo>
                  <a:pt x="1206" y="514"/>
                </a:lnTo>
                <a:lnTo>
                  <a:pt x="1194" y="502"/>
                </a:lnTo>
                <a:lnTo>
                  <a:pt x="1181" y="489"/>
                </a:lnTo>
                <a:lnTo>
                  <a:pt x="1169" y="477"/>
                </a:lnTo>
                <a:lnTo>
                  <a:pt x="1157" y="477"/>
                </a:lnTo>
                <a:lnTo>
                  <a:pt x="759" y="364"/>
                </a:lnTo>
                <a:close/>
                <a:moveTo>
                  <a:pt x="4365" y="1554"/>
                </a:moveTo>
                <a:lnTo>
                  <a:pt x="4067" y="1254"/>
                </a:lnTo>
                <a:lnTo>
                  <a:pt x="4054" y="1241"/>
                </a:lnTo>
                <a:lnTo>
                  <a:pt x="4042" y="1241"/>
                </a:lnTo>
                <a:lnTo>
                  <a:pt x="4030" y="1241"/>
                </a:lnTo>
                <a:lnTo>
                  <a:pt x="4017" y="1241"/>
                </a:lnTo>
                <a:lnTo>
                  <a:pt x="4005" y="1241"/>
                </a:lnTo>
                <a:lnTo>
                  <a:pt x="3992" y="1241"/>
                </a:lnTo>
                <a:lnTo>
                  <a:pt x="3980" y="1241"/>
                </a:lnTo>
                <a:lnTo>
                  <a:pt x="3967" y="1254"/>
                </a:lnTo>
                <a:lnTo>
                  <a:pt x="3967" y="1266"/>
                </a:lnTo>
                <a:lnTo>
                  <a:pt x="3955" y="1279"/>
                </a:lnTo>
                <a:lnTo>
                  <a:pt x="3955" y="1291"/>
                </a:lnTo>
                <a:lnTo>
                  <a:pt x="3955" y="1304"/>
                </a:lnTo>
                <a:lnTo>
                  <a:pt x="3955" y="1316"/>
                </a:lnTo>
                <a:lnTo>
                  <a:pt x="3967" y="1329"/>
                </a:lnTo>
                <a:lnTo>
                  <a:pt x="3967" y="1341"/>
                </a:lnTo>
                <a:lnTo>
                  <a:pt x="3980" y="1354"/>
                </a:lnTo>
                <a:lnTo>
                  <a:pt x="4117" y="1492"/>
                </a:lnTo>
                <a:lnTo>
                  <a:pt x="3694" y="1492"/>
                </a:lnTo>
                <a:lnTo>
                  <a:pt x="3644" y="1492"/>
                </a:lnTo>
                <a:lnTo>
                  <a:pt x="3607" y="1479"/>
                </a:lnTo>
                <a:lnTo>
                  <a:pt x="3557" y="1467"/>
                </a:lnTo>
                <a:lnTo>
                  <a:pt x="3520" y="1454"/>
                </a:lnTo>
                <a:lnTo>
                  <a:pt x="3482" y="1429"/>
                </a:lnTo>
                <a:lnTo>
                  <a:pt x="3445" y="1404"/>
                </a:lnTo>
                <a:lnTo>
                  <a:pt x="3420" y="1366"/>
                </a:lnTo>
                <a:lnTo>
                  <a:pt x="3395" y="1329"/>
                </a:lnTo>
                <a:lnTo>
                  <a:pt x="3370" y="1291"/>
                </a:lnTo>
                <a:lnTo>
                  <a:pt x="3358" y="1241"/>
                </a:lnTo>
                <a:lnTo>
                  <a:pt x="3358" y="1203"/>
                </a:lnTo>
                <a:lnTo>
                  <a:pt x="3346" y="1166"/>
                </a:lnTo>
                <a:lnTo>
                  <a:pt x="3358" y="1116"/>
                </a:lnTo>
                <a:lnTo>
                  <a:pt x="3358" y="1078"/>
                </a:lnTo>
                <a:lnTo>
                  <a:pt x="3383" y="1041"/>
                </a:lnTo>
                <a:lnTo>
                  <a:pt x="3395" y="1003"/>
                </a:lnTo>
                <a:lnTo>
                  <a:pt x="3744" y="401"/>
                </a:lnTo>
                <a:lnTo>
                  <a:pt x="3744" y="389"/>
                </a:lnTo>
                <a:lnTo>
                  <a:pt x="3744" y="376"/>
                </a:lnTo>
                <a:lnTo>
                  <a:pt x="3744" y="364"/>
                </a:lnTo>
                <a:lnTo>
                  <a:pt x="3744" y="351"/>
                </a:lnTo>
                <a:lnTo>
                  <a:pt x="3744" y="339"/>
                </a:lnTo>
                <a:lnTo>
                  <a:pt x="3731" y="326"/>
                </a:lnTo>
                <a:lnTo>
                  <a:pt x="3719" y="314"/>
                </a:lnTo>
                <a:lnTo>
                  <a:pt x="3706" y="301"/>
                </a:lnTo>
                <a:lnTo>
                  <a:pt x="3694" y="301"/>
                </a:lnTo>
                <a:lnTo>
                  <a:pt x="3681" y="301"/>
                </a:lnTo>
                <a:lnTo>
                  <a:pt x="3669" y="301"/>
                </a:lnTo>
                <a:lnTo>
                  <a:pt x="3656" y="301"/>
                </a:lnTo>
                <a:lnTo>
                  <a:pt x="3644" y="314"/>
                </a:lnTo>
                <a:lnTo>
                  <a:pt x="3632" y="314"/>
                </a:lnTo>
                <a:lnTo>
                  <a:pt x="3632" y="326"/>
                </a:lnTo>
                <a:lnTo>
                  <a:pt x="3619" y="326"/>
                </a:lnTo>
                <a:lnTo>
                  <a:pt x="3619" y="339"/>
                </a:lnTo>
                <a:lnTo>
                  <a:pt x="3283" y="915"/>
                </a:lnTo>
                <a:lnTo>
                  <a:pt x="3258" y="978"/>
                </a:lnTo>
                <a:lnTo>
                  <a:pt x="3234" y="1028"/>
                </a:lnTo>
                <a:lnTo>
                  <a:pt x="3221" y="1091"/>
                </a:lnTo>
                <a:lnTo>
                  <a:pt x="3221" y="1153"/>
                </a:lnTo>
                <a:lnTo>
                  <a:pt x="3221" y="1216"/>
                </a:lnTo>
                <a:lnTo>
                  <a:pt x="3234" y="1279"/>
                </a:lnTo>
                <a:lnTo>
                  <a:pt x="3246" y="1341"/>
                </a:lnTo>
                <a:lnTo>
                  <a:pt x="3271" y="1391"/>
                </a:lnTo>
                <a:lnTo>
                  <a:pt x="3308" y="1454"/>
                </a:lnTo>
                <a:lnTo>
                  <a:pt x="3358" y="1492"/>
                </a:lnTo>
                <a:lnTo>
                  <a:pt x="3395" y="1529"/>
                </a:lnTo>
                <a:lnTo>
                  <a:pt x="3445" y="1567"/>
                </a:lnTo>
                <a:lnTo>
                  <a:pt x="3495" y="1592"/>
                </a:lnTo>
                <a:lnTo>
                  <a:pt x="3557" y="1617"/>
                </a:lnTo>
                <a:lnTo>
                  <a:pt x="3619" y="1617"/>
                </a:lnTo>
                <a:lnTo>
                  <a:pt x="3669" y="1630"/>
                </a:lnTo>
                <a:lnTo>
                  <a:pt x="4104" y="1630"/>
                </a:lnTo>
                <a:lnTo>
                  <a:pt x="3980" y="1755"/>
                </a:lnTo>
                <a:lnTo>
                  <a:pt x="3967" y="1767"/>
                </a:lnTo>
                <a:lnTo>
                  <a:pt x="3967" y="1780"/>
                </a:lnTo>
                <a:lnTo>
                  <a:pt x="3955" y="1793"/>
                </a:lnTo>
                <a:lnTo>
                  <a:pt x="3955" y="1805"/>
                </a:lnTo>
                <a:lnTo>
                  <a:pt x="3955" y="1818"/>
                </a:lnTo>
                <a:lnTo>
                  <a:pt x="3955" y="1830"/>
                </a:lnTo>
                <a:lnTo>
                  <a:pt x="3967" y="1843"/>
                </a:lnTo>
                <a:lnTo>
                  <a:pt x="3967" y="1855"/>
                </a:lnTo>
                <a:lnTo>
                  <a:pt x="3980" y="1868"/>
                </a:lnTo>
                <a:lnTo>
                  <a:pt x="3992" y="1868"/>
                </a:lnTo>
                <a:lnTo>
                  <a:pt x="4005" y="1880"/>
                </a:lnTo>
                <a:lnTo>
                  <a:pt x="4017" y="1880"/>
                </a:lnTo>
                <a:lnTo>
                  <a:pt x="4030" y="1880"/>
                </a:lnTo>
                <a:lnTo>
                  <a:pt x="4042" y="1868"/>
                </a:lnTo>
                <a:lnTo>
                  <a:pt x="4054" y="1868"/>
                </a:lnTo>
                <a:lnTo>
                  <a:pt x="4067" y="1855"/>
                </a:lnTo>
                <a:lnTo>
                  <a:pt x="4365" y="1554"/>
                </a:lnTo>
                <a:close/>
                <a:moveTo>
                  <a:pt x="672" y="2563"/>
                </a:moveTo>
                <a:lnTo>
                  <a:pt x="2114" y="76"/>
                </a:lnTo>
                <a:lnTo>
                  <a:pt x="2114" y="63"/>
                </a:lnTo>
                <a:lnTo>
                  <a:pt x="2127" y="38"/>
                </a:lnTo>
                <a:lnTo>
                  <a:pt x="2139" y="38"/>
                </a:lnTo>
                <a:lnTo>
                  <a:pt x="2152" y="25"/>
                </a:lnTo>
                <a:lnTo>
                  <a:pt x="2164" y="13"/>
                </a:lnTo>
                <a:lnTo>
                  <a:pt x="2176" y="13"/>
                </a:lnTo>
                <a:lnTo>
                  <a:pt x="2189" y="13"/>
                </a:lnTo>
                <a:lnTo>
                  <a:pt x="2201" y="0"/>
                </a:lnTo>
                <a:lnTo>
                  <a:pt x="2214" y="13"/>
                </a:lnTo>
                <a:lnTo>
                  <a:pt x="2239" y="13"/>
                </a:lnTo>
                <a:lnTo>
                  <a:pt x="2251" y="13"/>
                </a:lnTo>
                <a:lnTo>
                  <a:pt x="2264" y="25"/>
                </a:lnTo>
                <a:lnTo>
                  <a:pt x="2276" y="38"/>
                </a:lnTo>
                <a:lnTo>
                  <a:pt x="2288" y="51"/>
                </a:lnTo>
                <a:lnTo>
                  <a:pt x="2301" y="63"/>
                </a:lnTo>
                <a:lnTo>
                  <a:pt x="2301" y="76"/>
                </a:lnTo>
                <a:lnTo>
                  <a:pt x="3744" y="2563"/>
                </a:lnTo>
                <a:lnTo>
                  <a:pt x="3756" y="2601"/>
                </a:lnTo>
                <a:lnTo>
                  <a:pt x="3768" y="2626"/>
                </a:lnTo>
                <a:lnTo>
                  <a:pt x="3756" y="2664"/>
                </a:lnTo>
                <a:lnTo>
                  <a:pt x="3744" y="2676"/>
                </a:lnTo>
                <a:lnTo>
                  <a:pt x="3731" y="2701"/>
                </a:lnTo>
                <a:lnTo>
                  <a:pt x="3706" y="2714"/>
                </a:lnTo>
                <a:lnTo>
                  <a:pt x="3681" y="2726"/>
                </a:lnTo>
                <a:lnTo>
                  <a:pt x="3644" y="2726"/>
                </a:lnTo>
                <a:lnTo>
                  <a:pt x="796" y="2726"/>
                </a:lnTo>
                <a:lnTo>
                  <a:pt x="746" y="2726"/>
                </a:lnTo>
                <a:lnTo>
                  <a:pt x="721" y="2714"/>
                </a:lnTo>
                <a:lnTo>
                  <a:pt x="696" y="2701"/>
                </a:lnTo>
                <a:lnTo>
                  <a:pt x="672" y="2676"/>
                </a:lnTo>
                <a:lnTo>
                  <a:pt x="659" y="2651"/>
                </a:lnTo>
                <a:lnTo>
                  <a:pt x="659" y="2626"/>
                </a:lnTo>
                <a:lnTo>
                  <a:pt x="659" y="2601"/>
                </a:lnTo>
                <a:lnTo>
                  <a:pt x="672" y="2563"/>
                </a:lnTo>
                <a:close/>
                <a:moveTo>
                  <a:pt x="3607" y="2588"/>
                </a:moveTo>
                <a:lnTo>
                  <a:pt x="2214" y="201"/>
                </a:lnTo>
                <a:lnTo>
                  <a:pt x="808" y="2588"/>
                </a:lnTo>
                <a:lnTo>
                  <a:pt x="3607" y="2588"/>
                </a:lnTo>
                <a:close/>
                <a:moveTo>
                  <a:pt x="2388" y="2413"/>
                </a:moveTo>
                <a:lnTo>
                  <a:pt x="2388" y="2425"/>
                </a:lnTo>
                <a:lnTo>
                  <a:pt x="2388" y="2438"/>
                </a:lnTo>
                <a:lnTo>
                  <a:pt x="2375" y="2450"/>
                </a:lnTo>
                <a:lnTo>
                  <a:pt x="2363" y="2463"/>
                </a:lnTo>
                <a:lnTo>
                  <a:pt x="2351" y="2476"/>
                </a:lnTo>
                <a:lnTo>
                  <a:pt x="2338" y="2488"/>
                </a:lnTo>
                <a:lnTo>
                  <a:pt x="2326" y="2488"/>
                </a:lnTo>
                <a:lnTo>
                  <a:pt x="2313" y="2488"/>
                </a:lnTo>
                <a:lnTo>
                  <a:pt x="2288" y="2488"/>
                </a:lnTo>
                <a:lnTo>
                  <a:pt x="2276" y="2488"/>
                </a:lnTo>
                <a:lnTo>
                  <a:pt x="2264" y="2476"/>
                </a:lnTo>
                <a:lnTo>
                  <a:pt x="2251" y="2463"/>
                </a:lnTo>
                <a:lnTo>
                  <a:pt x="2239" y="2450"/>
                </a:lnTo>
                <a:lnTo>
                  <a:pt x="2226" y="2438"/>
                </a:lnTo>
                <a:lnTo>
                  <a:pt x="2226" y="2425"/>
                </a:lnTo>
                <a:lnTo>
                  <a:pt x="2226" y="2413"/>
                </a:lnTo>
                <a:lnTo>
                  <a:pt x="2226" y="1767"/>
                </a:lnTo>
                <a:lnTo>
                  <a:pt x="2201" y="1767"/>
                </a:lnTo>
                <a:lnTo>
                  <a:pt x="2201" y="2413"/>
                </a:lnTo>
                <a:lnTo>
                  <a:pt x="2201" y="2425"/>
                </a:lnTo>
                <a:lnTo>
                  <a:pt x="2189" y="2438"/>
                </a:lnTo>
                <a:lnTo>
                  <a:pt x="2189" y="2450"/>
                </a:lnTo>
                <a:lnTo>
                  <a:pt x="2176" y="2463"/>
                </a:lnTo>
                <a:lnTo>
                  <a:pt x="2164" y="2476"/>
                </a:lnTo>
                <a:lnTo>
                  <a:pt x="2152" y="2488"/>
                </a:lnTo>
                <a:lnTo>
                  <a:pt x="2127" y="2488"/>
                </a:lnTo>
                <a:lnTo>
                  <a:pt x="2114" y="2488"/>
                </a:lnTo>
                <a:lnTo>
                  <a:pt x="2102" y="2488"/>
                </a:lnTo>
                <a:lnTo>
                  <a:pt x="2077" y="2488"/>
                </a:lnTo>
                <a:lnTo>
                  <a:pt x="2065" y="2476"/>
                </a:lnTo>
                <a:lnTo>
                  <a:pt x="2052" y="2463"/>
                </a:lnTo>
                <a:lnTo>
                  <a:pt x="2040" y="2450"/>
                </a:lnTo>
                <a:lnTo>
                  <a:pt x="2040" y="2438"/>
                </a:lnTo>
                <a:lnTo>
                  <a:pt x="2027" y="2425"/>
                </a:lnTo>
                <a:lnTo>
                  <a:pt x="2027" y="2413"/>
                </a:lnTo>
                <a:lnTo>
                  <a:pt x="2027" y="1329"/>
                </a:lnTo>
                <a:lnTo>
                  <a:pt x="2002" y="1329"/>
                </a:lnTo>
                <a:lnTo>
                  <a:pt x="2002" y="1692"/>
                </a:lnTo>
                <a:lnTo>
                  <a:pt x="2002" y="1705"/>
                </a:lnTo>
                <a:lnTo>
                  <a:pt x="2002" y="1717"/>
                </a:lnTo>
                <a:lnTo>
                  <a:pt x="1990" y="1730"/>
                </a:lnTo>
                <a:lnTo>
                  <a:pt x="1990" y="1742"/>
                </a:lnTo>
                <a:lnTo>
                  <a:pt x="1977" y="1755"/>
                </a:lnTo>
                <a:lnTo>
                  <a:pt x="1965" y="1755"/>
                </a:lnTo>
                <a:lnTo>
                  <a:pt x="1953" y="1767"/>
                </a:lnTo>
                <a:lnTo>
                  <a:pt x="1940" y="1767"/>
                </a:lnTo>
                <a:lnTo>
                  <a:pt x="1928" y="1767"/>
                </a:lnTo>
                <a:lnTo>
                  <a:pt x="1915" y="1755"/>
                </a:lnTo>
                <a:lnTo>
                  <a:pt x="1903" y="1755"/>
                </a:lnTo>
                <a:lnTo>
                  <a:pt x="1890" y="1742"/>
                </a:lnTo>
                <a:lnTo>
                  <a:pt x="1878" y="1730"/>
                </a:lnTo>
                <a:lnTo>
                  <a:pt x="1878" y="1717"/>
                </a:lnTo>
                <a:lnTo>
                  <a:pt x="1878" y="1705"/>
                </a:lnTo>
                <a:lnTo>
                  <a:pt x="1878" y="1692"/>
                </a:lnTo>
                <a:lnTo>
                  <a:pt x="1878" y="1229"/>
                </a:lnTo>
                <a:lnTo>
                  <a:pt x="1878" y="1203"/>
                </a:lnTo>
                <a:lnTo>
                  <a:pt x="1890" y="1178"/>
                </a:lnTo>
                <a:lnTo>
                  <a:pt x="1903" y="1153"/>
                </a:lnTo>
                <a:lnTo>
                  <a:pt x="1915" y="1128"/>
                </a:lnTo>
                <a:lnTo>
                  <a:pt x="1940" y="1116"/>
                </a:lnTo>
                <a:lnTo>
                  <a:pt x="1965" y="1091"/>
                </a:lnTo>
                <a:lnTo>
                  <a:pt x="2002" y="1091"/>
                </a:lnTo>
                <a:lnTo>
                  <a:pt x="2027" y="1091"/>
                </a:lnTo>
                <a:lnTo>
                  <a:pt x="2388" y="1091"/>
                </a:lnTo>
                <a:lnTo>
                  <a:pt x="2425" y="1091"/>
                </a:lnTo>
                <a:lnTo>
                  <a:pt x="2450" y="1091"/>
                </a:lnTo>
                <a:lnTo>
                  <a:pt x="2475" y="1116"/>
                </a:lnTo>
                <a:lnTo>
                  <a:pt x="2500" y="1128"/>
                </a:lnTo>
                <a:lnTo>
                  <a:pt x="2525" y="1153"/>
                </a:lnTo>
                <a:lnTo>
                  <a:pt x="2537" y="1178"/>
                </a:lnTo>
                <a:lnTo>
                  <a:pt x="2550" y="1203"/>
                </a:lnTo>
                <a:lnTo>
                  <a:pt x="2550" y="1229"/>
                </a:lnTo>
                <a:lnTo>
                  <a:pt x="2550" y="1692"/>
                </a:lnTo>
                <a:lnTo>
                  <a:pt x="2550" y="1705"/>
                </a:lnTo>
                <a:lnTo>
                  <a:pt x="2550" y="1717"/>
                </a:lnTo>
                <a:lnTo>
                  <a:pt x="2537" y="1730"/>
                </a:lnTo>
                <a:lnTo>
                  <a:pt x="2525" y="1742"/>
                </a:lnTo>
                <a:lnTo>
                  <a:pt x="2525" y="1755"/>
                </a:lnTo>
                <a:lnTo>
                  <a:pt x="2512" y="1755"/>
                </a:lnTo>
                <a:lnTo>
                  <a:pt x="2500" y="1767"/>
                </a:lnTo>
                <a:lnTo>
                  <a:pt x="2487" y="1767"/>
                </a:lnTo>
                <a:lnTo>
                  <a:pt x="2475" y="1767"/>
                </a:lnTo>
                <a:lnTo>
                  <a:pt x="2463" y="1755"/>
                </a:lnTo>
                <a:lnTo>
                  <a:pt x="2450" y="1755"/>
                </a:lnTo>
                <a:lnTo>
                  <a:pt x="2438" y="1742"/>
                </a:lnTo>
                <a:lnTo>
                  <a:pt x="2425" y="1730"/>
                </a:lnTo>
                <a:lnTo>
                  <a:pt x="2425" y="1717"/>
                </a:lnTo>
                <a:lnTo>
                  <a:pt x="2413" y="1705"/>
                </a:lnTo>
                <a:lnTo>
                  <a:pt x="2413" y="1692"/>
                </a:lnTo>
                <a:lnTo>
                  <a:pt x="2413" y="1329"/>
                </a:lnTo>
                <a:lnTo>
                  <a:pt x="2388" y="1329"/>
                </a:lnTo>
                <a:lnTo>
                  <a:pt x="2388" y="2413"/>
                </a:lnTo>
                <a:close/>
                <a:moveTo>
                  <a:pt x="2214" y="1053"/>
                </a:moveTo>
                <a:lnTo>
                  <a:pt x="2239" y="1053"/>
                </a:lnTo>
                <a:lnTo>
                  <a:pt x="2264" y="1041"/>
                </a:lnTo>
                <a:lnTo>
                  <a:pt x="2288" y="1028"/>
                </a:lnTo>
                <a:lnTo>
                  <a:pt x="2313" y="1016"/>
                </a:lnTo>
                <a:lnTo>
                  <a:pt x="2326" y="990"/>
                </a:lnTo>
                <a:lnTo>
                  <a:pt x="2338" y="965"/>
                </a:lnTo>
                <a:lnTo>
                  <a:pt x="2351" y="940"/>
                </a:lnTo>
                <a:lnTo>
                  <a:pt x="2351" y="903"/>
                </a:lnTo>
                <a:lnTo>
                  <a:pt x="2351" y="878"/>
                </a:lnTo>
                <a:lnTo>
                  <a:pt x="2338" y="853"/>
                </a:lnTo>
                <a:lnTo>
                  <a:pt x="2326" y="828"/>
                </a:lnTo>
                <a:lnTo>
                  <a:pt x="2313" y="802"/>
                </a:lnTo>
                <a:lnTo>
                  <a:pt x="2288" y="790"/>
                </a:lnTo>
                <a:lnTo>
                  <a:pt x="2264" y="777"/>
                </a:lnTo>
                <a:lnTo>
                  <a:pt x="2239" y="765"/>
                </a:lnTo>
                <a:lnTo>
                  <a:pt x="2214" y="765"/>
                </a:lnTo>
                <a:lnTo>
                  <a:pt x="2176" y="765"/>
                </a:lnTo>
                <a:lnTo>
                  <a:pt x="2152" y="777"/>
                </a:lnTo>
                <a:lnTo>
                  <a:pt x="2127" y="790"/>
                </a:lnTo>
                <a:lnTo>
                  <a:pt x="2114" y="802"/>
                </a:lnTo>
                <a:lnTo>
                  <a:pt x="2089" y="828"/>
                </a:lnTo>
                <a:lnTo>
                  <a:pt x="2077" y="853"/>
                </a:lnTo>
                <a:lnTo>
                  <a:pt x="2065" y="878"/>
                </a:lnTo>
                <a:lnTo>
                  <a:pt x="2065" y="903"/>
                </a:lnTo>
                <a:lnTo>
                  <a:pt x="2065" y="940"/>
                </a:lnTo>
                <a:lnTo>
                  <a:pt x="2077" y="965"/>
                </a:lnTo>
                <a:lnTo>
                  <a:pt x="2089" y="990"/>
                </a:lnTo>
                <a:lnTo>
                  <a:pt x="2114" y="1016"/>
                </a:lnTo>
                <a:lnTo>
                  <a:pt x="2127" y="1028"/>
                </a:lnTo>
                <a:lnTo>
                  <a:pt x="2152" y="1041"/>
                </a:lnTo>
                <a:lnTo>
                  <a:pt x="2176" y="1053"/>
                </a:lnTo>
                <a:lnTo>
                  <a:pt x="2214" y="1053"/>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054" name="Rectangle 22"/>
          <p:cNvSpPr>
            <a:spLocks noChangeArrowheads="1"/>
          </p:cNvSpPr>
          <p:nvPr/>
        </p:nvSpPr>
        <p:spPr bwMode="auto">
          <a:xfrm>
            <a:off x="4238929" y="1321251"/>
            <a:ext cx="6889095"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l" defTabSz="4114800"/>
            <a:r>
              <a:rPr lang="es-ES_tradnl" altLang="es-ES" sz="4000" dirty="0">
                <a:solidFill>
                  <a:schemeClr val="bg1"/>
                </a:solidFill>
                <a:latin typeface="Humanst521 BT" charset="0"/>
              </a:rPr>
              <a:t>CENTRO DE PROTECCION </a:t>
            </a:r>
            <a:endParaRPr lang="es-ES_tradnl" altLang="es-ES" sz="4000" dirty="0">
              <a:solidFill>
                <a:schemeClr val="bg1"/>
              </a:solidFill>
            </a:endParaRPr>
          </a:p>
        </p:txBody>
      </p:sp>
      <p:sp>
        <p:nvSpPr>
          <p:cNvPr id="2055" name="Rectangle 23"/>
          <p:cNvSpPr>
            <a:spLocks noChangeArrowheads="1"/>
          </p:cNvSpPr>
          <p:nvPr/>
        </p:nvSpPr>
        <p:spPr bwMode="auto">
          <a:xfrm>
            <a:off x="4272307" y="1936262"/>
            <a:ext cx="8231421"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1"/>
                </a:solidFill>
                <a:miter lim="800000"/>
                <a:headEnd/>
                <a:tailEnd/>
              </a14:hiddenLine>
            </a:ext>
          </a:extLst>
        </p:spPr>
        <p:txBody>
          <a:bodyPr wrap="none" lIns="0" tIns="0" rIns="0" bIns="0">
            <a:spAutoFit/>
          </a:bodyPr>
          <a:lstStyle/>
          <a:p>
            <a:pPr algn="l" defTabSz="4114800"/>
            <a:r>
              <a:rPr lang="es-ES_tradnl" altLang="es-ES" sz="4000">
                <a:solidFill>
                  <a:schemeClr val="bg1"/>
                </a:solidFill>
                <a:latin typeface="Humanst521 BT" charset="0"/>
              </a:rPr>
              <a:t>E HIGIENE DE LAS RADIACIONES</a:t>
            </a:r>
            <a:endParaRPr lang="es-ES_tradnl" altLang="es-ES" sz="4000">
              <a:solidFill>
                <a:schemeClr val="bg1"/>
              </a:solidFill>
            </a:endParaRPr>
          </a:p>
        </p:txBody>
      </p:sp>
      <p:pic>
        <p:nvPicPr>
          <p:cNvPr id="2057" name="Picture 28" descr="Aug25_06"/>
          <p:cNvPicPr>
            <a:picLocks noChangeAspect="1" noChangeArrowheads="1"/>
          </p:cNvPicPr>
          <p:nvPr/>
        </p:nvPicPr>
        <p:blipFill rotWithShape="1">
          <a:blip r:embed="rId2">
            <a:extLst>
              <a:ext uri="{28A0092B-C50C-407E-A947-70E740481C1C}">
                <a14:useLocalDpi xmlns:a14="http://schemas.microsoft.com/office/drawing/2010/main" val="0"/>
              </a:ext>
            </a:extLst>
          </a:blip>
          <a:srcRect l="7364"/>
          <a:stretch/>
        </p:blipFill>
        <p:spPr bwMode="auto">
          <a:xfrm>
            <a:off x="26013194" y="-54122"/>
            <a:ext cx="4248000" cy="32033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127000" dir="2212194" algn="ctr" rotWithShape="0">
                    <a:srgbClr val="808080"/>
                  </a:outerShdw>
                </a:effectLst>
              </a14:hiddenEffects>
            </a:ext>
          </a:extLst>
        </p:spPr>
      </p:pic>
      <p:sp>
        <p:nvSpPr>
          <p:cNvPr id="2059" name="Text Box 32"/>
          <p:cNvSpPr txBox="1">
            <a:spLocks noChangeArrowheads="1"/>
          </p:cNvSpPr>
          <p:nvPr/>
        </p:nvSpPr>
        <p:spPr bwMode="auto">
          <a:xfrm>
            <a:off x="303734" y="3834310"/>
            <a:ext cx="29672507" cy="1107996"/>
          </a:xfrm>
          <a:prstGeom prst="rect">
            <a:avLst/>
          </a:prstGeom>
          <a:noFill/>
          <a:ln>
            <a:noFill/>
          </a:ln>
          <a:extLst>
            <a:ext uri="{909E8E84-426E-40DD-AFC4-6F175D3DCCD1}">
              <a14:hiddenFill xmlns:a14="http://schemas.microsoft.com/office/drawing/2010/main">
                <a:solidFill>
                  <a:srgbClr val="6FCE9C"/>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defPPr>
              <a:defRPr lang="es-MX"/>
            </a:defPPr>
            <a:lvl1pPr defTabSz="4114800" eaLnBrk="1" hangingPunct="1">
              <a:defRPr sz="6600" b="1">
                <a:solidFill>
                  <a:srgbClr val="003300"/>
                </a:solidFill>
              </a:defRPr>
            </a:lvl1pPr>
            <a:lvl2pPr marL="1531938" indent="-1152525" algn="l" defTabSz="3065463" eaLnBrk="0" hangingPunct="0">
              <a:defRPr>
                <a:cs typeface="Arial" pitchFamily="34" charset="0"/>
              </a:defRPr>
            </a:lvl2pPr>
            <a:lvl3pPr marL="3065463" indent="-2308225" algn="l" defTabSz="3065463" eaLnBrk="0" hangingPunct="0">
              <a:defRPr>
                <a:cs typeface="Arial" pitchFamily="34" charset="0"/>
              </a:defRPr>
            </a:lvl3pPr>
            <a:lvl4pPr marL="4598988" indent="-3463925" algn="l" defTabSz="3065463" eaLnBrk="0" hangingPunct="0">
              <a:defRPr>
                <a:cs typeface="Arial" pitchFamily="34" charset="0"/>
              </a:defRPr>
            </a:lvl4pPr>
            <a:lvl5pPr marL="6134100" indent="-4618038" algn="l" defTabSz="3065463" eaLnBrk="0" hangingPunct="0">
              <a:defRPr>
                <a:cs typeface="Arial" pitchFamily="34" charset="0"/>
              </a:defRPr>
            </a:lvl5pPr>
            <a:lvl6pPr>
              <a:defRPr>
                <a:cs typeface="Arial" pitchFamily="34" charset="0"/>
              </a:defRPr>
            </a:lvl6pPr>
            <a:lvl7pPr>
              <a:defRPr>
                <a:cs typeface="Arial" pitchFamily="34" charset="0"/>
              </a:defRPr>
            </a:lvl7pPr>
            <a:lvl8pPr>
              <a:defRPr>
                <a:cs typeface="Arial" pitchFamily="34" charset="0"/>
              </a:defRPr>
            </a:lvl8pPr>
            <a:lvl9pPr>
              <a:defRPr>
                <a:cs typeface="Arial" pitchFamily="34" charset="0"/>
              </a:defRPr>
            </a:lvl9pPr>
          </a:lstStyle>
          <a:p>
            <a:r>
              <a:rPr lang="en-GB" altLang="es-ES" dirty="0"/>
              <a:t>“FINANCIAL PROVISIONS FOR THE MANAGEMENT OF DSRS IN CUBA”</a:t>
            </a:r>
            <a:endParaRPr lang="en-GB" altLang="es-ES" dirty="0"/>
          </a:p>
        </p:txBody>
      </p:sp>
      <p:sp>
        <p:nvSpPr>
          <p:cNvPr id="2060" name="Text Box 34"/>
          <p:cNvSpPr txBox="1">
            <a:spLocks noChangeArrowheads="1"/>
          </p:cNvSpPr>
          <p:nvPr/>
        </p:nvSpPr>
        <p:spPr bwMode="auto">
          <a:xfrm>
            <a:off x="303735" y="4986438"/>
            <a:ext cx="29672506" cy="2123658"/>
          </a:xfrm>
          <a:prstGeom prst="rect">
            <a:avLst/>
          </a:prstGeom>
          <a:noFill/>
          <a:ln>
            <a:noFill/>
          </a:ln>
          <a:effectLst/>
          <a:extLst>
            <a:ext uri="{909E8E84-426E-40DD-AFC4-6F175D3DCCD1}">
              <a14:hiddenFill xmlns:a14="http://schemas.microsoft.com/office/drawing/2010/main">
                <a:solidFill>
                  <a:srgbClr val="6FCE9C"/>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sz="14400">
                <a:solidFill>
                  <a:schemeClr val="tx1"/>
                </a:solidFill>
                <a:latin typeface="Arial" pitchFamily="34" charset="0"/>
              </a:defRPr>
            </a:lvl1pPr>
            <a:lvl2pPr>
              <a:defRPr sz="12600">
                <a:solidFill>
                  <a:schemeClr val="tx1"/>
                </a:solidFill>
                <a:latin typeface="Arial" pitchFamily="34" charset="0"/>
              </a:defRPr>
            </a:lvl2pPr>
            <a:lvl3pPr>
              <a:defRPr sz="10800">
                <a:solidFill>
                  <a:schemeClr val="tx1"/>
                </a:solidFill>
                <a:latin typeface="Arial" pitchFamily="34" charset="0"/>
              </a:defRPr>
            </a:lvl3pPr>
            <a:lvl4pPr>
              <a:defRPr sz="9000">
                <a:solidFill>
                  <a:schemeClr val="tx1"/>
                </a:solidFill>
                <a:latin typeface="Arial" pitchFamily="34" charset="0"/>
              </a:defRPr>
            </a:lvl4pPr>
            <a:lvl5pPr>
              <a:defRPr sz="9000">
                <a:solidFill>
                  <a:schemeClr val="tx1"/>
                </a:solidFill>
                <a:latin typeface="Arial" pitchFamily="34" charset="0"/>
              </a:defRPr>
            </a:lvl5pPr>
            <a:lvl6pPr eaLnBrk="0" hangingPunct="0">
              <a:defRPr sz="9000">
                <a:solidFill>
                  <a:schemeClr val="tx1"/>
                </a:solidFill>
                <a:latin typeface="Arial" pitchFamily="34" charset="0"/>
              </a:defRPr>
            </a:lvl6pPr>
            <a:lvl7pPr eaLnBrk="0" hangingPunct="0">
              <a:defRPr sz="9000">
                <a:solidFill>
                  <a:schemeClr val="tx1"/>
                </a:solidFill>
                <a:latin typeface="Arial" pitchFamily="34" charset="0"/>
              </a:defRPr>
            </a:lvl7pPr>
            <a:lvl8pPr eaLnBrk="0" hangingPunct="0">
              <a:defRPr sz="9000">
                <a:solidFill>
                  <a:schemeClr val="tx1"/>
                </a:solidFill>
                <a:latin typeface="Arial" pitchFamily="34" charset="0"/>
              </a:defRPr>
            </a:lvl8pPr>
            <a:lvl9pPr eaLnBrk="0" hangingPunct="0">
              <a:defRPr sz="9000">
                <a:solidFill>
                  <a:schemeClr val="tx1"/>
                </a:solidFill>
                <a:latin typeface="Arial" pitchFamily="34" charset="0"/>
              </a:defRPr>
            </a:lvl9pPr>
          </a:lstStyle>
          <a:p>
            <a:pPr defTabSz="4114800">
              <a:spcBef>
                <a:spcPts val="0"/>
              </a:spcBef>
            </a:pPr>
            <a:r>
              <a:rPr lang="en-GB" altLang="es-ES" sz="4400" b="1" dirty="0" smtClean="0">
                <a:solidFill>
                  <a:srgbClr val="336600"/>
                </a:solidFill>
              </a:rPr>
              <a:t>M. Muñoz Escobar, M. Salgado Mojena </a:t>
            </a:r>
          </a:p>
          <a:p>
            <a:pPr defTabSz="4114800">
              <a:spcBef>
                <a:spcPts val="0"/>
              </a:spcBef>
            </a:pPr>
            <a:r>
              <a:rPr lang="en-GB" altLang="es-ES" sz="4400" b="1" dirty="0" smtClean="0">
                <a:solidFill>
                  <a:srgbClr val="336600"/>
                </a:solidFill>
              </a:rPr>
              <a:t>Centre for Radiation Protection and Hygiene, Havana, Cuba</a:t>
            </a:r>
          </a:p>
          <a:p>
            <a:pPr defTabSz="4114800">
              <a:spcBef>
                <a:spcPts val="0"/>
              </a:spcBef>
            </a:pPr>
            <a:r>
              <a:rPr lang="en-GB" altLang="es-ES" sz="4400" b="1" dirty="0" smtClean="0">
                <a:hlinkClick r:id="rId3"/>
              </a:rPr>
              <a:t>male@cphr.edu.cu</a:t>
            </a:r>
            <a:r>
              <a:rPr lang="en-GB" altLang="es-ES" sz="4400" b="1" dirty="0" smtClean="0"/>
              <a:t> </a:t>
            </a:r>
            <a:endParaRPr lang="en-GB" altLang="es-ES" sz="4400" b="1" dirty="0"/>
          </a:p>
        </p:txBody>
      </p:sp>
      <p:sp>
        <p:nvSpPr>
          <p:cNvPr id="2061" name="1 CuadroTexto"/>
          <p:cNvSpPr txBox="1">
            <a:spLocks noChangeArrowheads="1"/>
          </p:cNvSpPr>
          <p:nvPr/>
        </p:nvSpPr>
        <p:spPr bwMode="auto">
          <a:xfrm>
            <a:off x="26438533" y="3114230"/>
            <a:ext cx="3895142" cy="762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400">
                <a:solidFill>
                  <a:schemeClr val="tx1"/>
                </a:solidFill>
                <a:latin typeface="Arial" pitchFamily="34" charset="0"/>
              </a:defRPr>
            </a:lvl1pPr>
            <a:lvl2pPr marL="742950" indent="-285750">
              <a:defRPr sz="12600">
                <a:solidFill>
                  <a:schemeClr val="tx1"/>
                </a:solidFill>
                <a:latin typeface="Arial" pitchFamily="34" charset="0"/>
              </a:defRPr>
            </a:lvl2pPr>
            <a:lvl3pPr marL="1143000" indent="-228600">
              <a:defRPr sz="10800">
                <a:solidFill>
                  <a:schemeClr val="tx1"/>
                </a:solidFill>
                <a:latin typeface="Arial" pitchFamily="34" charset="0"/>
              </a:defRPr>
            </a:lvl3pPr>
            <a:lvl4pPr marL="1600200" indent="-228600">
              <a:defRPr sz="9000">
                <a:solidFill>
                  <a:schemeClr val="tx1"/>
                </a:solidFill>
                <a:latin typeface="Arial" pitchFamily="34" charset="0"/>
              </a:defRPr>
            </a:lvl4pPr>
            <a:lvl5pPr marL="2057400" indent="-228600">
              <a:defRPr sz="9000">
                <a:solidFill>
                  <a:schemeClr val="tx1"/>
                </a:solidFill>
                <a:latin typeface="Arial" pitchFamily="34" charset="0"/>
              </a:defRPr>
            </a:lvl5pPr>
            <a:lvl6pPr marL="2514600" indent="-228600" eaLnBrk="0" hangingPunct="0">
              <a:defRPr sz="9000">
                <a:solidFill>
                  <a:schemeClr val="tx1"/>
                </a:solidFill>
                <a:latin typeface="Arial" pitchFamily="34" charset="0"/>
              </a:defRPr>
            </a:lvl6pPr>
            <a:lvl7pPr marL="2971800" indent="-228600" eaLnBrk="0" hangingPunct="0">
              <a:defRPr sz="9000">
                <a:solidFill>
                  <a:schemeClr val="tx1"/>
                </a:solidFill>
                <a:latin typeface="Arial" pitchFamily="34" charset="0"/>
              </a:defRPr>
            </a:lvl7pPr>
            <a:lvl8pPr marL="3429000" indent="-228600" eaLnBrk="0" hangingPunct="0">
              <a:defRPr sz="9000">
                <a:solidFill>
                  <a:schemeClr val="tx1"/>
                </a:solidFill>
                <a:latin typeface="Arial" pitchFamily="34" charset="0"/>
              </a:defRPr>
            </a:lvl8pPr>
            <a:lvl9pPr marL="3886200" indent="-228600" eaLnBrk="0" hangingPunct="0">
              <a:defRPr sz="9000">
                <a:solidFill>
                  <a:schemeClr val="tx1"/>
                </a:solidFill>
                <a:latin typeface="Arial" pitchFamily="34" charset="0"/>
              </a:defRPr>
            </a:lvl9pPr>
          </a:lstStyle>
          <a:p>
            <a:r>
              <a:rPr lang="es-ES" altLang="es-ES" sz="4400" b="1" dirty="0" smtClean="0">
                <a:solidFill>
                  <a:srgbClr val="336600"/>
                </a:solidFill>
              </a:rPr>
              <a:t>CN-295-028</a:t>
            </a:r>
            <a:endParaRPr lang="es-ES" altLang="es-ES" sz="4400" b="1" dirty="0">
              <a:solidFill>
                <a:srgbClr val="336600"/>
              </a:solidFill>
            </a:endParaRPr>
          </a:p>
        </p:txBody>
      </p:sp>
      <p:sp>
        <p:nvSpPr>
          <p:cNvPr id="2" name="1 CuadroTexto"/>
          <p:cNvSpPr txBox="1"/>
          <p:nvPr/>
        </p:nvSpPr>
        <p:spPr>
          <a:xfrm>
            <a:off x="-53701" y="41782526"/>
            <a:ext cx="30333676" cy="954107"/>
          </a:xfrm>
          <a:prstGeom prst="rect">
            <a:avLst/>
          </a:prstGeom>
          <a:noFill/>
        </p:spPr>
        <p:txBody>
          <a:bodyPr wrap="square" rtlCol="0">
            <a:spAutoFit/>
          </a:bodyPr>
          <a:lstStyle/>
          <a:p>
            <a:r>
              <a:rPr lang="en-GB" sz="2800" dirty="0">
                <a:solidFill>
                  <a:schemeClr val="bg1">
                    <a:lumMod val="85000"/>
                  </a:schemeClr>
                </a:solidFill>
              </a:rPr>
              <a:t>International Conference on the Safety and Security of Radioactive Sources: Accomplishments and Future Endeavours (CN-295)</a:t>
            </a:r>
            <a:endParaRPr lang="es-ES" sz="2800" dirty="0">
              <a:solidFill>
                <a:schemeClr val="bg1">
                  <a:lumMod val="85000"/>
                </a:schemeClr>
              </a:solidFill>
            </a:endParaRPr>
          </a:p>
          <a:p>
            <a:r>
              <a:rPr lang="en-GB" sz="2800" dirty="0">
                <a:solidFill>
                  <a:schemeClr val="bg1">
                    <a:lumMod val="85000"/>
                  </a:schemeClr>
                </a:solidFill>
              </a:rPr>
              <a:t> </a:t>
            </a:r>
            <a:r>
              <a:rPr lang="en-GB" sz="2800" dirty="0" smtClean="0">
                <a:solidFill>
                  <a:schemeClr val="bg1">
                    <a:lumMod val="85000"/>
                  </a:schemeClr>
                </a:solidFill>
              </a:rPr>
              <a:t>Vienna</a:t>
            </a:r>
            <a:r>
              <a:rPr lang="en-GB" sz="2800" dirty="0">
                <a:solidFill>
                  <a:schemeClr val="bg1">
                    <a:lumMod val="85000"/>
                  </a:schemeClr>
                </a:solidFill>
              </a:rPr>
              <a:t>, Austria; 20-24 June </a:t>
            </a:r>
            <a:r>
              <a:rPr lang="en-GB" sz="2800" dirty="0" smtClean="0">
                <a:solidFill>
                  <a:schemeClr val="bg1">
                    <a:lumMod val="85000"/>
                  </a:schemeClr>
                </a:solidFill>
              </a:rPr>
              <a:t>2022</a:t>
            </a:r>
            <a:endParaRPr lang="es-ES" sz="2800" dirty="0">
              <a:solidFill>
                <a:schemeClr val="bg1">
                  <a:lumMod val="85000"/>
                </a:schemeClr>
              </a:solidFill>
            </a:endParaRPr>
          </a:p>
        </p:txBody>
      </p:sp>
      <p:sp>
        <p:nvSpPr>
          <p:cNvPr id="16" name="Content Placeholder 2">
            <a:extLst>
              <a:ext uri="{FF2B5EF4-FFF2-40B4-BE49-F238E27FC236}">
                <a16:creationId xmlns:a16="http://schemas.microsoft.com/office/drawing/2014/main" xmlns="" id="{4A0EDF7B-C84F-438D-8851-17E773375797}"/>
              </a:ext>
            </a:extLst>
          </p:cNvPr>
          <p:cNvSpPr txBox="1">
            <a:spLocks/>
          </p:cNvSpPr>
          <p:nvPr/>
        </p:nvSpPr>
        <p:spPr>
          <a:xfrm>
            <a:off x="291123" y="7362702"/>
            <a:ext cx="14488824" cy="6120680"/>
          </a:xfrm>
          <a:prstGeom prst="rect">
            <a:avLst/>
          </a:prstGeom>
          <a:solidFill>
            <a:srgbClr val="EAF9E7"/>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742950" indent="-742950" fontAlgn="auto">
              <a:lnSpc>
                <a:spcPct val="110000"/>
              </a:lnSpc>
              <a:buClr>
                <a:srgbClr val="003300"/>
              </a:buClr>
              <a:buSzPct val="100000"/>
              <a:buFont typeface="+mj-lt"/>
              <a:buAutoNum type="arabicPeriod"/>
            </a:pPr>
            <a:r>
              <a:rPr lang="en-GB" sz="2800" b="1" cap="all" dirty="0">
                <a:solidFill>
                  <a:schemeClr val="tx1"/>
                </a:solidFill>
                <a:cs typeface="Calibri" pitchFamily="34" charset="0"/>
              </a:rPr>
              <a:t>INTRODUCTION</a:t>
            </a:r>
            <a:endParaRPr lang="es-ES" sz="2800" b="1" cap="all" dirty="0">
              <a:solidFill>
                <a:schemeClr val="tx1"/>
              </a:solidFill>
              <a:cs typeface="Calibri" pitchFamily="34" charset="0"/>
            </a:endParaRPr>
          </a:p>
          <a:p>
            <a:pPr marL="0" lvl="0" indent="0" algn="just" fontAlgn="auto">
              <a:lnSpc>
                <a:spcPct val="110000"/>
              </a:lnSpc>
              <a:buClr>
                <a:srgbClr val="5FCBEF"/>
              </a:buClr>
              <a:buNone/>
            </a:pPr>
            <a:r>
              <a:rPr lang="en-US" sz="2800" dirty="0">
                <a:solidFill>
                  <a:schemeClr val="tx1"/>
                </a:solidFill>
                <a:cs typeface="Calibri" pitchFamily="34" charset="0"/>
              </a:rPr>
              <a:t>The management of disused </a:t>
            </a:r>
            <a:r>
              <a:rPr lang="en-US" sz="2800" dirty="0" smtClean="0">
                <a:solidFill>
                  <a:schemeClr val="tx1"/>
                </a:solidFill>
                <a:cs typeface="Calibri" pitchFamily="34" charset="0"/>
              </a:rPr>
              <a:t>sealed radioactive </a:t>
            </a:r>
            <a:r>
              <a:rPr lang="en-US" sz="2800" dirty="0">
                <a:solidFill>
                  <a:schemeClr val="tx1"/>
                </a:solidFill>
                <a:cs typeface="Calibri" pitchFamily="34" charset="0"/>
              </a:rPr>
              <a:t>sources </a:t>
            </a:r>
            <a:r>
              <a:rPr lang="en-US" sz="2800" dirty="0" smtClean="0">
                <a:solidFill>
                  <a:schemeClr val="tx1"/>
                </a:solidFill>
                <a:cs typeface="Calibri" pitchFamily="34" charset="0"/>
              </a:rPr>
              <a:t>(DSRS) requires</a:t>
            </a:r>
            <a:r>
              <a:rPr lang="en-US" sz="2800" dirty="0">
                <a:solidFill>
                  <a:schemeClr val="tx1"/>
                </a:solidFill>
                <a:cs typeface="Calibri" pitchFamily="34" charset="0"/>
              </a:rPr>
              <a:t>, among others, to adopt a financing system ensuring sufficient funds to guarantee the availability of technical and safety provisions for all the stages. The financial resources for the management of </a:t>
            </a:r>
            <a:r>
              <a:rPr lang="en-US" sz="2800" dirty="0" smtClean="0">
                <a:solidFill>
                  <a:schemeClr val="tx1"/>
                </a:solidFill>
                <a:cs typeface="Calibri" pitchFamily="34" charset="0"/>
              </a:rPr>
              <a:t>DSRS </a:t>
            </a:r>
            <a:r>
              <a:rPr lang="en-US" sz="2800" dirty="0">
                <a:solidFill>
                  <a:schemeClr val="tx1"/>
                </a:solidFill>
                <a:cs typeface="Calibri" pitchFamily="34" charset="0"/>
              </a:rPr>
              <a:t>in Cuba are mainly provided by the users, </a:t>
            </a:r>
            <a:r>
              <a:rPr lang="en-US" sz="2800" dirty="0" smtClean="0">
                <a:solidFill>
                  <a:schemeClr val="tx1"/>
                </a:solidFill>
                <a:cs typeface="Calibri" pitchFamily="34" charset="0"/>
              </a:rPr>
              <a:t>this </a:t>
            </a:r>
            <a:r>
              <a:rPr lang="en-US" sz="2800" dirty="0">
                <a:solidFill>
                  <a:schemeClr val="tx1"/>
                </a:solidFill>
                <a:cs typeface="Calibri" pitchFamily="34" charset="0"/>
              </a:rPr>
              <a:t>requirement is established in the Law. Financial provisions are also provided by the State to the Centre for Radiation Protection and Hygiene (CPHR), the waste management organization in </a:t>
            </a:r>
            <a:r>
              <a:rPr lang="en-US" sz="2800" dirty="0" smtClean="0">
                <a:solidFill>
                  <a:schemeClr val="tx1"/>
                </a:solidFill>
                <a:cs typeface="Calibri" pitchFamily="34" charset="0"/>
              </a:rPr>
              <a:t>the country. In </a:t>
            </a:r>
            <a:r>
              <a:rPr lang="en-US" sz="2800" dirty="0">
                <a:solidFill>
                  <a:schemeClr val="tx1"/>
                </a:solidFill>
                <a:cs typeface="Calibri" pitchFamily="34" charset="0"/>
              </a:rPr>
              <a:t>addition, significant contribution has been received from the IAEA for improving the safety and security of DSRS in </a:t>
            </a:r>
            <a:r>
              <a:rPr lang="en-US" sz="2800" dirty="0" smtClean="0">
                <a:solidFill>
                  <a:schemeClr val="tx1"/>
                </a:solidFill>
                <a:cs typeface="Calibri" pitchFamily="34" charset="0"/>
              </a:rPr>
              <a:t>Cuba</a:t>
            </a:r>
            <a:r>
              <a:rPr lang="en-GB" sz="2800" dirty="0" smtClean="0">
                <a:solidFill>
                  <a:schemeClr val="tx1"/>
                </a:solidFill>
                <a:cs typeface="Calibri" pitchFamily="34" charset="0"/>
              </a:rPr>
              <a:t>. </a:t>
            </a:r>
          </a:p>
          <a:p>
            <a:pPr marL="0" lvl="0" indent="0" algn="just" fontAlgn="auto">
              <a:lnSpc>
                <a:spcPct val="110000"/>
              </a:lnSpc>
              <a:buClr>
                <a:srgbClr val="5FCBEF"/>
              </a:buClr>
              <a:buNone/>
            </a:pPr>
            <a:r>
              <a:rPr lang="en-US" sz="2800" dirty="0" smtClean="0">
                <a:solidFill>
                  <a:schemeClr val="tx1"/>
                </a:solidFill>
                <a:cs typeface="Calibri" pitchFamily="34" charset="0"/>
              </a:rPr>
              <a:t>The </a:t>
            </a:r>
            <a:r>
              <a:rPr lang="en-US" sz="2800" dirty="0">
                <a:solidFill>
                  <a:schemeClr val="tx1"/>
                </a:solidFill>
                <a:cs typeface="Calibri" pitchFamily="34" charset="0"/>
              </a:rPr>
              <a:t>management of </a:t>
            </a:r>
            <a:r>
              <a:rPr lang="en-US" sz="2800" dirty="0" smtClean="0">
                <a:solidFill>
                  <a:schemeClr val="tx1"/>
                </a:solidFill>
                <a:cs typeface="Calibri" pitchFamily="34" charset="0"/>
              </a:rPr>
              <a:t>DSRS is </a:t>
            </a:r>
            <a:r>
              <a:rPr lang="en-US" sz="2800" dirty="0">
                <a:solidFill>
                  <a:schemeClr val="tx1"/>
                </a:solidFill>
                <a:cs typeface="Calibri" pitchFamily="34" charset="0"/>
              </a:rPr>
              <a:t>a technical service provided by the CPHR at the national level. In order to ensure that the user will fund the management of DSRS, prepaid agreements are established between the users and the CPHR. </a:t>
            </a:r>
            <a:endParaRPr kumimoji="0" lang="en-GB" sz="2800" b="0" i="0" u="none" strike="noStrike" kern="1200" cap="none" spc="0" normalizeH="0" baseline="0" noProof="0" dirty="0" smtClean="0">
              <a:ln>
                <a:noFill/>
              </a:ln>
              <a:solidFill>
                <a:schemeClr val="tx1"/>
              </a:solidFill>
              <a:effectLst/>
              <a:uLnTx/>
              <a:uFillTx/>
              <a:cs typeface="Calibri" pitchFamily="34" charset="0"/>
            </a:endParaRPr>
          </a:p>
        </p:txBody>
      </p:sp>
      <p:sp>
        <p:nvSpPr>
          <p:cNvPr id="25" name="Content Placeholder 2">
            <a:extLst>
              <a:ext uri="{FF2B5EF4-FFF2-40B4-BE49-F238E27FC236}">
                <a16:creationId xmlns:a16="http://schemas.microsoft.com/office/drawing/2014/main" xmlns="" id="{4A0EDF7B-C84F-438D-8851-17E773375797}"/>
              </a:ext>
            </a:extLst>
          </p:cNvPr>
          <p:cNvSpPr txBox="1">
            <a:spLocks/>
          </p:cNvSpPr>
          <p:nvPr/>
        </p:nvSpPr>
        <p:spPr>
          <a:xfrm>
            <a:off x="291123" y="13843422"/>
            <a:ext cx="14488824" cy="11089232"/>
          </a:xfrm>
          <a:prstGeom prst="rect">
            <a:avLst/>
          </a:prstGeom>
          <a:solidFill>
            <a:srgbClr val="EAF9E7"/>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60363" indent="-360363" fontAlgn="auto">
              <a:lnSpc>
                <a:spcPct val="110000"/>
              </a:lnSpc>
              <a:buClr>
                <a:srgbClr val="003300"/>
              </a:buClr>
              <a:buSzPct val="100000"/>
              <a:buNone/>
            </a:pPr>
            <a:r>
              <a:rPr lang="en-US" sz="2800" b="1" cap="all" dirty="0" smtClean="0">
                <a:solidFill>
                  <a:schemeClr val="tx1"/>
                </a:solidFill>
                <a:cs typeface="Calibri" pitchFamily="34" charset="0"/>
              </a:rPr>
              <a:t>2. METHODOLOGY </a:t>
            </a:r>
            <a:r>
              <a:rPr lang="en-US" sz="2800" b="1" cap="all" dirty="0">
                <a:solidFill>
                  <a:schemeClr val="tx1"/>
                </a:solidFill>
                <a:cs typeface="Calibri" pitchFamily="34" charset="0"/>
              </a:rPr>
              <a:t>FOR ESTIMATING THE </a:t>
            </a:r>
            <a:r>
              <a:rPr lang="en-US" sz="2800" b="1" cap="all" dirty="0" smtClean="0">
                <a:solidFill>
                  <a:schemeClr val="tx1"/>
                </a:solidFill>
                <a:cs typeface="Calibri" pitchFamily="34" charset="0"/>
              </a:rPr>
              <a:t>DSRS MANAGEMENT PRICE</a:t>
            </a:r>
            <a:endParaRPr lang="es-ES" sz="2800" b="1" cap="all" dirty="0">
              <a:solidFill>
                <a:schemeClr val="tx1"/>
              </a:solidFill>
              <a:cs typeface="Calibri" pitchFamily="34" charset="0"/>
            </a:endParaRPr>
          </a:p>
          <a:p>
            <a:pPr marL="0" lvl="0" indent="0" algn="just" fontAlgn="auto">
              <a:lnSpc>
                <a:spcPct val="110000"/>
              </a:lnSpc>
              <a:buClr>
                <a:srgbClr val="5FCBEF"/>
              </a:buClr>
              <a:buNone/>
            </a:pPr>
            <a:r>
              <a:rPr lang="en-US" sz="2800" dirty="0" smtClean="0">
                <a:solidFill>
                  <a:schemeClr val="tx1"/>
                </a:solidFill>
                <a:cs typeface="Calibri" pitchFamily="34" charset="0"/>
              </a:rPr>
              <a:t>Determine </a:t>
            </a:r>
            <a:r>
              <a:rPr lang="en-US" sz="2800" dirty="0">
                <a:solidFill>
                  <a:schemeClr val="tx1"/>
                </a:solidFill>
                <a:cs typeface="Calibri" pitchFamily="34" charset="0"/>
              </a:rPr>
              <a:t>the prices for the management of DSRS is important for the CPHR to obtain </a:t>
            </a:r>
            <a:r>
              <a:rPr lang="en-US" sz="2800" dirty="0" smtClean="0">
                <a:solidFill>
                  <a:schemeClr val="tx1"/>
                </a:solidFill>
                <a:cs typeface="Calibri" pitchFamily="34" charset="0"/>
              </a:rPr>
              <a:t>the </a:t>
            </a:r>
            <a:r>
              <a:rPr lang="en-US" sz="2800" dirty="0">
                <a:solidFill>
                  <a:schemeClr val="tx1"/>
                </a:solidFill>
                <a:cs typeface="Calibri" pitchFamily="34" charset="0"/>
              </a:rPr>
              <a:t>funding to cover part of the costs of this activity. At the same time, this estimation facilitates the control of the resources used. </a:t>
            </a:r>
            <a:r>
              <a:rPr lang="en-US" sz="2800" dirty="0" smtClean="0">
                <a:solidFill>
                  <a:schemeClr val="tx1"/>
                </a:solidFill>
                <a:cs typeface="Calibri" pitchFamily="34" charset="0"/>
              </a:rPr>
              <a:t>The </a:t>
            </a:r>
            <a:r>
              <a:rPr lang="en-US" sz="2800" dirty="0">
                <a:solidFill>
                  <a:schemeClr val="tx1"/>
                </a:solidFill>
                <a:cs typeface="Calibri" pitchFamily="34" charset="0"/>
              </a:rPr>
              <a:t>cost-based pricing method is used to determine the price and it consists in identifying and adding all the costs associated with the product or service. The desirable profit margin is then added to this </a:t>
            </a:r>
            <a:r>
              <a:rPr lang="en-US" sz="2800" dirty="0" smtClean="0">
                <a:solidFill>
                  <a:schemeClr val="tx1"/>
                </a:solidFill>
                <a:cs typeface="Calibri" pitchFamily="34" charset="0"/>
              </a:rPr>
              <a:t>result. The </a:t>
            </a:r>
            <a:r>
              <a:rPr lang="en-US" sz="2800" dirty="0">
                <a:solidFill>
                  <a:schemeClr val="tx1"/>
                </a:solidFill>
                <a:cs typeface="Calibri" pitchFamily="34" charset="0"/>
              </a:rPr>
              <a:t>costs related to the provision of the services comprises of direct </a:t>
            </a:r>
            <a:r>
              <a:rPr lang="en-US" sz="2800" dirty="0" smtClean="0">
                <a:solidFill>
                  <a:schemeClr val="tx1"/>
                </a:solidFill>
                <a:cs typeface="Calibri" pitchFamily="34" charset="0"/>
              </a:rPr>
              <a:t>costs, </a:t>
            </a:r>
            <a:r>
              <a:rPr lang="en-US" sz="2800" dirty="0">
                <a:solidFill>
                  <a:schemeClr val="tx1"/>
                </a:solidFill>
                <a:cs typeface="Calibri" pitchFamily="34" charset="0"/>
              </a:rPr>
              <a:t>indirect </a:t>
            </a:r>
            <a:r>
              <a:rPr lang="en-US" sz="2800" dirty="0" smtClean="0">
                <a:solidFill>
                  <a:schemeClr val="tx1"/>
                </a:solidFill>
                <a:cs typeface="Calibri" pitchFamily="34" charset="0"/>
              </a:rPr>
              <a:t>costs and general overheads. </a:t>
            </a:r>
          </a:p>
          <a:p>
            <a:pPr marL="0" indent="0">
              <a:lnSpc>
                <a:spcPct val="110000"/>
              </a:lnSpc>
              <a:buNone/>
            </a:pPr>
            <a:r>
              <a:rPr lang="en-US" sz="2800" dirty="0">
                <a:solidFill>
                  <a:schemeClr val="tx1"/>
                </a:solidFill>
              </a:rPr>
              <a:t>The following steps are followed to determine the prices of the management of DSRS: </a:t>
            </a:r>
            <a:endParaRPr lang="es-ES" sz="2800" dirty="0">
              <a:solidFill>
                <a:schemeClr val="tx1"/>
              </a:solidFill>
            </a:endParaRPr>
          </a:p>
          <a:p>
            <a:pPr lvl="0">
              <a:lnSpc>
                <a:spcPct val="110000"/>
              </a:lnSpc>
              <a:spcBef>
                <a:spcPts val="600"/>
              </a:spcBef>
              <a:buClr>
                <a:schemeClr val="accent1">
                  <a:lumMod val="50000"/>
                </a:schemeClr>
              </a:buClr>
            </a:pPr>
            <a:r>
              <a:rPr lang="en-US" sz="2800" dirty="0">
                <a:solidFill>
                  <a:schemeClr val="tx1"/>
                </a:solidFill>
              </a:rPr>
              <a:t>Define the stages of the management of </a:t>
            </a:r>
            <a:r>
              <a:rPr lang="en-US" sz="2800" dirty="0" smtClean="0">
                <a:solidFill>
                  <a:schemeClr val="tx1"/>
                </a:solidFill>
              </a:rPr>
              <a:t>DSRS, </a:t>
            </a:r>
            <a:endParaRPr lang="es-ES" sz="2800" dirty="0">
              <a:solidFill>
                <a:schemeClr val="tx1"/>
              </a:solidFill>
            </a:endParaRPr>
          </a:p>
          <a:p>
            <a:pPr lvl="0">
              <a:lnSpc>
                <a:spcPct val="110000"/>
              </a:lnSpc>
              <a:spcBef>
                <a:spcPts val="600"/>
              </a:spcBef>
              <a:buClr>
                <a:schemeClr val="accent1">
                  <a:lumMod val="50000"/>
                </a:schemeClr>
              </a:buClr>
            </a:pPr>
            <a:r>
              <a:rPr lang="en-US" sz="2800" dirty="0">
                <a:solidFill>
                  <a:schemeClr val="tx1"/>
                </a:solidFill>
              </a:rPr>
              <a:t>Determine the influence of the direct components in the cost of activities,  </a:t>
            </a:r>
            <a:endParaRPr lang="es-ES" sz="2800" dirty="0">
              <a:solidFill>
                <a:schemeClr val="tx1"/>
              </a:solidFill>
            </a:endParaRPr>
          </a:p>
          <a:p>
            <a:pPr lvl="0">
              <a:lnSpc>
                <a:spcPct val="110000"/>
              </a:lnSpc>
              <a:spcBef>
                <a:spcPts val="600"/>
              </a:spcBef>
              <a:buClr>
                <a:schemeClr val="accent1">
                  <a:lumMod val="50000"/>
                </a:schemeClr>
              </a:buClr>
            </a:pPr>
            <a:r>
              <a:rPr lang="en-US" sz="2800" dirty="0">
                <a:solidFill>
                  <a:schemeClr val="tx1"/>
                </a:solidFill>
              </a:rPr>
              <a:t>Determine the general components and indirect costs,</a:t>
            </a:r>
            <a:endParaRPr lang="es-ES" sz="2800" dirty="0">
              <a:solidFill>
                <a:schemeClr val="tx1"/>
              </a:solidFill>
            </a:endParaRPr>
          </a:p>
          <a:p>
            <a:pPr>
              <a:lnSpc>
                <a:spcPct val="110000"/>
              </a:lnSpc>
              <a:spcBef>
                <a:spcPts val="600"/>
              </a:spcBef>
              <a:buClr>
                <a:schemeClr val="accent1">
                  <a:lumMod val="50000"/>
                </a:schemeClr>
              </a:buClr>
            </a:pPr>
            <a:r>
              <a:rPr lang="en-US" sz="2800" dirty="0">
                <a:solidFill>
                  <a:schemeClr val="tx1"/>
                </a:solidFill>
              </a:rPr>
              <a:t>Calculate the </a:t>
            </a:r>
            <a:r>
              <a:rPr lang="en-US" sz="2800" dirty="0" smtClean="0">
                <a:solidFill>
                  <a:schemeClr val="tx1"/>
                </a:solidFill>
              </a:rPr>
              <a:t>price.</a:t>
            </a:r>
          </a:p>
          <a:p>
            <a:pPr marL="722313" indent="-722313">
              <a:lnSpc>
                <a:spcPct val="110000"/>
              </a:lnSpc>
              <a:spcBef>
                <a:spcPts val="600"/>
              </a:spcBef>
              <a:buClr>
                <a:schemeClr val="accent1">
                  <a:lumMod val="50000"/>
                </a:schemeClr>
              </a:buClr>
              <a:buNone/>
            </a:pPr>
            <a:r>
              <a:rPr lang="en-US" sz="2800" b="1" dirty="0" smtClean="0">
                <a:solidFill>
                  <a:schemeClr val="tx1"/>
                </a:solidFill>
                <a:cs typeface="Calibri" pitchFamily="34" charset="0"/>
              </a:rPr>
              <a:t>2.1  </a:t>
            </a:r>
            <a:r>
              <a:rPr lang="en-US" sz="2800" b="1" dirty="0" smtClean="0">
                <a:solidFill>
                  <a:schemeClr val="tx1"/>
                </a:solidFill>
              </a:rPr>
              <a:t>Stages </a:t>
            </a:r>
            <a:r>
              <a:rPr lang="en-US" sz="2800" b="1" dirty="0">
                <a:solidFill>
                  <a:schemeClr val="tx1"/>
                </a:solidFill>
              </a:rPr>
              <a:t>of the management of DSRS</a:t>
            </a:r>
            <a:endParaRPr lang="en-US" sz="2800" b="1" dirty="0" smtClean="0">
              <a:solidFill>
                <a:schemeClr val="tx1"/>
              </a:solidFill>
              <a:cs typeface="Calibri" pitchFamily="34" charset="0"/>
            </a:endParaRPr>
          </a:p>
          <a:p>
            <a:pPr marL="0" indent="0">
              <a:lnSpc>
                <a:spcPct val="110000"/>
              </a:lnSpc>
              <a:spcBef>
                <a:spcPts val="600"/>
              </a:spcBef>
              <a:buClr>
                <a:schemeClr val="accent1">
                  <a:lumMod val="50000"/>
                </a:schemeClr>
              </a:buClr>
              <a:buNone/>
            </a:pPr>
            <a:r>
              <a:rPr lang="en-US" sz="2800" dirty="0" smtClean="0">
                <a:solidFill>
                  <a:schemeClr val="tx1"/>
                </a:solidFill>
                <a:cs typeface="Calibri" pitchFamily="34" charset="0"/>
              </a:rPr>
              <a:t>The </a:t>
            </a:r>
            <a:r>
              <a:rPr lang="en-US" sz="2800" dirty="0">
                <a:solidFill>
                  <a:schemeClr val="tx1"/>
                </a:solidFill>
                <a:cs typeface="Calibri" pitchFamily="34" charset="0"/>
              </a:rPr>
              <a:t>management of DSRS is divided in several stages. For the categories 3 to 5 DSRS this includes: </a:t>
            </a:r>
          </a:p>
          <a:p>
            <a:pPr>
              <a:lnSpc>
                <a:spcPct val="110000"/>
              </a:lnSpc>
              <a:spcBef>
                <a:spcPts val="600"/>
              </a:spcBef>
              <a:buClr>
                <a:schemeClr val="accent1">
                  <a:lumMod val="50000"/>
                </a:schemeClr>
              </a:buClr>
            </a:pPr>
            <a:r>
              <a:rPr lang="en-US" sz="2800" dirty="0" smtClean="0">
                <a:solidFill>
                  <a:schemeClr val="tx1"/>
                </a:solidFill>
              </a:rPr>
              <a:t>Collection </a:t>
            </a:r>
            <a:r>
              <a:rPr lang="en-US" sz="2800" dirty="0">
                <a:solidFill>
                  <a:schemeClr val="tx1"/>
                </a:solidFill>
              </a:rPr>
              <a:t>and transport (including packaging), </a:t>
            </a:r>
          </a:p>
          <a:p>
            <a:pPr>
              <a:lnSpc>
                <a:spcPct val="110000"/>
              </a:lnSpc>
              <a:spcBef>
                <a:spcPts val="600"/>
              </a:spcBef>
              <a:buClr>
                <a:schemeClr val="accent1">
                  <a:lumMod val="50000"/>
                </a:schemeClr>
              </a:buClr>
            </a:pPr>
            <a:r>
              <a:rPr lang="en-US" sz="2800" dirty="0" smtClean="0">
                <a:solidFill>
                  <a:schemeClr val="tx1"/>
                </a:solidFill>
              </a:rPr>
              <a:t>Removal </a:t>
            </a:r>
            <a:r>
              <a:rPr lang="en-US" sz="2800" dirty="0">
                <a:solidFill>
                  <a:schemeClr val="tx1"/>
                </a:solidFill>
              </a:rPr>
              <a:t>of the DSRS from devices, characterization and conditioning, </a:t>
            </a:r>
          </a:p>
          <a:p>
            <a:pPr>
              <a:lnSpc>
                <a:spcPct val="110000"/>
              </a:lnSpc>
              <a:spcBef>
                <a:spcPts val="600"/>
              </a:spcBef>
              <a:buClr>
                <a:schemeClr val="accent1">
                  <a:lumMod val="50000"/>
                </a:schemeClr>
              </a:buClr>
            </a:pPr>
            <a:r>
              <a:rPr lang="en-US" sz="2800" dirty="0" smtClean="0">
                <a:solidFill>
                  <a:schemeClr val="tx1"/>
                </a:solidFill>
              </a:rPr>
              <a:t>Storage </a:t>
            </a:r>
            <a:r>
              <a:rPr lang="en-US" sz="2800" dirty="0">
                <a:solidFill>
                  <a:schemeClr val="tx1"/>
                </a:solidFill>
              </a:rPr>
              <a:t>of the conditioned package</a:t>
            </a:r>
            <a:r>
              <a:rPr lang="en-US" sz="2800" dirty="0">
                <a:solidFill>
                  <a:schemeClr val="tx1"/>
                </a:solidFill>
                <a:cs typeface="Calibri" pitchFamily="34" charset="0"/>
              </a:rPr>
              <a:t>. </a:t>
            </a:r>
            <a:endParaRPr lang="en-US" sz="2800" dirty="0" smtClean="0">
              <a:solidFill>
                <a:schemeClr val="tx1"/>
              </a:solidFill>
              <a:cs typeface="Calibri" pitchFamily="34" charset="0"/>
            </a:endParaRPr>
          </a:p>
          <a:p>
            <a:pPr marL="0" indent="0" algn="just">
              <a:lnSpc>
                <a:spcPct val="110000"/>
              </a:lnSpc>
              <a:spcBef>
                <a:spcPts val="600"/>
              </a:spcBef>
              <a:buClr>
                <a:schemeClr val="accent1">
                  <a:lumMod val="50000"/>
                </a:schemeClr>
              </a:buClr>
              <a:buNone/>
            </a:pPr>
            <a:r>
              <a:rPr lang="en-US" sz="2800" dirty="0">
                <a:solidFill>
                  <a:schemeClr val="tx1"/>
                </a:solidFill>
                <a:cs typeface="Calibri" pitchFamily="34" charset="0"/>
              </a:rPr>
              <a:t>This approach facilitates to define the price for independent stages of the process. Categories 1 and 2 DSRS </a:t>
            </a:r>
            <a:r>
              <a:rPr lang="en-US" sz="2800" dirty="0" smtClean="0">
                <a:solidFill>
                  <a:schemeClr val="tx1"/>
                </a:solidFill>
                <a:cs typeface="Calibri" pitchFamily="34" charset="0"/>
              </a:rPr>
              <a:t>are </a:t>
            </a:r>
            <a:r>
              <a:rPr lang="en-US" sz="2800" dirty="0">
                <a:solidFill>
                  <a:schemeClr val="tx1"/>
                </a:solidFill>
                <a:cs typeface="Calibri" pitchFamily="34" charset="0"/>
              </a:rPr>
              <a:t>not </a:t>
            </a:r>
            <a:r>
              <a:rPr lang="en-US" sz="2800" dirty="0" smtClean="0">
                <a:solidFill>
                  <a:schemeClr val="tx1"/>
                </a:solidFill>
                <a:cs typeface="Calibri" pitchFamily="34" charset="0"/>
              </a:rPr>
              <a:t>removed </a:t>
            </a:r>
            <a:r>
              <a:rPr lang="en-US" sz="2800" dirty="0">
                <a:solidFill>
                  <a:schemeClr val="tx1"/>
                </a:solidFill>
                <a:cs typeface="Calibri" pitchFamily="34" charset="0"/>
              </a:rPr>
              <a:t>from the devices, so the stages of collection, transport and safe storage are considered to estimate the management </a:t>
            </a:r>
            <a:r>
              <a:rPr lang="en-US" sz="2800" dirty="0" smtClean="0">
                <a:solidFill>
                  <a:schemeClr val="tx1"/>
                </a:solidFill>
                <a:cs typeface="Calibri" pitchFamily="34" charset="0"/>
              </a:rPr>
              <a:t>price. </a:t>
            </a:r>
            <a:endParaRPr lang="en-US" sz="2800" dirty="0">
              <a:solidFill>
                <a:schemeClr val="tx1"/>
              </a:solidFill>
              <a:cs typeface="Calibri" pitchFamily="34" charset="0"/>
            </a:endParaRPr>
          </a:p>
          <a:p>
            <a:pPr marL="0" indent="0">
              <a:lnSpc>
                <a:spcPct val="110000"/>
              </a:lnSpc>
              <a:buClr>
                <a:schemeClr val="accent1">
                  <a:lumMod val="50000"/>
                </a:schemeClr>
              </a:buClr>
              <a:buNone/>
            </a:pPr>
            <a:endParaRPr lang="en-GB" sz="2800" dirty="0" smtClean="0">
              <a:solidFill>
                <a:schemeClr val="tx1"/>
              </a:solidFill>
              <a:cs typeface="Calibri" pitchFamily="34" charset="0"/>
            </a:endParaRPr>
          </a:p>
        </p:txBody>
      </p:sp>
      <p:sp>
        <p:nvSpPr>
          <p:cNvPr id="29" name="Content Placeholder 2">
            <a:extLst>
              <a:ext uri="{FF2B5EF4-FFF2-40B4-BE49-F238E27FC236}">
                <a16:creationId xmlns:a16="http://schemas.microsoft.com/office/drawing/2014/main" xmlns="" id="{4A0EDF7B-C84F-438D-8851-17E773375797}"/>
              </a:ext>
            </a:extLst>
          </p:cNvPr>
          <p:cNvSpPr txBox="1">
            <a:spLocks/>
          </p:cNvSpPr>
          <p:nvPr/>
        </p:nvSpPr>
        <p:spPr>
          <a:xfrm>
            <a:off x="15500027" y="7329304"/>
            <a:ext cx="14488824" cy="3633798"/>
          </a:xfrm>
          <a:prstGeom prst="rect">
            <a:avLst/>
          </a:prstGeom>
          <a:solidFill>
            <a:srgbClr val="EAF9E7"/>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lvl="0" indent="0" algn="just" fontAlgn="auto">
              <a:lnSpc>
                <a:spcPct val="110000"/>
              </a:lnSpc>
              <a:buClr>
                <a:srgbClr val="5FCBEF"/>
              </a:buClr>
              <a:buNone/>
            </a:pPr>
            <a:r>
              <a:rPr lang="en-US" sz="2800" b="1" dirty="0" smtClean="0">
                <a:solidFill>
                  <a:schemeClr val="tx1"/>
                </a:solidFill>
                <a:cs typeface="Calibri" pitchFamily="34" charset="0"/>
              </a:rPr>
              <a:t>2.3 General </a:t>
            </a:r>
            <a:r>
              <a:rPr lang="en-US" sz="2800" b="1" dirty="0">
                <a:solidFill>
                  <a:schemeClr val="tx1"/>
                </a:solidFill>
                <a:cs typeface="Calibri" pitchFamily="34" charset="0"/>
              </a:rPr>
              <a:t>components and indirect costs </a:t>
            </a:r>
          </a:p>
          <a:p>
            <a:pPr marL="0" lvl="0" indent="0" algn="just" fontAlgn="auto">
              <a:lnSpc>
                <a:spcPct val="110000"/>
              </a:lnSpc>
              <a:buClr>
                <a:srgbClr val="5FCBEF"/>
              </a:buClr>
              <a:buNone/>
            </a:pPr>
            <a:r>
              <a:rPr lang="en-US" sz="2800" dirty="0" smtClean="0">
                <a:solidFill>
                  <a:schemeClr val="tx1"/>
                </a:solidFill>
                <a:cs typeface="Calibri" pitchFamily="34" charset="0"/>
              </a:rPr>
              <a:t>Organization </a:t>
            </a:r>
            <a:r>
              <a:rPr lang="en-US" sz="2800" dirty="0">
                <a:solidFill>
                  <a:schemeClr val="tx1"/>
                </a:solidFill>
                <a:cs typeface="Calibri" pitchFamily="34" charset="0"/>
              </a:rPr>
              <a:t>overhead (indirect costs) are all general management costs </a:t>
            </a:r>
            <a:r>
              <a:rPr lang="en-US" sz="2800" dirty="0" smtClean="0">
                <a:solidFill>
                  <a:schemeClr val="tx1"/>
                </a:solidFill>
                <a:cs typeface="Calibri" pitchFamily="34" charset="0"/>
              </a:rPr>
              <a:t>which </a:t>
            </a:r>
            <a:r>
              <a:rPr lang="en-US" sz="2800" dirty="0">
                <a:solidFill>
                  <a:schemeClr val="tx1"/>
                </a:solidFill>
                <a:cs typeface="Calibri" pitchFamily="34" charset="0"/>
              </a:rPr>
              <a:t>cannot be conveniently traced to </a:t>
            </a:r>
            <a:r>
              <a:rPr lang="en-US" sz="2800" dirty="0" smtClean="0">
                <a:solidFill>
                  <a:schemeClr val="tx1"/>
                </a:solidFill>
                <a:cs typeface="Calibri" pitchFamily="34" charset="0"/>
              </a:rPr>
              <a:t>any </a:t>
            </a:r>
            <a:r>
              <a:rPr lang="en-US" sz="2800" dirty="0">
                <a:solidFill>
                  <a:schemeClr val="tx1"/>
                </a:solidFill>
                <a:cs typeface="Calibri" pitchFamily="34" charset="0"/>
              </a:rPr>
              <a:t>particular service or product. This includes: indirect materials, indirect </a:t>
            </a:r>
            <a:r>
              <a:rPr lang="en-US" sz="2800" dirty="0" err="1" smtClean="0">
                <a:solidFill>
                  <a:schemeClr val="tx1"/>
                </a:solidFill>
                <a:cs typeface="Calibri" pitchFamily="34" charset="0"/>
              </a:rPr>
              <a:t>labour</a:t>
            </a:r>
            <a:r>
              <a:rPr lang="en-US" sz="2800" dirty="0" smtClean="0">
                <a:solidFill>
                  <a:schemeClr val="tx1"/>
                </a:solidFill>
                <a:cs typeface="Calibri" pitchFamily="34" charset="0"/>
              </a:rPr>
              <a:t>, </a:t>
            </a:r>
            <a:r>
              <a:rPr lang="en-US" sz="2800" dirty="0">
                <a:solidFill>
                  <a:schemeClr val="tx1"/>
                </a:solidFill>
                <a:cs typeface="Calibri" pitchFamily="34" charset="0"/>
              </a:rPr>
              <a:t>and </a:t>
            </a:r>
            <a:r>
              <a:rPr lang="en-US" sz="2800" dirty="0" smtClean="0">
                <a:solidFill>
                  <a:schemeClr val="tx1"/>
                </a:solidFill>
                <a:cs typeface="Calibri" pitchFamily="34" charset="0"/>
              </a:rPr>
              <a:t>others, </a:t>
            </a:r>
            <a:r>
              <a:rPr lang="en-US" sz="2800" dirty="0">
                <a:solidFill>
                  <a:schemeClr val="tx1"/>
                </a:solidFill>
                <a:cs typeface="Calibri" pitchFamily="34" charset="0"/>
              </a:rPr>
              <a:t>necessary for the performance of the service. </a:t>
            </a:r>
            <a:endParaRPr lang="en-US" sz="2800" dirty="0" smtClean="0">
              <a:solidFill>
                <a:schemeClr val="tx1"/>
              </a:solidFill>
              <a:cs typeface="Calibri" pitchFamily="34" charset="0"/>
            </a:endParaRPr>
          </a:p>
          <a:p>
            <a:pPr marL="0" lvl="0" indent="0" algn="just" fontAlgn="auto">
              <a:lnSpc>
                <a:spcPct val="110000"/>
              </a:lnSpc>
              <a:buClr>
                <a:srgbClr val="5FCBEF"/>
              </a:buClr>
              <a:buNone/>
            </a:pPr>
            <a:r>
              <a:rPr lang="en-US" sz="2800" dirty="0">
                <a:solidFill>
                  <a:schemeClr val="tx1"/>
                </a:solidFill>
                <a:cs typeface="Calibri" pitchFamily="34" charset="0"/>
              </a:rPr>
              <a:t>The indirect costs are charged on a pro rate basis among the productions or services that generated them. The direct </a:t>
            </a:r>
            <a:r>
              <a:rPr lang="en-US" sz="2800" dirty="0" err="1">
                <a:solidFill>
                  <a:schemeClr val="tx1"/>
                </a:solidFill>
                <a:cs typeface="Calibri" pitchFamily="34" charset="0"/>
              </a:rPr>
              <a:t>labour</a:t>
            </a:r>
            <a:r>
              <a:rPr lang="en-US" sz="2800" dirty="0">
                <a:solidFill>
                  <a:schemeClr val="tx1"/>
                </a:solidFill>
                <a:cs typeface="Calibri" pitchFamily="34" charset="0"/>
              </a:rPr>
              <a:t> cost is the base to allocate the indirect production cost defined by the </a:t>
            </a:r>
            <a:r>
              <a:rPr lang="en-US" sz="2800" dirty="0" smtClean="0">
                <a:solidFill>
                  <a:schemeClr val="tx1"/>
                </a:solidFill>
                <a:cs typeface="Calibri" pitchFamily="34" charset="0"/>
              </a:rPr>
              <a:t>CPHR:</a:t>
            </a:r>
            <a:endParaRPr lang="en-US" sz="2800" dirty="0" smtClean="0">
              <a:solidFill>
                <a:schemeClr val="tx1"/>
              </a:solidFill>
            </a:endParaRPr>
          </a:p>
          <a:p>
            <a:pPr marL="0" lvl="0" indent="0" algn="just" fontAlgn="auto">
              <a:lnSpc>
                <a:spcPct val="110000"/>
              </a:lnSpc>
              <a:buClr>
                <a:srgbClr val="5FCBEF"/>
              </a:buClr>
              <a:buNone/>
            </a:pPr>
            <a:endParaRPr kumimoji="0" lang="en-GB" sz="2800" b="0" i="0" u="none" strike="noStrike" kern="1200" cap="none" spc="0" normalizeH="0" baseline="0" noProof="0" dirty="0" smtClean="0">
              <a:ln>
                <a:noFill/>
              </a:ln>
              <a:solidFill>
                <a:schemeClr val="tx1"/>
              </a:solidFill>
              <a:effectLst/>
              <a:uLnTx/>
              <a:uFillTx/>
              <a:cs typeface="Calibri" pitchFamily="34" charset="0"/>
            </a:endParaRPr>
          </a:p>
        </p:txBody>
      </p:sp>
      <p:graphicFrame>
        <p:nvGraphicFramePr>
          <p:cNvPr id="11" name="10 Tabla"/>
          <p:cNvGraphicFramePr>
            <a:graphicFrameLocks noGrp="1"/>
          </p:cNvGraphicFramePr>
          <p:nvPr>
            <p:extLst>
              <p:ext uri="{D42A27DB-BD31-4B8C-83A1-F6EECF244321}">
                <p14:modId xmlns:p14="http://schemas.microsoft.com/office/powerpoint/2010/main" val="3241724562"/>
              </p:ext>
            </p:extLst>
          </p:nvPr>
        </p:nvGraphicFramePr>
        <p:xfrm>
          <a:off x="15631432" y="11179126"/>
          <a:ext cx="13982163" cy="853440"/>
        </p:xfrm>
        <a:graphic>
          <a:graphicData uri="http://schemas.openxmlformats.org/drawingml/2006/table">
            <a:tbl>
              <a:tblPr firstRow="1" firstCol="1" bandRow="1">
                <a:tableStyleId>{5C22544A-7EE6-4342-B048-85BDC9FD1C3A}</a:tableStyleId>
              </a:tblPr>
              <a:tblGrid>
                <a:gridCol w="5928096"/>
                <a:gridCol w="670778"/>
                <a:gridCol w="7383289"/>
              </a:tblGrid>
              <a:tr h="119380">
                <a:tc>
                  <a:txBody>
                    <a:bodyPr/>
                    <a:lstStyle/>
                    <a:p>
                      <a:pPr algn="ctr" hangingPunct="0">
                        <a:spcAft>
                          <a:spcPts val="0"/>
                        </a:spcAft>
                      </a:pPr>
                      <a:r>
                        <a:rPr lang="en-GB" sz="2800" dirty="0">
                          <a:effectLst/>
                        </a:rPr>
                        <a:t>Overheads or total indirect costs</a:t>
                      </a:r>
                      <a:endParaRPr lang="es-ES" sz="2800" dirty="0">
                        <a:effectLst/>
                        <a:latin typeface="Times New Roman"/>
                        <a:ea typeface="Times New Roman"/>
                      </a:endParaRPr>
                    </a:p>
                  </a:txBody>
                  <a:tcPr marL="44450" marR="4445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rowSpan="2">
                  <a:txBody>
                    <a:bodyPr/>
                    <a:lstStyle/>
                    <a:p>
                      <a:pPr algn="ctr" hangingPunct="0">
                        <a:spcAft>
                          <a:spcPts val="0"/>
                        </a:spcAft>
                      </a:pPr>
                      <a:r>
                        <a:rPr lang="en-GB" sz="2800" dirty="0">
                          <a:effectLst/>
                        </a:rPr>
                        <a:t>=</a:t>
                      </a:r>
                      <a:endParaRPr lang="es-ES" sz="2800" dirty="0">
                        <a:effectLst/>
                        <a:latin typeface="Times New Roman"/>
                        <a:ea typeface="Times New Roman"/>
                      </a:endParaRPr>
                    </a:p>
                  </a:txBody>
                  <a:tcPr marL="44450" marR="4445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c rowSpan="2">
                  <a:txBody>
                    <a:bodyPr/>
                    <a:lstStyle/>
                    <a:p>
                      <a:pPr algn="just" hangingPunct="0">
                        <a:spcAft>
                          <a:spcPts val="0"/>
                        </a:spcAft>
                      </a:pPr>
                      <a:r>
                        <a:rPr lang="en-GB" sz="2800">
                          <a:effectLst/>
                        </a:rPr>
                        <a:t>Coefficient or indirect cost allocation rate</a:t>
                      </a:r>
                      <a:endParaRPr lang="es-ES" sz="2800">
                        <a:effectLst/>
                        <a:latin typeface="Times New Roman"/>
                        <a:ea typeface="Times New Roman"/>
                      </a:endParaRPr>
                    </a:p>
                  </a:txBody>
                  <a:tcPr marL="44450" marR="4445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75000"/>
                      </a:schemeClr>
                    </a:solidFill>
                  </a:tcPr>
                </a:tc>
              </a:tr>
              <a:tr h="80010">
                <a:tc>
                  <a:txBody>
                    <a:bodyPr/>
                    <a:lstStyle/>
                    <a:p>
                      <a:pPr algn="ctr" hangingPunct="0">
                        <a:spcAft>
                          <a:spcPts val="0"/>
                        </a:spcAft>
                      </a:pPr>
                      <a:r>
                        <a:rPr lang="en-GB" sz="2800" dirty="0">
                          <a:effectLst/>
                        </a:rPr>
                        <a:t>Direct labour cost</a:t>
                      </a:r>
                      <a:endParaRPr lang="es-ES" sz="2800" dirty="0">
                        <a:effectLst/>
                        <a:latin typeface="Times New Roman"/>
                        <a:ea typeface="Times New Roman"/>
                      </a:endParaRPr>
                    </a:p>
                  </a:txBody>
                  <a:tcPr marL="44450" marR="44450" marT="0" marB="0" anchor="ctr">
                    <a:lnL w="12700" cmpd="sng">
                      <a:noFill/>
                    </a:lnL>
                    <a:lnR w="38100" cmpd="sng">
                      <a:noFill/>
                    </a:lnR>
                    <a:lnT w="38100" cmpd="sng">
                      <a:noFill/>
                    </a:lnT>
                    <a:lnB w="12700" cmpd="sng">
                      <a:noFill/>
                    </a:lnB>
                    <a:lnTlToBr w="12700" cmpd="sng">
                      <a:noFill/>
                      <a:prstDash val="solid"/>
                    </a:lnTlToBr>
                    <a:lnBlToTr w="12700" cmpd="sng">
                      <a:noFill/>
                      <a:prstDash val="solid"/>
                    </a:lnBlToTr>
                    <a:solidFill>
                      <a:schemeClr val="accent1">
                        <a:lumMod val="75000"/>
                      </a:schemeClr>
                    </a:solidFill>
                  </a:tcPr>
                </a:tc>
                <a:tc vMerge="1">
                  <a:txBody>
                    <a:bodyPr/>
                    <a:lstStyle/>
                    <a:p>
                      <a:endParaRPr lang="es-ES"/>
                    </a:p>
                  </a:txBody>
                  <a:tcPr/>
                </a:tc>
                <a:tc vMerge="1">
                  <a:txBody>
                    <a:bodyPr/>
                    <a:lstStyle/>
                    <a:p>
                      <a:endParaRPr lang="es-ES"/>
                    </a:p>
                  </a:txBody>
                  <a:tcPr/>
                </a:tc>
              </a:tr>
            </a:tbl>
          </a:graphicData>
        </a:graphic>
      </p:graphicFrame>
      <p:sp>
        <p:nvSpPr>
          <p:cNvPr id="31" name="Content Placeholder 2">
            <a:extLst>
              <a:ext uri="{FF2B5EF4-FFF2-40B4-BE49-F238E27FC236}">
                <a16:creationId xmlns:a16="http://schemas.microsoft.com/office/drawing/2014/main" xmlns="" id="{4A0EDF7B-C84F-438D-8851-17E773375797}"/>
              </a:ext>
            </a:extLst>
          </p:cNvPr>
          <p:cNvSpPr txBox="1">
            <a:spLocks/>
          </p:cNvSpPr>
          <p:nvPr/>
        </p:nvSpPr>
        <p:spPr>
          <a:xfrm>
            <a:off x="15484811" y="12187238"/>
            <a:ext cx="14488824" cy="3024336"/>
          </a:xfrm>
          <a:prstGeom prst="rect">
            <a:avLst/>
          </a:prstGeom>
          <a:solidFill>
            <a:srgbClr val="EAF9E7"/>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10000"/>
              </a:lnSpc>
              <a:spcBef>
                <a:spcPts val="0"/>
              </a:spcBef>
              <a:buClr>
                <a:schemeClr val="accent1">
                  <a:lumMod val="50000"/>
                </a:schemeClr>
              </a:buClr>
              <a:buNone/>
            </a:pPr>
            <a:r>
              <a:rPr lang="en-US" sz="2800" b="1" dirty="0" smtClean="0">
                <a:solidFill>
                  <a:schemeClr val="tx1"/>
                </a:solidFill>
              </a:rPr>
              <a:t>2.4 Price </a:t>
            </a:r>
            <a:r>
              <a:rPr lang="en-US" sz="2800" b="1" dirty="0">
                <a:solidFill>
                  <a:schemeClr val="tx1"/>
                </a:solidFill>
              </a:rPr>
              <a:t>for the management of disused radioactive sources</a:t>
            </a:r>
          </a:p>
          <a:p>
            <a:pPr marL="0" indent="0" algn="just" fontAlgn="auto">
              <a:lnSpc>
                <a:spcPct val="110000"/>
              </a:lnSpc>
              <a:buClr>
                <a:srgbClr val="5FCBEF"/>
              </a:buClr>
              <a:buNone/>
            </a:pPr>
            <a:r>
              <a:rPr lang="en-US" sz="2800" dirty="0">
                <a:solidFill>
                  <a:schemeClr val="tx1"/>
                </a:solidFill>
                <a:cs typeface="Calibri" pitchFamily="34" charset="0"/>
              </a:rPr>
              <a:t>The </a:t>
            </a:r>
            <a:r>
              <a:rPr lang="en-US" sz="2800" dirty="0" smtClean="0">
                <a:solidFill>
                  <a:schemeClr val="tx1"/>
                </a:solidFill>
                <a:cs typeface="Calibri" pitchFamily="34" charset="0"/>
              </a:rPr>
              <a:t>cost </a:t>
            </a:r>
            <a:r>
              <a:rPr lang="en-US" sz="2800" dirty="0">
                <a:solidFill>
                  <a:schemeClr val="tx1"/>
                </a:solidFill>
                <a:cs typeface="Calibri" pitchFamily="34" charset="0"/>
              </a:rPr>
              <a:t>card based on costs plus a profit margin is prepared when using </a:t>
            </a:r>
            <a:r>
              <a:rPr lang="en-US" sz="2800" dirty="0">
                <a:solidFill>
                  <a:schemeClr val="tx1"/>
                </a:solidFill>
                <a:cs typeface="Calibri" pitchFamily="34" charset="0"/>
              </a:rPr>
              <a:t>the cost-based </a:t>
            </a:r>
            <a:r>
              <a:rPr lang="en-US" sz="2800" dirty="0">
                <a:solidFill>
                  <a:schemeClr val="tx1"/>
                </a:solidFill>
                <a:cs typeface="Calibri" pitchFamily="34" charset="0"/>
              </a:rPr>
              <a:t>pricing </a:t>
            </a:r>
            <a:r>
              <a:rPr lang="en-US" sz="2800" dirty="0">
                <a:solidFill>
                  <a:schemeClr val="tx1"/>
                </a:solidFill>
                <a:cs typeface="Calibri" pitchFamily="34" charset="0"/>
              </a:rPr>
              <a:t>method. </a:t>
            </a:r>
            <a:r>
              <a:rPr lang="en-US" sz="2800" dirty="0">
                <a:solidFill>
                  <a:schemeClr val="tx1"/>
                </a:solidFill>
                <a:cs typeface="Calibri" pitchFamily="34" charset="0"/>
              </a:rPr>
              <a:t>All cost incurred to carry out the management of DSRS </a:t>
            </a:r>
            <a:r>
              <a:rPr lang="en-US" sz="2800" dirty="0" smtClean="0">
                <a:solidFill>
                  <a:schemeClr val="tx1"/>
                </a:solidFill>
                <a:cs typeface="Calibri" pitchFamily="34" charset="0"/>
              </a:rPr>
              <a:t>should </a:t>
            </a:r>
            <a:r>
              <a:rPr lang="en-US" sz="2800" dirty="0">
                <a:solidFill>
                  <a:schemeClr val="tx1"/>
                </a:solidFill>
                <a:cs typeface="Calibri" pitchFamily="34" charset="0"/>
              </a:rPr>
              <a:t>be </a:t>
            </a:r>
            <a:r>
              <a:rPr lang="en-US" sz="2800" dirty="0" smtClean="0">
                <a:solidFill>
                  <a:schemeClr val="tx1"/>
                </a:solidFill>
                <a:cs typeface="Calibri" pitchFamily="34" charset="0"/>
              </a:rPr>
              <a:t>determined. The </a:t>
            </a:r>
            <a:r>
              <a:rPr lang="en-US" sz="2800" dirty="0">
                <a:solidFill>
                  <a:schemeClr val="tx1"/>
                </a:solidFill>
                <a:cs typeface="Calibri" pitchFamily="34" charset="0"/>
              </a:rPr>
              <a:t>percentage of profits is added to define the selling price. </a:t>
            </a:r>
            <a:r>
              <a:rPr lang="en-US" sz="2800" dirty="0">
                <a:solidFill>
                  <a:schemeClr val="tx1"/>
                </a:solidFill>
                <a:cs typeface="Calibri" pitchFamily="34" charset="0"/>
              </a:rPr>
              <a:t>The production cost should be reflected </a:t>
            </a:r>
            <a:r>
              <a:rPr lang="en-US" sz="2800" dirty="0" smtClean="0">
                <a:solidFill>
                  <a:schemeClr val="tx1"/>
                </a:solidFill>
                <a:cs typeface="Calibri" pitchFamily="34" charset="0"/>
              </a:rPr>
              <a:t>broken </a:t>
            </a:r>
            <a:r>
              <a:rPr lang="en-US" sz="2800" dirty="0">
                <a:solidFill>
                  <a:schemeClr val="tx1"/>
                </a:solidFill>
                <a:cs typeface="Calibri" pitchFamily="34" charset="0"/>
              </a:rPr>
              <a:t>by cost elements per unit of product. The measurement unit used </a:t>
            </a:r>
            <a:r>
              <a:rPr lang="en-US" sz="2800" dirty="0" smtClean="0">
                <a:solidFill>
                  <a:schemeClr val="tx1"/>
                </a:solidFill>
                <a:cs typeface="Calibri" pitchFamily="34" charset="0"/>
              </a:rPr>
              <a:t>to </a:t>
            </a:r>
            <a:r>
              <a:rPr lang="en-US" sz="2800" dirty="0">
                <a:solidFill>
                  <a:schemeClr val="tx1"/>
                </a:solidFill>
                <a:cs typeface="Calibri" pitchFamily="34" charset="0"/>
              </a:rPr>
              <a:t>estimate </a:t>
            </a:r>
            <a:r>
              <a:rPr lang="en-US" sz="2800" dirty="0" smtClean="0">
                <a:solidFill>
                  <a:schemeClr val="tx1"/>
                </a:solidFill>
                <a:cs typeface="Calibri" pitchFamily="34" charset="0"/>
              </a:rPr>
              <a:t>the </a:t>
            </a:r>
            <a:r>
              <a:rPr lang="en-US" sz="2800" dirty="0">
                <a:solidFill>
                  <a:schemeClr val="tx1"/>
                </a:solidFill>
                <a:cs typeface="Calibri" pitchFamily="34" charset="0"/>
              </a:rPr>
              <a:t>price for the </a:t>
            </a:r>
            <a:r>
              <a:rPr lang="en-US" sz="2800" dirty="0" smtClean="0">
                <a:solidFill>
                  <a:schemeClr val="tx1"/>
                </a:solidFill>
                <a:cs typeface="Calibri" pitchFamily="34" charset="0"/>
              </a:rPr>
              <a:t>management of DSRS is shown in the table</a:t>
            </a:r>
            <a:r>
              <a:rPr lang="en-US" sz="2800" dirty="0">
                <a:solidFill>
                  <a:schemeClr val="tx1"/>
                </a:solidFill>
                <a:cs typeface="Calibri" pitchFamily="34" charset="0"/>
              </a:rPr>
              <a:t>.</a:t>
            </a:r>
            <a:endParaRPr lang="en-US" sz="2800" dirty="0">
              <a:solidFill>
                <a:schemeClr val="tx1"/>
              </a:solidFill>
              <a:cs typeface="Calibri" pitchFamily="34" charset="0"/>
            </a:endParaRPr>
          </a:p>
          <a:p>
            <a:pPr marL="0" indent="0">
              <a:lnSpc>
                <a:spcPct val="110000"/>
              </a:lnSpc>
              <a:spcBef>
                <a:spcPts val="0"/>
              </a:spcBef>
              <a:buClr>
                <a:schemeClr val="accent1">
                  <a:lumMod val="50000"/>
                </a:schemeClr>
              </a:buClr>
              <a:buNone/>
            </a:pPr>
            <a:endParaRPr lang="en-US" sz="2800" dirty="0" smtClean="0">
              <a:solidFill>
                <a:schemeClr val="tx1"/>
              </a:solidFill>
            </a:endParaRPr>
          </a:p>
        </p:txBody>
      </p:sp>
      <p:graphicFrame>
        <p:nvGraphicFramePr>
          <p:cNvPr id="12" name="11 Tabla"/>
          <p:cNvGraphicFramePr>
            <a:graphicFrameLocks noGrp="1"/>
          </p:cNvGraphicFramePr>
          <p:nvPr>
            <p:extLst>
              <p:ext uri="{D42A27DB-BD31-4B8C-83A1-F6EECF244321}">
                <p14:modId xmlns:p14="http://schemas.microsoft.com/office/powerpoint/2010/main" val="1171157118"/>
              </p:ext>
            </p:extLst>
          </p:nvPr>
        </p:nvGraphicFramePr>
        <p:xfrm>
          <a:off x="15487417" y="15427598"/>
          <a:ext cx="14488824" cy="1592580"/>
        </p:xfrm>
        <a:graphic>
          <a:graphicData uri="http://schemas.openxmlformats.org/drawingml/2006/table">
            <a:tbl>
              <a:tblPr firstRow="1" firstCol="1" bandRow="1">
                <a:tableStyleId>{69012ECD-51FC-41F1-AA8D-1B2483CD663E}</a:tableStyleId>
              </a:tblPr>
              <a:tblGrid>
                <a:gridCol w="5845258"/>
                <a:gridCol w="8643566"/>
              </a:tblGrid>
              <a:tr h="0">
                <a:tc>
                  <a:txBody>
                    <a:bodyPr/>
                    <a:lstStyle/>
                    <a:p>
                      <a:pPr algn="just" hangingPunct="0">
                        <a:spcAft>
                          <a:spcPts val="0"/>
                        </a:spcAft>
                      </a:pPr>
                      <a:r>
                        <a:rPr lang="en-GB" sz="2600" b="1" dirty="0">
                          <a:effectLst/>
                        </a:rPr>
                        <a:t>Stage of the management of DSRS</a:t>
                      </a:r>
                      <a:endParaRPr lang="es-ES" sz="2600" b="1" dirty="0">
                        <a:effectLst/>
                        <a:latin typeface="Times New Roman"/>
                        <a:ea typeface="Times New Roman"/>
                      </a:endParaRPr>
                    </a:p>
                  </a:txBody>
                  <a:tcPr marL="68580" marR="68580" marT="0" marB="0">
                    <a:lnR w="12700" cap="flat" cmpd="sng" algn="ctr">
                      <a:solidFill>
                        <a:schemeClr val="bg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75000"/>
                      </a:schemeClr>
                    </a:solidFill>
                  </a:tcPr>
                </a:tc>
                <a:tc>
                  <a:txBody>
                    <a:bodyPr/>
                    <a:lstStyle/>
                    <a:p>
                      <a:pPr algn="just" hangingPunct="0">
                        <a:spcAft>
                          <a:spcPts val="0"/>
                        </a:spcAft>
                      </a:pPr>
                      <a:r>
                        <a:rPr lang="en-GB" sz="2600" b="1" dirty="0">
                          <a:effectLst/>
                        </a:rPr>
                        <a:t>Measurement units (to determine the unit price)</a:t>
                      </a:r>
                      <a:endParaRPr lang="es-ES" sz="2600" b="1" dirty="0">
                        <a:effectLst/>
                        <a:latin typeface="Times New Roman"/>
                        <a:ea typeface="Times New Roman"/>
                      </a:endParaRPr>
                    </a:p>
                  </a:txBody>
                  <a:tcPr marL="68580" marR="68580" marT="0" marB="0">
                    <a:lnL w="12700" cap="flat" cmpd="sng" algn="ctr">
                      <a:solidFill>
                        <a:schemeClr val="bg1"/>
                      </a:solidFill>
                      <a:prstDash val="solid"/>
                      <a:round/>
                      <a:headEnd type="none" w="med" len="med"/>
                      <a:tailEnd type="none" w="med" len="med"/>
                    </a:lnL>
                    <a:lnB w="12700" cap="flat" cmpd="sng" algn="ctr">
                      <a:noFill/>
                      <a:prstDash val="solid"/>
                      <a:round/>
                      <a:headEnd type="none" w="med" len="med"/>
                      <a:tailEnd type="none" w="med" len="med"/>
                    </a:lnB>
                    <a:solidFill>
                      <a:schemeClr val="accent1">
                        <a:lumMod val="75000"/>
                      </a:schemeClr>
                    </a:solidFill>
                  </a:tcPr>
                </a:tc>
              </a:tr>
              <a:tr h="0">
                <a:tc>
                  <a:txBody>
                    <a:bodyPr/>
                    <a:lstStyle/>
                    <a:p>
                      <a:pPr hangingPunct="0">
                        <a:spcAft>
                          <a:spcPts val="0"/>
                        </a:spcAft>
                      </a:pPr>
                      <a:r>
                        <a:rPr lang="en-GB" sz="2600" b="0" dirty="0">
                          <a:effectLst/>
                        </a:rPr>
                        <a:t>Collection and transport</a:t>
                      </a:r>
                      <a:endParaRPr lang="es-ES" sz="2600" b="0" dirty="0">
                        <a:effectLst/>
                        <a:latin typeface="Times New Roman"/>
                        <a:ea typeface="Times New Roman"/>
                      </a:endParaRPr>
                    </a:p>
                  </a:txBody>
                  <a:tcPr marL="68580" marR="68580" marT="0" marB="0">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AF9E7"/>
                    </a:solidFill>
                  </a:tcPr>
                </a:tc>
                <a:tc>
                  <a:txBody>
                    <a:bodyPr/>
                    <a:lstStyle/>
                    <a:p>
                      <a:pPr hangingPunct="0">
                        <a:spcAft>
                          <a:spcPts val="0"/>
                        </a:spcAft>
                      </a:pPr>
                      <a:r>
                        <a:rPr lang="en-GB" sz="2600" b="0" dirty="0">
                          <a:effectLst/>
                        </a:rPr>
                        <a:t>One hour of transportation</a:t>
                      </a:r>
                      <a:endParaRPr lang="es-ES" sz="2600" b="0" dirty="0">
                        <a:effectLst/>
                        <a:latin typeface="Times New Roman"/>
                        <a:ea typeface="Times New Roman"/>
                      </a:endParaRPr>
                    </a:p>
                  </a:txBody>
                  <a:tcPr marL="68580" marR="68580" marT="0" marB="0">
                    <a:lnL w="12700"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AF9E7"/>
                    </a:solidFill>
                  </a:tcPr>
                </a:tc>
              </a:tr>
              <a:tr h="0">
                <a:tc>
                  <a:txBody>
                    <a:bodyPr/>
                    <a:lstStyle/>
                    <a:p>
                      <a:pPr hangingPunct="0">
                        <a:spcAft>
                          <a:spcPts val="0"/>
                        </a:spcAft>
                      </a:pPr>
                      <a:r>
                        <a:rPr lang="en-GB" sz="2600" b="0" dirty="0">
                          <a:effectLst/>
                        </a:rPr>
                        <a:t>Conditioning of </a:t>
                      </a:r>
                      <a:r>
                        <a:rPr lang="en-GB" sz="2600" b="0" dirty="0" smtClean="0">
                          <a:effectLst/>
                        </a:rPr>
                        <a:t>DSRS</a:t>
                      </a:r>
                      <a:endParaRPr lang="es-ES" sz="2600" b="0" dirty="0">
                        <a:effectLst/>
                        <a:latin typeface="Times New Roman"/>
                        <a:ea typeface="Times New Roman"/>
                      </a:endParaRPr>
                    </a:p>
                  </a:txBody>
                  <a:tcPr marL="68580" marR="68580" marT="0" marB="0">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AF9E7"/>
                    </a:solidFill>
                  </a:tcPr>
                </a:tc>
                <a:tc>
                  <a:txBody>
                    <a:bodyPr/>
                    <a:lstStyle/>
                    <a:p>
                      <a:pPr hangingPunct="0">
                        <a:spcAft>
                          <a:spcPts val="0"/>
                        </a:spcAft>
                      </a:pPr>
                      <a:r>
                        <a:rPr lang="en-GB" sz="2600" b="0" dirty="0">
                          <a:effectLst/>
                        </a:rPr>
                        <a:t>A conditioned waste package</a:t>
                      </a:r>
                      <a:endParaRPr lang="es-ES" sz="2600" b="0" dirty="0">
                        <a:effectLst/>
                        <a:latin typeface="Times New Roman"/>
                        <a:ea typeface="Times New Roman"/>
                      </a:endParaRPr>
                    </a:p>
                  </a:txBody>
                  <a:tcPr marL="68580" marR="68580" marT="0" marB="0">
                    <a:lnL w="12700"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AF9E7"/>
                    </a:solidFill>
                  </a:tcPr>
                </a:tc>
              </a:tr>
              <a:tr h="0">
                <a:tc>
                  <a:txBody>
                    <a:bodyPr/>
                    <a:lstStyle/>
                    <a:p>
                      <a:pPr hangingPunct="0">
                        <a:spcAft>
                          <a:spcPts val="0"/>
                        </a:spcAft>
                      </a:pPr>
                      <a:r>
                        <a:rPr lang="en-GB" sz="2600" b="0">
                          <a:effectLst/>
                        </a:rPr>
                        <a:t>Storage of the waste packages</a:t>
                      </a:r>
                      <a:endParaRPr lang="es-ES" sz="2600" b="0">
                        <a:effectLst/>
                        <a:latin typeface="Times New Roman"/>
                        <a:ea typeface="Times New Roman"/>
                      </a:endParaRPr>
                    </a:p>
                  </a:txBody>
                  <a:tcPr marL="68580" marR="68580" marT="0" marB="0">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solidFill>
                      <a:srgbClr val="EAF9E7"/>
                    </a:solidFill>
                  </a:tcPr>
                </a:tc>
                <a:tc>
                  <a:txBody>
                    <a:bodyPr/>
                    <a:lstStyle/>
                    <a:p>
                      <a:pPr hangingPunct="0">
                        <a:lnSpc>
                          <a:spcPct val="110000"/>
                        </a:lnSpc>
                        <a:spcAft>
                          <a:spcPts val="0"/>
                        </a:spcAft>
                      </a:pPr>
                      <a:r>
                        <a:rPr lang="en-GB" sz="2600" b="0" dirty="0">
                          <a:effectLst/>
                        </a:rPr>
                        <a:t>Storage of a conditioned waste package for one </a:t>
                      </a:r>
                      <a:r>
                        <a:rPr lang="en-GB" sz="2600" b="0" dirty="0" smtClean="0">
                          <a:effectLst/>
                        </a:rPr>
                        <a:t>year</a:t>
                      </a:r>
                      <a:endParaRPr lang="es-ES" sz="2600" b="0" dirty="0">
                        <a:effectLst/>
                        <a:latin typeface="Times New Roman"/>
                        <a:ea typeface="Times New Roman"/>
                      </a:endParaRPr>
                    </a:p>
                  </a:txBody>
                  <a:tcPr marL="68580" marR="68580" marT="0" marB="0">
                    <a:lnL w="12700"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solidFill>
                      <a:srgbClr val="EAF9E7"/>
                    </a:solidFill>
                  </a:tcPr>
                </a:tc>
              </a:tr>
            </a:tbl>
          </a:graphicData>
        </a:graphic>
      </p:graphicFrame>
      <p:sp>
        <p:nvSpPr>
          <p:cNvPr id="33" name="Content Placeholder 2">
            <a:extLst>
              <a:ext uri="{FF2B5EF4-FFF2-40B4-BE49-F238E27FC236}">
                <a16:creationId xmlns:a16="http://schemas.microsoft.com/office/drawing/2014/main" xmlns="" id="{4A0EDF7B-C84F-438D-8851-17E773375797}"/>
              </a:ext>
            </a:extLst>
          </p:cNvPr>
          <p:cNvSpPr txBox="1">
            <a:spLocks/>
          </p:cNvSpPr>
          <p:nvPr/>
        </p:nvSpPr>
        <p:spPr>
          <a:xfrm>
            <a:off x="15484811" y="17299806"/>
            <a:ext cx="14488824" cy="1944216"/>
          </a:xfrm>
          <a:prstGeom prst="rect">
            <a:avLst/>
          </a:prstGeom>
          <a:solidFill>
            <a:srgbClr val="EAF9E7"/>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lnSpc>
                <a:spcPct val="110000"/>
              </a:lnSpc>
              <a:spcBef>
                <a:spcPts val="0"/>
              </a:spcBef>
              <a:buClr>
                <a:schemeClr val="accent1">
                  <a:lumMod val="50000"/>
                </a:schemeClr>
              </a:buClr>
              <a:buNone/>
            </a:pPr>
            <a:r>
              <a:rPr lang="en-US" sz="2800" dirty="0" smtClean="0">
                <a:solidFill>
                  <a:schemeClr val="tx1"/>
                </a:solidFill>
                <a:cs typeface="Calibri" pitchFamily="34" charset="0"/>
              </a:rPr>
              <a:t>A </a:t>
            </a:r>
            <a:r>
              <a:rPr lang="en-US" sz="2800" dirty="0">
                <a:solidFill>
                  <a:schemeClr val="tx1"/>
                </a:solidFill>
                <a:cs typeface="Calibri" pitchFamily="34" charset="0"/>
              </a:rPr>
              <a:t>cost card is elaborated for each stage of the management of </a:t>
            </a:r>
            <a:r>
              <a:rPr lang="en-US" sz="2800" dirty="0" smtClean="0">
                <a:solidFill>
                  <a:schemeClr val="tx1"/>
                </a:solidFill>
                <a:cs typeface="Calibri" pitchFamily="34" charset="0"/>
              </a:rPr>
              <a:t>DSRS. </a:t>
            </a:r>
            <a:r>
              <a:rPr lang="en-US" sz="2800" dirty="0">
                <a:solidFill>
                  <a:schemeClr val="tx1"/>
                </a:solidFill>
                <a:cs typeface="Calibri" pitchFamily="34" charset="0"/>
              </a:rPr>
              <a:t>It consists in an Excel file containing spreadsheets for the different cost elements and a main spreadsheet to summarize the results and give the final price. The elements included in the main spreadsheet </a:t>
            </a:r>
            <a:r>
              <a:rPr lang="en-US" sz="2800" dirty="0" smtClean="0">
                <a:solidFill>
                  <a:schemeClr val="tx1"/>
                </a:solidFill>
                <a:cs typeface="Calibri" pitchFamily="34" charset="0"/>
              </a:rPr>
              <a:t>for conditioning of DSRS </a:t>
            </a:r>
            <a:r>
              <a:rPr lang="en-US" sz="2800" dirty="0">
                <a:solidFill>
                  <a:schemeClr val="tx1"/>
                </a:solidFill>
                <a:cs typeface="Calibri" pitchFamily="34" charset="0"/>
              </a:rPr>
              <a:t>are </a:t>
            </a:r>
            <a:r>
              <a:rPr lang="en-US" sz="2800" dirty="0" smtClean="0">
                <a:solidFill>
                  <a:schemeClr val="tx1"/>
                </a:solidFill>
                <a:cs typeface="Calibri" pitchFamily="34" charset="0"/>
              </a:rPr>
              <a:t>presented</a:t>
            </a:r>
            <a:r>
              <a:rPr lang="en-US" sz="2800" dirty="0">
                <a:solidFill>
                  <a:schemeClr val="tx1"/>
                </a:solidFill>
                <a:cs typeface="Calibri" pitchFamily="34" charset="0"/>
              </a:rPr>
              <a:t>:</a:t>
            </a:r>
            <a:endParaRPr lang="en-US" sz="2800" dirty="0" smtClean="0">
              <a:solidFill>
                <a:schemeClr val="tx1"/>
              </a:solidFill>
            </a:endParaRPr>
          </a:p>
        </p:txBody>
      </p:sp>
      <p:graphicFrame>
        <p:nvGraphicFramePr>
          <p:cNvPr id="13" name="12 Tabla"/>
          <p:cNvGraphicFramePr>
            <a:graphicFrameLocks noGrp="1"/>
          </p:cNvGraphicFramePr>
          <p:nvPr>
            <p:extLst>
              <p:ext uri="{D42A27DB-BD31-4B8C-83A1-F6EECF244321}">
                <p14:modId xmlns:p14="http://schemas.microsoft.com/office/powerpoint/2010/main" val="3411513076"/>
              </p:ext>
            </p:extLst>
          </p:nvPr>
        </p:nvGraphicFramePr>
        <p:xfrm>
          <a:off x="15484812" y="19532054"/>
          <a:ext cx="14504039" cy="14045020"/>
        </p:xfrm>
        <a:graphic>
          <a:graphicData uri="http://schemas.openxmlformats.org/drawingml/2006/table">
            <a:tbl>
              <a:tblPr firstRow="1" firstCol="1" bandRow="1">
                <a:tableStyleId>{69012ECD-51FC-41F1-AA8D-1B2483CD663E}</a:tableStyleId>
              </a:tblPr>
              <a:tblGrid>
                <a:gridCol w="3615615"/>
                <a:gridCol w="368368"/>
                <a:gridCol w="5032232"/>
                <a:gridCol w="1919960"/>
                <a:gridCol w="3567864"/>
              </a:tblGrid>
              <a:tr h="506866">
                <a:tc>
                  <a:txBody>
                    <a:bodyPr/>
                    <a:lstStyle/>
                    <a:p>
                      <a:pPr fontAlgn="auto" hangingPunct="1">
                        <a:lnSpc>
                          <a:spcPct val="120000"/>
                        </a:lnSpc>
                        <a:spcAft>
                          <a:spcPts val="0"/>
                        </a:spcAft>
                      </a:pPr>
                      <a:r>
                        <a:rPr lang="en-GB" sz="2800" dirty="0">
                          <a:solidFill>
                            <a:schemeClr val="bg1"/>
                          </a:solidFill>
                          <a:effectLst/>
                        </a:rPr>
                        <a:t>Organization:</a:t>
                      </a:r>
                      <a:endParaRPr lang="es-ES" sz="2800" dirty="0">
                        <a:solidFill>
                          <a:schemeClr val="bg1"/>
                        </a:solidFill>
                        <a:effectLst/>
                        <a:latin typeface="Times New Roman"/>
                        <a:ea typeface="Times New Roman"/>
                      </a:endParaRPr>
                    </a:p>
                  </a:txBody>
                  <a:tcPr marL="68580" marR="68580" marT="0" marB="0">
                    <a:solidFill>
                      <a:schemeClr val="accent1">
                        <a:lumMod val="75000"/>
                      </a:schemeClr>
                    </a:solidFill>
                  </a:tcPr>
                </a:tc>
                <a:tc gridSpan="2">
                  <a:txBody>
                    <a:bodyPr/>
                    <a:lstStyle/>
                    <a:p>
                      <a:pPr fontAlgn="auto" hangingPunct="1">
                        <a:lnSpc>
                          <a:spcPct val="120000"/>
                        </a:lnSpc>
                        <a:spcAft>
                          <a:spcPts val="0"/>
                        </a:spcAft>
                      </a:pPr>
                      <a:r>
                        <a:rPr lang="en-GB" sz="2800" dirty="0">
                          <a:solidFill>
                            <a:schemeClr val="bg1"/>
                          </a:solidFill>
                          <a:effectLst/>
                        </a:rPr>
                        <a:t>CPHR</a:t>
                      </a:r>
                      <a:endParaRPr lang="es-ES" sz="2800" dirty="0">
                        <a:solidFill>
                          <a:schemeClr val="bg1"/>
                        </a:solidFill>
                        <a:effectLst/>
                        <a:latin typeface="Times New Roman"/>
                        <a:ea typeface="Times New Roman"/>
                      </a:endParaRPr>
                    </a:p>
                  </a:txBody>
                  <a:tcPr marL="68580" marR="68580" marT="0" marB="0">
                    <a:solidFill>
                      <a:schemeClr val="accent1">
                        <a:lumMod val="75000"/>
                      </a:schemeClr>
                    </a:solidFill>
                  </a:tcPr>
                </a:tc>
                <a:tc hMerge="1">
                  <a:txBody>
                    <a:bodyPr/>
                    <a:lstStyle/>
                    <a:p>
                      <a:pPr fontAlgn="auto" hangingPunct="1">
                        <a:lnSpc>
                          <a:spcPct val="120000"/>
                        </a:lnSpc>
                        <a:spcAft>
                          <a:spcPts val="0"/>
                        </a:spcAft>
                      </a:pPr>
                      <a:endParaRPr lang="es-ES" sz="2800" dirty="0">
                        <a:solidFill>
                          <a:schemeClr val="bg1"/>
                        </a:solidFill>
                        <a:effectLst/>
                        <a:latin typeface="Times New Roman"/>
                        <a:ea typeface="Times New Roman"/>
                      </a:endParaRPr>
                    </a:p>
                  </a:txBody>
                  <a:tcPr marL="68580" marR="68580" marT="0" marB="0">
                    <a:solidFill>
                      <a:schemeClr val="accent1">
                        <a:lumMod val="75000"/>
                      </a:schemeClr>
                    </a:solidFill>
                  </a:tcPr>
                </a:tc>
                <a:tc gridSpan="2">
                  <a:txBody>
                    <a:bodyPr/>
                    <a:lstStyle/>
                    <a:p>
                      <a:pPr fontAlgn="auto" hangingPunct="1">
                        <a:lnSpc>
                          <a:spcPct val="120000"/>
                        </a:lnSpc>
                        <a:spcAft>
                          <a:spcPts val="0"/>
                        </a:spcAft>
                      </a:pPr>
                      <a:r>
                        <a:rPr lang="en-GB" sz="2800">
                          <a:solidFill>
                            <a:schemeClr val="bg1"/>
                          </a:solidFill>
                          <a:effectLst/>
                        </a:rPr>
                        <a:t>Product or Service ID:</a:t>
                      </a:r>
                      <a:endParaRPr lang="es-ES" sz="2800">
                        <a:solidFill>
                          <a:schemeClr val="bg1"/>
                        </a:solidFill>
                        <a:effectLst/>
                        <a:latin typeface="Times New Roman"/>
                        <a:ea typeface="Times New Roman"/>
                      </a:endParaRPr>
                    </a:p>
                  </a:txBody>
                  <a:tcPr marL="68580" marR="68580" marT="0" marB="0">
                    <a:solidFill>
                      <a:schemeClr val="accent1">
                        <a:lumMod val="75000"/>
                      </a:schemeClr>
                    </a:solidFill>
                  </a:tcPr>
                </a:tc>
                <a:tc hMerge="1">
                  <a:txBody>
                    <a:bodyPr/>
                    <a:lstStyle/>
                    <a:p>
                      <a:endParaRPr lang="es-ES"/>
                    </a:p>
                  </a:txBody>
                  <a:tcPr/>
                </a:tc>
              </a:tr>
              <a:tr h="506866">
                <a:tc>
                  <a:txBody>
                    <a:bodyPr/>
                    <a:lstStyle/>
                    <a:p>
                      <a:pPr fontAlgn="auto" hangingPunct="1">
                        <a:lnSpc>
                          <a:spcPct val="120000"/>
                        </a:lnSpc>
                        <a:spcAft>
                          <a:spcPts val="0"/>
                        </a:spcAft>
                      </a:pPr>
                      <a:r>
                        <a:rPr lang="en-GB" sz="2800" dirty="0">
                          <a:solidFill>
                            <a:schemeClr val="bg1"/>
                          </a:solidFill>
                          <a:effectLst/>
                        </a:rPr>
                        <a:t>Product or Service:</a:t>
                      </a:r>
                      <a:endParaRPr lang="es-ES" sz="2800" dirty="0">
                        <a:solidFill>
                          <a:schemeClr val="bg1"/>
                        </a:solidFill>
                        <a:effectLst/>
                        <a:latin typeface="Times New Roman"/>
                        <a:ea typeface="Times New Roman"/>
                      </a:endParaRPr>
                    </a:p>
                  </a:txBody>
                  <a:tcPr marL="68580" marR="68580" marT="0" marB="0">
                    <a:solidFill>
                      <a:schemeClr val="accent1">
                        <a:lumMod val="75000"/>
                      </a:schemeClr>
                    </a:solidFill>
                  </a:tcPr>
                </a:tc>
                <a:tc gridSpan="2">
                  <a:txBody>
                    <a:bodyPr/>
                    <a:lstStyle/>
                    <a:p>
                      <a:pPr fontAlgn="auto" hangingPunct="1">
                        <a:lnSpc>
                          <a:spcPct val="120000"/>
                        </a:lnSpc>
                        <a:spcAft>
                          <a:spcPts val="0"/>
                        </a:spcAft>
                      </a:pPr>
                      <a:r>
                        <a:rPr lang="en-GB" sz="2800" dirty="0">
                          <a:solidFill>
                            <a:schemeClr val="bg1"/>
                          </a:solidFill>
                          <a:effectLst/>
                        </a:rPr>
                        <a:t>Conditioning of DSRS Cat 3-5</a:t>
                      </a:r>
                      <a:endParaRPr lang="es-ES" sz="2800" dirty="0">
                        <a:solidFill>
                          <a:schemeClr val="bg1"/>
                        </a:solidFill>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solidFill>
                      <a:schemeClr val="accent1">
                        <a:lumMod val="75000"/>
                      </a:schemeClr>
                    </a:solidFill>
                  </a:tcPr>
                </a:tc>
                <a:tc hMerge="1">
                  <a:txBody>
                    <a:bodyPr/>
                    <a:lstStyle/>
                    <a:p>
                      <a:pPr fontAlgn="auto" hangingPunct="1">
                        <a:lnSpc>
                          <a:spcPct val="120000"/>
                        </a:lnSpc>
                        <a:spcAft>
                          <a:spcPts val="0"/>
                        </a:spcAft>
                      </a:pPr>
                      <a:endParaRPr lang="es-ES" sz="2800" dirty="0">
                        <a:solidFill>
                          <a:schemeClr val="bg1"/>
                        </a:solidFill>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solidFill>
                      <a:schemeClr val="accent1">
                        <a:lumMod val="75000"/>
                      </a:schemeClr>
                    </a:solidFill>
                  </a:tcPr>
                </a:tc>
                <a:tc gridSpan="2">
                  <a:txBody>
                    <a:bodyPr/>
                    <a:lstStyle/>
                    <a:p>
                      <a:pPr fontAlgn="auto" hangingPunct="1">
                        <a:lnSpc>
                          <a:spcPct val="120000"/>
                        </a:lnSpc>
                        <a:spcAft>
                          <a:spcPts val="0"/>
                        </a:spcAft>
                      </a:pPr>
                      <a:r>
                        <a:rPr lang="en-GB" sz="2800" dirty="0">
                          <a:solidFill>
                            <a:schemeClr val="bg1"/>
                          </a:solidFill>
                          <a:effectLst/>
                        </a:rPr>
                        <a:t>700.17010-1</a:t>
                      </a:r>
                      <a:endParaRPr lang="es-ES" sz="2800" dirty="0">
                        <a:solidFill>
                          <a:schemeClr val="bg1"/>
                        </a:solidFill>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solidFill>
                      <a:schemeClr val="accent1">
                        <a:lumMod val="75000"/>
                      </a:schemeClr>
                    </a:solidFill>
                  </a:tcPr>
                </a:tc>
                <a:tc hMerge="1">
                  <a:txBody>
                    <a:bodyPr/>
                    <a:lstStyle/>
                    <a:p>
                      <a:pPr fontAlgn="auto" hangingPunct="1">
                        <a:lnSpc>
                          <a:spcPct val="110000"/>
                        </a:lnSpc>
                        <a:spcAft>
                          <a:spcPts val="0"/>
                        </a:spcAft>
                      </a:pPr>
                      <a:endParaRPr lang="es-ES" sz="2800" dirty="0">
                        <a:solidFill>
                          <a:schemeClr val="bg1"/>
                        </a:solidFill>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solidFill>
                      <a:schemeClr val="accent1">
                        <a:lumMod val="75000"/>
                      </a:schemeClr>
                    </a:solidFill>
                  </a:tcPr>
                </a:tc>
              </a:tr>
              <a:tr h="470661">
                <a:tc>
                  <a:txBody>
                    <a:bodyPr/>
                    <a:lstStyle/>
                    <a:p>
                      <a:pPr algn="ctr" fontAlgn="auto" hangingPunct="1">
                        <a:lnSpc>
                          <a:spcPct val="120000"/>
                        </a:lnSpc>
                        <a:spcAft>
                          <a:spcPts val="0"/>
                        </a:spcAft>
                      </a:pPr>
                      <a:r>
                        <a:rPr lang="en-GB" sz="2600" dirty="0">
                          <a:effectLst/>
                        </a:rPr>
                        <a:t>Elements:</a:t>
                      </a:r>
                      <a:endParaRPr lang="es-ES" sz="2600" dirty="0">
                        <a:effectLst/>
                        <a:latin typeface="Times New Roman"/>
                        <a:ea typeface="Times New Roman"/>
                      </a:endParaRPr>
                    </a:p>
                  </a:txBody>
                  <a:tcPr marL="68580" marR="68580" marT="0" marB="0"/>
                </a:tc>
                <a:tc gridSpan="2">
                  <a:txBody>
                    <a:bodyPr/>
                    <a:lstStyle/>
                    <a:p>
                      <a:pPr fontAlgn="auto" hangingPunct="1">
                        <a:lnSpc>
                          <a:spcPct val="120000"/>
                        </a:lnSpc>
                        <a:spcAft>
                          <a:spcPts val="0"/>
                        </a:spcAft>
                      </a:pPr>
                      <a:r>
                        <a:rPr lang="en-GB" sz="2600" dirty="0">
                          <a:effectLst/>
                        </a:rPr>
                        <a:t> </a:t>
                      </a:r>
                      <a:endParaRPr lang="es-ES" sz="260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hMerge="1">
                  <a:txBody>
                    <a:bodyPr/>
                    <a:lstStyle/>
                    <a:p>
                      <a:pPr fontAlgn="auto" hangingPunct="1">
                        <a:lnSpc>
                          <a:spcPct val="120000"/>
                        </a:lnSpc>
                        <a:spcAft>
                          <a:spcPts val="0"/>
                        </a:spcAft>
                      </a:pPr>
                      <a:endParaRPr lang="es-ES" sz="260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lgn="ctr" fontAlgn="auto" hangingPunct="1">
                        <a:lnSpc>
                          <a:spcPct val="120000"/>
                        </a:lnSpc>
                        <a:spcAft>
                          <a:spcPts val="0"/>
                        </a:spcAft>
                      </a:pPr>
                      <a:r>
                        <a:rPr lang="en-GB" sz="2600" dirty="0">
                          <a:effectLst/>
                        </a:rPr>
                        <a:t>No.</a:t>
                      </a:r>
                      <a:endParaRPr lang="es-ES" sz="2600" dirty="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fontAlgn="auto" hangingPunct="1">
                        <a:lnSpc>
                          <a:spcPct val="120000"/>
                        </a:lnSpc>
                        <a:spcAft>
                          <a:spcPts val="0"/>
                        </a:spcAft>
                      </a:pPr>
                      <a:r>
                        <a:rPr lang="en-GB" sz="2600" dirty="0">
                          <a:effectLst/>
                        </a:rPr>
                        <a:t>Expenses, CUP</a:t>
                      </a:r>
                      <a:endParaRPr lang="es-ES" sz="2600" dirty="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tcPr>
                </a:tc>
              </a:tr>
              <a:tr h="470661">
                <a:tc gridSpan="3">
                  <a:txBody>
                    <a:bodyPr/>
                    <a:lstStyle/>
                    <a:p>
                      <a:pPr fontAlgn="auto" hangingPunct="1">
                        <a:lnSpc>
                          <a:spcPct val="120000"/>
                        </a:lnSpc>
                        <a:spcAft>
                          <a:spcPts val="0"/>
                        </a:spcAft>
                      </a:pPr>
                      <a:r>
                        <a:rPr lang="en-GB" sz="2600" b="0" dirty="0">
                          <a:effectLst/>
                        </a:rPr>
                        <a:t>Raw materials, direct materials and consumables</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hMerge="1">
                  <a:txBody>
                    <a:bodyPr/>
                    <a:lstStyle/>
                    <a:p>
                      <a:endParaRPr lang="es-ES"/>
                    </a:p>
                  </a:txBody>
                  <a:tcPr/>
                </a:tc>
                <a:tc hMerge="1">
                  <a:txBody>
                    <a:bodyPr/>
                    <a:lstStyle/>
                    <a:p>
                      <a:endParaRPr lang="es-ES"/>
                    </a:p>
                  </a:txBody>
                  <a:tcPr/>
                </a:tc>
                <a:tc>
                  <a:txBody>
                    <a:bodyPr/>
                    <a:lstStyle/>
                    <a:p>
                      <a:pPr algn="ctr" fontAlgn="auto" hangingPunct="1">
                        <a:lnSpc>
                          <a:spcPct val="120000"/>
                        </a:lnSpc>
                        <a:spcAft>
                          <a:spcPts val="0"/>
                        </a:spcAft>
                      </a:pPr>
                      <a:r>
                        <a:rPr lang="en-GB" sz="2600" dirty="0">
                          <a:effectLst/>
                        </a:rPr>
                        <a:t>1.</a:t>
                      </a:r>
                      <a:endParaRPr lang="es-ES" sz="2600" dirty="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fontAlgn="auto" hangingPunct="1">
                        <a:lnSpc>
                          <a:spcPct val="120000"/>
                        </a:lnSpc>
                        <a:spcAft>
                          <a:spcPts val="0"/>
                        </a:spcAft>
                      </a:pPr>
                      <a:r>
                        <a:rPr lang="en-GB" sz="2600">
                          <a:effectLst/>
                        </a:rPr>
                        <a:t>9.746,79</a:t>
                      </a:r>
                      <a:endParaRPr lang="es-ES" sz="260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tcPr>
                </a:tc>
              </a:tr>
              <a:tr h="470661">
                <a:tc gridSpan="2">
                  <a:txBody>
                    <a:bodyPr/>
                    <a:lstStyle/>
                    <a:p>
                      <a:pPr fontAlgn="auto" hangingPunct="1">
                        <a:lnSpc>
                          <a:spcPct val="120000"/>
                        </a:lnSpc>
                        <a:spcAft>
                          <a:spcPts val="0"/>
                        </a:spcAft>
                      </a:pPr>
                      <a:r>
                        <a:rPr lang="en-GB" sz="2600" b="0" dirty="0">
                          <a:effectLst/>
                        </a:rPr>
                        <a:t> </a:t>
                      </a:r>
                      <a:endParaRPr lang="es-ES" sz="2600" b="0" dirty="0">
                        <a:effectLst/>
                        <a:latin typeface="Times New Roman"/>
                        <a:ea typeface="Times New Roman"/>
                      </a:endParaRPr>
                    </a:p>
                  </a:txBody>
                  <a:tcPr marL="68580" marR="68580" marT="0" marB="0"/>
                </a:tc>
                <a:tc hMerge="1">
                  <a:txBody>
                    <a:bodyPr/>
                    <a:lstStyle/>
                    <a:p>
                      <a:endParaRPr lang="es-ES"/>
                    </a:p>
                  </a:txBody>
                  <a:tcPr/>
                </a:tc>
                <a:tc>
                  <a:txBody>
                    <a:bodyPr/>
                    <a:lstStyle/>
                    <a:p>
                      <a:pPr fontAlgn="auto" hangingPunct="1">
                        <a:lnSpc>
                          <a:spcPct val="120000"/>
                        </a:lnSpc>
                        <a:spcAft>
                          <a:spcPts val="0"/>
                        </a:spcAft>
                      </a:pPr>
                      <a:r>
                        <a:rPr lang="en-GB" sz="2600" b="0" dirty="0">
                          <a:effectLst/>
                        </a:rPr>
                        <a:t>Materials and consumables</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lgn="ctr" fontAlgn="auto" hangingPunct="1">
                        <a:lnSpc>
                          <a:spcPct val="120000"/>
                        </a:lnSpc>
                        <a:spcAft>
                          <a:spcPts val="0"/>
                        </a:spcAft>
                      </a:pPr>
                      <a:r>
                        <a:rPr lang="en-GB" sz="2600">
                          <a:effectLst/>
                        </a:rPr>
                        <a:t>1.1</a:t>
                      </a:r>
                      <a:endParaRPr lang="es-ES" sz="260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fontAlgn="auto" hangingPunct="1">
                        <a:lnSpc>
                          <a:spcPct val="120000"/>
                        </a:lnSpc>
                        <a:spcAft>
                          <a:spcPts val="0"/>
                        </a:spcAft>
                      </a:pPr>
                      <a:r>
                        <a:rPr lang="en-GB" sz="2600">
                          <a:effectLst/>
                        </a:rPr>
                        <a:t>9.745.51</a:t>
                      </a:r>
                      <a:endParaRPr lang="es-ES" sz="260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tcPr>
                </a:tc>
              </a:tr>
              <a:tr h="470661">
                <a:tc gridSpan="2">
                  <a:txBody>
                    <a:bodyPr/>
                    <a:lstStyle/>
                    <a:p>
                      <a:pPr fontAlgn="auto" hangingPunct="1">
                        <a:lnSpc>
                          <a:spcPct val="120000"/>
                        </a:lnSpc>
                        <a:spcAft>
                          <a:spcPts val="0"/>
                        </a:spcAft>
                      </a:pPr>
                      <a:r>
                        <a:rPr lang="en-GB" sz="2600" b="0" dirty="0">
                          <a:effectLst/>
                        </a:rPr>
                        <a:t> </a:t>
                      </a:r>
                      <a:endParaRPr lang="es-ES" sz="2600" b="0" dirty="0">
                        <a:effectLst/>
                        <a:latin typeface="Times New Roman"/>
                        <a:ea typeface="Times New Roman"/>
                      </a:endParaRPr>
                    </a:p>
                  </a:txBody>
                  <a:tcPr marL="68580" marR="68580" marT="0" marB="0"/>
                </a:tc>
                <a:tc hMerge="1">
                  <a:txBody>
                    <a:bodyPr/>
                    <a:lstStyle/>
                    <a:p>
                      <a:endParaRPr lang="es-ES"/>
                    </a:p>
                  </a:txBody>
                  <a:tcPr/>
                </a:tc>
                <a:tc>
                  <a:txBody>
                    <a:bodyPr/>
                    <a:lstStyle/>
                    <a:p>
                      <a:pPr fontAlgn="auto" hangingPunct="1">
                        <a:lnSpc>
                          <a:spcPct val="120000"/>
                        </a:lnSpc>
                        <a:spcAft>
                          <a:spcPts val="0"/>
                        </a:spcAft>
                      </a:pPr>
                      <a:r>
                        <a:rPr lang="en-GB" sz="2600" b="0" dirty="0">
                          <a:effectLst/>
                        </a:rPr>
                        <a:t>Fuel </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lgn="ctr" fontAlgn="auto" hangingPunct="1">
                        <a:lnSpc>
                          <a:spcPct val="120000"/>
                        </a:lnSpc>
                        <a:spcAft>
                          <a:spcPts val="0"/>
                        </a:spcAft>
                      </a:pPr>
                      <a:r>
                        <a:rPr lang="en-GB" sz="2600">
                          <a:effectLst/>
                        </a:rPr>
                        <a:t>1.2</a:t>
                      </a:r>
                      <a:endParaRPr lang="es-ES" sz="260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fontAlgn="auto" hangingPunct="1">
                        <a:lnSpc>
                          <a:spcPct val="120000"/>
                        </a:lnSpc>
                        <a:spcAft>
                          <a:spcPts val="0"/>
                        </a:spcAft>
                      </a:pPr>
                      <a:r>
                        <a:rPr lang="en-GB" sz="2600">
                          <a:effectLst/>
                        </a:rPr>
                        <a:t>1,28</a:t>
                      </a:r>
                      <a:endParaRPr lang="es-ES" sz="260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tcPr>
                </a:tc>
              </a:tr>
              <a:tr h="470661">
                <a:tc gridSpan="2">
                  <a:txBody>
                    <a:bodyPr/>
                    <a:lstStyle/>
                    <a:p>
                      <a:pPr fontAlgn="auto" hangingPunct="1">
                        <a:lnSpc>
                          <a:spcPct val="120000"/>
                        </a:lnSpc>
                        <a:spcAft>
                          <a:spcPts val="0"/>
                        </a:spcAft>
                      </a:pPr>
                      <a:r>
                        <a:rPr lang="en-GB" sz="2600" b="0">
                          <a:effectLst/>
                        </a:rPr>
                        <a:t> </a:t>
                      </a:r>
                      <a:endParaRPr lang="es-ES" sz="2600" b="0">
                        <a:effectLst/>
                        <a:latin typeface="Times New Roman"/>
                        <a:ea typeface="Times New Roman"/>
                      </a:endParaRPr>
                    </a:p>
                  </a:txBody>
                  <a:tcPr marL="68580" marR="68580" marT="0" marB="0"/>
                </a:tc>
                <a:tc hMerge="1">
                  <a:txBody>
                    <a:bodyPr/>
                    <a:lstStyle/>
                    <a:p>
                      <a:endParaRPr lang="es-ES"/>
                    </a:p>
                  </a:txBody>
                  <a:tcPr/>
                </a:tc>
                <a:tc>
                  <a:txBody>
                    <a:bodyPr/>
                    <a:lstStyle/>
                    <a:p>
                      <a:pPr fontAlgn="auto" hangingPunct="1">
                        <a:lnSpc>
                          <a:spcPct val="120000"/>
                        </a:lnSpc>
                        <a:spcAft>
                          <a:spcPts val="0"/>
                        </a:spcAft>
                      </a:pPr>
                      <a:r>
                        <a:rPr lang="en-GB" sz="2600" b="0" dirty="0">
                          <a:effectLst/>
                        </a:rPr>
                        <a:t>Energy</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lgn="ctr" fontAlgn="auto" hangingPunct="1">
                        <a:lnSpc>
                          <a:spcPct val="120000"/>
                        </a:lnSpc>
                        <a:spcAft>
                          <a:spcPts val="0"/>
                        </a:spcAft>
                      </a:pPr>
                      <a:r>
                        <a:rPr lang="en-GB" sz="2600" dirty="0">
                          <a:effectLst/>
                        </a:rPr>
                        <a:t>1.3</a:t>
                      </a:r>
                      <a:endParaRPr lang="es-ES" sz="2600" dirty="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fontAlgn="auto" hangingPunct="1">
                        <a:lnSpc>
                          <a:spcPct val="120000"/>
                        </a:lnSpc>
                        <a:spcAft>
                          <a:spcPts val="0"/>
                        </a:spcAft>
                      </a:pPr>
                      <a:r>
                        <a:rPr lang="en-GB" sz="2600">
                          <a:effectLst/>
                        </a:rPr>
                        <a:t>0,00</a:t>
                      </a:r>
                      <a:endParaRPr lang="es-ES" sz="260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tcPr>
                </a:tc>
              </a:tr>
              <a:tr h="470661">
                <a:tc gridSpan="2">
                  <a:txBody>
                    <a:bodyPr/>
                    <a:lstStyle/>
                    <a:p>
                      <a:pPr fontAlgn="auto" hangingPunct="1">
                        <a:lnSpc>
                          <a:spcPct val="120000"/>
                        </a:lnSpc>
                        <a:spcAft>
                          <a:spcPts val="0"/>
                        </a:spcAft>
                      </a:pPr>
                      <a:r>
                        <a:rPr lang="en-GB" sz="2600" b="0" dirty="0">
                          <a:effectLst/>
                        </a:rPr>
                        <a:t> </a:t>
                      </a:r>
                      <a:endParaRPr lang="es-ES" sz="2600" b="0" dirty="0">
                        <a:effectLst/>
                        <a:latin typeface="Times New Roman"/>
                        <a:ea typeface="Times New Roman"/>
                      </a:endParaRPr>
                    </a:p>
                  </a:txBody>
                  <a:tcPr marL="68580" marR="68580" marT="0" marB="0"/>
                </a:tc>
                <a:tc hMerge="1">
                  <a:txBody>
                    <a:bodyPr/>
                    <a:lstStyle/>
                    <a:p>
                      <a:endParaRPr lang="es-ES"/>
                    </a:p>
                  </a:txBody>
                  <a:tcPr/>
                </a:tc>
                <a:tc>
                  <a:txBody>
                    <a:bodyPr/>
                    <a:lstStyle/>
                    <a:p>
                      <a:pPr fontAlgn="auto" hangingPunct="1">
                        <a:lnSpc>
                          <a:spcPct val="120000"/>
                        </a:lnSpc>
                        <a:spcAft>
                          <a:spcPts val="0"/>
                        </a:spcAft>
                      </a:pPr>
                      <a:r>
                        <a:rPr lang="en-GB" sz="2600" b="0" dirty="0">
                          <a:effectLst/>
                        </a:rPr>
                        <a:t>Water</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lgn="ctr" fontAlgn="auto" hangingPunct="1">
                        <a:lnSpc>
                          <a:spcPct val="120000"/>
                        </a:lnSpc>
                        <a:spcAft>
                          <a:spcPts val="0"/>
                        </a:spcAft>
                      </a:pPr>
                      <a:r>
                        <a:rPr lang="en-GB" sz="2600" dirty="0">
                          <a:effectLst/>
                        </a:rPr>
                        <a:t>1.4</a:t>
                      </a:r>
                      <a:endParaRPr lang="es-ES" sz="2600" dirty="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fontAlgn="auto" hangingPunct="1">
                        <a:lnSpc>
                          <a:spcPct val="120000"/>
                        </a:lnSpc>
                        <a:spcAft>
                          <a:spcPts val="0"/>
                        </a:spcAft>
                      </a:pPr>
                      <a:r>
                        <a:rPr lang="en-GB" sz="2600" dirty="0">
                          <a:effectLst/>
                        </a:rPr>
                        <a:t>0,00</a:t>
                      </a:r>
                      <a:endParaRPr lang="es-ES" sz="2600" dirty="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tcPr>
                </a:tc>
              </a:tr>
              <a:tr h="470661">
                <a:tc gridSpan="2">
                  <a:txBody>
                    <a:bodyPr/>
                    <a:lstStyle/>
                    <a:p>
                      <a:pPr fontAlgn="auto" hangingPunct="1">
                        <a:lnSpc>
                          <a:spcPct val="120000"/>
                        </a:lnSpc>
                        <a:spcAft>
                          <a:spcPts val="0"/>
                        </a:spcAft>
                      </a:pPr>
                      <a:r>
                        <a:rPr lang="en-GB" sz="2600" b="0" dirty="0">
                          <a:effectLst/>
                        </a:rPr>
                        <a:t>Direct labour:</a:t>
                      </a:r>
                      <a:endParaRPr lang="es-ES" sz="2600" b="0" dirty="0">
                        <a:effectLst/>
                        <a:latin typeface="Times New Roman"/>
                        <a:ea typeface="Times New Roman"/>
                      </a:endParaRPr>
                    </a:p>
                  </a:txBody>
                  <a:tcPr marL="68580" marR="68580" marT="0" marB="0"/>
                </a:tc>
                <a:tc hMerge="1">
                  <a:txBody>
                    <a:bodyPr/>
                    <a:lstStyle/>
                    <a:p>
                      <a:endParaRPr lang="es-ES"/>
                    </a:p>
                  </a:txBody>
                  <a:tcPr/>
                </a:tc>
                <a:tc>
                  <a:txBody>
                    <a:bodyPr/>
                    <a:lstStyle/>
                    <a:p>
                      <a:pPr fontAlgn="auto" hangingPunct="1">
                        <a:lnSpc>
                          <a:spcPct val="120000"/>
                        </a:lnSpc>
                        <a:spcAft>
                          <a:spcPts val="0"/>
                        </a:spcAft>
                      </a:pPr>
                      <a:r>
                        <a:rPr lang="en-GB" sz="2600" b="0" dirty="0">
                          <a:effectLst/>
                        </a:rPr>
                        <a:t> </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lgn="ctr" fontAlgn="auto" hangingPunct="1">
                        <a:lnSpc>
                          <a:spcPct val="120000"/>
                        </a:lnSpc>
                        <a:spcAft>
                          <a:spcPts val="0"/>
                        </a:spcAft>
                      </a:pPr>
                      <a:r>
                        <a:rPr lang="en-GB" sz="2600">
                          <a:effectLst/>
                        </a:rPr>
                        <a:t>2.</a:t>
                      </a:r>
                      <a:endParaRPr lang="es-ES" sz="260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fontAlgn="auto" hangingPunct="1">
                        <a:lnSpc>
                          <a:spcPct val="120000"/>
                        </a:lnSpc>
                        <a:spcAft>
                          <a:spcPts val="0"/>
                        </a:spcAft>
                      </a:pPr>
                      <a:r>
                        <a:rPr lang="en-GB" sz="2600" dirty="0">
                          <a:effectLst/>
                        </a:rPr>
                        <a:t>1.447,82</a:t>
                      </a:r>
                      <a:endParaRPr lang="es-ES" sz="2600" dirty="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tcPr>
                </a:tc>
              </a:tr>
              <a:tr h="470661">
                <a:tc gridSpan="2">
                  <a:txBody>
                    <a:bodyPr/>
                    <a:lstStyle/>
                    <a:p>
                      <a:pPr fontAlgn="auto" hangingPunct="1">
                        <a:lnSpc>
                          <a:spcPct val="120000"/>
                        </a:lnSpc>
                        <a:spcAft>
                          <a:spcPts val="0"/>
                        </a:spcAft>
                      </a:pPr>
                      <a:r>
                        <a:rPr lang="en-GB" sz="2600" b="0">
                          <a:effectLst/>
                        </a:rPr>
                        <a:t> </a:t>
                      </a:r>
                      <a:endParaRPr lang="es-ES" sz="2600" b="0">
                        <a:effectLst/>
                        <a:latin typeface="Times New Roman"/>
                        <a:ea typeface="Times New Roman"/>
                      </a:endParaRPr>
                    </a:p>
                  </a:txBody>
                  <a:tcPr marL="68580" marR="68580" marT="0" marB="0"/>
                </a:tc>
                <a:tc hMerge="1">
                  <a:txBody>
                    <a:bodyPr/>
                    <a:lstStyle/>
                    <a:p>
                      <a:endParaRPr lang="es-ES"/>
                    </a:p>
                  </a:txBody>
                  <a:tcPr/>
                </a:tc>
                <a:tc>
                  <a:txBody>
                    <a:bodyPr/>
                    <a:lstStyle/>
                    <a:p>
                      <a:pPr fontAlgn="auto" hangingPunct="1">
                        <a:lnSpc>
                          <a:spcPct val="120000"/>
                        </a:lnSpc>
                        <a:spcAft>
                          <a:spcPts val="0"/>
                        </a:spcAft>
                      </a:pPr>
                      <a:r>
                        <a:rPr lang="en-GB" sz="2600" b="0" dirty="0">
                          <a:effectLst/>
                        </a:rPr>
                        <a:t>Basic wage</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lgn="ctr" fontAlgn="auto" hangingPunct="1">
                        <a:lnSpc>
                          <a:spcPct val="120000"/>
                        </a:lnSpc>
                        <a:spcAft>
                          <a:spcPts val="0"/>
                        </a:spcAft>
                      </a:pPr>
                      <a:r>
                        <a:rPr lang="en-GB" sz="2600">
                          <a:effectLst/>
                        </a:rPr>
                        <a:t>2.1</a:t>
                      </a:r>
                      <a:endParaRPr lang="es-ES" sz="260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fontAlgn="auto" hangingPunct="1">
                        <a:lnSpc>
                          <a:spcPct val="120000"/>
                        </a:lnSpc>
                        <a:spcAft>
                          <a:spcPts val="0"/>
                        </a:spcAft>
                      </a:pPr>
                      <a:r>
                        <a:rPr lang="en-GB" sz="2600" dirty="0">
                          <a:effectLst/>
                        </a:rPr>
                        <a:t>1.327,18</a:t>
                      </a:r>
                      <a:endParaRPr lang="es-ES" sz="2600" dirty="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tcPr>
                </a:tc>
              </a:tr>
              <a:tr h="470661">
                <a:tc gridSpan="2">
                  <a:txBody>
                    <a:bodyPr/>
                    <a:lstStyle/>
                    <a:p>
                      <a:pPr fontAlgn="auto" hangingPunct="1">
                        <a:lnSpc>
                          <a:spcPct val="120000"/>
                        </a:lnSpc>
                        <a:spcAft>
                          <a:spcPts val="0"/>
                        </a:spcAft>
                      </a:pPr>
                      <a:r>
                        <a:rPr lang="en-GB" sz="2600" b="0">
                          <a:effectLst/>
                        </a:rPr>
                        <a:t> </a:t>
                      </a:r>
                      <a:endParaRPr lang="es-ES" sz="2600" b="0">
                        <a:effectLst/>
                        <a:latin typeface="Times New Roman"/>
                        <a:ea typeface="Times New Roman"/>
                      </a:endParaRPr>
                    </a:p>
                  </a:txBody>
                  <a:tcPr marL="68580" marR="68580" marT="0" marB="0"/>
                </a:tc>
                <a:tc hMerge="1">
                  <a:txBody>
                    <a:bodyPr/>
                    <a:lstStyle/>
                    <a:p>
                      <a:endParaRPr lang="es-ES"/>
                    </a:p>
                  </a:txBody>
                  <a:tcPr/>
                </a:tc>
                <a:tc>
                  <a:txBody>
                    <a:bodyPr/>
                    <a:lstStyle/>
                    <a:p>
                      <a:pPr fontAlgn="auto" hangingPunct="1">
                        <a:lnSpc>
                          <a:spcPct val="120000"/>
                        </a:lnSpc>
                        <a:spcAft>
                          <a:spcPts val="0"/>
                        </a:spcAft>
                      </a:pPr>
                      <a:r>
                        <a:rPr lang="en-GB" sz="2600" b="0" dirty="0">
                          <a:effectLst/>
                        </a:rPr>
                        <a:t>Vacations</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lgn="ctr" fontAlgn="auto" hangingPunct="1">
                        <a:lnSpc>
                          <a:spcPct val="120000"/>
                        </a:lnSpc>
                        <a:spcAft>
                          <a:spcPts val="0"/>
                        </a:spcAft>
                      </a:pPr>
                      <a:r>
                        <a:rPr lang="en-GB" sz="2600">
                          <a:effectLst/>
                        </a:rPr>
                        <a:t>2.2</a:t>
                      </a:r>
                      <a:endParaRPr lang="es-ES" sz="260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fontAlgn="auto" hangingPunct="1">
                        <a:lnSpc>
                          <a:spcPct val="120000"/>
                        </a:lnSpc>
                        <a:spcAft>
                          <a:spcPts val="0"/>
                        </a:spcAft>
                      </a:pPr>
                      <a:r>
                        <a:rPr lang="en-GB" sz="2600" dirty="0">
                          <a:effectLst/>
                        </a:rPr>
                        <a:t>120,64</a:t>
                      </a:r>
                      <a:endParaRPr lang="es-ES" sz="2600" dirty="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tcPr>
                </a:tc>
              </a:tr>
              <a:tr h="470661">
                <a:tc gridSpan="2">
                  <a:txBody>
                    <a:bodyPr/>
                    <a:lstStyle/>
                    <a:p>
                      <a:pPr fontAlgn="auto" hangingPunct="1">
                        <a:lnSpc>
                          <a:spcPct val="120000"/>
                        </a:lnSpc>
                        <a:spcAft>
                          <a:spcPts val="0"/>
                        </a:spcAft>
                      </a:pPr>
                      <a:r>
                        <a:rPr lang="en-GB" sz="2600" b="0">
                          <a:effectLst/>
                        </a:rPr>
                        <a:t> </a:t>
                      </a:r>
                      <a:endParaRPr lang="es-ES" sz="2600" b="0">
                        <a:effectLst/>
                        <a:latin typeface="Times New Roman"/>
                        <a:ea typeface="Times New Roman"/>
                      </a:endParaRPr>
                    </a:p>
                  </a:txBody>
                  <a:tcPr marL="68580" marR="68580" marT="0" marB="0"/>
                </a:tc>
                <a:tc hMerge="1">
                  <a:txBody>
                    <a:bodyPr/>
                    <a:lstStyle/>
                    <a:p>
                      <a:endParaRPr lang="es-ES"/>
                    </a:p>
                  </a:txBody>
                  <a:tcPr/>
                </a:tc>
                <a:tc>
                  <a:txBody>
                    <a:bodyPr/>
                    <a:lstStyle/>
                    <a:p>
                      <a:pPr fontAlgn="auto" hangingPunct="1">
                        <a:lnSpc>
                          <a:spcPct val="120000"/>
                        </a:lnSpc>
                        <a:spcAft>
                          <a:spcPts val="0"/>
                        </a:spcAft>
                      </a:pPr>
                      <a:r>
                        <a:rPr lang="en-GB" sz="2600" b="0" dirty="0">
                          <a:effectLst/>
                        </a:rPr>
                        <a:t>Extra payment</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lgn="ctr" fontAlgn="auto" hangingPunct="1">
                        <a:lnSpc>
                          <a:spcPct val="120000"/>
                        </a:lnSpc>
                        <a:spcAft>
                          <a:spcPts val="0"/>
                        </a:spcAft>
                      </a:pPr>
                      <a:r>
                        <a:rPr lang="en-GB" sz="2600">
                          <a:effectLst/>
                        </a:rPr>
                        <a:t>2.3</a:t>
                      </a:r>
                      <a:endParaRPr lang="es-ES" sz="260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defTabSz="1130300" fontAlgn="auto" hangingPunct="1">
                        <a:lnSpc>
                          <a:spcPct val="120000"/>
                        </a:lnSpc>
                        <a:spcAft>
                          <a:spcPts val="0"/>
                        </a:spcAft>
                      </a:pPr>
                      <a:r>
                        <a:rPr lang="en-GB" sz="2600" dirty="0" smtClean="0">
                          <a:effectLst/>
                        </a:rPr>
                        <a:t>0,00</a:t>
                      </a:r>
                      <a:endParaRPr lang="es-ES" sz="2600" dirty="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tcPr>
                </a:tc>
              </a:tr>
              <a:tr h="470661">
                <a:tc gridSpan="2">
                  <a:txBody>
                    <a:bodyPr/>
                    <a:lstStyle/>
                    <a:p>
                      <a:pPr fontAlgn="auto" hangingPunct="1">
                        <a:lnSpc>
                          <a:spcPct val="120000"/>
                        </a:lnSpc>
                        <a:spcAft>
                          <a:spcPts val="0"/>
                        </a:spcAft>
                      </a:pPr>
                      <a:r>
                        <a:rPr lang="en-GB" sz="2600" b="0">
                          <a:effectLst/>
                        </a:rPr>
                        <a:t>Other direct cost </a:t>
                      </a:r>
                      <a:endParaRPr lang="es-ES" sz="2600" b="0">
                        <a:effectLst/>
                        <a:latin typeface="Times New Roman"/>
                        <a:ea typeface="Times New Roman"/>
                      </a:endParaRPr>
                    </a:p>
                  </a:txBody>
                  <a:tcPr marL="68580" marR="68580" marT="0" marB="0"/>
                </a:tc>
                <a:tc hMerge="1">
                  <a:txBody>
                    <a:bodyPr/>
                    <a:lstStyle/>
                    <a:p>
                      <a:endParaRPr lang="es-ES"/>
                    </a:p>
                  </a:txBody>
                  <a:tcPr/>
                </a:tc>
                <a:tc>
                  <a:txBody>
                    <a:bodyPr/>
                    <a:lstStyle/>
                    <a:p>
                      <a:pPr fontAlgn="auto" hangingPunct="1">
                        <a:lnSpc>
                          <a:spcPct val="120000"/>
                        </a:lnSpc>
                        <a:spcAft>
                          <a:spcPts val="0"/>
                        </a:spcAft>
                      </a:pPr>
                      <a:r>
                        <a:rPr lang="en-GB" sz="2600" b="0" dirty="0">
                          <a:effectLst/>
                        </a:rPr>
                        <a:t> </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a:txBody>
                    <a:bodyPr/>
                    <a:lstStyle/>
                    <a:p>
                      <a:pPr algn="ctr" fontAlgn="auto" hangingPunct="1">
                        <a:lnSpc>
                          <a:spcPct val="120000"/>
                        </a:lnSpc>
                        <a:spcAft>
                          <a:spcPts val="0"/>
                        </a:spcAft>
                      </a:pPr>
                      <a:r>
                        <a:rPr lang="en-GB" sz="2600">
                          <a:effectLst/>
                        </a:rPr>
                        <a:t>3.</a:t>
                      </a:r>
                      <a:endParaRPr lang="es-ES" sz="260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fontAlgn="auto" hangingPunct="1">
                        <a:lnSpc>
                          <a:spcPct val="120000"/>
                        </a:lnSpc>
                        <a:spcAft>
                          <a:spcPts val="0"/>
                        </a:spcAft>
                      </a:pPr>
                      <a:r>
                        <a:rPr lang="en-GB" sz="2600" dirty="0">
                          <a:effectLst/>
                        </a:rPr>
                        <a:t>83,99</a:t>
                      </a:r>
                      <a:endParaRPr lang="es-ES" sz="2600" dirty="0">
                        <a:effectLst/>
                        <a:latin typeface="Times New Roman"/>
                        <a:ea typeface="Times New Roman"/>
                      </a:endParaRPr>
                    </a:p>
                  </a:txBody>
                  <a:tcPr marL="68580" marR="68580" marT="0" marB="0">
                    <a:lnL w="12700" cap="flat" cmpd="sng" algn="ctr">
                      <a:solidFill>
                        <a:schemeClr val="accent1"/>
                      </a:solidFill>
                      <a:prstDash val="solid"/>
                      <a:round/>
                      <a:headEnd type="none" w="med" len="med"/>
                      <a:tailEnd type="none" w="med" len="med"/>
                    </a:lnL>
                  </a:tcPr>
                </a:tc>
              </a:tr>
              <a:tr h="470661">
                <a:tc gridSpan="3">
                  <a:txBody>
                    <a:bodyPr/>
                    <a:lstStyle/>
                    <a:p>
                      <a:pPr fontAlgn="auto" hangingPunct="1">
                        <a:lnSpc>
                          <a:spcPct val="120000"/>
                        </a:lnSpc>
                        <a:spcAft>
                          <a:spcPts val="0"/>
                        </a:spcAft>
                      </a:pPr>
                      <a:r>
                        <a:rPr lang="en-GB" sz="2600" b="0" dirty="0">
                          <a:effectLst/>
                        </a:rPr>
                        <a:t>Indirect costs associated with the CT Service</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hMerge="1">
                  <a:txBody>
                    <a:bodyPr/>
                    <a:lstStyle/>
                    <a:p>
                      <a:endParaRPr lang="es-ES"/>
                    </a:p>
                  </a:txBody>
                  <a:tcPr/>
                </a:tc>
                <a:tc hMerge="1">
                  <a:txBody>
                    <a:bodyPr/>
                    <a:lstStyle/>
                    <a:p>
                      <a:endParaRPr lang="es-ES"/>
                    </a:p>
                  </a:txBody>
                  <a:tcPr/>
                </a:tc>
                <a:tc>
                  <a:txBody>
                    <a:bodyPr/>
                    <a:lstStyle/>
                    <a:p>
                      <a:pPr algn="ctr" fontAlgn="auto" hangingPunct="1">
                        <a:lnSpc>
                          <a:spcPct val="120000"/>
                        </a:lnSpc>
                        <a:spcAft>
                          <a:spcPts val="0"/>
                        </a:spcAft>
                      </a:pPr>
                      <a:r>
                        <a:rPr lang="en-GB" sz="2600">
                          <a:effectLst/>
                        </a:rPr>
                        <a:t>4.</a:t>
                      </a:r>
                      <a:endParaRPr lang="es-ES" sz="260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fontAlgn="auto" hangingPunct="1">
                        <a:lnSpc>
                          <a:spcPct val="120000"/>
                        </a:lnSpc>
                        <a:spcAft>
                          <a:spcPts val="0"/>
                        </a:spcAft>
                      </a:pPr>
                      <a:r>
                        <a:rPr lang="en-GB" sz="2600" dirty="0">
                          <a:effectLst/>
                        </a:rPr>
                        <a:t>2.995,33</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tcPr>
                </a:tc>
              </a:tr>
              <a:tr h="470661">
                <a:tc gridSpan="3">
                  <a:txBody>
                    <a:bodyPr/>
                    <a:lstStyle/>
                    <a:p>
                      <a:pPr fontAlgn="auto" hangingPunct="1">
                        <a:lnSpc>
                          <a:spcPct val="120000"/>
                        </a:lnSpc>
                        <a:spcAft>
                          <a:spcPts val="0"/>
                        </a:spcAft>
                      </a:pPr>
                      <a:r>
                        <a:rPr lang="en-GB" sz="2600" b="0" dirty="0">
                          <a:effectLst/>
                        </a:rPr>
                        <a:t>TOTAL COSTS (1+2+3+4)</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hMerge="1">
                  <a:txBody>
                    <a:bodyPr/>
                    <a:lstStyle/>
                    <a:p>
                      <a:endParaRPr lang="es-ES"/>
                    </a:p>
                  </a:txBody>
                  <a:tcPr/>
                </a:tc>
                <a:tc hMerge="1">
                  <a:txBody>
                    <a:bodyPr/>
                    <a:lstStyle/>
                    <a:p>
                      <a:endParaRPr lang="es-ES"/>
                    </a:p>
                  </a:txBody>
                  <a:tcPr/>
                </a:tc>
                <a:tc>
                  <a:txBody>
                    <a:bodyPr/>
                    <a:lstStyle/>
                    <a:p>
                      <a:pPr algn="ctr" fontAlgn="auto" hangingPunct="1">
                        <a:lnSpc>
                          <a:spcPct val="120000"/>
                        </a:lnSpc>
                        <a:spcAft>
                          <a:spcPts val="0"/>
                        </a:spcAft>
                      </a:pPr>
                      <a:r>
                        <a:rPr lang="en-GB" sz="2600">
                          <a:effectLst/>
                        </a:rPr>
                        <a:t>5.</a:t>
                      </a:r>
                      <a:endParaRPr lang="es-ES" sz="260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fontAlgn="auto" hangingPunct="1">
                        <a:lnSpc>
                          <a:spcPct val="120000"/>
                        </a:lnSpc>
                        <a:spcAft>
                          <a:spcPts val="0"/>
                        </a:spcAft>
                      </a:pPr>
                      <a:r>
                        <a:rPr lang="en-GB" sz="2600" dirty="0">
                          <a:effectLst/>
                        </a:rPr>
                        <a:t>14.273,93</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tcPr>
                </a:tc>
              </a:tr>
              <a:tr h="470661">
                <a:tc gridSpan="3">
                  <a:txBody>
                    <a:bodyPr/>
                    <a:lstStyle/>
                    <a:p>
                      <a:pPr fontAlgn="auto" hangingPunct="1">
                        <a:lnSpc>
                          <a:spcPct val="120000"/>
                        </a:lnSpc>
                        <a:spcAft>
                          <a:spcPts val="0"/>
                        </a:spcAft>
                      </a:pPr>
                      <a:r>
                        <a:rPr lang="en-GB" sz="2600" b="0" dirty="0">
                          <a:effectLst/>
                        </a:rPr>
                        <a:t>General overheads and administrative expenses</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hMerge="1">
                  <a:txBody>
                    <a:bodyPr/>
                    <a:lstStyle/>
                    <a:p>
                      <a:endParaRPr lang="es-ES"/>
                    </a:p>
                  </a:txBody>
                  <a:tcPr/>
                </a:tc>
                <a:tc hMerge="1">
                  <a:txBody>
                    <a:bodyPr/>
                    <a:lstStyle/>
                    <a:p>
                      <a:endParaRPr lang="es-ES"/>
                    </a:p>
                  </a:txBody>
                  <a:tcPr/>
                </a:tc>
                <a:tc>
                  <a:txBody>
                    <a:bodyPr/>
                    <a:lstStyle/>
                    <a:p>
                      <a:pPr algn="ctr" fontAlgn="auto" hangingPunct="1">
                        <a:lnSpc>
                          <a:spcPct val="120000"/>
                        </a:lnSpc>
                        <a:spcAft>
                          <a:spcPts val="0"/>
                        </a:spcAft>
                      </a:pPr>
                      <a:r>
                        <a:rPr lang="en-GB" sz="2600">
                          <a:effectLst/>
                        </a:rPr>
                        <a:t>6.</a:t>
                      </a:r>
                      <a:endParaRPr lang="es-ES" sz="260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fontAlgn="auto" hangingPunct="1">
                        <a:lnSpc>
                          <a:spcPct val="120000"/>
                        </a:lnSpc>
                        <a:spcAft>
                          <a:spcPts val="0"/>
                        </a:spcAft>
                      </a:pPr>
                      <a:r>
                        <a:rPr lang="en-GB" sz="2600" dirty="0">
                          <a:effectLst/>
                        </a:rPr>
                        <a:t>977,05</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tcPr>
                </a:tc>
              </a:tr>
              <a:tr h="470661">
                <a:tc gridSpan="3">
                  <a:txBody>
                    <a:bodyPr/>
                    <a:lstStyle/>
                    <a:p>
                      <a:pPr fontAlgn="auto" hangingPunct="1">
                        <a:lnSpc>
                          <a:spcPct val="120000"/>
                        </a:lnSpc>
                        <a:spcAft>
                          <a:spcPts val="0"/>
                        </a:spcAft>
                      </a:pPr>
                      <a:r>
                        <a:rPr lang="en-GB" sz="2600" b="0" dirty="0">
                          <a:effectLst/>
                        </a:rPr>
                        <a:t>Sales and distribution Expenses</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hMerge="1">
                  <a:txBody>
                    <a:bodyPr/>
                    <a:lstStyle/>
                    <a:p>
                      <a:endParaRPr lang="es-ES"/>
                    </a:p>
                  </a:txBody>
                  <a:tcPr/>
                </a:tc>
                <a:tc hMerge="1">
                  <a:txBody>
                    <a:bodyPr/>
                    <a:lstStyle/>
                    <a:p>
                      <a:endParaRPr lang="es-ES"/>
                    </a:p>
                  </a:txBody>
                  <a:tcPr/>
                </a:tc>
                <a:tc>
                  <a:txBody>
                    <a:bodyPr/>
                    <a:lstStyle/>
                    <a:p>
                      <a:pPr algn="ctr" fontAlgn="auto" hangingPunct="1">
                        <a:lnSpc>
                          <a:spcPct val="120000"/>
                        </a:lnSpc>
                        <a:spcAft>
                          <a:spcPts val="0"/>
                        </a:spcAft>
                      </a:pPr>
                      <a:r>
                        <a:rPr lang="en-GB" sz="2600">
                          <a:effectLst/>
                        </a:rPr>
                        <a:t>7.</a:t>
                      </a:r>
                      <a:endParaRPr lang="es-ES" sz="260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fontAlgn="auto" hangingPunct="1">
                        <a:lnSpc>
                          <a:spcPct val="120000"/>
                        </a:lnSpc>
                        <a:spcAft>
                          <a:spcPts val="0"/>
                        </a:spcAft>
                      </a:pPr>
                      <a:r>
                        <a:rPr lang="en-GB" sz="2600" dirty="0">
                          <a:effectLst/>
                        </a:rPr>
                        <a:t>0,00</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tcPr>
                </a:tc>
              </a:tr>
              <a:tr h="470661">
                <a:tc gridSpan="2">
                  <a:txBody>
                    <a:bodyPr/>
                    <a:lstStyle/>
                    <a:p>
                      <a:pPr fontAlgn="auto" hangingPunct="1">
                        <a:lnSpc>
                          <a:spcPct val="120000"/>
                        </a:lnSpc>
                        <a:spcAft>
                          <a:spcPts val="0"/>
                        </a:spcAft>
                      </a:pPr>
                      <a:r>
                        <a:rPr lang="en-GB" sz="2600" b="0">
                          <a:effectLst/>
                        </a:rPr>
                        <a:t>Financial expenses </a:t>
                      </a:r>
                      <a:endParaRPr lang="es-ES" sz="2600" b="0">
                        <a:effectLst/>
                        <a:latin typeface="Times New Roman"/>
                        <a:ea typeface="Times New Roman"/>
                      </a:endParaRPr>
                    </a:p>
                  </a:txBody>
                  <a:tcPr marL="68580" marR="68580" marT="0" marB="0"/>
                </a:tc>
                <a:tc hMerge="1">
                  <a:txBody>
                    <a:bodyPr/>
                    <a:lstStyle/>
                    <a:p>
                      <a:endParaRPr lang="es-ES"/>
                    </a:p>
                  </a:txBody>
                  <a:tcPr/>
                </a:tc>
                <a:tc>
                  <a:txBody>
                    <a:bodyPr/>
                    <a:lstStyle/>
                    <a:p>
                      <a:pPr fontAlgn="auto" hangingPunct="1">
                        <a:lnSpc>
                          <a:spcPct val="120000"/>
                        </a:lnSpc>
                        <a:spcAft>
                          <a:spcPts val="0"/>
                        </a:spcAft>
                      </a:pPr>
                      <a:r>
                        <a:rPr lang="en-GB" sz="2600" b="0" dirty="0">
                          <a:effectLst/>
                        </a:rPr>
                        <a:t> </a:t>
                      </a:r>
                      <a:endParaRPr lang="es-ES" sz="2600" b="0" dirty="0">
                        <a:effectLst/>
                        <a:latin typeface="Times New Roman"/>
                        <a:ea typeface="Times New Roman"/>
                      </a:endParaRPr>
                    </a:p>
                  </a:txBody>
                  <a:tcPr marL="68580" marR="68580" marT="0" marB="0" anchor="ctr">
                    <a:lnR w="12700" cap="flat" cmpd="sng" algn="ctr">
                      <a:solidFill>
                        <a:schemeClr val="accent1"/>
                      </a:solidFill>
                      <a:prstDash val="solid"/>
                      <a:round/>
                      <a:headEnd type="none" w="med" len="med"/>
                      <a:tailEnd type="none" w="med" len="med"/>
                    </a:lnR>
                  </a:tcPr>
                </a:tc>
                <a:tc>
                  <a:txBody>
                    <a:bodyPr/>
                    <a:lstStyle/>
                    <a:p>
                      <a:pPr algn="ctr" fontAlgn="auto" hangingPunct="1">
                        <a:lnSpc>
                          <a:spcPct val="120000"/>
                        </a:lnSpc>
                        <a:spcAft>
                          <a:spcPts val="0"/>
                        </a:spcAft>
                      </a:pPr>
                      <a:r>
                        <a:rPr lang="en-GB" sz="2600" dirty="0">
                          <a:effectLst/>
                        </a:rPr>
                        <a:t>8.</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fontAlgn="auto" hangingPunct="1">
                        <a:lnSpc>
                          <a:spcPct val="120000"/>
                        </a:lnSpc>
                        <a:spcAft>
                          <a:spcPts val="0"/>
                        </a:spcAft>
                      </a:pPr>
                      <a:r>
                        <a:rPr lang="en-GB" sz="2600" dirty="0">
                          <a:effectLst/>
                        </a:rPr>
                        <a:t>0,00</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tcPr>
                </a:tc>
              </a:tr>
              <a:tr h="470661">
                <a:tc gridSpan="3">
                  <a:txBody>
                    <a:bodyPr/>
                    <a:lstStyle/>
                    <a:p>
                      <a:pPr fontAlgn="auto" hangingPunct="1">
                        <a:lnSpc>
                          <a:spcPct val="120000"/>
                        </a:lnSpc>
                        <a:spcAft>
                          <a:spcPts val="0"/>
                        </a:spcAft>
                      </a:pPr>
                      <a:r>
                        <a:rPr lang="en-GB" sz="2600" b="0" dirty="0">
                          <a:effectLst/>
                        </a:rPr>
                        <a:t>Expenses for financing delivered to the OSDE</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hMerge="1">
                  <a:txBody>
                    <a:bodyPr/>
                    <a:lstStyle/>
                    <a:p>
                      <a:endParaRPr lang="es-ES"/>
                    </a:p>
                  </a:txBody>
                  <a:tcPr/>
                </a:tc>
                <a:tc hMerge="1">
                  <a:txBody>
                    <a:bodyPr/>
                    <a:lstStyle/>
                    <a:p>
                      <a:endParaRPr lang="es-ES"/>
                    </a:p>
                  </a:txBody>
                  <a:tcPr/>
                </a:tc>
                <a:tc>
                  <a:txBody>
                    <a:bodyPr/>
                    <a:lstStyle/>
                    <a:p>
                      <a:pPr algn="ctr" fontAlgn="auto" hangingPunct="1">
                        <a:lnSpc>
                          <a:spcPct val="120000"/>
                        </a:lnSpc>
                        <a:spcAft>
                          <a:spcPts val="0"/>
                        </a:spcAft>
                      </a:pPr>
                      <a:r>
                        <a:rPr lang="en-GB" sz="2600" dirty="0">
                          <a:effectLst/>
                        </a:rPr>
                        <a:t>9.</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fontAlgn="auto" hangingPunct="1">
                        <a:lnSpc>
                          <a:spcPct val="120000"/>
                        </a:lnSpc>
                        <a:spcAft>
                          <a:spcPts val="0"/>
                        </a:spcAft>
                      </a:pPr>
                      <a:r>
                        <a:rPr lang="en-GB" sz="2600" dirty="0">
                          <a:effectLst/>
                        </a:rPr>
                        <a:t>0,00</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tcPr>
                </a:tc>
              </a:tr>
              <a:tr h="470661">
                <a:tc gridSpan="3">
                  <a:txBody>
                    <a:bodyPr/>
                    <a:lstStyle/>
                    <a:p>
                      <a:pPr fontAlgn="auto" hangingPunct="1">
                        <a:lnSpc>
                          <a:spcPct val="120000"/>
                        </a:lnSpc>
                        <a:spcAft>
                          <a:spcPts val="0"/>
                        </a:spcAft>
                      </a:pPr>
                      <a:r>
                        <a:rPr lang="en-GB" sz="2600" b="0" dirty="0">
                          <a:effectLst/>
                        </a:rPr>
                        <a:t>Tax and Related Expenses</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hMerge="1">
                  <a:txBody>
                    <a:bodyPr/>
                    <a:lstStyle/>
                    <a:p>
                      <a:endParaRPr lang="es-ES"/>
                    </a:p>
                  </a:txBody>
                  <a:tcPr/>
                </a:tc>
                <a:tc hMerge="1">
                  <a:txBody>
                    <a:bodyPr/>
                    <a:lstStyle/>
                    <a:p>
                      <a:endParaRPr lang="es-ES"/>
                    </a:p>
                  </a:txBody>
                  <a:tcPr/>
                </a:tc>
                <a:tc>
                  <a:txBody>
                    <a:bodyPr/>
                    <a:lstStyle/>
                    <a:p>
                      <a:pPr algn="ctr" fontAlgn="auto" hangingPunct="1">
                        <a:lnSpc>
                          <a:spcPct val="120000"/>
                        </a:lnSpc>
                        <a:spcAft>
                          <a:spcPts val="0"/>
                        </a:spcAft>
                      </a:pPr>
                      <a:r>
                        <a:rPr lang="en-GB" sz="2600">
                          <a:effectLst/>
                        </a:rPr>
                        <a:t>10.</a:t>
                      </a:r>
                      <a:endParaRPr lang="es-ES" sz="260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fontAlgn="auto" hangingPunct="1">
                        <a:lnSpc>
                          <a:spcPct val="120000"/>
                        </a:lnSpc>
                        <a:spcAft>
                          <a:spcPts val="0"/>
                        </a:spcAft>
                      </a:pPr>
                      <a:r>
                        <a:rPr lang="en-GB" sz="2600" dirty="0">
                          <a:effectLst/>
                        </a:rPr>
                        <a:t>275,08</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tcPr>
                </a:tc>
              </a:tr>
              <a:tr h="470661">
                <a:tc gridSpan="3">
                  <a:txBody>
                    <a:bodyPr/>
                    <a:lstStyle/>
                    <a:p>
                      <a:pPr fontAlgn="auto" hangingPunct="1">
                        <a:lnSpc>
                          <a:spcPct val="120000"/>
                        </a:lnSpc>
                        <a:spcAft>
                          <a:spcPts val="0"/>
                        </a:spcAft>
                      </a:pPr>
                      <a:r>
                        <a:rPr lang="en-GB" sz="2600" b="0" dirty="0">
                          <a:effectLst/>
                        </a:rPr>
                        <a:t>TOTAL EXPENDITURES (6+7+8+9+10)</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hMerge="1">
                  <a:txBody>
                    <a:bodyPr/>
                    <a:lstStyle/>
                    <a:p>
                      <a:endParaRPr lang="es-ES"/>
                    </a:p>
                  </a:txBody>
                  <a:tcPr/>
                </a:tc>
                <a:tc hMerge="1">
                  <a:txBody>
                    <a:bodyPr/>
                    <a:lstStyle/>
                    <a:p>
                      <a:endParaRPr lang="es-ES"/>
                    </a:p>
                  </a:txBody>
                  <a:tcPr/>
                </a:tc>
                <a:tc>
                  <a:txBody>
                    <a:bodyPr/>
                    <a:lstStyle/>
                    <a:p>
                      <a:pPr algn="ctr" fontAlgn="auto" hangingPunct="1">
                        <a:lnSpc>
                          <a:spcPct val="120000"/>
                        </a:lnSpc>
                        <a:spcAft>
                          <a:spcPts val="0"/>
                        </a:spcAft>
                      </a:pPr>
                      <a:r>
                        <a:rPr lang="en-GB" sz="2600">
                          <a:effectLst/>
                        </a:rPr>
                        <a:t>11.</a:t>
                      </a:r>
                      <a:endParaRPr lang="es-ES" sz="260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fontAlgn="auto" hangingPunct="1">
                        <a:lnSpc>
                          <a:spcPct val="120000"/>
                        </a:lnSpc>
                        <a:spcAft>
                          <a:spcPts val="0"/>
                        </a:spcAft>
                      </a:pPr>
                      <a:r>
                        <a:rPr lang="en-GB" sz="2600" dirty="0">
                          <a:effectLst/>
                        </a:rPr>
                        <a:t>1.252,13</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tcPr>
                </a:tc>
              </a:tr>
              <a:tr h="470661">
                <a:tc gridSpan="3">
                  <a:txBody>
                    <a:bodyPr/>
                    <a:lstStyle/>
                    <a:p>
                      <a:pPr fontAlgn="auto" hangingPunct="1">
                        <a:lnSpc>
                          <a:spcPct val="120000"/>
                        </a:lnSpc>
                        <a:spcAft>
                          <a:spcPts val="0"/>
                        </a:spcAft>
                      </a:pPr>
                      <a:r>
                        <a:rPr lang="en-GB" sz="2600" b="0" dirty="0">
                          <a:effectLst/>
                        </a:rPr>
                        <a:t>Utility rule (%) </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hMerge="1">
                  <a:txBody>
                    <a:bodyPr/>
                    <a:lstStyle/>
                    <a:p>
                      <a:endParaRPr lang="es-ES"/>
                    </a:p>
                  </a:txBody>
                  <a:tcPr/>
                </a:tc>
                <a:tc hMerge="1">
                  <a:txBody>
                    <a:bodyPr/>
                    <a:lstStyle/>
                    <a:p>
                      <a:endParaRPr lang="es-ES"/>
                    </a:p>
                  </a:txBody>
                  <a:tcPr/>
                </a:tc>
                <a:tc>
                  <a:txBody>
                    <a:bodyPr/>
                    <a:lstStyle/>
                    <a:p>
                      <a:pPr algn="ctr" fontAlgn="auto" hangingPunct="1">
                        <a:lnSpc>
                          <a:spcPct val="120000"/>
                        </a:lnSpc>
                        <a:spcAft>
                          <a:spcPts val="0"/>
                        </a:spcAft>
                      </a:pPr>
                      <a:r>
                        <a:rPr lang="en-GB" sz="2600">
                          <a:effectLst/>
                        </a:rPr>
                        <a:t>12.</a:t>
                      </a:r>
                      <a:endParaRPr lang="es-ES" sz="260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fontAlgn="auto" hangingPunct="1">
                        <a:lnSpc>
                          <a:spcPct val="120000"/>
                        </a:lnSpc>
                        <a:spcAft>
                          <a:spcPts val="0"/>
                        </a:spcAft>
                      </a:pPr>
                      <a:r>
                        <a:rPr lang="en-GB" sz="2600" dirty="0">
                          <a:effectLst/>
                        </a:rPr>
                        <a:t>10</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tcPr>
                </a:tc>
              </a:tr>
              <a:tr h="470661">
                <a:tc gridSpan="3">
                  <a:txBody>
                    <a:bodyPr/>
                    <a:lstStyle/>
                    <a:p>
                      <a:pPr fontAlgn="auto" hangingPunct="1">
                        <a:lnSpc>
                          <a:spcPct val="120000"/>
                        </a:lnSpc>
                        <a:spcAft>
                          <a:spcPts val="0"/>
                        </a:spcAft>
                      </a:pPr>
                      <a:r>
                        <a:rPr lang="en-GB" sz="2600" b="0" dirty="0">
                          <a:effectLst/>
                        </a:rPr>
                        <a:t>Utilities (10% of 5)</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hMerge="1">
                  <a:txBody>
                    <a:bodyPr/>
                    <a:lstStyle/>
                    <a:p>
                      <a:endParaRPr lang="es-ES"/>
                    </a:p>
                  </a:txBody>
                  <a:tcPr/>
                </a:tc>
                <a:tc hMerge="1">
                  <a:txBody>
                    <a:bodyPr/>
                    <a:lstStyle/>
                    <a:p>
                      <a:endParaRPr lang="es-ES"/>
                    </a:p>
                  </a:txBody>
                  <a:tcPr/>
                </a:tc>
                <a:tc>
                  <a:txBody>
                    <a:bodyPr/>
                    <a:lstStyle/>
                    <a:p>
                      <a:pPr algn="ctr" fontAlgn="auto" hangingPunct="1">
                        <a:lnSpc>
                          <a:spcPct val="120000"/>
                        </a:lnSpc>
                        <a:spcAft>
                          <a:spcPts val="0"/>
                        </a:spcAft>
                      </a:pPr>
                      <a:r>
                        <a:rPr lang="en-GB" sz="2600">
                          <a:effectLst/>
                        </a:rPr>
                        <a:t>13.</a:t>
                      </a:r>
                      <a:endParaRPr lang="es-ES" sz="260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R="481330" algn="r" fontAlgn="auto" hangingPunct="1">
                        <a:lnSpc>
                          <a:spcPct val="120000"/>
                        </a:lnSpc>
                        <a:spcAft>
                          <a:spcPts val="0"/>
                        </a:spcAft>
                      </a:pPr>
                      <a:r>
                        <a:rPr lang="en-GB" sz="2600" dirty="0">
                          <a:effectLst/>
                        </a:rPr>
                        <a:t>1.427,39</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tcPr>
                </a:tc>
              </a:tr>
              <a:tr h="470661">
                <a:tc gridSpan="3">
                  <a:txBody>
                    <a:bodyPr/>
                    <a:lstStyle/>
                    <a:p>
                      <a:pPr fontAlgn="auto" hangingPunct="1">
                        <a:lnSpc>
                          <a:spcPct val="120000"/>
                        </a:lnSpc>
                        <a:spcAft>
                          <a:spcPts val="0"/>
                        </a:spcAft>
                      </a:pPr>
                      <a:r>
                        <a:rPr lang="en-GB" sz="2600" b="0" dirty="0">
                          <a:effectLst/>
                        </a:rPr>
                        <a:t>TOTAL COSTS AND EXPENSES (</a:t>
                      </a:r>
                      <a:r>
                        <a:rPr lang="en-GB" sz="2600" b="0" dirty="0" smtClean="0">
                          <a:effectLst/>
                        </a:rPr>
                        <a:t>5 + </a:t>
                      </a:r>
                      <a:r>
                        <a:rPr lang="en-GB" sz="2600" b="0" dirty="0">
                          <a:effectLst/>
                        </a:rPr>
                        <a:t>11)</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hMerge="1">
                  <a:txBody>
                    <a:bodyPr/>
                    <a:lstStyle/>
                    <a:p>
                      <a:endParaRPr lang="es-ES"/>
                    </a:p>
                  </a:txBody>
                  <a:tcPr/>
                </a:tc>
                <a:tc hMerge="1">
                  <a:txBody>
                    <a:bodyPr/>
                    <a:lstStyle/>
                    <a:p>
                      <a:endParaRPr lang="es-ES"/>
                    </a:p>
                  </a:txBody>
                  <a:tcPr/>
                </a:tc>
                <a:tc>
                  <a:txBody>
                    <a:bodyPr/>
                    <a:lstStyle/>
                    <a:p>
                      <a:pPr algn="ctr" fontAlgn="auto" hangingPunct="1">
                        <a:lnSpc>
                          <a:spcPct val="120000"/>
                        </a:lnSpc>
                        <a:spcAft>
                          <a:spcPts val="0"/>
                        </a:spcAft>
                      </a:pPr>
                      <a:r>
                        <a:rPr lang="en-GB" sz="2600" dirty="0">
                          <a:effectLst/>
                        </a:rPr>
                        <a:t>14. </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pPr marR="481330" algn="r" fontAlgn="auto" hangingPunct="1">
                        <a:lnSpc>
                          <a:spcPct val="120000"/>
                        </a:lnSpc>
                        <a:spcAft>
                          <a:spcPts val="0"/>
                        </a:spcAft>
                      </a:pPr>
                      <a:r>
                        <a:rPr lang="en-GB" sz="2600" dirty="0">
                          <a:effectLst/>
                        </a:rPr>
                        <a:t>15.526,06</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tcPr>
                </a:tc>
              </a:tr>
              <a:tr h="470661">
                <a:tc gridSpan="3">
                  <a:txBody>
                    <a:bodyPr/>
                    <a:lstStyle/>
                    <a:p>
                      <a:pPr fontAlgn="auto" hangingPunct="1">
                        <a:lnSpc>
                          <a:spcPct val="120000"/>
                        </a:lnSpc>
                        <a:spcAft>
                          <a:spcPts val="0"/>
                        </a:spcAft>
                      </a:pPr>
                      <a:r>
                        <a:rPr lang="en-GB" sz="2600" b="0" dirty="0">
                          <a:effectLst/>
                        </a:rPr>
                        <a:t>PRICE (</a:t>
                      </a:r>
                      <a:r>
                        <a:rPr lang="en-GB" sz="2600" b="0" dirty="0" smtClean="0">
                          <a:effectLst/>
                        </a:rPr>
                        <a:t>13 + 14</a:t>
                      </a:r>
                      <a:r>
                        <a:rPr lang="en-GB" sz="2600" b="0" dirty="0">
                          <a:effectLst/>
                        </a:rPr>
                        <a:t>)</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hMerge="1">
                  <a:txBody>
                    <a:bodyPr/>
                    <a:lstStyle/>
                    <a:p>
                      <a:endParaRPr lang="es-ES"/>
                    </a:p>
                  </a:txBody>
                  <a:tcPr/>
                </a:tc>
                <a:tc hMerge="1">
                  <a:txBody>
                    <a:bodyPr/>
                    <a:lstStyle/>
                    <a:p>
                      <a:endParaRPr lang="es-ES"/>
                    </a:p>
                  </a:txBody>
                  <a:tcPr/>
                </a:tc>
                <a:tc>
                  <a:txBody>
                    <a:bodyPr/>
                    <a:lstStyle/>
                    <a:p>
                      <a:pPr algn="ctr" fontAlgn="auto" hangingPunct="1">
                        <a:lnSpc>
                          <a:spcPct val="120000"/>
                        </a:lnSpc>
                        <a:spcAft>
                          <a:spcPts val="0"/>
                        </a:spcAft>
                      </a:pPr>
                      <a:r>
                        <a:rPr lang="en-GB" sz="2600" dirty="0">
                          <a:effectLst/>
                        </a:rPr>
                        <a:t>15.</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pPr marR="481330" algn="r" fontAlgn="auto" hangingPunct="1">
                        <a:lnSpc>
                          <a:spcPct val="120000"/>
                        </a:lnSpc>
                        <a:spcAft>
                          <a:spcPts val="0"/>
                        </a:spcAft>
                      </a:pPr>
                      <a:r>
                        <a:rPr lang="en-GB" sz="2600" dirty="0">
                          <a:effectLst/>
                        </a:rPr>
                        <a:t>16.953,45</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tcPr>
                </a:tc>
              </a:tr>
              <a:tr h="277004">
                <a:tc gridSpan="5">
                  <a:txBody>
                    <a:bodyPr/>
                    <a:lstStyle/>
                    <a:p>
                      <a:pPr fontAlgn="auto" hangingPunct="1">
                        <a:lnSpc>
                          <a:spcPct val="120000"/>
                        </a:lnSpc>
                        <a:spcAft>
                          <a:spcPts val="0"/>
                        </a:spcAft>
                      </a:pPr>
                      <a:r>
                        <a:rPr lang="en-GB" sz="800" b="0" dirty="0">
                          <a:effectLst/>
                        </a:rPr>
                        <a:t> </a:t>
                      </a:r>
                      <a:endParaRPr lang="es-ES" sz="800" b="0" dirty="0">
                        <a:effectLst/>
                        <a:latin typeface="Times New Roman"/>
                        <a:ea typeface="Times New Roman"/>
                      </a:endParaRPr>
                    </a:p>
                    <a:p>
                      <a:pPr fontAlgn="auto" hangingPunct="1">
                        <a:lnSpc>
                          <a:spcPct val="120000"/>
                        </a:lnSpc>
                        <a:spcAft>
                          <a:spcPts val="0"/>
                        </a:spcAft>
                      </a:pPr>
                      <a:endParaRPr lang="es-ES" sz="800" dirty="0">
                        <a:effectLst/>
                        <a:latin typeface="Times New Roman"/>
                        <a:ea typeface="Times New Roman"/>
                      </a:endParaRPr>
                    </a:p>
                  </a:txBody>
                  <a:tcPr marL="68580" marR="68580" marT="0" marB="0">
                    <a:lnB w="12700" cap="flat" cmpd="sng" algn="ctr">
                      <a:solidFill>
                        <a:schemeClr val="accent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pPr algn="ctr" fontAlgn="auto" hangingPunct="1">
                        <a:lnSpc>
                          <a:spcPct val="120000"/>
                        </a:lnSpc>
                        <a:spcAft>
                          <a:spcPts val="0"/>
                        </a:spcAft>
                      </a:pPr>
                      <a:endParaRPr lang="es-ES" sz="8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tcPr>
                </a:tc>
                <a:tc hMerge="1">
                  <a:txBody>
                    <a:bodyPr/>
                    <a:lstStyle/>
                    <a:p>
                      <a:pPr fontAlgn="auto" hangingPunct="1">
                        <a:lnSpc>
                          <a:spcPct val="120000"/>
                        </a:lnSpc>
                        <a:spcAft>
                          <a:spcPts val="0"/>
                        </a:spcAft>
                      </a:pPr>
                      <a:endParaRPr lang="es-ES" sz="800" dirty="0">
                        <a:effectLst/>
                        <a:latin typeface="Times New Roman"/>
                        <a:ea typeface="Times New Roman"/>
                      </a:endParaRPr>
                    </a:p>
                  </a:txBody>
                  <a:tcPr marL="68580" marR="68580" marT="0" marB="0" anchor="ctr"/>
                </a:tc>
              </a:tr>
              <a:tr h="492459">
                <a:tc gridSpan="3">
                  <a:txBody>
                    <a:bodyPr/>
                    <a:lstStyle/>
                    <a:p>
                      <a:pPr fontAlgn="auto" hangingPunct="1">
                        <a:lnSpc>
                          <a:spcPct val="120000"/>
                        </a:lnSpc>
                        <a:spcAft>
                          <a:spcPts val="0"/>
                        </a:spcAft>
                      </a:pPr>
                      <a:r>
                        <a:rPr lang="en-GB" sz="2600" b="0" dirty="0">
                          <a:effectLst/>
                        </a:rPr>
                        <a:t>Prepared by:</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hMerge="1">
                  <a:txBody>
                    <a:bodyPr/>
                    <a:lstStyle/>
                    <a:p>
                      <a:endParaRPr lang="es-ES"/>
                    </a:p>
                  </a:txBody>
                  <a:tcPr/>
                </a:tc>
                <a:tc hMerge="1">
                  <a:txBody>
                    <a:bodyPr/>
                    <a:lstStyle/>
                    <a:p>
                      <a:endParaRPr lang="es-ES"/>
                    </a:p>
                  </a:txBody>
                  <a:tcPr/>
                </a:tc>
                <a:tc>
                  <a:txBody>
                    <a:bodyPr/>
                    <a:lstStyle/>
                    <a:p>
                      <a:pPr algn="ctr" fontAlgn="auto" hangingPunct="1">
                        <a:lnSpc>
                          <a:spcPct val="120000"/>
                        </a:lnSpc>
                        <a:spcAft>
                          <a:spcPts val="0"/>
                        </a:spcAft>
                      </a:pPr>
                      <a:r>
                        <a:rPr lang="en-GB" sz="2600" dirty="0">
                          <a:effectLst/>
                        </a:rPr>
                        <a:t>Date</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fontAlgn="auto" hangingPunct="1">
                        <a:lnSpc>
                          <a:spcPct val="120000"/>
                        </a:lnSpc>
                        <a:spcAft>
                          <a:spcPts val="0"/>
                        </a:spcAft>
                      </a:pPr>
                      <a:r>
                        <a:rPr lang="en-GB" sz="2600" dirty="0">
                          <a:effectLst/>
                        </a:rPr>
                        <a:t>Signature:</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tcPr>
                </a:tc>
              </a:tr>
              <a:tr h="470661">
                <a:tc gridSpan="3">
                  <a:txBody>
                    <a:bodyPr/>
                    <a:lstStyle/>
                    <a:p>
                      <a:pPr fontAlgn="auto" hangingPunct="1">
                        <a:lnSpc>
                          <a:spcPct val="120000"/>
                        </a:lnSpc>
                        <a:spcAft>
                          <a:spcPts val="0"/>
                        </a:spcAft>
                      </a:pPr>
                      <a:r>
                        <a:rPr lang="en-GB" sz="2600" b="0" dirty="0">
                          <a:effectLst/>
                        </a:rPr>
                        <a:t>Name: </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hMerge="1">
                  <a:txBody>
                    <a:bodyPr/>
                    <a:lstStyle/>
                    <a:p>
                      <a:endParaRPr lang="es-ES"/>
                    </a:p>
                  </a:txBody>
                  <a:tcPr/>
                </a:tc>
                <a:tc hMerge="1">
                  <a:txBody>
                    <a:bodyPr/>
                    <a:lstStyle/>
                    <a:p>
                      <a:endParaRPr lang="es-ES"/>
                    </a:p>
                  </a:txBody>
                  <a:tcPr/>
                </a:tc>
                <a:tc>
                  <a:txBody>
                    <a:bodyPr/>
                    <a:lstStyle/>
                    <a:p>
                      <a:pPr algn="ctr" fontAlgn="auto" hangingPunct="1">
                        <a:lnSpc>
                          <a:spcPct val="120000"/>
                        </a:lnSpc>
                        <a:spcAft>
                          <a:spcPts val="0"/>
                        </a:spcAft>
                      </a:pPr>
                      <a:r>
                        <a:rPr lang="en-GB" sz="2600" dirty="0">
                          <a:effectLst/>
                        </a:rPr>
                        <a:t> </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fontAlgn="auto" hangingPunct="1">
                        <a:lnSpc>
                          <a:spcPct val="120000"/>
                        </a:lnSpc>
                        <a:spcAft>
                          <a:spcPts val="0"/>
                        </a:spcAft>
                      </a:pPr>
                      <a:r>
                        <a:rPr lang="en-GB" sz="2600" dirty="0">
                          <a:effectLst/>
                        </a:rPr>
                        <a:t> </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tcPr>
                </a:tc>
              </a:tr>
              <a:tr h="492459">
                <a:tc gridSpan="3">
                  <a:txBody>
                    <a:bodyPr/>
                    <a:lstStyle/>
                    <a:p>
                      <a:pPr fontAlgn="auto" hangingPunct="1">
                        <a:lnSpc>
                          <a:spcPct val="120000"/>
                        </a:lnSpc>
                        <a:spcAft>
                          <a:spcPts val="0"/>
                        </a:spcAft>
                      </a:pPr>
                      <a:r>
                        <a:rPr lang="en-GB" sz="2600" b="0" dirty="0">
                          <a:effectLst/>
                        </a:rPr>
                        <a:t>Approved by:</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hMerge="1">
                  <a:txBody>
                    <a:bodyPr/>
                    <a:lstStyle/>
                    <a:p>
                      <a:endParaRPr lang="es-ES"/>
                    </a:p>
                  </a:txBody>
                  <a:tcPr/>
                </a:tc>
                <a:tc hMerge="1">
                  <a:txBody>
                    <a:bodyPr/>
                    <a:lstStyle/>
                    <a:p>
                      <a:endParaRPr lang="es-ES"/>
                    </a:p>
                  </a:txBody>
                  <a:tcPr/>
                </a:tc>
                <a:tc>
                  <a:txBody>
                    <a:bodyPr/>
                    <a:lstStyle/>
                    <a:p>
                      <a:pPr algn="ctr" fontAlgn="auto" hangingPunct="1">
                        <a:lnSpc>
                          <a:spcPct val="120000"/>
                        </a:lnSpc>
                        <a:spcAft>
                          <a:spcPts val="0"/>
                        </a:spcAft>
                      </a:pPr>
                      <a:r>
                        <a:rPr lang="en-GB" sz="2600" dirty="0">
                          <a:effectLst/>
                        </a:rPr>
                        <a:t>Date </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fontAlgn="auto" hangingPunct="1">
                        <a:lnSpc>
                          <a:spcPct val="120000"/>
                        </a:lnSpc>
                        <a:spcAft>
                          <a:spcPts val="0"/>
                        </a:spcAft>
                      </a:pPr>
                      <a:r>
                        <a:rPr lang="en-GB" sz="2600" dirty="0">
                          <a:effectLst/>
                        </a:rPr>
                        <a:t>Signature: </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tcPr>
                </a:tc>
              </a:tr>
              <a:tr h="470661">
                <a:tc gridSpan="3">
                  <a:txBody>
                    <a:bodyPr/>
                    <a:lstStyle/>
                    <a:p>
                      <a:pPr fontAlgn="auto" hangingPunct="1">
                        <a:lnSpc>
                          <a:spcPct val="120000"/>
                        </a:lnSpc>
                        <a:spcAft>
                          <a:spcPts val="0"/>
                        </a:spcAft>
                      </a:pPr>
                      <a:r>
                        <a:rPr lang="en-GB" sz="2600" b="0" dirty="0">
                          <a:effectLst/>
                        </a:rPr>
                        <a:t>Name: </a:t>
                      </a:r>
                      <a:endParaRPr lang="es-ES" sz="2600" b="0" dirty="0">
                        <a:effectLst/>
                        <a:latin typeface="Times New Roman"/>
                        <a:ea typeface="Times New Roman"/>
                      </a:endParaRPr>
                    </a:p>
                  </a:txBody>
                  <a:tcPr marL="68580" marR="68580" marT="0" marB="0">
                    <a:lnR w="12700" cap="flat" cmpd="sng" algn="ctr">
                      <a:solidFill>
                        <a:schemeClr val="accent1"/>
                      </a:solidFill>
                      <a:prstDash val="solid"/>
                      <a:round/>
                      <a:headEnd type="none" w="med" len="med"/>
                      <a:tailEnd type="none" w="med" len="med"/>
                    </a:lnR>
                  </a:tcPr>
                </a:tc>
                <a:tc hMerge="1">
                  <a:txBody>
                    <a:bodyPr/>
                    <a:lstStyle/>
                    <a:p>
                      <a:endParaRPr lang="es-ES"/>
                    </a:p>
                  </a:txBody>
                  <a:tcPr/>
                </a:tc>
                <a:tc hMerge="1">
                  <a:txBody>
                    <a:bodyPr/>
                    <a:lstStyle/>
                    <a:p>
                      <a:endParaRPr lang="es-ES"/>
                    </a:p>
                  </a:txBody>
                  <a:tcPr/>
                </a:tc>
                <a:tc>
                  <a:txBody>
                    <a:bodyPr/>
                    <a:lstStyle/>
                    <a:p>
                      <a:pPr algn="ctr" fontAlgn="auto" hangingPunct="1">
                        <a:lnSpc>
                          <a:spcPct val="120000"/>
                        </a:lnSpc>
                        <a:spcAft>
                          <a:spcPts val="0"/>
                        </a:spcAft>
                      </a:pPr>
                      <a:r>
                        <a:rPr lang="en-GB" sz="2600" dirty="0">
                          <a:effectLst/>
                        </a:rPr>
                        <a:t> </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fontAlgn="auto" hangingPunct="1">
                        <a:lnSpc>
                          <a:spcPct val="120000"/>
                        </a:lnSpc>
                        <a:spcAft>
                          <a:spcPts val="0"/>
                        </a:spcAft>
                      </a:pPr>
                      <a:r>
                        <a:rPr lang="en-GB" sz="2600" dirty="0">
                          <a:effectLst/>
                        </a:rPr>
                        <a:t> </a:t>
                      </a:r>
                      <a:endParaRPr lang="es-ES" sz="2600" dirty="0">
                        <a:effectLst/>
                        <a:latin typeface="Times New Roman"/>
                        <a:ea typeface="Times New Roman"/>
                      </a:endParaRPr>
                    </a:p>
                  </a:txBody>
                  <a:tcPr marL="68580" marR="68580" marT="0" marB="0" anchor="ctr">
                    <a:lnL w="12700" cap="flat" cmpd="sng" algn="ctr">
                      <a:solidFill>
                        <a:schemeClr val="accent1"/>
                      </a:solidFill>
                      <a:prstDash val="solid"/>
                      <a:round/>
                      <a:headEnd type="none" w="med" len="med"/>
                      <a:tailEnd type="none" w="med" len="med"/>
                    </a:lnL>
                  </a:tcPr>
                </a:tc>
              </a:tr>
            </a:tbl>
          </a:graphicData>
        </a:graphic>
      </p:graphicFrame>
      <p:sp>
        <p:nvSpPr>
          <p:cNvPr id="35" name="Content Placeholder 2">
            <a:extLst>
              <a:ext uri="{FF2B5EF4-FFF2-40B4-BE49-F238E27FC236}">
                <a16:creationId xmlns:a16="http://schemas.microsoft.com/office/drawing/2014/main" xmlns="" id="{4A0EDF7B-C84F-438D-8851-17E773375797}"/>
              </a:ext>
            </a:extLst>
          </p:cNvPr>
          <p:cNvSpPr txBox="1">
            <a:spLocks/>
          </p:cNvSpPr>
          <p:nvPr/>
        </p:nvSpPr>
        <p:spPr>
          <a:xfrm>
            <a:off x="306339" y="32493494"/>
            <a:ext cx="14488824" cy="8856984"/>
          </a:xfrm>
          <a:prstGeom prst="rect">
            <a:avLst/>
          </a:prstGeom>
          <a:solidFill>
            <a:srgbClr val="EAF9E7"/>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lvl="0" indent="0" algn="just" fontAlgn="auto">
              <a:lnSpc>
                <a:spcPct val="110000"/>
              </a:lnSpc>
              <a:buClr>
                <a:srgbClr val="5FCBEF"/>
              </a:buClr>
              <a:buNone/>
            </a:pPr>
            <a:r>
              <a:rPr lang="en-US" sz="2800" b="1" dirty="0" smtClean="0">
                <a:solidFill>
                  <a:schemeClr val="tx1"/>
                </a:solidFill>
                <a:cs typeface="Calibri" pitchFamily="34" charset="0"/>
              </a:rPr>
              <a:t>2.2</a:t>
            </a:r>
            <a:r>
              <a:rPr lang="en-US" sz="2800" b="1" dirty="0">
                <a:solidFill>
                  <a:schemeClr val="tx1"/>
                </a:solidFill>
                <a:cs typeface="Calibri" pitchFamily="34" charset="0"/>
              </a:rPr>
              <a:t>	Influence of the direct components in the cost of each stage</a:t>
            </a:r>
          </a:p>
          <a:p>
            <a:pPr marL="0" lvl="0" indent="0" algn="just" fontAlgn="auto">
              <a:lnSpc>
                <a:spcPct val="110000"/>
              </a:lnSpc>
              <a:buClr>
                <a:srgbClr val="5FCBEF"/>
              </a:buClr>
              <a:buNone/>
            </a:pPr>
            <a:r>
              <a:rPr lang="en-US" sz="2800" dirty="0" smtClean="0">
                <a:solidFill>
                  <a:schemeClr val="tx1"/>
                </a:solidFill>
                <a:cs typeface="Calibri" pitchFamily="34" charset="0"/>
              </a:rPr>
              <a:t>The </a:t>
            </a:r>
            <a:r>
              <a:rPr lang="en-US" sz="2800" dirty="0">
                <a:solidFill>
                  <a:schemeClr val="tx1"/>
                </a:solidFill>
                <a:cs typeface="Calibri" pitchFamily="34" charset="0"/>
              </a:rPr>
              <a:t>following direct components are considered to estimate the cost for each stage: </a:t>
            </a:r>
          </a:p>
          <a:p>
            <a:pPr lvl="0">
              <a:lnSpc>
                <a:spcPct val="110000"/>
              </a:lnSpc>
              <a:spcBef>
                <a:spcPts val="600"/>
              </a:spcBef>
              <a:buClr>
                <a:schemeClr val="accent1">
                  <a:lumMod val="50000"/>
                </a:schemeClr>
              </a:buClr>
            </a:pPr>
            <a:r>
              <a:rPr lang="en-US" sz="2800" dirty="0" smtClean="0">
                <a:solidFill>
                  <a:schemeClr val="tx1"/>
                </a:solidFill>
              </a:rPr>
              <a:t>Raw </a:t>
            </a:r>
            <a:r>
              <a:rPr lang="en-US" sz="2800" dirty="0">
                <a:solidFill>
                  <a:schemeClr val="tx1"/>
                </a:solidFill>
              </a:rPr>
              <a:t>material and other direct </a:t>
            </a:r>
            <a:r>
              <a:rPr lang="en-US" sz="2800" dirty="0" smtClean="0">
                <a:solidFill>
                  <a:schemeClr val="tx1"/>
                </a:solidFill>
              </a:rPr>
              <a:t>supplies: </a:t>
            </a:r>
          </a:p>
          <a:p>
            <a:pPr lvl="1">
              <a:lnSpc>
                <a:spcPct val="110000"/>
              </a:lnSpc>
              <a:spcBef>
                <a:spcPts val="600"/>
              </a:spcBef>
              <a:buClr>
                <a:schemeClr val="accent1">
                  <a:lumMod val="50000"/>
                </a:schemeClr>
              </a:buClr>
            </a:pPr>
            <a:r>
              <a:rPr lang="en-US" sz="2600" dirty="0" smtClean="0">
                <a:solidFill>
                  <a:schemeClr val="tx1"/>
                </a:solidFill>
              </a:rPr>
              <a:t>Basic </a:t>
            </a:r>
            <a:r>
              <a:rPr lang="en-US" sz="2600" dirty="0">
                <a:solidFill>
                  <a:schemeClr val="tx1"/>
                </a:solidFill>
              </a:rPr>
              <a:t>materials: </a:t>
            </a:r>
            <a:r>
              <a:rPr lang="en-US" sz="2600" dirty="0" smtClean="0">
                <a:solidFill>
                  <a:schemeClr val="tx1"/>
                </a:solidFill>
              </a:rPr>
              <a:t>containers, stainless </a:t>
            </a:r>
            <a:r>
              <a:rPr lang="en-US" sz="2600" dirty="0">
                <a:solidFill>
                  <a:schemeClr val="tx1"/>
                </a:solidFill>
              </a:rPr>
              <a:t>steel capsules, </a:t>
            </a:r>
            <a:r>
              <a:rPr lang="en-US" sz="2600" dirty="0" smtClean="0">
                <a:solidFill>
                  <a:schemeClr val="tx1"/>
                </a:solidFill>
              </a:rPr>
              <a:t>office supplies, etc.</a:t>
            </a:r>
            <a:endParaRPr lang="en-US" sz="2600" dirty="0">
              <a:solidFill>
                <a:schemeClr val="tx1"/>
              </a:solidFill>
            </a:endParaRPr>
          </a:p>
          <a:p>
            <a:pPr lvl="1">
              <a:lnSpc>
                <a:spcPct val="110000"/>
              </a:lnSpc>
              <a:spcBef>
                <a:spcPts val="600"/>
              </a:spcBef>
              <a:buClr>
                <a:schemeClr val="accent1">
                  <a:lumMod val="50000"/>
                </a:schemeClr>
              </a:buClr>
            </a:pPr>
            <a:r>
              <a:rPr lang="en-US" sz="2600" dirty="0" smtClean="0">
                <a:solidFill>
                  <a:schemeClr val="tx1"/>
                </a:solidFill>
              </a:rPr>
              <a:t>Auxiliary </a:t>
            </a:r>
            <a:r>
              <a:rPr lang="en-US" sz="2600" dirty="0">
                <a:solidFill>
                  <a:schemeClr val="tx1"/>
                </a:solidFill>
              </a:rPr>
              <a:t>materials: </a:t>
            </a:r>
            <a:r>
              <a:rPr lang="en-US" sz="2600" dirty="0" smtClean="0">
                <a:solidFill>
                  <a:schemeClr val="tx1"/>
                </a:solidFill>
              </a:rPr>
              <a:t>tools</a:t>
            </a:r>
            <a:r>
              <a:rPr lang="en-US" sz="2600" dirty="0">
                <a:solidFill>
                  <a:schemeClr val="tx1"/>
                </a:solidFill>
              </a:rPr>
              <a:t>, tongs, </a:t>
            </a:r>
            <a:r>
              <a:rPr lang="en-US" sz="2600" dirty="0" smtClean="0">
                <a:solidFill>
                  <a:schemeClr val="tx1"/>
                </a:solidFill>
              </a:rPr>
              <a:t>PPE, decontamination materials, pallets, </a:t>
            </a:r>
            <a:r>
              <a:rPr lang="en-US" sz="2600" dirty="0">
                <a:solidFill>
                  <a:schemeClr val="tx1"/>
                </a:solidFill>
              </a:rPr>
              <a:t>etc.</a:t>
            </a:r>
          </a:p>
          <a:p>
            <a:pPr lvl="1">
              <a:lnSpc>
                <a:spcPct val="110000"/>
              </a:lnSpc>
              <a:spcBef>
                <a:spcPts val="600"/>
              </a:spcBef>
              <a:buClr>
                <a:schemeClr val="accent1">
                  <a:lumMod val="50000"/>
                </a:schemeClr>
              </a:buClr>
            </a:pPr>
            <a:r>
              <a:rPr lang="en-US" sz="2600" dirty="0" smtClean="0">
                <a:solidFill>
                  <a:schemeClr val="tx1"/>
                </a:solidFill>
              </a:rPr>
              <a:t>Electricity</a:t>
            </a:r>
            <a:r>
              <a:rPr lang="en-US" sz="2600" dirty="0">
                <a:solidFill>
                  <a:schemeClr val="tx1"/>
                </a:solidFill>
              </a:rPr>
              <a:t>, fuels and lubricants (if only used for the management of DSRS</a:t>
            </a:r>
            <a:r>
              <a:rPr lang="en-US" sz="2600" dirty="0" smtClean="0">
                <a:solidFill>
                  <a:schemeClr val="tx1"/>
                </a:solidFill>
              </a:rPr>
              <a:t>)</a:t>
            </a:r>
          </a:p>
          <a:p>
            <a:pPr>
              <a:lnSpc>
                <a:spcPct val="110000"/>
              </a:lnSpc>
              <a:spcBef>
                <a:spcPts val="600"/>
              </a:spcBef>
              <a:buClr>
                <a:schemeClr val="accent1">
                  <a:lumMod val="50000"/>
                </a:schemeClr>
              </a:buClr>
            </a:pPr>
            <a:r>
              <a:rPr lang="en-US" sz="2800" dirty="0" smtClean="0">
                <a:solidFill>
                  <a:schemeClr val="tx1"/>
                </a:solidFill>
              </a:rPr>
              <a:t>Direct </a:t>
            </a:r>
            <a:r>
              <a:rPr lang="en-US" sz="2800" dirty="0" err="1">
                <a:solidFill>
                  <a:schemeClr val="tx1"/>
                </a:solidFill>
              </a:rPr>
              <a:t>labour</a:t>
            </a:r>
            <a:r>
              <a:rPr lang="en-US" sz="2800" dirty="0">
                <a:solidFill>
                  <a:schemeClr val="tx1"/>
                </a:solidFill>
              </a:rPr>
              <a:t>. This is related to employees directly involved in the service and includes basic wage, any extra payment, holidays and </a:t>
            </a:r>
            <a:r>
              <a:rPr lang="en-US" sz="2800" dirty="0" smtClean="0">
                <a:solidFill>
                  <a:schemeClr val="tx1"/>
                </a:solidFill>
              </a:rPr>
              <a:t>vacations.</a:t>
            </a:r>
          </a:p>
          <a:p>
            <a:pPr>
              <a:lnSpc>
                <a:spcPct val="110000"/>
              </a:lnSpc>
              <a:spcBef>
                <a:spcPts val="600"/>
              </a:spcBef>
              <a:buClr>
                <a:schemeClr val="accent1">
                  <a:lumMod val="50000"/>
                </a:schemeClr>
              </a:buClr>
            </a:pPr>
            <a:r>
              <a:rPr lang="en-US" sz="2800" dirty="0" smtClean="0">
                <a:solidFill>
                  <a:schemeClr val="tx1"/>
                </a:solidFill>
              </a:rPr>
              <a:t>Depreciation </a:t>
            </a:r>
            <a:r>
              <a:rPr lang="en-US" sz="2800" dirty="0">
                <a:solidFill>
                  <a:schemeClr val="tx1"/>
                </a:solidFill>
              </a:rPr>
              <a:t>of direct fixed assets. This is a method of allocating the cost of a tangible asset over its useful </a:t>
            </a:r>
            <a:r>
              <a:rPr lang="en-US" sz="2800" dirty="0" smtClean="0">
                <a:solidFill>
                  <a:schemeClr val="tx1"/>
                </a:solidFill>
              </a:rPr>
              <a:t>life.</a:t>
            </a:r>
          </a:p>
          <a:p>
            <a:pPr>
              <a:lnSpc>
                <a:spcPct val="110000"/>
              </a:lnSpc>
              <a:spcBef>
                <a:spcPts val="600"/>
              </a:spcBef>
              <a:buClr>
                <a:schemeClr val="accent1">
                  <a:lumMod val="50000"/>
                </a:schemeClr>
              </a:buClr>
            </a:pPr>
            <a:r>
              <a:rPr lang="en-US" sz="2800" dirty="0" smtClean="0">
                <a:solidFill>
                  <a:schemeClr val="tx1"/>
                </a:solidFill>
              </a:rPr>
              <a:t>Other </a:t>
            </a:r>
            <a:r>
              <a:rPr lang="en-US" sz="2800" dirty="0">
                <a:solidFill>
                  <a:schemeClr val="tx1"/>
                </a:solidFill>
              </a:rPr>
              <a:t>direct expenses, not included in the previous mentioned elements, but </a:t>
            </a:r>
            <a:r>
              <a:rPr lang="en-US" sz="2800" dirty="0" smtClean="0">
                <a:solidFill>
                  <a:schemeClr val="tx1"/>
                </a:solidFill>
              </a:rPr>
              <a:t>that </a:t>
            </a:r>
            <a:r>
              <a:rPr lang="en-US" sz="2800" dirty="0">
                <a:solidFill>
                  <a:schemeClr val="tx1"/>
                </a:solidFill>
              </a:rPr>
              <a:t>are essential for the management of </a:t>
            </a:r>
            <a:r>
              <a:rPr lang="en-US" sz="2800" dirty="0" smtClean="0">
                <a:solidFill>
                  <a:schemeClr val="tx1"/>
                </a:solidFill>
              </a:rPr>
              <a:t>DSRS: </a:t>
            </a:r>
            <a:endParaRPr lang="en-US" sz="2800" dirty="0">
              <a:solidFill>
                <a:schemeClr val="tx1"/>
              </a:solidFill>
            </a:endParaRPr>
          </a:p>
          <a:p>
            <a:pPr lvl="1">
              <a:lnSpc>
                <a:spcPct val="110000"/>
              </a:lnSpc>
              <a:spcBef>
                <a:spcPts val="600"/>
              </a:spcBef>
              <a:buClr>
                <a:schemeClr val="accent1">
                  <a:lumMod val="50000"/>
                </a:schemeClr>
              </a:buClr>
            </a:pPr>
            <a:r>
              <a:rPr lang="en-US" sz="2600" dirty="0" smtClean="0">
                <a:solidFill>
                  <a:schemeClr val="tx1"/>
                </a:solidFill>
              </a:rPr>
              <a:t>Travel </a:t>
            </a:r>
            <a:r>
              <a:rPr lang="en-US" sz="2600" dirty="0">
                <a:solidFill>
                  <a:schemeClr val="tx1"/>
                </a:solidFill>
              </a:rPr>
              <a:t>expenses and subsistence allowance, </a:t>
            </a:r>
          </a:p>
          <a:p>
            <a:pPr lvl="1">
              <a:lnSpc>
                <a:spcPct val="110000"/>
              </a:lnSpc>
              <a:spcBef>
                <a:spcPts val="600"/>
              </a:spcBef>
              <a:buClr>
                <a:schemeClr val="accent1">
                  <a:lumMod val="50000"/>
                </a:schemeClr>
              </a:buClr>
            </a:pPr>
            <a:r>
              <a:rPr lang="en-US" sz="2600" dirty="0" smtClean="0">
                <a:solidFill>
                  <a:schemeClr val="tx1"/>
                </a:solidFill>
              </a:rPr>
              <a:t>Purchase </a:t>
            </a:r>
            <a:r>
              <a:rPr lang="en-US" sz="2600" dirty="0">
                <a:solidFill>
                  <a:schemeClr val="tx1"/>
                </a:solidFill>
              </a:rPr>
              <a:t>of specialized services (calibration of equipment, spectrometric analysis of samples, maintenance, repair, etc.), </a:t>
            </a:r>
          </a:p>
          <a:p>
            <a:pPr lvl="1">
              <a:lnSpc>
                <a:spcPct val="110000"/>
              </a:lnSpc>
              <a:spcBef>
                <a:spcPts val="600"/>
              </a:spcBef>
              <a:buClr>
                <a:schemeClr val="accent1">
                  <a:lumMod val="50000"/>
                </a:schemeClr>
              </a:buClr>
            </a:pPr>
            <a:r>
              <a:rPr lang="en-US" sz="2600" dirty="0" smtClean="0">
                <a:solidFill>
                  <a:schemeClr val="tx1"/>
                </a:solidFill>
              </a:rPr>
              <a:t>Licenses </a:t>
            </a:r>
            <a:r>
              <a:rPr lang="en-US" sz="2600" dirty="0">
                <a:solidFill>
                  <a:schemeClr val="tx1"/>
                </a:solidFill>
              </a:rPr>
              <a:t>and </a:t>
            </a:r>
            <a:r>
              <a:rPr lang="en-US" sz="2600" dirty="0" smtClean="0">
                <a:solidFill>
                  <a:schemeClr val="tx1"/>
                </a:solidFill>
              </a:rPr>
              <a:t>other authorizations</a:t>
            </a:r>
            <a:r>
              <a:rPr lang="en-US" sz="2600" dirty="0">
                <a:solidFill>
                  <a:schemeClr val="tx1"/>
                </a:solidFill>
              </a:rPr>
              <a:t>, </a:t>
            </a:r>
          </a:p>
          <a:p>
            <a:pPr lvl="1">
              <a:lnSpc>
                <a:spcPct val="110000"/>
              </a:lnSpc>
              <a:spcBef>
                <a:spcPts val="600"/>
              </a:spcBef>
              <a:buClr>
                <a:schemeClr val="accent1">
                  <a:lumMod val="50000"/>
                </a:schemeClr>
              </a:buClr>
            </a:pPr>
            <a:r>
              <a:rPr lang="en-US" sz="2600" dirty="0" smtClean="0">
                <a:solidFill>
                  <a:schemeClr val="tx1"/>
                </a:solidFill>
              </a:rPr>
              <a:t>Security </a:t>
            </a:r>
            <a:r>
              <a:rPr lang="en-US" sz="2600" dirty="0">
                <a:solidFill>
                  <a:schemeClr val="tx1"/>
                </a:solidFill>
              </a:rPr>
              <a:t>and physical protection of the waste </a:t>
            </a:r>
            <a:r>
              <a:rPr lang="en-US" sz="2600" dirty="0" smtClean="0">
                <a:solidFill>
                  <a:schemeClr val="tx1"/>
                </a:solidFill>
              </a:rPr>
              <a:t>management </a:t>
            </a:r>
            <a:r>
              <a:rPr lang="en-US" sz="2600" dirty="0">
                <a:solidFill>
                  <a:schemeClr val="tx1"/>
                </a:solidFill>
              </a:rPr>
              <a:t>facility</a:t>
            </a:r>
            <a:r>
              <a:rPr lang="en-US" sz="2600" dirty="0" smtClean="0">
                <a:solidFill>
                  <a:schemeClr val="tx1"/>
                </a:solidFill>
              </a:rPr>
              <a:t>,</a:t>
            </a:r>
            <a:r>
              <a:rPr lang="en-GB" sz="2800" dirty="0">
                <a:solidFill>
                  <a:schemeClr val="tx1"/>
                </a:solidFill>
                <a:cs typeface="Calibri" pitchFamily="34" charset="0"/>
              </a:rPr>
              <a:t> </a:t>
            </a:r>
            <a:r>
              <a:rPr lang="en-GB" sz="2800" dirty="0" smtClean="0">
                <a:solidFill>
                  <a:schemeClr val="tx1"/>
                </a:solidFill>
                <a:cs typeface="Calibri" pitchFamily="34" charset="0"/>
              </a:rPr>
              <a:t>etc. </a:t>
            </a:r>
            <a:endParaRPr lang="en-US" sz="2600" dirty="0">
              <a:solidFill>
                <a:schemeClr val="tx1"/>
              </a:solidFill>
            </a:endParaRPr>
          </a:p>
        </p:txBody>
      </p:sp>
      <p:sp>
        <p:nvSpPr>
          <p:cNvPr id="36" name="Content Placeholder 2">
            <a:extLst>
              <a:ext uri="{FF2B5EF4-FFF2-40B4-BE49-F238E27FC236}">
                <a16:creationId xmlns:a16="http://schemas.microsoft.com/office/drawing/2014/main" xmlns="" id="{4A0EDF7B-C84F-438D-8851-17E773375797}"/>
              </a:ext>
            </a:extLst>
          </p:cNvPr>
          <p:cNvSpPr txBox="1">
            <a:spLocks/>
          </p:cNvSpPr>
          <p:nvPr/>
        </p:nvSpPr>
        <p:spPr>
          <a:xfrm>
            <a:off x="15428019" y="33862078"/>
            <a:ext cx="14488824" cy="3888000"/>
          </a:xfrm>
          <a:prstGeom prst="rect">
            <a:avLst/>
          </a:prstGeom>
          <a:solidFill>
            <a:srgbClr val="EAF9E7"/>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lnSpc>
                <a:spcPct val="110000"/>
              </a:lnSpc>
              <a:spcBef>
                <a:spcPts val="0"/>
              </a:spcBef>
              <a:buClr>
                <a:schemeClr val="accent1">
                  <a:lumMod val="50000"/>
                </a:schemeClr>
              </a:buClr>
              <a:buNone/>
            </a:pPr>
            <a:r>
              <a:rPr lang="en-US" sz="2800" dirty="0">
                <a:solidFill>
                  <a:schemeClr val="tx1"/>
                </a:solidFill>
                <a:cs typeface="Calibri" pitchFamily="34" charset="0"/>
              </a:rPr>
              <a:t>To determine the price for conditioning a DSRS, the price obtained </a:t>
            </a:r>
            <a:r>
              <a:rPr lang="en-US" sz="2800" dirty="0" smtClean="0">
                <a:solidFill>
                  <a:schemeClr val="tx1"/>
                </a:solidFill>
                <a:cs typeface="Calibri" pitchFamily="34" charset="0"/>
              </a:rPr>
              <a:t>for </a:t>
            </a:r>
            <a:r>
              <a:rPr lang="en-US" sz="2800" dirty="0">
                <a:solidFill>
                  <a:schemeClr val="tx1"/>
                </a:solidFill>
                <a:cs typeface="Calibri" pitchFamily="34" charset="0"/>
              </a:rPr>
              <a:t>producing one conditioned package is divided by the number of sources contained in the </a:t>
            </a:r>
            <a:r>
              <a:rPr lang="en-US" sz="2800" dirty="0" smtClean="0">
                <a:solidFill>
                  <a:schemeClr val="tx1"/>
                </a:solidFill>
                <a:cs typeface="Calibri" pitchFamily="34" charset="0"/>
              </a:rPr>
              <a:t>package.</a:t>
            </a:r>
            <a:endParaRPr lang="en-US" sz="2800" dirty="0">
              <a:solidFill>
                <a:schemeClr val="tx1"/>
              </a:solidFill>
              <a:cs typeface="Calibri" pitchFamily="34" charset="0"/>
            </a:endParaRPr>
          </a:p>
          <a:p>
            <a:pPr marL="0" indent="0" algn="just">
              <a:lnSpc>
                <a:spcPct val="110000"/>
              </a:lnSpc>
              <a:spcBef>
                <a:spcPts val="0"/>
              </a:spcBef>
              <a:buClr>
                <a:schemeClr val="accent1">
                  <a:lumMod val="50000"/>
                </a:schemeClr>
              </a:buClr>
              <a:buNone/>
            </a:pPr>
            <a:r>
              <a:rPr lang="en-US" sz="2800" dirty="0" smtClean="0">
                <a:solidFill>
                  <a:schemeClr val="tx1"/>
                </a:solidFill>
                <a:cs typeface="Calibri" pitchFamily="34" charset="0"/>
              </a:rPr>
              <a:t>The </a:t>
            </a:r>
            <a:r>
              <a:rPr lang="en-US" sz="2800" dirty="0">
                <a:solidFill>
                  <a:schemeClr val="tx1"/>
                </a:solidFill>
                <a:cs typeface="Calibri" pitchFamily="34" charset="0"/>
              </a:rPr>
              <a:t>cost of transport is determined for the total amount of DSRS collected at the user premises. The annual costs for the operation of the </a:t>
            </a:r>
            <a:r>
              <a:rPr lang="en-US" sz="2800" dirty="0" smtClean="0">
                <a:solidFill>
                  <a:schemeClr val="tx1"/>
                </a:solidFill>
                <a:cs typeface="Calibri" pitchFamily="34" charset="0"/>
              </a:rPr>
              <a:t>storage facility</a:t>
            </a:r>
            <a:r>
              <a:rPr lang="en-US" sz="2800" dirty="0">
                <a:solidFill>
                  <a:schemeClr val="tx1"/>
                </a:solidFill>
                <a:cs typeface="Calibri" pitchFamily="34" charset="0"/>
              </a:rPr>
              <a:t>, as well as the costs for maintenance, repairing, safety, security etc., are included in the cost card for storage of the waste </a:t>
            </a:r>
            <a:r>
              <a:rPr lang="en-US" sz="2800" dirty="0" smtClean="0">
                <a:solidFill>
                  <a:schemeClr val="tx1"/>
                </a:solidFill>
                <a:cs typeface="Calibri" pitchFamily="34" charset="0"/>
              </a:rPr>
              <a:t>package</a:t>
            </a:r>
            <a:r>
              <a:rPr lang="en-US" sz="2800" dirty="0">
                <a:solidFill>
                  <a:schemeClr val="tx1"/>
                </a:solidFill>
                <a:cs typeface="Calibri" pitchFamily="34" charset="0"/>
              </a:rPr>
              <a:t>. </a:t>
            </a:r>
            <a:endParaRPr lang="en-US" sz="2800" dirty="0" smtClean="0">
              <a:solidFill>
                <a:schemeClr val="tx1"/>
              </a:solidFill>
              <a:cs typeface="Calibri" pitchFamily="34" charset="0"/>
            </a:endParaRPr>
          </a:p>
          <a:p>
            <a:pPr marL="0" indent="0" algn="just">
              <a:lnSpc>
                <a:spcPct val="110000"/>
              </a:lnSpc>
              <a:spcBef>
                <a:spcPts val="0"/>
              </a:spcBef>
              <a:buClr>
                <a:schemeClr val="accent1">
                  <a:lumMod val="50000"/>
                </a:schemeClr>
              </a:buClr>
              <a:buNone/>
            </a:pPr>
            <a:r>
              <a:rPr lang="en-US" sz="2800" dirty="0" smtClean="0">
                <a:solidFill>
                  <a:schemeClr val="tx1"/>
                </a:solidFill>
                <a:cs typeface="Calibri" pitchFamily="34" charset="0"/>
              </a:rPr>
              <a:t>To </a:t>
            </a:r>
            <a:r>
              <a:rPr lang="en-US" sz="2800" dirty="0">
                <a:solidFill>
                  <a:schemeClr val="tx1"/>
                </a:solidFill>
                <a:cs typeface="Calibri" pitchFamily="34" charset="0"/>
              </a:rPr>
              <a:t>determine the price for the management on a </a:t>
            </a:r>
            <a:r>
              <a:rPr lang="en-US" sz="2800" dirty="0" smtClean="0">
                <a:solidFill>
                  <a:schemeClr val="tx1"/>
                </a:solidFill>
                <a:cs typeface="Calibri" pitchFamily="34" charset="0"/>
              </a:rPr>
              <a:t>DSRS, </a:t>
            </a:r>
            <a:r>
              <a:rPr lang="en-US" sz="2800" dirty="0">
                <a:solidFill>
                  <a:schemeClr val="tx1"/>
                </a:solidFill>
                <a:cs typeface="Calibri" pitchFamily="34" charset="0"/>
              </a:rPr>
              <a:t>the prices obtained for each stage of the process are </a:t>
            </a:r>
            <a:r>
              <a:rPr lang="en-US" sz="2800" dirty="0" smtClean="0">
                <a:solidFill>
                  <a:schemeClr val="tx1"/>
                </a:solidFill>
                <a:cs typeface="Calibri" pitchFamily="34" charset="0"/>
              </a:rPr>
              <a:t>considered. </a:t>
            </a:r>
            <a:endParaRPr lang="en-US" sz="2800" dirty="0">
              <a:solidFill>
                <a:schemeClr val="tx1"/>
              </a:solidFill>
              <a:cs typeface="Calibri" pitchFamily="34" charset="0"/>
            </a:endParaRPr>
          </a:p>
          <a:p>
            <a:pPr marL="0" indent="0">
              <a:lnSpc>
                <a:spcPct val="110000"/>
              </a:lnSpc>
              <a:spcBef>
                <a:spcPts val="0"/>
              </a:spcBef>
              <a:buClr>
                <a:schemeClr val="accent1">
                  <a:lumMod val="50000"/>
                </a:schemeClr>
              </a:buClr>
              <a:buNone/>
            </a:pPr>
            <a:endParaRPr lang="en-US" sz="2800" dirty="0" smtClean="0">
              <a:solidFill>
                <a:schemeClr val="tx1"/>
              </a:solidFill>
            </a:endParaRPr>
          </a:p>
        </p:txBody>
      </p:sp>
      <p:sp>
        <p:nvSpPr>
          <p:cNvPr id="37" name="Content Placeholder 2">
            <a:extLst>
              <a:ext uri="{FF2B5EF4-FFF2-40B4-BE49-F238E27FC236}">
                <a16:creationId xmlns:a16="http://schemas.microsoft.com/office/drawing/2014/main" xmlns="" id="{4A0EDF7B-C84F-438D-8851-17E773375797}"/>
              </a:ext>
            </a:extLst>
          </p:cNvPr>
          <p:cNvSpPr txBox="1">
            <a:spLocks/>
          </p:cNvSpPr>
          <p:nvPr/>
        </p:nvSpPr>
        <p:spPr>
          <a:xfrm>
            <a:off x="15379893" y="37966102"/>
            <a:ext cx="14488824" cy="3420000"/>
          </a:xfrm>
          <a:prstGeom prst="rect">
            <a:avLst/>
          </a:prstGeom>
          <a:solidFill>
            <a:srgbClr val="EAF9E7"/>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lnSpc>
                <a:spcPct val="110000"/>
              </a:lnSpc>
              <a:spcBef>
                <a:spcPts val="0"/>
              </a:spcBef>
              <a:buClr>
                <a:schemeClr val="accent1">
                  <a:lumMod val="50000"/>
                </a:schemeClr>
              </a:buClr>
              <a:buNone/>
            </a:pPr>
            <a:r>
              <a:rPr lang="en-US" sz="2800" b="1" dirty="0" smtClean="0">
                <a:solidFill>
                  <a:schemeClr val="tx1"/>
                </a:solidFill>
              </a:rPr>
              <a:t>3</a:t>
            </a:r>
            <a:r>
              <a:rPr lang="en-US" sz="2800" b="1" dirty="0">
                <a:solidFill>
                  <a:schemeClr val="tx1"/>
                </a:solidFill>
              </a:rPr>
              <a:t>.	CONCLUSIONS</a:t>
            </a:r>
          </a:p>
          <a:p>
            <a:pPr marL="0" indent="0" algn="just">
              <a:lnSpc>
                <a:spcPct val="110000"/>
              </a:lnSpc>
              <a:spcBef>
                <a:spcPts val="0"/>
              </a:spcBef>
              <a:buClr>
                <a:schemeClr val="accent1">
                  <a:lumMod val="50000"/>
                </a:schemeClr>
              </a:buClr>
              <a:buNone/>
            </a:pPr>
            <a:r>
              <a:rPr lang="en-US" sz="2800" dirty="0">
                <a:solidFill>
                  <a:schemeClr val="tx1"/>
                </a:solidFill>
              </a:rPr>
              <a:t>A financing system ensuring sufficient funds to guarantee the availability of technical and safety provisions for the management of DSRS has been implemented in Cuba. The financial resources are mainly provided by the users. The cost-based pricing method is used to determine the price for the technical services. The paper describes economic considerations regarding costs incurred </a:t>
            </a:r>
            <a:r>
              <a:rPr lang="en-US" sz="2800" dirty="0" smtClean="0">
                <a:solidFill>
                  <a:schemeClr val="tx1"/>
                </a:solidFill>
              </a:rPr>
              <a:t>for </a:t>
            </a:r>
            <a:r>
              <a:rPr lang="en-US" sz="2800" dirty="0">
                <a:solidFill>
                  <a:schemeClr val="tx1"/>
                </a:solidFill>
              </a:rPr>
              <a:t>the collection, characterization, conditioning, packaging, storage and transportation of DSRS. </a:t>
            </a:r>
            <a:endParaRPr lang="en-US" sz="2800" dirty="0" smtClean="0">
              <a:solidFill>
                <a:schemeClr val="tx1"/>
              </a:solidFill>
            </a:endParaRPr>
          </a:p>
        </p:txBody>
      </p:sp>
      <p:pic>
        <p:nvPicPr>
          <p:cNvPr id="38" name="Imagen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3930" y="29411839"/>
            <a:ext cx="1952625" cy="1933575"/>
          </a:xfrm>
          <a:prstGeom prst="rect">
            <a:avLst/>
          </a:prstGeom>
          <a:noFill/>
          <a:extLst>
            <a:ext uri="{909E8E84-426E-40DD-AFC4-6F175D3DCCD1}">
              <a14:hiddenFill xmlns:a14="http://schemas.microsoft.com/office/drawing/2010/main">
                <a:solidFill>
                  <a:srgbClr val="FFFFFF"/>
                </a:solidFill>
              </a14:hiddenFill>
            </a:ext>
          </a:extLst>
        </p:spPr>
      </p:pic>
      <p:pic>
        <p:nvPicPr>
          <p:cNvPr id="39" name="Imagen 27"/>
          <p:cNvPicPr>
            <a:picLocks noChangeAspect="1" noChangeArrowheads="1"/>
          </p:cNvPicPr>
          <p:nvPr/>
        </p:nvPicPr>
        <p:blipFill rotWithShape="1">
          <a:blip r:embed="rId5">
            <a:extLst>
              <a:ext uri="{28A0092B-C50C-407E-A947-70E740481C1C}">
                <a14:useLocalDpi xmlns:a14="http://schemas.microsoft.com/office/drawing/2010/main" val="0"/>
              </a:ext>
            </a:extLst>
          </a:blip>
          <a:srcRect t="44396"/>
          <a:stretch/>
        </p:blipFill>
        <p:spPr bwMode="auto">
          <a:xfrm>
            <a:off x="342948" y="29411839"/>
            <a:ext cx="1767183" cy="1933573"/>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62878" y="30590777"/>
            <a:ext cx="1375632" cy="1389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Imagen 4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53147" y="29420637"/>
            <a:ext cx="819461" cy="957989"/>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24035" y="29318073"/>
            <a:ext cx="1073855" cy="1955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Imagen 5"/>
          <p:cNvPicPr>
            <a:picLocks noChangeAspect="1"/>
          </p:cNvPicPr>
          <p:nvPr/>
        </p:nvPicPr>
        <p:blipFill rotWithShape="1">
          <a:blip r:embed="rId9" cstate="print">
            <a:extLst>
              <a:ext uri="{BEBA8EAE-BF5A-486C-A8C5-ECC9F3942E4B}">
                <a14:imgProps xmlns:a14="http://schemas.microsoft.com/office/drawing/2010/main">
                  <a14:imgLayer r:embed="rId10">
                    <a14:imgEffect>
                      <a14:brightnessContrast bright="20000" contrast="20000"/>
                    </a14:imgEffect>
                  </a14:imgLayer>
                </a14:imgProps>
              </a:ext>
              <a:ext uri="{28A0092B-C50C-407E-A947-70E740481C1C}">
                <a14:useLocalDpi xmlns:a14="http://schemas.microsoft.com/office/drawing/2010/main" val="0"/>
              </a:ext>
            </a:extLst>
          </a:blip>
          <a:srcRect t="7925"/>
          <a:stretch/>
        </p:blipFill>
        <p:spPr>
          <a:xfrm>
            <a:off x="8731275" y="28407774"/>
            <a:ext cx="5707970" cy="3941704"/>
          </a:xfrm>
          <a:prstGeom prst="rect">
            <a:avLst/>
          </a:prstGeom>
        </p:spPr>
      </p:pic>
      <p:pic>
        <p:nvPicPr>
          <p:cNvPr id="46" name="Picture 20"/>
          <p:cNvPicPr>
            <a:picLocks noChangeAspect="1" noChangeArrowheads="1"/>
          </p:cNvPicPr>
          <p:nvPr/>
        </p:nvPicPr>
        <p:blipFill rotWithShape="1">
          <a:blip r:embed="rId11">
            <a:extLst>
              <a:ext uri="{28A0092B-C50C-407E-A947-70E740481C1C}">
                <a14:useLocalDpi xmlns:a14="http://schemas.microsoft.com/office/drawing/2010/main" val="0"/>
              </a:ext>
            </a:extLst>
          </a:blip>
          <a:srcRect b="9549"/>
          <a:stretch/>
        </p:blipFill>
        <p:spPr bwMode="auto">
          <a:xfrm>
            <a:off x="10675491" y="25204136"/>
            <a:ext cx="2454523" cy="296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 name="Picture 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36897" y="25272352"/>
            <a:ext cx="5587138" cy="3713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9" name="18 Conector recto"/>
          <p:cNvCxnSpPr>
            <a:endCxn id="11" idx="1"/>
          </p:cNvCxnSpPr>
          <p:nvPr/>
        </p:nvCxnSpPr>
        <p:spPr bwMode="auto">
          <a:xfrm flipH="1" flipV="1">
            <a:off x="15631432" y="11605846"/>
            <a:ext cx="5917267" cy="0"/>
          </a:xfrm>
          <a:prstGeom prst="line">
            <a:avLst/>
          </a:prstGeom>
          <a:solidFill>
            <a:srgbClr val="6FCE9C"/>
          </a:solidFill>
          <a:ln w="3810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FCE9C"/>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4114800" rtl="0" eaLnBrk="1" fontAlgn="base" latinLnBrk="0" hangingPunct="1">
          <a:lnSpc>
            <a:spcPct val="100000"/>
          </a:lnSpc>
          <a:spcBef>
            <a:spcPct val="0"/>
          </a:spcBef>
          <a:spcAft>
            <a:spcPct val="0"/>
          </a:spcAft>
          <a:buClrTx/>
          <a:buSzTx/>
          <a:buFontTx/>
          <a:buNone/>
          <a:tabLst/>
          <a:defRPr kumimoji="0" lang="es-ES_tradnl" altLang="es-ES" sz="81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6FCE9C"/>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4114800" rtl="0" eaLnBrk="1" fontAlgn="base" latinLnBrk="0" hangingPunct="1">
          <a:lnSpc>
            <a:spcPct val="100000"/>
          </a:lnSpc>
          <a:spcBef>
            <a:spcPct val="0"/>
          </a:spcBef>
          <a:spcAft>
            <a:spcPct val="0"/>
          </a:spcAft>
          <a:buClrTx/>
          <a:buSzTx/>
          <a:buFontTx/>
          <a:buNone/>
          <a:tabLst/>
          <a:defRPr kumimoji="0" lang="es-ES_tradnl" altLang="es-ES" sz="81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3421</TotalTime>
  <Words>1053</Words>
  <Application>Microsoft Office PowerPoint</Application>
  <PresentationFormat>Personalizado</PresentationFormat>
  <Paragraphs>161</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Diseño predeterminado</vt:lpstr>
      <vt:lpstr>Presentación de PowerPoint</vt:lpstr>
    </vt:vector>
  </TitlesOfParts>
  <Company>cliente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isis</dc:creator>
  <cp:lastModifiedBy>Mercedes</cp:lastModifiedBy>
  <cp:revision>73</cp:revision>
  <cp:lastPrinted>2022-06-06T10:29:17Z</cp:lastPrinted>
  <dcterms:created xsi:type="dcterms:W3CDTF">2010-11-01T14:28:55Z</dcterms:created>
  <dcterms:modified xsi:type="dcterms:W3CDTF">2022-06-06T10:30:45Z</dcterms:modified>
</cp:coreProperties>
</file>