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389" r:id="rId2"/>
    <p:sldId id="386" r:id="rId3"/>
    <p:sldId id="387" r:id="rId4"/>
    <p:sldId id="395" r:id="rId5"/>
    <p:sldId id="400" r:id="rId6"/>
    <p:sldId id="388" r:id="rId7"/>
    <p:sldId id="390" r:id="rId8"/>
    <p:sldId id="401" r:id="rId9"/>
    <p:sldId id="397" r:id="rId10"/>
    <p:sldId id="402" r:id="rId11"/>
    <p:sldId id="392" r:id="rId12"/>
    <p:sldId id="403" r:id="rId13"/>
    <p:sldId id="398" r:id="rId14"/>
    <p:sldId id="399" r:id="rId15"/>
    <p:sldId id="3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AAB487-FA3A-4D0D-B953-9163DB2FA865}">
          <p14:sldIdLst>
            <p14:sldId id="389"/>
            <p14:sldId id="386"/>
            <p14:sldId id="387"/>
            <p14:sldId id="395"/>
            <p14:sldId id="400"/>
            <p14:sldId id="388"/>
            <p14:sldId id="390"/>
            <p14:sldId id="401"/>
            <p14:sldId id="397"/>
            <p14:sldId id="402"/>
            <p14:sldId id="392"/>
            <p14:sldId id="403"/>
            <p14:sldId id="398"/>
            <p14:sldId id="399"/>
            <p14:sldId id="3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Glover" initials="EG" lastIdx="6" clrIdx="0">
    <p:extLst>
      <p:ext uri="{19B8F6BF-5375-455C-9EA6-DF929625EA0E}">
        <p15:presenceInfo xmlns:p15="http://schemas.microsoft.com/office/powerpoint/2012/main" userId="a9f26548b3448ae6" providerId="Windows Live"/>
      </p:ext>
    </p:extLst>
  </p:cmAuthor>
  <p:cmAuthor id="2" name="Windows User" initials="WU" lastIdx="1" clrIdx="1">
    <p:extLst>
      <p:ext uri="{19B8F6BF-5375-455C-9EA6-DF929625EA0E}">
        <p15:presenceInfo xmlns:p15="http://schemas.microsoft.com/office/powerpoint/2012/main" userId="59dc9f5cadfe95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283D6-292A-40BF-B9B6-FFB38D5728D7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EA078-DDB3-422F-9A89-161D3D2B9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79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3D7BA3-761B-407F-9AC0-30779FD0F1D9}"/>
              </a:ext>
            </a:extLst>
          </p:cNvPr>
          <p:cNvSpPr/>
          <p:nvPr/>
        </p:nvSpPr>
        <p:spPr>
          <a:xfrm>
            <a:off x="-2" y="0"/>
            <a:ext cx="4392827" cy="685800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240F614A-CC7E-49F3-A5D4-C04D91F128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/>
          <a:stretch/>
        </p:blipFill>
        <p:spPr bwMode="auto">
          <a:xfrm>
            <a:off x="2" y="1947864"/>
            <a:ext cx="12191999" cy="244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52653DF-86B5-4AD5-9CB0-970BAFAE7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554" y="4794761"/>
            <a:ext cx="5939247" cy="64928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98565D-95A3-484B-8443-4D5DCC9276D4}"/>
              </a:ext>
            </a:extLst>
          </p:cNvPr>
          <p:cNvSpPr/>
          <p:nvPr/>
        </p:nvSpPr>
        <p:spPr>
          <a:xfrm flipV="1">
            <a:off x="-1" y="1854926"/>
            <a:ext cx="12192000" cy="929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B49EEC-ABA4-4FDB-9B6A-98C9AD2EC7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C3A32EA-5351-4FDD-ADD8-BDFE5F5C0C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CB3754A-2980-4A07-AC14-703BCAC25E05}" type="slidenum">
              <a:rPr lang="en-NZ" smtClean="0"/>
              <a:t>‹#›</a:t>
            </a:fld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577989-5801-47C9-A584-6426E5C71D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5"/>
          <a:stretch/>
        </p:blipFill>
        <p:spPr>
          <a:xfrm>
            <a:off x="7090979" y="689126"/>
            <a:ext cx="4116221" cy="110244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B3E75DD-4A23-4B39-BAFD-E327DD91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83" y="255768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61A799-6F6D-4180-9E1C-76EEEB222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35" y="634818"/>
            <a:ext cx="1603728" cy="10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6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204567-29AA-4C8A-BDB5-BF20CAA61C5D}"/>
              </a:ext>
            </a:extLst>
          </p:cNvPr>
          <p:cNvSpPr/>
          <p:nvPr/>
        </p:nvSpPr>
        <p:spPr>
          <a:xfrm>
            <a:off x="718459" y="1735138"/>
            <a:ext cx="10793928" cy="4572455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76858-0190-495D-A794-D9BE47A3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2A414-6DF1-469E-B514-032265E65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A3752-BD92-4A86-9064-ED2289EF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D06A82A-CD69-410C-9A73-7F7964EDD874}" type="datetimeFigureOut">
              <a:rPr lang="en-NZ" smtClean="0"/>
              <a:t>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6E5DC-AF48-4853-8F65-DB2CEB98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706AD-0519-4CAC-ABDD-E346FC6C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754A-2980-4A07-AC14-703BCAC25E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861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2E928F-10B2-40E5-ADB2-AC9EFC10F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46F32-E27A-427A-8489-095470D07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01C4C-D567-4D5E-B572-DF8FB619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D06A82A-CD69-410C-9A73-7F7964EDD874}" type="datetimeFigureOut">
              <a:rPr lang="en-NZ" smtClean="0"/>
              <a:t>2/06/2022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6520E-F2AB-45F8-9B29-9D4044A37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7B2D-E7CF-4B69-A794-3A493E81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754A-2980-4A07-AC14-703BCAC25E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787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148BFAC-6B28-453D-B95B-2879D8613B5B}"/>
              </a:ext>
            </a:extLst>
          </p:cNvPr>
          <p:cNvSpPr/>
          <p:nvPr/>
        </p:nvSpPr>
        <p:spPr bwMode="auto">
          <a:xfrm>
            <a:off x="1" y="255225"/>
            <a:ext cx="11769635" cy="1190624"/>
          </a:xfrm>
          <a:prstGeom prst="rect">
            <a:avLst/>
          </a:prstGeom>
          <a:solidFill>
            <a:srgbClr val="FFFFF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3431D4-E165-48E9-9DE2-6719A3DF8951}"/>
              </a:ext>
            </a:extLst>
          </p:cNvPr>
          <p:cNvSpPr/>
          <p:nvPr/>
        </p:nvSpPr>
        <p:spPr bwMode="auto">
          <a:xfrm>
            <a:off x="2" y="0"/>
            <a:ext cx="4402183" cy="169068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DEAF4-0685-48B0-810E-E11A790155F6}"/>
              </a:ext>
            </a:extLst>
          </p:cNvPr>
          <p:cNvSpPr/>
          <p:nvPr/>
        </p:nvSpPr>
        <p:spPr>
          <a:xfrm>
            <a:off x="0" y="1690688"/>
            <a:ext cx="12192000" cy="4486275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4739D-0946-4DCF-8890-77DD645F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183" y="292557"/>
            <a:ext cx="7276011" cy="11663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BE848-D69C-44E8-B6DB-9111E924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022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EA02D-F748-49D0-9D9D-916F1168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3623" y="6288315"/>
            <a:ext cx="7184571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1A335-79F6-485B-87F4-EC424D45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393" y="6311902"/>
            <a:ext cx="485579" cy="365125"/>
          </a:xfrm>
        </p:spPr>
        <p:txBody>
          <a:bodyPr/>
          <a:lstStyle/>
          <a:p>
            <a:fld id="{3CB3754A-2980-4A07-AC14-703BCAC25E05}" type="slidenum">
              <a:rPr lang="en-NZ" smtClean="0"/>
              <a:t>‹#›</a:t>
            </a:fld>
            <a:endParaRPr lang="en-N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644152-32D6-4E71-91B3-EE2E080F1C6E}"/>
              </a:ext>
            </a:extLst>
          </p:cNvPr>
          <p:cNvSpPr/>
          <p:nvPr/>
        </p:nvSpPr>
        <p:spPr>
          <a:xfrm flipV="1">
            <a:off x="0" y="1638301"/>
            <a:ext cx="12192000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26DA3C8E-1EFA-4DDF-B769-1A84E776A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061" y="511973"/>
            <a:ext cx="4201757" cy="5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tx1"/>
                </a:solidFill>
                <a:latin typeface="Trajan Pro" panose="02020502050506020301" pitchFamily="18" charset="0"/>
              </a:rPr>
              <a:t>Radiation</a:t>
            </a:r>
            <a:r>
              <a:rPr lang="en-US" altLang="en-US" sz="1350" b="1" dirty="0">
                <a:solidFill>
                  <a:schemeClr val="tx1"/>
                </a:solidFill>
                <a:latin typeface="Trajan Pro" panose="02020502050506020301" pitchFamily="18" charset="0"/>
              </a:rPr>
              <a:t> Protection</a:t>
            </a:r>
          </a:p>
          <a:p>
            <a:pPr eaLnBrk="1" hangingPunct="1"/>
            <a:r>
              <a:rPr lang="en-US" altLang="en-US" sz="1350" b="1" dirty="0">
                <a:solidFill>
                  <a:schemeClr val="tx1"/>
                </a:solidFill>
                <a:latin typeface="Trajan Pro" panose="02020502050506020301" pitchFamily="18" charset="0"/>
              </a:rPr>
              <a:t>Institute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27B9F-E13D-4319-99E6-7D3B83FB4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5" y="271545"/>
            <a:ext cx="1542616" cy="9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EB57C64-80BF-4608-9568-13808BC62602}"/>
              </a:ext>
            </a:extLst>
          </p:cNvPr>
          <p:cNvSpPr/>
          <p:nvPr/>
        </p:nvSpPr>
        <p:spPr>
          <a:xfrm>
            <a:off x="0" y="1690688"/>
            <a:ext cx="12192000" cy="4486275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82E435-20DB-4F4F-A882-6CAF491B558C}"/>
              </a:ext>
            </a:extLst>
          </p:cNvPr>
          <p:cNvSpPr/>
          <p:nvPr/>
        </p:nvSpPr>
        <p:spPr bwMode="auto">
          <a:xfrm>
            <a:off x="1" y="255225"/>
            <a:ext cx="11769635" cy="1190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05D18E-5C3D-4683-A8AE-30BF1D8A5506}"/>
              </a:ext>
            </a:extLst>
          </p:cNvPr>
          <p:cNvSpPr/>
          <p:nvPr/>
        </p:nvSpPr>
        <p:spPr bwMode="auto">
          <a:xfrm>
            <a:off x="2" y="0"/>
            <a:ext cx="4402183" cy="169068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74ACC7-EF0D-4ADD-B20B-7FE483E378BD}"/>
              </a:ext>
            </a:extLst>
          </p:cNvPr>
          <p:cNvSpPr txBox="1">
            <a:spLocks/>
          </p:cNvSpPr>
          <p:nvPr/>
        </p:nvSpPr>
        <p:spPr>
          <a:xfrm>
            <a:off x="4402183" y="292557"/>
            <a:ext cx="7276011" cy="116635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Click to edit Master 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F072F-B681-432F-87D0-68180006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27945-0A83-4E9E-BDAB-658EC606D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30961-F5A5-477A-806D-9CB70A24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754A-2980-4A07-AC14-703BCAC25E05}" type="slidenum">
              <a:rPr lang="en-NZ" smtClean="0"/>
              <a:t>‹#›</a:t>
            </a:fld>
            <a:endParaRPr lang="en-N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2B8A68-E10D-4216-A4DB-49AE3208AE7B}"/>
              </a:ext>
            </a:extLst>
          </p:cNvPr>
          <p:cNvSpPr/>
          <p:nvPr/>
        </p:nvSpPr>
        <p:spPr>
          <a:xfrm flipV="1">
            <a:off x="0" y="1638301"/>
            <a:ext cx="12192000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AADBC70-1E14-4A09-AC28-B9E903DF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3623" y="6288315"/>
            <a:ext cx="7184571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NZ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D8C719-19B1-44F3-B6E4-B4AF45CE6243}"/>
              </a:ext>
            </a:extLst>
          </p:cNvPr>
          <p:cNvGrpSpPr/>
          <p:nvPr/>
        </p:nvGrpSpPr>
        <p:grpSpPr>
          <a:xfrm>
            <a:off x="1683061" y="511973"/>
            <a:ext cx="4201757" cy="510235"/>
            <a:chOff x="1254036" y="548559"/>
            <a:chExt cx="3148146" cy="510235"/>
          </a:xfrm>
        </p:grpSpPr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7D760F66-D7BD-47EF-AD2D-5168F9EA5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036" y="548559"/>
              <a:ext cx="314814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/>
              <a:r>
                <a:rPr lang="en-US" altLang="en-US" sz="1350" b="1" dirty="0">
                  <a:solidFill>
                    <a:schemeClr val="tx1"/>
                  </a:solidFill>
                  <a:latin typeface="Trajan Pro" panose="02020502050506020301" pitchFamily="18" charset="0"/>
                </a:rPr>
                <a:t>Radiation Protection</a:t>
              </a:r>
            </a:p>
            <a:p>
              <a:pPr eaLnBrk="1" hangingPunct="1"/>
              <a:r>
                <a:rPr lang="en-US" altLang="en-US" sz="1350" b="1" dirty="0">
                  <a:solidFill>
                    <a:schemeClr val="tx1"/>
                  </a:solidFill>
                  <a:latin typeface="Trajan Pro" panose="02020502050506020301" pitchFamily="18" charset="0"/>
                </a:rPr>
                <a:t>Institute -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11C9BD-55C0-4F71-8CD1-8E48D68825B7}"/>
                </a:ext>
              </a:extLst>
            </p:cNvPr>
            <p:cNvSpPr txBox="1"/>
            <p:nvPr/>
          </p:nvSpPr>
          <p:spPr bwMode="auto">
            <a:xfrm>
              <a:off x="2025792" y="735629"/>
              <a:ext cx="135271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schemeClr val="tx1"/>
                  </a:solidFill>
                  <a:latin typeface="Trajan Pro" panose="02020502050506020301"/>
                </a:rPr>
                <a:t>NUCLEAR SAFETY AND SECURITY CENTRE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9D90803-3158-4DD4-8541-4799D079B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7" y="228238"/>
            <a:ext cx="1489625" cy="9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6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D96FF4-29C4-4244-B9DE-BF1595EF6AAD}"/>
              </a:ext>
            </a:extLst>
          </p:cNvPr>
          <p:cNvSpPr/>
          <p:nvPr/>
        </p:nvSpPr>
        <p:spPr>
          <a:xfrm>
            <a:off x="0" y="1690688"/>
            <a:ext cx="12192000" cy="4486275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258B57-739E-4895-8149-A59218084A97}"/>
              </a:ext>
            </a:extLst>
          </p:cNvPr>
          <p:cNvSpPr/>
          <p:nvPr/>
        </p:nvSpPr>
        <p:spPr bwMode="auto">
          <a:xfrm>
            <a:off x="1" y="255225"/>
            <a:ext cx="11769635" cy="1190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D91DF6-D60F-4E89-B2A8-FC46829D9B18}"/>
              </a:ext>
            </a:extLst>
          </p:cNvPr>
          <p:cNvSpPr/>
          <p:nvPr/>
        </p:nvSpPr>
        <p:spPr bwMode="auto">
          <a:xfrm>
            <a:off x="2" y="0"/>
            <a:ext cx="4402183" cy="169068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805F8-DCAA-45C1-B3F0-727A2D342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181" y="365126"/>
            <a:ext cx="6951619" cy="1080724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7A3B5-BDD6-498F-98C2-BD74AB467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93B25-7802-48F1-B446-2ABBF62E5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3FB7E-8D1B-4343-8F0A-12447273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754A-2980-4A07-AC14-703BCAC25E05}" type="slidenum">
              <a:rPr lang="en-NZ" smtClean="0"/>
              <a:t>‹#›</a:t>
            </a:fld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CA616B-19C0-43A7-9EAC-E9DC54BDF335}"/>
              </a:ext>
            </a:extLst>
          </p:cNvPr>
          <p:cNvSpPr/>
          <p:nvPr/>
        </p:nvSpPr>
        <p:spPr>
          <a:xfrm flipV="1">
            <a:off x="0" y="1638301"/>
            <a:ext cx="12192000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673E956-A74B-4083-A461-E9BB26F0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3623" y="6288315"/>
            <a:ext cx="7184571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NZ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71AFF2-B352-4AC0-9E66-5F84A7F48C6B}"/>
              </a:ext>
            </a:extLst>
          </p:cNvPr>
          <p:cNvGrpSpPr/>
          <p:nvPr/>
        </p:nvGrpSpPr>
        <p:grpSpPr>
          <a:xfrm>
            <a:off x="-120197" y="281426"/>
            <a:ext cx="6005016" cy="1127837"/>
            <a:chOff x="-97047" y="318012"/>
            <a:chExt cx="4499229" cy="112783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D019097-FDB2-46B5-8A8A-A32CFEF35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10"/>
            <a:stretch/>
          </p:blipFill>
          <p:spPr>
            <a:xfrm>
              <a:off x="-97047" y="318012"/>
              <a:ext cx="1468650" cy="1127837"/>
            </a:xfrm>
            <a:prstGeom prst="rect">
              <a:avLst/>
            </a:prstGeom>
          </p:spPr>
        </p:pic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F3A1D19E-67EC-497D-A8D9-39DFDF4DE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036" y="548559"/>
              <a:ext cx="314814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/>
              <a:r>
                <a:rPr lang="en-US" altLang="en-US" sz="1350" b="1" dirty="0">
                  <a:solidFill>
                    <a:schemeClr val="tx1"/>
                  </a:solidFill>
                  <a:latin typeface="Trajan Pro" panose="02020502050506020301" pitchFamily="18" charset="0"/>
                </a:rPr>
                <a:t>Radiation Protection</a:t>
              </a:r>
            </a:p>
            <a:p>
              <a:pPr eaLnBrk="1" hangingPunct="1"/>
              <a:r>
                <a:rPr lang="en-US" altLang="en-US" sz="1350" b="1" dirty="0">
                  <a:solidFill>
                    <a:schemeClr val="tx1"/>
                  </a:solidFill>
                  <a:latin typeface="Trajan Pro" panose="02020502050506020301" pitchFamily="18" charset="0"/>
                </a:rPr>
                <a:t>Institute -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0A71E7-7E60-41B7-9BE9-CD0282F60130}"/>
                </a:ext>
              </a:extLst>
            </p:cNvPr>
            <p:cNvSpPr txBox="1"/>
            <p:nvPr/>
          </p:nvSpPr>
          <p:spPr bwMode="auto">
            <a:xfrm>
              <a:off x="2025792" y="735629"/>
              <a:ext cx="135271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schemeClr val="tx1"/>
                  </a:solidFill>
                  <a:latin typeface="Trajan Pro" panose="02020502050506020301"/>
                </a:rPr>
                <a:t>NUCLEAR SAFETY AND SECURITY CENTRE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177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9413852-C37D-4B37-927C-C84ABFB0F742}"/>
              </a:ext>
            </a:extLst>
          </p:cNvPr>
          <p:cNvSpPr/>
          <p:nvPr/>
        </p:nvSpPr>
        <p:spPr>
          <a:xfrm>
            <a:off x="0" y="1690688"/>
            <a:ext cx="12192000" cy="4486275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80980B-CCB5-413F-8280-67DDE7F9535B}"/>
              </a:ext>
            </a:extLst>
          </p:cNvPr>
          <p:cNvSpPr/>
          <p:nvPr/>
        </p:nvSpPr>
        <p:spPr bwMode="auto">
          <a:xfrm>
            <a:off x="1" y="242162"/>
            <a:ext cx="11769635" cy="1190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A81E92-F930-42EB-975D-995663F05357}"/>
              </a:ext>
            </a:extLst>
          </p:cNvPr>
          <p:cNvSpPr/>
          <p:nvPr/>
        </p:nvSpPr>
        <p:spPr bwMode="auto">
          <a:xfrm>
            <a:off x="2" y="0"/>
            <a:ext cx="4402183" cy="169068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30B73-E964-4B0D-BEC3-339B1F8F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07" y="365126"/>
            <a:ext cx="6778581" cy="954224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08F04-DF78-4080-A862-E3810B8EF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1EFD01-BB7D-47A5-8390-5EB815273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F8AC2-0000-4587-8F8D-2CE1E7A13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EC400-5F4E-4BDB-A5E8-EF6FE2520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A1F68F-5A19-4BBC-8203-C9E9BF67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754A-2980-4A07-AC14-703BCAC25E05}" type="slidenum">
              <a:rPr lang="en-NZ" smtClean="0"/>
              <a:t>‹#›</a:t>
            </a:fld>
            <a:endParaRPr lang="en-NZ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BF84F0-684B-4345-B555-F573C81325B5}"/>
              </a:ext>
            </a:extLst>
          </p:cNvPr>
          <p:cNvSpPr/>
          <p:nvPr/>
        </p:nvSpPr>
        <p:spPr>
          <a:xfrm flipV="1">
            <a:off x="0" y="1638301"/>
            <a:ext cx="12192000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34C2F4C-DAE8-4D39-B554-B0FC3A54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3623" y="6288315"/>
            <a:ext cx="7184571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NZ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119D93-332B-411E-BE0B-4174B1328E19}"/>
              </a:ext>
            </a:extLst>
          </p:cNvPr>
          <p:cNvGrpSpPr/>
          <p:nvPr/>
        </p:nvGrpSpPr>
        <p:grpSpPr>
          <a:xfrm>
            <a:off x="-120197" y="281426"/>
            <a:ext cx="6005016" cy="1127837"/>
            <a:chOff x="-97047" y="318012"/>
            <a:chExt cx="4499229" cy="112783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7089D46-6A09-4981-9719-CDEBE11E5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10"/>
            <a:stretch/>
          </p:blipFill>
          <p:spPr>
            <a:xfrm>
              <a:off x="-97047" y="318012"/>
              <a:ext cx="1468650" cy="1127837"/>
            </a:xfrm>
            <a:prstGeom prst="rect">
              <a:avLst/>
            </a:prstGeom>
          </p:spPr>
        </p:pic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A0B09DB1-4910-4008-A05F-F72D98427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036" y="548559"/>
              <a:ext cx="314814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/>
              <a:r>
                <a:rPr lang="en-US" altLang="en-US" sz="1350" b="1" dirty="0">
                  <a:solidFill>
                    <a:schemeClr val="tx1"/>
                  </a:solidFill>
                  <a:latin typeface="Trajan Pro" panose="02020502050506020301" pitchFamily="18" charset="0"/>
                </a:rPr>
                <a:t>Radiation Protection</a:t>
              </a:r>
            </a:p>
            <a:p>
              <a:pPr eaLnBrk="1" hangingPunct="1"/>
              <a:r>
                <a:rPr lang="en-US" altLang="en-US" sz="1350" b="1" dirty="0">
                  <a:solidFill>
                    <a:schemeClr val="tx1"/>
                  </a:solidFill>
                  <a:latin typeface="Trajan Pro" panose="02020502050506020301" pitchFamily="18" charset="0"/>
                </a:rPr>
                <a:t>Institute -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AB6085-6467-4B65-B88C-3E117FBE7838}"/>
                </a:ext>
              </a:extLst>
            </p:cNvPr>
            <p:cNvSpPr txBox="1"/>
            <p:nvPr/>
          </p:nvSpPr>
          <p:spPr bwMode="auto">
            <a:xfrm>
              <a:off x="2025792" y="735629"/>
              <a:ext cx="135271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b="1" dirty="0">
                  <a:solidFill>
                    <a:schemeClr val="tx1"/>
                  </a:solidFill>
                  <a:latin typeface="Trajan Pro" panose="02020502050506020301"/>
                </a:rPr>
                <a:t>NUCLEAR SAFETY AND SECURITY CENTRE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409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1D96B-CAE7-4E28-AE7C-4572E022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BC06F-4CEE-48A4-A5B8-98D2E277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754A-2980-4A07-AC14-703BCAC25E05}" type="slidenum">
              <a:rPr lang="en-NZ" smtClean="0"/>
              <a:t>‹#›</a:t>
            </a:fld>
            <a:endParaRPr lang="en-N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92B8B9-7917-46AF-9F03-A1F27468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3623" y="6288315"/>
            <a:ext cx="7184571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2C58C-53E3-4675-A066-4F371C40AE82}"/>
              </a:ext>
            </a:extLst>
          </p:cNvPr>
          <p:cNvSpPr/>
          <p:nvPr/>
        </p:nvSpPr>
        <p:spPr>
          <a:xfrm>
            <a:off x="0" y="1690688"/>
            <a:ext cx="12192000" cy="4486275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221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4A360-1AAC-45D3-B99C-868C46F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754A-2980-4A07-AC14-703BCAC25E05}" type="slidenum">
              <a:rPr lang="en-NZ" smtClean="0"/>
              <a:t>‹#›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F7709-EFCA-4B37-9259-F67754B3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3623" y="6288315"/>
            <a:ext cx="7184571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582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1A34-2465-4B9C-BAFA-80F36B82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B43C1-1699-42B9-93C9-CE6D748C5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17142-E467-43E0-816A-A96649C00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D8F6E-B08A-450D-81BA-3E740ABC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D06A82A-CD69-410C-9A73-7F7964EDD874}" type="datetimeFigureOut">
              <a:rPr lang="en-NZ" smtClean="0"/>
              <a:t>2/06/2022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54350-2FEC-4134-A6B2-C0FFFF67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94B65-8107-42DF-9308-63D62C95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754A-2980-4A07-AC14-703BCAC25E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928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CBC8B8-498E-4654-BE02-044BA1BE3D26}"/>
              </a:ext>
            </a:extLst>
          </p:cNvPr>
          <p:cNvSpPr/>
          <p:nvPr/>
        </p:nvSpPr>
        <p:spPr>
          <a:xfrm>
            <a:off x="4924697" y="679270"/>
            <a:ext cx="6844937" cy="5497694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D6FE7-5AFF-4F97-8C8C-1F6C96A0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5B0E8-EE7A-4DD7-9C0F-A2D75FF28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3F139-D347-4CBB-A702-388B62AFB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D2A25-40AA-472D-AA30-41FCA489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D06A82A-CD69-410C-9A73-7F7964EDD874}" type="datetimeFigureOut">
              <a:rPr lang="en-NZ" smtClean="0"/>
              <a:t>2/06/2022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6A8CF-DA88-42C6-AD79-5A8F05D3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4C5F1-C70F-4180-96D2-8DC29FB0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754A-2980-4A07-AC14-703BCAC25E0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350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A33562-C4C5-4182-B260-4ABAF6D2040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7"/>
          <a:stretch/>
        </p:blipFill>
        <p:spPr>
          <a:xfrm>
            <a:off x="0" y="2"/>
            <a:ext cx="12192000" cy="6845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871310-F7E8-45DC-9F4B-AAF70048CABC}"/>
              </a:ext>
            </a:extLst>
          </p:cNvPr>
          <p:cNvSpPr/>
          <p:nvPr/>
        </p:nvSpPr>
        <p:spPr>
          <a:xfrm>
            <a:off x="0" y="13063"/>
            <a:ext cx="4379763" cy="685800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5BE061-7F4A-4DF8-9EDC-3FB85172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0D25E-2A3C-439A-9BE6-4CBF73AD6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306FA-4FBE-44B0-883B-F96A3F0F4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8181" y="6336581"/>
            <a:ext cx="7524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6821-E948-415B-BD5F-A2DA68298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1" y="6311902"/>
            <a:ext cx="650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754A-2980-4A07-AC14-703BCAC25E05}" type="slidenum">
              <a:rPr lang="en-NZ" smtClean="0"/>
              <a:t>‹#›</a:t>
            </a:fld>
            <a:endParaRPr lang="en-N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AE95EC-CB50-44C2-9D11-45ED27A7CFA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4" y="1947731"/>
            <a:ext cx="5616553" cy="41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782" y="150125"/>
            <a:ext cx="8256896" cy="139970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2000" b="1" cap="all" dirty="0">
                <a:latin typeface="Myanmar Text" panose="020B0502040204020203" pitchFamily="34" charset="0"/>
                <a:cs typeface="Myanmar Text" panose="020B0502040204020203" pitchFamily="34" charset="0"/>
              </a:rPr>
              <a:t>The establishment and maintenance of </a:t>
            </a:r>
            <a:r>
              <a:rPr lang="en-GB" sz="2000" b="1" cap="all" dirty="0" smtClean="0">
                <a:latin typeface="Myanmar Text" panose="020B0502040204020203" pitchFamily="34" charset="0"/>
                <a:cs typeface="Myanmar Text" panose="020B0502040204020203" pitchFamily="34" charset="0"/>
              </a:rPr>
              <a:t>effective </a:t>
            </a:r>
            <a:r>
              <a:rPr lang="en-GB" sz="2000" b="1" cap="all" dirty="0">
                <a:latin typeface="Myanmar Text" panose="020B0502040204020203" pitchFamily="34" charset="0"/>
                <a:cs typeface="Myanmar Text" panose="020B0502040204020203" pitchFamily="34" charset="0"/>
              </a:rPr>
              <a:t>safety and security </a:t>
            </a:r>
            <a:r>
              <a:rPr lang="en-GB" sz="2000" b="1" cap="all" dirty="0" smtClean="0">
                <a:latin typeface="Myanmar Text" panose="020B0502040204020203" pitchFamily="34" charset="0"/>
                <a:cs typeface="Myanmar Text" panose="020B0502040204020203" pitchFamily="34" charset="0"/>
              </a:rPr>
              <a:t>systems</a:t>
            </a:r>
            <a:r>
              <a:rPr lang="en-AU" sz="2000" b="1" cap="all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GB" sz="2000" b="1" dirty="0" smtClean="0">
                <a:latin typeface="Myanmar Text" panose="020B0502040204020203" pitchFamily="34" charset="0"/>
                <a:cs typeface="Myanmar Text" panose="020B0502040204020203" pitchFamily="34" charset="0"/>
              </a:rPr>
              <a:t>FOR </a:t>
            </a:r>
            <a:r>
              <a:rPr lang="en-GB" sz="20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DISUSED SEALED RADIOACTIVE </a:t>
            </a:r>
            <a:r>
              <a:rPr lang="en-GB" sz="2000" b="1" dirty="0" smtClean="0">
                <a:latin typeface="Myanmar Text" panose="020B0502040204020203" pitchFamily="34" charset="0"/>
                <a:cs typeface="Myanmar Text" panose="020B0502040204020203" pitchFamily="34" charset="0"/>
              </a:rPr>
              <a:t>SOURCES</a:t>
            </a:r>
            <a:r>
              <a:rPr lang="en-AU" sz="2000" b="1" i="1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 smtClean="0">
                <a:latin typeface="Myanmar Text" panose="020B0502040204020203" pitchFamily="34" charset="0"/>
                <a:cs typeface="Myanmar Text" panose="020B0502040204020203" pitchFamily="34" charset="0"/>
              </a:rPr>
              <a:t>IN GHANA: ACCOMPLISHMENTS</a:t>
            </a:r>
            <a:r>
              <a:rPr lang="en-US" sz="20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, </a:t>
            </a:r>
            <a:r>
              <a:rPr lang="en-US" sz="2000" b="1" dirty="0" smtClean="0">
                <a:latin typeface="Myanmar Text" panose="020B0502040204020203" pitchFamily="34" charset="0"/>
                <a:cs typeface="Myanmar Text" panose="020B0502040204020203" pitchFamily="34" charset="0"/>
              </a:rPr>
              <a:t>KNOWLEDGE</a:t>
            </a:r>
            <a:r>
              <a:rPr lang="en-AU" sz="2000" b="1" i="1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 smtClean="0">
                <a:latin typeface="Myanmar Text" panose="020B0502040204020203" pitchFamily="34" charset="0"/>
                <a:cs typeface="Myanmar Text" panose="020B0502040204020203" pitchFamily="34" charset="0"/>
              </a:rPr>
              <a:t>MANAGEMENT</a:t>
            </a:r>
            <a:r>
              <a:rPr lang="en-US" sz="20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, CHALLENGES AND </a:t>
            </a:r>
            <a:r>
              <a:rPr lang="en-US" sz="2000" b="1" dirty="0" smtClean="0">
                <a:latin typeface="Myanmar Text" panose="020B0502040204020203" pitchFamily="34" charset="0"/>
                <a:cs typeface="Myanmar Text" panose="020B0502040204020203" pitchFamily="34" charset="0"/>
              </a:rPr>
              <a:t>FUTURE</a:t>
            </a:r>
            <a:r>
              <a:rPr lang="en-AU" sz="2000" b="1" i="1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GB" sz="2000" b="1" dirty="0" smtClean="0">
                <a:latin typeface="Myanmar Text" panose="020B0502040204020203" pitchFamily="34" charset="0"/>
                <a:cs typeface="Myanmar Text" panose="020B0502040204020203" pitchFamily="34" charset="0"/>
              </a:rPr>
              <a:t>PROJECTIONS</a:t>
            </a:r>
            <a:endParaRPr lang="en-US" sz="20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279" y="2807589"/>
            <a:ext cx="9205395" cy="19554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GUSTAV GBEDDY (PhD)</a:t>
            </a:r>
          </a:p>
          <a:p>
            <a:pPr marL="0" indent="0" algn="ctr">
              <a:buNone/>
            </a:pPr>
            <a:r>
              <a:rPr lang="en-US" dirty="0"/>
              <a:t>E.T. GLOVER, Y. ADJEI-KYEREME, E. AKORTIA, P. ESSEL, E.O. SARFO, E.M. AMEHO, E.A. ABERIKAE</a:t>
            </a:r>
            <a:endParaRPr lang="en-AU" dirty="0"/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Waste Management Centre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Protection Institute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Ghana Atomic Energy Commission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39" y="263472"/>
            <a:ext cx="1647987" cy="994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09" y="6258141"/>
            <a:ext cx="1141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Safety and Security of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Sources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Accomplishments and Future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Endeavours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Vienna, Austria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from 20 to 24 June 2022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2" y="292557"/>
            <a:ext cx="7383439" cy="115410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Systems for DSRS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39" y="263472"/>
            <a:ext cx="1647987" cy="9944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58" y="1825624"/>
            <a:ext cx="11577234" cy="43427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CCTV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devices are installed within and outside the Facility to ensure constant monitoring and control of the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Facility.</a:t>
            </a:r>
          </a:p>
          <a:p>
            <a:pPr marL="0" indent="0">
              <a:buNone/>
            </a:pPr>
            <a:endParaRPr lang="en-A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7" y="2946825"/>
            <a:ext cx="6192347" cy="3789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684" y="2946825"/>
            <a:ext cx="5592803" cy="37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020" y="263471"/>
            <a:ext cx="7346197" cy="1286360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Systems for DSRS Storage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39" y="263472"/>
            <a:ext cx="1647987" cy="9944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1" y="1719619"/>
            <a:ext cx="11687342" cy="4276232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Facility 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 equipped 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solar powered back-up 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system </a:t>
            </a:r>
            <a:r>
              <a:rPr lang="en-GB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January 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CCTV system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outside the Facility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GAEC site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was deployed through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efforts of the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Ministry of Interior and National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Security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Regulator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RWMC ensure accountability of DSRSs and orphan sources in Ghana by maintaining a computerized national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registry.</a:t>
            </a:r>
            <a:r>
              <a:rPr lang="en-GB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buFont typeface="Wingdings" panose="05000000000000000000" pitchFamily="2" charset="2"/>
              <a:buChar char="q"/>
            </a:pPr>
            <a:endParaRPr lang="en-A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020" y="263471"/>
            <a:ext cx="7346197" cy="1286360"/>
          </a:xfrm>
        </p:spPr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Systems for DSRS Storage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39" y="263472"/>
            <a:ext cx="1647987" cy="9944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1" y="1719619"/>
            <a:ext cx="11687342" cy="4276232"/>
          </a:xfrm>
        </p:spPr>
        <p:txBody>
          <a:bodyPr>
            <a:noAutofit/>
          </a:bodyPr>
          <a:lstStyle/>
          <a:p>
            <a:pPr marL="355600" indent="-355600">
              <a:buFont typeface="Wingdings" panose="05000000000000000000" pitchFamily="2" charset="2"/>
              <a:buChar char="q"/>
            </a:pPr>
            <a:r>
              <a:rPr lang="en-A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prior preparation for the full deployment of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BDS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Ghana,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Cat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to 5 sources have been conditioned and placed securely in a retrievable manner inside concrete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drums.</a:t>
            </a:r>
            <a:endParaRPr lang="en-A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390" y="3266426"/>
            <a:ext cx="9045445" cy="35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020" y="263471"/>
            <a:ext cx="7346197" cy="12863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Management, Education and Training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39" y="263472"/>
            <a:ext cx="1647987" cy="9944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19618"/>
            <a:ext cx="12192000" cy="4495201"/>
          </a:xfrm>
        </p:spPr>
        <p:txBody>
          <a:bodyPr>
            <a:noAutofit/>
          </a:bodyPr>
          <a:lstStyle/>
          <a:p>
            <a:pPr marL="465138" indent="-465138">
              <a:buFont typeface="Wingdings" panose="05000000000000000000" pitchFamily="2" charset="2"/>
              <a:buChar char="q"/>
            </a:pP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GAEC in collaboration with the IAEA and </a:t>
            </a: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University </a:t>
            </a: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of Ghana </a:t>
            </a: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have </a:t>
            </a: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established the Graduate School of Nuclear and Allied Sciences (SNAS).</a:t>
            </a:r>
            <a:r>
              <a:rPr lang="en-A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65138" indent="-465138">
              <a:buFont typeface="Wingdings" panose="05000000000000000000" pitchFamily="2" charset="2"/>
              <a:buChar char="q"/>
            </a:pP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Post-graduate </a:t>
            </a: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programmes in radiation protection, nuclear </a:t>
            </a: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science and technology, </a:t>
            </a: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environmental protection, and post-graduate education certificate in radiation protection and safety of radioactive sources (PGEC) </a:t>
            </a: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have </a:t>
            </a: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produced the requisite human resource to </a:t>
            </a: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manage DSRS safely </a:t>
            </a: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securely</a:t>
            </a: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65138" indent="-465138">
              <a:buFont typeface="Wingdings" panose="05000000000000000000" pitchFamily="2" charset="2"/>
              <a:buChar char="q"/>
            </a:pP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Participation in various IAEA organized inter-regional, AFRA regional and Joint ICTP training programmes have contributed </a:t>
            </a: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 the acquisition of knowledge </a:t>
            </a: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skills.</a:t>
            </a:r>
            <a:endParaRPr lang="en-AU" sz="3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020" y="263471"/>
            <a:ext cx="7346197" cy="128636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and Future Projections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39" y="263472"/>
            <a:ext cx="1647987" cy="9944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423" y="1825625"/>
            <a:ext cx="11344759" cy="41702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en-GB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lack of reliable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and stable national </a:t>
            </a:r>
            <a:r>
              <a:rPr lang="en-GB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electrical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grid coupled with the </a:t>
            </a:r>
            <a:r>
              <a:rPr lang="en-GB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non-availability of stand-by generators to power the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installed security </a:t>
            </a:r>
            <a:r>
              <a:rPr lang="en-GB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systems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that </a:t>
            </a:r>
            <a:r>
              <a:rPr lang="en-GB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are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currently not </a:t>
            </a:r>
            <a:r>
              <a:rPr lang="en-GB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supported by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solar system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a major challenge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believe the integration of nuclear power plant (NPP) into Ghana’s energy mix will help address this challenge.</a:t>
            </a:r>
            <a:endParaRPr lang="en-A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020" y="263471"/>
            <a:ext cx="7346197" cy="1286360"/>
          </a:xfrm>
        </p:spPr>
        <p:txBody>
          <a:bodyPr>
            <a:normAutofit/>
          </a:bodyPr>
          <a:lstStyle/>
          <a:p>
            <a:pPr algn="ctr"/>
            <a:r>
              <a:rPr lang="en-GB" sz="1600" b="1" cap="all" dirty="0">
                <a:latin typeface="Myanmar Text" panose="020B0502040204020203" pitchFamily="34" charset="0"/>
                <a:cs typeface="Myanmar Text" panose="020B0502040204020203" pitchFamily="34" charset="0"/>
              </a:rPr>
              <a:t>The establishment and maintenance of effective safety and security systems</a:t>
            </a:r>
            <a:r>
              <a:rPr lang="en-AU" sz="1600" b="1" cap="all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GB" sz="16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FOR DISUSED SEALED RADIOACTIVE SOURCES</a:t>
            </a:r>
            <a:r>
              <a:rPr lang="en-AU" sz="1600" b="1" i="1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16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IN GHANA: ACCOMPLISHMENTS, KNOWLEDGE</a:t>
            </a:r>
            <a:r>
              <a:rPr lang="en-AU" sz="1600" b="1" i="1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16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MANAGEMENT, CHALLENGES AND FUTURE</a:t>
            </a:r>
            <a:r>
              <a:rPr lang="en-AU" sz="1600" b="1" i="1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GB" sz="1600" b="1" dirty="0">
                <a:latin typeface="Myanmar Text" panose="020B0502040204020203" pitchFamily="34" charset="0"/>
                <a:cs typeface="Myanmar Text" panose="020B0502040204020203" pitchFamily="34" charset="0"/>
              </a:rPr>
              <a:t>PROJECTIONS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69" y="1720312"/>
            <a:ext cx="11639228" cy="43860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</a:p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RWMC wishes to express our profound gratitude to the IAEA and key donor Nations particularly the U.S.A. government for their unflinching support in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requisite assistance in the provision and maintenance of safety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security of DSRS in Ghana.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YOU!!!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39" y="263472"/>
            <a:ext cx="1647987" cy="994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09" y="6258141"/>
            <a:ext cx="1141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Safety and Security of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Sources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Accomplishments and Future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Endeavours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Vienna, Austria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from 20 to 24 June 2022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886" y="263472"/>
            <a:ext cx="8308905" cy="129237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000" b="1" cap="all" dirty="0">
                <a:solidFill>
                  <a:srgbClr val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The establishment and maintenance of effective safety and security systems</a:t>
            </a:r>
            <a:r>
              <a:rPr lang="en-AU" sz="2000" b="1" cap="all" dirty="0">
                <a:solidFill>
                  <a:srgbClr val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FOR DISUSED SEALED RADIOACTIVE SOURCES</a:t>
            </a:r>
            <a:r>
              <a:rPr lang="en-AU" sz="2000" b="1" i="1" dirty="0">
                <a:solidFill>
                  <a:srgbClr val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IN GHANA: ACCOMPLISHMENTS, KNOWLEDGE</a:t>
            </a:r>
            <a:r>
              <a:rPr lang="en-AU" sz="2000" b="1" i="1" dirty="0">
                <a:solidFill>
                  <a:srgbClr val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MANAGEMENT, CHALLENGES AND FUTURE</a:t>
            </a:r>
            <a:r>
              <a:rPr lang="en-AU" sz="2000" b="1" i="1" dirty="0">
                <a:solidFill>
                  <a:srgbClr val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PROJECTIONS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735015"/>
            <a:ext cx="11379083" cy="4260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Measures for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DSRS Management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Systems for DSRS Storage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Management, Education and Training</a:t>
            </a:r>
          </a:p>
          <a:p>
            <a:pPr marL="450850" indent="-450850">
              <a:buFont typeface="Wingdings" panose="05000000000000000000" pitchFamily="2" charset="2"/>
              <a:buChar char="v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and Future Projections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39" y="263472"/>
            <a:ext cx="1647987" cy="994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09" y="6258141"/>
            <a:ext cx="1141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Safety and Security of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 Sources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Accomplishments and Future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Endeavours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Vienna, Austria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from 20 to 24 June 2022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020" y="263471"/>
            <a:ext cx="7346197" cy="12863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39" y="263472"/>
            <a:ext cx="1647987" cy="99445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0128" y="1825624"/>
            <a:ext cx="11482569" cy="4329515"/>
          </a:xfrm>
        </p:spPr>
        <p:txBody>
          <a:bodyPr>
            <a:normAutofit fontScale="77500" lnSpcReduction="20000"/>
          </a:bodyPr>
          <a:lstStyle/>
          <a:p>
            <a:pPr marL="627063" indent="-627063" algn="just">
              <a:buFont typeface="Wingdings" panose="05000000000000000000" pitchFamily="2" charset="2"/>
              <a:buChar char="q"/>
            </a:pP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Ghana has benefited immensely from the peaceful 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</a:t>
            </a:r>
            <a:r>
              <a:rPr lang="en-GB" sz="3600" dirty="0" smtClean="0">
                <a:latin typeface="Times New Roman" panose="02020603050405020304" pitchFamily="18" charset="0"/>
              </a:rPr>
              <a:t>s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ealed </a:t>
            </a:r>
            <a:r>
              <a:rPr lang="en-GB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radioactive sources</a:t>
            </a:r>
            <a:r>
              <a:rPr lang="en-A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vital areas of </a:t>
            </a:r>
            <a:r>
              <a:rPr lang="en-GB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agriculture, medicine, industry, education and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research</a:t>
            </a:r>
          </a:p>
          <a:p>
            <a:pPr marL="627063" indent="-627063" algn="just">
              <a:buFont typeface="Wingdings" panose="05000000000000000000" pitchFamily="2" charset="2"/>
              <a:buChar char="q"/>
            </a:pP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Disused sealed radioactive sources (DSRS) emanating from these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applications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are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then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decommissioned by the Users under the permission of the Nuclear Regulatory Authority (NRA).</a:t>
            </a:r>
          </a:p>
          <a:p>
            <a:pPr marL="627063" indent="-627063" algn="just">
              <a:buFont typeface="Wingdings" panose="05000000000000000000" pitchFamily="2" charset="2"/>
              <a:buChar char="q"/>
            </a:pP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DSRS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ownership is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legally transferred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by the Users to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Radioactive Waste Management Centre (RWMC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if no return to the Supplier agreement exists.</a:t>
            </a:r>
            <a:endParaRPr lang="en-GB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7063" indent="-627063" algn="just">
              <a:buFont typeface="Wingdings" panose="05000000000000000000" pitchFamily="2" charset="2"/>
              <a:buChar char="q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DSRS are transported by licensed logistic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Centralized DSRS Processing and Storage Facility (CDSRSPSF) for further management.</a:t>
            </a:r>
            <a:endParaRPr lang="en-A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020" y="263471"/>
            <a:ext cx="7346197" cy="12863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39" y="263472"/>
            <a:ext cx="1647987" cy="99445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6603" y="1825624"/>
            <a:ext cx="11254608" cy="4329515"/>
          </a:xfrm>
        </p:spPr>
        <p:txBody>
          <a:bodyPr>
            <a:normAutofit/>
          </a:bodyPr>
          <a:lstStyle/>
          <a:p>
            <a:pPr marL="617538" indent="-617538" algn="just">
              <a:buFont typeface="Wingdings" panose="05000000000000000000" pitchFamily="2" charset="2"/>
              <a:buChar char="q"/>
            </a:pP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new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CDSRSPSF</a:t>
            </a: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was 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constructed with the aid of the </a:t>
            </a:r>
            <a:r>
              <a:rPr lang="en-GB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United States Department of Energy’s National Nuclear Security Administration (NNSA) Office of Global Threat Reduction Initiative (GTRI)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enhance the security </a:t>
            </a: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and safety of </a:t>
            </a: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increasing number of </a:t>
            </a:r>
            <a:r>
              <a:rPr lang="en-GB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DSRS.</a:t>
            </a:r>
          </a:p>
          <a:p>
            <a:pPr marL="0" indent="0" algn="just">
              <a:buNone/>
            </a:pPr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26" y="2728266"/>
            <a:ext cx="10204747" cy="384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020" y="263471"/>
            <a:ext cx="7346197" cy="12863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39" y="263472"/>
            <a:ext cx="1647987" cy="99445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6603" y="1825624"/>
            <a:ext cx="11254608" cy="4329515"/>
          </a:xfrm>
        </p:spPr>
        <p:txBody>
          <a:bodyPr>
            <a:normAutofit/>
          </a:bodyPr>
          <a:lstStyle/>
          <a:p>
            <a:pPr marL="617538" indent="-617538" algn="just">
              <a:buFont typeface="Wingdings" panose="05000000000000000000" pitchFamily="2" charset="2"/>
              <a:buChar char="q"/>
            </a:pP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Ghana is an oasis of peace in the West African Sub-Region due to the volatile political climate in the neighbouring States.</a:t>
            </a:r>
          </a:p>
          <a:p>
            <a:pPr marL="617538" indent="-617538" algn="just">
              <a:buFont typeface="Wingdings" panose="05000000000000000000" pitchFamily="2" charset="2"/>
              <a:buChar char="q"/>
            </a:pP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regard, the provision of adequate safety and security 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DSRS in Ghana cannot be underrated.</a:t>
            </a:r>
          </a:p>
          <a:p>
            <a:pPr marL="0" indent="0" algn="just">
              <a:buNone/>
            </a:pPr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67" y="3221373"/>
            <a:ext cx="5539513" cy="363662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6970143" y="4114800"/>
            <a:ext cx="1483743" cy="1975449"/>
            <a:chOff x="6970143" y="4114800"/>
            <a:chExt cx="1483743" cy="1975449"/>
          </a:xfrm>
        </p:grpSpPr>
        <p:sp>
          <p:nvSpPr>
            <p:cNvPr id="11" name="Down Arrow 10"/>
            <p:cNvSpPr/>
            <p:nvPr/>
          </p:nvSpPr>
          <p:spPr>
            <a:xfrm>
              <a:off x="7996687" y="4114800"/>
              <a:ext cx="276045" cy="67286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6970143" y="5650302"/>
              <a:ext cx="146649" cy="43994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8341743" y="5469147"/>
              <a:ext cx="112143" cy="29329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76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Measures for DSRS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59" y="1825625"/>
            <a:ext cx="11820041" cy="421871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number of internationally accepted safe measures have been employed in the management of DSRS to ensure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sustainable protection of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people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environment.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Initial safety of the radioactive sources resides with the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User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until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sources are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declared as disused and legally transferred to the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RWMC.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CDSRSPSF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designated as a controlled radiological area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thickness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Facility walls shields potential radiation from the varied categories of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DSRS.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Radiological hazard warning signs are displaced at vantage points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Facility.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39" y="263472"/>
            <a:ext cx="1647987" cy="9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Measures for DSRS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39" y="263472"/>
            <a:ext cx="1647987" cy="9944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8" y="1825624"/>
            <a:ext cx="11701220" cy="5032376"/>
          </a:xfrm>
        </p:spPr>
        <p:txBody>
          <a:bodyPr>
            <a:normAutofit/>
          </a:bodyPr>
          <a:lstStyle/>
          <a:p>
            <a:pPr marL="511175" indent="-511175">
              <a:buFont typeface="Wingdings" panose="05000000000000000000" pitchFamily="2" charset="2"/>
              <a:buChar char="q"/>
            </a:pP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addition to the application of </a:t>
            </a: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ALARA principles, </a:t>
            </a: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all personnel </a:t>
            </a: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assessing </a:t>
            </a: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Facility are provided with personal dosimeters (TLD badges) and electronic </a:t>
            </a: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dosimeters; the </a:t>
            </a: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Radiation Safety Officer (RSO) ensures </a:t>
            </a: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that these dosimeters are </a:t>
            </a:r>
            <a:r>
              <a:rPr lang="en-GB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worn and used </a:t>
            </a:r>
            <a:r>
              <a:rPr lang="en-GB" sz="3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appropriately.</a:t>
            </a:r>
          </a:p>
          <a:p>
            <a:pPr marL="511175" indent="-511175">
              <a:buFont typeface="Wingdings" panose="05000000000000000000" pitchFamily="2" charset="2"/>
              <a:buChar char="q"/>
            </a:pPr>
            <a:r>
              <a:rPr lang="en-A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 held radiation monitors and Wall mounted rad-DX 84 are used at the Facility. </a:t>
            </a:r>
            <a:endParaRPr lang="en-A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51" y="4060556"/>
            <a:ext cx="4380854" cy="27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Measures for DSRS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39" y="263472"/>
            <a:ext cx="1647987" cy="9944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69" y="1825625"/>
            <a:ext cx="11608231" cy="421871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A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</a:rPr>
              <a:t>H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foot contamination monitor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installed at the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Facility.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 old lead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apron is also available for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providing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shielding for personnel in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event of conducting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high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radiation hazard activities.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Radiation and contamination monitoring as well as airborne radioactivity measurement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around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Facility are conducted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regularly to ensure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compliance with the operational permit granted by the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NRA.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</a:rPr>
              <a:t>B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orehole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disposal system (BDS)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considered as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‘grave’ option for the safe disposal of DSRS in Ghana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thereby avoiding unnecessary </a:t>
            </a:r>
            <a:r>
              <a:rPr lang="en-GB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burden on future </a:t>
            </a: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generations.</a:t>
            </a:r>
            <a:r>
              <a:rPr lang="en-A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2" y="292557"/>
            <a:ext cx="7383439" cy="115410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Systems for DSRS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639" y="263472"/>
            <a:ext cx="1647987" cy="9944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58" y="1825624"/>
            <a:ext cx="11577234" cy="43427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Facility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was constructed using re-enforced concrete walls of appropriate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thickness; breakdown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intrusion proof,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more resistant to fire, earthquake and moisture thereby offering greater physical protection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DSRS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 in-depth security system has been installed at the Facility.</a:t>
            </a:r>
            <a:endParaRPr lang="en-GB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system </a:t>
            </a:r>
            <a:r>
              <a:rPr lang="en-GB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includes alarm triggered biometric, key and passcode access. </a:t>
            </a:r>
            <a:endParaRPr lang="en-GB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0A527BF-461A-4D6B-86C7-7818FD156565}" vid="{7BF98354-50EF-4923-B806-81A06CDB78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26125</TotalTime>
  <Words>1070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Myanmar Text</vt:lpstr>
      <vt:lpstr>Times New Roman</vt:lpstr>
      <vt:lpstr>Trajan Pro</vt:lpstr>
      <vt:lpstr>Wingdings</vt:lpstr>
      <vt:lpstr>Theme1</vt:lpstr>
      <vt:lpstr>The establishment and maintenance of effective safety and security systems FOR DISUSED SEALED RADIOACTIVE SOURCES IN GHANA: ACCOMPLISHMENTS, KNOWLEDGE MANAGEMENT, CHALLENGES AND FUTURE PROJECTIONS</vt:lpstr>
      <vt:lpstr>The establishment and maintenance of effective safety and security systems FOR DISUSED SEALED RADIOACTIVE SOURCES IN GHANA: ACCOMPLISHMENTS, KNOWLEDGE MANAGEMENT, CHALLENGES AND FUTURE PROJECTIONS</vt:lpstr>
      <vt:lpstr>Introduction</vt:lpstr>
      <vt:lpstr>Introduction</vt:lpstr>
      <vt:lpstr>Introduction</vt:lpstr>
      <vt:lpstr>Safety Measures for DSRS</vt:lpstr>
      <vt:lpstr>Safety Measures for DSRS</vt:lpstr>
      <vt:lpstr>Safety Measures for DSRS</vt:lpstr>
      <vt:lpstr>Security Systems for DSRS Storage</vt:lpstr>
      <vt:lpstr>Security Systems for DSRS Storage</vt:lpstr>
      <vt:lpstr>Security Systems for DSRS Storage</vt:lpstr>
      <vt:lpstr>Security Systems for DSRS Storage</vt:lpstr>
      <vt:lpstr>Knowledge Management, Education and Training</vt:lpstr>
      <vt:lpstr>Challenges and Future Projections</vt:lpstr>
      <vt:lpstr>The establishment and maintenance of effective safety and security systems FOR DISUSED SEALED RADIOACTIVE SOURCES IN GHANA: ACCOMPLISHMENTS, KNOWLEDGE MANAGEMENT, CHALLENGES AND FUTURE PROJECTIONS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of Radioactive Waste</dc:title>
  <dc:creator>Windows User</dc:creator>
  <cp:lastModifiedBy>User</cp:lastModifiedBy>
  <cp:revision>174</cp:revision>
  <dcterms:created xsi:type="dcterms:W3CDTF">2021-05-09T22:24:05Z</dcterms:created>
  <dcterms:modified xsi:type="dcterms:W3CDTF">2022-06-02T20:47:49Z</dcterms:modified>
</cp:coreProperties>
</file>