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30275213" cy="42794238"/>
  <p:notesSz cx="6858000" cy="9144000"/>
  <p:defaultTextStyle>
    <a:defPPr>
      <a:defRPr lang="en-US"/>
    </a:defPPr>
    <a:lvl1pPr marL="0" algn="l" defTabSz="4175333" rtl="0" eaLnBrk="1" latinLnBrk="0" hangingPunct="1">
      <a:defRPr sz="8200" kern="1200">
        <a:solidFill>
          <a:schemeClr val="tx1"/>
        </a:solidFill>
        <a:latin typeface="+mn-lt"/>
        <a:ea typeface="+mn-ea"/>
        <a:cs typeface="+mn-cs"/>
      </a:defRPr>
    </a:lvl1pPr>
    <a:lvl2pPr marL="2087667" algn="l" defTabSz="4175333" rtl="0" eaLnBrk="1" latinLnBrk="0" hangingPunct="1">
      <a:defRPr sz="8200" kern="1200">
        <a:solidFill>
          <a:schemeClr val="tx1"/>
        </a:solidFill>
        <a:latin typeface="+mn-lt"/>
        <a:ea typeface="+mn-ea"/>
        <a:cs typeface="+mn-cs"/>
      </a:defRPr>
    </a:lvl2pPr>
    <a:lvl3pPr marL="4175333" algn="l" defTabSz="4175333" rtl="0" eaLnBrk="1" latinLnBrk="0" hangingPunct="1">
      <a:defRPr sz="8200" kern="1200">
        <a:solidFill>
          <a:schemeClr val="tx1"/>
        </a:solidFill>
        <a:latin typeface="+mn-lt"/>
        <a:ea typeface="+mn-ea"/>
        <a:cs typeface="+mn-cs"/>
      </a:defRPr>
    </a:lvl3pPr>
    <a:lvl4pPr marL="6263000" algn="l" defTabSz="4175333" rtl="0" eaLnBrk="1" latinLnBrk="0" hangingPunct="1">
      <a:defRPr sz="8200" kern="1200">
        <a:solidFill>
          <a:schemeClr val="tx1"/>
        </a:solidFill>
        <a:latin typeface="+mn-lt"/>
        <a:ea typeface="+mn-ea"/>
        <a:cs typeface="+mn-cs"/>
      </a:defRPr>
    </a:lvl4pPr>
    <a:lvl5pPr marL="8350667" algn="l" defTabSz="4175333" rtl="0" eaLnBrk="1" latinLnBrk="0" hangingPunct="1">
      <a:defRPr sz="8200" kern="1200">
        <a:solidFill>
          <a:schemeClr val="tx1"/>
        </a:solidFill>
        <a:latin typeface="+mn-lt"/>
        <a:ea typeface="+mn-ea"/>
        <a:cs typeface="+mn-cs"/>
      </a:defRPr>
    </a:lvl5pPr>
    <a:lvl6pPr marL="10438333" algn="l" defTabSz="4175333" rtl="0" eaLnBrk="1" latinLnBrk="0" hangingPunct="1">
      <a:defRPr sz="8200" kern="1200">
        <a:solidFill>
          <a:schemeClr val="tx1"/>
        </a:solidFill>
        <a:latin typeface="+mn-lt"/>
        <a:ea typeface="+mn-ea"/>
        <a:cs typeface="+mn-cs"/>
      </a:defRPr>
    </a:lvl6pPr>
    <a:lvl7pPr marL="12526000" algn="l" defTabSz="4175333" rtl="0" eaLnBrk="1" latinLnBrk="0" hangingPunct="1">
      <a:defRPr sz="8200" kern="1200">
        <a:solidFill>
          <a:schemeClr val="tx1"/>
        </a:solidFill>
        <a:latin typeface="+mn-lt"/>
        <a:ea typeface="+mn-ea"/>
        <a:cs typeface="+mn-cs"/>
      </a:defRPr>
    </a:lvl7pPr>
    <a:lvl8pPr marL="14613666" algn="l" defTabSz="4175333" rtl="0" eaLnBrk="1" latinLnBrk="0" hangingPunct="1">
      <a:defRPr sz="8200" kern="1200">
        <a:solidFill>
          <a:schemeClr val="tx1"/>
        </a:solidFill>
        <a:latin typeface="+mn-lt"/>
        <a:ea typeface="+mn-ea"/>
        <a:cs typeface="+mn-cs"/>
      </a:defRPr>
    </a:lvl8pPr>
    <a:lvl9pPr marL="16701333" algn="l" defTabSz="4175333"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3479">
          <p15:clr>
            <a:srgbClr val="A4A3A4"/>
          </p15:clr>
        </p15:guide>
        <p15:guide id="2" pos="95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7" d="100"/>
          <a:sy n="37" d="100"/>
        </p:scale>
        <p:origin x="-72" y="4770"/>
      </p:cViewPr>
      <p:guideLst>
        <p:guide orient="horz" pos="13479"/>
        <p:guide pos="953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13293954"/>
            <a:ext cx="25733931" cy="9173024"/>
          </a:xfrm>
        </p:spPr>
        <p:txBody>
          <a:bodyPr/>
          <a:lstStyle/>
          <a:p>
            <a:r>
              <a:rPr lang="en-US" smtClean="0"/>
              <a:t>Click to edit Master title style</a:t>
            </a:r>
            <a:endParaRPr lang="en-US"/>
          </a:p>
        </p:txBody>
      </p:sp>
      <p:sp>
        <p:nvSpPr>
          <p:cNvPr id="3" name="Subtitle 2"/>
          <p:cNvSpPr>
            <a:spLocks noGrp="1"/>
          </p:cNvSpPr>
          <p:nvPr>
            <p:ph type="subTitle" idx="1"/>
          </p:nvPr>
        </p:nvSpPr>
        <p:spPr>
          <a:xfrm>
            <a:off x="4541282" y="24250068"/>
            <a:ext cx="21192649" cy="10936305"/>
          </a:xfrm>
        </p:spPr>
        <p:txBody>
          <a:bodyPr/>
          <a:lstStyle>
            <a:lvl1pPr marL="0" indent="0" algn="ctr">
              <a:buNone/>
              <a:defRPr>
                <a:solidFill>
                  <a:schemeClr val="tx1">
                    <a:tint val="75000"/>
                  </a:schemeClr>
                </a:solidFill>
              </a:defRPr>
            </a:lvl1pPr>
            <a:lvl2pPr marL="2087667" indent="0" algn="ctr">
              <a:buNone/>
              <a:defRPr>
                <a:solidFill>
                  <a:schemeClr val="tx1">
                    <a:tint val="75000"/>
                  </a:schemeClr>
                </a:solidFill>
              </a:defRPr>
            </a:lvl2pPr>
            <a:lvl3pPr marL="4175333" indent="0" algn="ctr">
              <a:buNone/>
              <a:defRPr>
                <a:solidFill>
                  <a:schemeClr val="tx1">
                    <a:tint val="75000"/>
                  </a:schemeClr>
                </a:solidFill>
              </a:defRPr>
            </a:lvl3pPr>
            <a:lvl4pPr marL="6263000" indent="0" algn="ctr">
              <a:buNone/>
              <a:defRPr>
                <a:solidFill>
                  <a:schemeClr val="tx1">
                    <a:tint val="75000"/>
                  </a:schemeClr>
                </a:solidFill>
              </a:defRPr>
            </a:lvl4pPr>
            <a:lvl5pPr marL="8350667" indent="0" algn="ctr">
              <a:buNone/>
              <a:defRPr>
                <a:solidFill>
                  <a:schemeClr val="tx1">
                    <a:tint val="75000"/>
                  </a:schemeClr>
                </a:solidFill>
              </a:defRPr>
            </a:lvl5pPr>
            <a:lvl6pPr marL="10438333" indent="0" algn="ctr">
              <a:buNone/>
              <a:defRPr>
                <a:solidFill>
                  <a:schemeClr val="tx1">
                    <a:tint val="75000"/>
                  </a:schemeClr>
                </a:solidFill>
              </a:defRPr>
            </a:lvl6pPr>
            <a:lvl7pPr marL="12526000" indent="0" algn="ctr">
              <a:buNone/>
              <a:defRPr>
                <a:solidFill>
                  <a:schemeClr val="tx1">
                    <a:tint val="75000"/>
                  </a:schemeClr>
                </a:solidFill>
              </a:defRPr>
            </a:lvl7pPr>
            <a:lvl8pPr marL="14613666" indent="0" algn="ctr">
              <a:buNone/>
              <a:defRPr>
                <a:solidFill>
                  <a:schemeClr val="tx1">
                    <a:tint val="75000"/>
                  </a:schemeClr>
                </a:solidFill>
              </a:defRPr>
            </a:lvl8pPr>
            <a:lvl9pPr marL="1670133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3B8B5A-AA46-4E68-BE4C-89789FAB9971}" type="datetimeFigureOut">
              <a:rPr lang="en-US" smtClean="0"/>
              <a:t>6/14/2022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6B11BD-E63D-4A77-BC86-DB0B4E7B396E}" type="slidenum">
              <a:rPr lang="en-US" smtClean="0"/>
              <a:t>‹#›</a:t>
            </a:fld>
            <a:endParaRPr lang="en-US"/>
          </a:p>
        </p:txBody>
      </p:sp>
    </p:spTree>
    <p:extLst>
      <p:ext uri="{BB962C8B-B14F-4D97-AF65-F5344CB8AC3E}">
        <p14:creationId xmlns:p14="http://schemas.microsoft.com/office/powerpoint/2010/main" val="3480483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3B8B5A-AA46-4E68-BE4C-89789FAB9971}" type="datetimeFigureOut">
              <a:rPr lang="en-US" smtClean="0"/>
              <a:t>6/14/2022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6B11BD-E63D-4A77-BC86-DB0B4E7B396E}" type="slidenum">
              <a:rPr lang="en-US" smtClean="0"/>
              <a:t>‹#›</a:t>
            </a:fld>
            <a:endParaRPr lang="en-US"/>
          </a:p>
        </p:txBody>
      </p:sp>
    </p:spTree>
    <p:extLst>
      <p:ext uri="{BB962C8B-B14F-4D97-AF65-F5344CB8AC3E}">
        <p14:creationId xmlns:p14="http://schemas.microsoft.com/office/powerpoint/2010/main" val="1028471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49529" y="1713757"/>
            <a:ext cx="6811923" cy="365137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13761" y="1713757"/>
            <a:ext cx="19931182" cy="36513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3B8B5A-AA46-4E68-BE4C-89789FAB9971}" type="datetimeFigureOut">
              <a:rPr lang="en-US" smtClean="0"/>
              <a:t>6/14/2022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6B11BD-E63D-4A77-BC86-DB0B4E7B396E}" type="slidenum">
              <a:rPr lang="en-US" smtClean="0"/>
              <a:t>‹#›</a:t>
            </a:fld>
            <a:endParaRPr lang="en-US"/>
          </a:p>
        </p:txBody>
      </p:sp>
    </p:spTree>
    <p:extLst>
      <p:ext uri="{BB962C8B-B14F-4D97-AF65-F5344CB8AC3E}">
        <p14:creationId xmlns:p14="http://schemas.microsoft.com/office/powerpoint/2010/main" val="9877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3B8B5A-AA46-4E68-BE4C-89789FAB9971}" type="datetimeFigureOut">
              <a:rPr lang="en-US" smtClean="0"/>
              <a:t>6/14/2022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6B11BD-E63D-4A77-BC86-DB0B4E7B396E}" type="slidenum">
              <a:rPr lang="en-US" smtClean="0"/>
              <a:t>‹#›</a:t>
            </a:fld>
            <a:endParaRPr lang="en-US"/>
          </a:p>
        </p:txBody>
      </p:sp>
    </p:spTree>
    <p:extLst>
      <p:ext uri="{BB962C8B-B14F-4D97-AF65-F5344CB8AC3E}">
        <p14:creationId xmlns:p14="http://schemas.microsoft.com/office/powerpoint/2010/main" val="2147974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533" y="27499264"/>
            <a:ext cx="25733931" cy="8499411"/>
          </a:xfrm>
        </p:spPr>
        <p:txBody>
          <a:bodyPr anchor="t"/>
          <a:lstStyle>
            <a:lvl1pPr algn="l">
              <a:defRPr sz="18300" b="1" cap="all"/>
            </a:lvl1pPr>
          </a:lstStyle>
          <a:p>
            <a:r>
              <a:rPr lang="en-US" smtClean="0"/>
              <a:t>Click to edit Master title style</a:t>
            </a:r>
            <a:endParaRPr lang="en-US"/>
          </a:p>
        </p:txBody>
      </p:sp>
      <p:sp>
        <p:nvSpPr>
          <p:cNvPr id="3" name="Text Placeholder 2"/>
          <p:cNvSpPr>
            <a:spLocks noGrp="1"/>
          </p:cNvSpPr>
          <p:nvPr>
            <p:ph type="body" idx="1"/>
          </p:nvPr>
        </p:nvSpPr>
        <p:spPr>
          <a:xfrm>
            <a:off x="2391533" y="18138027"/>
            <a:ext cx="25733931" cy="9361236"/>
          </a:xfrm>
        </p:spPr>
        <p:txBody>
          <a:bodyPr anchor="b"/>
          <a:lstStyle>
            <a:lvl1pPr marL="0" indent="0">
              <a:buNone/>
              <a:defRPr sz="9100">
                <a:solidFill>
                  <a:schemeClr val="tx1">
                    <a:tint val="75000"/>
                  </a:schemeClr>
                </a:solidFill>
              </a:defRPr>
            </a:lvl1pPr>
            <a:lvl2pPr marL="2087667" indent="0">
              <a:buNone/>
              <a:defRPr sz="8200">
                <a:solidFill>
                  <a:schemeClr val="tx1">
                    <a:tint val="75000"/>
                  </a:schemeClr>
                </a:solidFill>
              </a:defRPr>
            </a:lvl2pPr>
            <a:lvl3pPr marL="4175333" indent="0">
              <a:buNone/>
              <a:defRPr sz="7300">
                <a:solidFill>
                  <a:schemeClr val="tx1">
                    <a:tint val="75000"/>
                  </a:schemeClr>
                </a:solidFill>
              </a:defRPr>
            </a:lvl3pPr>
            <a:lvl4pPr marL="6263000" indent="0">
              <a:buNone/>
              <a:defRPr sz="6400">
                <a:solidFill>
                  <a:schemeClr val="tx1">
                    <a:tint val="75000"/>
                  </a:schemeClr>
                </a:solidFill>
              </a:defRPr>
            </a:lvl4pPr>
            <a:lvl5pPr marL="8350667" indent="0">
              <a:buNone/>
              <a:defRPr sz="6400">
                <a:solidFill>
                  <a:schemeClr val="tx1">
                    <a:tint val="75000"/>
                  </a:schemeClr>
                </a:solidFill>
              </a:defRPr>
            </a:lvl5pPr>
            <a:lvl6pPr marL="10438333" indent="0">
              <a:buNone/>
              <a:defRPr sz="6400">
                <a:solidFill>
                  <a:schemeClr val="tx1">
                    <a:tint val="75000"/>
                  </a:schemeClr>
                </a:solidFill>
              </a:defRPr>
            </a:lvl6pPr>
            <a:lvl7pPr marL="12526000" indent="0">
              <a:buNone/>
              <a:defRPr sz="6400">
                <a:solidFill>
                  <a:schemeClr val="tx1">
                    <a:tint val="75000"/>
                  </a:schemeClr>
                </a:solidFill>
              </a:defRPr>
            </a:lvl7pPr>
            <a:lvl8pPr marL="14613666" indent="0">
              <a:buNone/>
              <a:defRPr sz="6400">
                <a:solidFill>
                  <a:schemeClr val="tx1">
                    <a:tint val="75000"/>
                  </a:schemeClr>
                </a:solidFill>
              </a:defRPr>
            </a:lvl8pPr>
            <a:lvl9pPr marL="16701333" indent="0">
              <a:buNone/>
              <a:defRPr sz="6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3B8B5A-AA46-4E68-BE4C-89789FAB9971}" type="datetimeFigureOut">
              <a:rPr lang="en-US" smtClean="0"/>
              <a:t>6/14/2022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6B11BD-E63D-4A77-BC86-DB0B4E7B396E}" type="slidenum">
              <a:rPr lang="en-US" smtClean="0"/>
              <a:t>‹#›</a:t>
            </a:fld>
            <a:endParaRPr lang="en-US"/>
          </a:p>
        </p:txBody>
      </p:sp>
    </p:spTree>
    <p:extLst>
      <p:ext uri="{BB962C8B-B14F-4D97-AF65-F5344CB8AC3E}">
        <p14:creationId xmlns:p14="http://schemas.microsoft.com/office/powerpoint/2010/main" val="2429904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13761" y="9985325"/>
            <a:ext cx="13371552" cy="28242219"/>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5389900" y="9985325"/>
            <a:ext cx="13371552" cy="28242219"/>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3B8B5A-AA46-4E68-BE4C-89789FAB9971}" type="datetimeFigureOut">
              <a:rPr lang="en-US" smtClean="0"/>
              <a:t>6/14/2022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6B11BD-E63D-4A77-BC86-DB0B4E7B396E}" type="slidenum">
              <a:rPr lang="en-US" smtClean="0"/>
              <a:t>‹#›</a:t>
            </a:fld>
            <a:endParaRPr lang="en-US"/>
          </a:p>
        </p:txBody>
      </p:sp>
    </p:spTree>
    <p:extLst>
      <p:ext uri="{BB962C8B-B14F-4D97-AF65-F5344CB8AC3E}">
        <p14:creationId xmlns:p14="http://schemas.microsoft.com/office/powerpoint/2010/main" val="504314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13761" y="9579176"/>
            <a:ext cx="13376810" cy="3992145"/>
          </a:xfrm>
        </p:spPr>
        <p:txBody>
          <a:bodyPr anchor="b"/>
          <a:lstStyle>
            <a:lvl1pPr marL="0" indent="0">
              <a:buNone/>
              <a:defRPr sz="11000" b="1"/>
            </a:lvl1pPr>
            <a:lvl2pPr marL="2087667" indent="0">
              <a:buNone/>
              <a:defRPr sz="9100" b="1"/>
            </a:lvl2pPr>
            <a:lvl3pPr marL="4175333" indent="0">
              <a:buNone/>
              <a:defRPr sz="8200" b="1"/>
            </a:lvl3pPr>
            <a:lvl4pPr marL="6263000" indent="0">
              <a:buNone/>
              <a:defRPr sz="7300" b="1"/>
            </a:lvl4pPr>
            <a:lvl5pPr marL="8350667" indent="0">
              <a:buNone/>
              <a:defRPr sz="7300" b="1"/>
            </a:lvl5pPr>
            <a:lvl6pPr marL="10438333" indent="0">
              <a:buNone/>
              <a:defRPr sz="7300" b="1"/>
            </a:lvl6pPr>
            <a:lvl7pPr marL="12526000" indent="0">
              <a:buNone/>
              <a:defRPr sz="7300" b="1"/>
            </a:lvl7pPr>
            <a:lvl8pPr marL="14613666" indent="0">
              <a:buNone/>
              <a:defRPr sz="7300" b="1"/>
            </a:lvl8pPr>
            <a:lvl9pPr marL="16701333" indent="0">
              <a:buNone/>
              <a:defRPr sz="7300" b="1"/>
            </a:lvl9pPr>
          </a:lstStyle>
          <a:p>
            <a:pPr lvl="0"/>
            <a:r>
              <a:rPr lang="en-US" smtClean="0"/>
              <a:t>Click to edit Master text styles</a:t>
            </a:r>
          </a:p>
        </p:txBody>
      </p:sp>
      <p:sp>
        <p:nvSpPr>
          <p:cNvPr id="4" name="Content Placeholder 3"/>
          <p:cNvSpPr>
            <a:spLocks noGrp="1"/>
          </p:cNvSpPr>
          <p:nvPr>
            <p:ph sz="half" idx="2"/>
          </p:nvPr>
        </p:nvSpPr>
        <p:spPr>
          <a:xfrm>
            <a:off x="1513761" y="13571321"/>
            <a:ext cx="13376810" cy="24656220"/>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5379389" y="9579176"/>
            <a:ext cx="13382065" cy="3992145"/>
          </a:xfrm>
        </p:spPr>
        <p:txBody>
          <a:bodyPr anchor="b"/>
          <a:lstStyle>
            <a:lvl1pPr marL="0" indent="0">
              <a:buNone/>
              <a:defRPr sz="11000" b="1"/>
            </a:lvl1pPr>
            <a:lvl2pPr marL="2087667" indent="0">
              <a:buNone/>
              <a:defRPr sz="9100" b="1"/>
            </a:lvl2pPr>
            <a:lvl3pPr marL="4175333" indent="0">
              <a:buNone/>
              <a:defRPr sz="8200" b="1"/>
            </a:lvl3pPr>
            <a:lvl4pPr marL="6263000" indent="0">
              <a:buNone/>
              <a:defRPr sz="7300" b="1"/>
            </a:lvl4pPr>
            <a:lvl5pPr marL="8350667" indent="0">
              <a:buNone/>
              <a:defRPr sz="7300" b="1"/>
            </a:lvl5pPr>
            <a:lvl6pPr marL="10438333" indent="0">
              <a:buNone/>
              <a:defRPr sz="7300" b="1"/>
            </a:lvl6pPr>
            <a:lvl7pPr marL="12526000" indent="0">
              <a:buNone/>
              <a:defRPr sz="7300" b="1"/>
            </a:lvl7pPr>
            <a:lvl8pPr marL="14613666" indent="0">
              <a:buNone/>
              <a:defRPr sz="7300" b="1"/>
            </a:lvl8pPr>
            <a:lvl9pPr marL="16701333" indent="0">
              <a:buNone/>
              <a:defRPr sz="7300" b="1"/>
            </a:lvl9pPr>
          </a:lstStyle>
          <a:p>
            <a:pPr lvl="0"/>
            <a:r>
              <a:rPr lang="en-US" smtClean="0"/>
              <a:t>Click to edit Master text styles</a:t>
            </a:r>
          </a:p>
        </p:txBody>
      </p:sp>
      <p:sp>
        <p:nvSpPr>
          <p:cNvPr id="6" name="Content Placeholder 5"/>
          <p:cNvSpPr>
            <a:spLocks noGrp="1"/>
          </p:cNvSpPr>
          <p:nvPr>
            <p:ph sz="quarter" idx="4"/>
          </p:nvPr>
        </p:nvSpPr>
        <p:spPr>
          <a:xfrm>
            <a:off x="15379389" y="13571321"/>
            <a:ext cx="13382065" cy="24656220"/>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3B8B5A-AA46-4E68-BE4C-89789FAB9971}" type="datetimeFigureOut">
              <a:rPr lang="en-US" smtClean="0"/>
              <a:t>6/14/2022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6B11BD-E63D-4A77-BC86-DB0B4E7B396E}" type="slidenum">
              <a:rPr lang="en-US" smtClean="0"/>
              <a:t>‹#›</a:t>
            </a:fld>
            <a:endParaRPr lang="en-US"/>
          </a:p>
        </p:txBody>
      </p:sp>
    </p:spTree>
    <p:extLst>
      <p:ext uri="{BB962C8B-B14F-4D97-AF65-F5344CB8AC3E}">
        <p14:creationId xmlns:p14="http://schemas.microsoft.com/office/powerpoint/2010/main" val="3272956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3B8B5A-AA46-4E68-BE4C-89789FAB9971}" type="datetimeFigureOut">
              <a:rPr lang="en-US" smtClean="0"/>
              <a:t>6/14/2022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6B11BD-E63D-4A77-BC86-DB0B4E7B396E}" type="slidenum">
              <a:rPr lang="en-US" smtClean="0"/>
              <a:t>‹#›</a:t>
            </a:fld>
            <a:endParaRPr lang="en-US"/>
          </a:p>
        </p:txBody>
      </p:sp>
    </p:spTree>
    <p:extLst>
      <p:ext uri="{BB962C8B-B14F-4D97-AF65-F5344CB8AC3E}">
        <p14:creationId xmlns:p14="http://schemas.microsoft.com/office/powerpoint/2010/main" val="2251317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3B8B5A-AA46-4E68-BE4C-89789FAB9971}" type="datetimeFigureOut">
              <a:rPr lang="en-US" smtClean="0"/>
              <a:t>6/14/2022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6B11BD-E63D-4A77-BC86-DB0B4E7B396E}" type="slidenum">
              <a:rPr lang="en-US" smtClean="0"/>
              <a:t>‹#›</a:t>
            </a:fld>
            <a:endParaRPr lang="en-US"/>
          </a:p>
        </p:txBody>
      </p:sp>
    </p:spTree>
    <p:extLst>
      <p:ext uri="{BB962C8B-B14F-4D97-AF65-F5344CB8AC3E}">
        <p14:creationId xmlns:p14="http://schemas.microsoft.com/office/powerpoint/2010/main" val="958996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763" y="1703845"/>
            <a:ext cx="9960336" cy="7251246"/>
          </a:xfrm>
        </p:spPr>
        <p:txBody>
          <a:bodyPr anchor="b"/>
          <a:lstStyle>
            <a:lvl1pPr algn="l">
              <a:defRPr sz="9100" b="1"/>
            </a:lvl1pPr>
          </a:lstStyle>
          <a:p>
            <a:r>
              <a:rPr lang="en-US" smtClean="0"/>
              <a:t>Click to edit Master title style</a:t>
            </a:r>
            <a:endParaRPr lang="en-US"/>
          </a:p>
        </p:txBody>
      </p:sp>
      <p:sp>
        <p:nvSpPr>
          <p:cNvPr id="3" name="Content Placeholder 2"/>
          <p:cNvSpPr>
            <a:spLocks noGrp="1"/>
          </p:cNvSpPr>
          <p:nvPr>
            <p:ph idx="1"/>
          </p:nvPr>
        </p:nvSpPr>
        <p:spPr>
          <a:xfrm>
            <a:off x="11836767" y="1703848"/>
            <a:ext cx="16924685" cy="36523697"/>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513763" y="8955093"/>
            <a:ext cx="9960336" cy="29272451"/>
          </a:xfrm>
        </p:spPr>
        <p:txBody>
          <a:bodyPr/>
          <a:lstStyle>
            <a:lvl1pPr marL="0" indent="0">
              <a:buNone/>
              <a:defRPr sz="6400"/>
            </a:lvl1pPr>
            <a:lvl2pPr marL="2087667" indent="0">
              <a:buNone/>
              <a:defRPr sz="5500"/>
            </a:lvl2pPr>
            <a:lvl3pPr marL="4175333" indent="0">
              <a:buNone/>
              <a:defRPr sz="4600"/>
            </a:lvl3pPr>
            <a:lvl4pPr marL="6263000" indent="0">
              <a:buNone/>
              <a:defRPr sz="4100"/>
            </a:lvl4pPr>
            <a:lvl5pPr marL="8350667" indent="0">
              <a:buNone/>
              <a:defRPr sz="4100"/>
            </a:lvl5pPr>
            <a:lvl6pPr marL="10438333" indent="0">
              <a:buNone/>
              <a:defRPr sz="4100"/>
            </a:lvl6pPr>
            <a:lvl7pPr marL="12526000" indent="0">
              <a:buNone/>
              <a:defRPr sz="4100"/>
            </a:lvl7pPr>
            <a:lvl8pPr marL="14613666" indent="0">
              <a:buNone/>
              <a:defRPr sz="4100"/>
            </a:lvl8pPr>
            <a:lvl9pPr marL="16701333"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3B8B5A-AA46-4E68-BE4C-89789FAB9971}" type="datetimeFigureOut">
              <a:rPr lang="en-US" smtClean="0"/>
              <a:t>6/14/2022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6B11BD-E63D-4A77-BC86-DB0B4E7B396E}" type="slidenum">
              <a:rPr lang="en-US" smtClean="0"/>
              <a:t>‹#›</a:t>
            </a:fld>
            <a:endParaRPr lang="en-US"/>
          </a:p>
        </p:txBody>
      </p:sp>
    </p:spTree>
    <p:extLst>
      <p:ext uri="{BB962C8B-B14F-4D97-AF65-F5344CB8AC3E}">
        <p14:creationId xmlns:p14="http://schemas.microsoft.com/office/powerpoint/2010/main" val="1615186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154" y="29955967"/>
            <a:ext cx="18165128" cy="3536471"/>
          </a:xfrm>
        </p:spPr>
        <p:txBody>
          <a:bodyPr anchor="b"/>
          <a:lstStyle>
            <a:lvl1pPr algn="l">
              <a:defRPr sz="9100" b="1"/>
            </a:lvl1pPr>
          </a:lstStyle>
          <a:p>
            <a:r>
              <a:rPr lang="en-US" smtClean="0"/>
              <a:t>Click to edit Master title style</a:t>
            </a:r>
            <a:endParaRPr lang="en-US"/>
          </a:p>
        </p:txBody>
      </p:sp>
      <p:sp>
        <p:nvSpPr>
          <p:cNvPr id="3" name="Picture Placeholder 2"/>
          <p:cNvSpPr>
            <a:spLocks noGrp="1"/>
          </p:cNvSpPr>
          <p:nvPr>
            <p:ph type="pic" idx="1"/>
          </p:nvPr>
        </p:nvSpPr>
        <p:spPr>
          <a:xfrm>
            <a:off x="5934154" y="3823744"/>
            <a:ext cx="18165128" cy="25676543"/>
          </a:xfrm>
        </p:spPr>
        <p:txBody>
          <a:bodyPr/>
          <a:lstStyle>
            <a:lvl1pPr marL="0" indent="0">
              <a:buNone/>
              <a:defRPr sz="14600"/>
            </a:lvl1pPr>
            <a:lvl2pPr marL="2087667" indent="0">
              <a:buNone/>
              <a:defRPr sz="12800"/>
            </a:lvl2pPr>
            <a:lvl3pPr marL="4175333" indent="0">
              <a:buNone/>
              <a:defRPr sz="11000"/>
            </a:lvl3pPr>
            <a:lvl4pPr marL="6263000" indent="0">
              <a:buNone/>
              <a:defRPr sz="9100"/>
            </a:lvl4pPr>
            <a:lvl5pPr marL="8350667" indent="0">
              <a:buNone/>
              <a:defRPr sz="9100"/>
            </a:lvl5pPr>
            <a:lvl6pPr marL="10438333" indent="0">
              <a:buNone/>
              <a:defRPr sz="9100"/>
            </a:lvl6pPr>
            <a:lvl7pPr marL="12526000" indent="0">
              <a:buNone/>
              <a:defRPr sz="9100"/>
            </a:lvl7pPr>
            <a:lvl8pPr marL="14613666" indent="0">
              <a:buNone/>
              <a:defRPr sz="9100"/>
            </a:lvl8pPr>
            <a:lvl9pPr marL="16701333" indent="0">
              <a:buNone/>
              <a:defRPr sz="9100"/>
            </a:lvl9pPr>
          </a:lstStyle>
          <a:p>
            <a:endParaRPr lang="en-US"/>
          </a:p>
        </p:txBody>
      </p:sp>
      <p:sp>
        <p:nvSpPr>
          <p:cNvPr id="4" name="Text Placeholder 3"/>
          <p:cNvSpPr>
            <a:spLocks noGrp="1"/>
          </p:cNvSpPr>
          <p:nvPr>
            <p:ph type="body" sz="half" idx="2"/>
          </p:nvPr>
        </p:nvSpPr>
        <p:spPr>
          <a:xfrm>
            <a:off x="5934154" y="33492438"/>
            <a:ext cx="18165128" cy="5022376"/>
          </a:xfrm>
        </p:spPr>
        <p:txBody>
          <a:bodyPr/>
          <a:lstStyle>
            <a:lvl1pPr marL="0" indent="0">
              <a:buNone/>
              <a:defRPr sz="6400"/>
            </a:lvl1pPr>
            <a:lvl2pPr marL="2087667" indent="0">
              <a:buNone/>
              <a:defRPr sz="5500"/>
            </a:lvl2pPr>
            <a:lvl3pPr marL="4175333" indent="0">
              <a:buNone/>
              <a:defRPr sz="4600"/>
            </a:lvl3pPr>
            <a:lvl4pPr marL="6263000" indent="0">
              <a:buNone/>
              <a:defRPr sz="4100"/>
            </a:lvl4pPr>
            <a:lvl5pPr marL="8350667" indent="0">
              <a:buNone/>
              <a:defRPr sz="4100"/>
            </a:lvl5pPr>
            <a:lvl6pPr marL="10438333" indent="0">
              <a:buNone/>
              <a:defRPr sz="4100"/>
            </a:lvl6pPr>
            <a:lvl7pPr marL="12526000" indent="0">
              <a:buNone/>
              <a:defRPr sz="4100"/>
            </a:lvl7pPr>
            <a:lvl8pPr marL="14613666" indent="0">
              <a:buNone/>
              <a:defRPr sz="4100"/>
            </a:lvl8pPr>
            <a:lvl9pPr marL="16701333"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3B8B5A-AA46-4E68-BE4C-89789FAB9971}" type="datetimeFigureOut">
              <a:rPr lang="en-US" smtClean="0"/>
              <a:t>6/14/2022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6B11BD-E63D-4A77-BC86-DB0B4E7B396E}" type="slidenum">
              <a:rPr lang="en-US" smtClean="0"/>
              <a:t>‹#›</a:t>
            </a:fld>
            <a:endParaRPr lang="en-US"/>
          </a:p>
        </p:txBody>
      </p:sp>
    </p:spTree>
    <p:extLst>
      <p:ext uri="{BB962C8B-B14F-4D97-AF65-F5344CB8AC3E}">
        <p14:creationId xmlns:p14="http://schemas.microsoft.com/office/powerpoint/2010/main" val="423752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761" y="1713754"/>
            <a:ext cx="27247692" cy="7132373"/>
          </a:xfrm>
          <a:prstGeom prst="rect">
            <a:avLst/>
          </a:prstGeom>
        </p:spPr>
        <p:txBody>
          <a:bodyPr vert="horz" lIns="417533" tIns="208767" rIns="417533" bIns="20876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513761" y="9985325"/>
            <a:ext cx="27247692" cy="28242219"/>
          </a:xfrm>
          <a:prstGeom prst="rect">
            <a:avLst/>
          </a:prstGeom>
        </p:spPr>
        <p:txBody>
          <a:bodyPr vert="horz" lIns="417533" tIns="208767" rIns="417533" bIns="20876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513761" y="39663922"/>
            <a:ext cx="7064216" cy="2278397"/>
          </a:xfrm>
          <a:prstGeom prst="rect">
            <a:avLst/>
          </a:prstGeom>
        </p:spPr>
        <p:txBody>
          <a:bodyPr vert="horz" lIns="417533" tIns="208767" rIns="417533" bIns="208767" rtlCol="0" anchor="ctr"/>
          <a:lstStyle>
            <a:lvl1pPr algn="l">
              <a:defRPr sz="5500">
                <a:solidFill>
                  <a:schemeClr val="tx1">
                    <a:tint val="75000"/>
                  </a:schemeClr>
                </a:solidFill>
              </a:defRPr>
            </a:lvl1pPr>
          </a:lstStyle>
          <a:p>
            <a:fld id="{B03B8B5A-AA46-4E68-BE4C-89789FAB9971}" type="datetimeFigureOut">
              <a:rPr lang="en-US" smtClean="0"/>
              <a:t>6/14/2022</a:t>
            </a:fld>
            <a:endParaRPr lang="en-US"/>
          </a:p>
        </p:txBody>
      </p:sp>
      <p:sp>
        <p:nvSpPr>
          <p:cNvPr id="5" name="Footer Placeholder 4"/>
          <p:cNvSpPr>
            <a:spLocks noGrp="1"/>
          </p:cNvSpPr>
          <p:nvPr>
            <p:ph type="ftr" sz="quarter" idx="3"/>
          </p:nvPr>
        </p:nvSpPr>
        <p:spPr>
          <a:xfrm>
            <a:off x="10344031" y="39663922"/>
            <a:ext cx="9587151" cy="2278397"/>
          </a:xfrm>
          <a:prstGeom prst="rect">
            <a:avLst/>
          </a:prstGeom>
        </p:spPr>
        <p:txBody>
          <a:bodyPr vert="horz" lIns="417533" tIns="208767" rIns="417533" bIns="208767" rtlCol="0" anchor="ctr"/>
          <a:lstStyle>
            <a:lvl1pPr algn="ctr">
              <a:defRPr sz="5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697236" y="39663922"/>
            <a:ext cx="7064216" cy="2278397"/>
          </a:xfrm>
          <a:prstGeom prst="rect">
            <a:avLst/>
          </a:prstGeom>
        </p:spPr>
        <p:txBody>
          <a:bodyPr vert="horz" lIns="417533" tIns="208767" rIns="417533" bIns="208767" rtlCol="0" anchor="ctr"/>
          <a:lstStyle>
            <a:lvl1pPr algn="r">
              <a:defRPr sz="5500">
                <a:solidFill>
                  <a:schemeClr val="tx1">
                    <a:tint val="75000"/>
                  </a:schemeClr>
                </a:solidFill>
              </a:defRPr>
            </a:lvl1pPr>
          </a:lstStyle>
          <a:p>
            <a:fld id="{A76B11BD-E63D-4A77-BC86-DB0B4E7B396E}" type="slidenum">
              <a:rPr lang="en-US" smtClean="0"/>
              <a:t>‹#›</a:t>
            </a:fld>
            <a:endParaRPr lang="en-US"/>
          </a:p>
        </p:txBody>
      </p:sp>
    </p:spTree>
    <p:extLst>
      <p:ext uri="{BB962C8B-B14F-4D97-AF65-F5344CB8AC3E}">
        <p14:creationId xmlns:p14="http://schemas.microsoft.com/office/powerpoint/2010/main" val="5298826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175333" rtl="0" eaLnBrk="1" latinLnBrk="0" hangingPunct="1">
        <a:spcBef>
          <a:spcPct val="0"/>
        </a:spcBef>
        <a:buNone/>
        <a:defRPr sz="20100" kern="1200">
          <a:solidFill>
            <a:schemeClr val="tx1"/>
          </a:solidFill>
          <a:latin typeface="+mj-lt"/>
          <a:ea typeface="+mj-ea"/>
          <a:cs typeface="+mj-cs"/>
        </a:defRPr>
      </a:lvl1pPr>
    </p:titleStyle>
    <p:bodyStyle>
      <a:lvl1pPr marL="1565750" indent="-1565750" algn="l" defTabSz="4175333"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2458" indent="-1304792" algn="l" defTabSz="4175333"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19167" indent="-1043833" algn="l" defTabSz="4175333"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06833" indent="-1043833" algn="l" defTabSz="4175333"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394500" indent="-1043833" algn="l" defTabSz="4175333"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82167" indent="-1043833" algn="l" defTabSz="4175333"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69833" indent="-1043833" algn="l" defTabSz="4175333"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57500" indent="-1043833" algn="l" defTabSz="4175333"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5166" indent="-1043833" algn="l" defTabSz="4175333"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en-US"/>
      </a:defPPr>
      <a:lvl1pPr marL="0" algn="l" defTabSz="4175333" rtl="0" eaLnBrk="1" latinLnBrk="0" hangingPunct="1">
        <a:defRPr sz="8200" kern="1200">
          <a:solidFill>
            <a:schemeClr val="tx1"/>
          </a:solidFill>
          <a:latin typeface="+mn-lt"/>
          <a:ea typeface="+mn-ea"/>
          <a:cs typeface="+mn-cs"/>
        </a:defRPr>
      </a:lvl1pPr>
      <a:lvl2pPr marL="2087667" algn="l" defTabSz="4175333" rtl="0" eaLnBrk="1" latinLnBrk="0" hangingPunct="1">
        <a:defRPr sz="8200" kern="1200">
          <a:solidFill>
            <a:schemeClr val="tx1"/>
          </a:solidFill>
          <a:latin typeface="+mn-lt"/>
          <a:ea typeface="+mn-ea"/>
          <a:cs typeface="+mn-cs"/>
        </a:defRPr>
      </a:lvl2pPr>
      <a:lvl3pPr marL="4175333" algn="l" defTabSz="4175333" rtl="0" eaLnBrk="1" latinLnBrk="0" hangingPunct="1">
        <a:defRPr sz="8200" kern="1200">
          <a:solidFill>
            <a:schemeClr val="tx1"/>
          </a:solidFill>
          <a:latin typeface="+mn-lt"/>
          <a:ea typeface="+mn-ea"/>
          <a:cs typeface="+mn-cs"/>
        </a:defRPr>
      </a:lvl3pPr>
      <a:lvl4pPr marL="6263000" algn="l" defTabSz="4175333" rtl="0" eaLnBrk="1" latinLnBrk="0" hangingPunct="1">
        <a:defRPr sz="8200" kern="1200">
          <a:solidFill>
            <a:schemeClr val="tx1"/>
          </a:solidFill>
          <a:latin typeface="+mn-lt"/>
          <a:ea typeface="+mn-ea"/>
          <a:cs typeface="+mn-cs"/>
        </a:defRPr>
      </a:lvl4pPr>
      <a:lvl5pPr marL="8350667" algn="l" defTabSz="4175333" rtl="0" eaLnBrk="1" latinLnBrk="0" hangingPunct="1">
        <a:defRPr sz="8200" kern="1200">
          <a:solidFill>
            <a:schemeClr val="tx1"/>
          </a:solidFill>
          <a:latin typeface="+mn-lt"/>
          <a:ea typeface="+mn-ea"/>
          <a:cs typeface="+mn-cs"/>
        </a:defRPr>
      </a:lvl5pPr>
      <a:lvl6pPr marL="10438333" algn="l" defTabSz="4175333" rtl="0" eaLnBrk="1" latinLnBrk="0" hangingPunct="1">
        <a:defRPr sz="8200" kern="1200">
          <a:solidFill>
            <a:schemeClr val="tx1"/>
          </a:solidFill>
          <a:latin typeface="+mn-lt"/>
          <a:ea typeface="+mn-ea"/>
          <a:cs typeface="+mn-cs"/>
        </a:defRPr>
      </a:lvl6pPr>
      <a:lvl7pPr marL="12526000" algn="l" defTabSz="4175333" rtl="0" eaLnBrk="1" latinLnBrk="0" hangingPunct="1">
        <a:defRPr sz="8200" kern="1200">
          <a:solidFill>
            <a:schemeClr val="tx1"/>
          </a:solidFill>
          <a:latin typeface="+mn-lt"/>
          <a:ea typeface="+mn-ea"/>
          <a:cs typeface="+mn-cs"/>
        </a:defRPr>
      </a:lvl7pPr>
      <a:lvl8pPr marL="14613666" algn="l" defTabSz="4175333" rtl="0" eaLnBrk="1" latinLnBrk="0" hangingPunct="1">
        <a:defRPr sz="8200" kern="1200">
          <a:solidFill>
            <a:schemeClr val="tx1"/>
          </a:solidFill>
          <a:latin typeface="+mn-lt"/>
          <a:ea typeface="+mn-ea"/>
          <a:cs typeface="+mn-cs"/>
        </a:defRPr>
      </a:lvl8pPr>
      <a:lvl9pPr marL="16701333" algn="l" defTabSz="4175333"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4519"/>
            <a:ext cx="4483997" cy="4121253"/>
          </a:xfrm>
          <a:prstGeom prst="rect">
            <a:avLst/>
          </a:prstGeom>
        </p:spPr>
      </p:pic>
      <p:sp>
        <p:nvSpPr>
          <p:cNvPr id="7" name="Rounded Rectangle 6"/>
          <p:cNvSpPr/>
          <p:nvPr/>
        </p:nvSpPr>
        <p:spPr>
          <a:xfrm>
            <a:off x="4483997" y="594519"/>
            <a:ext cx="20788209" cy="4121253"/>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smtClean="0"/>
              <a:t>Challenges and Good Practices Associated with Ensuring the Safety and Security of Radioactive Sources throughout Their Life Cycle</a:t>
            </a:r>
            <a:endParaRPr lang="en-US" sz="7200" dirty="0" smtClean="0"/>
          </a:p>
        </p:txBody>
      </p:sp>
      <p:sp>
        <p:nvSpPr>
          <p:cNvPr id="8" name="Rounded Rectangle 7"/>
          <p:cNvSpPr/>
          <p:nvPr/>
        </p:nvSpPr>
        <p:spPr>
          <a:xfrm>
            <a:off x="964406" y="9814719"/>
            <a:ext cx="12757599" cy="9474994"/>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just">
              <a:buFont typeface="Arial" pitchFamily="34" charset="0"/>
              <a:buChar char="•"/>
            </a:pPr>
            <a:endParaRPr lang="en-US" sz="2400" dirty="0" smtClean="0"/>
          </a:p>
          <a:p>
            <a:pPr marL="457200" indent="-457200" algn="just">
              <a:buFont typeface="Arial" pitchFamily="34" charset="0"/>
              <a:buChar char="•"/>
            </a:pPr>
            <a:r>
              <a:rPr lang="en-US" sz="2400" dirty="0" smtClean="0"/>
              <a:t>Radioactive sources are widely used worldwide in various beneficial applications such as medical, agriculture, industry, and various research areas. </a:t>
            </a:r>
          </a:p>
          <a:p>
            <a:pPr marL="457200" indent="-457200" algn="just">
              <a:buFont typeface="Arial" pitchFamily="34" charset="0"/>
              <a:buChar char="•"/>
            </a:pPr>
            <a:r>
              <a:rPr lang="en-US" sz="2400" dirty="0" smtClean="0"/>
              <a:t>Management and control of radiation sources is very important throughout of their life cycle. </a:t>
            </a:r>
          </a:p>
          <a:p>
            <a:pPr marL="457200" indent="-457200" algn="just">
              <a:buFont typeface="Arial" pitchFamily="34" charset="0"/>
              <a:buChar char="•"/>
            </a:pPr>
            <a:r>
              <a:rPr lang="en-US" sz="2400" dirty="0" smtClean="0"/>
              <a:t>This is because these radiation sources may cause potential health hazards such as deterministic effects  especially those radiation sources with a relatively high activity. </a:t>
            </a:r>
          </a:p>
          <a:p>
            <a:pPr marL="457200" indent="-457200" algn="just">
              <a:buFont typeface="Arial" pitchFamily="34" charset="0"/>
              <a:buChar char="•"/>
            </a:pPr>
            <a:r>
              <a:rPr lang="en-US" sz="2400" dirty="0" smtClean="0"/>
              <a:t>The security of the radiation sources is needed because in the absence of control measures, they can fall into illicit trafficking leading to terrorists and other malicious acts that may jeopardize the public safety. </a:t>
            </a:r>
          </a:p>
          <a:p>
            <a:pPr marL="457200" indent="-457200" algn="just">
              <a:buFont typeface="Arial" pitchFamily="34" charset="0"/>
              <a:buChar char="•"/>
            </a:pPr>
            <a:r>
              <a:rPr lang="en-US" sz="2400" dirty="0" smtClean="0"/>
              <a:t>Therefore, in order to avoid these radiation health hazards, it is important to ensure that the safety and security of these radiation sources are maintained throughout the life cycle of these sources. </a:t>
            </a:r>
          </a:p>
          <a:p>
            <a:pPr marL="457200" indent="-457200" algn="just">
              <a:buFont typeface="Arial" pitchFamily="34" charset="0"/>
              <a:buChar char="•"/>
            </a:pPr>
            <a:r>
              <a:rPr lang="en-US" sz="2400" dirty="0" smtClean="0"/>
              <a:t>It is the </a:t>
            </a:r>
            <a:r>
              <a:rPr lang="en-US" sz="2400" dirty="0" smtClean="0"/>
              <a:t>government responsibility </a:t>
            </a:r>
            <a:r>
              <a:rPr lang="en-US" sz="2400" dirty="0" smtClean="0"/>
              <a:t>to regulate the safety and security of radioactive sources. </a:t>
            </a:r>
          </a:p>
          <a:p>
            <a:pPr marL="457200" indent="-457200" algn="just">
              <a:buFont typeface="Arial" pitchFamily="34" charset="0"/>
              <a:buChar char="•"/>
            </a:pPr>
            <a:r>
              <a:rPr lang="en-US" sz="2400" dirty="0" smtClean="0"/>
              <a:t>However, radiation risk may cross the national boarders and cause harmful consequences to another nation(s).   </a:t>
            </a:r>
          </a:p>
          <a:p>
            <a:pPr marL="457200" indent="-457200" algn="just">
              <a:buFont typeface="Arial" pitchFamily="34" charset="0"/>
              <a:buChar char="•"/>
            </a:pPr>
            <a:r>
              <a:rPr lang="en-US" sz="2400" dirty="0" smtClean="0"/>
              <a:t>Therefore, international cooperation is needed to exchange information and experience to promote safety and security worldwide.</a:t>
            </a:r>
          </a:p>
          <a:p>
            <a:pPr marL="457200" indent="-457200" algn="just">
              <a:buFont typeface="Arial" pitchFamily="34" charset="0"/>
              <a:buChar char="•"/>
            </a:pPr>
            <a:r>
              <a:rPr lang="en-US" sz="2400" dirty="0" smtClean="0"/>
              <a:t>Tanzania is among the users of radiation sources with various installations of which they may cause risk to the world community if they are not properly controlled.</a:t>
            </a:r>
          </a:p>
          <a:p>
            <a:pPr marL="457200" indent="-457200" algn="just">
              <a:buFont typeface="Arial" pitchFamily="34" charset="0"/>
              <a:buChar char="•"/>
            </a:pPr>
            <a:r>
              <a:rPr lang="en-US" sz="2400" dirty="0" smtClean="0"/>
              <a:t>The areas of application in Tanzania are indicated in Figure1.</a:t>
            </a:r>
            <a:endParaRPr lang="en-US" sz="2400" dirty="0"/>
          </a:p>
        </p:txBody>
      </p:sp>
      <p:sp>
        <p:nvSpPr>
          <p:cNvPr id="10" name="Rounded Rectangle 9"/>
          <p:cNvSpPr/>
          <p:nvPr/>
        </p:nvSpPr>
        <p:spPr>
          <a:xfrm>
            <a:off x="3562138" y="8978803"/>
            <a:ext cx="7529410" cy="1676400"/>
          </a:xfrm>
          <a:prstGeom prst="round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smtClean="0"/>
              <a:t>Introduction</a:t>
            </a:r>
            <a:endParaRPr lang="en-US" sz="7200" dirty="0"/>
          </a:p>
        </p:txBody>
      </p:sp>
      <p:sp>
        <p:nvSpPr>
          <p:cNvPr id="11" name="Rounded Rectangle 10"/>
          <p:cNvSpPr/>
          <p:nvPr/>
        </p:nvSpPr>
        <p:spPr>
          <a:xfrm>
            <a:off x="15091523" y="9814878"/>
            <a:ext cx="14598062" cy="8000841"/>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just">
              <a:buFont typeface="Arial" pitchFamily="34" charset="0"/>
              <a:buChar char="•"/>
            </a:pPr>
            <a:endParaRPr lang="en-GB" sz="2400" dirty="0" smtClean="0"/>
          </a:p>
          <a:p>
            <a:pPr marL="571500" indent="-571500" algn="just">
              <a:buFont typeface="Arial" pitchFamily="34" charset="0"/>
              <a:buChar char="•"/>
            </a:pPr>
            <a:endParaRPr lang="en-GB" sz="2400" dirty="0"/>
          </a:p>
          <a:p>
            <a:pPr marL="571500" indent="-571500" algn="just">
              <a:buFont typeface="Arial" pitchFamily="34" charset="0"/>
              <a:buChar char="•"/>
            </a:pPr>
            <a:r>
              <a:rPr lang="en-GB" sz="2400" dirty="0" smtClean="0"/>
              <a:t>The country established the </a:t>
            </a:r>
            <a:r>
              <a:rPr lang="en-US" sz="2400" dirty="0" smtClean="0"/>
              <a:t>regulatory infrastructure governed by the Atomic Energy Act, number 7 of 2003 (as shown in Fig.2). </a:t>
            </a:r>
          </a:p>
          <a:p>
            <a:pPr marL="571500" indent="-571500" algn="just">
              <a:buFont typeface="Arial" pitchFamily="34" charset="0"/>
              <a:buChar char="•"/>
            </a:pPr>
            <a:r>
              <a:rPr lang="en-US" sz="2400" dirty="0" smtClean="0"/>
              <a:t>The country has also established the system of managing the disused sealed radiation sources.</a:t>
            </a:r>
          </a:p>
          <a:p>
            <a:pPr marL="571500" indent="-571500" algn="just">
              <a:buFont typeface="Arial" pitchFamily="34" charset="0"/>
              <a:buChar char="•"/>
            </a:pPr>
            <a:r>
              <a:rPr lang="en-US" sz="2400" dirty="0" smtClean="0"/>
              <a:t>The management is through the Central Radioactive Waste Management Facility that takes care of the sources found outside the regulatory control. </a:t>
            </a:r>
          </a:p>
          <a:p>
            <a:pPr marL="571500" indent="-571500" algn="just">
              <a:buFont typeface="Arial" pitchFamily="34" charset="0"/>
              <a:buChar char="•"/>
            </a:pPr>
            <a:r>
              <a:rPr lang="en-US" sz="2400" dirty="0" smtClean="0"/>
              <a:t>Another good practice is  the condition to return the radiation source to the  manufacturer. </a:t>
            </a:r>
          </a:p>
          <a:p>
            <a:pPr marL="571500" indent="-571500" algn="just">
              <a:buFont typeface="Arial" pitchFamily="34" charset="0"/>
              <a:buChar char="•"/>
            </a:pPr>
            <a:r>
              <a:rPr lang="en-US" sz="2400" dirty="0" smtClean="0"/>
              <a:t>This condition is stated in the regulation regarding the importation of radiation sources. </a:t>
            </a:r>
          </a:p>
          <a:p>
            <a:pPr marL="571500" indent="-571500" algn="just">
              <a:buFont typeface="Arial" pitchFamily="34" charset="0"/>
              <a:buChar char="•"/>
            </a:pPr>
            <a:r>
              <a:rPr lang="en-US" sz="2400" dirty="0" smtClean="0"/>
              <a:t>It is an obligation for the importer (licensee) to return the source to the manufacturer once it is declared being disused source. </a:t>
            </a:r>
          </a:p>
          <a:p>
            <a:pPr marL="571500" indent="-571500" algn="just">
              <a:buFont typeface="Arial" pitchFamily="34" charset="0"/>
              <a:buChar char="•"/>
            </a:pPr>
            <a:r>
              <a:rPr lang="en-GB" sz="2400" dirty="0" smtClean="0"/>
              <a:t>Also, Tanzania recognize international cooperation as useful tool of ensuring safe and security of radiation sources.</a:t>
            </a:r>
          </a:p>
          <a:p>
            <a:pPr marL="571500" indent="-571500" algn="just">
              <a:buFont typeface="Arial" pitchFamily="34" charset="0"/>
              <a:buChar char="•"/>
            </a:pPr>
            <a:r>
              <a:rPr lang="en-GB" sz="2400" dirty="0" smtClean="0"/>
              <a:t>These international organizations that Tanzania collaborates with include the IAEA and its member states, US DOE and EU.</a:t>
            </a:r>
          </a:p>
          <a:p>
            <a:pPr marL="571500" indent="-571500" algn="just">
              <a:buFont typeface="Arial" pitchFamily="34" charset="0"/>
              <a:buChar char="•"/>
            </a:pPr>
            <a:r>
              <a:rPr lang="en-GB" sz="2400" dirty="0" smtClean="0"/>
              <a:t>Through these cooperation, the country has the opportunity to gain experience and information that can helps to detect and prevent any unauthorized movement of radioactive materials across the national borders  around the global. </a:t>
            </a:r>
            <a:endParaRPr lang="en-US" sz="2400" dirty="0" smtClean="0"/>
          </a:p>
          <a:p>
            <a:pPr marL="571500" indent="-571500" algn="just">
              <a:buFont typeface="Arial" pitchFamily="34" charset="0"/>
              <a:buChar char="•"/>
            </a:pPr>
            <a:endParaRPr lang="en-US" sz="2400" dirty="0"/>
          </a:p>
        </p:txBody>
      </p:sp>
      <p:sp>
        <p:nvSpPr>
          <p:cNvPr id="12" name="Rounded Rectangle 11"/>
          <p:cNvSpPr/>
          <p:nvPr/>
        </p:nvSpPr>
        <p:spPr>
          <a:xfrm>
            <a:off x="16966406" y="8976678"/>
            <a:ext cx="10363200" cy="1676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smtClean="0"/>
              <a:t>Good Practices in Tanzania</a:t>
            </a:r>
            <a:endParaRPr lang="en-US" sz="7200" dirty="0"/>
          </a:p>
        </p:txBody>
      </p:sp>
      <p:sp>
        <p:nvSpPr>
          <p:cNvPr id="13" name="Rounded Rectangle 12"/>
          <p:cNvSpPr/>
          <p:nvPr/>
        </p:nvSpPr>
        <p:spPr>
          <a:xfrm>
            <a:off x="914479" y="21940150"/>
            <a:ext cx="13817255" cy="11093561"/>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dirty="0" smtClean="0"/>
          </a:p>
          <a:p>
            <a:pPr marL="342900" indent="-342900" algn="just">
              <a:buFont typeface="Arial" panose="020B0604020202020204" pitchFamily="34" charset="0"/>
              <a:buChar char="•"/>
            </a:pPr>
            <a:r>
              <a:rPr lang="en-US" sz="2400" dirty="0" smtClean="0"/>
              <a:t>Illicit </a:t>
            </a:r>
            <a:r>
              <a:rPr lang="en-US" sz="2400" dirty="0"/>
              <a:t>trafficking </a:t>
            </a:r>
            <a:r>
              <a:rPr lang="en-US" sz="2400" dirty="0" smtClean="0"/>
              <a:t>in which most of the cases the motive </a:t>
            </a:r>
            <a:r>
              <a:rPr lang="en-US" sz="2400" dirty="0"/>
              <a:t>is </a:t>
            </a:r>
            <a:r>
              <a:rPr lang="en-US" sz="2400" dirty="0" smtClean="0"/>
              <a:t>unknown, whether  </a:t>
            </a:r>
            <a:r>
              <a:rPr lang="en-US" sz="2400" dirty="0"/>
              <a:t>for malicious purposes, or </a:t>
            </a:r>
            <a:r>
              <a:rPr lang="en-US" sz="2400" dirty="0" smtClean="0"/>
              <a:t> </a:t>
            </a:r>
            <a:r>
              <a:rPr lang="en-US" sz="2400" dirty="0"/>
              <a:t>for economic gain or sometimes lack of knowledge.</a:t>
            </a:r>
          </a:p>
          <a:p>
            <a:pPr marL="342900" indent="-342900" algn="just">
              <a:buFont typeface="Arial" panose="020B0604020202020204" pitchFamily="34" charset="0"/>
              <a:buChar char="•"/>
            </a:pPr>
            <a:r>
              <a:rPr lang="en-US" sz="2400" dirty="0" smtClean="0"/>
              <a:t>Another challenge is the </a:t>
            </a:r>
            <a:r>
              <a:rPr lang="en-US" sz="2400" dirty="0"/>
              <a:t> </a:t>
            </a:r>
            <a:r>
              <a:rPr lang="en-US" sz="2400" dirty="0" smtClean="0"/>
              <a:t>porous borders which also contribute to the Illicit trafficking. . </a:t>
            </a:r>
          </a:p>
          <a:p>
            <a:pPr marL="342900" indent="-342900" algn="just">
              <a:buFont typeface="Arial" panose="020B0604020202020204" pitchFamily="34" charset="0"/>
              <a:buChar char="•"/>
            </a:pPr>
            <a:r>
              <a:rPr lang="en-US" sz="2400" dirty="0" smtClean="0"/>
              <a:t>The </a:t>
            </a:r>
            <a:r>
              <a:rPr lang="en-US" sz="2400" dirty="0"/>
              <a:t>country has extended porous </a:t>
            </a:r>
            <a:r>
              <a:rPr lang="en-US" sz="2400" dirty="0" smtClean="0"/>
              <a:t>borders </a:t>
            </a:r>
            <a:r>
              <a:rPr lang="en-US" sz="2400" dirty="0"/>
              <a:t>sharing with eight (8) countries which are Kenya, Uganda, Rwanda, Burundi, Democratic Republic of Congo, Malawi, Zambia, and Mozambique. </a:t>
            </a:r>
          </a:p>
          <a:p>
            <a:pPr marL="342900" indent="-342900" algn="just">
              <a:buFont typeface="Arial" panose="020B0604020202020204" pitchFamily="34" charset="0"/>
              <a:buChar char="•"/>
            </a:pPr>
            <a:r>
              <a:rPr lang="en-US" sz="2400" dirty="0"/>
              <a:t>Porous </a:t>
            </a:r>
            <a:r>
              <a:rPr lang="en-US" sz="2400" dirty="0" smtClean="0"/>
              <a:t>borders </a:t>
            </a:r>
            <a:r>
              <a:rPr lang="en-US" sz="2400" dirty="0"/>
              <a:t>makes it difficult to control the movement of radiation sources even in the presence of the regulatory infrastructure.</a:t>
            </a:r>
          </a:p>
          <a:p>
            <a:pPr marL="342900" indent="-342900" algn="just">
              <a:buFont typeface="Arial" panose="020B0604020202020204" pitchFamily="34" charset="0"/>
              <a:buChar char="•"/>
            </a:pPr>
            <a:r>
              <a:rPr lang="en-US" sz="2400" dirty="0" smtClean="0"/>
              <a:t>Another </a:t>
            </a:r>
            <a:r>
              <a:rPr lang="en-US" sz="2400" dirty="0"/>
              <a:t>challenge is the lack of detection equipment at the borders and ports.</a:t>
            </a:r>
          </a:p>
          <a:p>
            <a:pPr marL="342900" indent="-342900" algn="just">
              <a:buFont typeface="Arial" panose="020B0604020202020204" pitchFamily="34" charset="0"/>
              <a:buChar char="•"/>
            </a:pPr>
            <a:r>
              <a:rPr lang="en-US" sz="2400" dirty="0" smtClean="0"/>
              <a:t>Although </a:t>
            </a:r>
            <a:r>
              <a:rPr lang="en-US" sz="2400" dirty="0"/>
              <a:t>the country has numerous borders and ports, not all of them has the portal monitors for the detection of radioactive materials. </a:t>
            </a:r>
          </a:p>
          <a:p>
            <a:pPr marL="342900" indent="-342900" algn="just">
              <a:buFont typeface="Arial" panose="020B0604020202020204" pitchFamily="34" charset="0"/>
              <a:buChar char="•"/>
            </a:pPr>
            <a:r>
              <a:rPr lang="en-US" sz="2400" dirty="0" smtClean="0"/>
              <a:t>The </a:t>
            </a:r>
            <a:r>
              <a:rPr lang="en-US" sz="2400" dirty="0"/>
              <a:t>absence of portal monitors </a:t>
            </a:r>
            <a:r>
              <a:rPr lang="en-US" sz="2400" dirty="0" smtClean="0"/>
              <a:t>increase the possibility of the movement of undeclared radioactive materials across the borders .</a:t>
            </a:r>
            <a:endParaRPr lang="en-US" sz="2400" dirty="0"/>
          </a:p>
          <a:p>
            <a:pPr marL="342900" indent="-342900" algn="just">
              <a:buFont typeface="Arial" panose="020B0604020202020204" pitchFamily="34" charset="0"/>
              <a:buChar char="•"/>
            </a:pPr>
            <a:r>
              <a:rPr lang="en-US" sz="2400" dirty="0"/>
              <a:t>Also, the discovery of orphan sources that are out of regulatory </a:t>
            </a:r>
            <a:r>
              <a:rPr lang="en-US" sz="2400" dirty="0" smtClean="0"/>
              <a:t>control is </a:t>
            </a:r>
            <a:r>
              <a:rPr lang="en-US" sz="2400" dirty="0"/>
              <a:t>another challenge because </a:t>
            </a:r>
            <a:r>
              <a:rPr lang="en-US" sz="2400" dirty="0" smtClean="0"/>
              <a:t>their existence  is not </a:t>
            </a:r>
            <a:r>
              <a:rPr lang="en-US" sz="2400" dirty="0"/>
              <a:t>recognized by the regulatory authorities.</a:t>
            </a:r>
          </a:p>
          <a:p>
            <a:pPr marL="342900" indent="-342900" algn="just">
              <a:buFont typeface="Arial" panose="020B0604020202020204" pitchFamily="34" charset="0"/>
              <a:buChar char="•"/>
            </a:pPr>
            <a:r>
              <a:rPr lang="en-US" sz="2400" dirty="0"/>
              <a:t>The other radiation concern is the lack of information on country of origin for the sources intercepted during illicit trafficking. </a:t>
            </a:r>
          </a:p>
          <a:p>
            <a:pPr marL="342900" indent="-342900" algn="just">
              <a:buFont typeface="Arial" panose="020B0604020202020204" pitchFamily="34" charset="0"/>
              <a:buChar char="•"/>
            </a:pPr>
            <a:r>
              <a:rPr lang="en-US" sz="2400" dirty="0"/>
              <a:t>The lack of disposal option for the radioactive materials in the county is another challenge</a:t>
            </a:r>
            <a:r>
              <a:rPr lang="en-US" sz="2400" dirty="0" smtClean="0"/>
              <a:t>.</a:t>
            </a:r>
          </a:p>
          <a:p>
            <a:pPr marL="342900" indent="-342900" algn="just">
              <a:buFont typeface="Arial" panose="020B0604020202020204" pitchFamily="34" charset="0"/>
              <a:buChar char="•"/>
            </a:pPr>
            <a:r>
              <a:rPr lang="en-US" sz="2400" dirty="0" smtClean="0"/>
              <a:t>The disused sources are kept in the Central Radioactive Waste Management Facility for long term storage.</a:t>
            </a:r>
            <a:endParaRPr lang="en-US" sz="2400" dirty="0"/>
          </a:p>
          <a:p>
            <a:pPr marL="342900" indent="-342900" algn="just">
              <a:buFont typeface="Arial" panose="020B0604020202020204" pitchFamily="34" charset="0"/>
              <a:buChar char="•"/>
            </a:pPr>
            <a:r>
              <a:rPr lang="en-US" sz="2400" dirty="0" smtClean="0"/>
              <a:t>The </a:t>
            </a:r>
            <a:r>
              <a:rPr lang="en-US" sz="2400" dirty="0"/>
              <a:t>accumulation of radiation sources in </a:t>
            </a:r>
            <a:r>
              <a:rPr lang="en-US" sz="2400" dirty="0" smtClean="0"/>
              <a:t>this </a:t>
            </a:r>
            <a:r>
              <a:rPr lang="en-US" sz="2400" dirty="0"/>
              <a:t>f</a:t>
            </a:r>
            <a:r>
              <a:rPr lang="en-US" sz="2400" dirty="0" smtClean="0"/>
              <a:t>acility reduce </a:t>
            </a:r>
            <a:r>
              <a:rPr lang="en-US" sz="2400" dirty="0"/>
              <a:t>the storage </a:t>
            </a:r>
            <a:r>
              <a:rPr lang="en-US" sz="2400" dirty="0" smtClean="0"/>
              <a:t>space and increase </a:t>
            </a:r>
            <a:r>
              <a:rPr lang="en-US" sz="2400" dirty="0"/>
              <a:t>the cost for the monitoring systems. </a:t>
            </a:r>
          </a:p>
          <a:p>
            <a:pPr marL="342900" indent="-342900" algn="just">
              <a:buFont typeface="Arial" panose="020B0604020202020204" pitchFamily="34" charset="0"/>
              <a:buChar char="•"/>
            </a:pPr>
            <a:r>
              <a:rPr lang="en-US" sz="2400" dirty="0"/>
              <a:t>The facility after some time it will be full  and will no longer be able to accommodate further sources.</a:t>
            </a:r>
          </a:p>
          <a:p>
            <a:pPr marL="342900" indent="-342900" algn="just">
              <a:buFont typeface="Arial" panose="020B0604020202020204" pitchFamily="34" charset="0"/>
              <a:buChar char="•"/>
            </a:pPr>
            <a:r>
              <a:rPr lang="en-US" sz="2400" dirty="0"/>
              <a:t>Also, the accumulation of sources in a single facility increases the security risk and dose rate in that facility.</a:t>
            </a:r>
          </a:p>
        </p:txBody>
      </p:sp>
      <p:sp>
        <p:nvSpPr>
          <p:cNvPr id="14" name="Rounded Rectangle 13"/>
          <p:cNvSpPr/>
          <p:nvPr/>
        </p:nvSpPr>
        <p:spPr>
          <a:xfrm>
            <a:off x="3250406" y="21124969"/>
            <a:ext cx="8763000" cy="1676400"/>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smtClean="0"/>
              <a:t>Challenges in Tanzania</a:t>
            </a:r>
            <a:endParaRPr lang="en-US" sz="7200" dirty="0"/>
          </a:p>
        </p:txBody>
      </p:sp>
      <p:sp>
        <p:nvSpPr>
          <p:cNvPr id="15" name="Rounded Rectangle 14"/>
          <p:cNvSpPr/>
          <p:nvPr/>
        </p:nvSpPr>
        <p:spPr>
          <a:xfrm>
            <a:off x="914479" y="36941919"/>
            <a:ext cx="28775106" cy="4419600"/>
          </a:xfrm>
          <a:prstGeom prst="round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GB" sz="2400" dirty="0" smtClean="0"/>
          </a:p>
          <a:p>
            <a:pPr marL="571500" indent="-571500">
              <a:buFont typeface="Arial" pitchFamily="34" charset="0"/>
              <a:buChar char="•"/>
            </a:pPr>
            <a:r>
              <a:rPr lang="en-GB" sz="2400" dirty="0" smtClean="0"/>
              <a:t>The world has benefited economically and socially through the use of radiation sources in various legitimate applications </a:t>
            </a:r>
            <a:r>
              <a:rPr lang="en-US" sz="2400" dirty="0" smtClean="0"/>
              <a:t>such </a:t>
            </a:r>
            <a:r>
              <a:rPr lang="en-US" sz="2400" dirty="0"/>
              <a:t>as medical, agriculture, industry, and various research areas. </a:t>
            </a:r>
            <a:endParaRPr lang="en-GB" sz="2400" dirty="0" smtClean="0"/>
          </a:p>
          <a:p>
            <a:pPr marL="571500" indent="-571500">
              <a:buFont typeface="Arial" pitchFamily="34" charset="0"/>
              <a:buChar char="•"/>
            </a:pPr>
            <a:r>
              <a:rPr lang="en-GB" sz="2400" dirty="0" smtClean="0"/>
              <a:t>However, the beneficial use of radiation has  a radiological concern to the human health and the environment. </a:t>
            </a:r>
          </a:p>
          <a:p>
            <a:pPr marL="571500" indent="-571500">
              <a:buFont typeface="Arial" pitchFamily="34" charset="0"/>
              <a:buChar char="•"/>
            </a:pPr>
            <a:r>
              <a:rPr lang="en-GB" sz="2400" dirty="0" smtClean="0"/>
              <a:t>This is because of the increasing use of a number of radiation sources create challenges on the capacity on the management and control of these radiation sources</a:t>
            </a:r>
          </a:p>
          <a:p>
            <a:pPr marL="571500" indent="-571500">
              <a:buFont typeface="Arial" pitchFamily="34" charset="0"/>
              <a:buChar char="•"/>
            </a:pPr>
            <a:r>
              <a:rPr lang="en-GB" sz="2400" dirty="0" smtClean="0"/>
              <a:t>Today radioactive sources/materials are target for malicious use.</a:t>
            </a:r>
          </a:p>
          <a:p>
            <a:pPr marL="571500" indent="-571500">
              <a:buFont typeface="Arial" pitchFamily="34" charset="0"/>
              <a:buChar char="•"/>
            </a:pPr>
            <a:r>
              <a:rPr lang="en-GB" sz="2400" dirty="0" smtClean="0"/>
              <a:t>Therefore, their safety and security is of paramount and the regulatory framework is needed to address their management throughout their life cycle.</a:t>
            </a:r>
          </a:p>
          <a:p>
            <a:pPr marL="571500" indent="-571500">
              <a:buFont typeface="Arial" pitchFamily="34" charset="0"/>
              <a:buChar char="•"/>
            </a:pPr>
            <a:r>
              <a:rPr lang="en-GB" sz="2400" dirty="0" smtClean="0"/>
              <a:t>The United Republic of Tanzania has addresses some of these challenges.</a:t>
            </a:r>
          </a:p>
          <a:p>
            <a:pPr marL="571500" indent="-571500">
              <a:buFont typeface="Arial" pitchFamily="34" charset="0"/>
              <a:buChar char="•"/>
            </a:pPr>
            <a:r>
              <a:rPr lang="en-GB" sz="2400" dirty="0" smtClean="0"/>
              <a:t>Including establishing of the law and associated regulations concerning the management of radioactive sources</a:t>
            </a:r>
            <a:endParaRPr lang="en-US" sz="2400" dirty="0"/>
          </a:p>
        </p:txBody>
      </p:sp>
      <p:sp>
        <p:nvSpPr>
          <p:cNvPr id="16" name="Rounded Rectangle 15"/>
          <p:cNvSpPr/>
          <p:nvPr/>
        </p:nvSpPr>
        <p:spPr>
          <a:xfrm>
            <a:off x="10732292" y="36103719"/>
            <a:ext cx="7162801" cy="1676400"/>
          </a:xfrm>
          <a:prstGeom prst="round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smtClean="0"/>
              <a:t>Conclusion</a:t>
            </a:r>
            <a:endParaRPr lang="en-US" sz="7200" dirty="0"/>
          </a:p>
        </p:txBody>
      </p:sp>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764192" y="594519"/>
            <a:ext cx="3775214" cy="4121253"/>
          </a:xfrm>
          <a:prstGeom prst="rect">
            <a:avLst/>
          </a:prstGeom>
        </p:spPr>
      </p:pic>
      <p:sp>
        <p:nvSpPr>
          <p:cNvPr id="18" name="Rounded Rectangle 17"/>
          <p:cNvSpPr/>
          <p:nvPr/>
        </p:nvSpPr>
        <p:spPr>
          <a:xfrm>
            <a:off x="16661606" y="28178919"/>
            <a:ext cx="13027979" cy="5878257"/>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16966406" y="19415919"/>
            <a:ext cx="12723179" cy="6477000"/>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328606" y="29093319"/>
            <a:ext cx="7696200" cy="4276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566606" y="19339719"/>
            <a:ext cx="10504487" cy="65202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Rounded Rectangle 21"/>
          <p:cNvSpPr/>
          <p:nvPr/>
        </p:nvSpPr>
        <p:spPr>
          <a:xfrm>
            <a:off x="6960756" y="5255748"/>
            <a:ext cx="15429798" cy="1981200"/>
          </a:xfrm>
          <a:prstGeom prst="round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200" dirty="0" err="1" smtClean="0"/>
              <a:t>Mujuni</a:t>
            </a:r>
            <a:r>
              <a:rPr lang="en-US" sz="3200" dirty="0" smtClean="0"/>
              <a:t> </a:t>
            </a:r>
            <a:r>
              <a:rPr lang="en-US" sz="3200" dirty="0" err="1" smtClean="0"/>
              <a:t>Rweyemamu</a:t>
            </a:r>
            <a:endParaRPr lang="en-US" sz="3200" dirty="0" smtClean="0"/>
          </a:p>
          <a:p>
            <a:pPr algn="ctr"/>
            <a:r>
              <a:rPr lang="en-US" sz="3200" dirty="0" smtClean="0"/>
              <a:t>Tanzania Atomic Energy Commission, </a:t>
            </a:r>
            <a:r>
              <a:rPr lang="en-US" sz="3200" dirty="0" err="1" smtClean="0"/>
              <a:t>Arusha</a:t>
            </a:r>
            <a:r>
              <a:rPr lang="en-US" sz="3200" dirty="0" smtClean="0"/>
              <a:t>, United Republic of Tanzania</a:t>
            </a:r>
          </a:p>
          <a:p>
            <a:pPr algn="ctr"/>
            <a:r>
              <a:rPr lang="en-US" sz="3200" dirty="0" smtClean="0"/>
              <a:t>mujuni.rweyemamu@taec.go.tz</a:t>
            </a:r>
            <a:endParaRPr lang="en-US" sz="3200" dirty="0"/>
          </a:p>
        </p:txBody>
      </p:sp>
      <p:sp>
        <p:nvSpPr>
          <p:cNvPr id="2" name="Rectangle 1"/>
          <p:cNvSpPr/>
          <p:nvPr/>
        </p:nvSpPr>
        <p:spPr>
          <a:xfrm>
            <a:off x="18338006" y="26045319"/>
            <a:ext cx="10794207" cy="388696"/>
          </a:xfrm>
          <a:prstGeom prst="rect">
            <a:avLst/>
          </a:prstGeom>
        </p:spPr>
        <p:txBody>
          <a:bodyPr wrap="square">
            <a:spAutoFit/>
          </a:bodyPr>
          <a:lstStyle/>
          <a:p>
            <a:pPr algn="ctr">
              <a:lnSpc>
                <a:spcPct val="107000"/>
              </a:lnSpc>
              <a:spcAft>
                <a:spcPts val="800"/>
              </a:spcAft>
            </a:pPr>
            <a:r>
              <a:rPr lang="en-US" sz="1800" i="1" dirty="0">
                <a:latin typeface="Times New Roman" panose="02020603050405020304" pitchFamily="18" charset="0"/>
                <a:ea typeface="맑은 고딕" panose="020B0503020000020004" pitchFamily="50" charset="-127"/>
                <a:cs typeface="Arial" panose="020B0604020202020204" pitchFamily="34" charset="0"/>
              </a:rPr>
              <a:t>Fig.1. Applications of radiation sources in Tanzania (Source: Tanzania Atomic Energy Commissio</a:t>
            </a:r>
            <a:r>
              <a:rPr lang="en-US" sz="1600" i="1" dirty="0">
                <a:latin typeface="Times New Roman" panose="02020603050405020304" pitchFamily="18" charset="0"/>
                <a:ea typeface="맑은 고딕" panose="020B0503020000020004" pitchFamily="50" charset="-127"/>
                <a:cs typeface="Arial" panose="020B0604020202020204" pitchFamily="34" charset="0"/>
              </a:rPr>
              <a:t>n)</a:t>
            </a:r>
            <a:endParaRPr lang="en-GB" sz="1600" dirty="0">
              <a:effectLst/>
              <a:latin typeface="Calibri" panose="020F0502020204030204" pitchFamily="34" charset="0"/>
              <a:ea typeface="맑은 고딕" panose="020B0503020000020004" pitchFamily="50" charset="-127"/>
              <a:cs typeface="Arial" panose="020B0604020202020204" pitchFamily="34" charset="0"/>
            </a:endParaRPr>
          </a:p>
        </p:txBody>
      </p:sp>
      <p:sp>
        <p:nvSpPr>
          <p:cNvPr id="3" name="Rectangle 2"/>
          <p:cNvSpPr/>
          <p:nvPr/>
        </p:nvSpPr>
        <p:spPr>
          <a:xfrm>
            <a:off x="18566606" y="34351119"/>
            <a:ext cx="10972800" cy="355803"/>
          </a:xfrm>
          <a:prstGeom prst="rect">
            <a:avLst/>
          </a:prstGeom>
        </p:spPr>
        <p:txBody>
          <a:bodyPr wrap="square">
            <a:spAutoFit/>
          </a:bodyPr>
          <a:lstStyle/>
          <a:p>
            <a:pPr marR="0" lvl="0">
              <a:lnSpc>
                <a:spcPct val="107000"/>
              </a:lnSpc>
              <a:spcBef>
                <a:spcPts val="0"/>
              </a:spcBef>
              <a:spcAft>
                <a:spcPts val="800"/>
              </a:spcAft>
              <a:tabLst>
                <a:tab pos="457200" algn="l"/>
              </a:tabLst>
            </a:pPr>
            <a:r>
              <a:rPr lang="en-GB" sz="1600" i="1" dirty="0" smtClean="0">
                <a:latin typeface="Times New Roman" panose="02020603050405020304" pitchFamily="18" charset="0"/>
                <a:ea typeface="맑은 고딕" panose="020B0503020000020004" pitchFamily="50" charset="-127"/>
                <a:cs typeface="Arial" panose="020B0604020202020204" pitchFamily="34" charset="0"/>
              </a:rPr>
              <a:t>Fig.2. </a:t>
            </a:r>
            <a:r>
              <a:rPr lang="en-GB" sz="1600" i="1" dirty="0">
                <a:latin typeface="Times New Roman" panose="02020603050405020304" pitchFamily="18" charset="0"/>
                <a:ea typeface="맑은 고딕" panose="020B0503020000020004" pitchFamily="50" charset="-127"/>
                <a:cs typeface="Arial" panose="020B0604020202020204" pitchFamily="34" charset="0"/>
              </a:rPr>
              <a:t>Atomic Energy Act </a:t>
            </a:r>
            <a:r>
              <a:rPr lang="en-US" sz="1600" i="1" dirty="0">
                <a:latin typeface="Calibri" panose="020F0502020204030204" pitchFamily="34" charset="0"/>
                <a:ea typeface="맑은 고딕" panose="020B0503020000020004" pitchFamily="50" charset="-127"/>
                <a:cs typeface="Arial" panose="020B0604020202020204" pitchFamily="34" charset="0"/>
              </a:rPr>
              <a:t>No.7 of 2003 </a:t>
            </a:r>
            <a:r>
              <a:rPr lang="en-GB" sz="1600" i="1" dirty="0">
                <a:latin typeface="Times New Roman" panose="02020603050405020304" pitchFamily="18" charset="0"/>
                <a:ea typeface="맑은 고딕" panose="020B0503020000020004" pitchFamily="50" charset="-127"/>
                <a:cs typeface="Arial" panose="020B0604020202020204" pitchFamily="34" charset="0"/>
              </a:rPr>
              <a:t> and associated Regulations for the control or radiation sources in Tanzania </a:t>
            </a:r>
            <a:endParaRPr lang="en-GB" sz="1600" dirty="0">
              <a:effectLst/>
              <a:latin typeface="Calibri" panose="020F0502020204030204" pitchFamily="34" charset="0"/>
              <a:ea typeface="맑은 고딕" panose="020B0503020000020004" pitchFamily="50" charset="-127"/>
              <a:cs typeface="Arial" panose="020B0604020202020204" pitchFamily="34" charset="0"/>
            </a:endParaRPr>
          </a:p>
        </p:txBody>
      </p:sp>
    </p:spTree>
    <p:extLst>
      <p:ext uri="{BB962C8B-B14F-4D97-AF65-F5344CB8AC3E}">
        <p14:creationId xmlns:p14="http://schemas.microsoft.com/office/powerpoint/2010/main" val="40318655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6">
            <a:lumMod val="60000"/>
            <a:lumOff val="40000"/>
          </a:schemeClr>
        </a:solidFill>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emplate/>
  <TotalTime>335</TotalTime>
  <Words>920</Words>
  <Application>Microsoft Office PowerPoint</Application>
  <PresentationFormat>Custom</PresentationFormat>
  <Paragraphs>55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49</cp:revision>
  <dcterms:created xsi:type="dcterms:W3CDTF">2022-05-11T12:47:50Z</dcterms:created>
  <dcterms:modified xsi:type="dcterms:W3CDTF">2022-06-14T12:55:14Z</dcterms:modified>
</cp:coreProperties>
</file>