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0"/>
  </p:notesMasterIdLst>
  <p:sldIdLst>
    <p:sldId id="256" r:id="rId2"/>
    <p:sldId id="259" r:id="rId3"/>
    <p:sldId id="261" r:id="rId4"/>
    <p:sldId id="685" r:id="rId5"/>
    <p:sldId id="258" r:id="rId6"/>
    <p:sldId id="260" r:id="rId7"/>
    <p:sldId id="262" r:id="rId8"/>
    <p:sldId id="263" r:id="rId9"/>
    <p:sldId id="264" r:id="rId10"/>
    <p:sldId id="266" r:id="rId11"/>
    <p:sldId id="267" r:id="rId12"/>
    <p:sldId id="268" r:id="rId13"/>
    <p:sldId id="269" r:id="rId14"/>
    <p:sldId id="362" r:id="rId15"/>
    <p:sldId id="270" r:id="rId16"/>
    <p:sldId id="271" r:id="rId17"/>
    <p:sldId id="429"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C06DC-5E71-4875-8C6F-20ABEB95ACBC}" type="datetimeFigureOut">
              <a:rPr lang="en-GH" smtClean="0"/>
              <a:t>20/06/2022</a:t>
            </a:fld>
            <a:endParaRPr lang="en-G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55228-B526-4325-BE32-79D450B3CE7D}" type="slidenum">
              <a:rPr lang="en-GH" smtClean="0"/>
              <a:t>‹#›</a:t>
            </a:fld>
            <a:endParaRPr lang="en-GH"/>
          </a:p>
        </p:txBody>
      </p:sp>
    </p:spTree>
    <p:extLst>
      <p:ext uri="{BB962C8B-B14F-4D97-AF65-F5344CB8AC3E}">
        <p14:creationId xmlns:p14="http://schemas.microsoft.com/office/powerpoint/2010/main" val="400927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54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4E8107-EB58-4BCB-8CD1-A6D63C89A4EA}"/>
              </a:ext>
            </a:extLst>
          </p:cNvPr>
          <p:cNvSpPr/>
          <p:nvPr/>
        </p:nvSpPr>
        <p:spPr>
          <a:xfrm>
            <a:off x="0" y="4355546"/>
            <a:ext cx="12192000" cy="250245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H"/>
          </a:p>
        </p:txBody>
      </p:sp>
      <p:sp>
        <p:nvSpPr>
          <p:cNvPr id="7" name="Rectangle 6">
            <a:extLst>
              <a:ext uri="{FF2B5EF4-FFF2-40B4-BE49-F238E27FC236}">
                <a16:creationId xmlns:a16="http://schemas.microsoft.com/office/drawing/2014/main" id="{35067EDD-3EE2-4CB8-AB2C-F7559FD4E3B8}"/>
              </a:ext>
            </a:extLst>
          </p:cNvPr>
          <p:cNvSpPr/>
          <p:nvPr/>
        </p:nvSpPr>
        <p:spPr>
          <a:xfrm>
            <a:off x="0" y="0"/>
            <a:ext cx="12192000" cy="43555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dirty="0"/>
          </a:p>
        </p:txBody>
      </p:sp>
      <p:sp>
        <p:nvSpPr>
          <p:cNvPr id="2" name="Title 1">
            <a:extLst>
              <a:ext uri="{FF2B5EF4-FFF2-40B4-BE49-F238E27FC236}">
                <a16:creationId xmlns:a16="http://schemas.microsoft.com/office/drawing/2014/main" id="{2D11FD96-2BA8-47B2-B435-53C2AC54E839}"/>
              </a:ext>
            </a:extLst>
          </p:cNvPr>
          <p:cNvSpPr>
            <a:spLocks noGrp="1"/>
          </p:cNvSpPr>
          <p:nvPr>
            <p:ph type="ctrTitle"/>
          </p:nvPr>
        </p:nvSpPr>
        <p:spPr>
          <a:xfrm>
            <a:off x="1524000" y="1521069"/>
            <a:ext cx="9144000" cy="198889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14C544E-C36D-45E8-8BA5-5B47B5C4EA66}"/>
              </a:ext>
            </a:extLst>
          </p:cNvPr>
          <p:cNvSpPr>
            <a:spLocks noGrp="1"/>
          </p:cNvSpPr>
          <p:nvPr>
            <p:ph type="subTitle" idx="1"/>
          </p:nvPr>
        </p:nvSpPr>
        <p:spPr>
          <a:xfrm>
            <a:off x="1611923" y="4614615"/>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4" name="Group 13">
            <a:extLst>
              <a:ext uri="{FF2B5EF4-FFF2-40B4-BE49-F238E27FC236}">
                <a16:creationId xmlns:a16="http://schemas.microsoft.com/office/drawing/2014/main" id="{01FE7078-91AB-44D6-B919-4B2CB724F31F}"/>
              </a:ext>
            </a:extLst>
          </p:cNvPr>
          <p:cNvGrpSpPr/>
          <p:nvPr/>
        </p:nvGrpSpPr>
        <p:grpSpPr>
          <a:xfrm>
            <a:off x="6096000" y="199634"/>
            <a:ext cx="6004593" cy="1037062"/>
            <a:chOff x="235014" y="219351"/>
            <a:chExt cx="6004593" cy="1037062"/>
          </a:xfrm>
        </p:grpSpPr>
        <p:pic>
          <p:nvPicPr>
            <p:cNvPr id="15" name="Picture 14">
              <a:extLst>
                <a:ext uri="{FF2B5EF4-FFF2-40B4-BE49-F238E27FC236}">
                  <a16:creationId xmlns:a16="http://schemas.microsoft.com/office/drawing/2014/main" id="{17EA090D-8E61-4C6F-8A6C-D1A36E8228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014" y="219351"/>
              <a:ext cx="1210648" cy="1037062"/>
            </a:xfrm>
            <a:prstGeom prst="rect">
              <a:avLst/>
            </a:prstGeom>
          </p:spPr>
        </p:pic>
        <p:sp>
          <p:nvSpPr>
            <p:cNvPr id="16" name="TextBox 15">
              <a:extLst>
                <a:ext uri="{FF2B5EF4-FFF2-40B4-BE49-F238E27FC236}">
                  <a16:creationId xmlns:a16="http://schemas.microsoft.com/office/drawing/2014/main" id="{77CF983B-D037-4DFD-8013-E2D3CFC5B1A7}"/>
                </a:ext>
              </a:extLst>
            </p:cNvPr>
            <p:cNvSpPr txBox="1"/>
            <p:nvPr userDrawn="1"/>
          </p:nvSpPr>
          <p:spPr>
            <a:xfrm>
              <a:off x="1367324" y="347045"/>
              <a:ext cx="4816599" cy="646331"/>
            </a:xfrm>
            <a:prstGeom prst="rect">
              <a:avLst/>
            </a:prstGeom>
            <a:noFill/>
          </p:spPr>
          <p:txBody>
            <a:bodyPr wrap="square" rtlCol="0">
              <a:spAutoFit/>
            </a:bodyPr>
            <a:lstStyle/>
            <a:p>
              <a:r>
                <a:rPr lang="en-US" b="1" dirty="0">
                  <a:latin typeface="Felix Titling" panose="04060505060202020A04" pitchFamily="82" charset="0"/>
                </a:rPr>
                <a:t>RADIATION PROTECTION INSTITUTE</a:t>
              </a:r>
            </a:p>
            <a:p>
              <a:r>
                <a:rPr lang="en-US" b="1" dirty="0">
                  <a:latin typeface="Felix Titling" panose="04060505060202020A04" pitchFamily="82" charset="0"/>
                </a:rPr>
                <a:t>GHANA ATOMIC ENERGY COMMISSION</a:t>
              </a:r>
              <a:endParaRPr lang="en-GH" b="1" dirty="0">
                <a:latin typeface="Felix Titling" panose="04060505060202020A04" pitchFamily="82" charset="0"/>
              </a:endParaRPr>
            </a:p>
          </p:txBody>
        </p:sp>
        <p:sp>
          <p:nvSpPr>
            <p:cNvPr id="17" name="TextBox 16">
              <a:extLst>
                <a:ext uri="{FF2B5EF4-FFF2-40B4-BE49-F238E27FC236}">
                  <a16:creationId xmlns:a16="http://schemas.microsoft.com/office/drawing/2014/main" id="{255B8624-1425-403B-AED6-10EE98BA23D8}"/>
                </a:ext>
              </a:extLst>
            </p:cNvPr>
            <p:cNvSpPr txBox="1"/>
            <p:nvPr userDrawn="1"/>
          </p:nvSpPr>
          <p:spPr>
            <a:xfrm>
              <a:off x="1423008" y="954411"/>
              <a:ext cx="4816599" cy="261610"/>
            </a:xfrm>
            <a:prstGeom prst="rect">
              <a:avLst/>
            </a:prstGeom>
            <a:noFill/>
          </p:spPr>
          <p:txBody>
            <a:bodyPr wrap="square" rtlCol="0">
              <a:spAutoFit/>
            </a:bodyPr>
            <a:lstStyle/>
            <a:p>
              <a:r>
                <a:rPr lang="en-US" sz="1050" b="1" dirty="0">
                  <a:latin typeface="+mn-lt"/>
                </a:rPr>
                <a:t>Protecting people and the environmental from the effects of radiation</a:t>
              </a:r>
              <a:endParaRPr lang="en-GH" sz="1050" b="1" dirty="0">
                <a:latin typeface="+mn-lt"/>
              </a:endParaRPr>
            </a:p>
          </p:txBody>
        </p:sp>
        <p:sp>
          <p:nvSpPr>
            <p:cNvPr id="18" name="Rectangle 17">
              <a:extLst>
                <a:ext uri="{FF2B5EF4-FFF2-40B4-BE49-F238E27FC236}">
                  <a16:creationId xmlns:a16="http://schemas.microsoft.com/office/drawing/2014/main" id="{EBCA3A67-D120-475E-B9E7-7C8D7E36EC56}"/>
                </a:ext>
              </a:extLst>
            </p:cNvPr>
            <p:cNvSpPr/>
            <p:nvPr userDrawn="1"/>
          </p:nvSpPr>
          <p:spPr>
            <a:xfrm>
              <a:off x="1480040" y="914504"/>
              <a:ext cx="4212068" cy="4571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H"/>
            </a:p>
          </p:txBody>
        </p:sp>
      </p:grpSp>
    </p:spTree>
    <p:extLst>
      <p:ext uri="{BB962C8B-B14F-4D97-AF65-F5344CB8AC3E}">
        <p14:creationId xmlns:p14="http://schemas.microsoft.com/office/powerpoint/2010/main" val="188218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AB628-F19F-4BD3-8618-22E9D9EB37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125388-E7F2-4E7D-8BBB-7DCA67A2B8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ADCE9-5B15-4212-B1A3-C96476CFE6AD}"/>
              </a:ext>
            </a:extLst>
          </p:cNvPr>
          <p:cNvSpPr>
            <a:spLocks noGrp="1"/>
          </p:cNvSpPr>
          <p:nvPr>
            <p:ph type="dt" sz="half" idx="10"/>
          </p:nvPr>
        </p:nvSpPr>
        <p:spPr>
          <a:xfrm>
            <a:off x="838200" y="6356350"/>
            <a:ext cx="2743200" cy="365125"/>
          </a:xfrm>
          <a:prstGeom prst="rect">
            <a:avLst/>
          </a:prstGeom>
        </p:spPr>
        <p:txBody>
          <a:bodyPr/>
          <a:lstStyle/>
          <a:p>
            <a:r>
              <a:rPr lang="en-GH"/>
              <a:t>21/06/2022</a:t>
            </a:r>
          </a:p>
        </p:txBody>
      </p:sp>
      <p:sp>
        <p:nvSpPr>
          <p:cNvPr id="5" name="Footer Placeholder 4">
            <a:extLst>
              <a:ext uri="{FF2B5EF4-FFF2-40B4-BE49-F238E27FC236}">
                <a16:creationId xmlns:a16="http://schemas.microsoft.com/office/drawing/2014/main" id="{0A8975AD-C863-4D7B-BA37-701607700A2E}"/>
              </a:ext>
            </a:extLst>
          </p:cNvPr>
          <p:cNvSpPr>
            <a:spLocks noGrp="1"/>
          </p:cNvSpPr>
          <p:nvPr>
            <p:ph type="ftr" sz="quarter" idx="11"/>
          </p:nvPr>
        </p:nvSpPr>
        <p:spPr>
          <a:xfrm>
            <a:off x="4038600" y="6356350"/>
            <a:ext cx="4114800" cy="365125"/>
          </a:xfrm>
          <a:prstGeom prst="rect">
            <a:avLst/>
          </a:prstGeom>
        </p:spPr>
        <p:txBody>
          <a:bodyPr/>
          <a:lstStyle/>
          <a:p>
            <a:r>
              <a:rPr lang="en-US"/>
              <a:t>International Conference on the Safety and Security of Radioactive Sources: Accomplishments and Future Endeavours, Vienna, 20-24 June 2022</a:t>
            </a:r>
            <a:endParaRPr lang="en-GH"/>
          </a:p>
        </p:txBody>
      </p:sp>
      <p:sp>
        <p:nvSpPr>
          <p:cNvPr id="6" name="Slide Number Placeholder 5">
            <a:extLst>
              <a:ext uri="{FF2B5EF4-FFF2-40B4-BE49-F238E27FC236}">
                <a16:creationId xmlns:a16="http://schemas.microsoft.com/office/drawing/2014/main" id="{30D97643-3938-4B45-812F-0626AC953A39}"/>
              </a:ext>
            </a:extLst>
          </p:cNvPr>
          <p:cNvSpPr>
            <a:spLocks noGrp="1"/>
          </p:cNvSpPr>
          <p:nvPr>
            <p:ph type="sldNum" sz="quarter" idx="12"/>
          </p:nvPr>
        </p:nvSpPr>
        <p:spPr>
          <a:xfrm>
            <a:off x="8610600" y="6356350"/>
            <a:ext cx="2743200" cy="365125"/>
          </a:xfrm>
          <a:prstGeom prst="rect">
            <a:avLst/>
          </a:prstGeom>
        </p:spPr>
        <p:txBody>
          <a:bodyPr/>
          <a:lstStyle/>
          <a:p>
            <a:fld id="{6863B7E0-4440-4A82-8C68-9E1EEF1F4C97}" type="slidenum">
              <a:rPr lang="en-GH" smtClean="0"/>
              <a:t>‹#›</a:t>
            </a:fld>
            <a:endParaRPr lang="en-GH"/>
          </a:p>
        </p:txBody>
      </p:sp>
    </p:spTree>
    <p:extLst>
      <p:ext uri="{BB962C8B-B14F-4D97-AF65-F5344CB8AC3E}">
        <p14:creationId xmlns:p14="http://schemas.microsoft.com/office/powerpoint/2010/main" val="395410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948DBF-1C9D-4E2D-B265-C18DB878FE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7BD345-5258-4598-9E4B-4F907B7EF8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2F18FF-644B-496C-AA8A-3ABD2DB42D46}"/>
              </a:ext>
            </a:extLst>
          </p:cNvPr>
          <p:cNvSpPr>
            <a:spLocks noGrp="1"/>
          </p:cNvSpPr>
          <p:nvPr>
            <p:ph type="dt" sz="half" idx="10"/>
          </p:nvPr>
        </p:nvSpPr>
        <p:spPr>
          <a:xfrm>
            <a:off x="838200" y="6356350"/>
            <a:ext cx="2743200" cy="365125"/>
          </a:xfrm>
          <a:prstGeom prst="rect">
            <a:avLst/>
          </a:prstGeom>
        </p:spPr>
        <p:txBody>
          <a:bodyPr/>
          <a:lstStyle/>
          <a:p>
            <a:r>
              <a:rPr lang="en-GH"/>
              <a:t>21/06/2022</a:t>
            </a:r>
          </a:p>
        </p:txBody>
      </p:sp>
      <p:sp>
        <p:nvSpPr>
          <p:cNvPr id="5" name="Footer Placeholder 4">
            <a:extLst>
              <a:ext uri="{FF2B5EF4-FFF2-40B4-BE49-F238E27FC236}">
                <a16:creationId xmlns:a16="http://schemas.microsoft.com/office/drawing/2014/main" id="{601D8E0E-7C05-4479-ADAE-F70FDE3D2622}"/>
              </a:ext>
            </a:extLst>
          </p:cNvPr>
          <p:cNvSpPr>
            <a:spLocks noGrp="1"/>
          </p:cNvSpPr>
          <p:nvPr>
            <p:ph type="ftr" sz="quarter" idx="11"/>
          </p:nvPr>
        </p:nvSpPr>
        <p:spPr>
          <a:xfrm>
            <a:off x="4038600" y="6356350"/>
            <a:ext cx="4114800" cy="365125"/>
          </a:xfrm>
          <a:prstGeom prst="rect">
            <a:avLst/>
          </a:prstGeom>
        </p:spPr>
        <p:txBody>
          <a:bodyPr/>
          <a:lstStyle/>
          <a:p>
            <a:r>
              <a:rPr lang="en-US"/>
              <a:t>International Conference on the Safety and Security of Radioactive Sources: Accomplishments and Future Endeavours, Vienna, 20-24 June 2022</a:t>
            </a:r>
            <a:endParaRPr lang="en-GH"/>
          </a:p>
        </p:txBody>
      </p:sp>
      <p:sp>
        <p:nvSpPr>
          <p:cNvPr id="6" name="Slide Number Placeholder 5">
            <a:extLst>
              <a:ext uri="{FF2B5EF4-FFF2-40B4-BE49-F238E27FC236}">
                <a16:creationId xmlns:a16="http://schemas.microsoft.com/office/drawing/2014/main" id="{DD69A74B-DFE6-4C6D-A7E8-8562C6296790}"/>
              </a:ext>
            </a:extLst>
          </p:cNvPr>
          <p:cNvSpPr>
            <a:spLocks noGrp="1"/>
          </p:cNvSpPr>
          <p:nvPr>
            <p:ph type="sldNum" sz="quarter" idx="12"/>
          </p:nvPr>
        </p:nvSpPr>
        <p:spPr>
          <a:xfrm>
            <a:off x="8610600" y="6356350"/>
            <a:ext cx="2743200" cy="365125"/>
          </a:xfrm>
          <a:prstGeom prst="rect">
            <a:avLst/>
          </a:prstGeom>
        </p:spPr>
        <p:txBody>
          <a:bodyPr/>
          <a:lstStyle/>
          <a:p>
            <a:fld id="{6863B7E0-4440-4A82-8C68-9E1EEF1F4C97}" type="slidenum">
              <a:rPr lang="en-GH" smtClean="0"/>
              <a:t>‹#›</a:t>
            </a:fld>
            <a:endParaRPr lang="en-GH"/>
          </a:p>
        </p:txBody>
      </p:sp>
    </p:spTree>
    <p:extLst>
      <p:ext uri="{BB962C8B-B14F-4D97-AF65-F5344CB8AC3E}">
        <p14:creationId xmlns:p14="http://schemas.microsoft.com/office/powerpoint/2010/main" val="62314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91600" y="274650"/>
            <a:ext cx="86168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191600" y="1831451"/>
            <a:ext cx="86168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9808489" y="6755101"/>
            <a:ext cx="11915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800"/>
          </a:p>
        </p:txBody>
      </p:sp>
      <p:sp>
        <p:nvSpPr>
          <p:cNvPr id="32" name="Shape 32"/>
          <p:cNvSpPr/>
          <p:nvPr/>
        </p:nvSpPr>
        <p:spPr>
          <a:xfrm>
            <a:off x="11000415" y="6755101"/>
            <a:ext cx="11915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sz="1800"/>
          </a:p>
        </p:txBody>
      </p:sp>
      <p:sp>
        <p:nvSpPr>
          <p:cNvPr id="33" name="Shape 33"/>
          <p:cNvSpPr/>
          <p:nvPr/>
        </p:nvSpPr>
        <p:spPr>
          <a:xfrm>
            <a:off x="1" y="6755101"/>
            <a:ext cx="11915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sz="1800"/>
          </a:p>
        </p:txBody>
      </p:sp>
      <p:sp>
        <p:nvSpPr>
          <p:cNvPr id="34" name="Shape 34"/>
          <p:cNvSpPr/>
          <p:nvPr/>
        </p:nvSpPr>
        <p:spPr>
          <a:xfrm>
            <a:off x="1191612" y="6755101"/>
            <a:ext cx="86168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sz="1800"/>
          </a:p>
        </p:txBody>
      </p:sp>
    </p:spTree>
    <p:extLst>
      <p:ext uri="{BB962C8B-B14F-4D97-AF65-F5344CB8AC3E}">
        <p14:creationId xmlns:p14="http://schemas.microsoft.com/office/powerpoint/2010/main" val="5200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5BB559-68A2-4B18-A457-AF07AAA1F6A7}"/>
              </a:ext>
            </a:extLst>
          </p:cNvPr>
          <p:cNvSpPr/>
          <p:nvPr/>
        </p:nvSpPr>
        <p:spPr>
          <a:xfrm>
            <a:off x="0" y="0"/>
            <a:ext cx="12192000" cy="16906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2" name="Title 1">
            <a:extLst>
              <a:ext uri="{FF2B5EF4-FFF2-40B4-BE49-F238E27FC236}">
                <a16:creationId xmlns:a16="http://schemas.microsoft.com/office/drawing/2014/main" id="{4890387C-3774-4D70-8003-AAE51E00C08F}"/>
              </a:ext>
            </a:extLst>
          </p:cNvPr>
          <p:cNvSpPr>
            <a:spLocks noGrp="1"/>
          </p:cNvSpPr>
          <p:nvPr>
            <p:ph type="title"/>
          </p:nvPr>
        </p:nvSpPr>
        <p:spPr>
          <a:xfrm>
            <a:off x="3903784" y="365126"/>
            <a:ext cx="7450015" cy="11383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358AC88-098E-4EEE-A6FD-6E30A8089453}"/>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81DAC716-0E25-4095-A5D6-3445E0EF7619}"/>
              </a:ext>
            </a:extLst>
          </p:cNvPr>
          <p:cNvSpPr txBox="1"/>
          <p:nvPr/>
        </p:nvSpPr>
        <p:spPr>
          <a:xfrm>
            <a:off x="1376116" y="353231"/>
            <a:ext cx="2301999" cy="1015663"/>
          </a:xfrm>
          <a:prstGeom prst="rect">
            <a:avLst/>
          </a:prstGeom>
          <a:noFill/>
        </p:spPr>
        <p:txBody>
          <a:bodyPr wrap="square" rtlCol="0">
            <a:spAutoFit/>
          </a:bodyPr>
          <a:lstStyle/>
          <a:p>
            <a:r>
              <a:rPr lang="en-US" sz="2000" b="0" dirty="0">
                <a:latin typeface="Felix Titling" panose="04060505060202020A04" pitchFamily="82" charset="0"/>
              </a:rPr>
              <a:t>RADIATION PROTECTION INSTITUTE</a:t>
            </a:r>
          </a:p>
        </p:txBody>
      </p:sp>
      <p:grpSp>
        <p:nvGrpSpPr>
          <p:cNvPr id="19" name="Group 18">
            <a:extLst>
              <a:ext uri="{FF2B5EF4-FFF2-40B4-BE49-F238E27FC236}">
                <a16:creationId xmlns:a16="http://schemas.microsoft.com/office/drawing/2014/main" id="{455C6018-2F3E-4E17-9C5C-1FD7AF6A8835}"/>
              </a:ext>
            </a:extLst>
          </p:cNvPr>
          <p:cNvGrpSpPr/>
          <p:nvPr/>
        </p:nvGrpSpPr>
        <p:grpSpPr>
          <a:xfrm>
            <a:off x="87923" y="186229"/>
            <a:ext cx="3297115" cy="1413665"/>
            <a:chOff x="87923" y="230189"/>
            <a:chExt cx="3297115" cy="1413665"/>
          </a:xfrm>
        </p:grpSpPr>
        <p:pic>
          <p:nvPicPr>
            <p:cNvPr id="15" name="Picture 14">
              <a:extLst>
                <a:ext uri="{FF2B5EF4-FFF2-40B4-BE49-F238E27FC236}">
                  <a16:creationId xmlns:a16="http://schemas.microsoft.com/office/drawing/2014/main" id="{782AF227-1057-49A9-93A8-C2DF539CA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084" y="303582"/>
              <a:ext cx="1210648" cy="1037062"/>
            </a:xfrm>
            <a:prstGeom prst="rect">
              <a:avLst/>
            </a:prstGeom>
          </p:spPr>
        </p:pic>
        <p:sp>
          <p:nvSpPr>
            <p:cNvPr id="17" name="Rectangle 16">
              <a:extLst>
                <a:ext uri="{FF2B5EF4-FFF2-40B4-BE49-F238E27FC236}">
                  <a16:creationId xmlns:a16="http://schemas.microsoft.com/office/drawing/2014/main" id="{DC57D5E9-84DA-4474-B8E6-45890B99A897}"/>
                </a:ext>
              </a:extLst>
            </p:cNvPr>
            <p:cNvSpPr/>
            <p:nvPr userDrawn="1"/>
          </p:nvSpPr>
          <p:spPr>
            <a:xfrm>
              <a:off x="3189850" y="230189"/>
              <a:ext cx="63304" cy="141366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H"/>
            </a:p>
          </p:txBody>
        </p:sp>
        <p:sp>
          <p:nvSpPr>
            <p:cNvPr id="18" name="TextBox 17">
              <a:extLst>
                <a:ext uri="{FF2B5EF4-FFF2-40B4-BE49-F238E27FC236}">
                  <a16:creationId xmlns:a16="http://schemas.microsoft.com/office/drawing/2014/main" id="{FE5F8651-62F2-4A3C-A4BB-569607E21EFC}"/>
                </a:ext>
              </a:extLst>
            </p:cNvPr>
            <p:cNvSpPr txBox="1"/>
            <p:nvPr userDrawn="1"/>
          </p:nvSpPr>
          <p:spPr>
            <a:xfrm>
              <a:off x="87923" y="1371598"/>
              <a:ext cx="3297115" cy="215444"/>
            </a:xfrm>
            <a:prstGeom prst="rect">
              <a:avLst/>
            </a:prstGeom>
            <a:noFill/>
          </p:spPr>
          <p:txBody>
            <a:bodyPr wrap="square" rtlCol="0">
              <a:spAutoFit/>
            </a:bodyPr>
            <a:lstStyle/>
            <a:p>
              <a:r>
                <a:rPr lang="en-US" sz="800" b="1" dirty="0">
                  <a:latin typeface="+mn-lt"/>
                </a:rPr>
                <a:t>Protecting people and the environmental from the effects of radiation</a:t>
              </a:r>
              <a:endParaRPr lang="en-GH" sz="800" b="1" dirty="0">
                <a:latin typeface="+mn-lt"/>
              </a:endParaRPr>
            </a:p>
          </p:txBody>
        </p:sp>
      </p:grpSp>
      <p:sp>
        <p:nvSpPr>
          <p:cNvPr id="22" name="Date Placeholder 3">
            <a:extLst>
              <a:ext uri="{FF2B5EF4-FFF2-40B4-BE49-F238E27FC236}">
                <a16:creationId xmlns:a16="http://schemas.microsoft.com/office/drawing/2014/main" id="{EEEFCECF-BC0C-4530-AD44-B67692345B6A}"/>
              </a:ext>
            </a:extLst>
          </p:cNvPr>
          <p:cNvSpPr>
            <a:spLocks noGrp="1"/>
          </p:cNvSpPr>
          <p:nvPr>
            <p:ph type="dt" sz="half" idx="10"/>
          </p:nvPr>
        </p:nvSpPr>
        <p:spPr>
          <a:xfrm>
            <a:off x="386862" y="6321182"/>
            <a:ext cx="2206869" cy="365125"/>
          </a:xfrm>
        </p:spPr>
        <p:txBody>
          <a:bodyPr/>
          <a:lstStyle>
            <a:lvl1pPr>
              <a:defRPr sz="1600">
                <a:solidFill>
                  <a:schemeClr val="accent1"/>
                </a:solidFill>
                <a:latin typeface="+mj-lt"/>
              </a:defRPr>
            </a:lvl1pPr>
          </a:lstStyle>
          <a:p>
            <a:r>
              <a:rPr lang="en-GH"/>
              <a:t>21/06/2022</a:t>
            </a:r>
          </a:p>
        </p:txBody>
      </p:sp>
      <p:sp>
        <p:nvSpPr>
          <p:cNvPr id="23" name="Footer Placeholder 4">
            <a:extLst>
              <a:ext uri="{FF2B5EF4-FFF2-40B4-BE49-F238E27FC236}">
                <a16:creationId xmlns:a16="http://schemas.microsoft.com/office/drawing/2014/main" id="{598148A4-74EA-4544-A7B5-AEAE0352498F}"/>
              </a:ext>
            </a:extLst>
          </p:cNvPr>
          <p:cNvSpPr>
            <a:spLocks noGrp="1"/>
          </p:cNvSpPr>
          <p:nvPr>
            <p:ph type="ftr" sz="quarter" idx="11"/>
          </p:nvPr>
        </p:nvSpPr>
        <p:spPr>
          <a:xfrm>
            <a:off x="2734408" y="6329974"/>
            <a:ext cx="7833946" cy="365125"/>
          </a:xfrm>
        </p:spPr>
        <p:txBody>
          <a:bodyPr/>
          <a:lstStyle>
            <a:lvl1pPr algn="ctr">
              <a:defRPr sz="1400">
                <a:solidFill>
                  <a:schemeClr val="accent1"/>
                </a:solidFill>
                <a:latin typeface="+mj-lt"/>
              </a:defRPr>
            </a:lvl1pPr>
          </a:lstStyle>
          <a:p>
            <a:r>
              <a:rPr lang="en-US"/>
              <a:t>International Conference on the Safety and Security of Radioactive Sources: Accomplishments and Future Endeavours, Vienna, 20-24 June 2022</a:t>
            </a:r>
            <a:endParaRPr lang="en-GH"/>
          </a:p>
        </p:txBody>
      </p:sp>
      <p:sp>
        <p:nvSpPr>
          <p:cNvPr id="25" name="Slide Number Placeholder 5">
            <a:extLst>
              <a:ext uri="{FF2B5EF4-FFF2-40B4-BE49-F238E27FC236}">
                <a16:creationId xmlns:a16="http://schemas.microsoft.com/office/drawing/2014/main" id="{84ED34EC-D951-4373-8387-980E6A4CA4E7}"/>
              </a:ext>
            </a:extLst>
          </p:cNvPr>
          <p:cNvSpPr>
            <a:spLocks noGrp="1"/>
          </p:cNvSpPr>
          <p:nvPr>
            <p:ph type="sldNum" sz="quarter" idx="4"/>
          </p:nvPr>
        </p:nvSpPr>
        <p:spPr>
          <a:xfrm>
            <a:off x="10972800" y="6356350"/>
            <a:ext cx="381000" cy="365125"/>
          </a:xfrm>
          <a:prstGeom prst="rect">
            <a:avLst/>
          </a:prstGeom>
        </p:spPr>
        <p:txBody>
          <a:bodyPr/>
          <a:lstStyle>
            <a:lvl1pPr>
              <a:defRPr sz="1200" b="1">
                <a:solidFill>
                  <a:schemeClr val="tx1"/>
                </a:solidFill>
                <a:latin typeface="+mj-lt"/>
              </a:defRPr>
            </a:lvl1pPr>
          </a:lstStyle>
          <a:p>
            <a:fld id="{6863B7E0-4440-4A82-8C68-9E1EEF1F4C97}" type="slidenum">
              <a:rPr lang="en-GH" smtClean="0"/>
              <a:t>‹#›</a:t>
            </a:fld>
            <a:endParaRPr lang="en-GH"/>
          </a:p>
        </p:txBody>
      </p:sp>
    </p:spTree>
    <p:extLst>
      <p:ext uri="{BB962C8B-B14F-4D97-AF65-F5344CB8AC3E}">
        <p14:creationId xmlns:p14="http://schemas.microsoft.com/office/powerpoint/2010/main" val="141254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0801-C517-4A10-8398-53D01B5B8F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DFF115-A3AA-49FB-87AF-7038E4512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927FB-F53C-402B-9007-6D948A8A0C85}"/>
              </a:ext>
            </a:extLst>
          </p:cNvPr>
          <p:cNvSpPr>
            <a:spLocks noGrp="1"/>
          </p:cNvSpPr>
          <p:nvPr>
            <p:ph type="dt" sz="half" idx="10"/>
          </p:nvPr>
        </p:nvSpPr>
        <p:spPr>
          <a:xfrm>
            <a:off x="838200" y="6356350"/>
            <a:ext cx="2743200" cy="365125"/>
          </a:xfrm>
          <a:prstGeom prst="rect">
            <a:avLst/>
          </a:prstGeom>
        </p:spPr>
        <p:txBody>
          <a:bodyPr/>
          <a:lstStyle/>
          <a:p>
            <a:r>
              <a:rPr lang="en-GH"/>
              <a:t>21/06/2022</a:t>
            </a:r>
          </a:p>
        </p:txBody>
      </p:sp>
      <p:sp>
        <p:nvSpPr>
          <p:cNvPr id="5" name="Footer Placeholder 4">
            <a:extLst>
              <a:ext uri="{FF2B5EF4-FFF2-40B4-BE49-F238E27FC236}">
                <a16:creationId xmlns:a16="http://schemas.microsoft.com/office/drawing/2014/main" id="{A3381777-AABC-4B1F-98F1-BCB4673A7146}"/>
              </a:ext>
            </a:extLst>
          </p:cNvPr>
          <p:cNvSpPr>
            <a:spLocks noGrp="1"/>
          </p:cNvSpPr>
          <p:nvPr>
            <p:ph type="ftr" sz="quarter" idx="11"/>
          </p:nvPr>
        </p:nvSpPr>
        <p:spPr>
          <a:xfrm>
            <a:off x="4038600" y="6356350"/>
            <a:ext cx="4114800" cy="365125"/>
          </a:xfrm>
          <a:prstGeom prst="rect">
            <a:avLst/>
          </a:prstGeom>
        </p:spPr>
        <p:txBody>
          <a:bodyPr/>
          <a:lstStyle/>
          <a:p>
            <a:r>
              <a:rPr lang="en-US"/>
              <a:t>International Conference on the Safety and Security of Radioactive Sources: Accomplishments and Future Endeavours, Vienna, 20-24 June 2022</a:t>
            </a:r>
            <a:endParaRPr lang="en-GH"/>
          </a:p>
        </p:txBody>
      </p:sp>
      <p:sp>
        <p:nvSpPr>
          <p:cNvPr id="6" name="Slide Number Placeholder 5">
            <a:extLst>
              <a:ext uri="{FF2B5EF4-FFF2-40B4-BE49-F238E27FC236}">
                <a16:creationId xmlns:a16="http://schemas.microsoft.com/office/drawing/2014/main" id="{3C66AF56-2731-4889-91F8-F9F3DBA099C3}"/>
              </a:ext>
            </a:extLst>
          </p:cNvPr>
          <p:cNvSpPr>
            <a:spLocks noGrp="1"/>
          </p:cNvSpPr>
          <p:nvPr>
            <p:ph type="sldNum" sz="quarter" idx="12"/>
          </p:nvPr>
        </p:nvSpPr>
        <p:spPr>
          <a:xfrm>
            <a:off x="10889672" y="6356350"/>
            <a:ext cx="464127" cy="365125"/>
          </a:xfrm>
          <a:prstGeom prst="rect">
            <a:avLst/>
          </a:prstGeom>
        </p:spPr>
        <p:txBody>
          <a:bodyPr/>
          <a:lstStyle/>
          <a:p>
            <a:fld id="{6863B7E0-4440-4A82-8C68-9E1EEF1F4C97}" type="slidenum">
              <a:rPr lang="en-GH" smtClean="0"/>
              <a:t>‹#›</a:t>
            </a:fld>
            <a:endParaRPr lang="en-GH" dirty="0"/>
          </a:p>
        </p:txBody>
      </p:sp>
    </p:spTree>
    <p:extLst>
      <p:ext uri="{BB962C8B-B14F-4D97-AF65-F5344CB8AC3E}">
        <p14:creationId xmlns:p14="http://schemas.microsoft.com/office/powerpoint/2010/main" val="2311635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6EB9-D792-4D38-BE29-9735D4E01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F1AB1-3EFD-48F6-A16D-89F25B4228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29C48-3C90-4545-AB8C-02AD8277C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24D63-BEE5-4CAA-BDD7-3D4A70850621}"/>
              </a:ext>
            </a:extLst>
          </p:cNvPr>
          <p:cNvSpPr>
            <a:spLocks noGrp="1"/>
          </p:cNvSpPr>
          <p:nvPr>
            <p:ph type="dt" sz="half" idx="10"/>
          </p:nvPr>
        </p:nvSpPr>
        <p:spPr>
          <a:xfrm>
            <a:off x="838200" y="6356350"/>
            <a:ext cx="2743200" cy="365125"/>
          </a:xfrm>
          <a:prstGeom prst="rect">
            <a:avLst/>
          </a:prstGeom>
        </p:spPr>
        <p:txBody>
          <a:bodyPr/>
          <a:lstStyle/>
          <a:p>
            <a:r>
              <a:rPr lang="en-GH"/>
              <a:t>21/06/2022</a:t>
            </a:r>
          </a:p>
        </p:txBody>
      </p:sp>
      <p:sp>
        <p:nvSpPr>
          <p:cNvPr id="6" name="Footer Placeholder 5">
            <a:extLst>
              <a:ext uri="{FF2B5EF4-FFF2-40B4-BE49-F238E27FC236}">
                <a16:creationId xmlns:a16="http://schemas.microsoft.com/office/drawing/2014/main" id="{77B4404F-5207-4371-8AA5-A6D93D679FEC}"/>
              </a:ext>
            </a:extLst>
          </p:cNvPr>
          <p:cNvSpPr>
            <a:spLocks noGrp="1"/>
          </p:cNvSpPr>
          <p:nvPr>
            <p:ph type="ftr" sz="quarter" idx="11"/>
          </p:nvPr>
        </p:nvSpPr>
        <p:spPr>
          <a:xfrm>
            <a:off x="4038600" y="6356350"/>
            <a:ext cx="4114800" cy="365125"/>
          </a:xfrm>
          <a:prstGeom prst="rect">
            <a:avLst/>
          </a:prstGeom>
        </p:spPr>
        <p:txBody>
          <a:bodyPr/>
          <a:lstStyle/>
          <a:p>
            <a:r>
              <a:rPr lang="en-US"/>
              <a:t>International Conference on the Safety and Security of Radioactive Sources: Accomplishments and Future Endeavours, Vienna, 20-24 June 2022</a:t>
            </a:r>
            <a:endParaRPr lang="en-GH"/>
          </a:p>
        </p:txBody>
      </p:sp>
      <p:sp>
        <p:nvSpPr>
          <p:cNvPr id="7" name="Slide Number Placeholder 6">
            <a:extLst>
              <a:ext uri="{FF2B5EF4-FFF2-40B4-BE49-F238E27FC236}">
                <a16:creationId xmlns:a16="http://schemas.microsoft.com/office/drawing/2014/main" id="{4B091346-3422-4F82-A55A-A625B4AB621C}"/>
              </a:ext>
            </a:extLst>
          </p:cNvPr>
          <p:cNvSpPr>
            <a:spLocks noGrp="1"/>
          </p:cNvSpPr>
          <p:nvPr>
            <p:ph type="sldNum" sz="quarter" idx="12"/>
          </p:nvPr>
        </p:nvSpPr>
        <p:spPr>
          <a:xfrm>
            <a:off x="8610600" y="6356350"/>
            <a:ext cx="2743200" cy="365125"/>
          </a:xfrm>
          <a:prstGeom prst="rect">
            <a:avLst/>
          </a:prstGeom>
        </p:spPr>
        <p:txBody>
          <a:bodyPr/>
          <a:lstStyle/>
          <a:p>
            <a:fld id="{6863B7E0-4440-4A82-8C68-9E1EEF1F4C97}" type="slidenum">
              <a:rPr lang="en-GH" smtClean="0"/>
              <a:t>‹#›</a:t>
            </a:fld>
            <a:endParaRPr lang="en-GH"/>
          </a:p>
        </p:txBody>
      </p:sp>
    </p:spTree>
    <p:extLst>
      <p:ext uri="{BB962C8B-B14F-4D97-AF65-F5344CB8AC3E}">
        <p14:creationId xmlns:p14="http://schemas.microsoft.com/office/powerpoint/2010/main" val="104611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81A6-5BB0-4EBA-82A0-01D5C82C91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71F996-163A-4B30-854C-F690E73ED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71ACD-3501-4843-A318-BFC3A9544C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DFE5A-4682-4C74-B8B4-788C4E49F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1F6280-57A3-41D5-90FC-B3FE37D1E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4136EC-C989-4AE7-918F-BF79F3D837C3}"/>
              </a:ext>
            </a:extLst>
          </p:cNvPr>
          <p:cNvSpPr>
            <a:spLocks noGrp="1"/>
          </p:cNvSpPr>
          <p:nvPr>
            <p:ph type="dt" sz="half" idx="10"/>
          </p:nvPr>
        </p:nvSpPr>
        <p:spPr>
          <a:xfrm>
            <a:off x="838200" y="6356350"/>
            <a:ext cx="2743200" cy="365125"/>
          </a:xfrm>
          <a:prstGeom prst="rect">
            <a:avLst/>
          </a:prstGeom>
        </p:spPr>
        <p:txBody>
          <a:bodyPr/>
          <a:lstStyle/>
          <a:p>
            <a:r>
              <a:rPr lang="en-GH"/>
              <a:t>21/06/2022</a:t>
            </a:r>
          </a:p>
        </p:txBody>
      </p:sp>
      <p:sp>
        <p:nvSpPr>
          <p:cNvPr id="8" name="Footer Placeholder 7">
            <a:extLst>
              <a:ext uri="{FF2B5EF4-FFF2-40B4-BE49-F238E27FC236}">
                <a16:creationId xmlns:a16="http://schemas.microsoft.com/office/drawing/2014/main" id="{D5428E7E-B566-4285-9339-E3D1AF07C0BB}"/>
              </a:ext>
            </a:extLst>
          </p:cNvPr>
          <p:cNvSpPr>
            <a:spLocks noGrp="1"/>
          </p:cNvSpPr>
          <p:nvPr>
            <p:ph type="ftr" sz="quarter" idx="11"/>
          </p:nvPr>
        </p:nvSpPr>
        <p:spPr>
          <a:xfrm>
            <a:off x="4038600" y="6356350"/>
            <a:ext cx="4114800" cy="365125"/>
          </a:xfrm>
          <a:prstGeom prst="rect">
            <a:avLst/>
          </a:prstGeom>
        </p:spPr>
        <p:txBody>
          <a:bodyPr/>
          <a:lstStyle/>
          <a:p>
            <a:r>
              <a:rPr lang="en-US"/>
              <a:t>International Conference on the Safety and Security of Radioactive Sources: Accomplishments and Future Endeavours, Vienna, 20-24 June 2022</a:t>
            </a:r>
            <a:endParaRPr lang="en-GH"/>
          </a:p>
        </p:txBody>
      </p:sp>
      <p:sp>
        <p:nvSpPr>
          <p:cNvPr id="9" name="Slide Number Placeholder 8">
            <a:extLst>
              <a:ext uri="{FF2B5EF4-FFF2-40B4-BE49-F238E27FC236}">
                <a16:creationId xmlns:a16="http://schemas.microsoft.com/office/drawing/2014/main" id="{6D1BF2CE-036A-476E-A52B-29076B4AB578}"/>
              </a:ext>
            </a:extLst>
          </p:cNvPr>
          <p:cNvSpPr>
            <a:spLocks noGrp="1"/>
          </p:cNvSpPr>
          <p:nvPr>
            <p:ph type="sldNum" sz="quarter" idx="12"/>
          </p:nvPr>
        </p:nvSpPr>
        <p:spPr>
          <a:xfrm>
            <a:off x="8610600" y="6356350"/>
            <a:ext cx="2743200" cy="365125"/>
          </a:xfrm>
          <a:prstGeom prst="rect">
            <a:avLst/>
          </a:prstGeom>
        </p:spPr>
        <p:txBody>
          <a:bodyPr/>
          <a:lstStyle/>
          <a:p>
            <a:fld id="{6863B7E0-4440-4A82-8C68-9E1EEF1F4C97}" type="slidenum">
              <a:rPr lang="en-GH" smtClean="0"/>
              <a:t>‹#›</a:t>
            </a:fld>
            <a:endParaRPr lang="en-GH"/>
          </a:p>
        </p:txBody>
      </p:sp>
    </p:spTree>
    <p:extLst>
      <p:ext uri="{BB962C8B-B14F-4D97-AF65-F5344CB8AC3E}">
        <p14:creationId xmlns:p14="http://schemas.microsoft.com/office/powerpoint/2010/main" val="20017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FC4E-AC02-4958-BFE4-CFDF3A391D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F985D-D7F9-4D68-BCEF-04B795F5C0D3}"/>
              </a:ext>
            </a:extLst>
          </p:cNvPr>
          <p:cNvSpPr>
            <a:spLocks noGrp="1"/>
          </p:cNvSpPr>
          <p:nvPr>
            <p:ph type="dt" sz="half" idx="10"/>
          </p:nvPr>
        </p:nvSpPr>
        <p:spPr>
          <a:xfrm>
            <a:off x="838200" y="6356350"/>
            <a:ext cx="2743200" cy="365125"/>
          </a:xfrm>
          <a:prstGeom prst="rect">
            <a:avLst/>
          </a:prstGeom>
        </p:spPr>
        <p:txBody>
          <a:bodyPr/>
          <a:lstStyle/>
          <a:p>
            <a:r>
              <a:rPr lang="en-GH"/>
              <a:t>21/06/2022</a:t>
            </a:r>
          </a:p>
        </p:txBody>
      </p:sp>
      <p:sp>
        <p:nvSpPr>
          <p:cNvPr id="4" name="Footer Placeholder 3">
            <a:extLst>
              <a:ext uri="{FF2B5EF4-FFF2-40B4-BE49-F238E27FC236}">
                <a16:creationId xmlns:a16="http://schemas.microsoft.com/office/drawing/2014/main" id="{564143A4-15BF-42F7-8D24-9B4CF3F1792D}"/>
              </a:ext>
            </a:extLst>
          </p:cNvPr>
          <p:cNvSpPr>
            <a:spLocks noGrp="1"/>
          </p:cNvSpPr>
          <p:nvPr>
            <p:ph type="ftr" sz="quarter" idx="11"/>
          </p:nvPr>
        </p:nvSpPr>
        <p:spPr>
          <a:xfrm>
            <a:off x="4038600" y="6356350"/>
            <a:ext cx="4114800" cy="365125"/>
          </a:xfrm>
          <a:prstGeom prst="rect">
            <a:avLst/>
          </a:prstGeom>
        </p:spPr>
        <p:txBody>
          <a:bodyPr/>
          <a:lstStyle/>
          <a:p>
            <a:r>
              <a:rPr lang="en-US"/>
              <a:t>International Conference on the Safety and Security of Radioactive Sources: Accomplishments and Future Endeavours, Vienna, 20-24 June 2022</a:t>
            </a:r>
            <a:endParaRPr lang="en-GH"/>
          </a:p>
        </p:txBody>
      </p:sp>
      <p:sp>
        <p:nvSpPr>
          <p:cNvPr id="5" name="Slide Number Placeholder 4">
            <a:extLst>
              <a:ext uri="{FF2B5EF4-FFF2-40B4-BE49-F238E27FC236}">
                <a16:creationId xmlns:a16="http://schemas.microsoft.com/office/drawing/2014/main" id="{F1C5FCA1-125A-4661-911E-636936AC9DC8}"/>
              </a:ext>
            </a:extLst>
          </p:cNvPr>
          <p:cNvSpPr>
            <a:spLocks noGrp="1"/>
          </p:cNvSpPr>
          <p:nvPr>
            <p:ph type="sldNum" sz="quarter" idx="12"/>
          </p:nvPr>
        </p:nvSpPr>
        <p:spPr>
          <a:xfrm>
            <a:off x="8610600" y="6356350"/>
            <a:ext cx="2743200" cy="365125"/>
          </a:xfrm>
          <a:prstGeom prst="rect">
            <a:avLst/>
          </a:prstGeom>
        </p:spPr>
        <p:txBody>
          <a:bodyPr/>
          <a:lstStyle/>
          <a:p>
            <a:fld id="{6863B7E0-4440-4A82-8C68-9E1EEF1F4C97}" type="slidenum">
              <a:rPr lang="en-GH" smtClean="0"/>
              <a:t>‹#›</a:t>
            </a:fld>
            <a:endParaRPr lang="en-GH"/>
          </a:p>
        </p:txBody>
      </p:sp>
    </p:spTree>
    <p:extLst>
      <p:ext uri="{BB962C8B-B14F-4D97-AF65-F5344CB8AC3E}">
        <p14:creationId xmlns:p14="http://schemas.microsoft.com/office/powerpoint/2010/main" val="313119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C5A9F4C8-CA3B-45FD-87EE-9EF49998E8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63531"/>
            <a:ext cx="12192000" cy="81319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07C1EAB-8119-4593-B452-83FF5DA03B5F}"/>
              </a:ext>
            </a:extLst>
          </p:cNvPr>
          <p:cNvSpPr/>
          <p:nvPr/>
        </p:nvSpPr>
        <p:spPr>
          <a:xfrm>
            <a:off x="0" y="4355546"/>
            <a:ext cx="12192000" cy="250245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H"/>
          </a:p>
        </p:txBody>
      </p:sp>
      <p:sp>
        <p:nvSpPr>
          <p:cNvPr id="3" name="Footer Placeholder 2">
            <a:extLst>
              <a:ext uri="{FF2B5EF4-FFF2-40B4-BE49-F238E27FC236}">
                <a16:creationId xmlns:a16="http://schemas.microsoft.com/office/drawing/2014/main" id="{866E8C12-8318-4197-BD06-D6C58B1E9C6E}"/>
              </a:ext>
            </a:extLst>
          </p:cNvPr>
          <p:cNvSpPr>
            <a:spLocks noGrp="1"/>
          </p:cNvSpPr>
          <p:nvPr>
            <p:ph type="ftr" sz="quarter" idx="11"/>
          </p:nvPr>
        </p:nvSpPr>
        <p:spPr>
          <a:xfrm>
            <a:off x="267855" y="6356350"/>
            <a:ext cx="11563927" cy="365125"/>
          </a:xfrm>
          <a:prstGeom prst="rect">
            <a:avLst/>
          </a:prstGeom>
        </p:spPr>
        <p:txBody>
          <a:bodyPr/>
          <a:lstStyle>
            <a:lvl1pPr>
              <a:defRPr>
                <a:solidFill>
                  <a:schemeClr val="accent1"/>
                </a:solidFill>
              </a:defRPr>
            </a:lvl1pPr>
          </a:lstStyle>
          <a:p>
            <a:r>
              <a:rPr lang="en-US"/>
              <a:t>International Conference on the Safety and Security of Radioactive Sources: Accomplishments and Future Endeavours, Vienna, 20-24 June 2022</a:t>
            </a:r>
            <a:endParaRPr lang="en-GH"/>
          </a:p>
        </p:txBody>
      </p:sp>
      <p:grpSp>
        <p:nvGrpSpPr>
          <p:cNvPr id="7" name="Group 6">
            <a:extLst>
              <a:ext uri="{FF2B5EF4-FFF2-40B4-BE49-F238E27FC236}">
                <a16:creationId xmlns:a16="http://schemas.microsoft.com/office/drawing/2014/main" id="{5BF38173-5852-4A2D-B5F1-15FAAEC53CC1}"/>
              </a:ext>
            </a:extLst>
          </p:cNvPr>
          <p:cNvGrpSpPr/>
          <p:nvPr/>
        </p:nvGrpSpPr>
        <p:grpSpPr>
          <a:xfrm>
            <a:off x="3186545" y="5088242"/>
            <a:ext cx="6004593" cy="1037062"/>
            <a:chOff x="235014" y="219351"/>
            <a:chExt cx="6004593" cy="1037062"/>
          </a:xfrm>
        </p:grpSpPr>
        <p:pic>
          <p:nvPicPr>
            <p:cNvPr id="8" name="Picture 7">
              <a:extLst>
                <a:ext uri="{FF2B5EF4-FFF2-40B4-BE49-F238E27FC236}">
                  <a16:creationId xmlns:a16="http://schemas.microsoft.com/office/drawing/2014/main" id="{DE4833D9-B552-4DB5-8C2F-85283CCF9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014" y="219351"/>
              <a:ext cx="1210648" cy="1037062"/>
            </a:xfrm>
            <a:prstGeom prst="rect">
              <a:avLst/>
            </a:prstGeom>
          </p:spPr>
        </p:pic>
        <p:sp>
          <p:nvSpPr>
            <p:cNvPr id="9" name="TextBox 8">
              <a:extLst>
                <a:ext uri="{FF2B5EF4-FFF2-40B4-BE49-F238E27FC236}">
                  <a16:creationId xmlns:a16="http://schemas.microsoft.com/office/drawing/2014/main" id="{1C1C9622-6B91-4AC6-9CC8-9129B0E4B212}"/>
                </a:ext>
              </a:extLst>
            </p:cNvPr>
            <p:cNvSpPr txBox="1"/>
            <p:nvPr userDrawn="1"/>
          </p:nvSpPr>
          <p:spPr>
            <a:xfrm>
              <a:off x="1367324" y="347045"/>
              <a:ext cx="4816599" cy="646331"/>
            </a:xfrm>
            <a:prstGeom prst="rect">
              <a:avLst/>
            </a:prstGeom>
            <a:noFill/>
          </p:spPr>
          <p:txBody>
            <a:bodyPr wrap="square" rtlCol="0">
              <a:spAutoFit/>
            </a:bodyPr>
            <a:lstStyle/>
            <a:p>
              <a:r>
                <a:rPr lang="en-US" b="1" dirty="0">
                  <a:solidFill>
                    <a:schemeClr val="accent1"/>
                  </a:solidFill>
                  <a:latin typeface="Felix Titling" panose="04060505060202020A04" pitchFamily="82" charset="0"/>
                </a:rPr>
                <a:t>RADIATION PROTECTION INSTITUTE</a:t>
              </a:r>
            </a:p>
            <a:p>
              <a:r>
                <a:rPr lang="en-US" b="1" dirty="0">
                  <a:solidFill>
                    <a:schemeClr val="accent1"/>
                  </a:solidFill>
                  <a:latin typeface="Felix Titling" panose="04060505060202020A04" pitchFamily="82" charset="0"/>
                </a:rPr>
                <a:t>GHANA ATOMIC ENERGY COMMISSION</a:t>
              </a:r>
              <a:endParaRPr lang="en-GH" b="1" dirty="0">
                <a:solidFill>
                  <a:schemeClr val="accent1"/>
                </a:solidFill>
                <a:latin typeface="Felix Titling" panose="04060505060202020A04" pitchFamily="82" charset="0"/>
              </a:endParaRPr>
            </a:p>
          </p:txBody>
        </p:sp>
        <p:sp>
          <p:nvSpPr>
            <p:cNvPr id="10" name="TextBox 9">
              <a:extLst>
                <a:ext uri="{FF2B5EF4-FFF2-40B4-BE49-F238E27FC236}">
                  <a16:creationId xmlns:a16="http://schemas.microsoft.com/office/drawing/2014/main" id="{618998CF-DD54-4F4A-A5BA-42B6A617FDFD}"/>
                </a:ext>
              </a:extLst>
            </p:cNvPr>
            <p:cNvSpPr txBox="1"/>
            <p:nvPr userDrawn="1"/>
          </p:nvSpPr>
          <p:spPr>
            <a:xfrm>
              <a:off x="1423008" y="954411"/>
              <a:ext cx="4816599" cy="261610"/>
            </a:xfrm>
            <a:prstGeom prst="rect">
              <a:avLst/>
            </a:prstGeom>
            <a:noFill/>
          </p:spPr>
          <p:txBody>
            <a:bodyPr wrap="square" rtlCol="0">
              <a:spAutoFit/>
            </a:bodyPr>
            <a:lstStyle/>
            <a:p>
              <a:r>
                <a:rPr lang="en-US" sz="1050" b="1" dirty="0">
                  <a:solidFill>
                    <a:schemeClr val="accent1"/>
                  </a:solidFill>
                  <a:latin typeface="+mn-lt"/>
                </a:rPr>
                <a:t>Protecting people and the environmental from the effects of radiation</a:t>
              </a:r>
              <a:endParaRPr lang="en-GH" sz="1050" b="1" dirty="0">
                <a:solidFill>
                  <a:schemeClr val="accent1"/>
                </a:solidFill>
                <a:latin typeface="+mn-lt"/>
              </a:endParaRPr>
            </a:p>
          </p:txBody>
        </p:sp>
        <p:sp>
          <p:nvSpPr>
            <p:cNvPr id="11" name="Rectangle 10">
              <a:extLst>
                <a:ext uri="{FF2B5EF4-FFF2-40B4-BE49-F238E27FC236}">
                  <a16:creationId xmlns:a16="http://schemas.microsoft.com/office/drawing/2014/main" id="{B2E762F2-7C01-4275-827D-991B5448B7AF}"/>
                </a:ext>
              </a:extLst>
            </p:cNvPr>
            <p:cNvSpPr/>
            <p:nvPr userDrawn="1"/>
          </p:nvSpPr>
          <p:spPr>
            <a:xfrm>
              <a:off x="1480040" y="921640"/>
              <a:ext cx="4212068" cy="46204"/>
            </a:xfrm>
            <a:prstGeom prst="rect">
              <a:avLst/>
            </a:prstGeom>
            <a:solidFill>
              <a:srgbClr val="FFC000"/>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H"/>
            </a:p>
          </p:txBody>
        </p:sp>
      </p:grpSp>
    </p:spTree>
    <p:extLst>
      <p:ext uri="{BB962C8B-B14F-4D97-AF65-F5344CB8AC3E}">
        <p14:creationId xmlns:p14="http://schemas.microsoft.com/office/powerpoint/2010/main" val="382864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CA67-EDDD-4A4A-B450-F539FE23C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22667-5D9A-411D-88D9-52A1F70C2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976ACD-9E15-4000-A078-664DD426E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7AE5C6-92A0-4220-AD44-1C5DAA378BB4}"/>
              </a:ext>
            </a:extLst>
          </p:cNvPr>
          <p:cNvSpPr>
            <a:spLocks noGrp="1"/>
          </p:cNvSpPr>
          <p:nvPr>
            <p:ph type="dt" sz="half" idx="10"/>
          </p:nvPr>
        </p:nvSpPr>
        <p:spPr>
          <a:xfrm>
            <a:off x="300182" y="6356349"/>
            <a:ext cx="1565563" cy="365125"/>
          </a:xfrm>
          <a:prstGeom prst="rect">
            <a:avLst/>
          </a:prstGeom>
        </p:spPr>
        <p:txBody>
          <a:bodyPr/>
          <a:lstStyle/>
          <a:p>
            <a:r>
              <a:rPr lang="en-GH"/>
              <a:t>21/06/2022</a:t>
            </a:r>
          </a:p>
        </p:txBody>
      </p:sp>
      <p:sp>
        <p:nvSpPr>
          <p:cNvPr id="7" name="Slide Number Placeholder 6">
            <a:extLst>
              <a:ext uri="{FF2B5EF4-FFF2-40B4-BE49-F238E27FC236}">
                <a16:creationId xmlns:a16="http://schemas.microsoft.com/office/drawing/2014/main" id="{9593E9A2-9BB4-4AA6-8D6C-259C4E65F3B8}"/>
              </a:ext>
            </a:extLst>
          </p:cNvPr>
          <p:cNvSpPr>
            <a:spLocks noGrp="1"/>
          </p:cNvSpPr>
          <p:nvPr>
            <p:ph type="sldNum" sz="quarter" idx="12"/>
          </p:nvPr>
        </p:nvSpPr>
        <p:spPr>
          <a:xfrm>
            <a:off x="11000508" y="6356350"/>
            <a:ext cx="353291" cy="365125"/>
          </a:xfrm>
          <a:prstGeom prst="rect">
            <a:avLst/>
          </a:prstGeom>
        </p:spPr>
        <p:txBody>
          <a:bodyPr/>
          <a:lstStyle/>
          <a:p>
            <a:fld id="{6863B7E0-4440-4A82-8C68-9E1EEF1F4C97}" type="slidenum">
              <a:rPr lang="en-GH" smtClean="0"/>
              <a:t>‹#›</a:t>
            </a:fld>
            <a:endParaRPr lang="en-GH"/>
          </a:p>
        </p:txBody>
      </p:sp>
      <p:sp>
        <p:nvSpPr>
          <p:cNvPr id="8" name="Footer Placeholder 5">
            <a:extLst>
              <a:ext uri="{FF2B5EF4-FFF2-40B4-BE49-F238E27FC236}">
                <a16:creationId xmlns:a16="http://schemas.microsoft.com/office/drawing/2014/main" id="{EEC99D01-5D72-4E64-B7D1-44521A89E43A}"/>
              </a:ext>
            </a:extLst>
          </p:cNvPr>
          <p:cNvSpPr>
            <a:spLocks noGrp="1"/>
          </p:cNvSpPr>
          <p:nvPr>
            <p:ph type="ftr" sz="quarter" idx="11"/>
          </p:nvPr>
        </p:nvSpPr>
        <p:spPr>
          <a:xfrm>
            <a:off x="1671782" y="6356350"/>
            <a:ext cx="9097818" cy="365125"/>
          </a:xfrm>
          <a:prstGeom prst="rect">
            <a:avLst/>
          </a:prstGeom>
        </p:spPr>
        <p:txBody>
          <a:bodyPr/>
          <a:lstStyle>
            <a:lvl1pPr>
              <a:defRPr>
                <a:solidFill>
                  <a:srgbClr val="FFC000"/>
                </a:solidFill>
              </a:defRPr>
            </a:lvl1pPr>
          </a:lstStyle>
          <a:p>
            <a:r>
              <a:rPr lang="en-US"/>
              <a:t>International Conference on the Safety and Security of Radioactive Sources: Accomplishments and Future Endeavours, Vienna, 20-24 June 2022</a:t>
            </a:r>
            <a:endParaRPr lang="en-GH"/>
          </a:p>
        </p:txBody>
      </p:sp>
    </p:spTree>
    <p:extLst>
      <p:ext uri="{BB962C8B-B14F-4D97-AF65-F5344CB8AC3E}">
        <p14:creationId xmlns:p14="http://schemas.microsoft.com/office/powerpoint/2010/main" val="130683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2211-6D97-4146-8092-65485D5CD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C118FF-019E-4D61-868D-45E48DC87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F3BBDE7-214B-45C8-BEEC-1B8F43A5C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B311A-3486-40C9-AEEE-60700A06AC05}"/>
              </a:ext>
            </a:extLst>
          </p:cNvPr>
          <p:cNvSpPr>
            <a:spLocks noGrp="1"/>
          </p:cNvSpPr>
          <p:nvPr>
            <p:ph type="dt" sz="half" idx="10"/>
          </p:nvPr>
        </p:nvSpPr>
        <p:spPr>
          <a:xfrm>
            <a:off x="247073" y="6356349"/>
            <a:ext cx="1424709" cy="365125"/>
          </a:xfrm>
          <a:prstGeom prst="rect">
            <a:avLst/>
          </a:prstGeom>
        </p:spPr>
        <p:txBody>
          <a:bodyPr/>
          <a:lstStyle/>
          <a:p>
            <a:r>
              <a:rPr lang="en-GH"/>
              <a:t>21/06/2022</a:t>
            </a:r>
          </a:p>
        </p:txBody>
      </p:sp>
      <p:sp>
        <p:nvSpPr>
          <p:cNvPr id="6" name="Footer Placeholder 5">
            <a:extLst>
              <a:ext uri="{FF2B5EF4-FFF2-40B4-BE49-F238E27FC236}">
                <a16:creationId xmlns:a16="http://schemas.microsoft.com/office/drawing/2014/main" id="{374207FC-4A7A-4F52-B110-EA116FA9B87C}"/>
              </a:ext>
            </a:extLst>
          </p:cNvPr>
          <p:cNvSpPr>
            <a:spLocks noGrp="1"/>
          </p:cNvSpPr>
          <p:nvPr>
            <p:ph type="ftr" sz="quarter" idx="11"/>
          </p:nvPr>
        </p:nvSpPr>
        <p:spPr>
          <a:xfrm>
            <a:off x="1671782" y="6356350"/>
            <a:ext cx="9097818" cy="365125"/>
          </a:xfrm>
          <a:prstGeom prst="rect">
            <a:avLst/>
          </a:prstGeom>
        </p:spPr>
        <p:txBody>
          <a:bodyPr/>
          <a:lstStyle>
            <a:lvl1pPr>
              <a:defRPr>
                <a:solidFill>
                  <a:srgbClr val="FFC000"/>
                </a:solidFill>
              </a:defRPr>
            </a:lvl1pPr>
          </a:lstStyle>
          <a:p>
            <a:r>
              <a:rPr lang="en-US"/>
              <a:t>International Conference on the Safety and Security of Radioactive Sources: Accomplishments and Future Endeavours, Vienna, 20-24 June 2022</a:t>
            </a:r>
            <a:endParaRPr lang="en-GH"/>
          </a:p>
        </p:txBody>
      </p:sp>
      <p:sp>
        <p:nvSpPr>
          <p:cNvPr id="7" name="Slide Number Placeholder 6">
            <a:extLst>
              <a:ext uri="{FF2B5EF4-FFF2-40B4-BE49-F238E27FC236}">
                <a16:creationId xmlns:a16="http://schemas.microsoft.com/office/drawing/2014/main" id="{0782C9CC-BD7A-47A0-9618-FCE99E521F12}"/>
              </a:ext>
            </a:extLst>
          </p:cNvPr>
          <p:cNvSpPr>
            <a:spLocks noGrp="1"/>
          </p:cNvSpPr>
          <p:nvPr>
            <p:ph type="sldNum" sz="quarter" idx="12"/>
          </p:nvPr>
        </p:nvSpPr>
        <p:spPr>
          <a:xfrm>
            <a:off x="10917382" y="6356350"/>
            <a:ext cx="436418" cy="365125"/>
          </a:xfrm>
          <a:prstGeom prst="rect">
            <a:avLst/>
          </a:prstGeom>
        </p:spPr>
        <p:txBody>
          <a:bodyPr/>
          <a:lstStyle/>
          <a:p>
            <a:fld id="{6863B7E0-4440-4A82-8C68-9E1EEF1F4C97}" type="slidenum">
              <a:rPr lang="en-GH" smtClean="0"/>
              <a:t>‹#›</a:t>
            </a:fld>
            <a:endParaRPr lang="en-GH"/>
          </a:p>
        </p:txBody>
      </p:sp>
    </p:spTree>
    <p:extLst>
      <p:ext uri="{BB962C8B-B14F-4D97-AF65-F5344CB8AC3E}">
        <p14:creationId xmlns:p14="http://schemas.microsoft.com/office/powerpoint/2010/main" val="3987491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C2A104-97EA-4BF5-A155-ADF035A4F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0E838B-27DB-4B1D-A321-93827E6BB2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E57B1D0-D138-480A-BD55-B746C346ACA0}"/>
              </a:ext>
            </a:extLst>
          </p:cNvPr>
          <p:cNvSpPr/>
          <p:nvPr/>
        </p:nvSpPr>
        <p:spPr>
          <a:xfrm>
            <a:off x="10814538" y="6311900"/>
            <a:ext cx="729762" cy="5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H"/>
          </a:p>
        </p:txBody>
      </p:sp>
      <p:sp>
        <p:nvSpPr>
          <p:cNvPr id="8" name="Date Placeholder 3">
            <a:extLst>
              <a:ext uri="{FF2B5EF4-FFF2-40B4-BE49-F238E27FC236}">
                <a16:creationId xmlns:a16="http://schemas.microsoft.com/office/drawing/2014/main" id="{ECE6363F-9649-41CD-AABE-9411449A75AC}"/>
              </a:ext>
            </a:extLst>
          </p:cNvPr>
          <p:cNvSpPr>
            <a:spLocks noGrp="1"/>
          </p:cNvSpPr>
          <p:nvPr>
            <p:ph type="dt" sz="half" idx="2"/>
          </p:nvPr>
        </p:nvSpPr>
        <p:spPr>
          <a:xfrm>
            <a:off x="838200" y="6356350"/>
            <a:ext cx="1443182" cy="365125"/>
          </a:xfrm>
          <a:prstGeom prst="rect">
            <a:avLst/>
          </a:prstGeom>
        </p:spPr>
        <p:txBody>
          <a:bodyPr/>
          <a:lstStyle>
            <a:lvl1pPr>
              <a:defRPr>
                <a:solidFill>
                  <a:schemeClr val="tx1"/>
                </a:solidFill>
                <a:latin typeface="+mj-lt"/>
              </a:defRPr>
            </a:lvl1pPr>
          </a:lstStyle>
          <a:p>
            <a:r>
              <a:rPr lang="en-GH"/>
              <a:t>21/06/2022</a:t>
            </a:r>
          </a:p>
        </p:txBody>
      </p:sp>
      <p:sp>
        <p:nvSpPr>
          <p:cNvPr id="9" name="Footer Placeholder 4">
            <a:extLst>
              <a:ext uri="{FF2B5EF4-FFF2-40B4-BE49-F238E27FC236}">
                <a16:creationId xmlns:a16="http://schemas.microsoft.com/office/drawing/2014/main" id="{D02F286D-C145-49D2-9EF1-EA57ADA8BCC3}"/>
              </a:ext>
            </a:extLst>
          </p:cNvPr>
          <p:cNvSpPr>
            <a:spLocks noGrp="1"/>
          </p:cNvSpPr>
          <p:nvPr>
            <p:ph type="ftr" sz="quarter" idx="3"/>
          </p:nvPr>
        </p:nvSpPr>
        <p:spPr>
          <a:xfrm>
            <a:off x="2439644" y="6329974"/>
            <a:ext cx="8128710" cy="365125"/>
          </a:xfrm>
          <a:prstGeom prst="rect">
            <a:avLst/>
          </a:prstGeom>
        </p:spPr>
        <p:txBody>
          <a:bodyPr/>
          <a:lstStyle>
            <a:lvl1pPr algn="ctr">
              <a:defRPr sz="1400">
                <a:solidFill>
                  <a:schemeClr val="tx1"/>
                </a:solidFill>
                <a:latin typeface="+mj-lt"/>
              </a:defRPr>
            </a:lvl1pPr>
          </a:lstStyle>
          <a:p>
            <a:r>
              <a:rPr lang="en-US"/>
              <a:t>International Conference on the Safety and Security of Radioactive Sources: Accomplishments and Future Endeavours, Vienna, 20-24 June 2022</a:t>
            </a:r>
            <a:endParaRPr lang="en-GH"/>
          </a:p>
        </p:txBody>
      </p:sp>
      <p:sp>
        <p:nvSpPr>
          <p:cNvPr id="10" name="Slide Number Placeholder 5">
            <a:extLst>
              <a:ext uri="{FF2B5EF4-FFF2-40B4-BE49-F238E27FC236}">
                <a16:creationId xmlns:a16="http://schemas.microsoft.com/office/drawing/2014/main" id="{AEDAA759-BB2B-4204-B29D-6EF81E2C84A7}"/>
              </a:ext>
            </a:extLst>
          </p:cNvPr>
          <p:cNvSpPr>
            <a:spLocks noGrp="1"/>
          </p:cNvSpPr>
          <p:nvPr>
            <p:ph type="sldNum" sz="quarter" idx="4"/>
          </p:nvPr>
        </p:nvSpPr>
        <p:spPr>
          <a:xfrm>
            <a:off x="10972800" y="6417894"/>
            <a:ext cx="381000" cy="365125"/>
          </a:xfrm>
          <a:prstGeom prst="rect">
            <a:avLst/>
          </a:prstGeom>
        </p:spPr>
        <p:txBody>
          <a:bodyPr/>
          <a:lstStyle>
            <a:lvl1pPr>
              <a:defRPr sz="1200" b="1">
                <a:solidFill>
                  <a:schemeClr val="tx1"/>
                </a:solidFill>
                <a:latin typeface="+mj-lt"/>
              </a:defRPr>
            </a:lvl1pPr>
          </a:lstStyle>
          <a:p>
            <a:fld id="{6863B7E0-4440-4A82-8C68-9E1EEF1F4C97}" type="slidenum">
              <a:rPr lang="en-GH" smtClean="0"/>
              <a:t>‹#›</a:t>
            </a:fld>
            <a:endParaRPr lang="en-GH"/>
          </a:p>
        </p:txBody>
      </p:sp>
    </p:spTree>
    <p:extLst>
      <p:ext uri="{BB962C8B-B14F-4D97-AF65-F5344CB8AC3E}">
        <p14:creationId xmlns:p14="http://schemas.microsoft.com/office/powerpoint/2010/main" val="312009240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31.jpeg"/><Relationship Id="rId2" Type="http://schemas.openxmlformats.org/officeDocument/2006/relationships/tags" Target="../tags/tag4.xml"/><Relationship Id="rId16" Type="http://schemas.openxmlformats.org/officeDocument/2006/relationships/image" Target="../media/image30.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49AF-779D-4860-A777-7E64676DF629}"/>
              </a:ext>
            </a:extLst>
          </p:cNvPr>
          <p:cNvSpPr>
            <a:spLocks noGrp="1"/>
          </p:cNvSpPr>
          <p:nvPr>
            <p:ph type="ctrTitle"/>
          </p:nvPr>
        </p:nvSpPr>
        <p:spPr>
          <a:xfrm>
            <a:off x="1704619" y="2759041"/>
            <a:ext cx="9144000" cy="1133475"/>
          </a:xfrm>
        </p:spPr>
        <p:txBody>
          <a:bodyPr>
            <a:noAutofit/>
          </a:bodyPr>
          <a:lstStyle/>
          <a:p>
            <a:pPr algn="l"/>
            <a:r>
              <a:rPr lang="en-US" sz="3600" dirty="0"/>
              <a:t>Nuclear Security in Ghana, Progress, Challenges, and the way forward </a:t>
            </a:r>
            <a:endParaRPr lang="en-GH" sz="3600" dirty="0"/>
          </a:p>
        </p:txBody>
      </p:sp>
      <p:sp>
        <p:nvSpPr>
          <p:cNvPr id="3" name="Subtitle 2">
            <a:extLst>
              <a:ext uri="{FF2B5EF4-FFF2-40B4-BE49-F238E27FC236}">
                <a16:creationId xmlns:a16="http://schemas.microsoft.com/office/drawing/2014/main" id="{9FEE25B2-CC4E-4D77-AEC5-26F0AE281BA9}"/>
              </a:ext>
            </a:extLst>
          </p:cNvPr>
          <p:cNvSpPr>
            <a:spLocks noGrp="1"/>
          </p:cNvSpPr>
          <p:nvPr>
            <p:ph type="subTitle" idx="1"/>
          </p:nvPr>
        </p:nvSpPr>
        <p:spPr>
          <a:xfrm>
            <a:off x="1928190" y="4594984"/>
            <a:ext cx="4265061" cy="1655762"/>
          </a:xfrm>
        </p:spPr>
        <p:txBody>
          <a:bodyPr>
            <a:normAutofit/>
          </a:bodyPr>
          <a:lstStyle/>
          <a:p>
            <a:pPr algn="l"/>
            <a:r>
              <a:rPr lang="en-US" sz="1800" dirty="0">
                <a:latin typeface="+mj-lt"/>
              </a:rPr>
              <a:t>Raymond Agalga, MInstP, CNSP</a:t>
            </a:r>
          </a:p>
          <a:p>
            <a:pPr algn="l"/>
            <a:r>
              <a:rPr lang="en-US" sz="1800" dirty="0">
                <a:solidFill>
                  <a:srgbClr val="FFC000"/>
                </a:solidFill>
                <a:latin typeface="+mj-lt"/>
              </a:rPr>
              <a:t>Nuclear Safety and Security Centre, RPI</a:t>
            </a:r>
            <a:endParaRPr lang="en-GH" sz="1800" dirty="0">
              <a:solidFill>
                <a:srgbClr val="FFC000"/>
              </a:solidFill>
              <a:latin typeface="+mj-lt"/>
            </a:endParaRPr>
          </a:p>
        </p:txBody>
      </p:sp>
      <p:pic>
        <p:nvPicPr>
          <p:cNvPr id="11266" name="Picture 2">
            <a:extLst>
              <a:ext uri="{FF2B5EF4-FFF2-40B4-BE49-F238E27FC236}">
                <a16:creationId xmlns:a16="http://schemas.microsoft.com/office/drawing/2014/main" id="{BE808C29-F7B4-4E9D-B2AA-668968954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89" y="5422865"/>
            <a:ext cx="5400675"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81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ADCF-7423-4575-943D-53D58EB1AE57}"/>
              </a:ext>
            </a:extLst>
          </p:cNvPr>
          <p:cNvSpPr>
            <a:spLocks noGrp="1"/>
          </p:cNvSpPr>
          <p:nvPr>
            <p:ph type="title"/>
          </p:nvPr>
        </p:nvSpPr>
        <p:spPr>
          <a:xfrm>
            <a:off x="3903784" y="365126"/>
            <a:ext cx="7450015" cy="1138360"/>
          </a:xfrm>
        </p:spPr>
        <p:txBody>
          <a:bodyPr>
            <a:normAutofit fontScale="90000"/>
          </a:bodyPr>
          <a:lstStyle/>
          <a:p>
            <a:r>
              <a:rPr lang="en-US" dirty="0"/>
              <a:t>Threat to Nuclear Security in West Africa/Ghana</a:t>
            </a:r>
            <a:endParaRPr lang="en-GH" dirty="0"/>
          </a:p>
        </p:txBody>
      </p:sp>
      <p:sp>
        <p:nvSpPr>
          <p:cNvPr id="3" name="Content Placeholder 2">
            <a:extLst>
              <a:ext uri="{FF2B5EF4-FFF2-40B4-BE49-F238E27FC236}">
                <a16:creationId xmlns:a16="http://schemas.microsoft.com/office/drawing/2014/main" id="{563121DF-2BE3-4E84-8B96-3B942EA8C640}"/>
              </a:ext>
            </a:extLst>
          </p:cNvPr>
          <p:cNvSpPr>
            <a:spLocks noGrp="1"/>
          </p:cNvSpPr>
          <p:nvPr>
            <p:ph idx="1"/>
          </p:nvPr>
        </p:nvSpPr>
        <p:spPr>
          <a:xfrm>
            <a:off x="838200" y="2017643"/>
            <a:ext cx="10515600" cy="4159320"/>
          </a:xfrm>
          <a:solidFill>
            <a:schemeClr val="tx1"/>
          </a:solidFill>
        </p:spPr>
        <p:txBody>
          <a:bodyPr>
            <a:normAutofit/>
          </a:bodyPr>
          <a:lstStyle/>
          <a:p>
            <a:r>
              <a:rPr lang="en-US" dirty="0">
                <a:solidFill>
                  <a:srgbClr val="FFC000"/>
                </a:solidFill>
              </a:rPr>
              <a:t>Concern about cross border crime and its implications</a:t>
            </a:r>
          </a:p>
          <a:p>
            <a:r>
              <a:rPr lang="en-US" dirty="0">
                <a:solidFill>
                  <a:srgbClr val="FFC000"/>
                </a:solidFill>
              </a:rPr>
              <a:t>Weak states, porous borders, </a:t>
            </a:r>
          </a:p>
          <a:p>
            <a:r>
              <a:rPr lang="en-US" dirty="0">
                <a:solidFill>
                  <a:srgbClr val="FFC000"/>
                </a:solidFill>
              </a:rPr>
              <a:t>availability of small arms and light weapons (SALW),</a:t>
            </a:r>
          </a:p>
          <a:p>
            <a:r>
              <a:rPr lang="en-US" dirty="0">
                <a:solidFill>
                  <a:srgbClr val="FFC000"/>
                </a:solidFill>
              </a:rPr>
              <a:t>Relatively free movement of persons and goods, </a:t>
            </a:r>
          </a:p>
          <a:p>
            <a:r>
              <a:rPr lang="en-US" dirty="0">
                <a:solidFill>
                  <a:srgbClr val="FFC000"/>
                </a:solidFill>
              </a:rPr>
              <a:t>The youth bulge </a:t>
            </a:r>
          </a:p>
          <a:p>
            <a:r>
              <a:rPr lang="en-US" dirty="0">
                <a:solidFill>
                  <a:srgbClr val="FFC000"/>
                </a:solidFill>
              </a:rPr>
              <a:t>the growing networks of transnational criminals</a:t>
            </a:r>
            <a:endParaRPr lang="en-GH" dirty="0">
              <a:solidFill>
                <a:srgbClr val="FFC000"/>
              </a:solidFill>
            </a:endParaRPr>
          </a:p>
        </p:txBody>
      </p:sp>
      <p:sp>
        <p:nvSpPr>
          <p:cNvPr id="5" name="Date Placeholder 4">
            <a:extLst>
              <a:ext uri="{FF2B5EF4-FFF2-40B4-BE49-F238E27FC236}">
                <a16:creationId xmlns:a16="http://schemas.microsoft.com/office/drawing/2014/main" id="{30909632-AA80-474A-82F5-32B00AA7497A}"/>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AC63DEFA-A0F3-4859-89EA-BC53265C55D7}"/>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7" name="Slide Number Placeholder 6">
            <a:extLst>
              <a:ext uri="{FF2B5EF4-FFF2-40B4-BE49-F238E27FC236}">
                <a16:creationId xmlns:a16="http://schemas.microsoft.com/office/drawing/2014/main" id="{0D07F93F-5C65-4CBE-AE0E-8E8501C02E33}"/>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10</a:t>
            </a:fld>
            <a:endParaRPr lang="en-GH"/>
          </a:p>
        </p:txBody>
      </p:sp>
    </p:spTree>
    <p:extLst>
      <p:ext uri="{BB962C8B-B14F-4D97-AF65-F5344CB8AC3E}">
        <p14:creationId xmlns:p14="http://schemas.microsoft.com/office/powerpoint/2010/main" val="335284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E441-0F17-4DFF-B538-588709523631}"/>
              </a:ext>
            </a:extLst>
          </p:cNvPr>
          <p:cNvSpPr>
            <a:spLocks noGrp="1"/>
          </p:cNvSpPr>
          <p:nvPr>
            <p:ph type="title"/>
          </p:nvPr>
        </p:nvSpPr>
        <p:spPr>
          <a:xfrm>
            <a:off x="3903784" y="365126"/>
            <a:ext cx="7450015" cy="1138360"/>
          </a:xfrm>
        </p:spPr>
        <p:txBody>
          <a:bodyPr>
            <a:normAutofit fontScale="90000"/>
          </a:bodyPr>
          <a:lstStyle/>
          <a:p>
            <a:r>
              <a:rPr lang="en-US" dirty="0"/>
              <a:t>Threat to Nuclear Security in West Africa/Ghana</a:t>
            </a:r>
            <a:endParaRPr lang="en-GH" dirty="0"/>
          </a:p>
        </p:txBody>
      </p:sp>
      <p:sp>
        <p:nvSpPr>
          <p:cNvPr id="3" name="Content Placeholder 2">
            <a:extLst>
              <a:ext uri="{FF2B5EF4-FFF2-40B4-BE49-F238E27FC236}">
                <a16:creationId xmlns:a16="http://schemas.microsoft.com/office/drawing/2014/main" id="{DFEDDFB5-B9BF-480E-A62E-F6B7A6BAF4F5}"/>
              </a:ext>
            </a:extLst>
          </p:cNvPr>
          <p:cNvSpPr>
            <a:spLocks noGrp="1"/>
          </p:cNvSpPr>
          <p:nvPr>
            <p:ph idx="1"/>
          </p:nvPr>
        </p:nvSpPr>
        <p:spPr>
          <a:xfrm>
            <a:off x="838200" y="1825625"/>
            <a:ext cx="6206412" cy="4351338"/>
          </a:xfrm>
        </p:spPr>
        <p:txBody>
          <a:bodyPr>
            <a:normAutofit/>
          </a:bodyPr>
          <a:lstStyle/>
          <a:p>
            <a:r>
              <a:rPr lang="en-US" dirty="0"/>
              <a:t>In Ghana there are complex issues confronting border security</a:t>
            </a:r>
          </a:p>
          <a:p>
            <a:r>
              <a:rPr lang="en-US" dirty="0"/>
              <a:t>The response mechanisms instituted to address the problems do not meet the required standards to ensure effective security</a:t>
            </a:r>
          </a:p>
        </p:txBody>
      </p:sp>
      <p:sp>
        <p:nvSpPr>
          <p:cNvPr id="5" name="Date Placeholder 4">
            <a:extLst>
              <a:ext uri="{FF2B5EF4-FFF2-40B4-BE49-F238E27FC236}">
                <a16:creationId xmlns:a16="http://schemas.microsoft.com/office/drawing/2014/main" id="{294F16B8-8304-4A42-A871-CF70D501C788}"/>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6169C6D0-D50D-4DC6-9168-1162132A6C29}"/>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6" name="Slide Number Placeholder 5">
            <a:extLst>
              <a:ext uri="{FF2B5EF4-FFF2-40B4-BE49-F238E27FC236}">
                <a16:creationId xmlns:a16="http://schemas.microsoft.com/office/drawing/2014/main" id="{4AAB8608-E22B-425A-85E1-E52AE36C6BC6}"/>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11</a:t>
            </a:fld>
            <a:endParaRPr lang="en-GH"/>
          </a:p>
        </p:txBody>
      </p:sp>
      <p:sp>
        <p:nvSpPr>
          <p:cNvPr id="13" name="TextBox 12">
            <a:extLst>
              <a:ext uri="{FF2B5EF4-FFF2-40B4-BE49-F238E27FC236}">
                <a16:creationId xmlns:a16="http://schemas.microsoft.com/office/drawing/2014/main" id="{6AC657DC-5D0C-4703-8E01-91EE2CA0D4BB}"/>
              </a:ext>
            </a:extLst>
          </p:cNvPr>
          <p:cNvSpPr txBox="1"/>
          <p:nvPr/>
        </p:nvSpPr>
        <p:spPr>
          <a:xfrm>
            <a:off x="7260382" y="1526092"/>
            <a:ext cx="4572000" cy="1015663"/>
          </a:xfrm>
          <a:prstGeom prst="rect">
            <a:avLst/>
          </a:prstGeom>
          <a:solidFill>
            <a:srgbClr val="C00000"/>
          </a:solidFill>
        </p:spPr>
        <p:txBody>
          <a:bodyPr wrap="square">
            <a:spAutoFit/>
          </a:bodyPr>
          <a:lstStyle/>
          <a:p>
            <a:r>
              <a:rPr lang="en-US" sz="2000" dirty="0">
                <a:solidFill>
                  <a:schemeClr val="bg1"/>
                </a:solidFill>
              </a:rPr>
              <a:t>Borders of Ghana have become major transit points for human, firearm, and drugs trafficking– KAIPTC</a:t>
            </a:r>
          </a:p>
        </p:txBody>
      </p:sp>
      <p:pic>
        <p:nvPicPr>
          <p:cNvPr id="10242" name="Picture 2" descr="24-hour Ghana-Togo border excites travelers">
            <a:extLst>
              <a:ext uri="{FF2B5EF4-FFF2-40B4-BE49-F238E27FC236}">
                <a16:creationId xmlns:a16="http://schemas.microsoft.com/office/drawing/2014/main" id="{9545F36E-3102-47CC-B71D-34C66965A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382" y="2531413"/>
            <a:ext cx="4572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F66464-70B3-433C-BB72-B68F7E99B455}"/>
              </a:ext>
            </a:extLst>
          </p:cNvPr>
          <p:cNvSpPr txBox="1"/>
          <p:nvPr/>
        </p:nvSpPr>
        <p:spPr>
          <a:xfrm>
            <a:off x="587829" y="4828143"/>
            <a:ext cx="7833945" cy="1477328"/>
          </a:xfrm>
          <a:prstGeom prst="rect">
            <a:avLst/>
          </a:prstGeom>
          <a:solidFill>
            <a:srgbClr val="C00000"/>
          </a:solidFill>
          <a:effectLst>
            <a:outerShdw blurRad="50800" dist="38100" dir="5400000" algn="t" rotWithShape="0">
              <a:prstClr val="black">
                <a:alpha val="40000"/>
              </a:prstClr>
            </a:outerShdw>
          </a:effectLst>
        </p:spPr>
        <p:txBody>
          <a:bodyPr wrap="square">
            <a:spAutoFit/>
          </a:bodyPr>
          <a:lstStyle/>
          <a:p>
            <a:r>
              <a:rPr lang="en-US" b="1" dirty="0">
                <a:solidFill>
                  <a:schemeClr val="bg1"/>
                </a:solidFill>
              </a:rPr>
              <a:t>Ultimately, if these issues remain unchecked, it posses a threat to nuclear security in the region as a whole and provides an avenue for non-state actors to exploit these same channels to smuggle stolen Nuclear Materials or Radioactive sources into the country posing a serious threat to the country’s national security.</a:t>
            </a:r>
            <a:endParaRPr lang="en-GH" b="1" dirty="0">
              <a:solidFill>
                <a:schemeClr val="bg1"/>
              </a:solidFill>
            </a:endParaRPr>
          </a:p>
        </p:txBody>
      </p:sp>
    </p:spTree>
    <p:extLst>
      <p:ext uri="{BB962C8B-B14F-4D97-AF65-F5344CB8AC3E}">
        <p14:creationId xmlns:p14="http://schemas.microsoft.com/office/powerpoint/2010/main" val="109279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D01E-DBCD-4695-A0F4-2865E211B20D}"/>
              </a:ext>
            </a:extLst>
          </p:cNvPr>
          <p:cNvSpPr>
            <a:spLocks noGrp="1"/>
          </p:cNvSpPr>
          <p:nvPr>
            <p:ph type="title"/>
          </p:nvPr>
        </p:nvSpPr>
        <p:spPr>
          <a:xfrm>
            <a:off x="3903784" y="365126"/>
            <a:ext cx="7450015" cy="1138360"/>
          </a:xfrm>
        </p:spPr>
        <p:txBody>
          <a:bodyPr>
            <a:normAutofit/>
          </a:bodyPr>
          <a:lstStyle/>
          <a:p>
            <a:r>
              <a:rPr lang="en-US" dirty="0"/>
              <a:t>Ghana’s Nuclear Security</a:t>
            </a:r>
            <a:endParaRPr lang="en-GH" dirty="0"/>
          </a:p>
        </p:txBody>
      </p:sp>
      <p:sp>
        <p:nvSpPr>
          <p:cNvPr id="27" name="Date Placeholder 26">
            <a:extLst>
              <a:ext uri="{FF2B5EF4-FFF2-40B4-BE49-F238E27FC236}">
                <a16:creationId xmlns:a16="http://schemas.microsoft.com/office/drawing/2014/main" id="{7A950044-FDAB-4CA1-9E54-99B6338A82C5}"/>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9F379B9B-6529-4C55-A5BB-E148E2996024}"/>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dirty="0"/>
          </a:p>
        </p:txBody>
      </p:sp>
      <p:sp>
        <p:nvSpPr>
          <p:cNvPr id="28" name="Slide Number Placeholder 27">
            <a:extLst>
              <a:ext uri="{FF2B5EF4-FFF2-40B4-BE49-F238E27FC236}">
                <a16:creationId xmlns:a16="http://schemas.microsoft.com/office/drawing/2014/main" id="{21B0D4F5-DB13-4585-9A78-D8F9BCA5A853}"/>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12</a:t>
            </a:fld>
            <a:endParaRPr lang="en-GH"/>
          </a:p>
        </p:txBody>
      </p:sp>
      <p:grpSp>
        <p:nvGrpSpPr>
          <p:cNvPr id="24" name="Group 23">
            <a:extLst>
              <a:ext uri="{FF2B5EF4-FFF2-40B4-BE49-F238E27FC236}">
                <a16:creationId xmlns:a16="http://schemas.microsoft.com/office/drawing/2014/main" id="{5AB9AADB-CF64-4AE3-A3BC-499CA8726F2C}"/>
              </a:ext>
            </a:extLst>
          </p:cNvPr>
          <p:cNvGrpSpPr/>
          <p:nvPr/>
        </p:nvGrpSpPr>
        <p:grpSpPr>
          <a:xfrm>
            <a:off x="778065" y="2039280"/>
            <a:ext cx="7479283" cy="3738290"/>
            <a:chOff x="1161066" y="2915615"/>
            <a:chExt cx="7479283" cy="3738290"/>
          </a:xfrm>
        </p:grpSpPr>
        <p:sp>
          <p:nvSpPr>
            <p:cNvPr id="8" name="Freeform: Shape 7">
              <a:extLst>
                <a:ext uri="{FF2B5EF4-FFF2-40B4-BE49-F238E27FC236}">
                  <a16:creationId xmlns:a16="http://schemas.microsoft.com/office/drawing/2014/main" id="{94B36B72-DD7A-4401-9EC6-0124DEF4ED63}"/>
                </a:ext>
              </a:extLst>
            </p:cNvPr>
            <p:cNvSpPr/>
            <p:nvPr/>
          </p:nvSpPr>
          <p:spPr>
            <a:xfrm>
              <a:off x="3832643" y="5844245"/>
              <a:ext cx="1905584" cy="507360"/>
            </a:xfrm>
            <a:custGeom>
              <a:avLst/>
              <a:gdLst>
                <a:gd name="connsiteX0" fmla="*/ 0 w 1905584"/>
                <a:gd name="connsiteY0" fmla="*/ 0 h 507360"/>
                <a:gd name="connsiteX1" fmla="*/ 1905584 w 1905584"/>
                <a:gd name="connsiteY1" fmla="*/ 0 h 507360"/>
                <a:gd name="connsiteX2" fmla="*/ 1905584 w 1905584"/>
                <a:gd name="connsiteY2" fmla="*/ 394109 h 507360"/>
                <a:gd name="connsiteX3" fmla="*/ 1792130 w 1905584"/>
                <a:gd name="connsiteY3" fmla="*/ 507360 h 507360"/>
                <a:gd name="connsiteX4" fmla="*/ 113454 w 1905584"/>
                <a:gd name="connsiteY4" fmla="*/ 507360 h 507360"/>
                <a:gd name="connsiteX5" fmla="*/ 0 w 1905584"/>
                <a:gd name="connsiteY5" fmla="*/ 394109 h 50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584" h="507360">
                  <a:moveTo>
                    <a:pt x="0" y="0"/>
                  </a:moveTo>
                  <a:lnTo>
                    <a:pt x="1905584" y="0"/>
                  </a:lnTo>
                  <a:lnTo>
                    <a:pt x="1905584" y="394109"/>
                  </a:lnTo>
                  <a:cubicBezTo>
                    <a:pt x="1905584" y="456198"/>
                    <a:pt x="1854257" y="507360"/>
                    <a:pt x="1792130" y="507360"/>
                  </a:cubicBezTo>
                  <a:lnTo>
                    <a:pt x="113454" y="507360"/>
                  </a:lnTo>
                  <a:cubicBezTo>
                    <a:pt x="51327" y="507360"/>
                    <a:pt x="0" y="456198"/>
                    <a:pt x="0" y="394109"/>
                  </a:cubicBezTo>
                  <a:close/>
                </a:path>
              </a:pathLst>
            </a:custGeom>
            <a:solidFill>
              <a:schemeClr val="accent3"/>
            </a:solidFill>
            <a:ln w="12700">
              <a:miter lim="400000"/>
            </a:ln>
          </p:spPr>
          <p:txBody>
            <a:bodyPr wrap="square" lIns="38100" tIns="38100" rIns="38100" bIns="38100" anchor="ctr">
              <a:noAutofit/>
            </a:bodyPr>
            <a:lstStyle/>
            <a:p>
              <a:pPr algn="ctr"/>
              <a:r>
                <a:rPr lang="en-US" sz="2000" b="1" noProof="1">
                  <a:solidFill>
                    <a:schemeClr val="tx1">
                      <a:lumMod val="85000"/>
                      <a:lumOff val="15000"/>
                    </a:schemeClr>
                  </a:solidFill>
                </a:rPr>
                <a:t>RaSSIA</a:t>
              </a:r>
            </a:p>
          </p:txBody>
        </p:sp>
        <p:sp>
          <p:nvSpPr>
            <p:cNvPr id="9" name="Shape">
              <a:extLst>
                <a:ext uri="{FF2B5EF4-FFF2-40B4-BE49-F238E27FC236}">
                  <a16:creationId xmlns:a16="http://schemas.microsoft.com/office/drawing/2014/main" id="{0C8A2E21-AE3F-446B-9750-C98D7E161225}"/>
                </a:ext>
              </a:extLst>
            </p:cNvPr>
            <p:cNvSpPr/>
            <p:nvPr/>
          </p:nvSpPr>
          <p:spPr>
            <a:xfrm>
              <a:off x="1161066" y="3077561"/>
              <a:ext cx="2404923" cy="3576344"/>
            </a:xfrm>
            <a:custGeom>
              <a:avLst/>
              <a:gdLst/>
              <a:ahLst/>
              <a:cxnLst>
                <a:cxn ang="0">
                  <a:pos x="wd2" y="hd2"/>
                </a:cxn>
                <a:cxn ang="5400000">
                  <a:pos x="wd2" y="hd2"/>
                </a:cxn>
                <a:cxn ang="10800000">
                  <a:pos x="wd2" y="hd2"/>
                </a:cxn>
                <a:cxn ang="16200000">
                  <a:pos x="wd2" y="hd2"/>
                </a:cxn>
              </a:cxnLst>
              <a:rect l="0" t="0" r="r" b="b"/>
              <a:pathLst>
                <a:path w="21600" h="21600" extrusionOk="0">
                  <a:moveTo>
                    <a:pt x="17236" y="21600"/>
                  </a:moveTo>
                  <a:cubicBezTo>
                    <a:pt x="17139" y="21600"/>
                    <a:pt x="17067" y="21584"/>
                    <a:pt x="16970" y="21567"/>
                  </a:cubicBezTo>
                  <a:cubicBezTo>
                    <a:pt x="16752" y="21502"/>
                    <a:pt x="16606" y="21355"/>
                    <a:pt x="16606" y="21192"/>
                  </a:cubicBezTo>
                  <a:lnTo>
                    <a:pt x="16606" y="20850"/>
                  </a:lnTo>
                  <a:cubicBezTo>
                    <a:pt x="16606" y="20687"/>
                    <a:pt x="16412" y="20540"/>
                    <a:pt x="16145" y="20540"/>
                  </a:cubicBezTo>
                  <a:lnTo>
                    <a:pt x="1382" y="20540"/>
                  </a:lnTo>
                  <a:cubicBezTo>
                    <a:pt x="606" y="20540"/>
                    <a:pt x="0" y="20117"/>
                    <a:pt x="0" y="19611"/>
                  </a:cubicBezTo>
                  <a:lnTo>
                    <a:pt x="0" y="929"/>
                  </a:lnTo>
                  <a:cubicBezTo>
                    <a:pt x="0" y="408"/>
                    <a:pt x="630" y="0"/>
                    <a:pt x="1382" y="0"/>
                  </a:cubicBezTo>
                  <a:lnTo>
                    <a:pt x="17964" y="0"/>
                  </a:lnTo>
                  <a:cubicBezTo>
                    <a:pt x="18739" y="0"/>
                    <a:pt x="19345" y="424"/>
                    <a:pt x="19345" y="929"/>
                  </a:cubicBezTo>
                  <a:lnTo>
                    <a:pt x="19345" y="16334"/>
                  </a:lnTo>
                  <a:cubicBezTo>
                    <a:pt x="19345" y="16400"/>
                    <a:pt x="19273" y="16465"/>
                    <a:pt x="19152" y="16465"/>
                  </a:cubicBezTo>
                  <a:cubicBezTo>
                    <a:pt x="19030" y="16465"/>
                    <a:pt x="18958" y="16416"/>
                    <a:pt x="18958" y="16334"/>
                  </a:cubicBezTo>
                  <a:lnTo>
                    <a:pt x="18958" y="929"/>
                  </a:lnTo>
                  <a:cubicBezTo>
                    <a:pt x="18958" y="554"/>
                    <a:pt x="18497" y="245"/>
                    <a:pt x="17939" y="245"/>
                  </a:cubicBezTo>
                  <a:lnTo>
                    <a:pt x="1358" y="245"/>
                  </a:lnTo>
                  <a:cubicBezTo>
                    <a:pt x="800" y="245"/>
                    <a:pt x="339" y="554"/>
                    <a:pt x="339" y="929"/>
                  </a:cubicBezTo>
                  <a:lnTo>
                    <a:pt x="339" y="19611"/>
                  </a:lnTo>
                  <a:cubicBezTo>
                    <a:pt x="339" y="19986"/>
                    <a:pt x="800" y="20296"/>
                    <a:pt x="1358" y="20296"/>
                  </a:cubicBezTo>
                  <a:lnTo>
                    <a:pt x="16121" y="20296"/>
                  </a:lnTo>
                  <a:cubicBezTo>
                    <a:pt x="16582" y="20296"/>
                    <a:pt x="16945" y="20540"/>
                    <a:pt x="16945" y="20850"/>
                  </a:cubicBezTo>
                  <a:lnTo>
                    <a:pt x="16945" y="21192"/>
                  </a:lnTo>
                  <a:cubicBezTo>
                    <a:pt x="16945" y="21258"/>
                    <a:pt x="16994" y="21323"/>
                    <a:pt x="17091" y="21339"/>
                  </a:cubicBezTo>
                  <a:cubicBezTo>
                    <a:pt x="17188" y="21355"/>
                    <a:pt x="17285" y="21355"/>
                    <a:pt x="17358" y="21307"/>
                  </a:cubicBezTo>
                  <a:lnTo>
                    <a:pt x="21139" y="19106"/>
                  </a:lnTo>
                  <a:cubicBezTo>
                    <a:pt x="21188" y="19073"/>
                    <a:pt x="21236" y="19024"/>
                    <a:pt x="21236" y="18975"/>
                  </a:cubicBezTo>
                  <a:cubicBezTo>
                    <a:pt x="21236" y="18926"/>
                    <a:pt x="21212" y="18878"/>
                    <a:pt x="21139" y="18845"/>
                  </a:cubicBezTo>
                  <a:lnTo>
                    <a:pt x="17358" y="16644"/>
                  </a:lnTo>
                  <a:cubicBezTo>
                    <a:pt x="17285" y="16595"/>
                    <a:pt x="17188" y="16595"/>
                    <a:pt x="17091" y="16612"/>
                  </a:cubicBezTo>
                  <a:cubicBezTo>
                    <a:pt x="16994" y="16644"/>
                    <a:pt x="16945" y="16693"/>
                    <a:pt x="16945" y="16758"/>
                  </a:cubicBezTo>
                  <a:lnTo>
                    <a:pt x="16945" y="17345"/>
                  </a:lnTo>
                  <a:cubicBezTo>
                    <a:pt x="16945" y="17655"/>
                    <a:pt x="16582" y="17899"/>
                    <a:pt x="16121" y="17899"/>
                  </a:cubicBezTo>
                  <a:lnTo>
                    <a:pt x="14788" y="17899"/>
                  </a:lnTo>
                  <a:cubicBezTo>
                    <a:pt x="14691" y="17899"/>
                    <a:pt x="14594" y="17851"/>
                    <a:pt x="14594" y="17769"/>
                  </a:cubicBezTo>
                  <a:cubicBezTo>
                    <a:pt x="14594" y="17688"/>
                    <a:pt x="14667" y="17639"/>
                    <a:pt x="14788" y="17639"/>
                  </a:cubicBezTo>
                  <a:lnTo>
                    <a:pt x="16121" y="17639"/>
                  </a:lnTo>
                  <a:cubicBezTo>
                    <a:pt x="16364" y="17639"/>
                    <a:pt x="16582" y="17508"/>
                    <a:pt x="16582" y="17329"/>
                  </a:cubicBezTo>
                  <a:lnTo>
                    <a:pt x="16582" y="16742"/>
                  </a:lnTo>
                  <a:cubicBezTo>
                    <a:pt x="16582" y="16579"/>
                    <a:pt x="16727" y="16432"/>
                    <a:pt x="16945" y="16367"/>
                  </a:cubicBezTo>
                  <a:cubicBezTo>
                    <a:pt x="17164" y="16302"/>
                    <a:pt x="17430" y="16318"/>
                    <a:pt x="17600" y="16432"/>
                  </a:cubicBezTo>
                  <a:lnTo>
                    <a:pt x="21382" y="18633"/>
                  </a:lnTo>
                  <a:cubicBezTo>
                    <a:pt x="21527" y="18715"/>
                    <a:pt x="21600" y="18829"/>
                    <a:pt x="21600" y="18943"/>
                  </a:cubicBezTo>
                  <a:cubicBezTo>
                    <a:pt x="21600" y="19057"/>
                    <a:pt x="21527" y="19171"/>
                    <a:pt x="21382" y="19253"/>
                  </a:cubicBezTo>
                  <a:lnTo>
                    <a:pt x="17600" y="21453"/>
                  </a:lnTo>
                  <a:cubicBezTo>
                    <a:pt x="17503" y="21567"/>
                    <a:pt x="17382" y="21600"/>
                    <a:pt x="17236"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Shape">
              <a:extLst>
                <a:ext uri="{FF2B5EF4-FFF2-40B4-BE49-F238E27FC236}">
                  <a16:creationId xmlns:a16="http://schemas.microsoft.com/office/drawing/2014/main" id="{FAFA204F-45A1-4AF1-A112-03457761147B}"/>
                </a:ext>
              </a:extLst>
            </p:cNvPr>
            <p:cNvSpPr/>
            <p:nvPr/>
          </p:nvSpPr>
          <p:spPr>
            <a:xfrm>
              <a:off x="3698246" y="2915615"/>
              <a:ext cx="2407622" cy="3577260"/>
            </a:xfrm>
            <a:custGeom>
              <a:avLst/>
              <a:gdLst/>
              <a:ahLst/>
              <a:cxnLst>
                <a:cxn ang="0">
                  <a:pos x="wd2" y="hd2"/>
                </a:cxn>
                <a:cxn ang="5400000">
                  <a:pos x="wd2" y="hd2"/>
                </a:cxn>
                <a:cxn ang="10800000">
                  <a:pos x="wd2" y="hd2"/>
                </a:cxn>
                <a:cxn ang="16200000">
                  <a:pos x="wd2" y="hd2"/>
                </a:cxn>
              </a:cxnLst>
              <a:rect l="0" t="0" r="r" b="b"/>
              <a:pathLst>
                <a:path w="21600" h="21573" extrusionOk="0">
                  <a:moveTo>
                    <a:pt x="17944" y="21573"/>
                  </a:moveTo>
                  <a:lnTo>
                    <a:pt x="1380" y="21573"/>
                  </a:lnTo>
                  <a:cubicBezTo>
                    <a:pt x="605" y="21573"/>
                    <a:pt x="0" y="21150"/>
                    <a:pt x="0" y="20645"/>
                  </a:cubicBezTo>
                  <a:lnTo>
                    <a:pt x="0" y="1991"/>
                  </a:lnTo>
                  <a:cubicBezTo>
                    <a:pt x="0" y="1471"/>
                    <a:pt x="630" y="1064"/>
                    <a:pt x="1380" y="1064"/>
                  </a:cubicBezTo>
                  <a:lnTo>
                    <a:pt x="16127" y="1064"/>
                  </a:lnTo>
                  <a:cubicBezTo>
                    <a:pt x="16370" y="1064"/>
                    <a:pt x="16587" y="933"/>
                    <a:pt x="16587" y="754"/>
                  </a:cubicBezTo>
                  <a:lnTo>
                    <a:pt x="16587" y="413"/>
                  </a:lnTo>
                  <a:cubicBezTo>
                    <a:pt x="16587" y="250"/>
                    <a:pt x="16733" y="103"/>
                    <a:pt x="16951" y="38"/>
                  </a:cubicBezTo>
                  <a:cubicBezTo>
                    <a:pt x="17169" y="-27"/>
                    <a:pt x="17435" y="-11"/>
                    <a:pt x="17604" y="103"/>
                  </a:cubicBezTo>
                  <a:lnTo>
                    <a:pt x="21382" y="2301"/>
                  </a:lnTo>
                  <a:cubicBezTo>
                    <a:pt x="21527" y="2382"/>
                    <a:pt x="21600" y="2496"/>
                    <a:pt x="21600" y="2610"/>
                  </a:cubicBezTo>
                  <a:cubicBezTo>
                    <a:pt x="21600" y="2724"/>
                    <a:pt x="21527" y="2838"/>
                    <a:pt x="21382" y="2919"/>
                  </a:cubicBezTo>
                  <a:lnTo>
                    <a:pt x="17604" y="5117"/>
                  </a:lnTo>
                  <a:cubicBezTo>
                    <a:pt x="17411" y="5231"/>
                    <a:pt x="17169" y="5247"/>
                    <a:pt x="16951" y="5182"/>
                  </a:cubicBezTo>
                  <a:cubicBezTo>
                    <a:pt x="16733" y="5117"/>
                    <a:pt x="16587" y="4970"/>
                    <a:pt x="16587" y="4807"/>
                  </a:cubicBezTo>
                  <a:lnTo>
                    <a:pt x="16587" y="4221"/>
                  </a:lnTo>
                  <a:cubicBezTo>
                    <a:pt x="16587" y="4059"/>
                    <a:pt x="16394" y="3912"/>
                    <a:pt x="16127" y="3912"/>
                  </a:cubicBezTo>
                  <a:lnTo>
                    <a:pt x="14796" y="3912"/>
                  </a:lnTo>
                  <a:cubicBezTo>
                    <a:pt x="14699" y="3912"/>
                    <a:pt x="14602" y="3863"/>
                    <a:pt x="14602" y="3782"/>
                  </a:cubicBezTo>
                  <a:cubicBezTo>
                    <a:pt x="14602" y="3701"/>
                    <a:pt x="14674" y="3652"/>
                    <a:pt x="14796" y="3652"/>
                  </a:cubicBezTo>
                  <a:lnTo>
                    <a:pt x="16127" y="3652"/>
                  </a:lnTo>
                  <a:cubicBezTo>
                    <a:pt x="16587" y="3652"/>
                    <a:pt x="16951" y="3896"/>
                    <a:pt x="16951" y="4205"/>
                  </a:cubicBezTo>
                  <a:lnTo>
                    <a:pt x="16951" y="4791"/>
                  </a:lnTo>
                  <a:cubicBezTo>
                    <a:pt x="16951" y="4856"/>
                    <a:pt x="16999" y="4921"/>
                    <a:pt x="17096" y="4938"/>
                  </a:cubicBezTo>
                  <a:cubicBezTo>
                    <a:pt x="17193" y="4954"/>
                    <a:pt x="17290" y="4954"/>
                    <a:pt x="17362" y="4905"/>
                  </a:cubicBezTo>
                  <a:lnTo>
                    <a:pt x="21140" y="2708"/>
                  </a:lnTo>
                  <a:cubicBezTo>
                    <a:pt x="21188" y="2675"/>
                    <a:pt x="21237" y="2626"/>
                    <a:pt x="21237" y="2577"/>
                  </a:cubicBezTo>
                  <a:cubicBezTo>
                    <a:pt x="21237" y="2529"/>
                    <a:pt x="21213" y="2480"/>
                    <a:pt x="21140" y="2447"/>
                  </a:cubicBezTo>
                  <a:lnTo>
                    <a:pt x="17362" y="250"/>
                  </a:lnTo>
                  <a:cubicBezTo>
                    <a:pt x="17290" y="201"/>
                    <a:pt x="17193" y="201"/>
                    <a:pt x="17096" y="217"/>
                  </a:cubicBezTo>
                  <a:cubicBezTo>
                    <a:pt x="16999" y="250"/>
                    <a:pt x="16951" y="299"/>
                    <a:pt x="16951" y="364"/>
                  </a:cubicBezTo>
                  <a:lnTo>
                    <a:pt x="16951" y="705"/>
                  </a:lnTo>
                  <a:cubicBezTo>
                    <a:pt x="16951" y="1015"/>
                    <a:pt x="16587" y="1259"/>
                    <a:pt x="16127" y="1259"/>
                  </a:cubicBezTo>
                  <a:lnTo>
                    <a:pt x="1380" y="1259"/>
                  </a:lnTo>
                  <a:cubicBezTo>
                    <a:pt x="823" y="1259"/>
                    <a:pt x="363" y="1568"/>
                    <a:pt x="363" y="1943"/>
                  </a:cubicBezTo>
                  <a:lnTo>
                    <a:pt x="363" y="20596"/>
                  </a:lnTo>
                  <a:cubicBezTo>
                    <a:pt x="363" y="20971"/>
                    <a:pt x="823" y="21280"/>
                    <a:pt x="1380" y="21280"/>
                  </a:cubicBezTo>
                  <a:lnTo>
                    <a:pt x="17944" y="21280"/>
                  </a:lnTo>
                  <a:cubicBezTo>
                    <a:pt x="18500" y="21280"/>
                    <a:pt x="18961" y="20971"/>
                    <a:pt x="18961" y="20596"/>
                  </a:cubicBezTo>
                  <a:lnTo>
                    <a:pt x="18961" y="5214"/>
                  </a:lnTo>
                  <a:cubicBezTo>
                    <a:pt x="18961" y="5149"/>
                    <a:pt x="19033" y="5084"/>
                    <a:pt x="19154" y="5084"/>
                  </a:cubicBezTo>
                  <a:cubicBezTo>
                    <a:pt x="19275" y="5084"/>
                    <a:pt x="19348" y="5133"/>
                    <a:pt x="19348" y="5214"/>
                  </a:cubicBezTo>
                  <a:lnTo>
                    <a:pt x="19348" y="20596"/>
                  </a:lnTo>
                  <a:cubicBezTo>
                    <a:pt x="19348" y="21150"/>
                    <a:pt x="18718" y="21573"/>
                    <a:pt x="17944" y="21573"/>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Shape">
              <a:extLst>
                <a:ext uri="{FF2B5EF4-FFF2-40B4-BE49-F238E27FC236}">
                  <a16:creationId xmlns:a16="http://schemas.microsoft.com/office/drawing/2014/main" id="{416A8065-A7A6-44B8-B21B-0D1E45699E58}"/>
                </a:ext>
              </a:extLst>
            </p:cNvPr>
            <p:cNvSpPr/>
            <p:nvPr/>
          </p:nvSpPr>
          <p:spPr>
            <a:xfrm>
              <a:off x="6235426" y="3077561"/>
              <a:ext cx="2404923" cy="3576344"/>
            </a:xfrm>
            <a:custGeom>
              <a:avLst/>
              <a:gdLst/>
              <a:ahLst/>
              <a:cxnLst>
                <a:cxn ang="0">
                  <a:pos x="wd2" y="hd2"/>
                </a:cxn>
                <a:cxn ang="5400000">
                  <a:pos x="wd2" y="hd2"/>
                </a:cxn>
                <a:cxn ang="10800000">
                  <a:pos x="wd2" y="hd2"/>
                </a:cxn>
                <a:cxn ang="16200000">
                  <a:pos x="wd2" y="hd2"/>
                </a:cxn>
              </a:cxnLst>
              <a:rect l="0" t="0" r="r" b="b"/>
              <a:pathLst>
                <a:path w="21600" h="21600" extrusionOk="0">
                  <a:moveTo>
                    <a:pt x="17236" y="21600"/>
                  </a:moveTo>
                  <a:cubicBezTo>
                    <a:pt x="17139" y="21600"/>
                    <a:pt x="17067" y="21584"/>
                    <a:pt x="16970" y="21567"/>
                  </a:cubicBezTo>
                  <a:cubicBezTo>
                    <a:pt x="16752" y="21502"/>
                    <a:pt x="16606" y="21355"/>
                    <a:pt x="16606" y="21192"/>
                  </a:cubicBezTo>
                  <a:lnTo>
                    <a:pt x="16606" y="20850"/>
                  </a:lnTo>
                  <a:cubicBezTo>
                    <a:pt x="16606" y="20687"/>
                    <a:pt x="16412" y="20540"/>
                    <a:pt x="16145" y="20540"/>
                  </a:cubicBezTo>
                  <a:lnTo>
                    <a:pt x="1382" y="20540"/>
                  </a:lnTo>
                  <a:cubicBezTo>
                    <a:pt x="606" y="20540"/>
                    <a:pt x="0" y="20117"/>
                    <a:pt x="0" y="19611"/>
                  </a:cubicBezTo>
                  <a:lnTo>
                    <a:pt x="0" y="929"/>
                  </a:lnTo>
                  <a:cubicBezTo>
                    <a:pt x="0" y="408"/>
                    <a:pt x="630" y="0"/>
                    <a:pt x="1382" y="0"/>
                  </a:cubicBezTo>
                  <a:lnTo>
                    <a:pt x="17964" y="0"/>
                  </a:lnTo>
                  <a:cubicBezTo>
                    <a:pt x="18739" y="0"/>
                    <a:pt x="19345" y="424"/>
                    <a:pt x="19345" y="929"/>
                  </a:cubicBezTo>
                  <a:lnTo>
                    <a:pt x="19345" y="16334"/>
                  </a:lnTo>
                  <a:cubicBezTo>
                    <a:pt x="19345" y="16400"/>
                    <a:pt x="19273" y="16465"/>
                    <a:pt x="19152" y="16465"/>
                  </a:cubicBezTo>
                  <a:cubicBezTo>
                    <a:pt x="19030" y="16465"/>
                    <a:pt x="18958" y="16416"/>
                    <a:pt x="18958" y="16334"/>
                  </a:cubicBezTo>
                  <a:lnTo>
                    <a:pt x="18958" y="929"/>
                  </a:lnTo>
                  <a:cubicBezTo>
                    <a:pt x="18958" y="554"/>
                    <a:pt x="18497" y="245"/>
                    <a:pt x="17939" y="245"/>
                  </a:cubicBezTo>
                  <a:lnTo>
                    <a:pt x="1358" y="245"/>
                  </a:lnTo>
                  <a:cubicBezTo>
                    <a:pt x="800" y="245"/>
                    <a:pt x="339" y="554"/>
                    <a:pt x="339" y="929"/>
                  </a:cubicBezTo>
                  <a:lnTo>
                    <a:pt x="339" y="19611"/>
                  </a:lnTo>
                  <a:cubicBezTo>
                    <a:pt x="339" y="19986"/>
                    <a:pt x="800" y="20296"/>
                    <a:pt x="1358" y="20296"/>
                  </a:cubicBezTo>
                  <a:lnTo>
                    <a:pt x="16121" y="20296"/>
                  </a:lnTo>
                  <a:cubicBezTo>
                    <a:pt x="16582" y="20296"/>
                    <a:pt x="16945" y="20540"/>
                    <a:pt x="16945" y="20850"/>
                  </a:cubicBezTo>
                  <a:lnTo>
                    <a:pt x="16945" y="21192"/>
                  </a:lnTo>
                  <a:cubicBezTo>
                    <a:pt x="16945" y="21258"/>
                    <a:pt x="16994" y="21323"/>
                    <a:pt x="17091" y="21339"/>
                  </a:cubicBezTo>
                  <a:cubicBezTo>
                    <a:pt x="17188" y="21372"/>
                    <a:pt x="17285" y="21355"/>
                    <a:pt x="17358" y="21307"/>
                  </a:cubicBezTo>
                  <a:lnTo>
                    <a:pt x="21139" y="19106"/>
                  </a:lnTo>
                  <a:cubicBezTo>
                    <a:pt x="21188" y="19073"/>
                    <a:pt x="21236" y="19024"/>
                    <a:pt x="21236" y="18975"/>
                  </a:cubicBezTo>
                  <a:cubicBezTo>
                    <a:pt x="21236" y="18926"/>
                    <a:pt x="21212" y="18878"/>
                    <a:pt x="21139" y="18845"/>
                  </a:cubicBezTo>
                  <a:lnTo>
                    <a:pt x="17358" y="16644"/>
                  </a:lnTo>
                  <a:cubicBezTo>
                    <a:pt x="17285" y="16595"/>
                    <a:pt x="17188" y="16595"/>
                    <a:pt x="17091" y="16612"/>
                  </a:cubicBezTo>
                  <a:cubicBezTo>
                    <a:pt x="16994" y="16644"/>
                    <a:pt x="16945" y="16693"/>
                    <a:pt x="16945" y="16758"/>
                  </a:cubicBezTo>
                  <a:lnTo>
                    <a:pt x="16945" y="17345"/>
                  </a:lnTo>
                  <a:cubicBezTo>
                    <a:pt x="16945" y="17655"/>
                    <a:pt x="16582" y="17899"/>
                    <a:pt x="16121" y="17899"/>
                  </a:cubicBezTo>
                  <a:lnTo>
                    <a:pt x="14788" y="17899"/>
                  </a:lnTo>
                  <a:cubicBezTo>
                    <a:pt x="14691" y="17899"/>
                    <a:pt x="14594" y="17851"/>
                    <a:pt x="14594" y="17769"/>
                  </a:cubicBezTo>
                  <a:cubicBezTo>
                    <a:pt x="14594" y="17688"/>
                    <a:pt x="14667" y="17639"/>
                    <a:pt x="14788" y="17639"/>
                  </a:cubicBezTo>
                  <a:lnTo>
                    <a:pt x="16121" y="17639"/>
                  </a:lnTo>
                  <a:cubicBezTo>
                    <a:pt x="16364" y="17639"/>
                    <a:pt x="16582" y="17508"/>
                    <a:pt x="16582" y="17329"/>
                  </a:cubicBezTo>
                  <a:lnTo>
                    <a:pt x="16582" y="16742"/>
                  </a:lnTo>
                  <a:cubicBezTo>
                    <a:pt x="16582" y="16579"/>
                    <a:pt x="16727" y="16432"/>
                    <a:pt x="16945" y="16367"/>
                  </a:cubicBezTo>
                  <a:cubicBezTo>
                    <a:pt x="17164" y="16302"/>
                    <a:pt x="17430" y="16318"/>
                    <a:pt x="17600" y="16432"/>
                  </a:cubicBezTo>
                  <a:lnTo>
                    <a:pt x="21382" y="18633"/>
                  </a:lnTo>
                  <a:cubicBezTo>
                    <a:pt x="21527" y="18715"/>
                    <a:pt x="21600" y="18829"/>
                    <a:pt x="21600" y="18943"/>
                  </a:cubicBezTo>
                  <a:cubicBezTo>
                    <a:pt x="21600" y="19057"/>
                    <a:pt x="21527" y="19171"/>
                    <a:pt x="21382" y="19253"/>
                  </a:cubicBezTo>
                  <a:lnTo>
                    <a:pt x="17600" y="21453"/>
                  </a:lnTo>
                  <a:cubicBezTo>
                    <a:pt x="17527" y="21567"/>
                    <a:pt x="17382" y="21600"/>
                    <a:pt x="17236"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pic>
          <p:nvPicPr>
            <p:cNvPr id="13" name="Graphic 12" descr="Bullseye with solid fill">
              <a:extLst>
                <a:ext uri="{FF2B5EF4-FFF2-40B4-BE49-F238E27FC236}">
                  <a16:creationId xmlns:a16="http://schemas.microsoft.com/office/drawing/2014/main" id="{A2427620-8A11-4084-A0B4-112933DCC61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5419" y="3137016"/>
              <a:ext cx="379708" cy="379708"/>
            </a:xfrm>
            <a:prstGeom prst="rect">
              <a:avLst/>
            </a:prstGeom>
          </p:spPr>
        </p:pic>
        <p:pic>
          <p:nvPicPr>
            <p:cNvPr id="15" name="Graphic 14" descr="Gears with solid fill">
              <a:extLst>
                <a:ext uri="{FF2B5EF4-FFF2-40B4-BE49-F238E27FC236}">
                  <a16:creationId xmlns:a16="http://schemas.microsoft.com/office/drawing/2014/main" id="{24DD38F5-1098-4322-A53A-AA3491D8082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3420" y="6042609"/>
              <a:ext cx="379708" cy="379708"/>
            </a:xfrm>
            <a:prstGeom prst="rect">
              <a:avLst/>
            </a:prstGeom>
          </p:spPr>
        </p:pic>
        <p:pic>
          <p:nvPicPr>
            <p:cNvPr id="16" name="Graphic 15" descr="Lightbulb with solid fill">
              <a:extLst>
                <a:ext uri="{FF2B5EF4-FFF2-40B4-BE49-F238E27FC236}">
                  <a16:creationId xmlns:a16="http://schemas.microsoft.com/office/drawing/2014/main" id="{8F5FD05E-554B-41D3-A9BE-3097050F43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51459" y="6042609"/>
              <a:ext cx="379708" cy="379708"/>
            </a:xfrm>
            <a:prstGeom prst="rect">
              <a:avLst/>
            </a:prstGeom>
          </p:spPr>
        </p:pic>
        <p:sp>
          <p:nvSpPr>
            <p:cNvPr id="17" name="TextBox 16">
              <a:extLst>
                <a:ext uri="{FF2B5EF4-FFF2-40B4-BE49-F238E27FC236}">
                  <a16:creationId xmlns:a16="http://schemas.microsoft.com/office/drawing/2014/main" id="{3DA24994-3471-496F-A832-599C4EE5CD86}"/>
                </a:ext>
              </a:extLst>
            </p:cNvPr>
            <p:cNvSpPr txBox="1"/>
            <p:nvPr/>
          </p:nvSpPr>
          <p:spPr>
            <a:xfrm>
              <a:off x="1416322" y="3936918"/>
              <a:ext cx="1729113" cy="1938992"/>
            </a:xfrm>
            <a:prstGeom prst="rect">
              <a:avLst/>
            </a:prstGeom>
            <a:noFill/>
          </p:spPr>
          <p:txBody>
            <a:bodyPr wrap="square" lIns="0" rIns="0" rtlCol="0" anchor="t">
              <a:spAutoFit/>
            </a:bodyPr>
            <a:lstStyle/>
            <a:p>
              <a:pPr algn="just"/>
              <a:r>
                <a:rPr lang="en-US" sz="2000" noProof="1">
                  <a:solidFill>
                    <a:schemeClr val="tx1">
                      <a:lumMod val="65000"/>
                      <a:lumOff val="35000"/>
                    </a:schemeClr>
                  </a:solidFill>
                </a:rPr>
                <a:t>International</a:t>
              </a:r>
            </a:p>
            <a:p>
              <a:pPr algn="just"/>
              <a:r>
                <a:rPr lang="en-US" sz="2000" noProof="1">
                  <a:solidFill>
                    <a:schemeClr val="tx1">
                      <a:lumMod val="65000"/>
                      <a:lumOff val="35000"/>
                    </a:schemeClr>
                  </a:solidFill>
                </a:rPr>
                <a:t>Nuclear Security Advisory Service</a:t>
              </a:r>
            </a:p>
            <a:p>
              <a:pPr algn="just"/>
              <a:endParaRPr lang="en-US" sz="2000" noProof="1">
                <a:solidFill>
                  <a:schemeClr val="tx1">
                    <a:lumMod val="65000"/>
                    <a:lumOff val="35000"/>
                  </a:schemeClr>
                </a:solidFill>
              </a:endParaRPr>
            </a:p>
            <a:p>
              <a:pPr algn="just"/>
              <a:endParaRPr lang="en-US" sz="2000" noProof="1">
                <a:solidFill>
                  <a:schemeClr val="tx1">
                    <a:lumMod val="65000"/>
                    <a:lumOff val="35000"/>
                  </a:schemeClr>
                </a:solidFill>
              </a:endParaRPr>
            </a:p>
            <a:p>
              <a:pPr algn="ctr"/>
              <a:r>
                <a:rPr lang="en-US" sz="2000" noProof="1">
                  <a:solidFill>
                    <a:schemeClr val="tx1">
                      <a:lumMod val="65000"/>
                      <a:lumOff val="35000"/>
                    </a:schemeClr>
                  </a:solidFill>
                </a:rPr>
                <a:t>2006</a:t>
              </a:r>
            </a:p>
          </p:txBody>
        </p:sp>
        <p:sp>
          <p:nvSpPr>
            <p:cNvPr id="18" name="TextBox 17">
              <a:extLst>
                <a:ext uri="{FF2B5EF4-FFF2-40B4-BE49-F238E27FC236}">
                  <a16:creationId xmlns:a16="http://schemas.microsoft.com/office/drawing/2014/main" id="{20C659A4-0C5F-4033-A055-53CEFF1F70FF}"/>
                </a:ext>
              </a:extLst>
            </p:cNvPr>
            <p:cNvSpPr txBox="1"/>
            <p:nvPr/>
          </p:nvSpPr>
          <p:spPr>
            <a:xfrm>
              <a:off x="3801739" y="3843608"/>
              <a:ext cx="1936488" cy="2031325"/>
            </a:xfrm>
            <a:prstGeom prst="rect">
              <a:avLst/>
            </a:prstGeom>
            <a:noFill/>
          </p:spPr>
          <p:txBody>
            <a:bodyPr wrap="square" lIns="0" rIns="0" rtlCol="0" anchor="t">
              <a:spAutoFit/>
            </a:bodyPr>
            <a:lstStyle/>
            <a:p>
              <a:pPr algn="ctr"/>
              <a:r>
                <a:rPr lang="en-US" noProof="1">
                  <a:solidFill>
                    <a:schemeClr val="tx1">
                      <a:lumMod val="65000"/>
                      <a:lumOff val="35000"/>
                    </a:schemeClr>
                  </a:solidFill>
                </a:rPr>
                <a:t>Radiation Safety and Security of </a:t>
              </a:r>
            </a:p>
            <a:p>
              <a:pPr algn="ctr"/>
              <a:r>
                <a:rPr lang="en-US" noProof="1">
                  <a:solidFill>
                    <a:schemeClr val="tx1">
                      <a:lumMod val="65000"/>
                      <a:lumOff val="35000"/>
                    </a:schemeClr>
                  </a:solidFill>
                </a:rPr>
                <a:t>Radioactive Sources, Infrastructure Appraisal</a:t>
              </a:r>
            </a:p>
            <a:p>
              <a:pPr algn="ctr"/>
              <a:endParaRPr lang="en-US" noProof="1">
                <a:solidFill>
                  <a:schemeClr val="tx1">
                    <a:lumMod val="65000"/>
                    <a:lumOff val="35000"/>
                  </a:schemeClr>
                </a:solidFill>
              </a:endParaRPr>
            </a:p>
            <a:p>
              <a:pPr algn="ctr"/>
              <a:r>
                <a:rPr lang="en-US" noProof="1">
                  <a:solidFill>
                    <a:schemeClr val="tx1">
                      <a:lumMod val="65000"/>
                      <a:lumOff val="35000"/>
                    </a:schemeClr>
                  </a:solidFill>
                </a:rPr>
                <a:t>2006</a:t>
              </a:r>
            </a:p>
          </p:txBody>
        </p:sp>
        <p:sp>
          <p:nvSpPr>
            <p:cNvPr id="19" name="TextBox 18">
              <a:extLst>
                <a:ext uri="{FF2B5EF4-FFF2-40B4-BE49-F238E27FC236}">
                  <a16:creationId xmlns:a16="http://schemas.microsoft.com/office/drawing/2014/main" id="{6E75FF87-9228-4F73-B805-A57190260EC0}"/>
                </a:ext>
              </a:extLst>
            </p:cNvPr>
            <p:cNvSpPr txBox="1"/>
            <p:nvPr/>
          </p:nvSpPr>
          <p:spPr>
            <a:xfrm>
              <a:off x="6474883" y="3936918"/>
              <a:ext cx="1619055" cy="2246769"/>
            </a:xfrm>
            <a:prstGeom prst="rect">
              <a:avLst/>
            </a:prstGeom>
            <a:noFill/>
          </p:spPr>
          <p:txBody>
            <a:bodyPr wrap="square" lIns="0" rIns="0" rtlCol="0" anchor="t">
              <a:spAutoFit/>
            </a:bodyPr>
            <a:lstStyle/>
            <a:p>
              <a:pPr algn="ctr"/>
              <a:r>
                <a:rPr lang="en-US" sz="2000" noProof="1">
                  <a:solidFill>
                    <a:schemeClr val="tx1">
                      <a:lumMod val="65000"/>
                      <a:lumOff val="35000"/>
                    </a:schemeClr>
                  </a:solidFill>
                </a:rPr>
                <a:t>International Physical Protection</a:t>
              </a:r>
            </a:p>
            <a:p>
              <a:pPr algn="ctr"/>
              <a:r>
                <a:rPr lang="en-US" sz="2000" noProof="1">
                  <a:solidFill>
                    <a:schemeClr val="tx1">
                      <a:lumMod val="65000"/>
                      <a:lumOff val="35000"/>
                    </a:schemeClr>
                  </a:solidFill>
                </a:rPr>
                <a:t>Advisory Service</a:t>
              </a:r>
            </a:p>
            <a:p>
              <a:pPr algn="ctr"/>
              <a:endParaRPr lang="en-US" sz="2000" noProof="1">
                <a:solidFill>
                  <a:schemeClr val="tx1">
                    <a:lumMod val="65000"/>
                    <a:lumOff val="35000"/>
                  </a:schemeClr>
                </a:solidFill>
              </a:endParaRPr>
            </a:p>
            <a:p>
              <a:pPr algn="ctr"/>
              <a:r>
                <a:rPr lang="en-US" sz="2000" noProof="1">
                  <a:solidFill>
                    <a:schemeClr val="tx1">
                      <a:lumMod val="65000"/>
                      <a:lumOff val="35000"/>
                    </a:schemeClr>
                  </a:solidFill>
                </a:rPr>
                <a:t>2007</a:t>
              </a:r>
            </a:p>
          </p:txBody>
        </p:sp>
        <p:sp>
          <p:nvSpPr>
            <p:cNvPr id="21" name="Freeform: Shape 20">
              <a:extLst>
                <a:ext uri="{FF2B5EF4-FFF2-40B4-BE49-F238E27FC236}">
                  <a16:creationId xmlns:a16="http://schemas.microsoft.com/office/drawing/2014/main" id="{8FF84438-F2FE-4594-B04E-1520844F881F}"/>
                </a:ext>
              </a:extLst>
            </p:cNvPr>
            <p:cNvSpPr/>
            <p:nvPr/>
          </p:nvSpPr>
          <p:spPr>
            <a:xfrm>
              <a:off x="1296024" y="3209524"/>
              <a:ext cx="1905584" cy="507360"/>
            </a:xfrm>
            <a:custGeom>
              <a:avLst/>
              <a:gdLst>
                <a:gd name="connsiteX0" fmla="*/ 113454 w 1905584"/>
                <a:gd name="connsiteY0" fmla="*/ 0 h 507360"/>
                <a:gd name="connsiteX1" fmla="*/ 264985 w 1905584"/>
                <a:gd name="connsiteY1" fmla="*/ 0 h 507360"/>
                <a:gd name="connsiteX2" fmla="*/ 1640598 w 1905584"/>
                <a:gd name="connsiteY2" fmla="*/ 0 h 507360"/>
                <a:gd name="connsiteX3" fmla="*/ 1792130 w 1905584"/>
                <a:gd name="connsiteY3" fmla="*/ 0 h 507360"/>
                <a:gd name="connsiteX4" fmla="*/ 1905584 w 1905584"/>
                <a:gd name="connsiteY4" fmla="*/ 113251 h 507360"/>
                <a:gd name="connsiteX5" fmla="*/ 1905584 w 1905584"/>
                <a:gd name="connsiteY5" fmla="*/ 507360 h 507360"/>
                <a:gd name="connsiteX6" fmla="*/ 1640598 w 1905584"/>
                <a:gd name="connsiteY6" fmla="*/ 507360 h 507360"/>
                <a:gd name="connsiteX7" fmla="*/ 264985 w 1905584"/>
                <a:gd name="connsiteY7" fmla="*/ 507360 h 507360"/>
                <a:gd name="connsiteX8" fmla="*/ 0 w 1905584"/>
                <a:gd name="connsiteY8" fmla="*/ 507360 h 507360"/>
                <a:gd name="connsiteX9" fmla="*/ 0 w 1905584"/>
                <a:gd name="connsiteY9" fmla="*/ 113251 h 507360"/>
                <a:gd name="connsiteX10" fmla="*/ 113454 w 1905584"/>
                <a:gd name="connsiteY10" fmla="*/ 0 h 507360"/>
                <a:gd name="connsiteX0" fmla="*/ 113454 w 1905584"/>
                <a:gd name="connsiteY0" fmla="*/ 0 h 507360"/>
                <a:gd name="connsiteX1" fmla="*/ 1640598 w 1905584"/>
                <a:gd name="connsiteY1" fmla="*/ 0 h 507360"/>
                <a:gd name="connsiteX2" fmla="*/ 1792130 w 1905584"/>
                <a:gd name="connsiteY2" fmla="*/ 0 h 507360"/>
                <a:gd name="connsiteX3" fmla="*/ 1905584 w 1905584"/>
                <a:gd name="connsiteY3" fmla="*/ 113251 h 507360"/>
                <a:gd name="connsiteX4" fmla="*/ 1905584 w 1905584"/>
                <a:gd name="connsiteY4" fmla="*/ 507360 h 507360"/>
                <a:gd name="connsiteX5" fmla="*/ 1640598 w 1905584"/>
                <a:gd name="connsiteY5" fmla="*/ 507360 h 507360"/>
                <a:gd name="connsiteX6" fmla="*/ 264985 w 1905584"/>
                <a:gd name="connsiteY6" fmla="*/ 507360 h 507360"/>
                <a:gd name="connsiteX7" fmla="*/ 0 w 1905584"/>
                <a:gd name="connsiteY7" fmla="*/ 507360 h 507360"/>
                <a:gd name="connsiteX8" fmla="*/ 0 w 1905584"/>
                <a:gd name="connsiteY8" fmla="*/ 113251 h 507360"/>
                <a:gd name="connsiteX9" fmla="*/ 113454 w 1905584"/>
                <a:gd name="connsiteY9" fmla="*/ 0 h 507360"/>
                <a:gd name="connsiteX0" fmla="*/ 113454 w 1905584"/>
                <a:gd name="connsiteY0" fmla="*/ 0 h 507360"/>
                <a:gd name="connsiteX1" fmla="*/ 1792130 w 1905584"/>
                <a:gd name="connsiteY1" fmla="*/ 0 h 507360"/>
                <a:gd name="connsiteX2" fmla="*/ 1905584 w 1905584"/>
                <a:gd name="connsiteY2" fmla="*/ 113251 h 507360"/>
                <a:gd name="connsiteX3" fmla="*/ 1905584 w 1905584"/>
                <a:gd name="connsiteY3" fmla="*/ 507360 h 507360"/>
                <a:gd name="connsiteX4" fmla="*/ 1640598 w 1905584"/>
                <a:gd name="connsiteY4" fmla="*/ 507360 h 507360"/>
                <a:gd name="connsiteX5" fmla="*/ 264985 w 1905584"/>
                <a:gd name="connsiteY5" fmla="*/ 507360 h 507360"/>
                <a:gd name="connsiteX6" fmla="*/ 0 w 1905584"/>
                <a:gd name="connsiteY6" fmla="*/ 507360 h 507360"/>
                <a:gd name="connsiteX7" fmla="*/ 0 w 1905584"/>
                <a:gd name="connsiteY7" fmla="*/ 113251 h 507360"/>
                <a:gd name="connsiteX8" fmla="*/ 113454 w 1905584"/>
                <a:gd name="connsiteY8" fmla="*/ 0 h 507360"/>
                <a:gd name="connsiteX0" fmla="*/ 113454 w 1905584"/>
                <a:gd name="connsiteY0" fmla="*/ 0 h 507360"/>
                <a:gd name="connsiteX1" fmla="*/ 1792130 w 1905584"/>
                <a:gd name="connsiteY1" fmla="*/ 0 h 507360"/>
                <a:gd name="connsiteX2" fmla="*/ 1905584 w 1905584"/>
                <a:gd name="connsiteY2" fmla="*/ 113251 h 507360"/>
                <a:gd name="connsiteX3" fmla="*/ 1905584 w 1905584"/>
                <a:gd name="connsiteY3" fmla="*/ 507360 h 507360"/>
                <a:gd name="connsiteX4" fmla="*/ 1640598 w 1905584"/>
                <a:gd name="connsiteY4" fmla="*/ 507360 h 507360"/>
                <a:gd name="connsiteX5" fmla="*/ 0 w 1905584"/>
                <a:gd name="connsiteY5" fmla="*/ 507360 h 507360"/>
                <a:gd name="connsiteX6" fmla="*/ 0 w 1905584"/>
                <a:gd name="connsiteY6" fmla="*/ 113251 h 507360"/>
                <a:gd name="connsiteX7" fmla="*/ 113454 w 1905584"/>
                <a:gd name="connsiteY7" fmla="*/ 0 h 507360"/>
                <a:gd name="connsiteX0" fmla="*/ 113454 w 1905584"/>
                <a:gd name="connsiteY0" fmla="*/ 0 h 507360"/>
                <a:gd name="connsiteX1" fmla="*/ 1792130 w 1905584"/>
                <a:gd name="connsiteY1" fmla="*/ 0 h 507360"/>
                <a:gd name="connsiteX2" fmla="*/ 1905584 w 1905584"/>
                <a:gd name="connsiteY2" fmla="*/ 113251 h 507360"/>
                <a:gd name="connsiteX3" fmla="*/ 1905584 w 1905584"/>
                <a:gd name="connsiteY3" fmla="*/ 507360 h 507360"/>
                <a:gd name="connsiteX4" fmla="*/ 0 w 1905584"/>
                <a:gd name="connsiteY4" fmla="*/ 507360 h 507360"/>
                <a:gd name="connsiteX5" fmla="*/ 0 w 1905584"/>
                <a:gd name="connsiteY5" fmla="*/ 113251 h 507360"/>
                <a:gd name="connsiteX6" fmla="*/ 113454 w 1905584"/>
                <a:gd name="connsiteY6" fmla="*/ 0 h 50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584" h="507360">
                  <a:moveTo>
                    <a:pt x="113454" y="0"/>
                  </a:moveTo>
                  <a:lnTo>
                    <a:pt x="1792130" y="0"/>
                  </a:lnTo>
                  <a:cubicBezTo>
                    <a:pt x="1854257" y="0"/>
                    <a:pt x="1905584" y="51162"/>
                    <a:pt x="1905584" y="113251"/>
                  </a:cubicBezTo>
                  <a:lnTo>
                    <a:pt x="1905584" y="507360"/>
                  </a:lnTo>
                  <a:lnTo>
                    <a:pt x="0" y="507360"/>
                  </a:lnTo>
                  <a:lnTo>
                    <a:pt x="0" y="113251"/>
                  </a:lnTo>
                  <a:cubicBezTo>
                    <a:pt x="0" y="51162"/>
                    <a:pt x="51327" y="0"/>
                    <a:pt x="113454" y="0"/>
                  </a:cubicBezTo>
                  <a:close/>
                </a:path>
              </a:pathLst>
            </a:custGeom>
            <a:solidFill>
              <a:schemeClr val="accent4"/>
            </a:solidFill>
            <a:ln w="12700">
              <a:miter lim="400000"/>
            </a:ln>
          </p:spPr>
          <p:txBody>
            <a:bodyPr wrap="square" lIns="38100" tIns="38100" rIns="38100" bIns="38100" anchor="ctr">
              <a:noAutofit/>
            </a:bodyPr>
            <a:lstStyle/>
            <a:p>
              <a:pPr algn="ctr"/>
              <a:r>
                <a:rPr lang="en-US" sz="2000" b="1" noProof="1">
                  <a:solidFill>
                    <a:schemeClr val="tx1">
                      <a:lumMod val="85000"/>
                      <a:lumOff val="15000"/>
                    </a:schemeClr>
                  </a:solidFill>
                </a:rPr>
                <a:t>INSServ Mission</a:t>
              </a:r>
            </a:p>
          </p:txBody>
        </p:sp>
        <p:sp>
          <p:nvSpPr>
            <p:cNvPr id="22" name="Freeform: Shape 21">
              <a:extLst>
                <a:ext uri="{FF2B5EF4-FFF2-40B4-BE49-F238E27FC236}">
                  <a16:creationId xmlns:a16="http://schemas.microsoft.com/office/drawing/2014/main" id="{5DCD69B7-D614-45B5-B31A-E2AE05537F14}"/>
                </a:ext>
              </a:extLst>
            </p:cNvPr>
            <p:cNvSpPr/>
            <p:nvPr/>
          </p:nvSpPr>
          <p:spPr>
            <a:xfrm>
              <a:off x="6370383" y="3209524"/>
              <a:ext cx="1905584" cy="507360"/>
            </a:xfrm>
            <a:custGeom>
              <a:avLst/>
              <a:gdLst>
                <a:gd name="connsiteX0" fmla="*/ 113454 w 1905584"/>
                <a:gd name="connsiteY0" fmla="*/ 0 h 507360"/>
                <a:gd name="connsiteX1" fmla="*/ 264985 w 1905584"/>
                <a:gd name="connsiteY1" fmla="*/ 0 h 507360"/>
                <a:gd name="connsiteX2" fmla="*/ 1640598 w 1905584"/>
                <a:gd name="connsiteY2" fmla="*/ 0 h 507360"/>
                <a:gd name="connsiteX3" fmla="*/ 1792130 w 1905584"/>
                <a:gd name="connsiteY3" fmla="*/ 0 h 507360"/>
                <a:gd name="connsiteX4" fmla="*/ 1905584 w 1905584"/>
                <a:gd name="connsiteY4" fmla="*/ 113251 h 507360"/>
                <a:gd name="connsiteX5" fmla="*/ 1905584 w 1905584"/>
                <a:gd name="connsiteY5" fmla="*/ 507360 h 507360"/>
                <a:gd name="connsiteX6" fmla="*/ 1640598 w 1905584"/>
                <a:gd name="connsiteY6" fmla="*/ 507360 h 507360"/>
                <a:gd name="connsiteX7" fmla="*/ 264985 w 1905584"/>
                <a:gd name="connsiteY7" fmla="*/ 507360 h 507360"/>
                <a:gd name="connsiteX8" fmla="*/ 0 w 1905584"/>
                <a:gd name="connsiteY8" fmla="*/ 507360 h 507360"/>
                <a:gd name="connsiteX9" fmla="*/ 0 w 1905584"/>
                <a:gd name="connsiteY9" fmla="*/ 113251 h 507360"/>
                <a:gd name="connsiteX10" fmla="*/ 113454 w 1905584"/>
                <a:gd name="connsiteY10" fmla="*/ 0 h 507360"/>
                <a:gd name="connsiteX0" fmla="*/ 113454 w 1905584"/>
                <a:gd name="connsiteY0" fmla="*/ 0 h 507360"/>
                <a:gd name="connsiteX1" fmla="*/ 1640598 w 1905584"/>
                <a:gd name="connsiteY1" fmla="*/ 0 h 507360"/>
                <a:gd name="connsiteX2" fmla="*/ 1792130 w 1905584"/>
                <a:gd name="connsiteY2" fmla="*/ 0 h 507360"/>
                <a:gd name="connsiteX3" fmla="*/ 1905584 w 1905584"/>
                <a:gd name="connsiteY3" fmla="*/ 113251 h 507360"/>
                <a:gd name="connsiteX4" fmla="*/ 1905584 w 1905584"/>
                <a:gd name="connsiteY4" fmla="*/ 507360 h 507360"/>
                <a:gd name="connsiteX5" fmla="*/ 1640598 w 1905584"/>
                <a:gd name="connsiteY5" fmla="*/ 507360 h 507360"/>
                <a:gd name="connsiteX6" fmla="*/ 264985 w 1905584"/>
                <a:gd name="connsiteY6" fmla="*/ 507360 h 507360"/>
                <a:gd name="connsiteX7" fmla="*/ 0 w 1905584"/>
                <a:gd name="connsiteY7" fmla="*/ 507360 h 507360"/>
                <a:gd name="connsiteX8" fmla="*/ 0 w 1905584"/>
                <a:gd name="connsiteY8" fmla="*/ 113251 h 507360"/>
                <a:gd name="connsiteX9" fmla="*/ 113454 w 1905584"/>
                <a:gd name="connsiteY9" fmla="*/ 0 h 507360"/>
                <a:gd name="connsiteX0" fmla="*/ 113454 w 1905584"/>
                <a:gd name="connsiteY0" fmla="*/ 0 h 507360"/>
                <a:gd name="connsiteX1" fmla="*/ 1792130 w 1905584"/>
                <a:gd name="connsiteY1" fmla="*/ 0 h 507360"/>
                <a:gd name="connsiteX2" fmla="*/ 1905584 w 1905584"/>
                <a:gd name="connsiteY2" fmla="*/ 113251 h 507360"/>
                <a:gd name="connsiteX3" fmla="*/ 1905584 w 1905584"/>
                <a:gd name="connsiteY3" fmla="*/ 507360 h 507360"/>
                <a:gd name="connsiteX4" fmla="*/ 1640598 w 1905584"/>
                <a:gd name="connsiteY4" fmla="*/ 507360 h 507360"/>
                <a:gd name="connsiteX5" fmla="*/ 264985 w 1905584"/>
                <a:gd name="connsiteY5" fmla="*/ 507360 h 507360"/>
                <a:gd name="connsiteX6" fmla="*/ 0 w 1905584"/>
                <a:gd name="connsiteY6" fmla="*/ 507360 h 507360"/>
                <a:gd name="connsiteX7" fmla="*/ 0 w 1905584"/>
                <a:gd name="connsiteY7" fmla="*/ 113251 h 507360"/>
                <a:gd name="connsiteX8" fmla="*/ 113454 w 1905584"/>
                <a:gd name="connsiteY8" fmla="*/ 0 h 507360"/>
                <a:gd name="connsiteX0" fmla="*/ 113454 w 1905584"/>
                <a:gd name="connsiteY0" fmla="*/ 0 h 507360"/>
                <a:gd name="connsiteX1" fmla="*/ 1792130 w 1905584"/>
                <a:gd name="connsiteY1" fmla="*/ 0 h 507360"/>
                <a:gd name="connsiteX2" fmla="*/ 1905584 w 1905584"/>
                <a:gd name="connsiteY2" fmla="*/ 113251 h 507360"/>
                <a:gd name="connsiteX3" fmla="*/ 1905584 w 1905584"/>
                <a:gd name="connsiteY3" fmla="*/ 507360 h 507360"/>
                <a:gd name="connsiteX4" fmla="*/ 1640598 w 1905584"/>
                <a:gd name="connsiteY4" fmla="*/ 507360 h 507360"/>
                <a:gd name="connsiteX5" fmla="*/ 0 w 1905584"/>
                <a:gd name="connsiteY5" fmla="*/ 507360 h 507360"/>
                <a:gd name="connsiteX6" fmla="*/ 0 w 1905584"/>
                <a:gd name="connsiteY6" fmla="*/ 113251 h 507360"/>
                <a:gd name="connsiteX7" fmla="*/ 113454 w 1905584"/>
                <a:gd name="connsiteY7" fmla="*/ 0 h 507360"/>
                <a:gd name="connsiteX0" fmla="*/ 113454 w 1905584"/>
                <a:gd name="connsiteY0" fmla="*/ 0 h 507360"/>
                <a:gd name="connsiteX1" fmla="*/ 1792130 w 1905584"/>
                <a:gd name="connsiteY1" fmla="*/ 0 h 507360"/>
                <a:gd name="connsiteX2" fmla="*/ 1905584 w 1905584"/>
                <a:gd name="connsiteY2" fmla="*/ 113251 h 507360"/>
                <a:gd name="connsiteX3" fmla="*/ 1905584 w 1905584"/>
                <a:gd name="connsiteY3" fmla="*/ 507360 h 507360"/>
                <a:gd name="connsiteX4" fmla="*/ 0 w 1905584"/>
                <a:gd name="connsiteY4" fmla="*/ 507360 h 507360"/>
                <a:gd name="connsiteX5" fmla="*/ 0 w 1905584"/>
                <a:gd name="connsiteY5" fmla="*/ 113251 h 507360"/>
                <a:gd name="connsiteX6" fmla="*/ 113454 w 1905584"/>
                <a:gd name="connsiteY6" fmla="*/ 0 h 50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584" h="507360">
                  <a:moveTo>
                    <a:pt x="113454" y="0"/>
                  </a:moveTo>
                  <a:lnTo>
                    <a:pt x="1792130" y="0"/>
                  </a:lnTo>
                  <a:cubicBezTo>
                    <a:pt x="1854257" y="0"/>
                    <a:pt x="1905584" y="51162"/>
                    <a:pt x="1905584" y="113251"/>
                  </a:cubicBezTo>
                  <a:lnTo>
                    <a:pt x="1905584" y="507360"/>
                  </a:lnTo>
                  <a:lnTo>
                    <a:pt x="0" y="507360"/>
                  </a:lnTo>
                  <a:lnTo>
                    <a:pt x="0" y="113251"/>
                  </a:lnTo>
                  <a:cubicBezTo>
                    <a:pt x="0" y="51162"/>
                    <a:pt x="51327" y="0"/>
                    <a:pt x="113454" y="0"/>
                  </a:cubicBezTo>
                  <a:close/>
                </a:path>
              </a:pathLst>
            </a:custGeom>
            <a:solidFill>
              <a:schemeClr val="accent6"/>
            </a:solidFill>
            <a:ln w="12700">
              <a:miter lim="400000"/>
            </a:ln>
          </p:spPr>
          <p:txBody>
            <a:bodyPr lIns="38100" tIns="38100" rIns="38100" bIns="38100" anchor="ctr"/>
            <a:lstStyle/>
            <a:p>
              <a:pPr algn="ctr"/>
              <a:r>
                <a:rPr lang="en-US" sz="2000" b="1" noProof="1">
                  <a:solidFill>
                    <a:schemeClr val="tx1">
                      <a:lumMod val="85000"/>
                      <a:lumOff val="15000"/>
                    </a:schemeClr>
                  </a:solidFill>
                </a:rPr>
                <a:t>IPPAS</a:t>
              </a:r>
            </a:p>
          </p:txBody>
        </p:sp>
      </p:grpSp>
      <p:sp>
        <p:nvSpPr>
          <p:cNvPr id="26" name="TextBox 25">
            <a:extLst>
              <a:ext uri="{FF2B5EF4-FFF2-40B4-BE49-F238E27FC236}">
                <a16:creationId xmlns:a16="http://schemas.microsoft.com/office/drawing/2014/main" id="{D0D90EEA-1BF2-496D-92E8-9DD81D731C7F}"/>
              </a:ext>
            </a:extLst>
          </p:cNvPr>
          <p:cNvSpPr txBox="1"/>
          <p:nvPr/>
        </p:nvSpPr>
        <p:spPr>
          <a:xfrm>
            <a:off x="8496805" y="2586869"/>
            <a:ext cx="3237723" cy="2308324"/>
          </a:xfrm>
          <a:prstGeom prst="rect">
            <a:avLst/>
          </a:prstGeom>
          <a:solidFill>
            <a:schemeClr val="tx2"/>
          </a:solidFill>
        </p:spPr>
        <p:txBody>
          <a:bodyPr wrap="square">
            <a:spAutoFit/>
          </a:bodyPr>
          <a:lstStyle/>
          <a:p>
            <a:r>
              <a:rPr lang="en-US" sz="2400" b="0" i="0" dirty="0">
                <a:solidFill>
                  <a:srgbClr val="FFC000"/>
                </a:solidFill>
                <a:effectLst/>
                <a:latin typeface="TimesNewRomanPSMT"/>
              </a:rPr>
              <a:t>Key recommendations at that time were that Ghana’s Legislation was not yet compatible with international standards and guidance</a:t>
            </a:r>
            <a:endParaRPr lang="en-GH" sz="2400" dirty="0">
              <a:solidFill>
                <a:srgbClr val="FFC000"/>
              </a:solidFill>
            </a:endParaRPr>
          </a:p>
        </p:txBody>
      </p:sp>
    </p:spTree>
    <p:extLst>
      <p:ext uri="{BB962C8B-B14F-4D97-AF65-F5344CB8AC3E}">
        <p14:creationId xmlns:p14="http://schemas.microsoft.com/office/powerpoint/2010/main" val="48675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1D329E36-0408-432F-AD6F-542466B821C7}"/>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7959B3FD-D718-468A-AE2F-BB472E94029D}"/>
              </a:ext>
            </a:extLst>
          </p:cNvPr>
          <p:cNvSpPr>
            <a:spLocks noGrp="1"/>
          </p:cNvSpPr>
          <p:nvPr>
            <p:ph type="ftr" sz="quarter" idx="11"/>
          </p:nvPr>
        </p:nvSpPr>
        <p:spPr>
          <a:xfrm>
            <a:off x="2733675" y="6329363"/>
            <a:ext cx="7834313" cy="365125"/>
          </a:xfrm>
        </p:spPr>
        <p:txBody>
          <a:bodyPr/>
          <a:lstStyle/>
          <a:p>
            <a:r>
              <a:rPr lang="en-US"/>
              <a:t>International Conference on the Safety and Security of Radioactive Sources: Accomplishments and Future Endeavours, Vienna, 20-24 June 2022</a:t>
            </a:r>
            <a:endParaRPr lang="en-GH"/>
          </a:p>
        </p:txBody>
      </p:sp>
      <p:sp>
        <p:nvSpPr>
          <p:cNvPr id="12" name="Slide Number Placeholder 11">
            <a:extLst>
              <a:ext uri="{FF2B5EF4-FFF2-40B4-BE49-F238E27FC236}">
                <a16:creationId xmlns:a16="http://schemas.microsoft.com/office/drawing/2014/main" id="{071ED41D-D2F2-4512-B3F9-B225D5B618AD}"/>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13</a:t>
            </a:fld>
            <a:endParaRPr lang="en-GH"/>
          </a:p>
        </p:txBody>
      </p:sp>
      <p:sp>
        <p:nvSpPr>
          <p:cNvPr id="2" name="Title 1">
            <a:extLst>
              <a:ext uri="{FF2B5EF4-FFF2-40B4-BE49-F238E27FC236}">
                <a16:creationId xmlns:a16="http://schemas.microsoft.com/office/drawing/2014/main" id="{9085FECF-1A65-4885-B00E-849DC91184CC}"/>
              </a:ext>
            </a:extLst>
          </p:cNvPr>
          <p:cNvSpPr>
            <a:spLocks noGrp="1"/>
          </p:cNvSpPr>
          <p:nvPr>
            <p:ph type="title"/>
          </p:nvPr>
        </p:nvSpPr>
        <p:spPr>
          <a:xfrm>
            <a:off x="3903663" y="565899"/>
            <a:ext cx="7450137" cy="683926"/>
          </a:xfrm>
          <a:noFill/>
        </p:spPr>
        <p:txBody>
          <a:bodyPr>
            <a:normAutofit fontScale="90000"/>
          </a:bodyPr>
          <a:lstStyle/>
          <a:p>
            <a:r>
              <a:rPr lang="en-US" dirty="0"/>
              <a:t>Ghana’s Nuclear Security</a:t>
            </a:r>
            <a:endParaRPr lang="en-GH" dirty="0"/>
          </a:p>
        </p:txBody>
      </p:sp>
      <p:grpSp>
        <p:nvGrpSpPr>
          <p:cNvPr id="3" name="Group 2">
            <a:extLst>
              <a:ext uri="{FF2B5EF4-FFF2-40B4-BE49-F238E27FC236}">
                <a16:creationId xmlns:a16="http://schemas.microsoft.com/office/drawing/2014/main" id="{9BD4D44D-3399-4ED1-ABEF-A7FB98B6980F}"/>
              </a:ext>
            </a:extLst>
          </p:cNvPr>
          <p:cNvGrpSpPr/>
          <p:nvPr/>
        </p:nvGrpSpPr>
        <p:grpSpPr>
          <a:xfrm>
            <a:off x="653126" y="1820102"/>
            <a:ext cx="6536019" cy="1458678"/>
            <a:chOff x="653126" y="1820102"/>
            <a:chExt cx="6536019" cy="1458678"/>
          </a:xfrm>
        </p:grpSpPr>
        <p:sp>
          <p:nvSpPr>
            <p:cNvPr id="26" name="Rectangle 25">
              <a:extLst>
                <a:ext uri="{FF2B5EF4-FFF2-40B4-BE49-F238E27FC236}">
                  <a16:creationId xmlns:a16="http://schemas.microsoft.com/office/drawing/2014/main" id="{D4EF7840-77E0-4A60-B216-6546E14CC6A8}"/>
                </a:ext>
              </a:extLst>
            </p:cNvPr>
            <p:cNvSpPr/>
            <p:nvPr/>
          </p:nvSpPr>
          <p:spPr>
            <a:xfrm>
              <a:off x="3008244" y="1820102"/>
              <a:ext cx="4180901" cy="1458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64646"/>
                  </a:solidFill>
                  <a:effectLst/>
                  <a:uLnTx/>
                  <a:uFillTx/>
                  <a:latin typeface="Calibri" panose="020F0502020204030204" pitchFamily="34" charset="0"/>
                  <a:ea typeface="+mn-ea"/>
                  <a:cs typeface="Arial" pitchFamily="34" charset="0"/>
                </a:rPr>
                <a:t>Development and adoption of the Ghana Integrated Nuclear Security Support Plan (INSSP) - </a:t>
              </a:r>
              <a:r>
                <a:rPr kumimoji="0" lang="en-US" sz="1400" b="1" i="0" u="none" strike="noStrike" kern="0" cap="none" spc="0" normalizeH="0" baseline="0" noProof="0" dirty="0">
                  <a:ln>
                    <a:noFill/>
                  </a:ln>
                  <a:solidFill>
                    <a:srgbClr val="C00000"/>
                  </a:solidFill>
                  <a:effectLst/>
                  <a:uLnTx/>
                  <a:uFillTx/>
                  <a:latin typeface="Calibri" panose="020F0502020204030204" pitchFamily="34" charset="0"/>
                  <a:ea typeface="+mn-ea"/>
                  <a:cs typeface="Arial" pitchFamily="34" charset="0"/>
                </a:rPr>
                <a:t>forms the baseline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C00000"/>
                  </a:solidFill>
                  <a:effectLst/>
                  <a:uLnTx/>
                  <a:uFillTx/>
                  <a:latin typeface="Calibri" panose="020F0502020204030204" pitchFamily="34" charset="0"/>
                  <a:ea typeface="+mn-ea"/>
                  <a:cs typeface="Arial" pitchFamily="34" charset="0"/>
                </a:rPr>
                <a:t>document on nuclear security activities in the country</a:t>
              </a:r>
            </a:p>
          </p:txBody>
        </p:sp>
        <p:grpSp>
          <p:nvGrpSpPr>
            <p:cNvPr id="19" name="Groupe 1">
              <a:extLst>
                <a:ext uri="{FF2B5EF4-FFF2-40B4-BE49-F238E27FC236}">
                  <a16:creationId xmlns:a16="http://schemas.microsoft.com/office/drawing/2014/main" id="{A4D55C53-50B6-472D-976D-2E287F52D422}"/>
                </a:ext>
              </a:extLst>
            </p:cNvPr>
            <p:cNvGrpSpPr/>
            <p:nvPr/>
          </p:nvGrpSpPr>
          <p:grpSpPr>
            <a:xfrm>
              <a:off x="653126" y="1881552"/>
              <a:ext cx="1940850" cy="1208735"/>
              <a:chOff x="4136627" y="2734860"/>
              <a:chExt cx="2110791" cy="1335778"/>
            </a:xfrm>
          </p:grpSpPr>
          <p:sp>
            <p:nvSpPr>
              <p:cNvPr id="20" name="Forme libre : forme 22">
                <a:extLst>
                  <a:ext uri="{FF2B5EF4-FFF2-40B4-BE49-F238E27FC236}">
                    <a16:creationId xmlns:a16="http://schemas.microsoft.com/office/drawing/2014/main" id="{6438294A-25E4-4938-8214-D8EAC12FC98B}"/>
                  </a:ext>
                </a:extLst>
              </p:cNvPr>
              <p:cNvSpPr/>
              <p:nvPr/>
            </p:nvSpPr>
            <p:spPr>
              <a:xfrm flipH="1">
                <a:off x="4136627" y="2734860"/>
                <a:ext cx="1817867" cy="1318520"/>
              </a:xfrm>
              <a:custGeom>
                <a:avLst/>
                <a:gdLst>
                  <a:gd name="connsiteX0" fmla="*/ 1168903 w 1817867"/>
                  <a:gd name="connsiteY0" fmla="*/ 0 h 1318520"/>
                  <a:gd name="connsiteX1" fmla="*/ 1168897 w 1817867"/>
                  <a:gd name="connsiteY1" fmla="*/ 5 h 1318520"/>
                  <a:gd name="connsiteX2" fmla="*/ 1164494 w 1817867"/>
                  <a:gd name="connsiteY2" fmla="*/ 5 h 1318520"/>
                  <a:gd name="connsiteX3" fmla="*/ 1163518 w 1817867"/>
                  <a:gd name="connsiteY3" fmla="*/ 4367 h 1318520"/>
                  <a:gd name="connsiteX4" fmla="*/ 941742 w 1817867"/>
                  <a:gd name="connsiteY4" fmla="*/ 184223 h 1318520"/>
                  <a:gd name="connsiteX5" fmla="*/ 240301 w 1817867"/>
                  <a:gd name="connsiteY5" fmla="*/ 184223 h 1318520"/>
                  <a:gd name="connsiteX6" fmla="*/ 0 w 1817867"/>
                  <a:gd name="connsiteY6" fmla="*/ 1318520 h 1318520"/>
                  <a:gd name="connsiteX7" fmla="*/ 1498589 w 1817867"/>
                  <a:gd name="connsiteY7" fmla="*/ 1318520 h 1318520"/>
                  <a:gd name="connsiteX8" fmla="*/ 1498589 w 1817867"/>
                  <a:gd name="connsiteY8" fmla="*/ 1318519 h 1318520"/>
                  <a:gd name="connsiteX9" fmla="*/ 1554139 w 1817867"/>
                  <a:gd name="connsiteY9" fmla="*/ 1318519 h 1318520"/>
                  <a:gd name="connsiteX10" fmla="*/ 1817867 w 1817867"/>
                  <a:gd name="connsiteY10" fmla="*/ 139977 h 1318520"/>
                  <a:gd name="connsiteX11" fmla="*/ 1681103 w 1817867"/>
                  <a:gd name="connsiteY11" fmla="*/ 5 h 1318520"/>
                  <a:gd name="connsiteX12" fmla="*/ 1168903 w 1817867"/>
                  <a:gd name="connsiteY12" fmla="*/ 5 h 131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867" h="1318520">
                    <a:moveTo>
                      <a:pt x="1168903" y="0"/>
                    </a:moveTo>
                    <a:lnTo>
                      <a:pt x="1168897" y="5"/>
                    </a:lnTo>
                    <a:lnTo>
                      <a:pt x="1164494" y="5"/>
                    </a:lnTo>
                    <a:lnTo>
                      <a:pt x="1163518" y="4367"/>
                    </a:lnTo>
                    <a:lnTo>
                      <a:pt x="941742" y="184223"/>
                    </a:lnTo>
                    <a:lnTo>
                      <a:pt x="240301" y="184223"/>
                    </a:lnTo>
                    <a:lnTo>
                      <a:pt x="0" y="1318520"/>
                    </a:lnTo>
                    <a:lnTo>
                      <a:pt x="1498589" y="1318520"/>
                    </a:lnTo>
                    <a:lnTo>
                      <a:pt x="1498589" y="1318519"/>
                    </a:lnTo>
                    <a:lnTo>
                      <a:pt x="1554139" y="1318519"/>
                    </a:lnTo>
                    <a:lnTo>
                      <a:pt x="1817867" y="139977"/>
                    </a:lnTo>
                    <a:lnTo>
                      <a:pt x="1681103" y="5"/>
                    </a:lnTo>
                    <a:lnTo>
                      <a:pt x="1168903" y="5"/>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7A177261-EDE8-4B63-807D-4AFBF0AA1BFE}"/>
                  </a:ext>
                </a:extLst>
              </p:cNvPr>
              <p:cNvSpPr/>
              <p:nvPr/>
            </p:nvSpPr>
            <p:spPr>
              <a:xfrm>
                <a:off x="4398229" y="3111690"/>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3FE7F361-1D55-42C0-ADC4-C7A2E9DFE7DA}"/>
                  </a:ext>
                </a:extLst>
              </p:cNvPr>
              <p:cNvSpPr/>
              <p:nvPr/>
            </p:nvSpPr>
            <p:spPr>
              <a:xfrm rot="335292">
                <a:off x="4468035" y="3042682"/>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C5BA2B76-E3A1-4292-8B20-B4F70CA143CE}"/>
                  </a:ext>
                </a:extLst>
              </p:cNvPr>
              <p:cNvSpPr/>
              <p:nvPr/>
            </p:nvSpPr>
            <p:spPr>
              <a:xfrm rot="775497">
                <a:off x="4540330" y="2965048"/>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Forme libre : forme 23">
                <a:extLst>
                  <a:ext uri="{FF2B5EF4-FFF2-40B4-BE49-F238E27FC236}">
                    <a16:creationId xmlns:a16="http://schemas.microsoft.com/office/drawing/2014/main" id="{359FA508-9DC5-4CE9-92D2-7A58E551E446}"/>
                  </a:ext>
                </a:extLst>
              </p:cNvPr>
              <p:cNvSpPr/>
              <p:nvPr/>
            </p:nvSpPr>
            <p:spPr>
              <a:xfrm>
                <a:off x="4398229" y="2838375"/>
                <a:ext cx="1849189" cy="1232263"/>
              </a:xfrm>
              <a:custGeom>
                <a:avLst/>
                <a:gdLst>
                  <a:gd name="connsiteX0" fmla="*/ 1168903 w 1849189"/>
                  <a:gd name="connsiteY0" fmla="*/ 0 h 1232263"/>
                  <a:gd name="connsiteX1" fmla="*/ 1168903 w 1849189"/>
                  <a:gd name="connsiteY1" fmla="*/ 4 h 1232263"/>
                  <a:gd name="connsiteX2" fmla="*/ 1849189 w 1849189"/>
                  <a:gd name="connsiteY2" fmla="*/ 4 h 1232263"/>
                  <a:gd name="connsiteX3" fmla="*/ 1554139 w 1849189"/>
                  <a:gd name="connsiteY3" fmla="*/ 1232262 h 1232263"/>
                  <a:gd name="connsiteX4" fmla="*/ 1514310 w 1849189"/>
                  <a:gd name="connsiteY4" fmla="*/ 1232262 h 1232263"/>
                  <a:gd name="connsiteX5" fmla="*/ 1514310 w 1849189"/>
                  <a:gd name="connsiteY5" fmla="*/ 1232263 h 1232263"/>
                  <a:gd name="connsiteX6" fmla="*/ 0 w 1849189"/>
                  <a:gd name="connsiteY6" fmla="*/ 1232263 h 1232263"/>
                  <a:gd name="connsiteX7" fmla="*/ 224580 w 1849189"/>
                  <a:gd name="connsiteY7" fmla="*/ 172171 h 1232263"/>
                  <a:gd name="connsiteX8" fmla="*/ 1123271 w 1849189"/>
                  <a:gd name="connsiteY8" fmla="*/ 172171 h 1232263"/>
                  <a:gd name="connsiteX9" fmla="*/ 1123271 w 1849189"/>
                  <a:gd name="connsiteY9" fmla="*/ 172170 h 1232263"/>
                  <a:gd name="connsiteX10" fmla="*/ 941742 w 1849189"/>
                  <a:gd name="connsiteY10" fmla="*/ 172170 h 1232263"/>
                  <a:gd name="connsiteX11" fmla="*/ 1163518 w 1849189"/>
                  <a:gd name="connsiteY11" fmla="*/ 4082 h 1232263"/>
                  <a:gd name="connsiteX12" fmla="*/ 1164494 w 1849189"/>
                  <a:gd name="connsiteY12" fmla="*/ 4 h 1232263"/>
                  <a:gd name="connsiteX13" fmla="*/ 1168898 w 1849189"/>
                  <a:gd name="connsiteY13" fmla="*/ 4 h 12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9189" h="1232263">
                    <a:moveTo>
                      <a:pt x="1168903" y="0"/>
                    </a:moveTo>
                    <a:lnTo>
                      <a:pt x="1168903" y="4"/>
                    </a:lnTo>
                    <a:lnTo>
                      <a:pt x="1849189" y="4"/>
                    </a:lnTo>
                    <a:lnTo>
                      <a:pt x="1554139" y="1232262"/>
                    </a:lnTo>
                    <a:lnTo>
                      <a:pt x="1514310" y="1232262"/>
                    </a:lnTo>
                    <a:lnTo>
                      <a:pt x="1514310" y="1232263"/>
                    </a:lnTo>
                    <a:lnTo>
                      <a:pt x="0" y="1232263"/>
                    </a:lnTo>
                    <a:lnTo>
                      <a:pt x="224580" y="172171"/>
                    </a:lnTo>
                    <a:lnTo>
                      <a:pt x="1123271" y="172171"/>
                    </a:lnTo>
                    <a:lnTo>
                      <a:pt x="1123271" y="172170"/>
                    </a:lnTo>
                    <a:lnTo>
                      <a:pt x="941742" y="172170"/>
                    </a:lnTo>
                    <a:lnTo>
                      <a:pt x="1163518" y="4082"/>
                    </a:lnTo>
                    <a:lnTo>
                      <a:pt x="1164494" y="4"/>
                    </a:lnTo>
                    <a:lnTo>
                      <a:pt x="1168898" y="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INSSP</a:t>
                </a:r>
                <a:endParaRPr kumimoji="0" lang="en-GH"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Forme libre : forme 25">
                <a:extLst>
                  <a:ext uri="{FF2B5EF4-FFF2-40B4-BE49-F238E27FC236}">
                    <a16:creationId xmlns:a16="http://schemas.microsoft.com/office/drawing/2014/main" id="{553E2879-7D04-4030-B062-6F3A967040B8}"/>
                  </a:ext>
                </a:extLst>
              </p:cNvPr>
              <p:cNvSpPr/>
              <p:nvPr/>
            </p:nvSpPr>
            <p:spPr>
              <a:xfrm>
                <a:off x="4398229" y="3713721"/>
                <a:ext cx="1635329" cy="356915"/>
              </a:xfrm>
              <a:custGeom>
                <a:avLst/>
                <a:gdLst>
                  <a:gd name="connsiteX0" fmla="*/ 1639597 w 1639597"/>
                  <a:gd name="connsiteY0" fmla="*/ 0 h 356915"/>
                  <a:gd name="connsiteX1" fmla="*/ 1554137 w 1639597"/>
                  <a:gd name="connsiteY1" fmla="*/ 356915 h 356915"/>
                  <a:gd name="connsiteX2" fmla="*/ 0 w 1639597"/>
                  <a:gd name="connsiteY2" fmla="*/ 356915 h 356915"/>
                </a:gdLst>
                <a:ahLst/>
                <a:cxnLst>
                  <a:cxn ang="0">
                    <a:pos x="connsiteX0" y="connsiteY0"/>
                  </a:cxn>
                  <a:cxn ang="0">
                    <a:pos x="connsiteX1" y="connsiteY1"/>
                  </a:cxn>
                  <a:cxn ang="0">
                    <a:pos x="connsiteX2" y="connsiteY2"/>
                  </a:cxn>
                </a:cxnLst>
                <a:rect l="l" t="t" r="r" b="b"/>
                <a:pathLst>
                  <a:path w="1639597" h="356915">
                    <a:moveTo>
                      <a:pt x="1639597" y="0"/>
                    </a:moveTo>
                    <a:lnTo>
                      <a:pt x="1554137" y="356915"/>
                    </a:lnTo>
                    <a:lnTo>
                      <a:pt x="0" y="356915"/>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5" name="Group 4">
            <a:extLst>
              <a:ext uri="{FF2B5EF4-FFF2-40B4-BE49-F238E27FC236}">
                <a16:creationId xmlns:a16="http://schemas.microsoft.com/office/drawing/2014/main" id="{A430B6CD-AE82-4574-A51B-FD97AB6F276E}"/>
              </a:ext>
            </a:extLst>
          </p:cNvPr>
          <p:cNvGrpSpPr/>
          <p:nvPr/>
        </p:nvGrpSpPr>
        <p:grpSpPr>
          <a:xfrm>
            <a:off x="653126" y="3302094"/>
            <a:ext cx="6605646" cy="1458678"/>
            <a:chOff x="653126" y="3302094"/>
            <a:chExt cx="6605646" cy="1458678"/>
          </a:xfrm>
        </p:grpSpPr>
        <p:sp>
          <p:nvSpPr>
            <p:cNvPr id="34" name="Rectangle 33">
              <a:extLst>
                <a:ext uri="{FF2B5EF4-FFF2-40B4-BE49-F238E27FC236}">
                  <a16:creationId xmlns:a16="http://schemas.microsoft.com/office/drawing/2014/main" id="{D1406432-DA5E-463E-A664-64AF47B94E3F}"/>
                </a:ext>
              </a:extLst>
            </p:cNvPr>
            <p:cNvSpPr/>
            <p:nvPr/>
          </p:nvSpPr>
          <p:spPr>
            <a:xfrm>
              <a:off x="3016081" y="3302094"/>
              <a:ext cx="4242691" cy="1458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2DA2BF"/>
                  </a:solidFill>
                  <a:effectLst/>
                  <a:uLnTx/>
                  <a:uFillTx/>
                  <a:latin typeface="Calibri" panose="020F0502020204030204" pitchFamily="34" charset="0"/>
                  <a:ea typeface="+mn-ea"/>
                  <a:cs typeface="Arial" pitchFamily="34" charset="0"/>
                </a:rPr>
                <a:t>Establishment of the Nuclear Security Support Centre with support from the IAEA – </a:t>
              </a:r>
              <a:r>
                <a:rPr kumimoji="0" lang="en-US" sz="1400" b="1" i="0" u="none" strike="noStrike" kern="0" cap="none" spc="0" normalizeH="0" baseline="0" noProof="0" dirty="0">
                  <a:ln>
                    <a:noFill/>
                  </a:ln>
                  <a:solidFill>
                    <a:schemeClr val="bg1">
                      <a:lumMod val="65000"/>
                    </a:schemeClr>
                  </a:solidFill>
                  <a:effectLst/>
                  <a:uLnTx/>
                  <a:uFillTx/>
                  <a:latin typeface="Calibri" panose="020F0502020204030204" pitchFamily="34" charset="0"/>
                  <a:ea typeface="+mn-ea"/>
                  <a:cs typeface="Arial" pitchFamily="34" charset="0"/>
                </a:rPr>
                <a:t>to provide technical Support Services for lifecycle equipment management and Scientific Support Services for the prevention, detection of, and response to nuclear security events.</a:t>
              </a:r>
            </a:p>
          </p:txBody>
        </p:sp>
        <p:grpSp>
          <p:nvGrpSpPr>
            <p:cNvPr id="27" name="Groupe 1">
              <a:extLst>
                <a:ext uri="{FF2B5EF4-FFF2-40B4-BE49-F238E27FC236}">
                  <a16:creationId xmlns:a16="http://schemas.microsoft.com/office/drawing/2014/main" id="{476C0E45-9A39-4C93-9A33-F8C6974D73F4}"/>
                </a:ext>
              </a:extLst>
            </p:cNvPr>
            <p:cNvGrpSpPr/>
            <p:nvPr/>
          </p:nvGrpSpPr>
          <p:grpSpPr>
            <a:xfrm>
              <a:off x="653126" y="3402630"/>
              <a:ext cx="1940850" cy="1208735"/>
              <a:chOff x="4136627" y="2734860"/>
              <a:chExt cx="2110791" cy="1335778"/>
            </a:xfrm>
          </p:grpSpPr>
          <p:sp>
            <p:nvSpPr>
              <p:cNvPr id="28" name="Forme libre : forme 22">
                <a:extLst>
                  <a:ext uri="{FF2B5EF4-FFF2-40B4-BE49-F238E27FC236}">
                    <a16:creationId xmlns:a16="http://schemas.microsoft.com/office/drawing/2014/main" id="{E800647C-CC48-43A9-AC97-45A1B6F38613}"/>
                  </a:ext>
                </a:extLst>
              </p:cNvPr>
              <p:cNvSpPr/>
              <p:nvPr/>
            </p:nvSpPr>
            <p:spPr>
              <a:xfrm flipH="1">
                <a:off x="4136627" y="2734860"/>
                <a:ext cx="1817867" cy="1318520"/>
              </a:xfrm>
              <a:custGeom>
                <a:avLst/>
                <a:gdLst>
                  <a:gd name="connsiteX0" fmla="*/ 1168903 w 1817867"/>
                  <a:gd name="connsiteY0" fmla="*/ 0 h 1318520"/>
                  <a:gd name="connsiteX1" fmla="*/ 1168897 w 1817867"/>
                  <a:gd name="connsiteY1" fmla="*/ 5 h 1318520"/>
                  <a:gd name="connsiteX2" fmla="*/ 1164494 w 1817867"/>
                  <a:gd name="connsiteY2" fmla="*/ 5 h 1318520"/>
                  <a:gd name="connsiteX3" fmla="*/ 1163518 w 1817867"/>
                  <a:gd name="connsiteY3" fmla="*/ 4367 h 1318520"/>
                  <a:gd name="connsiteX4" fmla="*/ 941742 w 1817867"/>
                  <a:gd name="connsiteY4" fmla="*/ 184223 h 1318520"/>
                  <a:gd name="connsiteX5" fmla="*/ 240301 w 1817867"/>
                  <a:gd name="connsiteY5" fmla="*/ 184223 h 1318520"/>
                  <a:gd name="connsiteX6" fmla="*/ 0 w 1817867"/>
                  <a:gd name="connsiteY6" fmla="*/ 1318520 h 1318520"/>
                  <a:gd name="connsiteX7" fmla="*/ 1498589 w 1817867"/>
                  <a:gd name="connsiteY7" fmla="*/ 1318520 h 1318520"/>
                  <a:gd name="connsiteX8" fmla="*/ 1498589 w 1817867"/>
                  <a:gd name="connsiteY8" fmla="*/ 1318519 h 1318520"/>
                  <a:gd name="connsiteX9" fmla="*/ 1554139 w 1817867"/>
                  <a:gd name="connsiteY9" fmla="*/ 1318519 h 1318520"/>
                  <a:gd name="connsiteX10" fmla="*/ 1817867 w 1817867"/>
                  <a:gd name="connsiteY10" fmla="*/ 139977 h 1318520"/>
                  <a:gd name="connsiteX11" fmla="*/ 1681103 w 1817867"/>
                  <a:gd name="connsiteY11" fmla="*/ 5 h 1318520"/>
                  <a:gd name="connsiteX12" fmla="*/ 1168903 w 1817867"/>
                  <a:gd name="connsiteY12" fmla="*/ 5 h 131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867" h="1318520">
                    <a:moveTo>
                      <a:pt x="1168903" y="0"/>
                    </a:moveTo>
                    <a:lnTo>
                      <a:pt x="1168897" y="5"/>
                    </a:lnTo>
                    <a:lnTo>
                      <a:pt x="1164494" y="5"/>
                    </a:lnTo>
                    <a:lnTo>
                      <a:pt x="1163518" y="4367"/>
                    </a:lnTo>
                    <a:lnTo>
                      <a:pt x="941742" y="184223"/>
                    </a:lnTo>
                    <a:lnTo>
                      <a:pt x="240301" y="184223"/>
                    </a:lnTo>
                    <a:lnTo>
                      <a:pt x="0" y="1318520"/>
                    </a:lnTo>
                    <a:lnTo>
                      <a:pt x="1498589" y="1318520"/>
                    </a:lnTo>
                    <a:lnTo>
                      <a:pt x="1498589" y="1318519"/>
                    </a:lnTo>
                    <a:lnTo>
                      <a:pt x="1554139" y="1318519"/>
                    </a:lnTo>
                    <a:lnTo>
                      <a:pt x="1817867" y="139977"/>
                    </a:lnTo>
                    <a:lnTo>
                      <a:pt x="1681103" y="5"/>
                    </a:lnTo>
                    <a:lnTo>
                      <a:pt x="1168903" y="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4D120EE2-A46A-466C-99E6-F86EFAFE9352}"/>
                  </a:ext>
                </a:extLst>
              </p:cNvPr>
              <p:cNvSpPr/>
              <p:nvPr/>
            </p:nvSpPr>
            <p:spPr>
              <a:xfrm>
                <a:off x="4398229" y="3111690"/>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4D6F5287-F8E1-4A02-B86C-65DA49F43841}"/>
                  </a:ext>
                </a:extLst>
              </p:cNvPr>
              <p:cNvSpPr/>
              <p:nvPr/>
            </p:nvSpPr>
            <p:spPr>
              <a:xfrm rot="335292">
                <a:off x="4468035" y="3042682"/>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0A10308C-EC17-49A8-B08D-4B8B4D063BBC}"/>
                  </a:ext>
                </a:extLst>
              </p:cNvPr>
              <p:cNvSpPr/>
              <p:nvPr/>
            </p:nvSpPr>
            <p:spPr>
              <a:xfrm rot="775497">
                <a:off x="4540330" y="2965048"/>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Forme libre : forme 23">
                <a:extLst>
                  <a:ext uri="{FF2B5EF4-FFF2-40B4-BE49-F238E27FC236}">
                    <a16:creationId xmlns:a16="http://schemas.microsoft.com/office/drawing/2014/main" id="{4EC8D540-E7F1-40DD-BF02-99FFA0D50FAF}"/>
                  </a:ext>
                </a:extLst>
              </p:cNvPr>
              <p:cNvSpPr/>
              <p:nvPr/>
            </p:nvSpPr>
            <p:spPr>
              <a:xfrm>
                <a:off x="4398229" y="2838375"/>
                <a:ext cx="1849189" cy="1232263"/>
              </a:xfrm>
              <a:custGeom>
                <a:avLst/>
                <a:gdLst>
                  <a:gd name="connsiteX0" fmla="*/ 1168903 w 1849189"/>
                  <a:gd name="connsiteY0" fmla="*/ 0 h 1232263"/>
                  <a:gd name="connsiteX1" fmla="*/ 1168903 w 1849189"/>
                  <a:gd name="connsiteY1" fmla="*/ 4 h 1232263"/>
                  <a:gd name="connsiteX2" fmla="*/ 1849189 w 1849189"/>
                  <a:gd name="connsiteY2" fmla="*/ 4 h 1232263"/>
                  <a:gd name="connsiteX3" fmla="*/ 1554139 w 1849189"/>
                  <a:gd name="connsiteY3" fmla="*/ 1232262 h 1232263"/>
                  <a:gd name="connsiteX4" fmla="*/ 1514310 w 1849189"/>
                  <a:gd name="connsiteY4" fmla="*/ 1232262 h 1232263"/>
                  <a:gd name="connsiteX5" fmla="*/ 1514310 w 1849189"/>
                  <a:gd name="connsiteY5" fmla="*/ 1232263 h 1232263"/>
                  <a:gd name="connsiteX6" fmla="*/ 0 w 1849189"/>
                  <a:gd name="connsiteY6" fmla="*/ 1232263 h 1232263"/>
                  <a:gd name="connsiteX7" fmla="*/ 224580 w 1849189"/>
                  <a:gd name="connsiteY7" fmla="*/ 172171 h 1232263"/>
                  <a:gd name="connsiteX8" fmla="*/ 1123271 w 1849189"/>
                  <a:gd name="connsiteY8" fmla="*/ 172171 h 1232263"/>
                  <a:gd name="connsiteX9" fmla="*/ 1123271 w 1849189"/>
                  <a:gd name="connsiteY9" fmla="*/ 172170 h 1232263"/>
                  <a:gd name="connsiteX10" fmla="*/ 941742 w 1849189"/>
                  <a:gd name="connsiteY10" fmla="*/ 172170 h 1232263"/>
                  <a:gd name="connsiteX11" fmla="*/ 1163518 w 1849189"/>
                  <a:gd name="connsiteY11" fmla="*/ 4082 h 1232263"/>
                  <a:gd name="connsiteX12" fmla="*/ 1164494 w 1849189"/>
                  <a:gd name="connsiteY12" fmla="*/ 4 h 1232263"/>
                  <a:gd name="connsiteX13" fmla="*/ 1168898 w 1849189"/>
                  <a:gd name="connsiteY13" fmla="*/ 4 h 12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9189" h="1232263">
                    <a:moveTo>
                      <a:pt x="1168903" y="0"/>
                    </a:moveTo>
                    <a:lnTo>
                      <a:pt x="1168903" y="4"/>
                    </a:lnTo>
                    <a:lnTo>
                      <a:pt x="1849189" y="4"/>
                    </a:lnTo>
                    <a:lnTo>
                      <a:pt x="1554139" y="1232262"/>
                    </a:lnTo>
                    <a:lnTo>
                      <a:pt x="1514310" y="1232262"/>
                    </a:lnTo>
                    <a:lnTo>
                      <a:pt x="1514310" y="1232263"/>
                    </a:lnTo>
                    <a:lnTo>
                      <a:pt x="0" y="1232263"/>
                    </a:lnTo>
                    <a:lnTo>
                      <a:pt x="224580" y="172171"/>
                    </a:lnTo>
                    <a:lnTo>
                      <a:pt x="1123271" y="172171"/>
                    </a:lnTo>
                    <a:lnTo>
                      <a:pt x="1123271" y="172170"/>
                    </a:lnTo>
                    <a:lnTo>
                      <a:pt x="941742" y="172170"/>
                    </a:lnTo>
                    <a:lnTo>
                      <a:pt x="1163518" y="4082"/>
                    </a:lnTo>
                    <a:lnTo>
                      <a:pt x="1164494" y="4"/>
                    </a:lnTo>
                    <a:lnTo>
                      <a:pt x="1168898" y="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alibri"/>
                  </a:rPr>
                  <a:t>NSSC</a:t>
                </a:r>
                <a:endParaRPr kumimoji="0" lang="en-GH"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Forme libre : forme 25">
                <a:extLst>
                  <a:ext uri="{FF2B5EF4-FFF2-40B4-BE49-F238E27FC236}">
                    <a16:creationId xmlns:a16="http://schemas.microsoft.com/office/drawing/2014/main" id="{94571E55-4C0A-48AF-8275-661BF8BA4B6A}"/>
                  </a:ext>
                </a:extLst>
              </p:cNvPr>
              <p:cNvSpPr/>
              <p:nvPr/>
            </p:nvSpPr>
            <p:spPr>
              <a:xfrm>
                <a:off x="4398229" y="3713721"/>
                <a:ext cx="1635329" cy="356915"/>
              </a:xfrm>
              <a:custGeom>
                <a:avLst/>
                <a:gdLst>
                  <a:gd name="connsiteX0" fmla="*/ 1639597 w 1639597"/>
                  <a:gd name="connsiteY0" fmla="*/ 0 h 356915"/>
                  <a:gd name="connsiteX1" fmla="*/ 1554137 w 1639597"/>
                  <a:gd name="connsiteY1" fmla="*/ 356915 h 356915"/>
                  <a:gd name="connsiteX2" fmla="*/ 0 w 1639597"/>
                  <a:gd name="connsiteY2" fmla="*/ 356915 h 356915"/>
                </a:gdLst>
                <a:ahLst/>
                <a:cxnLst>
                  <a:cxn ang="0">
                    <a:pos x="connsiteX0" y="connsiteY0"/>
                  </a:cxn>
                  <a:cxn ang="0">
                    <a:pos x="connsiteX1" y="connsiteY1"/>
                  </a:cxn>
                  <a:cxn ang="0">
                    <a:pos x="connsiteX2" y="connsiteY2"/>
                  </a:cxn>
                </a:cxnLst>
                <a:rect l="l" t="t" r="r" b="b"/>
                <a:pathLst>
                  <a:path w="1639597" h="356915">
                    <a:moveTo>
                      <a:pt x="1639597" y="0"/>
                    </a:moveTo>
                    <a:lnTo>
                      <a:pt x="1554137" y="356915"/>
                    </a:lnTo>
                    <a:lnTo>
                      <a:pt x="0" y="356915"/>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6" name="Group 5">
            <a:extLst>
              <a:ext uri="{FF2B5EF4-FFF2-40B4-BE49-F238E27FC236}">
                <a16:creationId xmlns:a16="http://schemas.microsoft.com/office/drawing/2014/main" id="{78CBBEBA-FF73-4985-BFAE-54E987E3D281}"/>
              </a:ext>
            </a:extLst>
          </p:cNvPr>
          <p:cNvGrpSpPr/>
          <p:nvPr/>
        </p:nvGrpSpPr>
        <p:grpSpPr>
          <a:xfrm>
            <a:off x="653126" y="4891200"/>
            <a:ext cx="6364336" cy="1241243"/>
            <a:chOff x="653126" y="4891200"/>
            <a:chExt cx="6364336" cy="1241243"/>
          </a:xfrm>
        </p:grpSpPr>
        <p:grpSp>
          <p:nvGrpSpPr>
            <p:cNvPr id="39" name="Groupe 1">
              <a:extLst>
                <a:ext uri="{FF2B5EF4-FFF2-40B4-BE49-F238E27FC236}">
                  <a16:creationId xmlns:a16="http://schemas.microsoft.com/office/drawing/2014/main" id="{4F365EE2-4A0F-414C-AA21-AE0F43166AFA}"/>
                </a:ext>
              </a:extLst>
            </p:cNvPr>
            <p:cNvGrpSpPr/>
            <p:nvPr/>
          </p:nvGrpSpPr>
          <p:grpSpPr>
            <a:xfrm>
              <a:off x="653126" y="4923708"/>
              <a:ext cx="1940850" cy="1208735"/>
              <a:chOff x="4136627" y="2734860"/>
              <a:chExt cx="2110791" cy="1335778"/>
            </a:xfrm>
          </p:grpSpPr>
          <p:sp>
            <p:nvSpPr>
              <p:cNvPr id="40" name="Forme libre : forme 22">
                <a:extLst>
                  <a:ext uri="{FF2B5EF4-FFF2-40B4-BE49-F238E27FC236}">
                    <a16:creationId xmlns:a16="http://schemas.microsoft.com/office/drawing/2014/main" id="{2A2F7B33-0026-4F17-B6E8-EA19FB5EC396}"/>
                  </a:ext>
                </a:extLst>
              </p:cNvPr>
              <p:cNvSpPr/>
              <p:nvPr/>
            </p:nvSpPr>
            <p:spPr>
              <a:xfrm flipH="1">
                <a:off x="4136627" y="2734860"/>
                <a:ext cx="1817867" cy="1318520"/>
              </a:xfrm>
              <a:custGeom>
                <a:avLst/>
                <a:gdLst>
                  <a:gd name="connsiteX0" fmla="*/ 1168903 w 1817867"/>
                  <a:gd name="connsiteY0" fmla="*/ 0 h 1318520"/>
                  <a:gd name="connsiteX1" fmla="*/ 1168897 w 1817867"/>
                  <a:gd name="connsiteY1" fmla="*/ 5 h 1318520"/>
                  <a:gd name="connsiteX2" fmla="*/ 1164494 w 1817867"/>
                  <a:gd name="connsiteY2" fmla="*/ 5 h 1318520"/>
                  <a:gd name="connsiteX3" fmla="*/ 1163518 w 1817867"/>
                  <a:gd name="connsiteY3" fmla="*/ 4367 h 1318520"/>
                  <a:gd name="connsiteX4" fmla="*/ 941742 w 1817867"/>
                  <a:gd name="connsiteY4" fmla="*/ 184223 h 1318520"/>
                  <a:gd name="connsiteX5" fmla="*/ 240301 w 1817867"/>
                  <a:gd name="connsiteY5" fmla="*/ 184223 h 1318520"/>
                  <a:gd name="connsiteX6" fmla="*/ 0 w 1817867"/>
                  <a:gd name="connsiteY6" fmla="*/ 1318520 h 1318520"/>
                  <a:gd name="connsiteX7" fmla="*/ 1498589 w 1817867"/>
                  <a:gd name="connsiteY7" fmla="*/ 1318520 h 1318520"/>
                  <a:gd name="connsiteX8" fmla="*/ 1498589 w 1817867"/>
                  <a:gd name="connsiteY8" fmla="*/ 1318519 h 1318520"/>
                  <a:gd name="connsiteX9" fmla="*/ 1554139 w 1817867"/>
                  <a:gd name="connsiteY9" fmla="*/ 1318519 h 1318520"/>
                  <a:gd name="connsiteX10" fmla="*/ 1817867 w 1817867"/>
                  <a:gd name="connsiteY10" fmla="*/ 139977 h 1318520"/>
                  <a:gd name="connsiteX11" fmla="*/ 1681103 w 1817867"/>
                  <a:gd name="connsiteY11" fmla="*/ 5 h 1318520"/>
                  <a:gd name="connsiteX12" fmla="*/ 1168903 w 1817867"/>
                  <a:gd name="connsiteY12" fmla="*/ 5 h 131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7867" h="1318520">
                    <a:moveTo>
                      <a:pt x="1168903" y="0"/>
                    </a:moveTo>
                    <a:lnTo>
                      <a:pt x="1168897" y="5"/>
                    </a:lnTo>
                    <a:lnTo>
                      <a:pt x="1164494" y="5"/>
                    </a:lnTo>
                    <a:lnTo>
                      <a:pt x="1163518" y="4367"/>
                    </a:lnTo>
                    <a:lnTo>
                      <a:pt x="941742" y="184223"/>
                    </a:lnTo>
                    <a:lnTo>
                      <a:pt x="240301" y="184223"/>
                    </a:lnTo>
                    <a:lnTo>
                      <a:pt x="0" y="1318520"/>
                    </a:lnTo>
                    <a:lnTo>
                      <a:pt x="1498589" y="1318520"/>
                    </a:lnTo>
                    <a:lnTo>
                      <a:pt x="1498589" y="1318519"/>
                    </a:lnTo>
                    <a:lnTo>
                      <a:pt x="1554139" y="1318519"/>
                    </a:lnTo>
                    <a:lnTo>
                      <a:pt x="1817867" y="139977"/>
                    </a:lnTo>
                    <a:lnTo>
                      <a:pt x="1681103" y="5"/>
                    </a:lnTo>
                    <a:lnTo>
                      <a:pt x="1168903" y="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A5BB075A-DCA5-4676-B200-6C36D91F1E1A}"/>
                  </a:ext>
                </a:extLst>
              </p:cNvPr>
              <p:cNvSpPr/>
              <p:nvPr/>
            </p:nvSpPr>
            <p:spPr>
              <a:xfrm>
                <a:off x="4398229" y="3111690"/>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D0BD1E2D-8DF5-4ECA-A97D-44D93788AF34}"/>
                  </a:ext>
                </a:extLst>
              </p:cNvPr>
              <p:cNvSpPr/>
              <p:nvPr/>
            </p:nvSpPr>
            <p:spPr>
              <a:xfrm rot="335292">
                <a:off x="4468035" y="3042682"/>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76EDFDA8-AE0B-4D08-9FB2-13F6F708E728}"/>
                  </a:ext>
                </a:extLst>
              </p:cNvPr>
              <p:cNvSpPr/>
              <p:nvPr/>
            </p:nvSpPr>
            <p:spPr>
              <a:xfrm rot="775497">
                <a:off x="4540330" y="2965048"/>
                <a:ext cx="1405719" cy="941695"/>
              </a:xfrm>
              <a:prstGeom prst="rect">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Forme libre : forme 23">
                <a:extLst>
                  <a:ext uri="{FF2B5EF4-FFF2-40B4-BE49-F238E27FC236}">
                    <a16:creationId xmlns:a16="http://schemas.microsoft.com/office/drawing/2014/main" id="{BEE6F7B8-060F-4123-B25A-D29E5DC40B1F}"/>
                  </a:ext>
                </a:extLst>
              </p:cNvPr>
              <p:cNvSpPr/>
              <p:nvPr/>
            </p:nvSpPr>
            <p:spPr>
              <a:xfrm>
                <a:off x="4398229" y="2838375"/>
                <a:ext cx="1849189" cy="1232263"/>
              </a:xfrm>
              <a:custGeom>
                <a:avLst/>
                <a:gdLst>
                  <a:gd name="connsiteX0" fmla="*/ 1168903 w 1849189"/>
                  <a:gd name="connsiteY0" fmla="*/ 0 h 1232263"/>
                  <a:gd name="connsiteX1" fmla="*/ 1168903 w 1849189"/>
                  <a:gd name="connsiteY1" fmla="*/ 4 h 1232263"/>
                  <a:gd name="connsiteX2" fmla="*/ 1849189 w 1849189"/>
                  <a:gd name="connsiteY2" fmla="*/ 4 h 1232263"/>
                  <a:gd name="connsiteX3" fmla="*/ 1554139 w 1849189"/>
                  <a:gd name="connsiteY3" fmla="*/ 1232262 h 1232263"/>
                  <a:gd name="connsiteX4" fmla="*/ 1514310 w 1849189"/>
                  <a:gd name="connsiteY4" fmla="*/ 1232262 h 1232263"/>
                  <a:gd name="connsiteX5" fmla="*/ 1514310 w 1849189"/>
                  <a:gd name="connsiteY5" fmla="*/ 1232263 h 1232263"/>
                  <a:gd name="connsiteX6" fmla="*/ 0 w 1849189"/>
                  <a:gd name="connsiteY6" fmla="*/ 1232263 h 1232263"/>
                  <a:gd name="connsiteX7" fmla="*/ 224580 w 1849189"/>
                  <a:gd name="connsiteY7" fmla="*/ 172171 h 1232263"/>
                  <a:gd name="connsiteX8" fmla="*/ 1123271 w 1849189"/>
                  <a:gd name="connsiteY8" fmla="*/ 172171 h 1232263"/>
                  <a:gd name="connsiteX9" fmla="*/ 1123271 w 1849189"/>
                  <a:gd name="connsiteY9" fmla="*/ 172170 h 1232263"/>
                  <a:gd name="connsiteX10" fmla="*/ 941742 w 1849189"/>
                  <a:gd name="connsiteY10" fmla="*/ 172170 h 1232263"/>
                  <a:gd name="connsiteX11" fmla="*/ 1163518 w 1849189"/>
                  <a:gd name="connsiteY11" fmla="*/ 4082 h 1232263"/>
                  <a:gd name="connsiteX12" fmla="*/ 1164494 w 1849189"/>
                  <a:gd name="connsiteY12" fmla="*/ 4 h 1232263"/>
                  <a:gd name="connsiteX13" fmla="*/ 1168898 w 1849189"/>
                  <a:gd name="connsiteY13" fmla="*/ 4 h 12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9189" h="1232263">
                    <a:moveTo>
                      <a:pt x="1168903" y="0"/>
                    </a:moveTo>
                    <a:lnTo>
                      <a:pt x="1168903" y="4"/>
                    </a:lnTo>
                    <a:lnTo>
                      <a:pt x="1849189" y="4"/>
                    </a:lnTo>
                    <a:lnTo>
                      <a:pt x="1554139" y="1232262"/>
                    </a:lnTo>
                    <a:lnTo>
                      <a:pt x="1514310" y="1232262"/>
                    </a:lnTo>
                    <a:lnTo>
                      <a:pt x="1514310" y="1232263"/>
                    </a:lnTo>
                    <a:lnTo>
                      <a:pt x="0" y="1232263"/>
                    </a:lnTo>
                    <a:lnTo>
                      <a:pt x="224580" y="172171"/>
                    </a:lnTo>
                    <a:lnTo>
                      <a:pt x="1123271" y="172171"/>
                    </a:lnTo>
                    <a:lnTo>
                      <a:pt x="1123271" y="172170"/>
                    </a:lnTo>
                    <a:lnTo>
                      <a:pt x="941742" y="172170"/>
                    </a:lnTo>
                    <a:lnTo>
                      <a:pt x="1163518" y="4082"/>
                    </a:lnTo>
                    <a:lnTo>
                      <a:pt x="1164494" y="4"/>
                    </a:lnTo>
                    <a:lnTo>
                      <a:pt x="1168898" y="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a:ea typeface="+mn-ea"/>
                    <a:cs typeface="+mn-cs"/>
                  </a:rPr>
                  <a:t>NSC</a:t>
                </a:r>
                <a:endParaRPr kumimoji="0" lang="en-GH" sz="4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Forme libre : forme 25">
                <a:extLst>
                  <a:ext uri="{FF2B5EF4-FFF2-40B4-BE49-F238E27FC236}">
                    <a16:creationId xmlns:a16="http://schemas.microsoft.com/office/drawing/2014/main" id="{1530A6C5-3701-44C6-97C0-6AC129BC315D}"/>
                  </a:ext>
                </a:extLst>
              </p:cNvPr>
              <p:cNvSpPr/>
              <p:nvPr/>
            </p:nvSpPr>
            <p:spPr>
              <a:xfrm>
                <a:off x="4398229" y="3713721"/>
                <a:ext cx="1635329" cy="356915"/>
              </a:xfrm>
              <a:custGeom>
                <a:avLst/>
                <a:gdLst>
                  <a:gd name="connsiteX0" fmla="*/ 1639597 w 1639597"/>
                  <a:gd name="connsiteY0" fmla="*/ 0 h 356915"/>
                  <a:gd name="connsiteX1" fmla="*/ 1554137 w 1639597"/>
                  <a:gd name="connsiteY1" fmla="*/ 356915 h 356915"/>
                  <a:gd name="connsiteX2" fmla="*/ 0 w 1639597"/>
                  <a:gd name="connsiteY2" fmla="*/ 356915 h 356915"/>
                </a:gdLst>
                <a:ahLst/>
                <a:cxnLst>
                  <a:cxn ang="0">
                    <a:pos x="connsiteX0" y="connsiteY0"/>
                  </a:cxn>
                  <a:cxn ang="0">
                    <a:pos x="connsiteX1" y="connsiteY1"/>
                  </a:cxn>
                  <a:cxn ang="0">
                    <a:pos x="connsiteX2" y="connsiteY2"/>
                  </a:cxn>
                </a:cxnLst>
                <a:rect l="l" t="t" r="r" b="b"/>
                <a:pathLst>
                  <a:path w="1639597" h="356915">
                    <a:moveTo>
                      <a:pt x="1639597" y="0"/>
                    </a:moveTo>
                    <a:lnTo>
                      <a:pt x="1554137" y="356915"/>
                    </a:lnTo>
                    <a:lnTo>
                      <a:pt x="0" y="3569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H"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6" name="Rectangle 45">
              <a:extLst>
                <a:ext uri="{FF2B5EF4-FFF2-40B4-BE49-F238E27FC236}">
                  <a16:creationId xmlns:a16="http://schemas.microsoft.com/office/drawing/2014/main" id="{DA728997-8DCF-4DB7-A65C-F471F7E51FD6}"/>
                </a:ext>
              </a:extLst>
            </p:cNvPr>
            <p:cNvSpPr/>
            <p:nvPr/>
          </p:nvSpPr>
          <p:spPr>
            <a:xfrm>
              <a:off x="2976522" y="4891200"/>
              <a:ext cx="4040940" cy="1147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DA1F28"/>
                  </a:solidFill>
                  <a:effectLst/>
                  <a:uLnTx/>
                  <a:uFillTx/>
                  <a:latin typeface="Calibri" panose="020F0502020204030204" pitchFamily="34" charset="0"/>
                  <a:ea typeface="+mn-ea"/>
                  <a:cs typeface="Arial" pitchFamily="34" charset="0"/>
                </a:rPr>
                <a:t>Establishment of the Nuclear Security Committee </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mn-ea"/>
                  <a:cs typeface="Arial" pitchFamily="34" charset="0"/>
                </a:rPr>
                <a:t>–</a:t>
              </a:r>
              <a:r>
                <a:rPr kumimoji="0" lang="en-US" sz="2000" b="1" i="0" u="none" strike="noStrike" kern="0" cap="none" spc="0" normalizeH="0" baseline="0" noProof="0" dirty="0">
                  <a:ln>
                    <a:noFill/>
                  </a:ln>
                  <a:solidFill>
                    <a:srgbClr val="DA1F28"/>
                  </a:solidFill>
                  <a:effectLst/>
                  <a:uLnTx/>
                  <a:uFillTx/>
                  <a:latin typeface="Calibri" panose="020F0502020204030204" pitchFamily="34" charset="0"/>
                  <a:ea typeface="+mn-ea"/>
                  <a:cs typeface="Arial" pitchFamily="34" charset="0"/>
                </a:rPr>
                <a:t> </a:t>
              </a:r>
              <a:r>
                <a:rPr lang="en-US" sz="1400" b="1" kern="0" dirty="0">
                  <a:solidFill>
                    <a:srgbClr val="002060"/>
                  </a:solidFill>
                  <a:latin typeface="Calibri" panose="020F0502020204030204" pitchFamily="34" charset="0"/>
                  <a:cs typeface="Arial" pitchFamily="34" charset="0"/>
                </a:rPr>
                <a:t>Multi stakeholder coordinating body  made up </a:t>
              </a:r>
              <a:r>
                <a:rPr kumimoji="0" lang="en-US" sz="1400" b="1" i="0" u="none" strike="noStrike" kern="0" cap="none" spc="0" normalizeH="0" baseline="0" noProof="0" dirty="0">
                  <a:ln>
                    <a:noFill/>
                  </a:ln>
                  <a:solidFill>
                    <a:srgbClr val="002060"/>
                  </a:solidFill>
                  <a:effectLst/>
                  <a:uLnTx/>
                  <a:uFillTx/>
                  <a:latin typeface="Calibri" panose="020F0502020204030204" pitchFamily="34" charset="0"/>
                  <a:ea typeface="+mn-ea"/>
                  <a:cs typeface="Arial" pitchFamily="34" charset="0"/>
                </a:rPr>
                <a:t>of representatives from various relevant institutions.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DA1F28"/>
                </a:solidFill>
                <a:effectLst/>
                <a:uLnTx/>
                <a:uFillTx/>
                <a:latin typeface="Calibri" panose="020F0502020204030204" pitchFamily="34" charset="0"/>
                <a:ea typeface="+mn-ea"/>
                <a:cs typeface="Arial" pitchFamily="34" charset="0"/>
              </a:endParaRPr>
            </a:p>
          </p:txBody>
        </p:sp>
      </p:grpSp>
      <p:pic>
        <p:nvPicPr>
          <p:cNvPr id="10" name="Picture 9">
            <a:extLst>
              <a:ext uri="{FF2B5EF4-FFF2-40B4-BE49-F238E27FC236}">
                <a16:creationId xmlns:a16="http://schemas.microsoft.com/office/drawing/2014/main" id="{D0A69534-6E88-47E7-B561-844504071A69}"/>
              </a:ext>
            </a:extLst>
          </p:cNvPr>
          <p:cNvPicPr>
            <a:picLocks noChangeAspect="1"/>
          </p:cNvPicPr>
          <p:nvPr/>
        </p:nvPicPr>
        <p:blipFill rotWithShape="1">
          <a:blip r:embed="rId2">
            <a:extLst>
              <a:ext uri="{28A0092B-C50C-407E-A947-70E740481C1C}">
                <a14:useLocalDpi xmlns:a14="http://schemas.microsoft.com/office/drawing/2010/main" val="0"/>
              </a:ext>
            </a:extLst>
          </a:blip>
          <a:srcRect b="44352"/>
          <a:stretch/>
        </p:blipFill>
        <p:spPr>
          <a:xfrm rot="20682859">
            <a:off x="7676053" y="1220186"/>
            <a:ext cx="4848992" cy="3816318"/>
          </a:xfrm>
          <a:prstGeom prst="rect">
            <a:avLst/>
          </a:prstGeom>
        </p:spPr>
      </p:pic>
      <p:pic>
        <p:nvPicPr>
          <p:cNvPr id="7172" name="Picture 4" descr="Nuclear Security Support Centre (02813596) | Nuclear Securit… | Flickr">
            <a:extLst>
              <a:ext uri="{FF2B5EF4-FFF2-40B4-BE49-F238E27FC236}">
                <a16:creationId xmlns:a16="http://schemas.microsoft.com/office/drawing/2014/main" id="{50D15FF5-0830-45A3-8AF9-58F68F4B0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308" y="3285387"/>
            <a:ext cx="5017782" cy="334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4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ABDA-B667-4391-9F8B-1D4BAB867478}"/>
              </a:ext>
            </a:extLst>
          </p:cNvPr>
          <p:cNvSpPr>
            <a:spLocks noGrp="1"/>
          </p:cNvSpPr>
          <p:nvPr>
            <p:ph type="title"/>
          </p:nvPr>
        </p:nvSpPr>
        <p:spPr>
          <a:xfrm>
            <a:off x="3903784" y="365126"/>
            <a:ext cx="7450015" cy="1138360"/>
          </a:xfrm>
        </p:spPr>
        <p:txBody>
          <a:bodyPr/>
          <a:lstStyle/>
          <a:p>
            <a:r>
              <a:rPr lang="en-US"/>
              <a:t>Ghana’s Nuclear Security</a:t>
            </a:r>
            <a:endParaRPr lang="en-US" dirty="0"/>
          </a:p>
        </p:txBody>
      </p:sp>
      <p:sp>
        <p:nvSpPr>
          <p:cNvPr id="3" name="Content Placeholder 2">
            <a:extLst>
              <a:ext uri="{FF2B5EF4-FFF2-40B4-BE49-F238E27FC236}">
                <a16:creationId xmlns:a16="http://schemas.microsoft.com/office/drawing/2014/main" id="{DAE61271-DA55-445C-894F-26520912D246}"/>
              </a:ext>
            </a:extLst>
          </p:cNvPr>
          <p:cNvSpPr>
            <a:spLocks noGrp="1"/>
          </p:cNvSpPr>
          <p:nvPr>
            <p:ph idx="1"/>
          </p:nvPr>
        </p:nvSpPr>
        <p:spPr>
          <a:xfrm>
            <a:off x="387626" y="2007703"/>
            <a:ext cx="7387471" cy="4169259"/>
          </a:xfrm>
        </p:spPr>
        <p:txBody>
          <a:bodyPr>
            <a:normAutofit/>
          </a:bodyPr>
          <a:lstStyle/>
          <a:p>
            <a:r>
              <a:rPr lang="en-US" dirty="0"/>
              <a:t>In 2010, Ghana developed </a:t>
            </a:r>
            <a:r>
              <a:rPr lang="en-US" b="1" dirty="0"/>
              <a:t>The National Nuclear And Radiological Emergency Response Plan  And Procedure </a:t>
            </a:r>
            <a:r>
              <a:rPr lang="en-US" dirty="0"/>
              <a:t>document</a:t>
            </a:r>
          </a:p>
          <a:p>
            <a:r>
              <a:rPr lang="en-US" dirty="0"/>
              <a:t>The plan is to establish an organised emergency response capability for timely, coordinated action of the Ghanaian authorities in a peacetime nuclear or radiological emergency. </a:t>
            </a:r>
          </a:p>
        </p:txBody>
      </p:sp>
      <p:pic>
        <p:nvPicPr>
          <p:cNvPr id="5" name="Picture 4">
            <a:extLst>
              <a:ext uri="{FF2B5EF4-FFF2-40B4-BE49-F238E27FC236}">
                <a16:creationId xmlns:a16="http://schemas.microsoft.com/office/drawing/2014/main" id="{8358E829-7576-40E5-A639-08258C1DF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49249">
            <a:off x="8030439" y="1655969"/>
            <a:ext cx="2323286" cy="328500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F952819-CFF8-4E9B-923A-3B3164AF5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93745">
            <a:off x="7826801" y="3730251"/>
            <a:ext cx="1958183" cy="27636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66CB1E6-3866-42AE-A2D3-18BFB60CB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0556">
            <a:off x="9707823" y="3276653"/>
            <a:ext cx="2279566" cy="322188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8B0029CC-99F0-4EE1-AF30-80F465DAF527}"/>
              </a:ext>
            </a:extLst>
          </p:cNvPr>
          <p:cNvSpPr txBox="1"/>
          <p:nvPr/>
        </p:nvSpPr>
        <p:spPr>
          <a:xfrm>
            <a:off x="4348065" y="5713169"/>
            <a:ext cx="5362547" cy="707886"/>
          </a:xfrm>
          <a:prstGeom prst="rect">
            <a:avLst/>
          </a:prstGeom>
          <a:solidFill>
            <a:srgbClr val="C00000"/>
          </a:solidFill>
        </p:spPr>
        <p:txBody>
          <a:bodyPr wrap="square">
            <a:spAutoFit/>
          </a:bodyPr>
          <a:lstStyle/>
          <a:p>
            <a:r>
              <a:rPr lang="en-US" sz="4000" b="0" i="0" dirty="0">
                <a:solidFill>
                  <a:schemeClr val="bg1"/>
                </a:solidFill>
                <a:effectLst/>
                <a:latin typeface="TimesNewRomanPSMT"/>
              </a:rPr>
              <a:t>Currently Under Review</a:t>
            </a:r>
            <a:endParaRPr lang="en-GH" sz="4000" dirty="0">
              <a:solidFill>
                <a:schemeClr val="bg1"/>
              </a:solidFill>
            </a:endParaRPr>
          </a:p>
        </p:txBody>
      </p:sp>
    </p:spTree>
    <p:extLst>
      <p:ext uri="{BB962C8B-B14F-4D97-AF65-F5344CB8AC3E}">
        <p14:creationId xmlns:p14="http://schemas.microsoft.com/office/powerpoint/2010/main" val="200961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CE35-942F-4DA3-A1E9-330ADFDF284A}"/>
              </a:ext>
            </a:extLst>
          </p:cNvPr>
          <p:cNvSpPr>
            <a:spLocks noGrp="1"/>
          </p:cNvSpPr>
          <p:nvPr>
            <p:ph type="title"/>
          </p:nvPr>
        </p:nvSpPr>
        <p:spPr>
          <a:xfrm>
            <a:off x="3903784" y="365126"/>
            <a:ext cx="7450015" cy="1138360"/>
          </a:xfrm>
        </p:spPr>
        <p:txBody>
          <a:bodyPr>
            <a:normAutofit fontScale="90000"/>
          </a:bodyPr>
          <a:lstStyle/>
          <a:p>
            <a:r>
              <a:rPr lang="nl-NL" dirty="0"/>
              <a:t>Major Progress and Challenges</a:t>
            </a:r>
            <a:endParaRPr lang="en-GH" dirty="0"/>
          </a:p>
        </p:txBody>
      </p:sp>
      <p:sp>
        <p:nvSpPr>
          <p:cNvPr id="3" name="Content Placeholder 2">
            <a:extLst>
              <a:ext uri="{FF2B5EF4-FFF2-40B4-BE49-F238E27FC236}">
                <a16:creationId xmlns:a16="http://schemas.microsoft.com/office/drawing/2014/main" id="{9C6562D9-4168-46E2-B2F3-8CD1592FCF29}"/>
              </a:ext>
            </a:extLst>
          </p:cNvPr>
          <p:cNvSpPr>
            <a:spLocks noGrp="1"/>
          </p:cNvSpPr>
          <p:nvPr>
            <p:ph idx="1"/>
          </p:nvPr>
        </p:nvSpPr>
        <p:spPr>
          <a:xfrm>
            <a:off x="838200" y="1825625"/>
            <a:ext cx="8137849" cy="1666911"/>
          </a:xfrm>
          <a:solidFill>
            <a:srgbClr val="00B050"/>
          </a:solidFill>
        </p:spPr>
        <p:txBody>
          <a:bodyPr/>
          <a:lstStyle/>
          <a:p>
            <a:r>
              <a:rPr lang="en-US" dirty="0"/>
              <a:t>Progress on Ghana’s Nuclear Laws and Regulations</a:t>
            </a:r>
          </a:p>
          <a:p>
            <a:r>
              <a:rPr lang="en-US" dirty="0"/>
              <a:t>Improving Security and Control</a:t>
            </a:r>
          </a:p>
          <a:p>
            <a:r>
              <a:rPr lang="en-US" dirty="0"/>
              <a:t>Progress on International Cooperation</a:t>
            </a:r>
            <a:endParaRPr lang="en-GH" dirty="0"/>
          </a:p>
        </p:txBody>
      </p:sp>
      <p:sp>
        <p:nvSpPr>
          <p:cNvPr id="8" name="Date Placeholder 7">
            <a:extLst>
              <a:ext uri="{FF2B5EF4-FFF2-40B4-BE49-F238E27FC236}">
                <a16:creationId xmlns:a16="http://schemas.microsoft.com/office/drawing/2014/main" id="{F68D72DF-BD66-49A3-841B-F6E6EBA9243A}"/>
              </a:ext>
            </a:extLst>
          </p:cNvPr>
          <p:cNvSpPr>
            <a:spLocks noGrp="1"/>
          </p:cNvSpPr>
          <p:nvPr>
            <p:ph type="dt" sz="half" idx="10"/>
          </p:nvPr>
        </p:nvSpPr>
        <p:spPr>
          <a:xfrm>
            <a:off x="386862" y="6321182"/>
            <a:ext cx="2206869" cy="365125"/>
          </a:xfrm>
        </p:spPr>
        <p:txBody>
          <a:bodyPr/>
          <a:lstStyle/>
          <a:p>
            <a:r>
              <a:rPr lang="en-GH"/>
              <a:t>21/06/2022</a:t>
            </a:r>
          </a:p>
        </p:txBody>
      </p:sp>
      <p:sp>
        <p:nvSpPr>
          <p:cNvPr id="9" name="Footer Placeholder 8">
            <a:extLst>
              <a:ext uri="{FF2B5EF4-FFF2-40B4-BE49-F238E27FC236}">
                <a16:creationId xmlns:a16="http://schemas.microsoft.com/office/drawing/2014/main" id="{889C74B2-19C4-466A-B5E9-EDDDBAD37ACE}"/>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10" name="Slide Number Placeholder 9">
            <a:extLst>
              <a:ext uri="{FF2B5EF4-FFF2-40B4-BE49-F238E27FC236}">
                <a16:creationId xmlns:a16="http://schemas.microsoft.com/office/drawing/2014/main" id="{3028C946-C0D4-4ABE-BC27-877FE9E1C526}"/>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15</a:t>
            </a:fld>
            <a:endParaRPr lang="en-GH"/>
          </a:p>
        </p:txBody>
      </p:sp>
      <p:sp>
        <p:nvSpPr>
          <p:cNvPr id="6" name="TextBox 5">
            <a:extLst>
              <a:ext uri="{FF2B5EF4-FFF2-40B4-BE49-F238E27FC236}">
                <a16:creationId xmlns:a16="http://schemas.microsoft.com/office/drawing/2014/main" id="{C05C8B15-70A7-493D-8843-7CEF24752C62}"/>
              </a:ext>
            </a:extLst>
          </p:cNvPr>
          <p:cNvSpPr txBox="1"/>
          <p:nvPr/>
        </p:nvSpPr>
        <p:spPr>
          <a:xfrm>
            <a:off x="838200" y="3610336"/>
            <a:ext cx="8137849" cy="1077218"/>
          </a:xfrm>
          <a:prstGeom prst="rect">
            <a:avLst/>
          </a:prstGeom>
          <a:solidFill>
            <a:srgbClr val="FF0000"/>
          </a:solidFill>
        </p:spPr>
        <p:txBody>
          <a:bodyPr wrap="square">
            <a:spAutoFit/>
          </a:bodyPr>
          <a:lstStyle/>
          <a:p>
            <a:pPr marL="457200" indent="-457200">
              <a:buFont typeface="Arial" panose="020B0604020202020204" pitchFamily="34" charset="0"/>
              <a:buChar char="•"/>
            </a:pPr>
            <a:r>
              <a:rPr lang="en-US" sz="3200" b="0" i="0" dirty="0">
                <a:solidFill>
                  <a:schemeClr val="bg1"/>
                </a:solidFill>
                <a:effectLst/>
                <a:latin typeface="+mj-lt"/>
              </a:rPr>
              <a:t>The slow pace in the drafting of Regulations and guides</a:t>
            </a:r>
            <a:r>
              <a:rPr lang="en-US" sz="3200" dirty="0">
                <a:solidFill>
                  <a:schemeClr val="bg1"/>
                </a:solidFill>
                <a:latin typeface="+mj-lt"/>
              </a:rPr>
              <a:t> </a:t>
            </a:r>
            <a:endParaRPr lang="en-GH" sz="3200" dirty="0">
              <a:solidFill>
                <a:schemeClr val="bg1"/>
              </a:solidFill>
              <a:latin typeface="+mj-lt"/>
            </a:endParaRPr>
          </a:p>
        </p:txBody>
      </p:sp>
      <p:sp>
        <p:nvSpPr>
          <p:cNvPr id="7" name="TextBox 6">
            <a:extLst>
              <a:ext uri="{FF2B5EF4-FFF2-40B4-BE49-F238E27FC236}">
                <a16:creationId xmlns:a16="http://schemas.microsoft.com/office/drawing/2014/main" id="{FAC8B65C-A1A1-4850-BF41-621EC2D34F38}"/>
              </a:ext>
            </a:extLst>
          </p:cNvPr>
          <p:cNvSpPr txBox="1"/>
          <p:nvPr/>
        </p:nvSpPr>
        <p:spPr>
          <a:xfrm>
            <a:off x="838200" y="4923214"/>
            <a:ext cx="8137849" cy="1569660"/>
          </a:xfrm>
          <a:prstGeom prst="rect">
            <a:avLst/>
          </a:prstGeom>
          <a:solidFill>
            <a:schemeClr val="bg1">
              <a:lumMod val="75000"/>
            </a:schemeClr>
          </a:solidFill>
          <a:ln>
            <a:noFill/>
          </a:ln>
        </p:spPr>
        <p:txBody>
          <a:bodyPr wrap="square">
            <a:spAutoFit/>
          </a:bodyPr>
          <a:lstStyle/>
          <a:p>
            <a:pPr marL="457200" indent="-457200">
              <a:buFont typeface="Arial" panose="020B0604020202020204" pitchFamily="34" charset="0"/>
              <a:buChar char="•"/>
            </a:pPr>
            <a:r>
              <a:rPr lang="en-US" sz="3200" b="0" i="0" dirty="0">
                <a:solidFill>
                  <a:srgbClr val="000000"/>
                </a:solidFill>
                <a:effectLst/>
                <a:latin typeface="+mj-lt"/>
              </a:rPr>
              <a:t>No force-on-force exercises.</a:t>
            </a:r>
          </a:p>
          <a:p>
            <a:pPr marL="457200" indent="-457200">
              <a:buFont typeface="Arial" panose="020B0604020202020204" pitchFamily="34" charset="0"/>
              <a:buChar char="•"/>
            </a:pPr>
            <a:r>
              <a:rPr lang="en-US" sz="3200" b="0" i="0" dirty="0">
                <a:solidFill>
                  <a:srgbClr val="000000"/>
                </a:solidFill>
                <a:effectLst/>
                <a:latin typeface="+mj-lt"/>
              </a:rPr>
              <a:t>Building Ghana’s nuclear cyber security</a:t>
            </a:r>
          </a:p>
          <a:p>
            <a:pPr marL="457200" indent="-457200">
              <a:buFont typeface="Arial" panose="020B0604020202020204" pitchFamily="34" charset="0"/>
              <a:buChar char="•"/>
            </a:pPr>
            <a:r>
              <a:rPr lang="en-US" sz="3200" b="0" i="0" dirty="0">
                <a:solidFill>
                  <a:srgbClr val="000000"/>
                </a:solidFill>
                <a:effectLst/>
                <a:latin typeface="+mj-lt"/>
              </a:rPr>
              <a:t>Promoting nuclear security culture</a:t>
            </a:r>
            <a:endParaRPr lang="en-GH" sz="3200" dirty="0">
              <a:latin typeface="+mj-lt"/>
            </a:endParaRPr>
          </a:p>
        </p:txBody>
      </p:sp>
      <p:pic>
        <p:nvPicPr>
          <p:cNvPr id="8194" name="Picture 2" descr="The Best Practice Progress Bar and how it… - Comma Consulting">
            <a:extLst>
              <a:ext uri="{FF2B5EF4-FFF2-40B4-BE49-F238E27FC236}">
                <a16:creationId xmlns:a16="http://schemas.microsoft.com/office/drawing/2014/main" id="{DF476424-86A3-40A1-BACB-2F60AE06D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049" y="1955060"/>
            <a:ext cx="2596568" cy="13741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hallenges for Employers | Systems Research, Inc.">
            <a:extLst>
              <a:ext uri="{FF2B5EF4-FFF2-40B4-BE49-F238E27FC236}">
                <a16:creationId xmlns:a16="http://schemas.microsoft.com/office/drawing/2014/main" id="{A3D08BC2-DF46-4514-BE5F-5BEF23823C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58"/>
          <a:stretch/>
        </p:blipFill>
        <p:spPr bwMode="auto">
          <a:xfrm>
            <a:off x="8976049" y="3610336"/>
            <a:ext cx="2643285" cy="107721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earch gap Images, Stock Photos &amp; Vectors | Shutterstock">
            <a:extLst>
              <a:ext uri="{FF2B5EF4-FFF2-40B4-BE49-F238E27FC236}">
                <a16:creationId xmlns:a16="http://schemas.microsoft.com/office/drawing/2014/main" id="{C69219C4-F348-45BA-BA80-DD232F81C1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448"/>
          <a:stretch/>
        </p:blipFill>
        <p:spPr bwMode="auto">
          <a:xfrm>
            <a:off x="8976049" y="4923214"/>
            <a:ext cx="2743200"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92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B00E-E674-4965-BC35-1D5EE59C91B4}"/>
              </a:ext>
            </a:extLst>
          </p:cNvPr>
          <p:cNvSpPr>
            <a:spLocks noGrp="1"/>
          </p:cNvSpPr>
          <p:nvPr>
            <p:ph type="title"/>
          </p:nvPr>
        </p:nvSpPr>
        <p:spPr>
          <a:xfrm>
            <a:off x="3903784" y="365126"/>
            <a:ext cx="7450015" cy="1138360"/>
          </a:xfrm>
        </p:spPr>
        <p:txBody>
          <a:bodyPr/>
          <a:lstStyle/>
          <a:p>
            <a:r>
              <a:rPr lang="en-US" dirty="0"/>
              <a:t>The way forward</a:t>
            </a:r>
            <a:endParaRPr lang="en-GH" dirty="0"/>
          </a:p>
        </p:txBody>
      </p:sp>
      <p:sp>
        <p:nvSpPr>
          <p:cNvPr id="5" name="Date Placeholder 4">
            <a:extLst>
              <a:ext uri="{FF2B5EF4-FFF2-40B4-BE49-F238E27FC236}">
                <a16:creationId xmlns:a16="http://schemas.microsoft.com/office/drawing/2014/main" id="{EF2E5B9D-836E-46A3-90A0-7C326A6C0C52}"/>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E3A3380A-52C6-4F3E-AEEF-BFD1652EA253}"/>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6" name="Slide Number Placeholder 5">
            <a:extLst>
              <a:ext uri="{FF2B5EF4-FFF2-40B4-BE49-F238E27FC236}">
                <a16:creationId xmlns:a16="http://schemas.microsoft.com/office/drawing/2014/main" id="{E281D336-144A-4D78-8E40-833398B6923E}"/>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16</a:t>
            </a:fld>
            <a:endParaRPr lang="en-GH"/>
          </a:p>
        </p:txBody>
      </p:sp>
      <p:pic>
        <p:nvPicPr>
          <p:cNvPr id="9218" name="Picture 2" descr="The Way Forward: Rockwood School District Strategic Plan for 2020-2025">
            <a:extLst>
              <a:ext uri="{FF2B5EF4-FFF2-40B4-BE49-F238E27FC236}">
                <a16:creationId xmlns:a16="http://schemas.microsoft.com/office/drawing/2014/main" id="{8AFD9ABB-D5D8-40D1-86AD-676F41B3F21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25502" y="2609109"/>
            <a:ext cx="4866498" cy="25431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F2B560D0-BE1D-4969-A181-2BE55F562911}"/>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r="28392"/>
          <a:stretch/>
        </p:blipFill>
        <p:spPr bwMode="auto">
          <a:xfrm>
            <a:off x="7053943" y="1797351"/>
            <a:ext cx="5138057" cy="449747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6BF3D17C-DA81-4080-A968-F58E681FBE2D}"/>
              </a:ext>
            </a:extLst>
          </p:cNvPr>
          <p:cNvGrpSpPr/>
          <p:nvPr/>
        </p:nvGrpSpPr>
        <p:grpSpPr>
          <a:xfrm>
            <a:off x="822854" y="1830412"/>
            <a:ext cx="5273146" cy="1005840"/>
            <a:chOff x="671732" y="2205110"/>
            <a:chExt cx="5273146" cy="1005840"/>
          </a:xfrm>
        </p:grpSpPr>
        <p:sp>
          <p:nvSpPr>
            <p:cNvPr id="15" name="Rectangle 14">
              <a:extLst>
                <a:ext uri="{FF2B5EF4-FFF2-40B4-BE49-F238E27FC236}">
                  <a16:creationId xmlns:a16="http://schemas.microsoft.com/office/drawing/2014/main" id="{CC43E14A-D0EC-45DD-AA0E-F7E9A127ECF0}"/>
                </a:ext>
              </a:extLst>
            </p:cNvPr>
            <p:cNvSpPr/>
            <p:nvPr/>
          </p:nvSpPr>
          <p:spPr>
            <a:xfrm>
              <a:off x="1174652" y="2237698"/>
              <a:ext cx="4770226"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64646"/>
                  </a:solidFill>
                  <a:effectLst/>
                  <a:uLnTx/>
                  <a:uFillTx/>
                  <a:latin typeface="Calibri"/>
                  <a:ea typeface="+mn-ea"/>
                  <a:cs typeface="+mn-cs"/>
                </a:rPr>
                <a:t>Improving Security and Control</a:t>
              </a:r>
            </a:p>
          </p:txBody>
        </p:sp>
        <p:sp>
          <p:nvSpPr>
            <p:cNvPr id="16" name="Oval 15">
              <a:extLst>
                <a:ext uri="{FF2B5EF4-FFF2-40B4-BE49-F238E27FC236}">
                  <a16:creationId xmlns:a16="http://schemas.microsoft.com/office/drawing/2014/main" id="{6B3E6CA9-D702-4B70-A2DA-4C62C3B19DAE}"/>
                </a:ext>
              </a:extLst>
            </p:cNvPr>
            <p:cNvSpPr>
              <a:spLocks noChangeAspect="1"/>
            </p:cNvSpPr>
            <p:nvPr/>
          </p:nvSpPr>
          <p:spPr>
            <a:xfrm>
              <a:off x="671732" y="2205110"/>
              <a:ext cx="1005840" cy="1005840"/>
            </a:xfrm>
            <a:prstGeom prst="ellipse">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Cath_Lab" descr="{&quot;Key&quot;:&quot;POWER_USER_SHAPE_ICON&quot;,&quot;Value&quot;:&quot;POWER_USER_SHAPE_ICON_STYLE_1&quot;}">
              <a:extLst>
                <a:ext uri="{FF2B5EF4-FFF2-40B4-BE49-F238E27FC236}">
                  <a16:creationId xmlns:a16="http://schemas.microsoft.com/office/drawing/2014/main" id="{A66EFAC8-40D3-4CFA-A6E7-6889347684EF}"/>
                </a:ext>
              </a:extLst>
            </p:cNvPr>
            <p:cNvGrpSpPr>
              <a:grpSpLocks noChangeAspect="1"/>
            </p:cNvGrpSpPr>
            <p:nvPr>
              <p:custDataLst>
                <p:tags r:id="rId10"/>
              </p:custDataLst>
            </p:nvPr>
          </p:nvGrpSpPr>
          <p:grpSpPr bwMode="auto">
            <a:xfrm>
              <a:off x="909398" y="2436567"/>
              <a:ext cx="530508" cy="542925"/>
              <a:chOff x="8" y="-4"/>
              <a:chExt cx="470" cy="481"/>
            </a:xfrm>
            <a:solidFill>
              <a:schemeClr val="bg1"/>
            </a:solidFill>
          </p:grpSpPr>
          <p:sp>
            <p:nvSpPr>
              <p:cNvPr id="18" name="Cath_Lab">
                <a:extLst>
                  <a:ext uri="{FF2B5EF4-FFF2-40B4-BE49-F238E27FC236}">
                    <a16:creationId xmlns:a16="http://schemas.microsoft.com/office/drawing/2014/main" id="{16E6CF1F-4270-48CB-BC4A-7BDE41E5D872}"/>
                  </a:ext>
                </a:extLst>
              </p:cNvPr>
              <p:cNvSpPr>
                <a:spLocks noChangeArrowheads="1"/>
              </p:cNvSpPr>
              <p:nvPr>
                <p:custDataLst>
                  <p:tags r:id="rId11"/>
                </p:custDataLst>
              </p:nvPr>
            </p:nvSpPr>
            <p:spPr bwMode="auto">
              <a:xfrm>
                <a:off x="8" y="308"/>
                <a:ext cx="387" cy="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ath_Lab">
                <a:extLst>
                  <a:ext uri="{FF2B5EF4-FFF2-40B4-BE49-F238E27FC236}">
                    <a16:creationId xmlns:a16="http://schemas.microsoft.com/office/drawing/2014/main" id="{46EED09A-8164-4199-921E-6ECA9D2540CB}"/>
                  </a:ext>
                </a:extLst>
              </p:cNvPr>
              <p:cNvSpPr>
                <a:spLocks/>
              </p:cNvSpPr>
              <p:nvPr>
                <p:custDataLst>
                  <p:tags r:id="rId12"/>
                </p:custDataLst>
              </p:nvPr>
            </p:nvSpPr>
            <p:spPr bwMode="auto">
              <a:xfrm>
                <a:off x="205" y="-4"/>
                <a:ext cx="273" cy="481"/>
              </a:xfrm>
              <a:custGeom>
                <a:avLst/>
                <a:gdLst>
                  <a:gd name="T0" fmla="*/ 240 w 725"/>
                  <a:gd name="T1" fmla="*/ 1045 h 1278"/>
                  <a:gd name="T2" fmla="*/ 2 w 725"/>
                  <a:gd name="T3" fmla="*/ 1046 h 1278"/>
                  <a:gd name="T4" fmla="*/ 2 w 725"/>
                  <a:gd name="T5" fmla="*/ 1229 h 1278"/>
                  <a:gd name="T6" fmla="*/ 43 w 725"/>
                  <a:gd name="T7" fmla="*/ 1278 h 1278"/>
                  <a:gd name="T8" fmla="*/ 679 w 725"/>
                  <a:gd name="T9" fmla="*/ 1278 h 1278"/>
                  <a:gd name="T10" fmla="*/ 725 w 725"/>
                  <a:gd name="T11" fmla="*/ 1233 h 1278"/>
                  <a:gd name="T12" fmla="*/ 725 w 725"/>
                  <a:gd name="T13" fmla="*/ 655 h 1278"/>
                  <a:gd name="T14" fmla="*/ 43 w 725"/>
                  <a:gd name="T15" fmla="*/ 34 h 1278"/>
                  <a:gd name="T16" fmla="*/ 2 w 725"/>
                  <a:gd name="T17" fmla="*/ 83 h 1278"/>
                  <a:gd name="T18" fmla="*/ 2 w 725"/>
                  <a:gd name="T19" fmla="*/ 280 h 1278"/>
                  <a:gd name="T20" fmla="*/ 240 w 725"/>
                  <a:gd name="T21" fmla="*/ 280 h 1278"/>
                  <a:gd name="T22" fmla="*/ 240 w 725"/>
                  <a:gd name="T23" fmla="*/ 141 h 1278"/>
                  <a:gd name="T24" fmla="*/ 634 w 725"/>
                  <a:gd name="T25" fmla="*/ 655 h 1278"/>
                  <a:gd name="T26" fmla="*/ 240 w 725"/>
                  <a:gd name="T27" fmla="*/ 1169 h 1278"/>
                  <a:gd name="T28" fmla="*/ 240 w 725"/>
                  <a:gd name="T29" fmla="*/ 104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5" h="1278">
                    <a:moveTo>
                      <a:pt x="240" y="1045"/>
                    </a:moveTo>
                    <a:cubicBezTo>
                      <a:pt x="240" y="991"/>
                      <a:pt x="2" y="997"/>
                      <a:pt x="2" y="1046"/>
                    </a:cubicBezTo>
                    <a:lnTo>
                      <a:pt x="2" y="1229"/>
                    </a:lnTo>
                    <a:cubicBezTo>
                      <a:pt x="0" y="1254"/>
                      <a:pt x="18" y="1278"/>
                      <a:pt x="43" y="1278"/>
                    </a:cubicBezTo>
                    <a:cubicBezTo>
                      <a:pt x="62" y="1278"/>
                      <a:pt x="679" y="1278"/>
                      <a:pt x="679" y="1278"/>
                    </a:cubicBezTo>
                    <a:cubicBezTo>
                      <a:pt x="704" y="1278"/>
                      <a:pt x="725" y="1258"/>
                      <a:pt x="725" y="1233"/>
                    </a:cubicBezTo>
                    <a:cubicBezTo>
                      <a:pt x="725" y="1233"/>
                      <a:pt x="725" y="656"/>
                      <a:pt x="725" y="655"/>
                    </a:cubicBezTo>
                    <a:cubicBezTo>
                      <a:pt x="725" y="292"/>
                      <a:pt x="413" y="0"/>
                      <a:pt x="43" y="34"/>
                    </a:cubicBezTo>
                    <a:cubicBezTo>
                      <a:pt x="18" y="36"/>
                      <a:pt x="0" y="58"/>
                      <a:pt x="2" y="83"/>
                    </a:cubicBezTo>
                    <a:lnTo>
                      <a:pt x="2" y="280"/>
                    </a:lnTo>
                    <a:lnTo>
                      <a:pt x="240" y="280"/>
                    </a:lnTo>
                    <a:lnTo>
                      <a:pt x="240" y="141"/>
                    </a:lnTo>
                    <a:cubicBezTo>
                      <a:pt x="467" y="202"/>
                      <a:pt x="633" y="409"/>
                      <a:pt x="634" y="655"/>
                    </a:cubicBezTo>
                    <a:cubicBezTo>
                      <a:pt x="633" y="900"/>
                      <a:pt x="467" y="1109"/>
                      <a:pt x="240" y="1169"/>
                    </a:cubicBezTo>
                    <a:lnTo>
                      <a:pt x="240" y="10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Cath_Lab">
                <a:extLst>
                  <a:ext uri="{FF2B5EF4-FFF2-40B4-BE49-F238E27FC236}">
                    <a16:creationId xmlns:a16="http://schemas.microsoft.com/office/drawing/2014/main" id="{65A51750-851F-4295-94D6-A0958878D197}"/>
                  </a:ext>
                </a:extLst>
              </p:cNvPr>
              <p:cNvSpPr>
                <a:spLocks noChangeArrowheads="1"/>
              </p:cNvSpPr>
              <p:nvPr>
                <p:custDataLst>
                  <p:tags r:id="rId13"/>
                </p:custDataLst>
              </p:nvPr>
            </p:nvSpPr>
            <p:spPr bwMode="auto">
              <a:xfrm>
                <a:off x="325" y="205"/>
                <a:ext cx="77" cy="77"/>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Cath_Lab">
                <a:extLst>
                  <a:ext uri="{FF2B5EF4-FFF2-40B4-BE49-F238E27FC236}">
                    <a16:creationId xmlns:a16="http://schemas.microsoft.com/office/drawing/2014/main" id="{0348F424-70C5-48E9-9780-C62DA79947BF}"/>
                  </a:ext>
                </a:extLst>
              </p:cNvPr>
              <p:cNvSpPr>
                <a:spLocks/>
              </p:cNvSpPr>
              <p:nvPr>
                <p:custDataLst>
                  <p:tags r:id="rId14"/>
                </p:custDataLst>
              </p:nvPr>
            </p:nvSpPr>
            <p:spPr bwMode="auto">
              <a:xfrm>
                <a:off x="8" y="203"/>
                <a:ext cx="307" cy="79"/>
              </a:xfrm>
              <a:custGeom>
                <a:avLst/>
                <a:gdLst>
                  <a:gd name="T0" fmla="*/ 714 w 818"/>
                  <a:gd name="T1" fmla="*/ 0 h 209"/>
                  <a:gd name="T2" fmla="*/ 371 w 818"/>
                  <a:gd name="T3" fmla="*/ 0 h 209"/>
                  <a:gd name="T4" fmla="*/ 0 w 818"/>
                  <a:gd name="T5" fmla="*/ 57 h 209"/>
                  <a:gd name="T6" fmla="*/ 0 w 818"/>
                  <a:gd name="T7" fmla="*/ 209 h 209"/>
                  <a:gd name="T8" fmla="*/ 270 w 818"/>
                  <a:gd name="T9" fmla="*/ 209 h 209"/>
                  <a:gd name="T10" fmla="*/ 257 w 818"/>
                  <a:gd name="T11" fmla="*/ 163 h 209"/>
                  <a:gd name="T12" fmla="*/ 343 w 818"/>
                  <a:gd name="T13" fmla="*/ 77 h 209"/>
                  <a:gd name="T14" fmla="*/ 531 w 818"/>
                  <a:gd name="T15" fmla="*/ 77 h 209"/>
                  <a:gd name="T16" fmla="*/ 683 w 818"/>
                  <a:gd name="T17" fmla="*/ 45 h 209"/>
                  <a:gd name="T18" fmla="*/ 692 w 818"/>
                  <a:gd name="T19" fmla="*/ 85 h 209"/>
                  <a:gd name="T20" fmla="*/ 535 w 818"/>
                  <a:gd name="T21" fmla="*/ 118 h 209"/>
                  <a:gd name="T22" fmla="*/ 343 w 818"/>
                  <a:gd name="T23" fmla="*/ 118 h 209"/>
                  <a:gd name="T24" fmla="*/ 298 w 818"/>
                  <a:gd name="T25" fmla="*/ 163 h 209"/>
                  <a:gd name="T26" fmla="*/ 343 w 818"/>
                  <a:gd name="T27" fmla="*/ 209 h 209"/>
                  <a:gd name="T28" fmla="*/ 715 w 818"/>
                  <a:gd name="T29" fmla="*/ 209 h 209"/>
                  <a:gd name="T30" fmla="*/ 818 w 818"/>
                  <a:gd name="T31" fmla="*/ 105 h 209"/>
                  <a:gd name="T32" fmla="*/ 714 w 818"/>
                  <a:gd name="T33"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8" h="209">
                    <a:moveTo>
                      <a:pt x="714" y="0"/>
                    </a:moveTo>
                    <a:lnTo>
                      <a:pt x="371" y="0"/>
                    </a:lnTo>
                    <a:lnTo>
                      <a:pt x="0" y="57"/>
                    </a:lnTo>
                    <a:lnTo>
                      <a:pt x="0" y="209"/>
                    </a:lnTo>
                    <a:lnTo>
                      <a:pt x="270" y="209"/>
                    </a:lnTo>
                    <a:cubicBezTo>
                      <a:pt x="261" y="195"/>
                      <a:pt x="257" y="180"/>
                      <a:pt x="257" y="163"/>
                    </a:cubicBezTo>
                    <a:cubicBezTo>
                      <a:pt x="257" y="116"/>
                      <a:pt x="295" y="77"/>
                      <a:pt x="343" y="77"/>
                    </a:cubicBezTo>
                    <a:lnTo>
                      <a:pt x="531" y="77"/>
                    </a:lnTo>
                    <a:lnTo>
                      <a:pt x="683" y="45"/>
                    </a:lnTo>
                    <a:lnTo>
                      <a:pt x="692" y="85"/>
                    </a:lnTo>
                    <a:lnTo>
                      <a:pt x="535" y="118"/>
                    </a:lnTo>
                    <a:lnTo>
                      <a:pt x="343" y="118"/>
                    </a:lnTo>
                    <a:cubicBezTo>
                      <a:pt x="318" y="118"/>
                      <a:pt x="298" y="138"/>
                      <a:pt x="298" y="163"/>
                    </a:cubicBezTo>
                    <a:cubicBezTo>
                      <a:pt x="298" y="188"/>
                      <a:pt x="318" y="208"/>
                      <a:pt x="343" y="209"/>
                    </a:cubicBezTo>
                    <a:lnTo>
                      <a:pt x="715" y="209"/>
                    </a:lnTo>
                    <a:cubicBezTo>
                      <a:pt x="772" y="208"/>
                      <a:pt x="818" y="162"/>
                      <a:pt x="818" y="105"/>
                    </a:cubicBezTo>
                    <a:cubicBezTo>
                      <a:pt x="818" y="47"/>
                      <a:pt x="772" y="0"/>
                      <a:pt x="7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3" name="Group 2">
            <a:extLst>
              <a:ext uri="{FF2B5EF4-FFF2-40B4-BE49-F238E27FC236}">
                <a16:creationId xmlns:a16="http://schemas.microsoft.com/office/drawing/2014/main" id="{51BE3E20-8E02-4404-ACFF-DE52C379250E}"/>
              </a:ext>
            </a:extLst>
          </p:cNvPr>
          <p:cNvGrpSpPr/>
          <p:nvPr/>
        </p:nvGrpSpPr>
        <p:grpSpPr>
          <a:xfrm>
            <a:off x="822854" y="2971339"/>
            <a:ext cx="5273146" cy="1005840"/>
            <a:chOff x="822854" y="2971339"/>
            <a:chExt cx="5273146" cy="1005840"/>
          </a:xfrm>
        </p:grpSpPr>
        <p:sp>
          <p:nvSpPr>
            <p:cNvPr id="22" name="Rectangle 21">
              <a:extLst>
                <a:ext uri="{FF2B5EF4-FFF2-40B4-BE49-F238E27FC236}">
                  <a16:creationId xmlns:a16="http://schemas.microsoft.com/office/drawing/2014/main" id="{CDEA31C3-0E36-45FC-8EDB-2FDDB56175F5}"/>
                </a:ext>
              </a:extLst>
            </p:cNvPr>
            <p:cNvSpPr/>
            <p:nvPr/>
          </p:nvSpPr>
          <p:spPr>
            <a:xfrm>
              <a:off x="1325774" y="3003927"/>
              <a:ext cx="4770226"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DA2BF"/>
                  </a:solidFill>
                  <a:effectLst/>
                  <a:uLnTx/>
                  <a:uFillTx/>
                  <a:latin typeface="Calibri"/>
                  <a:ea typeface="+mn-ea"/>
                  <a:cs typeface="+mn-cs"/>
                </a:rPr>
                <a:t>Fast tracking the development of regulations.</a:t>
              </a:r>
            </a:p>
          </p:txBody>
        </p:sp>
        <p:sp>
          <p:nvSpPr>
            <p:cNvPr id="23" name="Oval 22">
              <a:extLst>
                <a:ext uri="{FF2B5EF4-FFF2-40B4-BE49-F238E27FC236}">
                  <a16:creationId xmlns:a16="http://schemas.microsoft.com/office/drawing/2014/main" id="{AAE34435-339B-4430-8A91-7EF5A24BD1B9}"/>
                </a:ext>
              </a:extLst>
            </p:cNvPr>
            <p:cNvSpPr>
              <a:spLocks noChangeAspect="1"/>
            </p:cNvSpPr>
            <p:nvPr/>
          </p:nvSpPr>
          <p:spPr>
            <a:xfrm>
              <a:off x="822854" y="2971339"/>
              <a:ext cx="1005840" cy="10058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4" name="Chemistry" descr="{&quot;Key&quot;:&quot;POWER_USER_SHAPE_ICON&quot;,&quot;Value&quot;:&quot;POWER_USER_SHAPE_ICON_STYLE_1&quot;}">
              <a:extLst>
                <a:ext uri="{FF2B5EF4-FFF2-40B4-BE49-F238E27FC236}">
                  <a16:creationId xmlns:a16="http://schemas.microsoft.com/office/drawing/2014/main" id="{2D17B7D7-EE6E-487A-8314-FD205F89A70E}"/>
                </a:ext>
              </a:extLst>
            </p:cNvPr>
            <p:cNvGrpSpPr>
              <a:grpSpLocks noChangeAspect="1"/>
            </p:cNvGrpSpPr>
            <p:nvPr>
              <p:custDataLst>
                <p:tags r:id="rId9"/>
              </p:custDataLst>
            </p:nvPr>
          </p:nvGrpSpPr>
          <p:grpSpPr>
            <a:xfrm>
              <a:off x="1104233" y="3209445"/>
              <a:ext cx="443082" cy="542925"/>
              <a:chOff x="2010927" y="2232917"/>
              <a:chExt cx="2370877" cy="2905125"/>
            </a:xfrm>
            <a:solidFill>
              <a:schemeClr val="bg1"/>
            </a:solidFill>
          </p:grpSpPr>
          <p:sp>
            <p:nvSpPr>
              <p:cNvPr id="25" name="Freeform: Shape 1808">
                <a:extLst>
                  <a:ext uri="{FF2B5EF4-FFF2-40B4-BE49-F238E27FC236}">
                    <a16:creationId xmlns:a16="http://schemas.microsoft.com/office/drawing/2014/main" id="{99F74C2E-35CC-4A4A-AF29-A639760A4844}"/>
                  </a:ext>
                </a:extLst>
              </p:cNvPr>
              <p:cNvSpPr>
                <a:spLocks/>
              </p:cNvSpPr>
              <p:nvPr/>
            </p:nvSpPr>
            <p:spPr bwMode="auto">
              <a:xfrm>
                <a:off x="2010927" y="2232917"/>
                <a:ext cx="2370877" cy="2905125"/>
              </a:xfrm>
              <a:custGeom>
                <a:avLst/>
                <a:gdLst>
                  <a:gd name="connsiteX0" fmla="*/ 882676 w 2370877"/>
                  <a:gd name="connsiteY0" fmla="*/ 76200 h 2905125"/>
                  <a:gd name="connsiteX1" fmla="*/ 844152 w 2370877"/>
                  <a:gd name="connsiteY1" fmla="*/ 115523 h 2905125"/>
                  <a:gd name="connsiteX2" fmla="*/ 844152 w 2370877"/>
                  <a:gd name="connsiteY2" fmla="*/ 157974 h 2905125"/>
                  <a:gd name="connsiteX3" fmla="*/ 882676 w 2370877"/>
                  <a:gd name="connsiteY3" fmla="*/ 196850 h 2905125"/>
                  <a:gd name="connsiteX4" fmla="*/ 896540 w 2370877"/>
                  <a:gd name="connsiteY4" fmla="*/ 196850 h 2905125"/>
                  <a:gd name="connsiteX5" fmla="*/ 896540 w 2370877"/>
                  <a:gd name="connsiteY5" fmla="*/ 1173827 h 2905125"/>
                  <a:gd name="connsiteX6" fmla="*/ 879957 w 2370877"/>
                  <a:gd name="connsiteY6" fmla="*/ 1200487 h 2905125"/>
                  <a:gd name="connsiteX7" fmla="*/ 841527 w 2370877"/>
                  <a:gd name="connsiteY7" fmla="*/ 1274296 h 2905125"/>
                  <a:gd name="connsiteX8" fmla="*/ 204640 w 2370877"/>
                  <a:gd name="connsiteY8" fmla="*/ 2454129 h 2905125"/>
                  <a:gd name="connsiteX9" fmla="*/ 407205 w 2370877"/>
                  <a:gd name="connsiteY9" fmla="*/ 2797175 h 2905125"/>
                  <a:gd name="connsiteX10" fmla="*/ 1962712 w 2370877"/>
                  <a:gd name="connsiteY10" fmla="*/ 2797175 h 2905125"/>
                  <a:gd name="connsiteX11" fmla="*/ 2165277 w 2370877"/>
                  <a:gd name="connsiteY11" fmla="*/ 2454129 h 2905125"/>
                  <a:gd name="connsiteX12" fmla="*/ 1528391 w 2370877"/>
                  <a:gd name="connsiteY12" fmla="*/ 1274296 h 2905125"/>
                  <a:gd name="connsiteX13" fmla="*/ 1489961 w 2370877"/>
                  <a:gd name="connsiteY13" fmla="*/ 1200487 h 2905125"/>
                  <a:gd name="connsiteX14" fmla="*/ 1474390 w 2370877"/>
                  <a:gd name="connsiteY14" fmla="*/ 1175456 h 2905125"/>
                  <a:gd name="connsiteX15" fmla="*/ 1474390 w 2370877"/>
                  <a:gd name="connsiteY15" fmla="*/ 196850 h 2905125"/>
                  <a:gd name="connsiteX16" fmla="*/ 1486223 w 2370877"/>
                  <a:gd name="connsiteY16" fmla="*/ 196850 h 2905125"/>
                  <a:gd name="connsiteX17" fmla="*/ 1525190 w 2370877"/>
                  <a:gd name="connsiteY17" fmla="*/ 157974 h 2905125"/>
                  <a:gd name="connsiteX18" fmla="*/ 1525190 w 2370877"/>
                  <a:gd name="connsiteY18" fmla="*/ 115523 h 2905125"/>
                  <a:gd name="connsiteX19" fmla="*/ 1486223 w 2370877"/>
                  <a:gd name="connsiteY19" fmla="*/ 76200 h 2905125"/>
                  <a:gd name="connsiteX20" fmla="*/ 845347 w 2370877"/>
                  <a:gd name="connsiteY20" fmla="*/ 0 h 2905125"/>
                  <a:gd name="connsiteX21" fmla="*/ 1524961 w 2370877"/>
                  <a:gd name="connsiteY21" fmla="*/ 0 h 2905125"/>
                  <a:gd name="connsiteX22" fmla="*/ 1615163 w 2370877"/>
                  <a:gd name="connsiteY22" fmla="*/ 108156 h 2905125"/>
                  <a:gd name="connsiteX23" fmla="*/ 1615163 w 2370877"/>
                  <a:gd name="connsiteY23" fmla="*/ 151152 h 2905125"/>
                  <a:gd name="connsiteX24" fmla="*/ 1565198 w 2370877"/>
                  <a:gd name="connsiteY24" fmla="*/ 231825 h 2905125"/>
                  <a:gd name="connsiteX25" fmla="*/ 1566082 w 2370877"/>
                  <a:gd name="connsiteY25" fmla="*/ 249555 h 2905125"/>
                  <a:gd name="connsiteX26" fmla="*/ 1566082 w 2370877"/>
                  <a:gd name="connsiteY26" fmla="*/ 1101944 h 2905125"/>
                  <a:gd name="connsiteX27" fmla="*/ 1606320 w 2370877"/>
                  <a:gd name="connsiteY27" fmla="*/ 1179515 h 2905125"/>
                  <a:gd name="connsiteX28" fmla="*/ 2336783 w 2370877"/>
                  <a:gd name="connsiteY28" fmla="*/ 2503975 h 2905125"/>
                  <a:gd name="connsiteX29" fmla="*/ 2098896 w 2370877"/>
                  <a:gd name="connsiteY29" fmla="*/ 2905125 h 2905125"/>
                  <a:gd name="connsiteX30" fmla="*/ 270969 w 2370877"/>
                  <a:gd name="connsiteY30" fmla="*/ 2905125 h 2905125"/>
                  <a:gd name="connsiteX31" fmla="*/ 33082 w 2370877"/>
                  <a:gd name="connsiteY31" fmla="*/ 2503975 h 2905125"/>
                  <a:gd name="connsiteX32" fmla="*/ 763545 w 2370877"/>
                  <a:gd name="connsiteY32" fmla="*/ 1179515 h 2905125"/>
                  <a:gd name="connsiteX33" fmla="*/ 803783 w 2370877"/>
                  <a:gd name="connsiteY33" fmla="*/ 1101944 h 2905125"/>
                  <a:gd name="connsiteX34" fmla="*/ 803783 w 2370877"/>
                  <a:gd name="connsiteY34" fmla="*/ 249555 h 2905125"/>
                  <a:gd name="connsiteX35" fmla="*/ 804667 w 2370877"/>
                  <a:gd name="connsiteY35" fmla="*/ 231825 h 2905125"/>
                  <a:gd name="connsiteX36" fmla="*/ 755144 w 2370877"/>
                  <a:gd name="connsiteY36" fmla="*/ 151152 h 2905125"/>
                  <a:gd name="connsiteX37" fmla="*/ 755144 w 2370877"/>
                  <a:gd name="connsiteY37" fmla="*/ 108156 h 2905125"/>
                  <a:gd name="connsiteX38" fmla="*/ 845347 w 2370877"/>
                  <a:gd name="connsiteY38" fmla="*/ 0 h 2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70877" h="2905125">
                    <a:moveTo>
                      <a:pt x="882676" y="76200"/>
                    </a:moveTo>
                    <a:cubicBezTo>
                      <a:pt x="861422" y="76200"/>
                      <a:pt x="844152" y="93627"/>
                      <a:pt x="844152" y="115523"/>
                    </a:cubicBezTo>
                    <a:lnTo>
                      <a:pt x="844152" y="157974"/>
                    </a:lnTo>
                    <a:cubicBezTo>
                      <a:pt x="844152" y="179423"/>
                      <a:pt x="861422" y="196850"/>
                      <a:pt x="882676" y="196850"/>
                    </a:cubicBezTo>
                    <a:lnTo>
                      <a:pt x="896540" y="196850"/>
                    </a:lnTo>
                    <a:lnTo>
                      <a:pt x="896540" y="1173827"/>
                    </a:lnTo>
                    <a:lnTo>
                      <a:pt x="879957" y="1200487"/>
                    </a:lnTo>
                    <a:cubicBezTo>
                      <a:pt x="867234" y="1224296"/>
                      <a:pt x="854906" y="1249476"/>
                      <a:pt x="841527" y="1274296"/>
                    </a:cubicBezTo>
                    <a:lnTo>
                      <a:pt x="204640" y="2454129"/>
                    </a:lnTo>
                    <a:cubicBezTo>
                      <a:pt x="90089" y="2666427"/>
                      <a:pt x="294866" y="2797175"/>
                      <a:pt x="407205" y="2797175"/>
                    </a:cubicBezTo>
                    <a:lnTo>
                      <a:pt x="1962712" y="2797175"/>
                    </a:lnTo>
                    <a:cubicBezTo>
                      <a:pt x="2074609" y="2797175"/>
                      <a:pt x="2293539" y="2692134"/>
                      <a:pt x="2165277" y="2454129"/>
                    </a:cubicBezTo>
                    <a:lnTo>
                      <a:pt x="1528391" y="1274296"/>
                    </a:lnTo>
                    <a:cubicBezTo>
                      <a:pt x="1515012" y="1249476"/>
                      <a:pt x="1502683" y="1224296"/>
                      <a:pt x="1489961" y="1200487"/>
                    </a:cubicBezTo>
                    <a:lnTo>
                      <a:pt x="1474390" y="1175456"/>
                    </a:lnTo>
                    <a:lnTo>
                      <a:pt x="1474390" y="196850"/>
                    </a:lnTo>
                    <a:lnTo>
                      <a:pt x="1486223" y="196850"/>
                    </a:lnTo>
                    <a:cubicBezTo>
                      <a:pt x="1507921" y="196850"/>
                      <a:pt x="1525190" y="179423"/>
                      <a:pt x="1525190" y="157974"/>
                    </a:cubicBezTo>
                    <a:lnTo>
                      <a:pt x="1525190" y="115523"/>
                    </a:lnTo>
                    <a:cubicBezTo>
                      <a:pt x="1525190" y="93627"/>
                      <a:pt x="1507921" y="76200"/>
                      <a:pt x="1486223" y="76200"/>
                    </a:cubicBezTo>
                    <a:close/>
                    <a:moveTo>
                      <a:pt x="845347" y="0"/>
                    </a:moveTo>
                    <a:lnTo>
                      <a:pt x="1524961" y="0"/>
                    </a:lnTo>
                    <a:cubicBezTo>
                      <a:pt x="1574926" y="0"/>
                      <a:pt x="1615163" y="58067"/>
                      <a:pt x="1615163" y="108156"/>
                    </a:cubicBezTo>
                    <a:lnTo>
                      <a:pt x="1615163" y="151152"/>
                    </a:lnTo>
                    <a:cubicBezTo>
                      <a:pt x="1615163" y="186613"/>
                      <a:pt x="1594381" y="217197"/>
                      <a:pt x="1565198" y="231825"/>
                    </a:cubicBezTo>
                    <a:cubicBezTo>
                      <a:pt x="1565640" y="237587"/>
                      <a:pt x="1566082" y="243793"/>
                      <a:pt x="1566082" y="249555"/>
                    </a:cubicBezTo>
                    <a:lnTo>
                      <a:pt x="1566082" y="1101944"/>
                    </a:lnTo>
                    <a:cubicBezTo>
                      <a:pt x="1579348" y="1127210"/>
                      <a:pt x="1592170" y="1153362"/>
                      <a:pt x="1606320" y="1179515"/>
                    </a:cubicBezTo>
                    <a:lnTo>
                      <a:pt x="2336783" y="2503975"/>
                    </a:lnTo>
                    <a:cubicBezTo>
                      <a:pt x="2457053" y="2725162"/>
                      <a:pt x="2230663" y="2905125"/>
                      <a:pt x="2098896" y="2905125"/>
                    </a:cubicBezTo>
                    <a:lnTo>
                      <a:pt x="270969" y="2905125"/>
                    </a:lnTo>
                    <a:cubicBezTo>
                      <a:pt x="139203" y="2905125"/>
                      <a:pt x="-84535" y="2720729"/>
                      <a:pt x="33082" y="2503975"/>
                    </a:cubicBezTo>
                    <a:lnTo>
                      <a:pt x="763545" y="1179515"/>
                    </a:lnTo>
                    <a:cubicBezTo>
                      <a:pt x="777695" y="1153362"/>
                      <a:pt x="790518" y="1127210"/>
                      <a:pt x="803783" y="1101944"/>
                    </a:cubicBezTo>
                    <a:lnTo>
                      <a:pt x="803783" y="249555"/>
                    </a:lnTo>
                    <a:cubicBezTo>
                      <a:pt x="803783" y="243793"/>
                      <a:pt x="804225" y="237587"/>
                      <a:pt x="804667" y="231825"/>
                    </a:cubicBezTo>
                    <a:cubicBezTo>
                      <a:pt x="775484" y="217197"/>
                      <a:pt x="755144" y="186613"/>
                      <a:pt x="755144" y="151152"/>
                    </a:cubicBezTo>
                    <a:lnTo>
                      <a:pt x="755144" y="108156"/>
                    </a:lnTo>
                    <a:cubicBezTo>
                      <a:pt x="755144" y="58067"/>
                      <a:pt x="795382" y="0"/>
                      <a:pt x="84534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Freeform: Shape 1809">
                <a:extLst>
                  <a:ext uri="{FF2B5EF4-FFF2-40B4-BE49-F238E27FC236}">
                    <a16:creationId xmlns:a16="http://schemas.microsoft.com/office/drawing/2014/main" id="{F5A8ACFB-9086-464B-9734-98F52940060E}"/>
                  </a:ext>
                </a:extLst>
              </p:cNvPr>
              <p:cNvSpPr>
                <a:spLocks/>
              </p:cNvSpPr>
              <p:nvPr/>
            </p:nvSpPr>
            <p:spPr bwMode="auto">
              <a:xfrm>
                <a:off x="2312457" y="3603813"/>
                <a:ext cx="1796940" cy="1348492"/>
              </a:xfrm>
              <a:custGeom>
                <a:avLst/>
                <a:gdLst>
                  <a:gd name="connsiteX0" fmla="*/ 615647 w 1796940"/>
                  <a:gd name="connsiteY0" fmla="*/ 486479 h 1348492"/>
                  <a:gd name="connsiteX1" fmla="*/ 518809 w 1796940"/>
                  <a:gd name="connsiteY1" fmla="*/ 584111 h 1348492"/>
                  <a:gd name="connsiteX2" fmla="*/ 615647 w 1796940"/>
                  <a:gd name="connsiteY2" fmla="*/ 681743 h 1348492"/>
                  <a:gd name="connsiteX3" fmla="*/ 653341 w 1796940"/>
                  <a:gd name="connsiteY3" fmla="*/ 674071 h 1348492"/>
                  <a:gd name="connsiteX4" fmla="*/ 663961 w 1796940"/>
                  <a:gd name="connsiteY4" fmla="*/ 666852 h 1348492"/>
                  <a:gd name="connsiteX5" fmla="*/ 630146 w 1796940"/>
                  <a:gd name="connsiteY5" fmla="*/ 717006 h 1348492"/>
                  <a:gd name="connsiteX6" fmla="*/ 617234 w 1796940"/>
                  <a:gd name="connsiteY6" fmla="*/ 780961 h 1348492"/>
                  <a:gd name="connsiteX7" fmla="*/ 781541 w 1796940"/>
                  <a:gd name="connsiteY7" fmla="*/ 945268 h 1348492"/>
                  <a:gd name="connsiteX8" fmla="*/ 945848 w 1796940"/>
                  <a:gd name="connsiteY8" fmla="*/ 780961 h 1348492"/>
                  <a:gd name="connsiteX9" fmla="*/ 781541 w 1796940"/>
                  <a:gd name="connsiteY9" fmla="*/ 616654 h 1348492"/>
                  <a:gd name="connsiteX10" fmla="*/ 717586 w 1796940"/>
                  <a:gd name="connsiteY10" fmla="*/ 629566 h 1348492"/>
                  <a:gd name="connsiteX11" fmla="*/ 685364 w 1796940"/>
                  <a:gd name="connsiteY11" fmla="*/ 651291 h 1348492"/>
                  <a:gd name="connsiteX12" fmla="*/ 704875 w 1796940"/>
                  <a:gd name="connsiteY12" fmla="*/ 622114 h 1348492"/>
                  <a:gd name="connsiteX13" fmla="*/ 712485 w 1796940"/>
                  <a:gd name="connsiteY13" fmla="*/ 584111 h 1348492"/>
                  <a:gd name="connsiteX14" fmla="*/ 615647 w 1796940"/>
                  <a:gd name="connsiteY14" fmla="*/ 486479 h 1348492"/>
                  <a:gd name="connsiteX15" fmla="*/ 1037922 w 1796940"/>
                  <a:gd name="connsiteY15" fmla="*/ 337254 h 1348492"/>
                  <a:gd name="connsiteX16" fmla="*/ 980772 w 1796940"/>
                  <a:gd name="connsiteY16" fmla="*/ 394404 h 1348492"/>
                  <a:gd name="connsiteX17" fmla="*/ 1037922 w 1796940"/>
                  <a:gd name="connsiteY17" fmla="*/ 451554 h 1348492"/>
                  <a:gd name="connsiteX18" fmla="*/ 1095072 w 1796940"/>
                  <a:gd name="connsiteY18" fmla="*/ 394404 h 1348492"/>
                  <a:gd name="connsiteX19" fmla="*/ 1037922 w 1796940"/>
                  <a:gd name="connsiteY19" fmla="*/ 337254 h 1348492"/>
                  <a:gd name="connsiteX20" fmla="*/ 1150202 w 1796940"/>
                  <a:gd name="connsiteY20" fmla="*/ 1095 h 1348492"/>
                  <a:gd name="connsiteX21" fmla="*/ 1254963 w 1796940"/>
                  <a:gd name="connsiteY21" fmla="*/ 77918 h 1348492"/>
                  <a:gd name="connsiteX22" fmla="*/ 1763091 w 1796940"/>
                  <a:gd name="connsiteY22" fmla="*/ 1045131 h 1348492"/>
                  <a:gd name="connsiteX23" fmla="*/ 1583986 w 1796940"/>
                  <a:gd name="connsiteY23" fmla="*/ 1348492 h 1348492"/>
                  <a:gd name="connsiteX24" fmla="*/ 209078 w 1796940"/>
                  <a:gd name="connsiteY24" fmla="*/ 1348492 h 1348492"/>
                  <a:gd name="connsiteX25" fmla="*/ 29973 w 1796940"/>
                  <a:gd name="connsiteY25" fmla="*/ 1045131 h 1348492"/>
                  <a:gd name="connsiteX26" fmla="*/ 528372 w 1796940"/>
                  <a:gd name="connsiteY26" fmla="*/ 127519 h 1348492"/>
                  <a:gd name="connsiteX27" fmla="*/ 1150202 w 1796940"/>
                  <a:gd name="connsiteY27" fmla="*/ 1095 h 13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6940" h="1348492">
                    <a:moveTo>
                      <a:pt x="615647" y="486479"/>
                    </a:moveTo>
                    <a:cubicBezTo>
                      <a:pt x="562165" y="486479"/>
                      <a:pt x="518809" y="530190"/>
                      <a:pt x="518809" y="584111"/>
                    </a:cubicBezTo>
                    <a:cubicBezTo>
                      <a:pt x="518809" y="638032"/>
                      <a:pt x="562165" y="681743"/>
                      <a:pt x="615647" y="681743"/>
                    </a:cubicBezTo>
                    <a:cubicBezTo>
                      <a:pt x="629018" y="681743"/>
                      <a:pt x="641755" y="679011"/>
                      <a:pt x="653341" y="674071"/>
                    </a:cubicBezTo>
                    <a:lnTo>
                      <a:pt x="663961" y="666852"/>
                    </a:lnTo>
                    <a:lnTo>
                      <a:pt x="630146" y="717006"/>
                    </a:lnTo>
                    <a:cubicBezTo>
                      <a:pt x="621832" y="736663"/>
                      <a:pt x="617234" y="758275"/>
                      <a:pt x="617234" y="780961"/>
                    </a:cubicBezTo>
                    <a:cubicBezTo>
                      <a:pt x="617234" y="871705"/>
                      <a:pt x="690797" y="945268"/>
                      <a:pt x="781541" y="945268"/>
                    </a:cubicBezTo>
                    <a:cubicBezTo>
                      <a:pt x="872285" y="945268"/>
                      <a:pt x="945848" y="871705"/>
                      <a:pt x="945848" y="780961"/>
                    </a:cubicBezTo>
                    <a:cubicBezTo>
                      <a:pt x="945848" y="690217"/>
                      <a:pt x="872285" y="616654"/>
                      <a:pt x="781541" y="616654"/>
                    </a:cubicBezTo>
                    <a:cubicBezTo>
                      <a:pt x="758855" y="616654"/>
                      <a:pt x="737243" y="621252"/>
                      <a:pt x="717586" y="629566"/>
                    </a:cubicBezTo>
                    <a:lnTo>
                      <a:pt x="685364" y="651291"/>
                    </a:lnTo>
                    <a:lnTo>
                      <a:pt x="704875" y="622114"/>
                    </a:lnTo>
                    <a:cubicBezTo>
                      <a:pt x="709776" y="610434"/>
                      <a:pt x="712485" y="597592"/>
                      <a:pt x="712485" y="584111"/>
                    </a:cubicBezTo>
                    <a:cubicBezTo>
                      <a:pt x="712485" y="530190"/>
                      <a:pt x="669129" y="486479"/>
                      <a:pt x="615647" y="486479"/>
                    </a:cubicBezTo>
                    <a:close/>
                    <a:moveTo>
                      <a:pt x="1037922" y="337254"/>
                    </a:moveTo>
                    <a:cubicBezTo>
                      <a:pt x="1006359" y="337254"/>
                      <a:pt x="980772" y="362841"/>
                      <a:pt x="980772" y="394404"/>
                    </a:cubicBezTo>
                    <a:cubicBezTo>
                      <a:pt x="980772" y="425967"/>
                      <a:pt x="1006359" y="451554"/>
                      <a:pt x="1037922" y="451554"/>
                    </a:cubicBezTo>
                    <a:cubicBezTo>
                      <a:pt x="1069485" y="451554"/>
                      <a:pt x="1095072" y="425967"/>
                      <a:pt x="1095072" y="394404"/>
                    </a:cubicBezTo>
                    <a:cubicBezTo>
                      <a:pt x="1095072" y="362841"/>
                      <a:pt x="1069485" y="337254"/>
                      <a:pt x="1037922" y="337254"/>
                    </a:cubicBezTo>
                    <a:close/>
                    <a:moveTo>
                      <a:pt x="1150202" y="1095"/>
                    </a:moveTo>
                    <a:cubicBezTo>
                      <a:pt x="1189817" y="-4980"/>
                      <a:pt x="1223454" y="13371"/>
                      <a:pt x="1254963" y="77918"/>
                    </a:cubicBezTo>
                    <a:lnTo>
                      <a:pt x="1763091" y="1045131"/>
                    </a:lnTo>
                    <a:cubicBezTo>
                      <a:pt x="1874534" y="1256820"/>
                      <a:pt x="1683489" y="1348492"/>
                      <a:pt x="1583986" y="1348492"/>
                    </a:cubicBezTo>
                    <a:lnTo>
                      <a:pt x="209078" y="1348492"/>
                    </a:lnTo>
                    <a:cubicBezTo>
                      <a:pt x="110018" y="1348492"/>
                      <a:pt x="-71741" y="1232462"/>
                      <a:pt x="29973" y="1045131"/>
                    </a:cubicBezTo>
                    <a:lnTo>
                      <a:pt x="528372" y="127519"/>
                    </a:lnTo>
                    <a:cubicBezTo>
                      <a:pt x="858721" y="257389"/>
                      <a:pt x="1031358" y="19322"/>
                      <a:pt x="1150202" y="10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Freeform 67">
                <a:extLst>
                  <a:ext uri="{FF2B5EF4-FFF2-40B4-BE49-F238E27FC236}">
                    <a16:creationId xmlns:a16="http://schemas.microsoft.com/office/drawing/2014/main" id="{C6A4240F-207B-4E6E-895C-6BB8880C50F9}"/>
                  </a:ext>
                </a:extLst>
              </p:cNvPr>
              <p:cNvSpPr>
                <a:spLocks/>
              </p:cNvSpPr>
              <p:nvPr/>
            </p:nvSpPr>
            <p:spPr bwMode="auto">
              <a:xfrm>
                <a:off x="3301166" y="2437705"/>
                <a:ext cx="84138" cy="909638"/>
              </a:xfrm>
              <a:custGeom>
                <a:avLst/>
                <a:gdLst>
                  <a:gd name="T0" fmla="*/ 94 w 188"/>
                  <a:gd name="T1" fmla="*/ 0 h 2052"/>
                  <a:gd name="T2" fmla="*/ 94 w 188"/>
                  <a:gd name="T3" fmla="*/ 0 h 2052"/>
                  <a:gd name="T4" fmla="*/ 188 w 188"/>
                  <a:gd name="T5" fmla="*/ 94 h 2052"/>
                  <a:gd name="T6" fmla="*/ 188 w 188"/>
                  <a:gd name="T7" fmla="*/ 1957 h 2052"/>
                  <a:gd name="T8" fmla="*/ 94 w 188"/>
                  <a:gd name="T9" fmla="*/ 2052 h 2052"/>
                  <a:gd name="T10" fmla="*/ 94 w 188"/>
                  <a:gd name="T11" fmla="*/ 2052 h 2052"/>
                  <a:gd name="T12" fmla="*/ 0 w 188"/>
                  <a:gd name="T13" fmla="*/ 1957 h 2052"/>
                  <a:gd name="T14" fmla="*/ 0 w 188"/>
                  <a:gd name="T15" fmla="*/ 94 h 2052"/>
                  <a:gd name="T16" fmla="*/ 94 w 188"/>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52">
                    <a:moveTo>
                      <a:pt x="94" y="0"/>
                    </a:moveTo>
                    <a:lnTo>
                      <a:pt x="94" y="0"/>
                    </a:lnTo>
                    <a:cubicBezTo>
                      <a:pt x="146" y="0"/>
                      <a:pt x="188" y="42"/>
                      <a:pt x="188" y="94"/>
                    </a:cubicBezTo>
                    <a:lnTo>
                      <a:pt x="188" y="1957"/>
                    </a:lnTo>
                    <a:cubicBezTo>
                      <a:pt x="188" y="2009"/>
                      <a:pt x="146" y="2052"/>
                      <a:pt x="94" y="2052"/>
                    </a:cubicBezTo>
                    <a:lnTo>
                      <a:pt x="94" y="2052"/>
                    </a:lnTo>
                    <a:cubicBezTo>
                      <a:pt x="42" y="2052"/>
                      <a:pt x="0" y="2009"/>
                      <a:pt x="0" y="1957"/>
                    </a:cubicBezTo>
                    <a:lnTo>
                      <a:pt x="0" y="94"/>
                    </a:lnTo>
                    <a:cubicBezTo>
                      <a:pt x="0" y="42"/>
                      <a:pt x="42" y="0"/>
                      <a:pt x="9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12" name="Group 11">
            <a:extLst>
              <a:ext uri="{FF2B5EF4-FFF2-40B4-BE49-F238E27FC236}">
                <a16:creationId xmlns:a16="http://schemas.microsoft.com/office/drawing/2014/main" id="{CD09D866-AFDC-4D16-8A1D-FD9E6C40EA4D}"/>
              </a:ext>
            </a:extLst>
          </p:cNvPr>
          <p:cNvGrpSpPr/>
          <p:nvPr/>
        </p:nvGrpSpPr>
        <p:grpSpPr>
          <a:xfrm>
            <a:off x="871265" y="4141897"/>
            <a:ext cx="5273146" cy="1005840"/>
            <a:chOff x="779962" y="4247770"/>
            <a:chExt cx="5273146" cy="1005840"/>
          </a:xfrm>
        </p:grpSpPr>
        <p:sp>
          <p:nvSpPr>
            <p:cNvPr id="28" name="Rectangle 27">
              <a:extLst>
                <a:ext uri="{FF2B5EF4-FFF2-40B4-BE49-F238E27FC236}">
                  <a16:creationId xmlns:a16="http://schemas.microsoft.com/office/drawing/2014/main" id="{4A0A8045-FFD4-473A-B1FA-0B6E2C379B9A}"/>
                </a:ext>
              </a:extLst>
            </p:cNvPr>
            <p:cNvSpPr/>
            <p:nvPr/>
          </p:nvSpPr>
          <p:spPr>
            <a:xfrm>
              <a:off x="1282882" y="4280358"/>
              <a:ext cx="4770226"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9639D"/>
                  </a:solidFill>
                  <a:effectLst/>
                  <a:uLnTx/>
                  <a:uFillTx/>
                  <a:latin typeface="Calibri"/>
                  <a:ea typeface="+mn-ea"/>
                  <a:cs typeface="+mn-cs"/>
                </a:rPr>
                <a:t>Bolstering Nuclear Security Culture</a:t>
              </a:r>
            </a:p>
          </p:txBody>
        </p:sp>
        <p:sp>
          <p:nvSpPr>
            <p:cNvPr id="29" name="Oval 28">
              <a:extLst>
                <a:ext uri="{FF2B5EF4-FFF2-40B4-BE49-F238E27FC236}">
                  <a16:creationId xmlns:a16="http://schemas.microsoft.com/office/drawing/2014/main" id="{93D5F19B-EC83-4177-9BC4-8B3C23062111}"/>
                </a:ext>
              </a:extLst>
            </p:cNvPr>
            <p:cNvSpPr>
              <a:spLocks noChangeAspect="1"/>
            </p:cNvSpPr>
            <p:nvPr/>
          </p:nvSpPr>
          <p:spPr>
            <a:xfrm>
              <a:off x="779962" y="4247770"/>
              <a:ext cx="1005840" cy="1005840"/>
            </a:xfrm>
            <a:prstGeom prst="ellipse">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0" name="Community" descr="{&quot;Key&quot;:&quot;POWER_USER_SHAPE_ICON&quot;,&quot;Value&quot;:&quot;POWER_USER_SHAPE_ICON_STYLE_1&quot;}">
              <a:extLst>
                <a:ext uri="{FF2B5EF4-FFF2-40B4-BE49-F238E27FC236}">
                  <a16:creationId xmlns:a16="http://schemas.microsoft.com/office/drawing/2014/main" id="{6E27BAD6-A8C1-489C-8BF3-C0E3CF4B6F44}"/>
                </a:ext>
              </a:extLst>
            </p:cNvPr>
            <p:cNvGrpSpPr>
              <a:grpSpLocks noChangeAspect="1"/>
            </p:cNvGrpSpPr>
            <p:nvPr>
              <p:custDataLst>
                <p:tags r:id="rId3"/>
              </p:custDataLst>
            </p:nvPr>
          </p:nvGrpSpPr>
          <p:grpSpPr bwMode="auto">
            <a:xfrm>
              <a:off x="955236" y="4503904"/>
              <a:ext cx="655290" cy="493568"/>
              <a:chOff x="86" y="125"/>
              <a:chExt cx="312" cy="235"/>
            </a:xfrm>
            <a:solidFill>
              <a:schemeClr val="bg1"/>
            </a:solidFill>
          </p:grpSpPr>
          <p:sp>
            <p:nvSpPr>
              <p:cNvPr id="31" name="Community">
                <a:extLst>
                  <a:ext uri="{FF2B5EF4-FFF2-40B4-BE49-F238E27FC236}">
                    <a16:creationId xmlns:a16="http://schemas.microsoft.com/office/drawing/2014/main" id="{79CE5C70-A286-44C1-A7D0-8D4332B9195E}"/>
                  </a:ext>
                </a:extLst>
              </p:cNvPr>
              <p:cNvSpPr>
                <a:spLocks noChangeArrowheads="1"/>
              </p:cNvSpPr>
              <p:nvPr>
                <p:custDataLst>
                  <p:tags r:id="rId4"/>
                </p:custDataLst>
              </p:nvPr>
            </p:nvSpPr>
            <p:spPr bwMode="auto">
              <a:xfrm>
                <a:off x="213" y="125"/>
                <a:ext cx="59"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Community">
                <a:extLst>
                  <a:ext uri="{FF2B5EF4-FFF2-40B4-BE49-F238E27FC236}">
                    <a16:creationId xmlns:a16="http://schemas.microsoft.com/office/drawing/2014/main" id="{CA1EAF8C-29B7-4E04-BEA1-13DC3FF63BFC}"/>
                  </a:ext>
                </a:extLst>
              </p:cNvPr>
              <p:cNvSpPr>
                <a:spLocks noChangeArrowheads="1"/>
              </p:cNvSpPr>
              <p:nvPr>
                <p:custDataLst>
                  <p:tags r:id="rId5"/>
                </p:custDataLst>
              </p:nvPr>
            </p:nvSpPr>
            <p:spPr bwMode="auto">
              <a:xfrm>
                <a:off x="106" y="155"/>
                <a:ext cx="58"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Community">
                <a:extLst>
                  <a:ext uri="{FF2B5EF4-FFF2-40B4-BE49-F238E27FC236}">
                    <a16:creationId xmlns:a16="http://schemas.microsoft.com/office/drawing/2014/main" id="{A1E7D625-CA45-4CB3-83F6-813ADF00921F}"/>
                  </a:ext>
                </a:extLst>
              </p:cNvPr>
              <p:cNvSpPr>
                <a:spLocks noChangeArrowheads="1"/>
              </p:cNvSpPr>
              <p:nvPr>
                <p:custDataLst>
                  <p:tags r:id="rId6"/>
                </p:custDataLst>
              </p:nvPr>
            </p:nvSpPr>
            <p:spPr bwMode="auto">
              <a:xfrm>
                <a:off x="320" y="155"/>
                <a:ext cx="59" cy="59"/>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Community">
                <a:extLst>
                  <a:ext uri="{FF2B5EF4-FFF2-40B4-BE49-F238E27FC236}">
                    <a16:creationId xmlns:a16="http://schemas.microsoft.com/office/drawing/2014/main" id="{A5BD902B-DC12-4836-8E84-13E6F7EB87D5}"/>
                  </a:ext>
                </a:extLst>
              </p:cNvPr>
              <p:cNvSpPr>
                <a:spLocks/>
              </p:cNvSpPr>
              <p:nvPr>
                <p:custDataLst>
                  <p:tags r:id="rId7"/>
                </p:custDataLst>
              </p:nvPr>
            </p:nvSpPr>
            <p:spPr bwMode="auto">
              <a:xfrm>
                <a:off x="86" y="233"/>
                <a:ext cx="312" cy="127"/>
              </a:xfrm>
              <a:custGeom>
                <a:avLst/>
                <a:gdLst>
                  <a:gd name="T0" fmla="*/ 338 w 400"/>
                  <a:gd name="T1" fmla="*/ 0 h 162"/>
                  <a:gd name="T2" fmla="*/ 306 w 400"/>
                  <a:gd name="T3" fmla="*/ 8 h 162"/>
                  <a:gd name="T4" fmla="*/ 306 w 400"/>
                  <a:gd name="T5" fmla="*/ 8 h 162"/>
                  <a:gd name="T6" fmla="*/ 200 w 400"/>
                  <a:gd name="T7" fmla="*/ 71 h 162"/>
                  <a:gd name="T8" fmla="*/ 94 w 400"/>
                  <a:gd name="T9" fmla="*/ 8 h 162"/>
                  <a:gd name="T10" fmla="*/ 94 w 400"/>
                  <a:gd name="T11" fmla="*/ 8 h 162"/>
                  <a:gd name="T12" fmla="*/ 63 w 400"/>
                  <a:gd name="T13" fmla="*/ 0 h 162"/>
                  <a:gd name="T14" fmla="*/ 0 w 400"/>
                  <a:gd name="T15" fmla="*/ 62 h 162"/>
                  <a:gd name="T16" fmla="*/ 0 w 400"/>
                  <a:gd name="T17" fmla="*/ 162 h 162"/>
                  <a:gd name="T18" fmla="*/ 125 w 400"/>
                  <a:gd name="T19" fmla="*/ 162 h 162"/>
                  <a:gd name="T20" fmla="*/ 125 w 400"/>
                  <a:gd name="T21" fmla="*/ 85 h 162"/>
                  <a:gd name="T22" fmla="*/ 188 w 400"/>
                  <a:gd name="T23" fmla="*/ 122 h 162"/>
                  <a:gd name="T24" fmla="*/ 188 w 400"/>
                  <a:gd name="T25" fmla="*/ 122 h 162"/>
                  <a:gd name="T26" fmla="*/ 194 w 400"/>
                  <a:gd name="T27" fmla="*/ 125 h 162"/>
                  <a:gd name="T28" fmla="*/ 200 w 400"/>
                  <a:gd name="T29" fmla="*/ 126 h 162"/>
                  <a:gd name="T30" fmla="*/ 200 w 400"/>
                  <a:gd name="T31" fmla="*/ 126 h 162"/>
                  <a:gd name="T32" fmla="*/ 200 w 400"/>
                  <a:gd name="T33" fmla="*/ 126 h 162"/>
                  <a:gd name="T34" fmla="*/ 206 w 400"/>
                  <a:gd name="T35" fmla="*/ 125 h 162"/>
                  <a:gd name="T36" fmla="*/ 213 w 400"/>
                  <a:gd name="T37" fmla="*/ 122 h 162"/>
                  <a:gd name="T38" fmla="*/ 213 w 400"/>
                  <a:gd name="T39" fmla="*/ 122 h 162"/>
                  <a:gd name="T40" fmla="*/ 275 w 400"/>
                  <a:gd name="T41" fmla="*/ 84 h 162"/>
                  <a:gd name="T42" fmla="*/ 275 w 400"/>
                  <a:gd name="T43" fmla="*/ 162 h 162"/>
                  <a:gd name="T44" fmla="*/ 400 w 400"/>
                  <a:gd name="T45" fmla="*/ 162 h 162"/>
                  <a:gd name="T46" fmla="*/ 400 w 400"/>
                  <a:gd name="T47" fmla="*/ 62 h 162"/>
                  <a:gd name="T48" fmla="*/ 338 w 400"/>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162">
                    <a:moveTo>
                      <a:pt x="338" y="0"/>
                    </a:moveTo>
                    <a:cubicBezTo>
                      <a:pt x="326" y="0"/>
                      <a:pt x="316" y="3"/>
                      <a:pt x="306" y="8"/>
                    </a:cubicBezTo>
                    <a:lnTo>
                      <a:pt x="306" y="8"/>
                    </a:lnTo>
                    <a:lnTo>
                      <a:pt x="200" y="71"/>
                    </a:lnTo>
                    <a:lnTo>
                      <a:pt x="94" y="8"/>
                    </a:lnTo>
                    <a:lnTo>
                      <a:pt x="94" y="8"/>
                    </a:lnTo>
                    <a:cubicBezTo>
                      <a:pt x="84" y="3"/>
                      <a:pt x="74" y="0"/>
                      <a:pt x="63" y="0"/>
                    </a:cubicBezTo>
                    <a:cubicBezTo>
                      <a:pt x="27" y="0"/>
                      <a:pt x="0" y="27"/>
                      <a:pt x="0" y="62"/>
                    </a:cubicBezTo>
                    <a:lnTo>
                      <a:pt x="0" y="162"/>
                    </a:lnTo>
                    <a:lnTo>
                      <a:pt x="125" y="162"/>
                    </a:lnTo>
                    <a:lnTo>
                      <a:pt x="125" y="85"/>
                    </a:lnTo>
                    <a:lnTo>
                      <a:pt x="188" y="122"/>
                    </a:lnTo>
                    <a:lnTo>
                      <a:pt x="188" y="122"/>
                    </a:lnTo>
                    <a:cubicBezTo>
                      <a:pt x="190" y="123"/>
                      <a:pt x="191" y="125"/>
                      <a:pt x="194" y="125"/>
                    </a:cubicBezTo>
                    <a:cubicBezTo>
                      <a:pt x="196" y="125"/>
                      <a:pt x="198" y="126"/>
                      <a:pt x="200" y="126"/>
                    </a:cubicBezTo>
                    <a:lnTo>
                      <a:pt x="200" y="126"/>
                    </a:lnTo>
                    <a:lnTo>
                      <a:pt x="200" y="126"/>
                    </a:lnTo>
                    <a:cubicBezTo>
                      <a:pt x="203" y="126"/>
                      <a:pt x="204" y="126"/>
                      <a:pt x="206" y="125"/>
                    </a:cubicBezTo>
                    <a:cubicBezTo>
                      <a:pt x="209" y="125"/>
                      <a:pt x="210" y="123"/>
                      <a:pt x="213" y="122"/>
                    </a:cubicBezTo>
                    <a:lnTo>
                      <a:pt x="213" y="122"/>
                    </a:lnTo>
                    <a:lnTo>
                      <a:pt x="275" y="84"/>
                    </a:lnTo>
                    <a:lnTo>
                      <a:pt x="275" y="162"/>
                    </a:lnTo>
                    <a:lnTo>
                      <a:pt x="400" y="162"/>
                    </a:lnTo>
                    <a:lnTo>
                      <a:pt x="400" y="62"/>
                    </a:lnTo>
                    <a:cubicBezTo>
                      <a:pt x="400" y="27"/>
                      <a:pt x="372" y="0"/>
                      <a:pt x="33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Community">
                <a:extLst>
                  <a:ext uri="{FF2B5EF4-FFF2-40B4-BE49-F238E27FC236}">
                    <a16:creationId xmlns:a16="http://schemas.microsoft.com/office/drawing/2014/main" id="{677B019C-5149-4BB3-AF64-80BACAD11CF8}"/>
                  </a:ext>
                </a:extLst>
              </p:cNvPr>
              <p:cNvSpPr>
                <a:spLocks/>
              </p:cNvSpPr>
              <p:nvPr>
                <p:custDataLst>
                  <p:tags r:id="rId8"/>
                </p:custDataLst>
              </p:nvPr>
            </p:nvSpPr>
            <p:spPr bwMode="auto">
              <a:xfrm>
                <a:off x="195" y="204"/>
                <a:ext cx="94" cy="62"/>
              </a:xfrm>
              <a:custGeom>
                <a:avLst/>
                <a:gdLst>
                  <a:gd name="T0" fmla="*/ 60 w 120"/>
                  <a:gd name="T1" fmla="*/ 79 h 79"/>
                  <a:gd name="T2" fmla="*/ 120 w 120"/>
                  <a:gd name="T3" fmla="*/ 44 h 79"/>
                  <a:gd name="T4" fmla="*/ 60 w 120"/>
                  <a:gd name="T5" fmla="*/ 0 h 79"/>
                  <a:gd name="T6" fmla="*/ 0 w 120"/>
                  <a:gd name="T7" fmla="*/ 44 h 79"/>
                  <a:gd name="T8" fmla="*/ 60 w 120"/>
                  <a:gd name="T9" fmla="*/ 79 h 79"/>
                </a:gdLst>
                <a:ahLst/>
                <a:cxnLst>
                  <a:cxn ang="0">
                    <a:pos x="T0" y="T1"/>
                  </a:cxn>
                  <a:cxn ang="0">
                    <a:pos x="T2" y="T3"/>
                  </a:cxn>
                  <a:cxn ang="0">
                    <a:pos x="T4" y="T5"/>
                  </a:cxn>
                  <a:cxn ang="0">
                    <a:pos x="T6" y="T7"/>
                  </a:cxn>
                  <a:cxn ang="0">
                    <a:pos x="T8" y="T9"/>
                  </a:cxn>
                </a:cxnLst>
                <a:rect l="0" t="0" r="r" b="b"/>
                <a:pathLst>
                  <a:path w="120" h="79">
                    <a:moveTo>
                      <a:pt x="60" y="79"/>
                    </a:moveTo>
                    <a:lnTo>
                      <a:pt x="120" y="44"/>
                    </a:lnTo>
                    <a:cubicBezTo>
                      <a:pt x="113" y="19"/>
                      <a:pt x="89" y="0"/>
                      <a:pt x="60" y="0"/>
                    </a:cubicBezTo>
                    <a:cubicBezTo>
                      <a:pt x="31" y="0"/>
                      <a:pt x="9" y="19"/>
                      <a:pt x="0" y="44"/>
                    </a:cubicBezTo>
                    <a:lnTo>
                      <a:pt x="6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37" name="Group 36">
            <a:extLst>
              <a:ext uri="{FF2B5EF4-FFF2-40B4-BE49-F238E27FC236}">
                <a16:creationId xmlns:a16="http://schemas.microsoft.com/office/drawing/2014/main" id="{367CC1E6-1B86-48F4-8093-C7576EE0A6FB}"/>
              </a:ext>
            </a:extLst>
          </p:cNvPr>
          <p:cNvGrpSpPr/>
          <p:nvPr/>
        </p:nvGrpSpPr>
        <p:grpSpPr>
          <a:xfrm>
            <a:off x="822854" y="5312455"/>
            <a:ext cx="5273146" cy="1005840"/>
            <a:chOff x="6037279" y="3553263"/>
            <a:chExt cx="5273146" cy="1005840"/>
          </a:xfrm>
        </p:grpSpPr>
        <p:sp>
          <p:nvSpPr>
            <p:cNvPr id="38" name="Rectangle 37">
              <a:extLst>
                <a:ext uri="{FF2B5EF4-FFF2-40B4-BE49-F238E27FC236}">
                  <a16:creationId xmlns:a16="http://schemas.microsoft.com/office/drawing/2014/main" id="{2BBA15E7-0491-4993-8196-54DD775198D2}"/>
                </a:ext>
              </a:extLst>
            </p:cNvPr>
            <p:cNvSpPr/>
            <p:nvPr/>
          </p:nvSpPr>
          <p:spPr>
            <a:xfrm>
              <a:off x="6540199" y="3585851"/>
              <a:ext cx="4770226"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B641B"/>
                  </a:solidFill>
                  <a:effectLst/>
                  <a:uLnTx/>
                  <a:uFillTx/>
                  <a:latin typeface="Calibri"/>
                  <a:ea typeface="+mn-ea"/>
                  <a:cs typeface="+mn-cs"/>
                </a:rPr>
                <a:t>Strengthening Greater Cooperation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Oval 38">
              <a:extLst>
                <a:ext uri="{FF2B5EF4-FFF2-40B4-BE49-F238E27FC236}">
                  <a16:creationId xmlns:a16="http://schemas.microsoft.com/office/drawing/2014/main" id="{4C4DE3E7-E1BA-4BD2-A56D-95F5174C2F6F}"/>
                </a:ext>
              </a:extLst>
            </p:cNvPr>
            <p:cNvSpPr>
              <a:spLocks noChangeAspect="1"/>
            </p:cNvSpPr>
            <p:nvPr/>
          </p:nvSpPr>
          <p:spPr>
            <a:xfrm>
              <a:off x="6037279" y="3553263"/>
              <a:ext cx="1005840" cy="1005840"/>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0" name="Conversation2" descr="{&quot;Key&quot;:&quot;POWER_USER_SHAPE_ICON&quot;,&quot;Value&quot;:&quot;POWER_USER_SHAPE_ICON_STYLE_1&quot;}">
              <a:extLst>
                <a:ext uri="{FF2B5EF4-FFF2-40B4-BE49-F238E27FC236}">
                  <a16:creationId xmlns:a16="http://schemas.microsoft.com/office/drawing/2014/main" id="{245A358B-4A07-4259-9373-2255D94A3538}"/>
                </a:ext>
              </a:extLst>
            </p:cNvPr>
            <p:cNvGrpSpPr>
              <a:grpSpLocks noChangeAspect="1"/>
            </p:cNvGrpSpPr>
            <p:nvPr>
              <p:custDataLst>
                <p:tags r:id="rId2"/>
              </p:custDataLst>
            </p:nvPr>
          </p:nvGrpSpPr>
          <p:grpSpPr>
            <a:xfrm>
              <a:off x="6184769" y="3855694"/>
              <a:ext cx="725206" cy="370825"/>
              <a:chOff x="2649537" y="2327776"/>
              <a:chExt cx="6861176" cy="3508375"/>
            </a:xfrm>
            <a:solidFill>
              <a:schemeClr val="bg1"/>
            </a:solidFill>
          </p:grpSpPr>
          <p:sp>
            <p:nvSpPr>
              <p:cNvPr id="41" name="Freeform: Shape 358">
                <a:extLst>
                  <a:ext uri="{FF2B5EF4-FFF2-40B4-BE49-F238E27FC236}">
                    <a16:creationId xmlns:a16="http://schemas.microsoft.com/office/drawing/2014/main" id="{DCFCEA27-C575-4CB3-9FAA-6115A64C36B6}"/>
                  </a:ext>
                </a:extLst>
              </p:cNvPr>
              <p:cNvSpPr>
                <a:spLocks/>
              </p:cNvSpPr>
              <p:nvPr/>
            </p:nvSpPr>
            <p:spPr bwMode="auto">
              <a:xfrm>
                <a:off x="3859045" y="2327776"/>
                <a:ext cx="2189163" cy="1441450"/>
              </a:xfrm>
              <a:custGeom>
                <a:avLst/>
                <a:gdLst>
                  <a:gd name="connsiteX0" fmla="*/ 1109199 w 2189163"/>
                  <a:gd name="connsiteY0" fmla="*/ 42198 h 1441450"/>
                  <a:gd name="connsiteX1" fmla="*/ 1058772 w 2189163"/>
                  <a:gd name="connsiteY1" fmla="*/ 43641 h 1441450"/>
                  <a:gd name="connsiteX2" fmla="*/ 1008345 w 2189163"/>
                  <a:gd name="connsiteY2" fmla="*/ 46528 h 1441450"/>
                  <a:gd name="connsiteX3" fmla="*/ 957919 w 2189163"/>
                  <a:gd name="connsiteY3" fmla="*/ 49414 h 1441450"/>
                  <a:gd name="connsiteX4" fmla="*/ 908975 w 2189163"/>
                  <a:gd name="connsiteY4" fmla="*/ 55187 h 1441450"/>
                  <a:gd name="connsiteX5" fmla="*/ 861514 w 2189163"/>
                  <a:gd name="connsiteY5" fmla="*/ 60959 h 1441450"/>
                  <a:gd name="connsiteX6" fmla="*/ 814054 w 2189163"/>
                  <a:gd name="connsiteY6" fmla="*/ 68175 h 1441450"/>
                  <a:gd name="connsiteX7" fmla="*/ 768076 w 2189163"/>
                  <a:gd name="connsiteY7" fmla="*/ 76834 h 1441450"/>
                  <a:gd name="connsiteX8" fmla="*/ 722099 w 2189163"/>
                  <a:gd name="connsiteY8" fmla="*/ 85494 h 1441450"/>
                  <a:gd name="connsiteX9" fmla="*/ 679088 w 2189163"/>
                  <a:gd name="connsiteY9" fmla="*/ 97039 h 1441450"/>
                  <a:gd name="connsiteX10" fmla="*/ 634593 w 2189163"/>
                  <a:gd name="connsiteY10" fmla="*/ 108584 h 1441450"/>
                  <a:gd name="connsiteX11" fmla="*/ 593065 w 2189163"/>
                  <a:gd name="connsiteY11" fmla="*/ 123016 h 1441450"/>
                  <a:gd name="connsiteX12" fmla="*/ 553020 w 2189163"/>
                  <a:gd name="connsiteY12" fmla="*/ 137448 h 1441450"/>
                  <a:gd name="connsiteX13" fmla="*/ 512975 w 2189163"/>
                  <a:gd name="connsiteY13" fmla="*/ 151880 h 1441450"/>
                  <a:gd name="connsiteX14" fmla="*/ 438818 w 2189163"/>
                  <a:gd name="connsiteY14" fmla="*/ 185073 h 1441450"/>
                  <a:gd name="connsiteX15" fmla="*/ 403223 w 2189163"/>
                  <a:gd name="connsiteY15" fmla="*/ 202391 h 1441450"/>
                  <a:gd name="connsiteX16" fmla="*/ 369111 w 2189163"/>
                  <a:gd name="connsiteY16" fmla="*/ 222596 h 1441450"/>
                  <a:gd name="connsiteX17" fmla="*/ 337965 w 2189163"/>
                  <a:gd name="connsiteY17" fmla="*/ 242800 h 1441450"/>
                  <a:gd name="connsiteX18" fmla="*/ 306818 w 2189163"/>
                  <a:gd name="connsiteY18" fmla="*/ 263005 h 1441450"/>
                  <a:gd name="connsiteX19" fmla="*/ 278639 w 2189163"/>
                  <a:gd name="connsiteY19" fmla="*/ 284653 h 1441450"/>
                  <a:gd name="connsiteX20" fmla="*/ 251942 w 2189163"/>
                  <a:gd name="connsiteY20" fmla="*/ 307744 h 1441450"/>
                  <a:gd name="connsiteX21" fmla="*/ 226729 w 2189163"/>
                  <a:gd name="connsiteY21" fmla="*/ 329391 h 1441450"/>
                  <a:gd name="connsiteX22" fmla="*/ 202998 w 2189163"/>
                  <a:gd name="connsiteY22" fmla="*/ 353925 h 1441450"/>
                  <a:gd name="connsiteX23" fmla="*/ 182234 w 2189163"/>
                  <a:gd name="connsiteY23" fmla="*/ 377016 h 1441450"/>
                  <a:gd name="connsiteX24" fmla="*/ 162953 w 2189163"/>
                  <a:gd name="connsiteY24" fmla="*/ 402994 h 1441450"/>
                  <a:gd name="connsiteX25" fmla="*/ 145156 w 2189163"/>
                  <a:gd name="connsiteY25" fmla="*/ 428971 h 1441450"/>
                  <a:gd name="connsiteX26" fmla="*/ 130324 w 2189163"/>
                  <a:gd name="connsiteY26" fmla="*/ 454948 h 1441450"/>
                  <a:gd name="connsiteX27" fmla="*/ 116976 w 2189163"/>
                  <a:gd name="connsiteY27" fmla="*/ 480925 h 1441450"/>
                  <a:gd name="connsiteX28" fmla="*/ 106594 w 2189163"/>
                  <a:gd name="connsiteY28" fmla="*/ 508346 h 1441450"/>
                  <a:gd name="connsiteX29" fmla="*/ 97695 w 2189163"/>
                  <a:gd name="connsiteY29" fmla="*/ 535766 h 1441450"/>
                  <a:gd name="connsiteX30" fmla="*/ 91763 w 2189163"/>
                  <a:gd name="connsiteY30" fmla="*/ 564630 h 1441450"/>
                  <a:gd name="connsiteX31" fmla="*/ 87313 w 2189163"/>
                  <a:gd name="connsiteY31" fmla="*/ 593494 h 1441450"/>
                  <a:gd name="connsiteX32" fmla="*/ 87313 w 2189163"/>
                  <a:gd name="connsiteY32" fmla="*/ 622357 h 1441450"/>
                  <a:gd name="connsiteX33" fmla="*/ 87313 w 2189163"/>
                  <a:gd name="connsiteY33" fmla="*/ 649778 h 1441450"/>
                  <a:gd name="connsiteX34" fmla="*/ 91763 w 2189163"/>
                  <a:gd name="connsiteY34" fmla="*/ 677198 h 1441450"/>
                  <a:gd name="connsiteX35" fmla="*/ 96212 w 2189163"/>
                  <a:gd name="connsiteY35" fmla="*/ 704619 h 1441450"/>
                  <a:gd name="connsiteX36" fmla="*/ 103628 w 2189163"/>
                  <a:gd name="connsiteY36" fmla="*/ 732039 h 1441450"/>
                  <a:gd name="connsiteX37" fmla="*/ 114010 w 2189163"/>
                  <a:gd name="connsiteY37" fmla="*/ 758016 h 1441450"/>
                  <a:gd name="connsiteX38" fmla="*/ 125875 w 2189163"/>
                  <a:gd name="connsiteY38" fmla="*/ 783994 h 1441450"/>
                  <a:gd name="connsiteX39" fmla="*/ 146639 w 2189163"/>
                  <a:gd name="connsiteY39" fmla="*/ 821516 h 1441450"/>
                  <a:gd name="connsiteX40" fmla="*/ 173335 w 2189163"/>
                  <a:gd name="connsiteY40" fmla="*/ 859039 h 1441450"/>
                  <a:gd name="connsiteX41" fmla="*/ 204481 w 2189163"/>
                  <a:gd name="connsiteY41" fmla="*/ 893675 h 1441450"/>
                  <a:gd name="connsiteX42" fmla="*/ 240077 w 2189163"/>
                  <a:gd name="connsiteY42" fmla="*/ 928312 h 1441450"/>
                  <a:gd name="connsiteX43" fmla="*/ 280122 w 2189163"/>
                  <a:gd name="connsiteY43" fmla="*/ 961505 h 1441450"/>
                  <a:gd name="connsiteX44" fmla="*/ 309785 w 2189163"/>
                  <a:gd name="connsiteY44" fmla="*/ 984596 h 1441450"/>
                  <a:gd name="connsiteX45" fmla="*/ 375043 w 2189163"/>
                  <a:gd name="connsiteY45" fmla="*/ 1025005 h 1441450"/>
                  <a:gd name="connsiteX46" fmla="*/ 376526 w 2189163"/>
                  <a:gd name="connsiteY46" fmla="*/ 1023562 h 1441450"/>
                  <a:gd name="connsiteX47" fmla="*/ 121425 w 2189163"/>
                  <a:gd name="connsiteY47" fmla="*/ 1352607 h 1441450"/>
                  <a:gd name="connsiteX48" fmla="*/ 633110 w 2189163"/>
                  <a:gd name="connsiteY48" fmla="*/ 1134687 h 1441450"/>
                  <a:gd name="connsiteX49" fmla="*/ 699852 w 2189163"/>
                  <a:gd name="connsiteY49" fmla="*/ 1153448 h 1441450"/>
                  <a:gd name="connsiteX50" fmla="*/ 769559 w 2189163"/>
                  <a:gd name="connsiteY50" fmla="*/ 1169323 h 1441450"/>
                  <a:gd name="connsiteX51" fmla="*/ 842233 w 2189163"/>
                  <a:gd name="connsiteY51" fmla="*/ 1180869 h 1441450"/>
                  <a:gd name="connsiteX52" fmla="*/ 914907 w 2189163"/>
                  <a:gd name="connsiteY52" fmla="*/ 1190971 h 1441450"/>
                  <a:gd name="connsiteX53" fmla="*/ 989065 w 2189163"/>
                  <a:gd name="connsiteY53" fmla="*/ 1196744 h 1441450"/>
                  <a:gd name="connsiteX54" fmla="*/ 1064705 w 2189163"/>
                  <a:gd name="connsiteY54" fmla="*/ 1201073 h 1441450"/>
                  <a:gd name="connsiteX55" fmla="*/ 1109199 w 2189163"/>
                  <a:gd name="connsiteY55" fmla="*/ 1201073 h 1441450"/>
                  <a:gd name="connsiteX56" fmla="*/ 1161109 w 2189163"/>
                  <a:gd name="connsiteY56" fmla="*/ 1201073 h 1441450"/>
                  <a:gd name="connsiteX57" fmla="*/ 1211536 w 2189163"/>
                  <a:gd name="connsiteY57" fmla="*/ 1198187 h 1441450"/>
                  <a:gd name="connsiteX58" fmla="*/ 1260480 w 2189163"/>
                  <a:gd name="connsiteY58" fmla="*/ 1195300 h 1441450"/>
                  <a:gd name="connsiteX59" fmla="*/ 1309423 w 2189163"/>
                  <a:gd name="connsiteY59" fmla="*/ 1190971 h 1441450"/>
                  <a:gd name="connsiteX60" fmla="*/ 1358367 w 2189163"/>
                  <a:gd name="connsiteY60" fmla="*/ 1183755 h 1441450"/>
                  <a:gd name="connsiteX61" fmla="*/ 1404345 w 2189163"/>
                  <a:gd name="connsiteY61" fmla="*/ 1176539 h 1441450"/>
                  <a:gd name="connsiteX62" fmla="*/ 1451805 w 2189163"/>
                  <a:gd name="connsiteY62" fmla="*/ 1167880 h 1441450"/>
                  <a:gd name="connsiteX63" fmla="*/ 1496300 w 2189163"/>
                  <a:gd name="connsiteY63" fmla="*/ 1159221 h 1441450"/>
                  <a:gd name="connsiteX64" fmla="*/ 1540794 w 2189163"/>
                  <a:gd name="connsiteY64" fmla="*/ 1147675 h 1441450"/>
                  <a:gd name="connsiteX65" fmla="*/ 1583805 w 2189163"/>
                  <a:gd name="connsiteY65" fmla="*/ 1136130 h 1441450"/>
                  <a:gd name="connsiteX66" fmla="*/ 1626816 w 2189163"/>
                  <a:gd name="connsiteY66" fmla="*/ 1123141 h 1441450"/>
                  <a:gd name="connsiteX67" fmla="*/ 1666861 w 2189163"/>
                  <a:gd name="connsiteY67" fmla="*/ 1108709 h 1441450"/>
                  <a:gd name="connsiteX68" fmla="*/ 1705423 w 2189163"/>
                  <a:gd name="connsiteY68" fmla="*/ 1092834 h 1441450"/>
                  <a:gd name="connsiteX69" fmla="*/ 1781063 w 2189163"/>
                  <a:gd name="connsiteY69" fmla="*/ 1059641 h 1441450"/>
                  <a:gd name="connsiteX70" fmla="*/ 1815175 w 2189163"/>
                  <a:gd name="connsiteY70" fmla="*/ 1040880 h 1441450"/>
                  <a:gd name="connsiteX71" fmla="*/ 1849288 w 2189163"/>
                  <a:gd name="connsiteY71" fmla="*/ 1022119 h 1441450"/>
                  <a:gd name="connsiteX72" fmla="*/ 1881917 w 2189163"/>
                  <a:gd name="connsiteY72" fmla="*/ 1001914 h 1441450"/>
                  <a:gd name="connsiteX73" fmla="*/ 1911580 w 2189163"/>
                  <a:gd name="connsiteY73" fmla="*/ 981709 h 1441450"/>
                  <a:gd name="connsiteX74" fmla="*/ 1941243 w 2189163"/>
                  <a:gd name="connsiteY74" fmla="*/ 960062 h 1441450"/>
                  <a:gd name="connsiteX75" fmla="*/ 1967939 w 2189163"/>
                  <a:gd name="connsiteY75" fmla="*/ 938414 h 1441450"/>
                  <a:gd name="connsiteX76" fmla="*/ 1993153 w 2189163"/>
                  <a:gd name="connsiteY76" fmla="*/ 913880 h 1441450"/>
                  <a:gd name="connsiteX77" fmla="*/ 2015400 w 2189163"/>
                  <a:gd name="connsiteY77" fmla="*/ 890789 h 1441450"/>
                  <a:gd name="connsiteX78" fmla="*/ 2037647 w 2189163"/>
                  <a:gd name="connsiteY78" fmla="*/ 866255 h 1441450"/>
                  <a:gd name="connsiteX79" fmla="*/ 2056928 w 2189163"/>
                  <a:gd name="connsiteY79" fmla="*/ 841721 h 1441450"/>
                  <a:gd name="connsiteX80" fmla="*/ 2074726 w 2189163"/>
                  <a:gd name="connsiteY80" fmla="*/ 815744 h 1441450"/>
                  <a:gd name="connsiteX81" fmla="*/ 2089557 w 2189163"/>
                  <a:gd name="connsiteY81" fmla="*/ 789766 h 1441450"/>
                  <a:gd name="connsiteX82" fmla="*/ 2101422 w 2189163"/>
                  <a:gd name="connsiteY82" fmla="*/ 763789 h 1441450"/>
                  <a:gd name="connsiteX83" fmla="*/ 2113287 w 2189163"/>
                  <a:gd name="connsiteY83" fmla="*/ 734925 h 1441450"/>
                  <a:gd name="connsiteX84" fmla="*/ 2120703 w 2189163"/>
                  <a:gd name="connsiteY84" fmla="*/ 707505 h 1441450"/>
                  <a:gd name="connsiteX85" fmla="*/ 2128119 w 2189163"/>
                  <a:gd name="connsiteY85" fmla="*/ 680084 h 1441450"/>
                  <a:gd name="connsiteX86" fmla="*/ 2131085 w 2189163"/>
                  <a:gd name="connsiteY86" fmla="*/ 651221 h 1441450"/>
                  <a:gd name="connsiteX87" fmla="*/ 2132568 w 2189163"/>
                  <a:gd name="connsiteY87" fmla="*/ 622357 h 1441450"/>
                  <a:gd name="connsiteX88" fmla="*/ 2131085 w 2189163"/>
                  <a:gd name="connsiteY88" fmla="*/ 593494 h 1441450"/>
                  <a:gd name="connsiteX89" fmla="*/ 2128119 w 2189163"/>
                  <a:gd name="connsiteY89" fmla="*/ 564630 h 1441450"/>
                  <a:gd name="connsiteX90" fmla="*/ 2120703 w 2189163"/>
                  <a:gd name="connsiteY90" fmla="*/ 535766 h 1441450"/>
                  <a:gd name="connsiteX91" fmla="*/ 2113287 w 2189163"/>
                  <a:gd name="connsiteY91" fmla="*/ 508346 h 1441450"/>
                  <a:gd name="connsiteX92" fmla="*/ 2101422 w 2189163"/>
                  <a:gd name="connsiteY92" fmla="*/ 480925 h 1441450"/>
                  <a:gd name="connsiteX93" fmla="*/ 2089557 w 2189163"/>
                  <a:gd name="connsiteY93" fmla="*/ 454948 h 1441450"/>
                  <a:gd name="connsiteX94" fmla="*/ 2074726 w 2189163"/>
                  <a:gd name="connsiteY94" fmla="*/ 428971 h 1441450"/>
                  <a:gd name="connsiteX95" fmla="*/ 2056928 w 2189163"/>
                  <a:gd name="connsiteY95" fmla="*/ 402994 h 1441450"/>
                  <a:gd name="connsiteX96" fmla="*/ 2037647 w 2189163"/>
                  <a:gd name="connsiteY96" fmla="*/ 377016 h 1441450"/>
                  <a:gd name="connsiteX97" fmla="*/ 2015400 w 2189163"/>
                  <a:gd name="connsiteY97" fmla="*/ 353925 h 1441450"/>
                  <a:gd name="connsiteX98" fmla="*/ 1993153 w 2189163"/>
                  <a:gd name="connsiteY98" fmla="*/ 329391 h 1441450"/>
                  <a:gd name="connsiteX99" fmla="*/ 1967939 w 2189163"/>
                  <a:gd name="connsiteY99" fmla="*/ 307744 h 1441450"/>
                  <a:gd name="connsiteX100" fmla="*/ 1941243 w 2189163"/>
                  <a:gd name="connsiteY100" fmla="*/ 284653 h 1441450"/>
                  <a:gd name="connsiteX101" fmla="*/ 1911580 w 2189163"/>
                  <a:gd name="connsiteY101" fmla="*/ 263005 h 1441450"/>
                  <a:gd name="connsiteX102" fmla="*/ 1881917 w 2189163"/>
                  <a:gd name="connsiteY102" fmla="*/ 242800 h 1441450"/>
                  <a:gd name="connsiteX103" fmla="*/ 1849288 w 2189163"/>
                  <a:gd name="connsiteY103" fmla="*/ 222596 h 1441450"/>
                  <a:gd name="connsiteX104" fmla="*/ 1815175 w 2189163"/>
                  <a:gd name="connsiteY104" fmla="*/ 202391 h 1441450"/>
                  <a:gd name="connsiteX105" fmla="*/ 1781063 w 2189163"/>
                  <a:gd name="connsiteY105" fmla="*/ 185073 h 1441450"/>
                  <a:gd name="connsiteX106" fmla="*/ 1705423 w 2189163"/>
                  <a:gd name="connsiteY106" fmla="*/ 151880 h 1441450"/>
                  <a:gd name="connsiteX107" fmla="*/ 1666861 w 2189163"/>
                  <a:gd name="connsiteY107" fmla="*/ 137448 h 1441450"/>
                  <a:gd name="connsiteX108" fmla="*/ 1626816 w 2189163"/>
                  <a:gd name="connsiteY108" fmla="*/ 123016 h 1441450"/>
                  <a:gd name="connsiteX109" fmla="*/ 1583805 w 2189163"/>
                  <a:gd name="connsiteY109" fmla="*/ 108584 h 1441450"/>
                  <a:gd name="connsiteX110" fmla="*/ 1540794 w 2189163"/>
                  <a:gd name="connsiteY110" fmla="*/ 97039 h 1441450"/>
                  <a:gd name="connsiteX111" fmla="*/ 1496300 w 2189163"/>
                  <a:gd name="connsiteY111" fmla="*/ 85494 h 1441450"/>
                  <a:gd name="connsiteX112" fmla="*/ 1451805 w 2189163"/>
                  <a:gd name="connsiteY112" fmla="*/ 76834 h 1441450"/>
                  <a:gd name="connsiteX113" fmla="*/ 1404345 w 2189163"/>
                  <a:gd name="connsiteY113" fmla="*/ 68175 h 1441450"/>
                  <a:gd name="connsiteX114" fmla="*/ 1358367 w 2189163"/>
                  <a:gd name="connsiteY114" fmla="*/ 60959 h 1441450"/>
                  <a:gd name="connsiteX115" fmla="*/ 1309423 w 2189163"/>
                  <a:gd name="connsiteY115" fmla="*/ 55187 h 1441450"/>
                  <a:gd name="connsiteX116" fmla="*/ 1260480 w 2189163"/>
                  <a:gd name="connsiteY116" fmla="*/ 49414 h 1441450"/>
                  <a:gd name="connsiteX117" fmla="*/ 1211536 w 2189163"/>
                  <a:gd name="connsiteY117" fmla="*/ 46528 h 1441450"/>
                  <a:gd name="connsiteX118" fmla="*/ 1161109 w 2189163"/>
                  <a:gd name="connsiteY118" fmla="*/ 43641 h 1441450"/>
                  <a:gd name="connsiteX119" fmla="*/ 1093788 w 2189163"/>
                  <a:gd name="connsiteY119" fmla="*/ 0 h 1441450"/>
                  <a:gd name="connsiteX120" fmla="*/ 1149350 w 2189163"/>
                  <a:gd name="connsiteY120" fmla="*/ 1588 h 1441450"/>
                  <a:gd name="connsiteX121" fmla="*/ 1203325 w 2189163"/>
                  <a:gd name="connsiteY121" fmla="*/ 4763 h 1441450"/>
                  <a:gd name="connsiteX122" fmla="*/ 1255713 w 2189163"/>
                  <a:gd name="connsiteY122" fmla="*/ 7938 h 1441450"/>
                  <a:gd name="connsiteX123" fmla="*/ 1308100 w 2189163"/>
                  <a:gd name="connsiteY123" fmla="*/ 14288 h 1441450"/>
                  <a:gd name="connsiteX124" fmla="*/ 1360488 w 2189163"/>
                  <a:gd name="connsiteY124" fmla="*/ 20638 h 1441450"/>
                  <a:gd name="connsiteX125" fmla="*/ 1409701 w 2189163"/>
                  <a:gd name="connsiteY125" fmla="*/ 28575 h 1441450"/>
                  <a:gd name="connsiteX126" fmla="*/ 1460501 w 2189163"/>
                  <a:gd name="connsiteY126" fmla="*/ 38100 h 1441450"/>
                  <a:gd name="connsiteX127" fmla="*/ 1508126 w 2189163"/>
                  <a:gd name="connsiteY127" fmla="*/ 47625 h 1441450"/>
                  <a:gd name="connsiteX128" fmla="*/ 1555751 w 2189163"/>
                  <a:gd name="connsiteY128" fmla="*/ 60325 h 1441450"/>
                  <a:gd name="connsiteX129" fmla="*/ 1601788 w 2189163"/>
                  <a:gd name="connsiteY129" fmla="*/ 73025 h 1441450"/>
                  <a:gd name="connsiteX130" fmla="*/ 1647826 w 2189163"/>
                  <a:gd name="connsiteY130" fmla="*/ 88900 h 1441450"/>
                  <a:gd name="connsiteX131" fmla="*/ 1690688 w 2189163"/>
                  <a:gd name="connsiteY131" fmla="*/ 104775 h 1441450"/>
                  <a:gd name="connsiteX132" fmla="*/ 1731963 w 2189163"/>
                  <a:gd name="connsiteY132" fmla="*/ 120650 h 1441450"/>
                  <a:gd name="connsiteX133" fmla="*/ 1812926 w 2189163"/>
                  <a:gd name="connsiteY133" fmla="*/ 157163 h 1441450"/>
                  <a:gd name="connsiteX134" fmla="*/ 1849438 w 2189163"/>
                  <a:gd name="connsiteY134" fmla="*/ 176213 h 1441450"/>
                  <a:gd name="connsiteX135" fmla="*/ 1885951 w 2189163"/>
                  <a:gd name="connsiteY135" fmla="*/ 198438 h 1441450"/>
                  <a:gd name="connsiteX136" fmla="*/ 1920876 w 2189163"/>
                  <a:gd name="connsiteY136" fmla="*/ 220663 h 1441450"/>
                  <a:gd name="connsiteX137" fmla="*/ 1952626 w 2189163"/>
                  <a:gd name="connsiteY137" fmla="*/ 242888 h 1441450"/>
                  <a:gd name="connsiteX138" fmla="*/ 1984376 w 2189163"/>
                  <a:gd name="connsiteY138" fmla="*/ 266700 h 1441450"/>
                  <a:gd name="connsiteX139" fmla="*/ 2012951 w 2189163"/>
                  <a:gd name="connsiteY139" fmla="*/ 292100 h 1441450"/>
                  <a:gd name="connsiteX140" fmla="*/ 2039938 w 2189163"/>
                  <a:gd name="connsiteY140" fmla="*/ 315913 h 1441450"/>
                  <a:gd name="connsiteX141" fmla="*/ 2063751 w 2189163"/>
                  <a:gd name="connsiteY141" fmla="*/ 342900 h 1441450"/>
                  <a:gd name="connsiteX142" fmla="*/ 2087563 w 2189163"/>
                  <a:gd name="connsiteY142" fmla="*/ 368300 h 1441450"/>
                  <a:gd name="connsiteX143" fmla="*/ 2108201 w 2189163"/>
                  <a:gd name="connsiteY143" fmla="*/ 396875 h 1441450"/>
                  <a:gd name="connsiteX144" fmla="*/ 2127251 w 2189163"/>
                  <a:gd name="connsiteY144" fmla="*/ 425450 h 1441450"/>
                  <a:gd name="connsiteX145" fmla="*/ 2143126 w 2189163"/>
                  <a:gd name="connsiteY145" fmla="*/ 454025 h 1441450"/>
                  <a:gd name="connsiteX146" fmla="*/ 2155826 w 2189163"/>
                  <a:gd name="connsiteY146" fmla="*/ 482600 h 1441450"/>
                  <a:gd name="connsiteX147" fmla="*/ 2168526 w 2189163"/>
                  <a:gd name="connsiteY147" fmla="*/ 512763 h 1441450"/>
                  <a:gd name="connsiteX148" fmla="*/ 2176463 w 2189163"/>
                  <a:gd name="connsiteY148" fmla="*/ 542925 h 1441450"/>
                  <a:gd name="connsiteX149" fmla="*/ 2184401 w 2189163"/>
                  <a:gd name="connsiteY149" fmla="*/ 574675 h 1441450"/>
                  <a:gd name="connsiteX150" fmla="*/ 2187576 w 2189163"/>
                  <a:gd name="connsiteY150" fmla="*/ 606425 h 1441450"/>
                  <a:gd name="connsiteX151" fmla="*/ 2189163 w 2189163"/>
                  <a:gd name="connsiteY151" fmla="*/ 638175 h 1441450"/>
                  <a:gd name="connsiteX152" fmla="*/ 2187576 w 2189163"/>
                  <a:gd name="connsiteY152" fmla="*/ 669925 h 1441450"/>
                  <a:gd name="connsiteX153" fmla="*/ 2184401 w 2189163"/>
                  <a:gd name="connsiteY153" fmla="*/ 701675 h 1441450"/>
                  <a:gd name="connsiteX154" fmla="*/ 2176463 w 2189163"/>
                  <a:gd name="connsiteY154" fmla="*/ 731838 h 1441450"/>
                  <a:gd name="connsiteX155" fmla="*/ 2168526 w 2189163"/>
                  <a:gd name="connsiteY155" fmla="*/ 762000 h 1441450"/>
                  <a:gd name="connsiteX156" fmla="*/ 2155826 w 2189163"/>
                  <a:gd name="connsiteY156" fmla="*/ 793750 h 1441450"/>
                  <a:gd name="connsiteX157" fmla="*/ 2143126 w 2189163"/>
                  <a:gd name="connsiteY157" fmla="*/ 822325 h 1441450"/>
                  <a:gd name="connsiteX158" fmla="*/ 2127251 w 2189163"/>
                  <a:gd name="connsiteY158" fmla="*/ 850900 h 1441450"/>
                  <a:gd name="connsiteX159" fmla="*/ 2108201 w 2189163"/>
                  <a:gd name="connsiteY159" fmla="*/ 879475 h 1441450"/>
                  <a:gd name="connsiteX160" fmla="*/ 2087563 w 2189163"/>
                  <a:gd name="connsiteY160" fmla="*/ 906463 h 1441450"/>
                  <a:gd name="connsiteX161" fmla="*/ 2063751 w 2189163"/>
                  <a:gd name="connsiteY161" fmla="*/ 933450 h 1441450"/>
                  <a:gd name="connsiteX162" fmla="*/ 2039938 w 2189163"/>
                  <a:gd name="connsiteY162" fmla="*/ 958850 h 1441450"/>
                  <a:gd name="connsiteX163" fmla="*/ 2012951 w 2189163"/>
                  <a:gd name="connsiteY163" fmla="*/ 985838 h 1441450"/>
                  <a:gd name="connsiteX164" fmla="*/ 1984376 w 2189163"/>
                  <a:gd name="connsiteY164" fmla="*/ 1009650 h 1441450"/>
                  <a:gd name="connsiteX165" fmla="*/ 1952626 w 2189163"/>
                  <a:gd name="connsiteY165" fmla="*/ 1033463 h 1441450"/>
                  <a:gd name="connsiteX166" fmla="*/ 1920876 w 2189163"/>
                  <a:gd name="connsiteY166" fmla="*/ 1055688 h 1441450"/>
                  <a:gd name="connsiteX167" fmla="*/ 1885951 w 2189163"/>
                  <a:gd name="connsiteY167" fmla="*/ 1077913 h 1441450"/>
                  <a:gd name="connsiteX168" fmla="*/ 1849438 w 2189163"/>
                  <a:gd name="connsiteY168" fmla="*/ 1098550 h 1441450"/>
                  <a:gd name="connsiteX169" fmla="*/ 1812926 w 2189163"/>
                  <a:gd name="connsiteY169" fmla="*/ 1119188 h 1441450"/>
                  <a:gd name="connsiteX170" fmla="*/ 1731963 w 2189163"/>
                  <a:gd name="connsiteY170" fmla="*/ 1155700 h 1441450"/>
                  <a:gd name="connsiteX171" fmla="*/ 1690688 w 2189163"/>
                  <a:gd name="connsiteY171" fmla="*/ 1173163 h 1441450"/>
                  <a:gd name="connsiteX172" fmla="*/ 1647826 w 2189163"/>
                  <a:gd name="connsiteY172" fmla="*/ 1189038 h 1441450"/>
                  <a:gd name="connsiteX173" fmla="*/ 1601788 w 2189163"/>
                  <a:gd name="connsiteY173" fmla="*/ 1203325 h 1441450"/>
                  <a:gd name="connsiteX174" fmla="*/ 1555751 w 2189163"/>
                  <a:gd name="connsiteY174" fmla="*/ 1216025 h 1441450"/>
                  <a:gd name="connsiteX175" fmla="*/ 1508126 w 2189163"/>
                  <a:gd name="connsiteY175" fmla="*/ 1228725 h 1441450"/>
                  <a:gd name="connsiteX176" fmla="*/ 1460501 w 2189163"/>
                  <a:gd name="connsiteY176" fmla="*/ 1238250 h 1441450"/>
                  <a:gd name="connsiteX177" fmla="*/ 1409701 w 2189163"/>
                  <a:gd name="connsiteY177" fmla="*/ 1247775 h 1441450"/>
                  <a:gd name="connsiteX178" fmla="*/ 1360488 w 2189163"/>
                  <a:gd name="connsiteY178" fmla="*/ 1255713 h 1441450"/>
                  <a:gd name="connsiteX179" fmla="*/ 1308100 w 2189163"/>
                  <a:gd name="connsiteY179" fmla="*/ 1263650 h 1441450"/>
                  <a:gd name="connsiteX180" fmla="*/ 1255713 w 2189163"/>
                  <a:gd name="connsiteY180" fmla="*/ 1268413 h 1441450"/>
                  <a:gd name="connsiteX181" fmla="*/ 1203325 w 2189163"/>
                  <a:gd name="connsiteY181" fmla="*/ 1271588 h 1441450"/>
                  <a:gd name="connsiteX182" fmla="*/ 1149350 w 2189163"/>
                  <a:gd name="connsiteY182" fmla="*/ 1274763 h 1441450"/>
                  <a:gd name="connsiteX183" fmla="*/ 1093788 w 2189163"/>
                  <a:gd name="connsiteY183" fmla="*/ 1274763 h 1441450"/>
                  <a:gd name="connsiteX184" fmla="*/ 1046163 w 2189163"/>
                  <a:gd name="connsiteY184" fmla="*/ 1274763 h 1441450"/>
                  <a:gd name="connsiteX185" fmla="*/ 965200 w 2189163"/>
                  <a:gd name="connsiteY185" fmla="*/ 1270000 h 1441450"/>
                  <a:gd name="connsiteX186" fmla="*/ 885825 w 2189163"/>
                  <a:gd name="connsiteY186" fmla="*/ 1263650 h 1441450"/>
                  <a:gd name="connsiteX187" fmla="*/ 808038 w 2189163"/>
                  <a:gd name="connsiteY187" fmla="*/ 1252538 h 1441450"/>
                  <a:gd name="connsiteX188" fmla="*/ 730250 w 2189163"/>
                  <a:gd name="connsiteY188" fmla="*/ 1239838 h 1441450"/>
                  <a:gd name="connsiteX189" fmla="*/ 655638 w 2189163"/>
                  <a:gd name="connsiteY189" fmla="*/ 1222375 h 1441450"/>
                  <a:gd name="connsiteX190" fmla="*/ 584200 w 2189163"/>
                  <a:gd name="connsiteY190" fmla="*/ 1201738 h 1441450"/>
                  <a:gd name="connsiteX191" fmla="*/ 36513 w 2189163"/>
                  <a:gd name="connsiteY191" fmla="*/ 1441450 h 1441450"/>
                  <a:gd name="connsiteX192" fmla="*/ 309563 w 2189163"/>
                  <a:gd name="connsiteY192" fmla="*/ 1079500 h 1441450"/>
                  <a:gd name="connsiteX193" fmla="*/ 307975 w 2189163"/>
                  <a:gd name="connsiteY193" fmla="*/ 1081088 h 1441450"/>
                  <a:gd name="connsiteX194" fmla="*/ 238125 w 2189163"/>
                  <a:gd name="connsiteY194" fmla="*/ 1036638 h 1441450"/>
                  <a:gd name="connsiteX195" fmla="*/ 206375 w 2189163"/>
                  <a:gd name="connsiteY195" fmla="*/ 1011238 h 1441450"/>
                  <a:gd name="connsiteX196" fmla="*/ 163513 w 2189163"/>
                  <a:gd name="connsiteY196" fmla="*/ 974725 h 1441450"/>
                  <a:gd name="connsiteX197" fmla="*/ 125413 w 2189163"/>
                  <a:gd name="connsiteY197" fmla="*/ 936625 h 1441450"/>
                  <a:gd name="connsiteX198" fmla="*/ 92075 w 2189163"/>
                  <a:gd name="connsiteY198" fmla="*/ 898525 h 1441450"/>
                  <a:gd name="connsiteX199" fmla="*/ 63500 w 2189163"/>
                  <a:gd name="connsiteY199" fmla="*/ 857250 h 1441450"/>
                  <a:gd name="connsiteX200" fmla="*/ 41275 w 2189163"/>
                  <a:gd name="connsiteY200" fmla="*/ 815975 h 1441450"/>
                  <a:gd name="connsiteX201" fmla="*/ 28575 w 2189163"/>
                  <a:gd name="connsiteY201" fmla="*/ 787400 h 1441450"/>
                  <a:gd name="connsiteX202" fmla="*/ 17463 w 2189163"/>
                  <a:gd name="connsiteY202" fmla="*/ 758825 h 1441450"/>
                  <a:gd name="connsiteX203" fmla="*/ 9525 w 2189163"/>
                  <a:gd name="connsiteY203" fmla="*/ 728663 h 1441450"/>
                  <a:gd name="connsiteX204" fmla="*/ 4763 w 2189163"/>
                  <a:gd name="connsiteY204" fmla="*/ 698500 h 1441450"/>
                  <a:gd name="connsiteX205" fmla="*/ 0 w 2189163"/>
                  <a:gd name="connsiteY205" fmla="*/ 668338 h 1441450"/>
                  <a:gd name="connsiteX206" fmla="*/ 0 w 2189163"/>
                  <a:gd name="connsiteY206" fmla="*/ 638175 h 1441450"/>
                  <a:gd name="connsiteX207" fmla="*/ 0 w 2189163"/>
                  <a:gd name="connsiteY207" fmla="*/ 606425 h 1441450"/>
                  <a:gd name="connsiteX208" fmla="*/ 4763 w 2189163"/>
                  <a:gd name="connsiteY208" fmla="*/ 574675 h 1441450"/>
                  <a:gd name="connsiteX209" fmla="*/ 11113 w 2189163"/>
                  <a:gd name="connsiteY209" fmla="*/ 542925 h 1441450"/>
                  <a:gd name="connsiteX210" fmla="*/ 20638 w 2189163"/>
                  <a:gd name="connsiteY210" fmla="*/ 512763 h 1441450"/>
                  <a:gd name="connsiteX211" fmla="*/ 31750 w 2189163"/>
                  <a:gd name="connsiteY211" fmla="*/ 482600 h 1441450"/>
                  <a:gd name="connsiteX212" fmla="*/ 46038 w 2189163"/>
                  <a:gd name="connsiteY212" fmla="*/ 454025 h 1441450"/>
                  <a:gd name="connsiteX213" fmla="*/ 61913 w 2189163"/>
                  <a:gd name="connsiteY213" fmla="*/ 425450 h 1441450"/>
                  <a:gd name="connsiteX214" fmla="*/ 80963 w 2189163"/>
                  <a:gd name="connsiteY214" fmla="*/ 396875 h 1441450"/>
                  <a:gd name="connsiteX215" fmla="*/ 101600 w 2189163"/>
                  <a:gd name="connsiteY215" fmla="*/ 368300 h 1441450"/>
                  <a:gd name="connsiteX216" fmla="*/ 123825 w 2189163"/>
                  <a:gd name="connsiteY216" fmla="*/ 342900 h 1441450"/>
                  <a:gd name="connsiteX217" fmla="*/ 149225 w 2189163"/>
                  <a:gd name="connsiteY217" fmla="*/ 315913 h 1441450"/>
                  <a:gd name="connsiteX218" fmla="*/ 176213 w 2189163"/>
                  <a:gd name="connsiteY218" fmla="*/ 292100 h 1441450"/>
                  <a:gd name="connsiteX219" fmla="*/ 204788 w 2189163"/>
                  <a:gd name="connsiteY219" fmla="*/ 266700 h 1441450"/>
                  <a:gd name="connsiteX220" fmla="*/ 234950 w 2189163"/>
                  <a:gd name="connsiteY220" fmla="*/ 242888 h 1441450"/>
                  <a:gd name="connsiteX221" fmla="*/ 268288 w 2189163"/>
                  <a:gd name="connsiteY221" fmla="*/ 220663 h 1441450"/>
                  <a:gd name="connsiteX222" fmla="*/ 301625 w 2189163"/>
                  <a:gd name="connsiteY222" fmla="*/ 198438 h 1441450"/>
                  <a:gd name="connsiteX223" fmla="*/ 338138 w 2189163"/>
                  <a:gd name="connsiteY223" fmla="*/ 176213 h 1441450"/>
                  <a:gd name="connsiteX224" fmla="*/ 376238 w 2189163"/>
                  <a:gd name="connsiteY224" fmla="*/ 157163 h 1441450"/>
                  <a:gd name="connsiteX225" fmla="*/ 455613 w 2189163"/>
                  <a:gd name="connsiteY225" fmla="*/ 120650 h 1441450"/>
                  <a:gd name="connsiteX226" fmla="*/ 498475 w 2189163"/>
                  <a:gd name="connsiteY226" fmla="*/ 104775 h 1441450"/>
                  <a:gd name="connsiteX227" fmla="*/ 541338 w 2189163"/>
                  <a:gd name="connsiteY227" fmla="*/ 88900 h 1441450"/>
                  <a:gd name="connsiteX228" fmla="*/ 585788 w 2189163"/>
                  <a:gd name="connsiteY228" fmla="*/ 73025 h 1441450"/>
                  <a:gd name="connsiteX229" fmla="*/ 633413 w 2189163"/>
                  <a:gd name="connsiteY229" fmla="*/ 60325 h 1441450"/>
                  <a:gd name="connsiteX230" fmla="*/ 679450 w 2189163"/>
                  <a:gd name="connsiteY230" fmla="*/ 47625 h 1441450"/>
                  <a:gd name="connsiteX231" fmla="*/ 728663 w 2189163"/>
                  <a:gd name="connsiteY231" fmla="*/ 38100 h 1441450"/>
                  <a:gd name="connsiteX232" fmla="*/ 777875 w 2189163"/>
                  <a:gd name="connsiteY232" fmla="*/ 28575 h 1441450"/>
                  <a:gd name="connsiteX233" fmla="*/ 828675 w 2189163"/>
                  <a:gd name="connsiteY233" fmla="*/ 20638 h 1441450"/>
                  <a:gd name="connsiteX234" fmla="*/ 879475 w 2189163"/>
                  <a:gd name="connsiteY234" fmla="*/ 14288 h 1441450"/>
                  <a:gd name="connsiteX235" fmla="*/ 931863 w 2189163"/>
                  <a:gd name="connsiteY235" fmla="*/ 7938 h 1441450"/>
                  <a:gd name="connsiteX236" fmla="*/ 985838 w 2189163"/>
                  <a:gd name="connsiteY236" fmla="*/ 4763 h 1441450"/>
                  <a:gd name="connsiteX237" fmla="*/ 1039813 w 2189163"/>
                  <a:gd name="connsiteY237" fmla="*/ 158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189163" h="1441450">
                    <a:moveTo>
                      <a:pt x="1109199" y="42198"/>
                    </a:moveTo>
                    <a:lnTo>
                      <a:pt x="1058772" y="43641"/>
                    </a:lnTo>
                    <a:lnTo>
                      <a:pt x="1008345" y="46528"/>
                    </a:lnTo>
                    <a:lnTo>
                      <a:pt x="957919" y="49414"/>
                    </a:lnTo>
                    <a:lnTo>
                      <a:pt x="908975" y="55187"/>
                    </a:lnTo>
                    <a:lnTo>
                      <a:pt x="861514" y="60959"/>
                    </a:lnTo>
                    <a:lnTo>
                      <a:pt x="814054" y="68175"/>
                    </a:lnTo>
                    <a:lnTo>
                      <a:pt x="768076" y="76834"/>
                    </a:lnTo>
                    <a:lnTo>
                      <a:pt x="722099" y="85494"/>
                    </a:lnTo>
                    <a:lnTo>
                      <a:pt x="679088" y="97039"/>
                    </a:lnTo>
                    <a:lnTo>
                      <a:pt x="634593" y="108584"/>
                    </a:lnTo>
                    <a:lnTo>
                      <a:pt x="593065" y="123016"/>
                    </a:lnTo>
                    <a:lnTo>
                      <a:pt x="553020" y="137448"/>
                    </a:lnTo>
                    <a:lnTo>
                      <a:pt x="512975" y="151880"/>
                    </a:lnTo>
                    <a:lnTo>
                      <a:pt x="438818" y="185073"/>
                    </a:lnTo>
                    <a:lnTo>
                      <a:pt x="403223" y="202391"/>
                    </a:lnTo>
                    <a:lnTo>
                      <a:pt x="369111" y="222596"/>
                    </a:lnTo>
                    <a:lnTo>
                      <a:pt x="337965" y="242800"/>
                    </a:lnTo>
                    <a:lnTo>
                      <a:pt x="306818" y="263005"/>
                    </a:lnTo>
                    <a:lnTo>
                      <a:pt x="278639" y="284653"/>
                    </a:lnTo>
                    <a:lnTo>
                      <a:pt x="251942" y="307744"/>
                    </a:lnTo>
                    <a:lnTo>
                      <a:pt x="226729" y="329391"/>
                    </a:lnTo>
                    <a:lnTo>
                      <a:pt x="202998" y="353925"/>
                    </a:lnTo>
                    <a:lnTo>
                      <a:pt x="182234" y="377016"/>
                    </a:lnTo>
                    <a:lnTo>
                      <a:pt x="162953" y="402994"/>
                    </a:lnTo>
                    <a:lnTo>
                      <a:pt x="145156" y="428971"/>
                    </a:lnTo>
                    <a:lnTo>
                      <a:pt x="130324" y="454948"/>
                    </a:lnTo>
                    <a:lnTo>
                      <a:pt x="116976" y="480925"/>
                    </a:lnTo>
                    <a:lnTo>
                      <a:pt x="106594" y="508346"/>
                    </a:lnTo>
                    <a:lnTo>
                      <a:pt x="97695" y="535766"/>
                    </a:lnTo>
                    <a:lnTo>
                      <a:pt x="91763" y="564630"/>
                    </a:lnTo>
                    <a:lnTo>
                      <a:pt x="87313" y="593494"/>
                    </a:lnTo>
                    <a:lnTo>
                      <a:pt x="87313" y="622357"/>
                    </a:lnTo>
                    <a:lnTo>
                      <a:pt x="87313" y="649778"/>
                    </a:lnTo>
                    <a:lnTo>
                      <a:pt x="91763" y="677198"/>
                    </a:lnTo>
                    <a:lnTo>
                      <a:pt x="96212" y="704619"/>
                    </a:lnTo>
                    <a:lnTo>
                      <a:pt x="103628" y="732039"/>
                    </a:lnTo>
                    <a:lnTo>
                      <a:pt x="114010" y="758016"/>
                    </a:lnTo>
                    <a:lnTo>
                      <a:pt x="125875" y="783994"/>
                    </a:lnTo>
                    <a:lnTo>
                      <a:pt x="146639" y="821516"/>
                    </a:lnTo>
                    <a:lnTo>
                      <a:pt x="173335" y="859039"/>
                    </a:lnTo>
                    <a:lnTo>
                      <a:pt x="204481" y="893675"/>
                    </a:lnTo>
                    <a:lnTo>
                      <a:pt x="240077" y="928312"/>
                    </a:lnTo>
                    <a:lnTo>
                      <a:pt x="280122" y="961505"/>
                    </a:lnTo>
                    <a:lnTo>
                      <a:pt x="309785" y="984596"/>
                    </a:lnTo>
                    <a:lnTo>
                      <a:pt x="375043" y="1025005"/>
                    </a:lnTo>
                    <a:lnTo>
                      <a:pt x="376526" y="1023562"/>
                    </a:lnTo>
                    <a:lnTo>
                      <a:pt x="121425" y="1352607"/>
                    </a:lnTo>
                    <a:lnTo>
                      <a:pt x="633110" y="1134687"/>
                    </a:lnTo>
                    <a:lnTo>
                      <a:pt x="699852" y="1153448"/>
                    </a:lnTo>
                    <a:lnTo>
                      <a:pt x="769559" y="1169323"/>
                    </a:lnTo>
                    <a:lnTo>
                      <a:pt x="842233" y="1180869"/>
                    </a:lnTo>
                    <a:lnTo>
                      <a:pt x="914907" y="1190971"/>
                    </a:lnTo>
                    <a:lnTo>
                      <a:pt x="989065" y="1196744"/>
                    </a:lnTo>
                    <a:lnTo>
                      <a:pt x="1064705" y="1201073"/>
                    </a:lnTo>
                    <a:lnTo>
                      <a:pt x="1109199" y="1201073"/>
                    </a:lnTo>
                    <a:lnTo>
                      <a:pt x="1161109" y="1201073"/>
                    </a:lnTo>
                    <a:lnTo>
                      <a:pt x="1211536" y="1198187"/>
                    </a:lnTo>
                    <a:lnTo>
                      <a:pt x="1260480" y="1195300"/>
                    </a:lnTo>
                    <a:lnTo>
                      <a:pt x="1309423" y="1190971"/>
                    </a:lnTo>
                    <a:lnTo>
                      <a:pt x="1358367" y="1183755"/>
                    </a:lnTo>
                    <a:lnTo>
                      <a:pt x="1404345" y="1176539"/>
                    </a:lnTo>
                    <a:lnTo>
                      <a:pt x="1451805" y="1167880"/>
                    </a:lnTo>
                    <a:lnTo>
                      <a:pt x="1496300" y="1159221"/>
                    </a:lnTo>
                    <a:lnTo>
                      <a:pt x="1540794" y="1147675"/>
                    </a:lnTo>
                    <a:lnTo>
                      <a:pt x="1583805" y="1136130"/>
                    </a:lnTo>
                    <a:lnTo>
                      <a:pt x="1626816" y="1123141"/>
                    </a:lnTo>
                    <a:lnTo>
                      <a:pt x="1666861" y="1108709"/>
                    </a:lnTo>
                    <a:lnTo>
                      <a:pt x="1705423" y="1092834"/>
                    </a:lnTo>
                    <a:lnTo>
                      <a:pt x="1781063" y="1059641"/>
                    </a:lnTo>
                    <a:lnTo>
                      <a:pt x="1815175" y="1040880"/>
                    </a:lnTo>
                    <a:lnTo>
                      <a:pt x="1849288" y="1022119"/>
                    </a:lnTo>
                    <a:lnTo>
                      <a:pt x="1881917" y="1001914"/>
                    </a:lnTo>
                    <a:lnTo>
                      <a:pt x="1911580" y="981709"/>
                    </a:lnTo>
                    <a:lnTo>
                      <a:pt x="1941243" y="960062"/>
                    </a:lnTo>
                    <a:lnTo>
                      <a:pt x="1967939" y="938414"/>
                    </a:lnTo>
                    <a:lnTo>
                      <a:pt x="1993153" y="913880"/>
                    </a:lnTo>
                    <a:lnTo>
                      <a:pt x="2015400" y="890789"/>
                    </a:lnTo>
                    <a:lnTo>
                      <a:pt x="2037647" y="866255"/>
                    </a:lnTo>
                    <a:lnTo>
                      <a:pt x="2056928" y="841721"/>
                    </a:lnTo>
                    <a:lnTo>
                      <a:pt x="2074726" y="815744"/>
                    </a:lnTo>
                    <a:lnTo>
                      <a:pt x="2089557" y="789766"/>
                    </a:lnTo>
                    <a:lnTo>
                      <a:pt x="2101422" y="763789"/>
                    </a:lnTo>
                    <a:lnTo>
                      <a:pt x="2113287" y="734925"/>
                    </a:lnTo>
                    <a:lnTo>
                      <a:pt x="2120703" y="707505"/>
                    </a:lnTo>
                    <a:lnTo>
                      <a:pt x="2128119" y="680084"/>
                    </a:lnTo>
                    <a:lnTo>
                      <a:pt x="2131085" y="651221"/>
                    </a:lnTo>
                    <a:lnTo>
                      <a:pt x="2132568" y="622357"/>
                    </a:lnTo>
                    <a:lnTo>
                      <a:pt x="2131085" y="593494"/>
                    </a:lnTo>
                    <a:lnTo>
                      <a:pt x="2128119" y="564630"/>
                    </a:lnTo>
                    <a:lnTo>
                      <a:pt x="2120703" y="535766"/>
                    </a:lnTo>
                    <a:lnTo>
                      <a:pt x="2113287" y="508346"/>
                    </a:lnTo>
                    <a:lnTo>
                      <a:pt x="2101422" y="480925"/>
                    </a:lnTo>
                    <a:lnTo>
                      <a:pt x="2089557" y="454948"/>
                    </a:lnTo>
                    <a:lnTo>
                      <a:pt x="2074726" y="428971"/>
                    </a:lnTo>
                    <a:lnTo>
                      <a:pt x="2056928" y="402994"/>
                    </a:lnTo>
                    <a:lnTo>
                      <a:pt x="2037647" y="377016"/>
                    </a:lnTo>
                    <a:lnTo>
                      <a:pt x="2015400" y="353925"/>
                    </a:lnTo>
                    <a:lnTo>
                      <a:pt x="1993153" y="329391"/>
                    </a:lnTo>
                    <a:lnTo>
                      <a:pt x="1967939" y="307744"/>
                    </a:lnTo>
                    <a:lnTo>
                      <a:pt x="1941243" y="284653"/>
                    </a:lnTo>
                    <a:lnTo>
                      <a:pt x="1911580" y="263005"/>
                    </a:lnTo>
                    <a:lnTo>
                      <a:pt x="1881917" y="242800"/>
                    </a:lnTo>
                    <a:lnTo>
                      <a:pt x="1849288" y="222596"/>
                    </a:lnTo>
                    <a:lnTo>
                      <a:pt x="1815175" y="202391"/>
                    </a:lnTo>
                    <a:lnTo>
                      <a:pt x="1781063" y="185073"/>
                    </a:lnTo>
                    <a:lnTo>
                      <a:pt x="1705423" y="151880"/>
                    </a:lnTo>
                    <a:lnTo>
                      <a:pt x="1666861" y="137448"/>
                    </a:lnTo>
                    <a:lnTo>
                      <a:pt x="1626816" y="123016"/>
                    </a:lnTo>
                    <a:lnTo>
                      <a:pt x="1583805" y="108584"/>
                    </a:lnTo>
                    <a:lnTo>
                      <a:pt x="1540794" y="97039"/>
                    </a:lnTo>
                    <a:lnTo>
                      <a:pt x="1496300" y="85494"/>
                    </a:lnTo>
                    <a:lnTo>
                      <a:pt x="1451805" y="76834"/>
                    </a:lnTo>
                    <a:lnTo>
                      <a:pt x="1404345" y="68175"/>
                    </a:lnTo>
                    <a:lnTo>
                      <a:pt x="1358367" y="60959"/>
                    </a:lnTo>
                    <a:lnTo>
                      <a:pt x="1309423" y="55187"/>
                    </a:lnTo>
                    <a:lnTo>
                      <a:pt x="1260480" y="49414"/>
                    </a:lnTo>
                    <a:lnTo>
                      <a:pt x="1211536" y="46528"/>
                    </a:lnTo>
                    <a:lnTo>
                      <a:pt x="1161109" y="43641"/>
                    </a:lnTo>
                    <a:close/>
                    <a:moveTo>
                      <a:pt x="1093788" y="0"/>
                    </a:moveTo>
                    <a:lnTo>
                      <a:pt x="1149350" y="1588"/>
                    </a:lnTo>
                    <a:lnTo>
                      <a:pt x="1203325" y="4763"/>
                    </a:lnTo>
                    <a:lnTo>
                      <a:pt x="1255713" y="7938"/>
                    </a:lnTo>
                    <a:lnTo>
                      <a:pt x="1308100" y="14288"/>
                    </a:lnTo>
                    <a:lnTo>
                      <a:pt x="1360488" y="20638"/>
                    </a:lnTo>
                    <a:lnTo>
                      <a:pt x="1409701" y="28575"/>
                    </a:lnTo>
                    <a:lnTo>
                      <a:pt x="1460501" y="38100"/>
                    </a:lnTo>
                    <a:lnTo>
                      <a:pt x="1508126" y="47625"/>
                    </a:lnTo>
                    <a:lnTo>
                      <a:pt x="1555751" y="60325"/>
                    </a:lnTo>
                    <a:lnTo>
                      <a:pt x="1601788" y="73025"/>
                    </a:lnTo>
                    <a:lnTo>
                      <a:pt x="1647826" y="88900"/>
                    </a:lnTo>
                    <a:lnTo>
                      <a:pt x="1690688" y="104775"/>
                    </a:lnTo>
                    <a:lnTo>
                      <a:pt x="1731963" y="120650"/>
                    </a:lnTo>
                    <a:lnTo>
                      <a:pt x="1812926" y="157163"/>
                    </a:lnTo>
                    <a:lnTo>
                      <a:pt x="1849438" y="176213"/>
                    </a:lnTo>
                    <a:lnTo>
                      <a:pt x="1885951" y="198438"/>
                    </a:lnTo>
                    <a:lnTo>
                      <a:pt x="1920876" y="220663"/>
                    </a:lnTo>
                    <a:lnTo>
                      <a:pt x="1952626" y="242888"/>
                    </a:lnTo>
                    <a:lnTo>
                      <a:pt x="1984376" y="266700"/>
                    </a:lnTo>
                    <a:lnTo>
                      <a:pt x="2012951" y="292100"/>
                    </a:lnTo>
                    <a:lnTo>
                      <a:pt x="2039938" y="315913"/>
                    </a:lnTo>
                    <a:lnTo>
                      <a:pt x="2063751" y="342900"/>
                    </a:lnTo>
                    <a:lnTo>
                      <a:pt x="2087563" y="368300"/>
                    </a:lnTo>
                    <a:lnTo>
                      <a:pt x="2108201" y="396875"/>
                    </a:lnTo>
                    <a:lnTo>
                      <a:pt x="2127251" y="425450"/>
                    </a:lnTo>
                    <a:lnTo>
                      <a:pt x="2143126" y="454025"/>
                    </a:lnTo>
                    <a:lnTo>
                      <a:pt x="2155826" y="482600"/>
                    </a:lnTo>
                    <a:lnTo>
                      <a:pt x="2168526" y="512763"/>
                    </a:lnTo>
                    <a:lnTo>
                      <a:pt x="2176463" y="542925"/>
                    </a:lnTo>
                    <a:lnTo>
                      <a:pt x="2184401" y="574675"/>
                    </a:lnTo>
                    <a:lnTo>
                      <a:pt x="2187576" y="606425"/>
                    </a:lnTo>
                    <a:lnTo>
                      <a:pt x="2189163" y="638175"/>
                    </a:lnTo>
                    <a:lnTo>
                      <a:pt x="2187576" y="669925"/>
                    </a:lnTo>
                    <a:lnTo>
                      <a:pt x="2184401" y="701675"/>
                    </a:lnTo>
                    <a:lnTo>
                      <a:pt x="2176463" y="731838"/>
                    </a:lnTo>
                    <a:lnTo>
                      <a:pt x="2168526" y="762000"/>
                    </a:lnTo>
                    <a:lnTo>
                      <a:pt x="2155826" y="793750"/>
                    </a:lnTo>
                    <a:lnTo>
                      <a:pt x="2143126" y="822325"/>
                    </a:lnTo>
                    <a:lnTo>
                      <a:pt x="2127251" y="850900"/>
                    </a:lnTo>
                    <a:lnTo>
                      <a:pt x="2108201" y="879475"/>
                    </a:lnTo>
                    <a:lnTo>
                      <a:pt x="2087563" y="906463"/>
                    </a:lnTo>
                    <a:lnTo>
                      <a:pt x="2063751" y="933450"/>
                    </a:lnTo>
                    <a:lnTo>
                      <a:pt x="2039938" y="958850"/>
                    </a:lnTo>
                    <a:lnTo>
                      <a:pt x="2012951" y="985838"/>
                    </a:lnTo>
                    <a:lnTo>
                      <a:pt x="1984376" y="1009650"/>
                    </a:lnTo>
                    <a:lnTo>
                      <a:pt x="1952626" y="1033463"/>
                    </a:lnTo>
                    <a:lnTo>
                      <a:pt x="1920876" y="1055688"/>
                    </a:lnTo>
                    <a:lnTo>
                      <a:pt x="1885951" y="1077913"/>
                    </a:lnTo>
                    <a:lnTo>
                      <a:pt x="1849438" y="1098550"/>
                    </a:lnTo>
                    <a:lnTo>
                      <a:pt x="1812926" y="1119188"/>
                    </a:lnTo>
                    <a:lnTo>
                      <a:pt x="1731963" y="1155700"/>
                    </a:lnTo>
                    <a:lnTo>
                      <a:pt x="1690688" y="1173163"/>
                    </a:lnTo>
                    <a:lnTo>
                      <a:pt x="1647826" y="1189038"/>
                    </a:lnTo>
                    <a:lnTo>
                      <a:pt x="1601788" y="1203325"/>
                    </a:lnTo>
                    <a:lnTo>
                      <a:pt x="1555751" y="1216025"/>
                    </a:lnTo>
                    <a:lnTo>
                      <a:pt x="1508126" y="1228725"/>
                    </a:lnTo>
                    <a:lnTo>
                      <a:pt x="1460501" y="1238250"/>
                    </a:lnTo>
                    <a:lnTo>
                      <a:pt x="1409701" y="1247775"/>
                    </a:lnTo>
                    <a:lnTo>
                      <a:pt x="1360488" y="1255713"/>
                    </a:lnTo>
                    <a:lnTo>
                      <a:pt x="1308100" y="1263650"/>
                    </a:lnTo>
                    <a:lnTo>
                      <a:pt x="1255713" y="1268413"/>
                    </a:lnTo>
                    <a:lnTo>
                      <a:pt x="1203325" y="1271588"/>
                    </a:lnTo>
                    <a:lnTo>
                      <a:pt x="1149350" y="1274763"/>
                    </a:lnTo>
                    <a:lnTo>
                      <a:pt x="1093788" y="1274763"/>
                    </a:lnTo>
                    <a:lnTo>
                      <a:pt x="1046163" y="1274763"/>
                    </a:lnTo>
                    <a:lnTo>
                      <a:pt x="965200" y="1270000"/>
                    </a:lnTo>
                    <a:lnTo>
                      <a:pt x="885825" y="1263650"/>
                    </a:lnTo>
                    <a:lnTo>
                      <a:pt x="808038" y="1252538"/>
                    </a:lnTo>
                    <a:lnTo>
                      <a:pt x="730250" y="1239838"/>
                    </a:lnTo>
                    <a:lnTo>
                      <a:pt x="655638" y="1222375"/>
                    </a:lnTo>
                    <a:lnTo>
                      <a:pt x="584200" y="1201738"/>
                    </a:lnTo>
                    <a:lnTo>
                      <a:pt x="36513" y="1441450"/>
                    </a:lnTo>
                    <a:lnTo>
                      <a:pt x="309563" y="1079500"/>
                    </a:lnTo>
                    <a:lnTo>
                      <a:pt x="307975" y="1081088"/>
                    </a:lnTo>
                    <a:lnTo>
                      <a:pt x="238125" y="1036638"/>
                    </a:lnTo>
                    <a:lnTo>
                      <a:pt x="206375" y="1011238"/>
                    </a:lnTo>
                    <a:lnTo>
                      <a:pt x="163513" y="974725"/>
                    </a:lnTo>
                    <a:lnTo>
                      <a:pt x="125413" y="936625"/>
                    </a:lnTo>
                    <a:lnTo>
                      <a:pt x="92075" y="898525"/>
                    </a:lnTo>
                    <a:lnTo>
                      <a:pt x="63500" y="857250"/>
                    </a:lnTo>
                    <a:lnTo>
                      <a:pt x="41275" y="815975"/>
                    </a:lnTo>
                    <a:lnTo>
                      <a:pt x="28575" y="787400"/>
                    </a:lnTo>
                    <a:lnTo>
                      <a:pt x="17463" y="758825"/>
                    </a:lnTo>
                    <a:lnTo>
                      <a:pt x="9525" y="728663"/>
                    </a:lnTo>
                    <a:lnTo>
                      <a:pt x="4763" y="698500"/>
                    </a:lnTo>
                    <a:lnTo>
                      <a:pt x="0" y="668338"/>
                    </a:lnTo>
                    <a:lnTo>
                      <a:pt x="0" y="638175"/>
                    </a:lnTo>
                    <a:lnTo>
                      <a:pt x="0" y="606425"/>
                    </a:lnTo>
                    <a:lnTo>
                      <a:pt x="4763" y="574675"/>
                    </a:lnTo>
                    <a:lnTo>
                      <a:pt x="11113" y="542925"/>
                    </a:lnTo>
                    <a:lnTo>
                      <a:pt x="20638" y="512763"/>
                    </a:lnTo>
                    <a:lnTo>
                      <a:pt x="31750" y="482600"/>
                    </a:lnTo>
                    <a:lnTo>
                      <a:pt x="46038" y="454025"/>
                    </a:lnTo>
                    <a:lnTo>
                      <a:pt x="61913" y="425450"/>
                    </a:lnTo>
                    <a:lnTo>
                      <a:pt x="80963" y="396875"/>
                    </a:lnTo>
                    <a:lnTo>
                      <a:pt x="101600" y="368300"/>
                    </a:lnTo>
                    <a:lnTo>
                      <a:pt x="123825" y="342900"/>
                    </a:lnTo>
                    <a:lnTo>
                      <a:pt x="149225" y="315913"/>
                    </a:lnTo>
                    <a:lnTo>
                      <a:pt x="176213" y="292100"/>
                    </a:lnTo>
                    <a:lnTo>
                      <a:pt x="204788" y="266700"/>
                    </a:lnTo>
                    <a:lnTo>
                      <a:pt x="234950" y="242888"/>
                    </a:lnTo>
                    <a:lnTo>
                      <a:pt x="268288" y="220663"/>
                    </a:lnTo>
                    <a:lnTo>
                      <a:pt x="301625" y="198438"/>
                    </a:lnTo>
                    <a:lnTo>
                      <a:pt x="338138" y="176213"/>
                    </a:lnTo>
                    <a:lnTo>
                      <a:pt x="376238" y="157163"/>
                    </a:lnTo>
                    <a:lnTo>
                      <a:pt x="455613" y="120650"/>
                    </a:lnTo>
                    <a:lnTo>
                      <a:pt x="498475" y="104775"/>
                    </a:lnTo>
                    <a:lnTo>
                      <a:pt x="541338" y="88900"/>
                    </a:lnTo>
                    <a:lnTo>
                      <a:pt x="585788" y="73025"/>
                    </a:lnTo>
                    <a:lnTo>
                      <a:pt x="633413" y="60325"/>
                    </a:lnTo>
                    <a:lnTo>
                      <a:pt x="679450" y="47625"/>
                    </a:lnTo>
                    <a:lnTo>
                      <a:pt x="728663" y="38100"/>
                    </a:lnTo>
                    <a:lnTo>
                      <a:pt x="777875" y="28575"/>
                    </a:lnTo>
                    <a:lnTo>
                      <a:pt x="828675" y="20638"/>
                    </a:lnTo>
                    <a:lnTo>
                      <a:pt x="879475" y="14288"/>
                    </a:lnTo>
                    <a:lnTo>
                      <a:pt x="931863" y="7938"/>
                    </a:lnTo>
                    <a:lnTo>
                      <a:pt x="985838" y="4763"/>
                    </a:lnTo>
                    <a:lnTo>
                      <a:pt x="1039813" y="1588"/>
                    </a:lnTo>
                    <a:close/>
                  </a:path>
                </a:pathLst>
              </a:custGeom>
              <a:grpFill/>
              <a:ln w="14288" cap="rnd">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Oval 285">
                <a:extLst>
                  <a:ext uri="{FF2B5EF4-FFF2-40B4-BE49-F238E27FC236}">
                    <a16:creationId xmlns:a16="http://schemas.microsoft.com/office/drawing/2014/main" id="{A9650ACB-6015-4023-AAA6-3C25F3E15E02}"/>
                  </a:ext>
                </a:extLst>
              </p:cNvPr>
              <p:cNvSpPr>
                <a:spLocks noChangeArrowheads="1"/>
              </p:cNvSpPr>
              <p:nvPr/>
            </p:nvSpPr>
            <p:spPr bwMode="auto">
              <a:xfrm>
                <a:off x="2822575" y="3308851"/>
                <a:ext cx="1050925" cy="1052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Freeform 286">
                <a:extLst>
                  <a:ext uri="{FF2B5EF4-FFF2-40B4-BE49-F238E27FC236}">
                    <a16:creationId xmlns:a16="http://schemas.microsoft.com/office/drawing/2014/main" id="{FCF6D188-4914-43BB-9885-D599FDA1B938}"/>
                  </a:ext>
                </a:extLst>
              </p:cNvPr>
              <p:cNvSpPr>
                <a:spLocks/>
              </p:cNvSpPr>
              <p:nvPr/>
            </p:nvSpPr>
            <p:spPr bwMode="auto">
              <a:xfrm>
                <a:off x="2649537" y="4407401"/>
                <a:ext cx="1414463" cy="1428750"/>
              </a:xfrm>
              <a:custGeom>
                <a:avLst/>
                <a:gdLst>
                  <a:gd name="T0" fmla="*/ 0 w 2427"/>
                  <a:gd name="T1" fmla="*/ 2447 h 2447"/>
                  <a:gd name="T2" fmla="*/ 2427 w 2427"/>
                  <a:gd name="T3" fmla="*/ 2447 h 2447"/>
                  <a:gd name="T4" fmla="*/ 2425 w 2427"/>
                  <a:gd name="T5" fmla="*/ 1211 h 2447"/>
                  <a:gd name="T6" fmla="*/ 1213 w 2427"/>
                  <a:gd name="T7" fmla="*/ 0 h 2447"/>
                  <a:gd name="T8" fmla="*/ 2 w 2427"/>
                  <a:gd name="T9" fmla="*/ 1211 h 2447"/>
                  <a:gd name="T10" fmla="*/ 0 w 2427"/>
                  <a:gd name="T11" fmla="*/ 2447 h 2447"/>
                </a:gdLst>
                <a:ahLst/>
                <a:cxnLst>
                  <a:cxn ang="0">
                    <a:pos x="T0" y="T1"/>
                  </a:cxn>
                  <a:cxn ang="0">
                    <a:pos x="T2" y="T3"/>
                  </a:cxn>
                  <a:cxn ang="0">
                    <a:pos x="T4" y="T5"/>
                  </a:cxn>
                  <a:cxn ang="0">
                    <a:pos x="T6" y="T7"/>
                  </a:cxn>
                  <a:cxn ang="0">
                    <a:pos x="T8" y="T9"/>
                  </a:cxn>
                  <a:cxn ang="0">
                    <a:pos x="T10" y="T11"/>
                  </a:cxn>
                </a:cxnLst>
                <a:rect l="0" t="0" r="r" b="b"/>
                <a:pathLst>
                  <a:path w="2427" h="2447">
                    <a:moveTo>
                      <a:pt x="0" y="2447"/>
                    </a:moveTo>
                    <a:cubicBezTo>
                      <a:pt x="299" y="2447"/>
                      <a:pt x="2427" y="2447"/>
                      <a:pt x="2427" y="2447"/>
                    </a:cubicBezTo>
                    <a:cubicBezTo>
                      <a:pt x="2427" y="2447"/>
                      <a:pt x="2425" y="1581"/>
                      <a:pt x="2425" y="1211"/>
                    </a:cubicBezTo>
                    <a:cubicBezTo>
                      <a:pt x="2425" y="542"/>
                      <a:pt x="1882" y="0"/>
                      <a:pt x="1213" y="0"/>
                    </a:cubicBezTo>
                    <a:cubicBezTo>
                      <a:pt x="544" y="0"/>
                      <a:pt x="2" y="542"/>
                      <a:pt x="2" y="1211"/>
                    </a:cubicBezTo>
                    <a:cubicBezTo>
                      <a:pt x="2" y="1880"/>
                      <a:pt x="0" y="1603"/>
                      <a:pt x="0" y="24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Oval 288">
                <a:extLst>
                  <a:ext uri="{FF2B5EF4-FFF2-40B4-BE49-F238E27FC236}">
                    <a16:creationId xmlns:a16="http://schemas.microsoft.com/office/drawing/2014/main" id="{13A24F15-1B69-4300-973C-BC7894F6E5A0}"/>
                  </a:ext>
                </a:extLst>
              </p:cNvPr>
              <p:cNvSpPr>
                <a:spLocks noChangeArrowheads="1"/>
              </p:cNvSpPr>
              <p:nvPr/>
            </p:nvSpPr>
            <p:spPr bwMode="auto">
              <a:xfrm>
                <a:off x="8285162" y="3308851"/>
                <a:ext cx="1050925" cy="1052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Freeform 289">
                <a:extLst>
                  <a:ext uri="{FF2B5EF4-FFF2-40B4-BE49-F238E27FC236}">
                    <a16:creationId xmlns:a16="http://schemas.microsoft.com/office/drawing/2014/main" id="{82355370-B1E0-4290-A75D-5649CF15F189}"/>
                  </a:ext>
                </a:extLst>
              </p:cNvPr>
              <p:cNvSpPr>
                <a:spLocks/>
              </p:cNvSpPr>
              <p:nvPr/>
            </p:nvSpPr>
            <p:spPr bwMode="auto">
              <a:xfrm>
                <a:off x="8096250" y="4407401"/>
                <a:ext cx="1414463" cy="1428750"/>
              </a:xfrm>
              <a:custGeom>
                <a:avLst/>
                <a:gdLst>
                  <a:gd name="T0" fmla="*/ 2427 w 2427"/>
                  <a:gd name="T1" fmla="*/ 2447 h 2447"/>
                  <a:gd name="T2" fmla="*/ 0 w 2427"/>
                  <a:gd name="T3" fmla="*/ 2447 h 2447"/>
                  <a:gd name="T4" fmla="*/ 2 w 2427"/>
                  <a:gd name="T5" fmla="*/ 1211 h 2447"/>
                  <a:gd name="T6" fmla="*/ 1213 w 2427"/>
                  <a:gd name="T7" fmla="*/ 0 h 2447"/>
                  <a:gd name="T8" fmla="*/ 2425 w 2427"/>
                  <a:gd name="T9" fmla="*/ 1211 h 2447"/>
                  <a:gd name="T10" fmla="*/ 2427 w 2427"/>
                  <a:gd name="T11" fmla="*/ 2447 h 2447"/>
                </a:gdLst>
                <a:ahLst/>
                <a:cxnLst>
                  <a:cxn ang="0">
                    <a:pos x="T0" y="T1"/>
                  </a:cxn>
                  <a:cxn ang="0">
                    <a:pos x="T2" y="T3"/>
                  </a:cxn>
                  <a:cxn ang="0">
                    <a:pos x="T4" y="T5"/>
                  </a:cxn>
                  <a:cxn ang="0">
                    <a:pos x="T6" y="T7"/>
                  </a:cxn>
                  <a:cxn ang="0">
                    <a:pos x="T8" y="T9"/>
                  </a:cxn>
                  <a:cxn ang="0">
                    <a:pos x="T10" y="T11"/>
                  </a:cxn>
                </a:cxnLst>
                <a:rect l="0" t="0" r="r" b="b"/>
                <a:pathLst>
                  <a:path w="2427" h="2447">
                    <a:moveTo>
                      <a:pt x="2427" y="2447"/>
                    </a:moveTo>
                    <a:cubicBezTo>
                      <a:pt x="2127" y="2447"/>
                      <a:pt x="0" y="2447"/>
                      <a:pt x="0" y="2447"/>
                    </a:cubicBezTo>
                    <a:cubicBezTo>
                      <a:pt x="0" y="2447"/>
                      <a:pt x="2" y="1581"/>
                      <a:pt x="2" y="1211"/>
                    </a:cubicBezTo>
                    <a:cubicBezTo>
                      <a:pt x="2" y="542"/>
                      <a:pt x="545" y="0"/>
                      <a:pt x="1213" y="0"/>
                    </a:cubicBezTo>
                    <a:cubicBezTo>
                      <a:pt x="1882" y="0"/>
                      <a:pt x="2425" y="542"/>
                      <a:pt x="2425" y="1211"/>
                    </a:cubicBezTo>
                    <a:cubicBezTo>
                      <a:pt x="2425" y="1880"/>
                      <a:pt x="2427" y="1603"/>
                      <a:pt x="2427" y="24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Freeform: Shape 359">
                <a:extLst>
                  <a:ext uri="{FF2B5EF4-FFF2-40B4-BE49-F238E27FC236}">
                    <a16:creationId xmlns:a16="http://schemas.microsoft.com/office/drawing/2014/main" id="{4A9C4A3B-3868-4008-8C70-02D652EF0756}"/>
                  </a:ext>
                </a:extLst>
              </p:cNvPr>
              <p:cNvSpPr>
                <a:spLocks/>
              </p:cNvSpPr>
              <p:nvPr/>
            </p:nvSpPr>
            <p:spPr bwMode="auto">
              <a:xfrm flipH="1">
                <a:off x="6138832" y="2327776"/>
                <a:ext cx="2189163" cy="1441450"/>
              </a:xfrm>
              <a:custGeom>
                <a:avLst/>
                <a:gdLst>
                  <a:gd name="connsiteX0" fmla="*/ 1109199 w 2189163"/>
                  <a:gd name="connsiteY0" fmla="*/ 42198 h 1441450"/>
                  <a:gd name="connsiteX1" fmla="*/ 1058772 w 2189163"/>
                  <a:gd name="connsiteY1" fmla="*/ 43641 h 1441450"/>
                  <a:gd name="connsiteX2" fmla="*/ 1008345 w 2189163"/>
                  <a:gd name="connsiteY2" fmla="*/ 46528 h 1441450"/>
                  <a:gd name="connsiteX3" fmla="*/ 957919 w 2189163"/>
                  <a:gd name="connsiteY3" fmla="*/ 49414 h 1441450"/>
                  <a:gd name="connsiteX4" fmla="*/ 908975 w 2189163"/>
                  <a:gd name="connsiteY4" fmla="*/ 55187 h 1441450"/>
                  <a:gd name="connsiteX5" fmla="*/ 861514 w 2189163"/>
                  <a:gd name="connsiteY5" fmla="*/ 60959 h 1441450"/>
                  <a:gd name="connsiteX6" fmla="*/ 814054 w 2189163"/>
                  <a:gd name="connsiteY6" fmla="*/ 68175 h 1441450"/>
                  <a:gd name="connsiteX7" fmla="*/ 768076 w 2189163"/>
                  <a:gd name="connsiteY7" fmla="*/ 76834 h 1441450"/>
                  <a:gd name="connsiteX8" fmla="*/ 722099 w 2189163"/>
                  <a:gd name="connsiteY8" fmla="*/ 85494 h 1441450"/>
                  <a:gd name="connsiteX9" fmla="*/ 679088 w 2189163"/>
                  <a:gd name="connsiteY9" fmla="*/ 97039 h 1441450"/>
                  <a:gd name="connsiteX10" fmla="*/ 634593 w 2189163"/>
                  <a:gd name="connsiteY10" fmla="*/ 108584 h 1441450"/>
                  <a:gd name="connsiteX11" fmla="*/ 593065 w 2189163"/>
                  <a:gd name="connsiteY11" fmla="*/ 123016 h 1441450"/>
                  <a:gd name="connsiteX12" fmla="*/ 553020 w 2189163"/>
                  <a:gd name="connsiteY12" fmla="*/ 137448 h 1441450"/>
                  <a:gd name="connsiteX13" fmla="*/ 512975 w 2189163"/>
                  <a:gd name="connsiteY13" fmla="*/ 151880 h 1441450"/>
                  <a:gd name="connsiteX14" fmla="*/ 438818 w 2189163"/>
                  <a:gd name="connsiteY14" fmla="*/ 185073 h 1441450"/>
                  <a:gd name="connsiteX15" fmla="*/ 403223 w 2189163"/>
                  <a:gd name="connsiteY15" fmla="*/ 202391 h 1441450"/>
                  <a:gd name="connsiteX16" fmla="*/ 369111 w 2189163"/>
                  <a:gd name="connsiteY16" fmla="*/ 222596 h 1441450"/>
                  <a:gd name="connsiteX17" fmla="*/ 337965 w 2189163"/>
                  <a:gd name="connsiteY17" fmla="*/ 242800 h 1441450"/>
                  <a:gd name="connsiteX18" fmla="*/ 306818 w 2189163"/>
                  <a:gd name="connsiteY18" fmla="*/ 263005 h 1441450"/>
                  <a:gd name="connsiteX19" fmla="*/ 278639 w 2189163"/>
                  <a:gd name="connsiteY19" fmla="*/ 284653 h 1441450"/>
                  <a:gd name="connsiteX20" fmla="*/ 251942 w 2189163"/>
                  <a:gd name="connsiteY20" fmla="*/ 307744 h 1441450"/>
                  <a:gd name="connsiteX21" fmla="*/ 226729 w 2189163"/>
                  <a:gd name="connsiteY21" fmla="*/ 329391 h 1441450"/>
                  <a:gd name="connsiteX22" fmla="*/ 202998 w 2189163"/>
                  <a:gd name="connsiteY22" fmla="*/ 353925 h 1441450"/>
                  <a:gd name="connsiteX23" fmla="*/ 182234 w 2189163"/>
                  <a:gd name="connsiteY23" fmla="*/ 377016 h 1441450"/>
                  <a:gd name="connsiteX24" fmla="*/ 162953 w 2189163"/>
                  <a:gd name="connsiteY24" fmla="*/ 402994 h 1441450"/>
                  <a:gd name="connsiteX25" fmla="*/ 145156 w 2189163"/>
                  <a:gd name="connsiteY25" fmla="*/ 428971 h 1441450"/>
                  <a:gd name="connsiteX26" fmla="*/ 130324 w 2189163"/>
                  <a:gd name="connsiteY26" fmla="*/ 454948 h 1441450"/>
                  <a:gd name="connsiteX27" fmla="*/ 116976 w 2189163"/>
                  <a:gd name="connsiteY27" fmla="*/ 480925 h 1441450"/>
                  <a:gd name="connsiteX28" fmla="*/ 106594 w 2189163"/>
                  <a:gd name="connsiteY28" fmla="*/ 508346 h 1441450"/>
                  <a:gd name="connsiteX29" fmla="*/ 97695 w 2189163"/>
                  <a:gd name="connsiteY29" fmla="*/ 535766 h 1441450"/>
                  <a:gd name="connsiteX30" fmla="*/ 91763 w 2189163"/>
                  <a:gd name="connsiteY30" fmla="*/ 564630 h 1441450"/>
                  <a:gd name="connsiteX31" fmla="*/ 87313 w 2189163"/>
                  <a:gd name="connsiteY31" fmla="*/ 593494 h 1441450"/>
                  <a:gd name="connsiteX32" fmla="*/ 87313 w 2189163"/>
                  <a:gd name="connsiteY32" fmla="*/ 622357 h 1441450"/>
                  <a:gd name="connsiteX33" fmla="*/ 87313 w 2189163"/>
                  <a:gd name="connsiteY33" fmla="*/ 649778 h 1441450"/>
                  <a:gd name="connsiteX34" fmla="*/ 91763 w 2189163"/>
                  <a:gd name="connsiteY34" fmla="*/ 677198 h 1441450"/>
                  <a:gd name="connsiteX35" fmla="*/ 96212 w 2189163"/>
                  <a:gd name="connsiteY35" fmla="*/ 704619 h 1441450"/>
                  <a:gd name="connsiteX36" fmla="*/ 103628 w 2189163"/>
                  <a:gd name="connsiteY36" fmla="*/ 732039 h 1441450"/>
                  <a:gd name="connsiteX37" fmla="*/ 114010 w 2189163"/>
                  <a:gd name="connsiteY37" fmla="*/ 758016 h 1441450"/>
                  <a:gd name="connsiteX38" fmla="*/ 125875 w 2189163"/>
                  <a:gd name="connsiteY38" fmla="*/ 783994 h 1441450"/>
                  <a:gd name="connsiteX39" fmla="*/ 146639 w 2189163"/>
                  <a:gd name="connsiteY39" fmla="*/ 821516 h 1441450"/>
                  <a:gd name="connsiteX40" fmla="*/ 173335 w 2189163"/>
                  <a:gd name="connsiteY40" fmla="*/ 859039 h 1441450"/>
                  <a:gd name="connsiteX41" fmla="*/ 204481 w 2189163"/>
                  <a:gd name="connsiteY41" fmla="*/ 893675 h 1441450"/>
                  <a:gd name="connsiteX42" fmla="*/ 240077 w 2189163"/>
                  <a:gd name="connsiteY42" fmla="*/ 928312 h 1441450"/>
                  <a:gd name="connsiteX43" fmla="*/ 280122 w 2189163"/>
                  <a:gd name="connsiteY43" fmla="*/ 961505 h 1441450"/>
                  <a:gd name="connsiteX44" fmla="*/ 309785 w 2189163"/>
                  <a:gd name="connsiteY44" fmla="*/ 984596 h 1441450"/>
                  <a:gd name="connsiteX45" fmla="*/ 375043 w 2189163"/>
                  <a:gd name="connsiteY45" fmla="*/ 1025005 h 1441450"/>
                  <a:gd name="connsiteX46" fmla="*/ 376526 w 2189163"/>
                  <a:gd name="connsiteY46" fmla="*/ 1023562 h 1441450"/>
                  <a:gd name="connsiteX47" fmla="*/ 121425 w 2189163"/>
                  <a:gd name="connsiteY47" fmla="*/ 1352607 h 1441450"/>
                  <a:gd name="connsiteX48" fmla="*/ 633110 w 2189163"/>
                  <a:gd name="connsiteY48" fmla="*/ 1134687 h 1441450"/>
                  <a:gd name="connsiteX49" fmla="*/ 699852 w 2189163"/>
                  <a:gd name="connsiteY49" fmla="*/ 1153448 h 1441450"/>
                  <a:gd name="connsiteX50" fmla="*/ 769559 w 2189163"/>
                  <a:gd name="connsiteY50" fmla="*/ 1169323 h 1441450"/>
                  <a:gd name="connsiteX51" fmla="*/ 842233 w 2189163"/>
                  <a:gd name="connsiteY51" fmla="*/ 1180869 h 1441450"/>
                  <a:gd name="connsiteX52" fmla="*/ 914907 w 2189163"/>
                  <a:gd name="connsiteY52" fmla="*/ 1190971 h 1441450"/>
                  <a:gd name="connsiteX53" fmla="*/ 989065 w 2189163"/>
                  <a:gd name="connsiteY53" fmla="*/ 1196744 h 1441450"/>
                  <a:gd name="connsiteX54" fmla="*/ 1064705 w 2189163"/>
                  <a:gd name="connsiteY54" fmla="*/ 1201073 h 1441450"/>
                  <a:gd name="connsiteX55" fmla="*/ 1109199 w 2189163"/>
                  <a:gd name="connsiteY55" fmla="*/ 1201073 h 1441450"/>
                  <a:gd name="connsiteX56" fmla="*/ 1161109 w 2189163"/>
                  <a:gd name="connsiteY56" fmla="*/ 1201073 h 1441450"/>
                  <a:gd name="connsiteX57" fmla="*/ 1211536 w 2189163"/>
                  <a:gd name="connsiteY57" fmla="*/ 1198187 h 1441450"/>
                  <a:gd name="connsiteX58" fmla="*/ 1260480 w 2189163"/>
                  <a:gd name="connsiteY58" fmla="*/ 1195300 h 1441450"/>
                  <a:gd name="connsiteX59" fmla="*/ 1309423 w 2189163"/>
                  <a:gd name="connsiteY59" fmla="*/ 1190971 h 1441450"/>
                  <a:gd name="connsiteX60" fmla="*/ 1358367 w 2189163"/>
                  <a:gd name="connsiteY60" fmla="*/ 1183755 h 1441450"/>
                  <a:gd name="connsiteX61" fmla="*/ 1404345 w 2189163"/>
                  <a:gd name="connsiteY61" fmla="*/ 1176539 h 1441450"/>
                  <a:gd name="connsiteX62" fmla="*/ 1451805 w 2189163"/>
                  <a:gd name="connsiteY62" fmla="*/ 1167880 h 1441450"/>
                  <a:gd name="connsiteX63" fmla="*/ 1496300 w 2189163"/>
                  <a:gd name="connsiteY63" fmla="*/ 1159221 h 1441450"/>
                  <a:gd name="connsiteX64" fmla="*/ 1540794 w 2189163"/>
                  <a:gd name="connsiteY64" fmla="*/ 1147675 h 1441450"/>
                  <a:gd name="connsiteX65" fmla="*/ 1583805 w 2189163"/>
                  <a:gd name="connsiteY65" fmla="*/ 1136130 h 1441450"/>
                  <a:gd name="connsiteX66" fmla="*/ 1626816 w 2189163"/>
                  <a:gd name="connsiteY66" fmla="*/ 1123141 h 1441450"/>
                  <a:gd name="connsiteX67" fmla="*/ 1666861 w 2189163"/>
                  <a:gd name="connsiteY67" fmla="*/ 1108709 h 1441450"/>
                  <a:gd name="connsiteX68" fmla="*/ 1705423 w 2189163"/>
                  <a:gd name="connsiteY68" fmla="*/ 1092834 h 1441450"/>
                  <a:gd name="connsiteX69" fmla="*/ 1781063 w 2189163"/>
                  <a:gd name="connsiteY69" fmla="*/ 1059641 h 1441450"/>
                  <a:gd name="connsiteX70" fmla="*/ 1815175 w 2189163"/>
                  <a:gd name="connsiteY70" fmla="*/ 1040880 h 1441450"/>
                  <a:gd name="connsiteX71" fmla="*/ 1849288 w 2189163"/>
                  <a:gd name="connsiteY71" fmla="*/ 1022119 h 1441450"/>
                  <a:gd name="connsiteX72" fmla="*/ 1881917 w 2189163"/>
                  <a:gd name="connsiteY72" fmla="*/ 1001914 h 1441450"/>
                  <a:gd name="connsiteX73" fmla="*/ 1911580 w 2189163"/>
                  <a:gd name="connsiteY73" fmla="*/ 981709 h 1441450"/>
                  <a:gd name="connsiteX74" fmla="*/ 1941243 w 2189163"/>
                  <a:gd name="connsiteY74" fmla="*/ 960062 h 1441450"/>
                  <a:gd name="connsiteX75" fmla="*/ 1967939 w 2189163"/>
                  <a:gd name="connsiteY75" fmla="*/ 938414 h 1441450"/>
                  <a:gd name="connsiteX76" fmla="*/ 1993153 w 2189163"/>
                  <a:gd name="connsiteY76" fmla="*/ 913880 h 1441450"/>
                  <a:gd name="connsiteX77" fmla="*/ 2015400 w 2189163"/>
                  <a:gd name="connsiteY77" fmla="*/ 890789 h 1441450"/>
                  <a:gd name="connsiteX78" fmla="*/ 2037647 w 2189163"/>
                  <a:gd name="connsiteY78" fmla="*/ 866255 h 1441450"/>
                  <a:gd name="connsiteX79" fmla="*/ 2056928 w 2189163"/>
                  <a:gd name="connsiteY79" fmla="*/ 841721 h 1441450"/>
                  <a:gd name="connsiteX80" fmla="*/ 2074726 w 2189163"/>
                  <a:gd name="connsiteY80" fmla="*/ 815744 h 1441450"/>
                  <a:gd name="connsiteX81" fmla="*/ 2089557 w 2189163"/>
                  <a:gd name="connsiteY81" fmla="*/ 789766 h 1441450"/>
                  <a:gd name="connsiteX82" fmla="*/ 2101422 w 2189163"/>
                  <a:gd name="connsiteY82" fmla="*/ 763789 h 1441450"/>
                  <a:gd name="connsiteX83" fmla="*/ 2113287 w 2189163"/>
                  <a:gd name="connsiteY83" fmla="*/ 734925 h 1441450"/>
                  <a:gd name="connsiteX84" fmla="*/ 2120703 w 2189163"/>
                  <a:gd name="connsiteY84" fmla="*/ 707505 h 1441450"/>
                  <a:gd name="connsiteX85" fmla="*/ 2128119 w 2189163"/>
                  <a:gd name="connsiteY85" fmla="*/ 680084 h 1441450"/>
                  <a:gd name="connsiteX86" fmla="*/ 2131085 w 2189163"/>
                  <a:gd name="connsiteY86" fmla="*/ 651221 h 1441450"/>
                  <a:gd name="connsiteX87" fmla="*/ 2132568 w 2189163"/>
                  <a:gd name="connsiteY87" fmla="*/ 622357 h 1441450"/>
                  <a:gd name="connsiteX88" fmla="*/ 2131085 w 2189163"/>
                  <a:gd name="connsiteY88" fmla="*/ 593494 h 1441450"/>
                  <a:gd name="connsiteX89" fmla="*/ 2128119 w 2189163"/>
                  <a:gd name="connsiteY89" fmla="*/ 564630 h 1441450"/>
                  <a:gd name="connsiteX90" fmla="*/ 2120703 w 2189163"/>
                  <a:gd name="connsiteY90" fmla="*/ 535766 h 1441450"/>
                  <a:gd name="connsiteX91" fmla="*/ 2113287 w 2189163"/>
                  <a:gd name="connsiteY91" fmla="*/ 508346 h 1441450"/>
                  <a:gd name="connsiteX92" fmla="*/ 2101422 w 2189163"/>
                  <a:gd name="connsiteY92" fmla="*/ 480925 h 1441450"/>
                  <a:gd name="connsiteX93" fmla="*/ 2089557 w 2189163"/>
                  <a:gd name="connsiteY93" fmla="*/ 454948 h 1441450"/>
                  <a:gd name="connsiteX94" fmla="*/ 2074726 w 2189163"/>
                  <a:gd name="connsiteY94" fmla="*/ 428971 h 1441450"/>
                  <a:gd name="connsiteX95" fmla="*/ 2056928 w 2189163"/>
                  <a:gd name="connsiteY95" fmla="*/ 402994 h 1441450"/>
                  <a:gd name="connsiteX96" fmla="*/ 2037647 w 2189163"/>
                  <a:gd name="connsiteY96" fmla="*/ 377016 h 1441450"/>
                  <a:gd name="connsiteX97" fmla="*/ 2015400 w 2189163"/>
                  <a:gd name="connsiteY97" fmla="*/ 353925 h 1441450"/>
                  <a:gd name="connsiteX98" fmla="*/ 1993153 w 2189163"/>
                  <a:gd name="connsiteY98" fmla="*/ 329391 h 1441450"/>
                  <a:gd name="connsiteX99" fmla="*/ 1967939 w 2189163"/>
                  <a:gd name="connsiteY99" fmla="*/ 307744 h 1441450"/>
                  <a:gd name="connsiteX100" fmla="*/ 1941243 w 2189163"/>
                  <a:gd name="connsiteY100" fmla="*/ 284653 h 1441450"/>
                  <a:gd name="connsiteX101" fmla="*/ 1911580 w 2189163"/>
                  <a:gd name="connsiteY101" fmla="*/ 263005 h 1441450"/>
                  <a:gd name="connsiteX102" fmla="*/ 1881917 w 2189163"/>
                  <a:gd name="connsiteY102" fmla="*/ 242800 h 1441450"/>
                  <a:gd name="connsiteX103" fmla="*/ 1849288 w 2189163"/>
                  <a:gd name="connsiteY103" fmla="*/ 222596 h 1441450"/>
                  <a:gd name="connsiteX104" fmla="*/ 1815175 w 2189163"/>
                  <a:gd name="connsiteY104" fmla="*/ 202391 h 1441450"/>
                  <a:gd name="connsiteX105" fmla="*/ 1781063 w 2189163"/>
                  <a:gd name="connsiteY105" fmla="*/ 185073 h 1441450"/>
                  <a:gd name="connsiteX106" fmla="*/ 1705423 w 2189163"/>
                  <a:gd name="connsiteY106" fmla="*/ 151880 h 1441450"/>
                  <a:gd name="connsiteX107" fmla="*/ 1666861 w 2189163"/>
                  <a:gd name="connsiteY107" fmla="*/ 137448 h 1441450"/>
                  <a:gd name="connsiteX108" fmla="*/ 1626816 w 2189163"/>
                  <a:gd name="connsiteY108" fmla="*/ 123016 h 1441450"/>
                  <a:gd name="connsiteX109" fmla="*/ 1583805 w 2189163"/>
                  <a:gd name="connsiteY109" fmla="*/ 108584 h 1441450"/>
                  <a:gd name="connsiteX110" fmla="*/ 1540794 w 2189163"/>
                  <a:gd name="connsiteY110" fmla="*/ 97039 h 1441450"/>
                  <a:gd name="connsiteX111" fmla="*/ 1496300 w 2189163"/>
                  <a:gd name="connsiteY111" fmla="*/ 85494 h 1441450"/>
                  <a:gd name="connsiteX112" fmla="*/ 1451805 w 2189163"/>
                  <a:gd name="connsiteY112" fmla="*/ 76834 h 1441450"/>
                  <a:gd name="connsiteX113" fmla="*/ 1404345 w 2189163"/>
                  <a:gd name="connsiteY113" fmla="*/ 68175 h 1441450"/>
                  <a:gd name="connsiteX114" fmla="*/ 1358367 w 2189163"/>
                  <a:gd name="connsiteY114" fmla="*/ 60959 h 1441450"/>
                  <a:gd name="connsiteX115" fmla="*/ 1309423 w 2189163"/>
                  <a:gd name="connsiteY115" fmla="*/ 55187 h 1441450"/>
                  <a:gd name="connsiteX116" fmla="*/ 1260480 w 2189163"/>
                  <a:gd name="connsiteY116" fmla="*/ 49414 h 1441450"/>
                  <a:gd name="connsiteX117" fmla="*/ 1211536 w 2189163"/>
                  <a:gd name="connsiteY117" fmla="*/ 46528 h 1441450"/>
                  <a:gd name="connsiteX118" fmla="*/ 1161109 w 2189163"/>
                  <a:gd name="connsiteY118" fmla="*/ 43641 h 1441450"/>
                  <a:gd name="connsiteX119" fmla="*/ 1093788 w 2189163"/>
                  <a:gd name="connsiteY119" fmla="*/ 0 h 1441450"/>
                  <a:gd name="connsiteX120" fmla="*/ 1149350 w 2189163"/>
                  <a:gd name="connsiteY120" fmla="*/ 1588 h 1441450"/>
                  <a:gd name="connsiteX121" fmla="*/ 1203325 w 2189163"/>
                  <a:gd name="connsiteY121" fmla="*/ 4763 h 1441450"/>
                  <a:gd name="connsiteX122" fmla="*/ 1255713 w 2189163"/>
                  <a:gd name="connsiteY122" fmla="*/ 7938 h 1441450"/>
                  <a:gd name="connsiteX123" fmla="*/ 1308100 w 2189163"/>
                  <a:gd name="connsiteY123" fmla="*/ 14288 h 1441450"/>
                  <a:gd name="connsiteX124" fmla="*/ 1360488 w 2189163"/>
                  <a:gd name="connsiteY124" fmla="*/ 20638 h 1441450"/>
                  <a:gd name="connsiteX125" fmla="*/ 1409701 w 2189163"/>
                  <a:gd name="connsiteY125" fmla="*/ 28575 h 1441450"/>
                  <a:gd name="connsiteX126" fmla="*/ 1460501 w 2189163"/>
                  <a:gd name="connsiteY126" fmla="*/ 38100 h 1441450"/>
                  <a:gd name="connsiteX127" fmla="*/ 1508126 w 2189163"/>
                  <a:gd name="connsiteY127" fmla="*/ 47625 h 1441450"/>
                  <a:gd name="connsiteX128" fmla="*/ 1555751 w 2189163"/>
                  <a:gd name="connsiteY128" fmla="*/ 60325 h 1441450"/>
                  <a:gd name="connsiteX129" fmla="*/ 1601788 w 2189163"/>
                  <a:gd name="connsiteY129" fmla="*/ 73025 h 1441450"/>
                  <a:gd name="connsiteX130" fmla="*/ 1647826 w 2189163"/>
                  <a:gd name="connsiteY130" fmla="*/ 88900 h 1441450"/>
                  <a:gd name="connsiteX131" fmla="*/ 1690688 w 2189163"/>
                  <a:gd name="connsiteY131" fmla="*/ 104775 h 1441450"/>
                  <a:gd name="connsiteX132" fmla="*/ 1731963 w 2189163"/>
                  <a:gd name="connsiteY132" fmla="*/ 120650 h 1441450"/>
                  <a:gd name="connsiteX133" fmla="*/ 1812926 w 2189163"/>
                  <a:gd name="connsiteY133" fmla="*/ 157163 h 1441450"/>
                  <a:gd name="connsiteX134" fmla="*/ 1849438 w 2189163"/>
                  <a:gd name="connsiteY134" fmla="*/ 176213 h 1441450"/>
                  <a:gd name="connsiteX135" fmla="*/ 1885951 w 2189163"/>
                  <a:gd name="connsiteY135" fmla="*/ 198438 h 1441450"/>
                  <a:gd name="connsiteX136" fmla="*/ 1920876 w 2189163"/>
                  <a:gd name="connsiteY136" fmla="*/ 220663 h 1441450"/>
                  <a:gd name="connsiteX137" fmla="*/ 1952626 w 2189163"/>
                  <a:gd name="connsiteY137" fmla="*/ 242888 h 1441450"/>
                  <a:gd name="connsiteX138" fmla="*/ 1984376 w 2189163"/>
                  <a:gd name="connsiteY138" fmla="*/ 266700 h 1441450"/>
                  <a:gd name="connsiteX139" fmla="*/ 2012951 w 2189163"/>
                  <a:gd name="connsiteY139" fmla="*/ 292100 h 1441450"/>
                  <a:gd name="connsiteX140" fmla="*/ 2039938 w 2189163"/>
                  <a:gd name="connsiteY140" fmla="*/ 315913 h 1441450"/>
                  <a:gd name="connsiteX141" fmla="*/ 2063751 w 2189163"/>
                  <a:gd name="connsiteY141" fmla="*/ 342900 h 1441450"/>
                  <a:gd name="connsiteX142" fmla="*/ 2087563 w 2189163"/>
                  <a:gd name="connsiteY142" fmla="*/ 368300 h 1441450"/>
                  <a:gd name="connsiteX143" fmla="*/ 2108201 w 2189163"/>
                  <a:gd name="connsiteY143" fmla="*/ 396875 h 1441450"/>
                  <a:gd name="connsiteX144" fmla="*/ 2127251 w 2189163"/>
                  <a:gd name="connsiteY144" fmla="*/ 425450 h 1441450"/>
                  <a:gd name="connsiteX145" fmla="*/ 2143126 w 2189163"/>
                  <a:gd name="connsiteY145" fmla="*/ 454025 h 1441450"/>
                  <a:gd name="connsiteX146" fmla="*/ 2155826 w 2189163"/>
                  <a:gd name="connsiteY146" fmla="*/ 482600 h 1441450"/>
                  <a:gd name="connsiteX147" fmla="*/ 2168526 w 2189163"/>
                  <a:gd name="connsiteY147" fmla="*/ 512763 h 1441450"/>
                  <a:gd name="connsiteX148" fmla="*/ 2176463 w 2189163"/>
                  <a:gd name="connsiteY148" fmla="*/ 542925 h 1441450"/>
                  <a:gd name="connsiteX149" fmla="*/ 2184401 w 2189163"/>
                  <a:gd name="connsiteY149" fmla="*/ 574675 h 1441450"/>
                  <a:gd name="connsiteX150" fmla="*/ 2187576 w 2189163"/>
                  <a:gd name="connsiteY150" fmla="*/ 606425 h 1441450"/>
                  <a:gd name="connsiteX151" fmla="*/ 2189163 w 2189163"/>
                  <a:gd name="connsiteY151" fmla="*/ 638175 h 1441450"/>
                  <a:gd name="connsiteX152" fmla="*/ 2187576 w 2189163"/>
                  <a:gd name="connsiteY152" fmla="*/ 669925 h 1441450"/>
                  <a:gd name="connsiteX153" fmla="*/ 2184401 w 2189163"/>
                  <a:gd name="connsiteY153" fmla="*/ 701675 h 1441450"/>
                  <a:gd name="connsiteX154" fmla="*/ 2176463 w 2189163"/>
                  <a:gd name="connsiteY154" fmla="*/ 731838 h 1441450"/>
                  <a:gd name="connsiteX155" fmla="*/ 2168526 w 2189163"/>
                  <a:gd name="connsiteY155" fmla="*/ 762000 h 1441450"/>
                  <a:gd name="connsiteX156" fmla="*/ 2155826 w 2189163"/>
                  <a:gd name="connsiteY156" fmla="*/ 793750 h 1441450"/>
                  <a:gd name="connsiteX157" fmla="*/ 2143126 w 2189163"/>
                  <a:gd name="connsiteY157" fmla="*/ 822325 h 1441450"/>
                  <a:gd name="connsiteX158" fmla="*/ 2127251 w 2189163"/>
                  <a:gd name="connsiteY158" fmla="*/ 850900 h 1441450"/>
                  <a:gd name="connsiteX159" fmla="*/ 2108201 w 2189163"/>
                  <a:gd name="connsiteY159" fmla="*/ 879475 h 1441450"/>
                  <a:gd name="connsiteX160" fmla="*/ 2087563 w 2189163"/>
                  <a:gd name="connsiteY160" fmla="*/ 906463 h 1441450"/>
                  <a:gd name="connsiteX161" fmla="*/ 2063751 w 2189163"/>
                  <a:gd name="connsiteY161" fmla="*/ 933450 h 1441450"/>
                  <a:gd name="connsiteX162" fmla="*/ 2039938 w 2189163"/>
                  <a:gd name="connsiteY162" fmla="*/ 958850 h 1441450"/>
                  <a:gd name="connsiteX163" fmla="*/ 2012951 w 2189163"/>
                  <a:gd name="connsiteY163" fmla="*/ 985838 h 1441450"/>
                  <a:gd name="connsiteX164" fmla="*/ 1984376 w 2189163"/>
                  <a:gd name="connsiteY164" fmla="*/ 1009650 h 1441450"/>
                  <a:gd name="connsiteX165" fmla="*/ 1952626 w 2189163"/>
                  <a:gd name="connsiteY165" fmla="*/ 1033463 h 1441450"/>
                  <a:gd name="connsiteX166" fmla="*/ 1920876 w 2189163"/>
                  <a:gd name="connsiteY166" fmla="*/ 1055688 h 1441450"/>
                  <a:gd name="connsiteX167" fmla="*/ 1885951 w 2189163"/>
                  <a:gd name="connsiteY167" fmla="*/ 1077913 h 1441450"/>
                  <a:gd name="connsiteX168" fmla="*/ 1849438 w 2189163"/>
                  <a:gd name="connsiteY168" fmla="*/ 1098550 h 1441450"/>
                  <a:gd name="connsiteX169" fmla="*/ 1812926 w 2189163"/>
                  <a:gd name="connsiteY169" fmla="*/ 1119188 h 1441450"/>
                  <a:gd name="connsiteX170" fmla="*/ 1731963 w 2189163"/>
                  <a:gd name="connsiteY170" fmla="*/ 1155700 h 1441450"/>
                  <a:gd name="connsiteX171" fmla="*/ 1690688 w 2189163"/>
                  <a:gd name="connsiteY171" fmla="*/ 1173163 h 1441450"/>
                  <a:gd name="connsiteX172" fmla="*/ 1647826 w 2189163"/>
                  <a:gd name="connsiteY172" fmla="*/ 1189038 h 1441450"/>
                  <a:gd name="connsiteX173" fmla="*/ 1601788 w 2189163"/>
                  <a:gd name="connsiteY173" fmla="*/ 1203325 h 1441450"/>
                  <a:gd name="connsiteX174" fmla="*/ 1555751 w 2189163"/>
                  <a:gd name="connsiteY174" fmla="*/ 1216025 h 1441450"/>
                  <a:gd name="connsiteX175" fmla="*/ 1508126 w 2189163"/>
                  <a:gd name="connsiteY175" fmla="*/ 1228725 h 1441450"/>
                  <a:gd name="connsiteX176" fmla="*/ 1460501 w 2189163"/>
                  <a:gd name="connsiteY176" fmla="*/ 1238250 h 1441450"/>
                  <a:gd name="connsiteX177" fmla="*/ 1409701 w 2189163"/>
                  <a:gd name="connsiteY177" fmla="*/ 1247775 h 1441450"/>
                  <a:gd name="connsiteX178" fmla="*/ 1360488 w 2189163"/>
                  <a:gd name="connsiteY178" fmla="*/ 1255713 h 1441450"/>
                  <a:gd name="connsiteX179" fmla="*/ 1308100 w 2189163"/>
                  <a:gd name="connsiteY179" fmla="*/ 1263650 h 1441450"/>
                  <a:gd name="connsiteX180" fmla="*/ 1255713 w 2189163"/>
                  <a:gd name="connsiteY180" fmla="*/ 1268413 h 1441450"/>
                  <a:gd name="connsiteX181" fmla="*/ 1203325 w 2189163"/>
                  <a:gd name="connsiteY181" fmla="*/ 1271588 h 1441450"/>
                  <a:gd name="connsiteX182" fmla="*/ 1149350 w 2189163"/>
                  <a:gd name="connsiteY182" fmla="*/ 1274763 h 1441450"/>
                  <a:gd name="connsiteX183" fmla="*/ 1093788 w 2189163"/>
                  <a:gd name="connsiteY183" fmla="*/ 1274763 h 1441450"/>
                  <a:gd name="connsiteX184" fmla="*/ 1046163 w 2189163"/>
                  <a:gd name="connsiteY184" fmla="*/ 1274763 h 1441450"/>
                  <a:gd name="connsiteX185" fmla="*/ 965200 w 2189163"/>
                  <a:gd name="connsiteY185" fmla="*/ 1270000 h 1441450"/>
                  <a:gd name="connsiteX186" fmla="*/ 885825 w 2189163"/>
                  <a:gd name="connsiteY186" fmla="*/ 1263650 h 1441450"/>
                  <a:gd name="connsiteX187" fmla="*/ 808038 w 2189163"/>
                  <a:gd name="connsiteY187" fmla="*/ 1252538 h 1441450"/>
                  <a:gd name="connsiteX188" fmla="*/ 730250 w 2189163"/>
                  <a:gd name="connsiteY188" fmla="*/ 1239838 h 1441450"/>
                  <a:gd name="connsiteX189" fmla="*/ 655638 w 2189163"/>
                  <a:gd name="connsiteY189" fmla="*/ 1222375 h 1441450"/>
                  <a:gd name="connsiteX190" fmla="*/ 584200 w 2189163"/>
                  <a:gd name="connsiteY190" fmla="*/ 1201738 h 1441450"/>
                  <a:gd name="connsiteX191" fmla="*/ 36513 w 2189163"/>
                  <a:gd name="connsiteY191" fmla="*/ 1441450 h 1441450"/>
                  <a:gd name="connsiteX192" fmla="*/ 309563 w 2189163"/>
                  <a:gd name="connsiteY192" fmla="*/ 1079500 h 1441450"/>
                  <a:gd name="connsiteX193" fmla="*/ 307975 w 2189163"/>
                  <a:gd name="connsiteY193" fmla="*/ 1081088 h 1441450"/>
                  <a:gd name="connsiteX194" fmla="*/ 238125 w 2189163"/>
                  <a:gd name="connsiteY194" fmla="*/ 1036638 h 1441450"/>
                  <a:gd name="connsiteX195" fmla="*/ 206375 w 2189163"/>
                  <a:gd name="connsiteY195" fmla="*/ 1011238 h 1441450"/>
                  <a:gd name="connsiteX196" fmla="*/ 163513 w 2189163"/>
                  <a:gd name="connsiteY196" fmla="*/ 974725 h 1441450"/>
                  <a:gd name="connsiteX197" fmla="*/ 125413 w 2189163"/>
                  <a:gd name="connsiteY197" fmla="*/ 936625 h 1441450"/>
                  <a:gd name="connsiteX198" fmla="*/ 92075 w 2189163"/>
                  <a:gd name="connsiteY198" fmla="*/ 898525 h 1441450"/>
                  <a:gd name="connsiteX199" fmla="*/ 63500 w 2189163"/>
                  <a:gd name="connsiteY199" fmla="*/ 857250 h 1441450"/>
                  <a:gd name="connsiteX200" fmla="*/ 41275 w 2189163"/>
                  <a:gd name="connsiteY200" fmla="*/ 815975 h 1441450"/>
                  <a:gd name="connsiteX201" fmla="*/ 28575 w 2189163"/>
                  <a:gd name="connsiteY201" fmla="*/ 787400 h 1441450"/>
                  <a:gd name="connsiteX202" fmla="*/ 17463 w 2189163"/>
                  <a:gd name="connsiteY202" fmla="*/ 758825 h 1441450"/>
                  <a:gd name="connsiteX203" fmla="*/ 9525 w 2189163"/>
                  <a:gd name="connsiteY203" fmla="*/ 728663 h 1441450"/>
                  <a:gd name="connsiteX204" fmla="*/ 4763 w 2189163"/>
                  <a:gd name="connsiteY204" fmla="*/ 698500 h 1441450"/>
                  <a:gd name="connsiteX205" fmla="*/ 0 w 2189163"/>
                  <a:gd name="connsiteY205" fmla="*/ 668338 h 1441450"/>
                  <a:gd name="connsiteX206" fmla="*/ 0 w 2189163"/>
                  <a:gd name="connsiteY206" fmla="*/ 638175 h 1441450"/>
                  <a:gd name="connsiteX207" fmla="*/ 0 w 2189163"/>
                  <a:gd name="connsiteY207" fmla="*/ 606425 h 1441450"/>
                  <a:gd name="connsiteX208" fmla="*/ 4763 w 2189163"/>
                  <a:gd name="connsiteY208" fmla="*/ 574675 h 1441450"/>
                  <a:gd name="connsiteX209" fmla="*/ 11113 w 2189163"/>
                  <a:gd name="connsiteY209" fmla="*/ 542925 h 1441450"/>
                  <a:gd name="connsiteX210" fmla="*/ 20638 w 2189163"/>
                  <a:gd name="connsiteY210" fmla="*/ 512763 h 1441450"/>
                  <a:gd name="connsiteX211" fmla="*/ 31750 w 2189163"/>
                  <a:gd name="connsiteY211" fmla="*/ 482600 h 1441450"/>
                  <a:gd name="connsiteX212" fmla="*/ 46038 w 2189163"/>
                  <a:gd name="connsiteY212" fmla="*/ 454025 h 1441450"/>
                  <a:gd name="connsiteX213" fmla="*/ 61913 w 2189163"/>
                  <a:gd name="connsiteY213" fmla="*/ 425450 h 1441450"/>
                  <a:gd name="connsiteX214" fmla="*/ 80963 w 2189163"/>
                  <a:gd name="connsiteY214" fmla="*/ 396875 h 1441450"/>
                  <a:gd name="connsiteX215" fmla="*/ 101600 w 2189163"/>
                  <a:gd name="connsiteY215" fmla="*/ 368300 h 1441450"/>
                  <a:gd name="connsiteX216" fmla="*/ 123825 w 2189163"/>
                  <a:gd name="connsiteY216" fmla="*/ 342900 h 1441450"/>
                  <a:gd name="connsiteX217" fmla="*/ 149225 w 2189163"/>
                  <a:gd name="connsiteY217" fmla="*/ 315913 h 1441450"/>
                  <a:gd name="connsiteX218" fmla="*/ 176213 w 2189163"/>
                  <a:gd name="connsiteY218" fmla="*/ 292100 h 1441450"/>
                  <a:gd name="connsiteX219" fmla="*/ 204788 w 2189163"/>
                  <a:gd name="connsiteY219" fmla="*/ 266700 h 1441450"/>
                  <a:gd name="connsiteX220" fmla="*/ 234950 w 2189163"/>
                  <a:gd name="connsiteY220" fmla="*/ 242888 h 1441450"/>
                  <a:gd name="connsiteX221" fmla="*/ 268288 w 2189163"/>
                  <a:gd name="connsiteY221" fmla="*/ 220663 h 1441450"/>
                  <a:gd name="connsiteX222" fmla="*/ 301625 w 2189163"/>
                  <a:gd name="connsiteY222" fmla="*/ 198438 h 1441450"/>
                  <a:gd name="connsiteX223" fmla="*/ 338138 w 2189163"/>
                  <a:gd name="connsiteY223" fmla="*/ 176213 h 1441450"/>
                  <a:gd name="connsiteX224" fmla="*/ 376238 w 2189163"/>
                  <a:gd name="connsiteY224" fmla="*/ 157163 h 1441450"/>
                  <a:gd name="connsiteX225" fmla="*/ 455613 w 2189163"/>
                  <a:gd name="connsiteY225" fmla="*/ 120650 h 1441450"/>
                  <a:gd name="connsiteX226" fmla="*/ 498475 w 2189163"/>
                  <a:gd name="connsiteY226" fmla="*/ 104775 h 1441450"/>
                  <a:gd name="connsiteX227" fmla="*/ 541338 w 2189163"/>
                  <a:gd name="connsiteY227" fmla="*/ 88900 h 1441450"/>
                  <a:gd name="connsiteX228" fmla="*/ 585788 w 2189163"/>
                  <a:gd name="connsiteY228" fmla="*/ 73025 h 1441450"/>
                  <a:gd name="connsiteX229" fmla="*/ 633413 w 2189163"/>
                  <a:gd name="connsiteY229" fmla="*/ 60325 h 1441450"/>
                  <a:gd name="connsiteX230" fmla="*/ 679450 w 2189163"/>
                  <a:gd name="connsiteY230" fmla="*/ 47625 h 1441450"/>
                  <a:gd name="connsiteX231" fmla="*/ 728663 w 2189163"/>
                  <a:gd name="connsiteY231" fmla="*/ 38100 h 1441450"/>
                  <a:gd name="connsiteX232" fmla="*/ 777875 w 2189163"/>
                  <a:gd name="connsiteY232" fmla="*/ 28575 h 1441450"/>
                  <a:gd name="connsiteX233" fmla="*/ 828675 w 2189163"/>
                  <a:gd name="connsiteY233" fmla="*/ 20638 h 1441450"/>
                  <a:gd name="connsiteX234" fmla="*/ 879475 w 2189163"/>
                  <a:gd name="connsiteY234" fmla="*/ 14288 h 1441450"/>
                  <a:gd name="connsiteX235" fmla="*/ 931863 w 2189163"/>
                  <a:gd name="connsiteY235" fmla="*/ 7938 h 1441450"/>
                  <a:gd name="connsiteX236" fmla="*/ 985838 w 2189163"/>
                  <a:gd name="connsiteY236" fmla="*/ 4763 h 1441450"/>
                  <a:gd name="connsiteX237" fmla="*/ 1039813 w 2189163"/>
                  <a:gd name="connsiteY237" fmla="*/ 1588 h 144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189163" h="1441450">
                    <a:moveTo>
                      <a:pt x="1109199" y="42198"/>
                    </a:moveTo>
                    <a:lnTo>
                      <a:pt x="1058772" y="43641"/>
                    </a:lnTo>
                    <a:lnTo>
                      <a:pt x="1008345" y="46528"/>
                    </a:lnTo>
                    <a:lnTo>
                      <a:pt x="957919" y="49414"/>
                    </a:lnTo>
                    <a:lnTo>
                      <a:pt x="908975" y="55187"/>
                    </a:lnTo>
                    <a:lnTo>
                      <a:pt x="861514" y="60959"/>
                    </a:lnTo>
                    <a:lnTo>
                      <a:pt x="814054" y="68175"/>
                    </a:lnTo>
                    <a:lnTo>
                      <a:pt x="768076" y="76834"/>
                    </a:lnTo>
                    <a:lnTo>
                      <a:pt x="722099" y="85494"/>
                    </a:lnTo>
                    <a:lnTo>
                      <a:pt x="679088" y="97039"/>
                    </a:lnTo>
                    <a:lnTo>
                      <a:pt x="634593" y="108584"/>
                    </a:lnTo>
                    <a:lnTo>
                      <a:pt x="593065" y="123016"/>
                    </a:lnTo>
                    <a:lnTo>
                      <a:pt x="553020" y="137448"/>
                    </a:lnTo>
                    <a:lnTo>
                      <a:pt x="512975" y="151880"/>
                    </a:lnTo>
                    <a:lnTo>
                      <a:pt x="438818" y="185073"/>
                    </a:lnTo>
                    <a:lnTo>
                      <a:pt x="403223" y="202391"/>
                    </a:lnTo>
                    <a:lnTo>
                      <a:pt x="369111" y="222596"/>
                    </a:lnTo>
                    <a:lnTo>
                      <a:pt x="337965" y="242800"/>
                    </a:lnTo>
                    <a:lnTo>
                      <a:pt x="306818" y="263005"/>
                    </a:lnTo>
                    <a:lnTo>
                      <a:pt x="278639" y="284653"/>
                    </a:lnTo>
                    <a:lnTo>
                      <a:pt x="251942" y="307744"/>
                    </a:lnTo>
                    <a:lnTo>
                      <a:pt x="226729" y="329391"/>
                    </a:lnTo>
                    <a:lnTo>
                      <a:pt x="202998" y="353925"/>
                    </a:lnTo>
                    <a:lnTo>
                      <a:pt x="182234" y="377016"/>
                    </a:lnTo>
                    <a:lnTo>
                      <a:pt x="162953" y="402994"/>
                    </a:lnTo>
                    <a:lnTo>
                      <a:pt x="145156" y="428971"/>
                    </a:lnTo>
                    <a:lnTo>
                      <a:pt x="130324" y="454948"/>
                    </a:lnTo>
                    <a:lnTo>
                      <a:pt x="116976" y="480925"/>
                    </a:lnTo>
                    <a:lnTo>
                      <a:pt x="106594" y="508346"/>
                    </a:lnTo>
                    <a:lnTo>
                      <a:pt x="97695" y="535766"/>
                    </a:lnTo>
                    <a:lnTo>
                      <a:pt x="91763" y="564630"/>
                    </a:lnTo>
                    <a:lnTo>
                      <a:pt x="87313" y="593494"/>
                    </a:lnTo>
                    <a:lnTo>
                      <a:pt x="87313" y="622357"/>
                    </a:lnTo>
                    <a:lnTo>
                      <a:pt x="87313" y="649778"/>
                    </a:lnTo>
                    <a:lnTo>
                      <a:pt x="91763" y="677198"/>
                    </a:lnTo>
                    <a:lnTo>
                      <a:pt x="96212" y="704619"/>
                    </a:lnTo>
                    <a:lnTo>
                      <a:pt x="103628" y="732039"/>
                    </a:lnTo>
                    <a:lnTo>
                      <a:pt x="114010" y="758016"/>
                    </a:lnTo>
                    <a:lnTo>
                      <a:pt x="125875" y="783994"/>
                    </a:lnTo>
                    <a:lnTo>
                      <a:pt x="146639" y="821516"/>
                    </a:lnTo>
                    <a:lnTo>
                      <a:pt x="173335" y="859039"/>
                    </a:lnTo>
                    <a:lnTo>
                      <a:pt x="204481" y="893675"/>
                    </a:lnTo>
                    <a:lnTo>
                      <a:pt x="240077" y="928312"/>
                    </a:lnTo>
                    <a:lnTo>
                      <a:pt x="280122" y="961505"/>
                    </a:lnTo>
                    <a:lnTo>
                      <a:pt x="309785" y="984596"/>
                    </a:lnTo>
                    <a:lnTo>
                      <a:pt x="375043" y="1025005"/>
                    </a:lnTo>
                    <a:lnTo>
                      <a:pt x="376526" y="1023562"/>
                    </a:lnTo>
                    <a:lnTo>
                      <a:pt x="121425" y="1352607"/>
                    </a:lnTo>
                    <a:lnTo>
                      <a:pt x="633110" y="1134687"/>
                    </a:lnTo>
                    <a:lnTo>
                      <a:pt x="699852" y="1153448"/>
                    </a:lnTo>
                    <a:lnTo>
                      <a:pt x="769559" y="1169323"/>
                    </a:lnTo>
                    <a:lnTo>
                      <a:pt x="842233" y="1180869"/>
                    </a:lnTo>
                    <a:lnTo>
                      <a:pt x="914907" y="1190971"/>
                    </a:lnTo>
                    <a:lnTo>
                      <a:pt x="989065" y="1196744"/>
                    </a:lnTo>
                    <a:lnTo>
                      <a:pt x="1064705" y="1201073"/>
                    </a:lnTo>
                    <a:lnTo>
                      <a:pt x="1109199" y="1201073"/>
                    </a:lnTo>
                    <a:lnTo>
                      <a:pt x="1161109" y="1201073"/>
                    </a:lnTo>
                    <a:lnTo>
                      <a:pt x="1211536" y="1198187"/>
                    </a:lnTo>
                    <a:lnTo>
                      <a:pt x="1260480" y="1195300"/>
                    </a:lnTo>
                    <a:lnTo>
                      <a:pt x="1309423" y="1190971"/>
                    </a:lnTo>
                    <a:lnTo>
                      <a:pt x="1358367" y="1183755"/>
                    </a:lnTo>
                    <a:lnTo>
                      <a:pt x="1404345" y="1176539"/>
                    </a:lnTo>
                    <a:lnTo>
                      <a:pt x="1451805" y="1167880"/>
                    </a:lnTo>
                    <a:lnTo>
                      <a:pt x="1496300" y="1159221"/>
                    </a:lnTo>
                    <a:lnTo>
                      <a:pt x="1540794" y="1147675"/>
                    </a:lnTo>
                    <a:lnTo>
                      <a:pt x="1583805" y="1136130"/>
                    </a:lnTo>
                    <a:lnTo>
                      <a:pt x="1626816" y="1123141"/>
                    </a:lnTo>
                    <a:lnTo>
                      <a:pt x="1666861" y="1108709"/>
                    </a:lnTo>
                    <a:lnTo>
                      <a:pt x="1705423" y="1092834"/>
                    </a:lnTo>
                    <a:lnTo>
                      <a:pt x="1781063" y="1059641"/>
                    </a:lnTo>
                    <a:lnTo>
                      <a:pt x="1815175" y="1040880"/>
                    </a:lnTo>
                    <a:lnTo>
                      <a:pt x="1849288" y="1022119"/>
                    </a:lnTo>
                    <a:lnTo>
                      <a:pt x="1881917" y="1001914"/>
                    </a:lnTo>
                    <a:lnTo>
                      <a:pt x="1911580" y="981709"/>
                    </a:lnTo>
                    <a:lnTo>
                      <a:pt x="1941243" y="960062"/>
                    </a:lnTo>
                    <a:lnTo>
                      <a:pt x="1967939" y="938414"/>
                    </a:lnTo>
                    <a:lnTo>
                      <a:pt x="1993153" y="913880"/>
                    </a:lnTo>
                    <a:lnTo>
                      <a:pt x="2015400" y="890789"/>
                    </a:lnTo>
                    <a:lnTo>
                      <a:pt x="2037647" y="866255"/>
                    </a:lnTo>
                    <a:lnTo>
                      <a:pt x="2056928" y="841721"/>
                    </a:lnTo>
                    <a:lnTo>
                      <a:pt x="2074726" y="815744"/>
                    </a:lnTo>
                    <a:lnTo>
                      <a:pt x="2089557" y="789766"/>
                    </a:lnTo>
                    <a:lnTo>
                      <a:pt x="2101422" y="763789"/>
                    </a:lnTo>
                    <a:lnTo>
                      <a:pt x="2113287" y="734925"/>
                    </a:lnTo>
                    <a:lnTo>
                      <a:pt x="2120703" y="707505"/>
                    </a:lnTo>
                    <a:lnTo>
                      <a:pt x="2128119" y="680084"/>
                    </a:lnTo>
                    <a:lnTo>
                      <a:pt x="2131085" y="651221"/>
                    </a:lnTo>
                    <a:lnTo>
                      <a:pt x="2132568" y="622357"/>
                    </a:lnTo>
                    <a:lnTo>
                      <a:pt x="2131085" y="593494"/>
                    </a:lnTo>
                    <a:lnTo>
                      <a:pt x="2128119" y="564630"/>
                    </a:lnTo>
                    <a:lnTo>
                      <a:pt x="2120703" y="535766"/>
                    </a:lnTo>
                    <a:lnTo>
                      <a:pt x="2113287" y="508346"/>
                    </a:lnTo>
                    <a:lnTo>
                      <a:pt x="2101422" y="480925"/>
                    </a:lnTo>
                    <a:lnTo>
                      <a:pt x="2089557" y="454948"/>
                    </a:lnTo>
                    <a:lnTo>
                      <a:pt x="2074726" y="428971"/>
                    </a:lnTo>
                    <a:lnTo>
                      <a:pt x="2056928" y="402994"/>
                    </a:lnTo>
                    <a:lnTo>
                      <a:pt x="2037647" y="377016"/>
                    </a:lnTo>
                    <a:lnTo>
                      <a:pt x="2015400" y="353925"/>
                    </a:lnTo>
                    <a:lnTo>
                      <a:pt x="1993153" y="329391"/>
                    </a:lnTo>
                    <a:lnTo>
                      <a:pt x="1967939" y="307744"/>
                    </a:lnTo>
                    <a:lnTo>
                      <a:pt x="1941243" y="284653"/>
                    </a:lnTo>
                    <a:lnTo>
                      <a:pt x="1911580" y="263005"/>
                    </a:lnTo>
                    <a:lnTo>
                      <a:pt x="1881917" y="242800"/>
                    </a:lnTo>
                    <a:lnTo>
                      <a:pt x="1849288" y="222596"/>
                    </a:lnTo>
                    <a:lnTo>
                      <a:pt x="1815175" y="202391"/>
                    </a:lnTo>
                    <a:lnTo>
                      <a:pt x="1781063" y="185073"/>
                    </a:lnTo>
                    <a:lnTo>
                      <a:pt x="1705423" y="151880"/>
                    </a:lnTo>
                    <a:lnTo>
                      <a:pt x="1666861" y="137448"/>
                    </a:lnTo>
                    <a:lnTo>
                      <a:pt x="1626816" y="123016"/>
                    </a:lnTo>
                    <a:lnTo>
                      <a:pt x="1583805" y="108584"/>
                    </a:lnTo>
                    <a:lnTo>
                      <a:pt x="1540794" y="97039"/>
                    </a:lnTo>
                    <a:lnTo>
                      <a:pt x="1496300" y="85494"/>
                    </a:lnTo>
                    <a:lnTo>
                      <a:pt x="1451805" y="76834"/>
                    </a:lnTo>
                    <a:lnTo>
                      <a:pt x="1404345" y="68175"/>
                    </a:lnTo>
                    <a:lnTo>
                      <a:pt x="1358367" y="60959"/>
                    </a:lnTo>
                    <a:lnTo>
                      <a:pt x="1309423" y="55187"/>
                    </a:lnTo>
                    <a:lnTo>
                      <a:pt x="1260480" y="49414"/>
                    </a:lnTo>
                    <a:lnTo>
                      <a:pt x="1211536" y="46528"/>
                    </a:lnTo>
                    <a:lnTo>
                      <a:pt x="1161109" y="43641"/>
                    </a:lnTo>
                    <a:close/>
                    <a:moveTo>
                      <a:pt x="1093788" y="0"/>
                    </a:moveTo>
                    <a:lnTo>
                      <a:pt x="1149350" y="1588"/>
                    </a:lnTo>
                    <a:lnTo>
                      <a:pt x="1203325" y="4763"/>
                    </a:lnTo>
                    <a:lnTo>
                      <a:pt x="1255713" y="7938"/>
                    </a:lnTo>
                    <a:lnTo>
                      <a:pt x="1308100" y="14288"/>
                    </a:lnTo>
                    <a:lnTo>
                      <a:pt x="1360488" y="20638"/>
                    </a:lnTo>
                    <a:lnTo>
                      <a:pt x="1409701" y="28575"/>
                    </a:lnTo>
                    <a:lnTo>
                      <a:pt x="1460501" y="38100"/>
                    </a:lnTo>
                    <a:lnTo>
                      <a:pt x="1508126" y="47625"/>
                    </a:lnTo>
                    <a:lnTo>
                      <a:pt x="1555751" y="60325"/>
                    </a:lnTo>
                    <a:lnTo>
                      <a:pt x="1601788" y="73025"/>
                    </a:lnTo>
                    <a:lnTo>
                      <a:pt x="1647826" y="88900"/>
                    </a:lnTo>
                    <a:lnTo>
                      <a:pt x="1690688" y="104775"/>
                    </a:lnTo>
                    <a:lnTo>
                      <a:pt x="1731963" y="120650"/>
                    </a:lnTo>
                    <a:lnTo>
                      <a:pt x="1812926" y="157163"/>
                    </a:lnTo>
                    <a:lnTo>
                      <a:pt x="1849438" y="176213"/>
                    </a:lnTo>
                    <a:lnTo>
                      <a:pt x="1885951" y="198438"/>
                    </a:lnTo>
                    <a:lnTo>
                      <a:pt x="1920876" y="220663"/>
                    </a:lnTo>
                    <a:lnTo>
                      <a:pt x="1952626" y="242888"/>
                    </a:lnTo>
                    <a:lnTo>
                      <a:pt x="1984376" y="266700"/>
                    </a:lnTo>
                    <a:lnTo>
                      <a:pt x="2012951" y="292100"/>
                    </a:lnTo>
                    <a:lnTo>
                      <a:pt x="2039938" y="315913"/>
                    </a:lnTo>
                    <a:lnTo>
                      <a:pt x="2063751" y="342900"/>
                    </a:lnTo>
                    <a:lnTo>
                      <a:pt x="2087563" y="368300"/>
                    </a:lnTo>
                    <a:lnTo>
                      <a:pt x="2108201" y="396875"/>
                    </a:lnTo>
                    <a:lnTo>
                      <a:pt x="2127251" y="425450"/>
                    </a:lnTo>
                    <a:lnTo>
                      <a:pt x="2143126" y="454025"/>
                    </a:lnTo>
                    <a:lnTo>
                      <a:pt x="2155826" y="482600"/>
                    </a:lnTo>
                    <a:lnTo>
                      <a:pt x="2168526" y="512763"/>
                    </a:lnTo>
                    <a:lnTo>
                      <a:pt x="2176463" y="542925"/>
                    </a:lnTo>
                    <a:lnTo>
                      <a:pt x="2184401" y="574675"/>
                    </a:lnTo>
                    <a:lnTo>
                      <a:pt x="2187576" y="606425"/>
                    </a:lnTo>
                    <a:lnTo>
                      <a:pt x="2189163" y="638175"/>
                    </a:lnTo>
                    <a:lnTo>
                      <a:pt x="2187576" y="669925"/>
                    </a:lnTo>
                    <a:lnTo>
                      <a:pt x="2184401" y="701675"/>
                    </a:lnTo>
                    <a:lnTo>
                      <a:pt x="2176463" y="731838"/>
                    </a:lnTo>
                    <a:lnTo>
                      <a:pt x="2168526" y="762000"/>
                    </a:lnTo>
                    <a:lnTo>
                      <a:pt x="2155826" y="793750"/>
                    </a:lnTo>
                    <a:lnTo>
                      <a:pt x="2143126" y="822325"/>
                    </a:lnTo>
                    <a:lnTo>
                      <a:pt x="2127251" y="850900"/>
                    </a:lnTo>
                    <a:lnTo>
                      <a:pt x="2108201" y="879475"/>
                    </a:lnTo>
                    <a:lnTo>
                      <a:pt x="2087563" y="906463"/>
                    </a:lnTo>
                    <a:lnTo>
                      <a:pt x="2063751" y="933450"/>
                    </a:lnTo>
                    <a:lnTo>
                      <a:pt x="2039938" y="958850"/>
                    </a:lnTo>
                    <a:lnTo>
                      <a:pt x="2012951" y="985838"/>
                    </a:lnTo>
                    <a:lnTo>
                      <a:pt x="1984376" y="1009650"/>
                    </a:lnTo>
                    <a:lnTo>
                      <a:pt x="1952626" y="1033463"/>
                    </a:lnTo>
                    <a:lnTo>
                      <a:pt x="1920876" y="1055688"/>
                    </a:lnTo>
                    <a:lnTo>
                      <a:pt x="1885951" y="1077913"/>
                    </a:lnTo>
                    <a:lnTo>
                      <a:pt x="1849438" y="1098550"/>
                    </a:lnTo>
                    <a:lnTo>
                      <a:pt x="1812926" y="1119188"/>
                    </a:lnTo>
                    <a:lnTo>
                      <a:pt x="1731963" y="1155700"/>
                    </a:lnTo>
                    <a:lnTo>
                      <a:pt x="1690688" y="1173163"/>
                    </a:lnTo>
                    <a:lnTo>
                      <a:pt x="1647826" y="1189038"/>
                    </a:lnTo>
                    <a:lnTo>
                      <a:pt x="1601788" y="1203325"/>
                    </a:lnTo>
                    <a:lnTo>
                      <a:pt x="1555751" y="1216025"/>
                    </a:lnTo>
                    <a:lnTo>
                      <a:pt x="1508126" y="1228725"/>
                    </a:lnTo>
                    <a:lnTo>
                      <a:pt x="1460501" y="1238250"/>
                    </a:lnTo>
                    <a:lnTo>
                      <a:pt x="1409701" y="1247775"/>
                    </a:lnTo>
                    <a:lnTo>
                      <a:pt x="1360488" y="1255713"/>
                    </a:lnTo>
                    <a:lnTo>
                      <a:pt x="1308100" y="1263650"/>
                    </a:lnTo>
                    <a:lnTo>
                      <a:pt x="1255713" y="1268413"/>
                    </a:lnTo>
                    <a:lnTo>
                      <a:pt x="1203325" y="1271588"/>
                    </a:lnTo>
                    <a:lnTo>
                      <a:pt x="1149350" y="1274763"/>
                    </a:lnTo>
                    <a:lnTo>
                      <a:pt x="1093788" y="1274763"/>
                    </a:lnTo>
                    <a:lnTo>
                      <a:pt x="1046163" y="1274763"/>
                    </a:lnTo>
                    <a:lnTo>
                      <a:pt x="965200" y="1270000"/>
                    </a:lnTo>
                    <a:lnTo>
                      <a:pt x="885825" y="1263650"/>
                    </a:lnTo>
                    <a:lnTo>
                      <a:pt x="808038" y="1252538"/>
                    </a:lnTo>
                    <a:lnTo>
                      <a:pt x="730250" y="1239838"/>
                    </a:lnTo>
                    <a:lnTo>
                      <a:pt x="655638" y="1222375"/>
                    </a:lnTo>
                    <a:lnTo>
                      <a:pt x="584200" y="1201738"/>
                    </a:lnTo>
                    <a:lnTo>
                      <a:pt x="36513" y="1441450"/>
                    </a:lnTo>
                    <a:lnTo>
                      <a:pt x="309563" y="1079500"/>
                    </a:lnTo>
                    <a:lnTo>
                      <a:pt x="307975" y="1081088"/>
                    </a:lnTo>
                    <a:lnTo>
                      <a:pt x="238125" y="1036638"/>
                    </a:lnTo>
                    <a:lnTo>
                      <a:pt x="206375" y="1011238"/>
                    </a:lnTo>
                    <a:lnTo>
                      <a:pt x="163513" y="974725"/>
                    </a:lnTo>
                    <a:lnTo>
                      <a:pt x="125413" y="936625"/>
                    </a:lnTo>
                    <a:lnTo>
                      <a:pt x="92075" y="898525"/>
                    </a:lnTo>
                    <a:lnTo>
                      <a:pt x="63500" y="857250"/>
                    </a:lnTo>
                    <a:lnTo>
                      <a:pt x="41275" y="815975"/>
                    </a:lnTo>
                    <a:lnTo>
                      <a:pt x="28575" y="787400"/>
                    </a:lnTo>
                    <a:lnTo>
                      <a:pt x="17463" y="758825"/>
                    </a:lnTo>
                    <a:lnTo>
                      <a:pt x="9525" y="728663"/>
                    </a:lnTo>
                    <a:lnTo>
                      <a:pt x="4763" y="698500"/>
                    </a:lnTo>
                    <a:lnTo>
                      <a:pt x="0" y="668338"/>
                    </a:lnTo>
                    <a:lnTo>
                      <a:pt x="0" y="638175"/>
                    </a:lnTo>
                    <a:lnTo>
                      <a:pt x="0" y="606425"/>
                    </a:lnTo>
                    <a:lnTo>
                      <a:pt x="4763" y="574675"/>
                    </a:lnTo>
                    <a:lnTo>
                      <a:pt x="11113" y="542925"/>
                    </a:lnTo>
                    <a:lnTo>
                      <a:pt x="20638" y="512763"/>
                    </a:lnTo>
                    <a:lnTo>
                      <a:pt x="31750" y="482600"/>
                    </a:lnTo>
                    <a:lnTo>
                      <a:pt x="46038" y="454025"/>
                    </a:lnTo>
                    <a:lnTo>
                      <a:pt x="61913" y="425450"/>
                    </a:lnTo>
                    <a:lnTo>
                      <a:pt x="80963" y="396875"/>
                    </a:lnTo>
                    <a:lnTo>
                      <a:pt x="101600" y="368300"/>
                    </a:lnTo>
                    <a:lnTo>
                      <a:pt x="123825" y="342900"/>
                    </a:lnTo>
                    <a:lnTo>
                      <a:pt x="149225" y="315913"/>
                    </a:lnTo>
                    <a:lnTo>
                      <a:pt x="176213" y="292100"/>
                    </a:lnTo>
                    <a:lnTo>
                      <a:pt x="204788" y="266700"/>
                    </a:lnTo>
                    <a:lnTo>
                      <a:pt x="234950" y="242888"/>
                    </a:lnTo>
                    <a:lnTo>
                      <a:pt x="268288" y="220663"/>
                    </a:lnTo>
                    <a:lnTo>
                      <a:pt x="301625" y="198438"/>
                    </a:lnTo>
                    <a:lnTo>
                      <a:pt x="338138" y="176213"/>
                    </a:lnTo>
                    <a:lnTo>
                      <a:pt x="376238" y="157163"/>
                    </a:lnTo>
                    <a:lnTo>
                      <a:pt x="455613" y="120650"/>
                    </a:lnTo>
                    <a:lnTo>
                      <a:pt x="498475" y="104775"/>
                    </a:lnTo>
                    <a:lnTo>
                      <a:pt x="541338" y="88900"/>
                    </a:lnTo>
                    <a:lnTo>
                      <a:pt x="585788" y="73025"/>
                    </a:lnTo>
                    <a:lnTo>
                      <a:pt x="633413" y="60325"/>
                    </a:lnTo>
                    <a:lnTo>
                      <a:pt x="679450" y="47625"/>
                    </a:lnTo>
                    <a:lnTo>
                      <a:pt x="728663" y="38100"/>
                    </a:lnTo>
                    <a:lnTo>
                      <a:pt x="777875" y="28575"/>
                    </a:lnTo>
                    <a:lnTo>
                      <a:pt x="828675" y="20638"/>
                    </a:lnTo>
                    <a:lnTo>
                      <a:pt x="879475" y="14288"/>
                    </a:lnTo>
                    <a:lnTo>
                      <a:pt x="931863" y="7938"/>
                    </a:lnTo>
                    <a:lnTo>
                      <a:pt x="985838" y="4763"/>
                    </a:lnTo>
                    <a:lnTo>
                      <a:pt x="1039813" y="1588"/>
                    </a:lnTo>
                    <a:close/>
                  </a:path>
                </a:pathLst>
              </a:custGeom>
              <a:grpFill/>
              <a:ln w="14288" cap="rnd">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49" name="Group 48">
            <a:extLst>
              <a:ext uri="{FF2B5EF4-FFF2-40B4-BE49-F238E27FC236}">
                <a16:creationId xmlns:a16="http://schemas.microsoft.com/office/drawing/2014/main" id="{A17E45BB-E355-4182-B3FE-E60561BC90B2}"/>
              </a:ext>
            </a:extLst>
          </p:cNvPr>
          <p:cNvGrpSpPr/>
          <p:nvPr/>
        </p:nvGrpSpPr>
        <p:grpSpPr>
          <a:xfrm>
            <a:off x="6909523" y="1760501"/>
            <a:ext cx="5273146" cy="1005840"/>
            <a:chOff x="671732" y="3553264"/>
            <a:chExt cx="5273146" cy="1005840"/>
          </a:xfrm>
        </p:grpSpPr>
        <p:sp>
          <p:nvSpPr>
            <p:cNvPr id="50" name="Rectangle 49">
              <a:extLst>
                <a:ext uri="{FF2B5EF4-FFF2-40B4-BE49-F238E27FC236}">
                  <a16:creationId xmlns:a16="http://schemas.microsoft.com/office/drawing/2014/main" id="{D4FA8FE5-4D42-4560-B7E9-274C858B2040}"/>
                </a:ext>
              </a:extLst>
            </p:cNvPr>
            <p:cNvSpPr/>
            <p:nvPr/>
          </p:nvSpPr>
          <p:spPr>
            <a:xfrm>
              <a:off x="1174652" y="3585852"/>
              <a:ext cx="4770226" cy="940665"/>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0" tIns="45720" rIns="72000" bIns="45720" numCol="1" spcCol="0" rtlCol="0" fromWordArt="0" anchor="ctr" anchorCtr="0" forceAA="0" compatLnSpc="1">
              <a:prstTxWarp prst="textNoShape">
                <a:avLst/>
              </a:prstTxWarp>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A1F28"/>
                  </a:solidFill>
                  <a:effectLst/>
                  <a:uLnTx/>
                  <a:uFillTx/>
                  <a:latin typeface="Calibri"/>
                  <a:ea typeface="+mn-ea"/>
                  <a:cs typeface="+mn-cs"/>
                </a:rPr>
                <a:t>Nuclear Security Support Centre into a Centre of Excellence for Nuclear Security in the region.</a:t>
              </a:r>
            </a:p>
          </p:txBody>
        </p:sp>
        <p:sp>
          <p:nvSpPr>
            <p:cNvPr id="51" name="Oval 50">
              <a:extLst>
                <a:ext uri="{FF2B5EF4-FFF2-40B4-BE49-F238E27FC236}">
                  <a16:creationId xmlns:a16="http://schemas.microsoft.com/office/drawing/2014/main" id="{DC6B6C9C-D96A-460C-A03E-95B0C0D6EFE7}"/>
                </a:ext>
              </a:extLst>
            </p:cNvPr>
            <p:cNvSpPr>
              <a:spLocks noChangeAspect="1"/>
            </p:cNvSpPr>
            <p:nvPr/>
          </p:nvSpPr>
          <p:spPr>
            <a:xfrm>
              <a:off x="671732" y="3553264"/>
              <a:ext cx="1005840" cy="100584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2" name="Compass" descr="{&quot;Key&quot;:&quot;POWER_USER_SHAPE_ICON&quot;,&quot;Value&quot;:&quot;POWER_USER_SHAPE_ICON_STYLE_1&quot;}">
              <a:extLst>
                <a:ext uri="{FF2B5EF4-FFF2-40B4-BE49-F238E27FC236}">
                  <a16:creationId xmlns:a16="http://schemas.microsoft.com/office/drawing/2014/main" id="{8C78A0D3-7021-4C9F-9AD4-2F16E7A61936}"/>
                </a:ext>
              </a:extLst>
            </p:cNvPr>
            <p:cNvSpPr>
              <a:spLocks noChangeAspect="1" noEditPoints="1"/>
            </p:cNvSpPr>
            <p:nvPr>
              <p:custDataLst>
                <p:tags r:id="rId1"/>
              </p:custDataLst>
            </p:nvPr>
          </p:nvSpPr>
          <p:spPr bwMode="auto">
            <a:xfrm>
              <a:off x="964424" y="3784720"/>
              <a:ext cx="420455" cy="542925"/>
            </a:xfrm>
            <a:custGeom>
              <a:avLst/>
              <a:gdLst>
                <a:gd name="T0" fmla="*/ 240 w 543"/>
                <a:gd name="T1" fmla="*/ 362 h 700"/>
                <a:gd name="T2" fmla="*/ 271 w 543"/>
                <a:gd name="T3" fmla="*/ 366 h 700"/>
                <a:gd name="T4" fmla="*/ 303 w 543"/>
                <a:gd name="T5" fmla="*/ 362 h 700"/>
                <a:gd name="T6" fmla="*/ 351 w 543"/>
                <a:gd name="T7" fmla="*/ 451 h 700"/>
                <a:gd name="T8" fmla="*/ 271 w 543"/>
                <a:gd name="T9" fmla="*/ 465 h 700"/>
                <a:gd name="T10" fmla="*/ 192 w 543"/>
                <a:gd name="T11" fmla="*/ 451 h 700"/>
                <a:gd name="T12" fmla="*/ 240 w 543"/>
                <a:gd name="T13" fmla="*/ 362 h 700"/>
                <a:gd name="T14" fmla="*/ 271 w 543"/>
                <a:gd name="T15" fmla="*/ 166 h 700"/>
                <a:gd name="T16" fmla="*/ 338 w 543"/>
                <a:gd name="T17" fmla="*/ 233 h 700"/>
                <a:gd name="T18" fmla="*/ 271 w 543"/>
                <a:gd name="T19" fmla="*/ 300 h 700"/>
                <a:gd name="T20" fmla="*/ 205 w 543"/>
                <a:gd name="T21" fmla="*/ 233 h 700"/>
                <a:gd name="T22" fmla="*/ 271 w 543"/>
                <a:gd name="T23" fmla="*/ 166 h 700"/>
                <a:gd name="T24" fmla="*/ 22 w 543"/>
                <a:gd name="T25" fmla="*/ 696 h 700"/>
                <a:gd name="T26" fmla="*/ 38 w 543"/>
                <a:gd name="T27" fmla="*/ 700 h 700"/>
                <a:gd name="T28" fmla="*/ 67 w 543"/>
                <a:gd name="T29" fmla="*/ 682 h 700"/>
                <a:gd name="T30" fmla="*/ 160 w 543"/>
                <a:gd name="T31" fmla="*/ 510 h 700"/>
                <a:gd name="T32" fmla="*/ 271 w 543"/>
                <a:gd name="T33" fmla="*/ 532 h 700"/>
                <a:gd name="T34" fmla="*/ 383 w 543"/>
                <a:gd name="T35" fmla="*/ 510 h 700"/>
                <a:gd name="T36" fmla="*/ 475 w 543"/>
                <a:gd name="T37" fmla="*/ 682 h 700"/>
                <a:gd name="T38" fmla="*/ 505 w 543"/>
                <a:gd name="T39" fmla="*/ 700 h 700"/>
                <a:gd name="T40" fmla="*/ 520 w 543"/>
                <a:gd name="T41" fmla="*/ 696 h 700"/>
                <a:gd name="T42" fmla="*/ 534 w 543"/>
                <a:gd name="T43" fmla="*/ 651 h 700"/>
                <a:gd name="T44" fmla="*/ 442 w 543"/>
                <a:gd name="T45" fmla="*/ 479 h 700"/>
                <a:gd name="T46" fmla="*/ 501 w 543"/>
                <a:gd name="T47" fmla="*/ 426 h 700"/>
                <a:gd name="T48" fmla="*/ 497 w 543"/>
                <a:gd name="T49" fmla="*/ 379 h 700"/>
                <a:gd name="T50" fmla="*/ 450 w 543"/>
                <a:gd name="T51" fmla="*/ 383 h 700"/>
                <a:gd name="T52" fmla="*/ 410 w 543"/>
                <a:gd name="T53" fmla="*/ 420 h 700"/>
                <a:gd name="T54" fmla="*/ 362 w 543"/>
                <a:gd name="T55" fmla="*/ 331 h 700"/>
                <a:gd name="T56" fmla="*/ 405 w 543"/>
                <a:gd name="T57" fmla="*/ 233 h 700"/>
                <a:gd name="T58" fmla="*/ 305 w 543"/>
                <a:gd name="T59" fmla="*/ 104 h 700"/>
                <a:gd name="T60" fmla="*/ 305 w 543"/>
                <a:gd name="T61" fmla="*/ 33 h 700"/>
                <a:gd name="T62" fmla="*/ 271 w 543"/>
                <a:gd name="T63" fmla="*/ 0 h 700"/>
                <a:gd name="T64" fmla="*/ 238 w 543"/>
                <a:gd name="T65" fmla="*/ 33 h 700"/>
                <a:gd name="T66" fmla="*/ 238 w 543"/>
                <a:gd name="T67" fmla="*/ 104 h 700"/>
                <a:gd name="T68" fmla="*/ 138 w 543"/>
                <a:gd name="T69" fmla="*/ 233 h 700"/>
                <a:gd name="T70" fmla="*/ 181 w 543"/>
                <a:gd name="T71" fmla="*/ 331 h 700"/>
                <a:gd name="T72" fmla="*/ 133 w 543"/>
                <a:gd name="T73" fmla="*/ 420 h 700"/>
                <a:gd name="T74" fmla="*/ 93 w 543"/>
                <a:gd name="T75" fmla="*/ 383 h 700"/>
                <a:gd name="T76" fmla="*/ 46 w 543"/>
                <a:gd name="T77" fmla="*/ 379 h 700"/>
                <a:gd name="T78" fmla="*/ 42 w 543"/>
                <a:gd name="T79" fmla="*/ 426 h 700"/>
                <a:gd name="T80" fmla="*/ 101 w 543"/>
                <a:gd name="T81" fmla="*/ 479 h 700"/>
                <a:gd name="T82" fmla="*/ 9 w 543"/>
                <a:gd name="T83" fmla="*/ 651 h 700"/>
                <a:gd name="T84" fmla="*/ 22 w 543"/>
                <a:gd name="T85" fmla="*/ 696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3" h="700">
                  <a:moveTo>
                    <a:pt x="240" y="362"/>
                  </a:moveTo>
                  <a:cubicBezTo>
                    <a:pt x="250" y="365"/>
                    <a:pt x="260" y="366"/>
                    <a:pt x="271" y="366"/>
                  </a:cubicBezTo>
                  <a:cubicBezTo>
                    <a:pt x="282" y="366"/>
                    <a:pt x="293" y="365"/>
                    <a:pt x="303" y="362"/>
                  </a:cubicBezTo>
                  <a:lnTo>
                    <a:pt x="351" y="451"/>
                  </a:lnTo>
                  <a:cubicBezTo>
                    <a:pt x="326" y="460"/>
                    <a:pt x="299" y="465"/>
                    <a:pt x="271" y="465"/>
                  </a:cubicBezTo>
                  <a:cubicBezTo>
                    <a:pt x="244" y="465"/>
                    <a:pt x="217" y="460"/>
                    <a:pt x="192" y="451"/>
                  </a:cubicBezTo>
                  <a:lnTo>
                    <a:pt x="240" y="362"/>
                  </a:lnTo>
                  <a:close/>
                  <a:moveTo>
                    <a:pt x="271" y="166"/>
                  </a:moveTo>
                  <a:cubicBezTo>
                    <a:pt x="308" y="166"/>
                    <a:pt x="338" y="196"/>
                    <a:pt x="338" y="233"/>
                  </a:cubicBezTo>
                  <a:cubicBezTo>
                    <a:pt x="338" y="270"/>
                    <a:pt x="308" y="300"/>
                    <a:pt x="271" y="300"/>
                  </a:cubicBezTo>
                  <a:cubicBezTo>
                    <a:pt x="235" y="300"/>
                    <a:pt x="205" y="270"/>
                    <a:pt x="205" y="233"/>
                  </a:cubicBezTo>
                  <a:cubicBezTo>
                    <a:pt x="205" y="196"/>
                    <a:pt x="235" y="166"/>
                    <a:pt x="271" y="166"/>
                  </a:cubicBezTo>
                  <a:close/>
                  <a:moveTo>
                    <a:pt x="22" y="696"/>
                  </a:moveTo>
                  <a:cubicBezTo>
                    <a:pt x="27" y="698"/>
                    <a:pt x="33" y="700"/>
                    <a:pt x="38" y="700"/>
                  </a:cubicBezTo>
                  <a:cubicBezTo>
                    <a:pt x="50" y="700"/>
                    <a:pt x="61" y="693"/>
                    <a:pt x="67" y="682"/>
                  </a:cubicBezTo>
                  <a:lnTo>
                    <a:pt x="160" y="510"/>
                  </a:lnTo>
                  <a:cubicBezTo>
                    <a:pt x="195" y="524"/>
                    <a:pt x="232" y="532"/>
                    <a:pt x="271" y="532"/>
                  </a:cubicBezTo>
                  <a:cubicBezTo>
                    <a:pt x="310" y="532"/>
                    <a:pt x="348" y="524"/>
                    <a:pt x="383" y="510"/>
                  </a:cubicBezTo>
                  <a:lnTo>
                    <a:pt x="475" y="682"/>
                  </a:lnTo>
                  <a:cubicBezTo>
                    <a:pt x="481" y="693"/>
                    <a:pt x="493" y="700"/>
                    <a:pt x="505" y="700"/>
                  </a:cubicBezTo>
                  <a:cubicBezTo>
                    <a:pt x="510" y="700"/>
                    <a:pt x="515" y="698"/>
                    <a:pt x="520" y="696"/>
                  </a:cubicBezTo>
                  <a:cubicBezTo>
                    <a:pt x="537" y="687"/>
                    <a:pt x="543" y="667"/>
                    <a:pt x="534" y="651"/>
                  </a:cubicBezTo>
                  <a:lnTo>
                    <a:pt x="442" y="479"/>
                  </a:lnTo>
                  <a:cubicBezTo>
                    <a:pt x="463" y="464"/>
                    <a:pt x="483" y="447"/>
                    <a:pt x="501" y="426"/>
                  </a:cubicBezTo>
                  <a:cubicBezTo>
                    <a:pt x="513" y="412"/>
                    <a:pt x="511" y="391"/>
                    <a:pt x="497" y="379"/>
                  </a:cubicBezTo>
                  <a:cubicBezTo>
                    <a:pt x="483" y="367"/>
                    <a:pt x="462" y="369"/>
                    <a:pt x="450" y="383"/>
                  </a:cubicBezTo>
                  <a:cubicBezTo>
                    <a:pt x="438" y="397"/>
                    <a:pt x="425" y="410"/>
                    <a:pt x="410" y="420"/>
                  </a:cubicBezTo>
                  <a:lnTo>
                    <a:pt x="362" y="331"/>
                  </a:lnTo>
                  <a:cubicBezTo>
                    <a:pt x="388" y="306"/>
                    <a:pt x="405" y="272"/>
                    <a:pt x="405" y="233"/>
                  </a:cubicBezTo>
                  <a:cubicBezTo>
                    <a:pt x="405" y="171"/>
                    <a:pt x="362" y="119"/>
                    <a:pt x="305" y="104"/>
                  </a:cubicBezTo>
                  <a:lnTo>
                    <a:pt x="305" y="33"/>
                  </a:lnTo>
                  <a:cubicBezTo>
                    <a:pt x="305" y="15"/>
                    <a:pt x="290" y="0"/>
                    <a:pt x="271" y="0"/>
                  </a:cubicBezTo>
                  <a:cubicBezTo>
                    <a:pt x="253" y="0"/>
                    <a:pt x="238" y="15"/>
                    <a:pt x="238" y="33"/>
                  </a:cubicBezTo>
                  <a:lnTo>
                    <a:pt x="238" y="104"/>
                  </a:lnTo>
                  <a:cubicBezTo>
                    <a:pt x="181" y="119"/>
                    <a:pt x="138" y="171"/>
                    <a:pt x="138" y="233"/>
                  </a:cubicBezTo>
                  <a:cubicBezTo>
                    <a:pt x="138" y="272"/>
                    <a:pt x="155" y="306"/>
                    <a:pt x="181" y="331"/>
                  </a:cubicBezTo>
                  <a:lnTo>
                    <a:pt x="133" y="420"/>
                  </a:lnTo>
                  <a:cubicBezTo>
                    <a:pt x="118" y="410"/>
                    <a:pt x="105" y="397"/>
                    <a:pt x="93" y="383"/>
                  </a:cubicBezTo>
                  <a:cubicBezTo>
                    <a:pt x="81" y="369"/>
                    <a:pt x="60" y="367"/>
                    <a:pt x="46" y="379"/>
                  </a:cubicBezTo>
                  <a:cubicBezTo>
                    <a:pt x="32" y="391"/>
                    <a:pt x="30" y="412"/>
                    <a:pt x="42" y="426"/>
                  </a:cubicBezTo>
                  <a:cubicBezTo>
                    <a:pt x="59" y="447"/>
                    <a:pt x="79" y="464"/>
                    <a:pt x="101" y="479"/>
                  </a:cubicBezTo>
                  <a:lnTo>
                    <a:pt x="9" y="651"/>
                  </a:lnTo>
                  <a:cubicBezTo>
                    <a:pt x="0" y="667"/>
                    <a:pt x="6" y="687"/>
                    <a:pt x="22" y="69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0930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D72E-B19B-41AB-BF90-B500EBDF869E}"/>
              </a:ext>
            </a:extLst>
          </p:cNvPr>
          <p:cNvSpPr>
            <a:spLocks noGrp="1"/>
          </p:cNvSpPr>
          <p:nvPr>
            <p:ph type="title"/>
          </p:nvPr>
        </p:nvSpPr>
        <p:spPr>
          <a:xfrm>
            <a:off x="3903784" y="365126"/>
            <a:ext cx="7450015" cy="1138360"/>
          </a:xfrm>
        </p:spPr>
        <p:txBody>
          <a:bodyPr/>
          <a:lstStyle/>
          <a:p>
            <a:r>
              <a:rPr lang="en-US" dirty="0"/>
              <a:t>Conclusions</a:t>
            </a:r>
            <a:endParaRPr lang="en-GH" dirty="0"/>
          </a:p>
        </p:txBody>
      </p:sp>
      <p:sp>
        <p:nvSpPr>
          <p:cNvPr id="3" name="Content Placeholder 2">
            <a:extLst>
              <a:ext uri="{FF2B5EF4-FFF2-40B4-BE49-F238E27FC236}">
                <a16:creationId xmlns:a16="http://schemas.microsoft.com/office/drawing/2014/main" id="{DA383301-8B32-419E-87DA-31457E8D4D48}"/>
              </a:ext>
            </a:extLst>
          </p:cNvPr>
          <p:cNvSpPr>
            <a:spLocks noGrp="1"/>
          </p:cNvSpPr>
          <p:nvPr>
            <p:ph idx="1"/>
          </p:nvPr>
        </p:nvSpPr>
        <p:spPr>
          <a:xfrm>
            <a:off x="838200" y="1825625"/>
            <a:ext cx="10515600" cy="4351338"/>
          </a:xfrm>
        </p:spPr>
        <p:txBody>
          <a:bodyPr/>
          <a:lstStyle/>
          <a:p>
            <a:r>
              <a:rPr lang="en-US" dirty="0">
                <a:sym typeface="Lato"/>
              </a:rPr>
              <a:t>Whiles Ghana has made substantial gains in its nuclear security, through improvements in legislations, security and control, security culture improvement and cooperation. There’s exist room for improvement</a:t>
            </a:r>
            <a:endParaRPr lang="ms-MY" dirty="0">
              <a:sym typeface="Lato"/>
            </a:endParaRPr>
          </a:p>
          <a:p>
            <a:endParaRPr lang="en-GH" dirty="0"/>
          </a:p>
        </p:txBody>
      </p:sp>
      <p:sp>
        <p:nvSpPr>
          <p:cNvPr id="5" name="Date Placeholder 4">
            <a:extLst>
              <a:ext uri="{FF2B5EF4-FFF2-40B4-BE49-F238E27FC236}">
                <a16:creationId xmlns:a16="http://schemas.microsoft.com/office/drawing/2014/main" id="{BD5FB3C8-E7A2-431A-9DD7-173949DD6E25}"/>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2BCB060E-32FB-4BFB-80BD-18D65A211F90}"/>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6" name="Slide Number Placeholder 5">
            <a:extLst>
              <a:ext uri="{FF2B5EF4-FFF2-40B4-BE49-F238E27FC236}">
                <a16:creationId xmlns:a16="http://schemas.microsoft.com/office/drawing/2014/main" id="{7AEF64A8-0828-4E08-BE4E-F3759FF24E48}"/>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17</a:t>
            </a:fld>
            <a:endParaRPr lang="en-GH"/>
          </a:p>
        </p:txBody>
      </p:sp>
    </p:spTree>
    <p:extLst>
      <p:ext uri="{BB962C8B-B14F-4D97-AF65-F5344CB8AC3E}">
        <p14:creationId xmlns:p14="http://schemas.microsoft.com/office/powerpoint/2010/main" val="120423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94">
            <a:extLst>
              <a:ext uri="{FF2B5EF4-FFF2-40B4-BE49-F238E27FC236}">
                <a16:creationId xmlns:a16="http://schemas.microsoft.com/office/drawing/2014/main" id="{74BBCFBE-84E3-49B9-8D83-E61A38B50637}"/>
              </a:ext>
            </a:extLst>
          </p:cNvPr>
          <p:cNvSpPr txBox="1">
            <a:spLocks/>
          </p:cNvSpPr>
          <p:nvPr/>
        </p:nvSpPr>
        <p:spPr>
          <a:xfrm>
            <a:off x="3269268" y="3701819"/>
            <a:ext cx="5561100" cy="1080120"/>
          </a:xfrm>
          <a:prstGeom prst="rect">
            <a:avLst/>
          </a:prstGeom>
          <a:solidFill>
            <a:srgbClr val="FFC000"/>
          </a:solid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rtl val="0"/>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 sz="6000" b="1" dirty="0">
                <a:solidFill>
                  <a:schemeClr val="tx1"/>
                </a:solidFill>
              </a:rPr>
              <a:t>Thank You</a:t>
            </a:r>
          </a:p>
        </p:txBody>
      </p:sp>
      <p:sp>
        <p:nvSpPr>
          <p:cNvPr id="10" name="Footer Placeholder 9">
            <a:extLst>
              <a:ext uri="{FF2B5EF4-FFF2-40B4-BE49-F238E27FC236}">
                <a16:creationId xmlns:a16="http://schemas.microsoft.com/office/drawing/2014/main" id="{2DD183A0-798B-4F01-AA26-00437320B753}"/>
              </a:ext>
            </a:extLst>
          </p:cNvPr>
          <p:cNvSpPr>
            <a:spLocks noGrp="1"/>
          </p:cNvSpPr>
          <p:nvPr>
            <p:ph type="ftr" sz="quarter" idx="11"/>
          </p:nvPr>
        </p:nvSpPr>
        <p:spPr>
          <a:xfrm>
            <a:off x="267855" y="6356350"/>
            <a:ext cx="11563927" cy="365125"/>
          </a:xfrm>
        </p:spPr>
        <p:txBody>
          <a:bodyPr/>
          <a:lstStyle/>
          <a:p>
            <a:r>
              <a:rPr lang="en-US"/>
              <a:t>International Conference on the Safety and Security of Radioactive Sources: Accomplishments and Future Endeavours, Vienna, 20-24 June 2022</a:t>
            </a:r>
            <a:endParaRPr lang="en-GH"/>
          </a:p>
        </p:txBody>
      </p:sp>
    </p:spTree>
    <p:extLst>
      <p:ext uri="{BB962C8B-B14F-4D97-AF65-F5344CB8AC3E}">
        <p14:creationId xmlns:p14="http://schemas.microsoft.com/office/powerpoint/2010/main" val="21524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02DB-77BB-4161-A0D2-DC6BBD55DA50}"/>
              </a:ext>
            </a:extLst>
          </p:cNvPr>
          <p:cNvSpPr>
            <a:spLocks noGrp="1"/>
          </p:cNvSpPr>
          <p:nvPr>
            <p:ph type="title"/>
          </p:nvPr>
        </p:nvSpPr>
        <p:spPr/>
        <p:txBody>
          <a:bodyPr/>
          <a:lstStyle/>
          <a:p>
            <a:endParaRPr lang="en-GH"/>
          </a:p>
        </p:txBody>
      </p:sp>
      <p:pic>
        <p:nvPicPr>
          <p:cNvPr id="4" name="Picture 2">
            <a:extLst>
              <a:ext uri="{FF2B5EF4-FFF2-40B4-BE49-F238E27FC236}">
                <a16:creationId xmlns:a16="http://schemas.microsoft.com/office/drawing/2014/main" id="{98554E29-92A4-4F03-8C0E-3526A944E6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53" b="9115"/>
          <a:stretch/>
        </p:blipFill>
        <p:spPr bwMode="auto">
          <a:xfrm>
            <a:off x="0" y="1"/>
            <a:ext cx="12192000" cy="68579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50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78A4C0C-9563-4FD8-A2D1-C4562C486742}"/>
              </a:ext>
            </a:extLst>
          </p:cNvPr>
          <p:cNvSpPr>
            <a:spLocks noGrp="1"/>
          </p:cNvSpPr>
          <p:nvPr>
            <p:ph sz="half" idx="1"/>
          </p:nvPr>
        </p:nvSpPr>
        <p:spPr>
          <a:xfrm>
            <a:off x="838200" y="540772"/>
            <a:ext cx="5181600" cy="5815577"/>
          </a:xfrm>
          <a:solidFill>
            <a:schemeClr val="accent1"/>
          </a:solidFill>
        </p:spPr>
        <p:txBody>
          <a:bodyPr>
            <a:normAutofit/>
          </a:bodyPr>
          <a:lstStyle/>
          <a:p>
            <a:r>
              <a:rPr lang="en-US" dirty="0">
                <a:latin typeface="+mj-lt"/>
              </a:rPr>
              <a:t>Population: </a:t>
            </a:r>
            <a:r>
              <a:rPr lang="nl-NL" b="0" i="0" dirty="0">
                <a:solidFill>
                  <a:srgbClr val="202124"/>
                </a:solidFill>
                <a:effectLst/>
                <a:latin typeface="+mj-lt"/>
              </a:rPr>
              <a:t>31.07 million (2020)</a:t>
            </a:r>
            <a:endParaRPr lang="en-US" dirty="0">
              <a:latin typeface="+mj-lt"/>
            </a:endParaRPr>
          </a:p>
          <a:p>
            <a:r>
              <a:rPr lang="en-US" dirty="0">
                <a:latin typeface="+mj-lt"/>
              </a:rPr>
              <a:t>GNI per capita: 4,150 PPP dollars (2016) </a:t>
            </a:r>
          </a:p>
          <a:p>
            <a:r>
              <a:rPr lang="en-US" dirty="0">
                <a:latin typeface="+mj-lt"/>
              </a:rPr>
              <a:t>Life expectancy: 61.49 years (2015) </a:t>
            </a:r>
          </a:p>
          <a:p>
            <a:r>
              <a:rPr lang="en-US" dirty="0">
                <a:latin typeface="+mj-lt"/>
              </a:rPr>
              <a:t>Population growth rate: 2.2% annual change (2016)</a:t>
            </a:r>
          </a:p>
          <a:p>
            <a:r>
              <a:rPr lang="en-US" dirty="0">
                <a:latin typeface="+mj-lt"/>
              </a:rPr>
              <a:t>Fertility rate: 4.12 births per woman (2015) world bank</a:t>
            </a:r>
          </a:p>
          <a:p>
            <a:r>
              <a:rPr lang="en-US" dirty="0">
                <a:latin typeface="+mj-lt"/>
              </a:rPr>
              <a:t>Official language: English</a:t>
            </a:r>
          </a:p>
          <a:p>
            <a:r>
              <a:rPr lang="en-US" dirty="0">
                <a:latin typeface="+mj-lt"/>
              </a:rPr>
              <a:t>Location: West Africa</a:t>
            </a:r>
          </a:p>
          <a:p>
            <a:endParaRPr lang="en-US" dirty="0">
              <a:latin typeface="+mj-lt"/>
            </a:endParaRPr>
          </a:p>
        </p:txBody>
      </p:sp>
      <p:sp>
        <p:nvSpPr>
          <p:cNvPr id="8" name="Date Placeholder 7">
            <a:extLst>
              <a:ext uri="{FF2B5EF4-FFF2-40B4-BE49-F238E27FC236}">
                <a16:creationId xmlns:a16="http://schemas.microsoft.com/office/drawing/2014/main" id="{CB6FCE39-CA29-40D0-B2F4-BBA2A56947E0}"/>
              </a:ext>
            </a:extLst>
          </p:cNvPr>
          <p:cNvSpPr>
            <a:spLocks noGrp="1"/>
          </p:cNvSpPr>
          <p:nvPr>
            <p:ph type="dt" sz="half" idx="10"/>
          </p:nvPr>
        </p:nvSpPr>
        <p:spPr/>
        <p:txBody>
          <a:bodyPr/>
          <a:lstStyle/>
          <a:p>
            <a:r>
              <a:rPr lang="en-GH" dirty="0"/>
              <a:t>21/06/2022</a:t>
            </a:r>
          </a:p>
        </p:txBody>
      </p:sp>
      <p:sp>
        <p:nvSpPr>
          <p:cNvPr id="9" name="Footer Placeholder 8">
            <a:extLst>
              <a:ext uri="{FF2B5EF4-FFF2-40B4-BE49-F238E27FC236}">
                <a16:creationId xmlns:a16="http://schemas.microsoft.com/office/drawing/2014/main" id="{AEA45ACF-C9DA-4DFB-9CEC-940EAADE4ACD}"/>
              </a:ext>
            </a:extLst>
          </p:cNvPr>
          <p:cNvSpPr>
            <a:spLocks noGrp="1"/>
          </p:cNvSpPr>
          <p:nvPr>
            <p:ph type="ftr" sz="quarter" idx="11"/>
          </p:nvPr>
        </p:nvSpPr>
        <p:spPr>
          <a:xfrm>
            <a:off x="2281084" y="6356350"/>
            <a:ext cx="8544232" cy="365125"/>
          </a:xfrm>
        </p:spPr>
        <p:txBody>
          <a:bodyPr/>
          <a:lstStyle/>
          <a:p>
            <a:r>
              <a:rPr lang="en-US" dirty="0"/>
              <a:t>International Conference on the Safety and Security of Radioactive Sources: Accomplishments and Future Endeavours, Vienna, 20-24 June 2022</a:t>
            </a:r>
            <a:endParaRPr lang="en-GH" dirty="0"/>
          </a:p>
        </p:txBody>
      </p:sp>
      <p:sp>
        <p:nvSpPr>
          <p:cNvPr id="10" name="Slide Number Placeholder 9">
            <a:extLst>
              <a:ext uri="{FF2B5EF4-FFF2-40B4-BE49-F238E27FC236}">
                <a16:creationId xmlns:a16="http://schemas.microsoft.com/office/drawing/2014/main" id="{38B3A7DC-A6F5-4918-83E5-9B1F3DCD3491}"/>
              </a:ext>
            </a:extLst>
          </p:cNvPr>
          <p:cNvSpPr>
            <a:spLocks noGrp="1"/>
          </p:cNvSpPr>
          <p:nvPr>
            <p:ph type="sldNum" sz="quarter" idx="12"/>
          </p:nvPr>
        </p:nvSpPr>
        <p:spPr>
          <a:xfrm>
            <a:off x="11051458" y="6356350"/>
            <a:ext cx="302342" cy="365125"/>
          </a:xfrm>
        </p:spPr>
        <p:txBody>
          <a:bodyPr/>
          <a:lstStyle/>
          <a:p>
            <a:fld id="{6863B7E0-4440-4A82-8C68-9E1EEF1F4C97}" type="slidenum">
              <a:rPr lang="en-GH" smtClean="0"/>
              <a:pPr/>
              <a:t>3</a:t>
            </a:fld>
            <a:endParaRPr lang="en-GH"/>
          </a:p>
        </p:txBody>
      </p:sp>
      <p:pic>
        <p:nvPicPr>
          <p:cNvPr id="22" name="Picture 2" descr="Ghana Map">
            <a:extLst>
              <a:ext uri="{FF2B5EF4-FFF2-40B4-BE49-F238E27FC236}">
                <a16:creationId xmlns:a16="http://schemas.microsoft.com/office/drawing/2014/main" id="{DD6797D3-8391-45FA-9651-3E3003551740}"/>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462"/>
          <a:stretch/>
        </p:blipFill>
        <p:spPr bwMode="auto">
          <a:xfrm>
            <a:off x="6664493" y="540773"/>
            <a:ext cx="4273894" cy="595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0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Outline</a:t>
            </a:r>
          </a:p>
        </p:txBody>
      </p:sp>
      <p:sp>
        <p:nvSpPr>
          <p:cNvPr id="68" name="Pentagon 19"/>
          <p:cNvSpPr/>
          <p:nvPr/>
        </p:nvSpPr>
        <p:spPr bwMode="auto">
          <a:xfrm>
            <a:off x="1460844" y="2800871"/>
            <a:ext cx="1070816" cy="943705"/>
          </a:xfrm>
          <a:prstGeom prst="homePlate">
            <a:avLst>
              <a:gd name="adj" fmla="val 273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0" name="Pentagon 26"/>
          <p:cNvSpPr/>
          <p:nvPr/>
        </p:nvSpPr>
        <p:spPr bwMode="auto">
          <a:xfrm>
            <a:off x="638715" y="1825625"/>
            <a:ext cx="1057911" cy="950810"/>
          </a:xfrm>
          <a:prstGeom prst="homePlate">
            <a:avLst>
              <a:gd name="adj" fmla="val 2732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9" name="Group 8">
            <a:extLst>
              <a:ext uri="{FF2B5EF4-FFF2-40B4-BE49-F238E27FC236}">
                <a16:creationId xmlns:a16="http://schemas.microsoft.com/office/drawing/2014/main" id="{C7821CC7-CD15-4ABB-BA52-81237C2A6933}"/>
              </a:ext>
            </a:extLst>
          </p:cNvPr>
          <p:cNvGrpSpPr/>
          <p:nvPr/>
        </p:nvGrpSpPr>
        <p:grpSpPr>
          <a:xfrm>
            <a:off x="3997576" y="5634012"/>
            <a:ext cx="1028963" cy="935964"/>
            <a:chOff x="638717" y="5669554"/>
            <a:chExt cx="1028963" cy="935964"/>
          </a:xfrm>
        </p:grpSpPr>
        <p:sp>
          <p:nvSpPr>
            <p:cNvPr id="17" name="Pentagon 33">
              <a:extLst>
                <a:ext uri="{FF2B5EF4-FFF2-40B4-BE49-F238E27FC236}">
                  <a16:creationId xmlns:a16="http://schemas.microsoft.com/office/drawing/2014/main" id="{5594EE2D-F3A4-4CBC-966A-93EBB0623045}"/>
                </a:ext>
              </a:extLst>
            </p:cNvPr>
            <p:cNvSpPr/>
            <p:nvPr/>
          </p:nvSpPr>
          <p:spPr bwMode="auto">
            <a:xfrm>
              <a:off x="638717" y="5669554"/>
              <a:ext cx="1028963" cy="935964"/>
            </a:xfrm>
            <a:prstGeom prst="homePlate">
              <a:avLst>
                <a:gd name="adj" fmla="val 273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22" name="Architect" descr="{&quot;Key&quot;:&quot;POWER_USER_SHAPE_ICON&quot;,&quot;Value&quot;:&quot;POWER_USER_SHAPE_ICON_STYLE_1&quot;}">
              <a:extLst>
                <a:ext uri="{FF2B5EF4-FFF2-40B4-BE49-F238E27FC236}">
                  <a16:creationId xmlns:a16="http://schemas.microsoft.com/office/drawing/2014/main" id="{399CFDBE-CBAA-4D87-889F-D6EF392DFC06}"/>
                </a:ext>
              </a:extLst>
            </p:cNvPr>
            <p:cNvGrpSpPr>
              <a:grpSpLocks noChangeAspect="1"/>
            </p:cNvGrpSpPr>
            <p:nvPr/>
          </p:nvGrpSpPr>
          <p:grpSpPr>
            <a:xfrm>
              <a:off x="802499" y="5870026"/>
              <a:ext cx="605740" cy="489903"/>
              <a:chOff x="5365751" y="4187826"/>
              <a:chExt cx="536575" cy="473075"/>
            </a:xfrm>
            <a:solidFill>
              <a:schemeClr val="bg1"/>
            </a:solidFill>
          </p:grpSpPr>
          <p:sp>
            <p:nvSpPr>
              <p:cNvPr id="23" name="Freeform 681">
                <a:extLst>
                  <a:ext uri="{FF2B5EF4-FFF2-40B4-BE49-F238E27FC236}">
                    <a16:creationId xmlns:a16="http://schemas.microsoft.com/office/drawing/2014/main" id="{85B09313-2B39-4A97-8DD6-F302A62D2DEE}"/>
                  </a:ext>
                </a:extLst>
              </p:cNvPr>
              <p:cNvSpPr>
                <a:spLocks/>
              </p:cNvSpPr>
              <p:nvPr/>
            </p:nvSpPr>
            <p:spPr bwMode="auto">
              <a:xfrm>
                <a:off x="5475288" y="4400551"/>
                <a:ext cx="117475" cy="201613"/>
              </a:xfrm>
              <a:custGeom>
                <a:avLst/>
                <a:gdLst>
                  <a:gd name="T0" fmla="*/ 20 w 74"/>
                  <a:gd name="T1" fmla="*/ 127 h 127"/>
                  <a:gd name="T2" fmla="*/ 0 w 74"/>
                  <a:gd name="T3" fmla="*/ 127 h 127"/>
                  <a:gd name="T4" fmla="*/ 0 w 74"/>
                  <a:gd name="T5" fmla="*/ 0 h 127"/>
                  <a:gd name="T6" fmla="*/ 74 w 74"/>
                  <a:gd name="T7" fmla="*/ 0 h 127"/>
                  <a:gd name="T8" fmla="*/ 74 w 74"/>
                  <a:gd name="T9" fmla="*/ 8 h 127"/>
                  <a:gd name="T10" fmla="*/ 8 w 74"/>
                  <a:gd name="T11" fmla="*/ 8 h 127"/>
                  <a:gd name="T12" fmla="*/ 8 w 74"/>
                  <a:gd name="T13" fmla="*/ 119 h 127"/>
                  <a:gd name="T14" fmla="*/ 20 w 74"/>
                  <a:gd name="T15" fmla="*/ 119 h 127"/>
                  <a:gd name="T16" fmla="*/ 20 w 74"/>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27">
                    <a:moveTo>
                      <a:pt x="20" y="127"/>
                    </a:moveTo>
                    <a:lnTo>
                      <a:pt x="0" y="127"/>
                    </a:lnTo>
                    <a:lnTo>
                      <a:pt x="0" y="0"/>
                    </a:lnTo>
                    <a:lnTo>
                      <a:pt x="74" y="0"/>
                    </a:lnTo>
                    <a:lnTo>
                      <a:pt x="74" y="8"/>
                    </a:lnTo>
                    <a:lnTo>
                      <a:pt x="8" y="8"/>
                    </a:lnTo>
                    <a:lnTo>
                      <a:pt x="8" y="119"/>
                    </a:lnTo>
                    <a:lnTo>
                      <a:pt x="20" y="119"/>
                    </a:lnTo>
                    <a:lnTo>
                      <a:pt x="20"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682">
                <a:extLst>
                  <a:ext uri="{FF2B5EF4-FFF2-40B4-BE49-F238E27FC236}">
                    <a16:creationId xmlns:a16="http://schemas.microsoft.com/office/drawing/2014/main" id="{5F25BC11-2E47-44E7-A576-B4AA048F4CB2}"/>
                  </a:ext>
                </a:extLst>
              </p:cNvPr>
              <p:cNvSpPr>
                <a:spLocks/>
              </p:cNvSpPr>
              <p:nvPr/>
            </p:nvSpPr>
            <p:spPr bwMode="auto">
              <a:xfrm>
                <a:off x="5481638" y="4432301"/>
                <a:ext cx="106363" cy="53975"/>
              </a:xfrm>
              <a:custGeom>
                <a:avLst/>
                <a:gdLst>
                  <a:gd name="T0" fmla="*/ 67 w 67"/>
                  <a:gd name="T1" fmla="*/ 34 h 34"/>
                  <a:gd name="T2" fmla="*/ 0 w 67"/>
                  <a:gd name="T3" fmla="*/ 34 h 34"/>
                  <a:gd name="T4" fmla="*/ 0 w 67"/>
                  <a:gd name="T5" fmla="*/ 26 h 34"/>
                  <a:gd name="T6" fmla="*/ 59 w 67"/>
                  <a:gd name="T7" fmla="*/ 26 h 34"/>
                  <a:gd name="T8" fmla="*/ 59 w 67"/>
                  <a:gd name="T9" fmla="*/ 0 h 34"/>
                  <a:gd name="T10" fmla="*/ 67 w 67"/>
                  <a:gd name="T11" fmla="*/ 0 h 34"/>
                  <a:gd name="T12" fmla="*/ 67 w 6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67" h="34">
                    <a:moveTo>
                      <a:pt x="67" y="34"/>
                    </a:moveTo>
                    <a:lnTo>
                      <a:pt x="0" y="34"/>
                    </a:lnTo>
                    <a:lnTo>
                      <a:pt x="0" y="26"/>
                    </a:lnTo>
                    <a:lnTo>
                      <a:pt x="59" y="26"/>
                    </a:lnTo>
                    <a:lnTo>
                      <a:pt x="59" y="0"/>
                    </a:lnTo>
                    <a:lnTo>
                      <a:pt x="67" y="0"/>
                    </a:lnTo>
                    <a:lnTo>
                      <a:pt x="67"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683">
                <a:extLst>
                  <a:ext uri="{FF2B5EF4-FFF2-40B4-BE49-F238E27FC236}">
                    <a16:creationId xmlns:a16="http://schemas.microsoft.com/office/drawing/2014/main" id="{C1C16DB9-E796-4773-945A-70FB2E6518B0}"/>
                  </a:ext>
                </a:extLst>
              </p:cNvPr>
              <p:cNvSpPr>
                <a:spLocks/>
              </p:cNvSpPr>
              <p:nvPr/>
            </p:nvSpPr>
            <p:spPr bwMode="auto">
              <a:xfrm>
                <a:off x="5481638" y="4527551"/>
                <a:ext cx="136525" cy="22225"/>
              </a:xfrm>
              <a:custGeom>
                <a:avLst/>
                <a:gdLst>
                  <a:gd name="T0" fmla="*/ 86 w 86"/>
                  <a:gd name="T1" fmla="*/ 14 h 14"/>
                  <a:gd name="T2" fmla="*/ 78 w 86"/>
                  <a:gd name="T3" fmla="*/ 14 h 14"/>
                  <a:gd name="T4" fmla="*/ 78 w 86"/>
                  <a:gd name="T5" fmla="*/ 8 h 14"/>
                  <a:gd name="T6" fmla="*/ 0 w 86"/>
                  <a:gd name="T7" fmla="*/ 8 h 14"/>
                  <a:gd name="T8" fmla="*/ 0 w 86"/>
                  <a:gd name="T9" fmla="*/ 0 h 14"/>
                  <a:gd name="T10" fmla="*/ 86 w 86"/>
                  <a:gd name="T11" fmla="*/ 0 h 14"/>
                  <a:gd name="T12" fmla="*/ 86 w 86"/>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6" h="14">
                    <a:moveTo>
                      <a:pt x="86" y="14"/>
                    </a:moveTo>
                    <a:lnTo>
                      <a:pt x="78" y="14"/>
                    </a:lnTo>
                    <a:lnTo>
                      <a:pt x="78" y="8"/>
                    </a:lnTo>
                    <a:lnTo>
                      <a:pt x="0" y="8"/>
                    </a:lnTo>
                    <a:lnTo>
                      <a:pt x="0" y="0"/>
                    </a:lnTo>
                    <a:lnTo>
                      <a:pt x="86" y="0"/>
                    </a:lnTo>
                    <a:lnTo>
                      <a:pt x="8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684">
                <a:extLst>
                  <a:ext uri="{FF2B5EF4-FFF2-40B4-BE49-F238E27FC236}">
                    <a16:creationId xmlns:a16="http://schemas.microsoft.com/office/drawing/2014/main" id="{D067030F-D849-4929-8B78-6F7CCE118AB4}"/>
                  </a:ext>
                </a:extLst>
              </p:cNvPr>
              <p:cNvSpPr>
                <a:spLocks noChangeArrowheads="1"/>
              </p:cNvSpPr>
              <p:nvPr/>
            </p:nvSpPr>
            <p:spPr bwMode="auto">
              <a:xfrm>
                <a:off x="5443538" y="4367213"/>
                <a:ext cx="14922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685">
                <a:extLst>
                  <a:ext uri="{FF2B5EF4-FFF2-40B4-BE49-F238E27FC236}">
                    <a16:creationId xmlns:a16="http://schemas.microsoft.com/office/drawing/2014/main" id="{B7957A3C-EA61-4D41-BD94-0C67D66B1DBF}"/>
                  </a:ext>
                </a:extLst>
              </p:cNvPr>
              <p:cNvSpPr>
                <a:spLocks noEditPoints="1"/>
              </p:cNvSpPr>
              <p:nvPr/>
            </p:nvSpPr>
            <p:spPr bwMode="auto">
              <a:xfrm>
                <a:off x="5365751" y="4306888"/>
                <a:ext cx="115888" cy="328613"/>
              </a:xfrm>
              <a:custGeom>
                <a:avLst/>
                <a:gdLst>
                  <a:gd name="T0" fmla="*/ 45 w 143"/>
                  <a:gd name="T1" fmla="*/ 17 h 407"/>
                  <a:gd name="T2" fmla="*/ 17 w 143"/>
                  <a:gd name="T3" fmla="*/ 45 h 407"/>
                  <a:gd name="T4" fmla="*/ 17 w 143"/>
                  <a:gd name="T5" fmla="*/ 327 h 407"/>
                  <a:gd name="T6" fmla="*/ 45 w 143"/>
                  <a:gd name="T7" fmla="*/ 316 h 407"/>
                  <a:gd name="T8" fmla="*/ 88 w 143"/>
                  <a:gd name="T9" fmla="*/ 316 h 407"/>
                  <a:gd name="T10" fmla="*/ 88 w 143"/>
                  <a:gd name="T11" fmla="*/ 17 h 407"/>
                  <a:gd name="T12" fmla="*/ 45 w 143"/>
                  <a:gd name="T13" fmla="*/ 17 h 407"/>
                  <a:gd name="T14" fmla="*/ 143 w 143"/>
                  <a:gd name="T15" fmla="*/ 407 h 407"/>
                  <a:gd name="T16" fmla="*/ 45 w 143"/>
                  <a:gd name="T17" fmla="*/ 407 h 407"/>
                  <a:gd name="T18" fmla="*/ 0 w 143"/>
                  <a:gd name="T19" fmla="*/ 362 h 407"/>
                  <a:gd name="T20" fmla="*/ 0 w 143"/>
                  <a:gd name="T21" fmla="*/ 45 h 407"/>
                  <a:gd name="T22" fmla="*/ 45 w 143"/>
                  <a:gd name="T23" fmla="*/ 0 h 407"/>
                  <a:gd name="T24" fmla="*/ 104 w 143"/>
                  <a:gd name="T25" fmla="*/ 0 h 407"/>
                  <a:gd name="T26" fmla="*/ 104 w 143"/>
                  <a:gd name="T27" fmla="*/ 333 h 407"/>
                  <a:gd name="T28" fmla="*/ 45 w 143"/>
                  <a:gd name="T29" fmla="*/ 333 h 407"/>
                  <a:gd name="T30" fmla="*/ 17 w 143"/>
                  <a:gd name="T31" fmla="*/ 362 h 407"/>
                  <a:gd name="T32" fmla="*/ 45 w 143"/>
                  <a:gd name="T33" fmla="*/ 390 h 407"/>
                  <a:gd name="T34" fmla="*/ 143 w 143"/>
                  <a:gd name="T35" fmla="*/ 390 h 407"/>
                  <a:gd name="T36" fmla="*/ 143 w 143"/>
                  <a:gd name="T37" fmla="*/ 40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407">
                    <a:moveTo>
                      <a:pt x="45" y="17"/>
                    </a:moveTo>
                    <a:cubicBezTo>
                      <a:pt x="29" y="17"/>
                      <a:pt x="17" y="30"/>
                      <a:pt x="17" y="45"/>
                    </a:cubicBezTo>
                    <a:lnTo>
                      <a:pt x="17" y="327"/>
                    </a:lnTo>
                    <a:cubicBezTo>
                      <a:pt x="24" y="320"/>
                      <a:pt x="34" y="316"/>
                      <a:pt x="45" y="316"/>
                    </a:cubicBezTo>
                    <a:lnTo>
                      <a:pt x="88" y="316"/>
                    </a:lnTo>
                    <a:lnTo>
                      <a:pt x="88" y="17"/>
                    </a:lnTo>
                    <a:lnTo>
                      <a:pt x="45" y="17"/>
                    </a:lnTo>
                    <a:close/>
                    <a:moveTo>
                      <a:pt x="143" y="407"/>
                    </a:moveTo>
                    <a:lnTo>
                      <a:pt x="45" y="407"/>
                    </a:lnTo>
                    <a:cubicBezTo>
                      <a:pt x="20" y="407"/>
                      <a:pt x="0" y="387"/>
                      <a:pt x="0" y="362"/>
                    </a:cubicBezTo>
                    <a:lnTo>
                      <a:pt x="0" y="45"/>
                    </a:lnTo>
                    <a:cubicBezTo>
                      <a:pt x="0" y="20"/>
                      <a:pt x="20" y="0"/>
                      <a:pt x="45" y="0"/>
                    </a:cubicBezTo>
                    <a:lnTo>
                      <a:pt x="104" y="0"/>
                    </a:lnTo>
                    <a:lnTo>
                      <a:pt x="104" y="333"/>
                    </a:lnTo>
                    <a:lnTo>
                      <a:pt x="45" y="333"/>
                    </a:lnTo>
                    <a:cubicBezTo>
                      <a:pt x="29" y="333"/>
                      <a:pt x="17" y="346"/>
                      <a:pt x="17" y="362"/>
                    </a:cubicBezTo>
                    <a:cubicBezTo>
                      <a:pt x="17" y="377"/>
                      <a:pt x="29" y="390"/>
                      <a:pt x="45" y="390"/>
                    </a:cubicBezTo>
                    <a:lnTo>
                      <a:pt x="143" y="390"/>
                    </a:lnTo>
                    <a:lnTo>
                      <a:pt x="143" y="40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686">
                <a:extLst>
                  <a:ext uri="{FF2B5EF4-FFF2-40B4-BE49-F238E27FC236}">
                    <a16:creationId xmlns:a16="http://schemas.microsoft.com/office/drawing/2014/main" id="{A5260F9C-0301-401B-BE64-E1235E34FDCA}"/>
                  </a:ext>
                </a:extLst>
              </p:cNvPr>
              <p:cNvSpPr>
                <a:spLocks/>
              </p:cNvSpPr>
              <p:nvPr/>
            </p:nvSpPr>
            <p:spPr bwMode="auto">
              <a:xfrm>
                <a:off x="5605463" y="4346576"/>
                <a:ext cx="188913" cy="185738"/>
              </a:xfrm>
              <a:custGeom>
                <a:avLst/>
                <a:gdLst>
                  <a:gd name="T0" fmla="*/ 117 w 234"/>
                  <a:gd name="T1" fmla="*/ 229 h 229"/>
                  <a:gd name="T2" fmla="*/ 76 w 234"/>
                  <a:gd name="T3" fmla="*/ 217 h 229"/>
                  <a:gd name="T4" fmla="*/ 0 w 234"/>
                  <a:gd name="T5" fmla="*/ 122 h 229"/>
                  <a:gd name="T6" fmla="*/ 0 w 234"/>
                  <a:gd name="T7" fmla="*/ 0 h 229"/>
                  <a:gd name="T8" fmla="*/ 16 w 234"/>
                  <a:gd name="T9" fmla="*/ 0 h 229"/>
                  <a:gd name="T10" fmla="*/ 16 w 234"/>
                  <a:gd name="T11" fmla="*/ 122 h 229"/>
                  <a:gd name="T12" fmla="*/ 85 w 234"/>
                  <a:gd name="T13" fmla="*/ 203 h 229"/>
                  <a:gd name="T14" fmla="*/ 149 w 234"/>
                  <a:gd name="T15" fmla="*/ 203 h 229"/>
                  <a:gd name="T16" fmla="*/ 217 w 234"/>
                  <a:gd name="T17" fmla="*/ 122 h 229"/>
                  <a:gd name="T18" fmla="*/ 217 w 234"/>
                  <a:gd name="T19" fmla="*/ 0 h 229"/>
                  <a:gd name="T20" fmla="*/ 234 w 234"/>
                  <a:gd name="T21" fmla="*/ 0 h 229"/>
                  <a:gd name="T22" fmla="*/ 234 w 234"/>
                  <a:gd name="T23" fmla="*/ 122 h 229"/>
                  <a:gd name="T24" fmla="*/ 158 w 234"/>
                  <a:gd name="T25" fmla="*/ 217 h 229"/>
                  <a:gd name="T26" fmla="*/ 117 w 234"/>
                  <a:gd name="T27"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 h="229">
                    <a:moveTo>
                      <a:pt x="117" y="229"/>
                    </a:moveTo>
                    <a:cubicBezTo>
                      <a:pt x="103" y="229"/>
                      <a:pt x="88" y="225"/>
                      <a:pt x="76" y="217"/>
                    </a:cubicBezTo>
                    <a:cubicBezTo>
                      <a:pt x="41" y="196"/>
                      <a:pt x="0" y="162"/>
                      <a:pt x="0" y="122"/>
                    </a:cubicBezTo>
                    <a:lnTo>
                      <a:pt x="0" y="0"/>
                    </a:lnTo>
                    <a:lnTo>
                      <a:pt x="16" y="0"/>
                    </a:lnTo>
                    <a:lnTo>
                      <a:pt x="16" y="122"/>
                    </a:lnTo>
                    <a:cubicBezTo>
                      <a:pt x="16" y="156"/>
                      <a:pt x="59" y="187"/>
                      <a:pt x="85" y="203"/>
                    </a:cubicBezTo>
                    <a:cubicBezTo>
                      <a:pt x="104" y="216"/>
                      <a:pt x="129" y="216"/>
                      <a:pt x="149" y="203"/>
                    </a:cubicBezTo>
                    <a:cubicBezTo>
                      <a:pt x="174" y="187"/>
                      <a:pt x="217" y="156"/>
                      <a:pt x="217" y="122"/>
                    </a:cubicBezTo>
                    <a:lnTo>
                      <a:pt x="217" y="0"/>
                    </a:lnTo>
                    <a:lnTo>
                      <a:pt x="234" y="0"/>
                    </a:lnTo>
                    <a:lnTo>
                      <a:pt x="234" y="122"/>
                    </a:lnTo>
                    <a:cubicBezTo>
                      <a:pt x="234" y="162"/>
                      <a:pt x="192" y="196"/>
                      <a:pt x="158" y="217"/>
                    </a:cubicBezTo>
                    <a:cubicBezTo>
                      <a:pt x="145" y="225"/>
                      <a:pt x="131" y="229"/>
                      <a:pt x="117" y="2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687">
                <a:extLst>
                  <a:ext uri="{FF2B5EF4-FFF2-40B4-BE49-F238E27FC236}">
                    <a16:creationId xmlns:a16="http://schemas.microsoft.com/office/drawing/2014/main" id="{60C54924-C80B-4918-BD0A-64C83BB1B5DB}"/>
                  </a:ext>
                </a:extLst>
              </p:cNvPr>
              <p:cNvSpPr>
                <a:spLocks noEditPoints="1"/>
              </p:cNvSpPr>
              <p:nvPr/>
            </p:nvSpPr>
            <p:spPr bwMode="auto">
              <a:xfrm>
                <a:off x="5575301" y="4187826"/>
                <a:ext cx="247650" cy="166688"/>
              </a:xfrm>
              <a:custGeom>
                <a:avLst/>
                <a:gdLst>
                  <a:gd name="T0" fmla="*/ 17 w 309"/>
                  <a:gd name="T1" fmla="*/ 189 h 206"/>
                  <a:gd name="T2" fmla="*/ 293 w 309"/>
                  <a:gd name="T3" fmla="*/ 189 h 206"/>
                  <a:gd name="T4" fmla="*/ 293 w 309"/>
                  <a:gd name="T5" fmla="*/ 155 h 206"/>
                  <a:gd name="T6" fmla="*/ 155 w 309"/>
                  <a:gd name="T7" fmla="*/ 17 h 206"/>
                  <a:gd name="T8" fmla="*/ 17 w 309"/>
                  <a:gd name="T9" fmla="*/ 155 h 206"/>
                  <a:gd name="T10" fmla="*/ 17 w 309"/>
                  <a:gd name="T11" fmla="*/ 189 h 206"/>
                  <a:gd name="T12" fmla="*/ 309 w 309"/>
                  <a:gd name="T13" fmla="*/ 206 h 206"/>
                  <a:gd name="T14" fmla="*/ 0 w 309"/>
                  <a:gd name="T15" fmla="*/ 206 h 206"/>
                  <a:gd name="T16" fmla="*/ 0 w 309"/>
                  <a:gd name="T17" fmla="*/ 155 h 206"/>
                  <a:gd name="T18" fmla="*/ 155 w 309"/>
                  <a:gd name="T19" fmla="*/ 0 h 206"/>
                  <a:gd name="T20" fmla="*/ 309 w 309"/>
                  <a:gd name="T21" fmla="*/ 155 h 206"/>
                  <a:gd name="T22" fmla="*/ 309 w 309"/>
                  <a:gd name="T2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9" h="206">
                    <a:moveTo>
                      <a:pt x="17" y="189"/>
                    </a:moveTo>
                    <a:lnTo>
                      <a:pt x="293" y="189"/>
                    </a:lnTo>
                    <a:lnTo>
                      <a:pt x="293" y="155"/>
                    </a:lnTo>
                    <a:cubicBezTo>
                      <a:pt x="293" y="79"/>
                      <a:pt x="231" y="17"/>
                      <a:pt x="155" y="17"/>
                    </a:cubicBezTo>
                    <a:cubicBezTo>
                      <a:pt x="79" y="17"/>
                      <a:pt x="17" y="79"/>
                      <a:pt x="17" y="155"/>
                    </a:cubicBezTo>
                    <a:lnTo>
                      <a:pt x="17" y="189"/>
                    </a:lnTo>
                    <a:close/>
                    <a:moveTo>
                      <a:pt x="309" y="206"/>
                    </a:moveTo>
                    <a:lnTo>
                      <a:pt x="0" y="206"/>
                    </a:lnTo>
                    <a:lnTo>
                      <a:pt x="0" y="155"/>
                    </a:lnTo>
                    <a:cubicBezTo>
                      <a:pt x="0" y="70"/>
                      <a:pt x="69" y="0"/>
                      <a:pt x="155" y="0"/>
                    </a:cubicBezTo>
                    <a:cubicBezTo>
                      <a:pt x="240" y="0"/>
                      <a:pt x="309" y="70"/>
                      <a:pt x="309" y="155"/>
                    </a:cubicBezTo>
                    <a:lnTo>
                      <a:pt x="309" y="20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688">
                <a:extLst>
                  <a:ext uri="{FF2B5EF4-FFF2-40B4-BE49-F238E27FC236}">
                    <a16:creationId xmlns:a16="http://schemas.microsoft.com/office/drawing/2014/main" id="{B87666B3-E96E-4A02-A13B-542AB522D9FB}"/>
                  </a:ext>
                </a:extLst>
              </p:cNvPr>
              <p:cNvSpPr>
                <a:spLocks noChangeArrowheads="1"/>
              </p:cNvSpPr>
              <p:nvPr/>
            </p:nvSpPr>
            <p:spPr bwMode="auto">
              <a:xfrm>
                <a:off x="5559426" y="4340226"/>
                <a:ext cx="2762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689">
                <a:extLst>
                  <a:ext uri="{FF2B5EF4-FFF2-40B4-BE49-F238E27FC236}">
                    <a16:creationId xmlns:a16="http://schemas.microsoft.com/office/drawing/2014/main" id="{4998D18C-6107-4041-8B8D-DA672002E1A9}"/>
                  </a:ext>
                </a:extLst>
              </p:cNvPr>
              <p:cNvSpPr>
                <a:spLocks/>
              </p:cNvSpPr>
              <p:nvPr/>
            </p:nvSpPr>
            <p:spPr bwMode="auto">
              <a:xfrm>
                <a:off x="5670551" y="4195763"/>
                <a:ext cx="58738" cy="80963"/>
              </a:xfrm>
              <a:custGeom>
                <a:avLst/>
                <a:gdLst>
                  <a:gd name="T0" fmla="*/ 37 w 37"/>
                  <a:gd name="T1" fmla="*/ 51 h 51"/>
                  <a:gd name="T2" fmla="*/ 0 w 37"/>
                  <a:gd name="T3" fmla="*/ 51 h 51"/>
                  <a:gd name="T4" fmla="*/ 0 w 37"/>
                  <a:gd name="T5" fmla="*/ 0 h 51"/>
                  <a:gd name="T6" fmla="*/ 8 w 37"/>
                  <a:gd name="T7" fmla="*/ 0 h 51"/>
                  <a:gd name="T8" fmla="*/ 8 w 37"/>
                  <a:gd name="T9" fmla="*/ 43 h 51"/>
                  <a:gd name="T10" fmla="*/ 28 w 37"/>
                  <a:gd name="T11" fmla="*/ 43 h 51"/>
                  <a:gd name="T12" fmla="*/ 28 w 37"/>
                  <a:gd name="T13" fmla="*/ 0 h 51"/>
                  <a:gd name="T14" fmla="*/ 37 w 37"/>
                  <a:gd name="T15" fmla="*/ 0 h 51"/>
                  <a:gd name="T16" fmla="*/ 37 w 37"/>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1">
                    <a:moveTo>
                      <a:pt x="37" y="51"/>
                    </a:moveTo>
                    <a:lnTo>
                      <a:pt x="0" y="51"/>
                    </a:lnTo>
                    <a:lnTo>
                      <a:pt x="0" y="0"/>
                    </a:lnTo>
                    <a:lnTo>
                      <a:pt x="8" y="0"/>
                    </a:lnTo>
                    <a:lnTo>
                      <a:pt x="8" y="43"/>
                    </a:lnTo>
                    <a:lnTo>
                      <a:pt x="28" y="43"/>
                    </a:lnTo>
                    <a:lnTo>
                      <a:pt x="28" y="0"/>
                    </a:lnTo>
                    <a:lnTo>
                      <a:pt x="37" y="0"/>
                    </a:lnTo>
                    <a:lnTo>
                      <a:pt x="3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690">
                <a:extLst>
                  <a:ext uri="{FF2B5EF4-FFF2-40B4-BE49-F238E27FC236}">
                    <a16:creationId xmlns:a16="http://schemas.microsoft.com/office/drawing/2014/main" id="{5B6105BD-86EF-4789-A995-8AF23A9D90E1}"/>
                  </a:ext>
                </a:extLst>
              </p:cNvPr>
              <p:cNvSpPr>
                <a:spLocks/>
              </p:cNvSpPr>
              <p:nvPr/>
            </p:nvSpPr>
            <p:spPr bwMode="auto">
              <a:xfrm>
                <a:off x="5735638" y="4508501"/>
                <a:ext cx="166688" cy="152400"/>
              </a:xfrm>
              <a:custGeom>
                <a:avLst/>
                <a:gdLst>
                  <a:gd name="T0" fmla="*/ 208 w 208"/>
                  <a:gd name="T1" fmla="*/ 190 h 190"/>
                  <a:gd name="T2" fmla="*/ 192 w 208"/>
                  <a:gd name="T3" fmla="*/ 190 h 190"/>
                  <a:gd name="T4" fmla="*/ 130 w 208"/>
                  <a:gd name="T5" fmla="*/ 107 h 190"/>
                  <a:gd name="T6" fmla="*/ 54 w 208"/>
                  <a:gd name="T7" fmla="*/ 84 h 190"/>
                  <a:gd name="T8" fmla="*/ 26 w 208"/>
                  <a:gd name="T9" fmla="*/ 68 h 190"/>
                  <a:gd name="T10" fmla="*/ 0 w 208"/>
                  <a:gd name="T11" fmla="*/ 11 h 190"/>
                  <a:gd name="T12" fmla="*/ 0 w 208"/>
                  <a:gd name="T13" fmla="*/ 0 h 190"/>
                  <a:gd name="T14" fmla="*/ 17 w 208"/>
                  <a:gd name="T15" fmla="*/ 0 h 190"/>
                  <a:gd name="T16" fmla="*/ 17 w 208"/>
                  <a:gd name="T17" fmla="*/ 11 h 190"/>
                  <a:gd name="T18" fmla="*/ 37 w 208"/>
                  <a:gd name="T19" fmla="*/ 55 h 190"/>
                  <a:gd name="T20" fmla="*/ 59 w 208"/>
                  <a:gd name="T21" fmla="*/ 68 h 190"/>
                  <a:gd name="T22" fmla="*/ 135 w 208"/>
                  <a:gd name="T23" fmla="*/ 91 h 190"/>
                  <a:gd name="T24" fmla="*/ 208 w 208"/>
                  <a:gd name="T2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90">
                    <a:moveTo>
                      <a:pt x="208" y="190"/>
                    </a:moveTo>
                    <a:lnTo>
                      <a:pt x="192" y="190"/>
                    </a:lnTo>
                    <a:cubicBezTo>
                      <a:pt x="192" y="151"/>
                      <a:pt x="167" y="118"/>
                      <a:pt x="130" y="107"/>
                    </a:cubicBezTo>
                    <a:lnTo>
                      <a:pt x="54" y="84"/>
                    </a:lnTo>
                    <a:cubicBezTo>
                      <a:pt x="44" y="81"/>
                      <a:pt x="34" y="75"/>
                      <a:pt x="26" y="68"/>
                    </a:cubicBezTo>
                    <a:cubicBezTo>
                      <a:pt x="9" y="53"/>
                      <a:pt x="0" y="33"/>
                      <a:pt x="0" y="11"/>
                    </a:cubicBezTo>
                    <a:lnTo>
                      <a:pt x="0" y="0"/>
                    </a:lnTo>
                    <a:lnTo>
                      <a:pt x="17" y="0"/>
                    </a:lnTo>
                    <a:lnTo>
                      <a:pt x="17" y="11"/>
                    </a:lnTo>
                    <a:cubicBezTo>
                      <a:pt x="17" y="28"/>
                      <a:pt x="24" y="44"/>
                      <a:pt x="37" y="55"/>
                    </a:cubicBezTo>
                    <a:cubicBezTo>
                      <a:pt x="43" y="61"/>
                      <a:pt x="51" y="65"/>
                      <a:pt x="59" y="68"/>
                    </a:cubicBezTo>
                    <a:lnTo>
                      <a:pt x="135" y="91"/>
                    </a:lnTo>
                    <a:cubicBezTo>
                      <a:pt x="179" y="104"/>
                      <a:pt x="208" y="144"/>
                      <a:pt x="208" y="1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691">
                <a:extLst>
                  <a:ext uri="{FF2B5EF4-FFF2-40B4-BE49-F238E27FC236}">
                    <a16:creationId xmlns:a16="http://schemas.microsoft.com/office/drawing/2014/main" id="{03889FCF-6141-4DF5-984E-458175FC1A3E}"/>
                  </a:ext>
                </a:extLst>
              </p:cNvPr>
              <p:cNvSpPr>
                <a:spLocks/>
              </p:cNvSpPr>
              <p:nvPr/>
            </p:nvSpPr>
            <p:spPr bwMode="auto">
              <a:xfrm>
                <a:off x="5492751" y="4508501"/>
                <a:ext cx="166688" cy="152400"/>
              </a:xfrm>
              <a:custGeom>
                <a:avLst/>
                <a:gdLst>
                  <a:gd name="T0" fmla="*/ 16 w 208"/>
                  <a:gd name="T1" fmla="*/ 190 h 190"/>
                  <a:gd name="T2" fmla="*/ 0 w 208"/>
                  <a:gd name="T3" fmla="*/ 190 h 190"/>
                  <a:gd name="T4" fmla="*/ 73 w 208"/>
                  <a:gd name="T5" fmla="*/ 91 h 190"/>
                  <a:gd name="T6" fmla="*/ 150 w 208"/>
                  <a:gd name="T7" fmla="*/ 68 h 190"/>
                  <a:gd name="T8" fmla="*/ 171 w 208"/>
                  <a:gd name="T9" fmla="*/ 56 h 190"/>
                  <a:gd name="T10" fmla="*/ 191 w 208"/>
                  <a:gd name="T11" fmla="*/ 11 h 190"/>
                  <a:gd name="T12" fmla="*/ 191 w 208"/>
                  <a:gd name="T13" fmla="*/ 0 h 190"/>
                  <a:gd name="T14" fmla="*/ 208 w 208"/>
                  <a:gd name="T15" fmla="*/ 0 h 190"/>
                  <a:gd name="T16" fmla="*/ 208 w 208"/>
                  <a:gd name="T17" fmla="*/ 11 h 190"/>
                  <a:gd name="T18" fmla="*/ 182 w 208"/>
                  <a:gd name="T19" fmla="*/ 68 h 190"/>
                  <a:gd name="T20" fmla="*/ 154 w 208"/>
                  <a:gd name="T21" fmla="*/ 84 h 190"/>
                  <a:gd name="T22" fmla="*/ 78 w 208"/>
                  <a:gd name="T23" fmla="*/ 107 h 190"/>
                  <a:gd name="T24" fmla="*/ 16 w 208"/>
                  <a:gd name="T2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90">
                    <a:moveTo>
                      <a:pt x="16" y="190"/>
                    </a:moveTo>
                    <a:lnTo>
                      <a:pt x="0" y="190"/>
                    </a:lnTo>
                    <a:cubicBezTo>
                      <a:pt x="0" y="144"/>
                      <a:pt x="29" y="104"/>
                      <a:pt x="73" y="91"/>
                    </a:cubicBezTo>
                    <a:lnTo>
                      <a:pt x="150" y="68"/>
                    </a:lnTo>
                    <a:cubicBezTo>
                      <a:pt x="158" y="65"/>
                      <a:pt x="165" y="61"/>
                      <a:pt x="171" y="56"/>
                    </a:cubicBezTo>
                    <a:cubicBezTo>
                      <a:pt x="184" y="45"/>
                      <a:pt x="191" y="28"/>
                      <a:pt x="191" y="11"/>
                    </a:cubicBezTo>
                    <a:lnTo>
                      <a:pt x="191" y="0"/>
                    </a:lnTo>
                    <a:lnTo>
                      <a:pt x="208" y="0"/>
                    </a:lnTo>
                    <a:lnTo>
                      <a:pt x="208" y="11"/>
                    </a:lnTo>
                    <a:cubicBezTo>
                      <a:pt x="208" y="33"/>
                      <a:pt x="199" y="54"/>
                      <a:pt x="182" y="68"/>
                    </a:cubicBezTo>
                    <a:cubicBezTo>
                      <a:pt x="174" y="75"/>
                      <a:pt x="165" y="80"/>
                      <a:pt x="154" y="84"/>
                    </a:cubicBezTo>
                    <a:lnTo>
                      <a:pt x="78" y="107"/>
                    </a:lnTo>
                    <a:cubicBezTo>
                      <a:pt x="41" y="118"/>
                      <a:pt x="16" y="151"/>
                      <a:pt x="16"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692">
                <a:extLst>
                  <a:ext uri="{FF2B5EF4-FFF2-40B4-BE49-F238E27FC236}">
                    <a16:creationId xmlns:a16="http://schemas.microsoft.com/office/drawing/2014/main" id="{43E75A50-86E2-4064-B560-E6C6438E312A}"/>
                  </a:ext>
                </a:extLst>
              </p:cNvPr>
              <p:cNvSpPr>
                <a:spLocks/>
              </p:cNvSpPr>
              <p:nvPr/>
            </p:nvSpPr>
            <p:spPr bwMode="auto">
              <a:xfrm>
                <a:off x="5635626" y="4549776"/>
                <a:ext cx="125413" cy="38100"/>
              </a:xfrm>
              <a:custGeom>
                <a:avLst/>
                <a:gdLst>
                  <a:gd name="T0" fmla="*/ 78 w 156"/>
                  <a:gd name="T1" fmla="*/ 47 h 47"/>
                  <a:gd name="T2" fmla="*/ 0 w 156"/>
                  <a:gd name="T3" fmla="*/ 0 h 47"/>
                  <a:gd name="T4" fmla="*/ 16 w 156"/>
                  <a:gd name="T5" fmla="*/ 0 h 47"/>
                  <a:gd name="T6" fmla="*/ 78 w 156"/>
                  <a:gd name="T7" fmla="*/ 31 h 47"/>
                  <a:gd name="T8" fmla="*/ 139 w 156"/>
                  <a:gd name="T9" fmla="*/ 0 h 47"/>
                  <a:gd name="T10" fmla="*/ 156 w 156"/>
                  <a:gd name="T11" fmla="*/ 0 h 47"/>
                  <a:gd name="T12" fmla="*/ 78 w 15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6" h="47">
                    <a:moveTo>
                      <a:pt x="78" y="47"/>
                    </a:moveTo>
                    <a:cubicBezTo>
                      <a:pt x="34" y="47"/>
                      <a:pt x="0" y="27"/>
                      <a:pt x="0" y="0"/>
                    </a:cubicBezTo>
                    <a:lnTo>
                      <a:pt x="16" y="0"/>
                    </a:lnTo>
                    <a:cubicBezTo>
                      <a:pt x="16" y="15"/>
                      <a:pt x="41" y="31"/>
                      <a:pt x="78" y="31"/>
                    </a:cubicBezTo>
                    <a:cubicBezTo>
                      <a:pt x="114" y="31"/>
                      <a:pt x="139" y="15"/>
                      <a:pt x="139" y="0"/>
                    </a:cubicBezTo>
                    <a:lnTo>
                      <a:pt x="156" y="0"/>
                    </a:lnTo>
                    <a:cubicBezTo>
                      <a:pt x="156" y="27"/>
                      <a:pt x="121" y="47"/>
                      <a:pt x="78"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693">
                <a:extLst>
                  <a:ext uri="{FF2B5EF4-FFF2-40B4-BE49-F238E27FC236}">
                    <a16:creationId xmlns:a16="http://schemas.microsoft.com/office/drawing/2014/main" id="{B33ACF72-076C-4D4B-AE90-021869B9670E}"/>
                  </a:ext>
                </a:extLst>
              </p:cNvPr>
              <p:cNvSpPr>
                <a:spLocks/>
              </p:cNvSpPr>
              <p:nvPr/>
            </p:nvSpPr>
            <p:spPr bwMode="auto">
              <a:xfrm>
                <a:off x="5603876" y="4567238"/>
                <a:ext cx="187325" cy="55563"/>
              </a:xfrm>
              <a:custGeom>
                <a:avLst/>
                <a:gdLst>
                  <a:gd name="T0" fmla="*/ 117 w 233"/>
                  <a:gd name="T1" fmla="*/ 68 h 68"/>
                  <a:gd name="T2" fmla="*/ 0 w 233"/>
                  <a:gd name="T3" fmla="*/ 0 h 68"/>
                  <a:gd name="T4" fmla="*/ 16 w 233"/>
                  <a:gd name="T5" fmla="*/ 0 h 68"/>
                  <a:gd name="T6" fmla="*/ 117 w 233"/>
                  <a:gd name="T7" fmla="*/ 52 h 68"/>
                  <a:gd name="T8" fmla="*/ 217 w 233"/>
                  <a:gd name="T9" fmla="*/ 0 h 68"/>
                  <a:gd name="T10" fmla="*/ 233 w 233"/>
                  <a:gd name="T11" fmla="*/ 0 h 68"/>
                  <a:gd name="T12" fmla="*/ 117 w 233"/>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233" h="68">
                    <a:moveTo>
                      <a:pt x="117" y="68"/>
                    </a:moveTo>
                    <a:cubicBezTo>
                      <a:pt x="51" y="68"/>
                      <a:pt x="0" y="38"/>
                      <a:pt x="0" y="0"/>
                    </a:cubicBezTo>
                    <a:lnTo>
                      <a:pt x="16" y="0"/>
                    </a:lnTo>
                    <a:cubicBezTo>
                      <a:pt x="16" y="28"/>
                      <a:pt x="62" y="52"/>
                      <a:pt x="117" y="52"/>
                    </a:cubicBezTo>
                    <a:cubicBezTo>
                      <a:pt x="171" y="52"/>
                      <a:pt x="217" y="28"/>
                      <a:pt x="217" y="0"/>
                    </a:cubicBezTo>
                    <a:lnTo>
                      <a:pt x="233" y="0"/>
                    </a:lnTo>
                    <a:cubicBezTo>
                      <a:pt x="233" y="38"/>
                      <a:pt x="182" y="68"/>
                      <a:pt x="11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8" name="Group 7">
            <a:extLst>
              <a:ext uri="{FF2B5EF4-FFF2-40B4-BE49-F238E27FC236}">
                <a16:creationId xmlns:a16="http://schemas.microsoft.com/office/drawing/2014/main" id="{8F008E86-A3B4-438D-AF1D-1F021CF46E19}"/>
              </a:ext>
            </a:extLst>
          </p:cNvPr>
          <p:cNvGrpSpPr/>
          <p:nvPr/>
        </p:nvGrpSpPr>
        <p:grpSpPr>
          <a:xfrm>
            <a:off x="3123500" y="4695704"/>
            <a:ext cx="1028963" cy="935964"/>
            <a:chOff x="638717" y="4712719"/>
            <a:chExt cx="1028963" cy="935964"/>
          </a:xfrm>
        </p:grpSpPr>
        <p:sp>
          <p:nvSpPr>
            <p:cNvPr id="11" name="Pentagon 33">
              <a:extLst>
                <a:ext uri="{FF2B5EF4-FFF2-40B4-BE49-F238E27FC236}">
                  <a16:creationId xmlns:a16="http://schemas.microsoft.com/office/drawing/2014/main" id="{9545D002-1E78-4AB1-9F45-EA95C0CA846F}"/>
                </a:ext>
              </a:extLst>
            </p:cNvPr>
            <p:cNvSpPr/>
            <p:nvPr/>
          </p:nvSpPr>
          <p:spPr bwMode="auto">
            <a:xfrm>
              <a:off x="638717" y="4712719"/>
              <a:ext cx="1028963" cy="935964"/>
            </a:xfrm>
            <a:prstGeom prst="homePlate">
              <a:avLst>
                <a:gd name="adj" fmla="val 273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36" name="Arrow34" descr="{&quot;Key&quot;:&quot;POWER_USER_SHAPE_ICON&quot;,&quot;Value&quot;:&quot;POWER_USER_SHAPE_ICON_STYLE_1&quot;}">
              <a:extLst>
                <a:ext uri="{FF2B5EF4-FFF2-40B4-BE49-F238E27FC236}">
                  <a16:creationId xmlns:a16="http://schemas.microsoft.com/office/drawing/2014/main" id="{DA9D8EFA-3C81-4CE2-A325-9C540D169CA4}"/>
                </a:ext>
              </a:extLst>
            </p:cNvPr>
            <p:cNvGrpSpPr>
              <a:grpSpLocks noChangeAspect="1"/>
            </p:cNvGrpSpPr>
            <p:nvPr/>
          </p:nvGrpSpPr>
          <p:grpSpPr>
            <a:xfrm>
              <a:off x="815924" y="4922165"/>
              <a:ext cx="539001" cy="489903"/>
              <a:chOff x="6004176" y="1690066"/>
              <a:chExt cx="1039285" cy="1029748"/>
            </a:xfrm>
            <a:solidFill>
              <a:schemeClr val="bg1"/>
            </a:solidFill>
          </p:grpSpPr>
          <p:sp>
            <p:nvSpPr>
              <p:cNvPr id="37" name="Freeform 195">
                <a:extLst>
                  <a:ext uri="{FF2B5EF4-FFF2-40B4-BE49-F238E27FC236}">
                    <a16:creationId xmlns:a16="http://schemas.microsoft.com/office/drawing/2014/main" id="{E890E032-8274-493C-A6C1-79378F229306}"/>
                  </a:ext>
                </a:extLst>
              </p:cNvPr>
              <p:cNvSpPr>
                <a:spLocks/>
              </p:cNvSpPr>
              <p:nvPr/>
            </p:nvSpPr>
            <p:spPr bwMode="auto">
              <a:xfrm>
                <a:off x="6213939" y="1880760"/>
                <a:ext cx="781845" cy="476735"/>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196">
                <a:extLst>
                  <a:ext uri="{FF2B5EF4-FFF2-40B4-BE49-F238E27FC236}">
                    <a16:creationId xmlns:a16="http://schemas.microsoft.com/office/drawing/2014/main" id="{3EAED14B-7A7C-4E2A-9322-228E398EDA1A}"/>
                  </a:ext>
                </a:extLst>
              </p:cNvPr>
              <p:cNvSpPr>
                <a:spLocks/>
              </p:cNvSpPr>
              <p:nvPr/>
            </p:nvSpPr>
            <p:spPr bwMode="auto">
              <a:xfrm>
                <a:off x="6080453" y="2376565"/>
                <a:ext cx="152555" cy="171625"/>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197">
                <a:extLst>
                  <a:ext uri="{FF2B5EF4-FFF2-40B4-BE49-F238E27FC236}">
                    <a16:creationId xmlns:a16="http://schemas.microsoft.com/office/drawing/2014/main" id="{F6D4EB44-8811-4AEA-9313-A2324DB153EF}"/>
                  </a:ext>
                </a:extLst>
              </p:cNvPr>
              <p:cNvSpPr>
                <a:spLocks/>
              </p:cNvSpPr>
              <p:nvPr/>
            </p:nvSpPr>
            <p:spPr bwMode="auto">
              <a:xfrm>
                <a:off x="6004176" y="2586328"/>
                <a:ext cx="133486" cy="133486"/>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Freeform 198">
                <a:extLst>
                  <a:ext uri="{FF2B5EF4-FFF2-40B4-BE49-F238E27FC236}">
                    <a16:creationId xmlns:a16="http://schemas.microsoft.com/office/drawing/2014/main" id="{1E5F8F56-7140-4B03-938A-FF99C4D23F96}"/>
                  </a:ext>
                </a:extLst>
              </p:cNvPr>
              <p:cNvSpPr>
                <a:spLocks/>
              </p:cNvSpPr>
              <p:nvPr/>
            </p:nvSpPr>
            <p:spPr bwMode="auto">
              <a:xfrm>
                <a:off x="6652535" y="1690066"/>
                <a:ext cx="390926" cy="562551"/>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4A4E1A9C-84B8-427C-8451-7A442F6838EC}"/>
              </a:ext>
            </a:extLst>
          </p:cNvPr>
          <p:cNvGrpSpPr/>
          <p:nvPr/>
        </p:nvGrpSpPr>
        <p:grpSpPr>
          <a:xfrm>
            <a:off x="2295684" y="3747463"/>
            <a:ext cx="1028963" cy="935964"/>
            <a:chOff x="638717" y="3755883"/>
            <a:chExt cx="1028963" cy="935964"/>
          </a:xfrm>
        </p:grpSpPr>
        <p:sp>
          <p:nvSpPr>
            <p:cNvPr id="63" name="Pentagon 33"/>
            <p:cNvSpPr/>
            <p:nvPr/>
          </p:nvSpPr>
          <p:spPr bwMode="auto">
            <a:xfrm>
              <a:off x="638717" y="3755883"/>
              <a:ext cx="1028963" cy="935964"/>
            </a:xfrm>
            <a:prstGeom prst="homePlate">
              <a:avLst>
                <a:gd name="adj" fmla="val 273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41" name="Analytics22" descr="{&quot;Key&quot;:&quot;POWER_USER_SHAPE_ICON&quot;,&quot;Value&quot;:&quot;POWER_USER_SHAPE_ICON_STYLE_1&quot;}">
              <a:extLst>
                <a:ext uri="{FF2B5EF4-FFF2-40B4-BE49-F238E27FC236}">
                  <a16:creationId xmlns:a16="http://schemas.microsoft.com/office/drawing/2014/main" id="{FEE6DA44-F141-4414-BA03-95953BC517B6}"/>
                </a:ext>
              </a:extLst>
            </p:cNvPr>
            <p:cNvGrpSpPr>
              <a:grpSpLocks noChangeAspect="1"/>
            </p:cNvGrpSpPr>
            <p:nvPr/>
          </p:nvGrpSpPr>
          <p:grpSpPr>
            <a:xfrm>
              <a:off x="775650" y="3974305"/>
              <a:ext cx="654536" cy="489903"/>
              <a:chOff x="4287838" y="1695450"/>
              <a:chExt cx="896938" cy="731838"/>
            </a:xfrm>
          </p:grpSpPr>
          <p:sp>
            <p:nvSpPr>
              <p:cNvPr id="42" name="Oval 291">
                <a:extLst>
                  <a:ext uri="{FF2B5EF4-FFF2-40B4-BE49-F238E27FC236}">
                    <a16:creationId xmlns:a16="http://schemas.microsoft.com/office/drawing/2014/main" id="{90967FA4-8492-41A7-8078-A69E474BE020}"/>
                  </a:ext>
                </a:extLst>
              </p:cNvPr>
              <p:cNvSpPr>
                <a:spLocks noChangeArrowheads="1"/>
              </p:cNvSpPr>
              <p:nvPr/>
            </p:nvSpPr>
            <p:spPr bwMode="auto">
              <a:xfrm>
                <a:off x="4621213" y="1754188"/>
                <a:ext cx="257175" cy="257175"/>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Line 292">
                <a:extLst>
                  <a:ext uri="{FF2B5EF4-FFF2-40B4-BE49-F238E27FC236}">
                    <a16:creationId xmlns:a16="http://schemas.microsoft.com/office/drawing/2014/main" id="{A6306945-8E5A-420F-99EE-3824634D6EF8}"/>
                  </a:ext>
                </a:extLst>
              </p:cNvPr>
              <p:cNvSpPr>
                <a:spLocks noChangeShapeType="1"/>
              </p:cNvSpPr>
              <p:nvPr/>
            </p:nvSpPr>
            <p:spPr bwMode="auto">
              <a:xfrm>
                <a:off x="4921250" y="2290763"/>
                <a:ext cx="952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Line 293">
                <a:extLst>
                  <a:ext uri="{FF2B5EF4-FFF2-40B4-BE49-F238E27FC236}">
                    <a16:creationId xmlns:a16="http://schemas.microsoft.com/office/drawing/2014/main" id="{5778C9AB-BD5B-49DF-B2C3-079429830330}"/>
                  </a:ext>
                </a:extLst>
              </p:cNvPr>
              <p:cNvSpPr>
                <a:spLocks noChangeShapeType="1"/>
              </p:cNvSpPr>
              <p:nvPr/>
            </p:nvSpPr>
            <p:spPr bwMode="auto">
              <a:xfrm>
                <a:off x="4484688" y="2290763"/>
                <a:ext cx="9207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294">
                <a:extLst>
                  <a:ext uri="{FF2B5EF4-FFF2-40B4-BE49-F238E27FC236}">
                    <a16:creationId xmlns:a16="http://schemas.microsoft.com/office/drawing/2014/main" id="{5AA94700-EF80-4E09-8C57-773781FE3F65}"/>
                  </a:ext>
                </a:extLst>
              </p:cNvPr>
              <p:cNvSpPr>
                <a:spLocks/>
              </p:cNvSpPr>
              <p:nvPr/>
            </p:nvSpPr>
            <p:spPr bwMode="auto">
              <a:xfrm>
                <a:off x="4525963" y="2352675"/>
                <a:ext cx="447675" cy="74613"/>
              </a:xfrm>
              <a:custGeom>
                <a:avLst/>
                <a:gdLst>
                  <a:gd name="T0" fmla="*/ 527 w 596"/>
                  <a:gd name="T1" fmla="*/ 0 h 100"/>
                  <a:gd name="T2" fmla="*/ 583 w 596"/>
                  <a:gd name="T3" fmla="*/ 0 h 100"/>
                  <a:gd name="T4" fmla="*/ 592 w 596"/>
                  <a:gd name="T5" fmla="*/ 16 h 100"/>
                  <a:gd name="T6" fmla="*/ 534 w 596"/>
                  <a:gd name="T7" fmla="*/ 91 h 100"/>
                  <a:gd name="T8" fmla="*/ 514 w 596"/>
                  <a:gd name="T9" fmla="*/ 98 h 100"/>
                  <a:gd name="T10" fmla="*/ 82 w 596"/>
                  <a:gd name="T11" fmla="*/ 98 h 100"/>
                  <a:gd name="T12" fmla="*/ 66 w 596"/>
                  <a:gd name="T13" fmla="*/ 92 h 100"/>
                  <a:gd name="T14" fmla="*/ 4 w 596"/>
                  <a:gd name="T15" fmla="*/ 16 h 100"/>
                  <a:gd name="T16" fmla="*/ 13 w 596"/>
                  <a:gd name="T17" fmla="*/ 0 h 100"/>
                  <a:gd name="T18" fmla="*/ 68 w 59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 h="100">
                    <a:moveTo>
                      <a:pt x="527" y="0"/>
                    </a:moveTo>
                    <a:lnTo>
                      <a:pt x="583" y="0"/>
                    </a:lnTo>
                    <a:cubicBezTo>
                      <a:pt x="592" y="0"/>
                      <a:pt x="596" y="7"/>
                      <a:pt x="592" y="16"/>
                    </a:cubicBezTo>
                    <a:lnTo>
                      <a:pt x="534" y="91"/>
                    </a:lnTo>
                    <a:cubicBezTo>
                      <a:pt x="527" y="100"/>
                      <a:pt x="521" y="98"/>
                      <a:pt x="514" y="98"/>
                    </a:cubicBezTo>
                    <a:lnTo>
                      <a:pt x="82" y="98"/>
                    </a:lnTo>
                    <a:cubicBezTo>
                      <a:pt x="74" y="98"/>
                      <a:pt x="71" y="100"/>
                      <a:pt x="66" y="92"/>
                    </a:cubicBezTo>
                    <a:lnTo>
                      <a:pt x="4" y="16"/>
                    </a:lnTo>
                    <a:cubicBezTo>
                      <a:pt x="0" y="7"/>
                      <a:pt x="4" y="0"/>
                      <a:pt x="13" y="0"/>
                    </a:cubicBezTo>
                    <a:lnTo>
                      <a:pt x="68" y="0"/>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295">
                <a:extLst>
                  <a:ext uri="{FF2B5EF4-FFF2-40B4-BE49-F238E27FC236}">
                    <a16:creationId xmlns:a16="http://schemas.microsoft.com/office/drawing/2014/main" id="{256C8D08-54E7-4082-A59E-33F530EB6E2D}"/>
                  </a:ext>
                </a:extLst>
              </p:cNvPr>
              <p:cNvSpPr>
                <a:spLocks/>
              </p:cNvSpPr>
              <p:nvPr/>
            </p:nvSpPr>
            <p:spPr bwMode="auto">
              <a:xfrm>
                <a:off x="4576763" y="2182813"/>
                <a:ext cx="344488" cy="242888"/>
              </a:xfrm>
              <a:custGeom>
                <a:avLst/>
                <a:gdLst>
                  <a:gd name="T0" fmla="*/ 0 w 459"/>
                  <a:gd name="T1" fmla="*/ 320 h 322"/>
                  <a:gd name="T2" fmla="*/ 0 w 459"/>
                  <a:gd name="T3" fmla="*/ 13 h 322"/>
                  <a:gd name="T4" fmla="*/ 14 w 459"/>
                  <a:gd name="T5" fmla="*/ 0 h 322"/>
                  <a:gd name="T6" fmla="*/ 446 w 459"/>
                  <a:gd name="T7" fmla="*/ 0 h 322"/>
                  <a:gd name="T8" fmla="*/ 459 w 459"/>
                  <a:gd name="T9" fmla="*/ 13 h 322"/>
                  <a:gd name="T10" fmla="*/ 459 w 459"/>
                  <a:gd name="T11" fmla="*/ 322 h 322"/>
                </a:gdLst>
                <a:ahLst/>
                <a:cxnLst>
                  <a:cxn ang="0">
                    <a:pos x="T0" y="T1"/>
                  </a:cxn>
                  <a:cxn ang="0">
                    <a:pos x="T2" y="T3"/>
                  </a:cxn>
                  <a:cxn ang="0">
                    <a:pos x="T4" y="T5"/>
                  </a:cxn>
                  <a:cxn ang="0">
                    <a:pos x="T6" y="T7"/>
                  </a:cxn>
                  <a:cxn ang="0">
                    <a:pos x="T8" y="T9"/>
                  </a:cxn>
                  <a:cxn ang="0">
                    <a:pos x="T10" y="T11"/>
                  </a:cxn>
                </a:cxnLst>
                <a:rect l="0" t="0" r="r" b="b"/>
                <a:pathLst>
                  <a:path w="459" h="322">
                    <a:moveTo>
                      <a:pt x="0" y="320"/>
                    </a:moveTo>
                    <a:lnTo>
                      <a:pt x="0" y="13"/>
                    </a:lnTo>
                    <a:cubicBezTo>
                      <a:pt x="0" y="6"/>
                      <a:pt x="6" y="0"/>
                      <a:pt x="14" y="0"/>
                    </a:cubicBezTo>
                    <a:lnTo>
                      <a:pt x="446" y="0"/>
                    </a:lnTo>
                    <a:cubicBezTo>
                      <a:pt x="453" y="0"/>
                      <a:pt x="459" y="6"/>
                      <a:pt x="459" y="13"/>
                    </a:cubicBezTo>
                    <a:lnTo>
                      <a:pt x="459" y="322"/>
                    </a:lnTo>
                  </a:path>
                </a:pathLst>
              </a:cu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Line 296">
                <a:extLst>
                  <a:ext uri="{FF2B5EF4-FFF2-40B4-BE49-F238E27FC236}">
                    <a16:creationId xmlns:a16="http://schemas.microsoft.com/office/drawing/2014/main" id="{84460170-7B1D-45A4-B725-369BEB883E73}"/>
                  </a:ext>
                </a:extLst>
              </p:cNvPr>
              <p:cNvSpPr>
                <a:spLocks noChangeShapeType="1"/>
              </p:cNvSpPr>
              <p:nvPr/>
            </p:nvSpPr>
            <p:spPr bwMode="auto">
              <a:xfrm>
                <a:off x="4746625" y="2303463"/>
                <a:ext cx="635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Line 297">
                <a:extLst>
                  <a:ext uri="{FF2B5EF4-FFF2-40B4-BE49-F238E27FC236}">
                    <a16:creationId xmlns:a16="http://schemas.microsoft.com/office/drawing/2014/main" id="{70530276-BEBB-4B87-B801-C0AAFFB7C74C}"/>
                  </a:ext>
                </a:extLst>
              </p:cNvPr>
              <p:cNvSpPr>
                <a:spLocks noChangeShapeType="1"/>
              </p:cNvSpPr>
              <p:nvPr/>
            </p:nvSpPr>
            <p:spPr bwMode="auto">
              <a:xfrm>
                <a:off x="4397375" y="1766888"/>
                <a:ext cx="0" cy="11906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Line 298">
                <a:extLst>
                  <a:ext uri="{FF2B5EF4-FFF2-40B4-BE49-F238E27FC236}">
                    <a16:creationId xmlns:a16="http://schemas.microsoft.com/office/drawing/2014/main" id="{7D32692C-695F-408D-BF62-34E21C556127}"/>
                  </a:ext>
                </a:extLst>
              </p:cNvPr>
              <p:cNvSpPr>
                <a:spLocks noChangeShapeType="1"/>
              </p:cNvSpPr>
              <p:nvPr/>
            </p:nvSpPr>
            <p:spPr bwMode="auto">
              <a:xfrm>
                <a:off x="4549775" y="1739900"/>
                <a:ext cx="0" cy="1460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Line 299">
                <a:extLst>
                  <a:ext uri="{FF2B5EF4-FFF2-40B4-BE49-F238E27FC236}">
                    <a16:creationId xmlns:a16="http://schemas.microsoft.com/office/drawing/2014/main" id="{FDFC0040-E201-4C5D-AD8B-87E2728796FF}"/>
                  </a:ext>
                </a:extLst>
              </p:cNvPr>
              <p:cNvSpPr>
                <a:spLocks noChangeShapeType="1"/>
              </p:cNvSpPr>
              <p:nvPr/>
            </p:nvSpPr>
            <p:spPr bwMode="auto">
              <a:xfrm>
                <a:off x="4473575" y="1695450"/>
                <a:ext cx="0" cy="19050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val 300">
                <a:extLst>
                  <a:ext uri="{FF2B5EF4-FFF2-40B4-BE49-F238E27FC236}">
                    <a16:creationId xmlns:a16="http://schemas.microsoft.com/office/drawing/2014/main" id="{16165773-BDB5-4C61-A1D3-D25BA5802855}"/>
                  </a:ext>
                </a:extLst>
              </p:cNvPr>
              <p:cNvSpPr>
                <a:spLocks noChangeArrowheads="1"/>
              </p:cNvSpPr>
              <p:nvPr/>
            </p:nvSpPr>
            <p:spPr bwMode="auto">
              <a:xfrm>
                <a:off x="4454525" y="2025650"/>
                <a:ext cx="55563" cy="57150"/>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Oval 301">
                <a:extLst>
                  <a:ext uri="{FF2B5EF4-FFF2-40B4-BE49-F238E27FC236}">
                    <a16:creationId xmlns:a16="http://schemas.microsoft.com/office/drawing/2014/main" id="{86841B7E-826C-4EA1-8960-3737FB91CE26}"/>
                  </a:ext>
                </a:extLst>
              </p:cNvPr>
              <p:cNvSpPr>
                <a:spLocks noChangeArrowheads="1"/>
              </p:cNvSpPr>
              <p:nvPr/>
            </p:nvSpPr>
            <p:spPr bwMode="auto">
              <a:xfrm>
                <a:off x="4525963" y="1941513"/>
                <a:ext cx="57150" cy="55563"/>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302">
                <a:extLst>
                  <a:ext uri="{FF2B5EF4-FFF2-40B4-BE49-F238E27FC236}">
                    <a16:creationId xmlns:a16="http://schemas.microsoft.com/office/drawing/2014/main" id="{E63F883A-4B65-4A34-8411-EBA1B2B0F8E9}"/>
                  </a:ext>
                </a:extLst>
              </p:cNvPr>
              <p:cNvSpPr>
                <a:spLocks noChangeArrowheads="1"/>
              </p:cNvSpPr>
              <p:nvPr/>
            </p:nvSpPr>
            <p:spPr bwMode="auto">
              <a:xfrm>
                <a:off x="4287838" y="2054225"/>
                <a:ext cx="57150" cy="55563"/>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Oval 303">
                <a:extLst>
                  <a:ext uri="{FF2B5EF4-FFF2-40B4-BE49-F238E27FC236}">
                    <a16:creationId xmlns:a16="http://schemas.microsoft.com/office/drawing/2014/main" id="{E4EA975A-891B-488D-8927-8F8F5679AAE6}"/>
                  </a:ext>
                </a:extLst>
              </p:cNvPr>
              <p:cNvSpPr>
                <a:spLocks noChangeArrowheads="1"/>
              </p:cNvSpPr>
              <p:nvPr/>
            </p:nvSpPr>
            <p:spPr bwMode="auto">
              <a:xfrm>
                <a:off x="4359275" y="1968500"/>
                <a:ext cx="57150" cy="57150"/>
              </a:xfrm>
              <a:prstGeom prst="ellipse">
                <a:avLst/>
              </a:prstGeom>
              <a:noFill/>
              <a:ln w="190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Line 304">
                <a:extLst>
                  <a:ext uri="{FF2B5EF4-FFF2-40B4-BE49-F238E27FC236}">
                    <a16:creationId xmlns:a16="http://schemas.microsoft.com/office/drawing/2014/main" id="{5C1E164A-5C4F-418F-96E7-4110B413669A}"/>
                  </a:ext>
                </a:extLst>
              </p:cNvPr>
              <p:cNvSpPr>
                <a:spLocks noChangeShapeType="1"/>
              </p:cNvSpPr>
              <p:nvPr/>
            </p:nvSpPr>
            <p:spPr bwMode="auto">
              <a:xfrm flipV="1">
                <a:off x="4335463" y="2019300"/>
                <a:ext cx="33338" cy="41275"/>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Line 305">
                <a:extLst>
                  <a:ext uri="{FF2B5EF4-FFF2-40B4-BE49-F238E27FC236}">
                    <a16:creationId xmlns:a16="http://schemas.microsoft.com/office/drawing/2014/main" id="{AC398649-0326-424E-98BF-A145EF5F171F}"/>
                  </a:ext>
                </a:extLst>
              </p:cNvPr>
              <p:cNvSpPr>
                <a:spLocks noChangeShapeType="1"/>
              </p:cNvSpPr>
              <p:nvPr/>
            </p:nvSpPr>
            <p:spPr bwMode="auto">
              <a:xfrm>
                <a:off x="4411663" y="2012950"/>
                <a:ext cx="47625" cy="2698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Line 306">
                <a:extLst>
                  <a:ext uri="{FF2B5EF4-FFF2-40B4-BE49-F238E27FC236}">
                    <a16:creationId xmlns:a16="http://schemas.microsoft.com/office/drawing/2014/main" id="{6CEF630C-5AD2-4090-B292-87F7B8C840F8}"/>
                  </a:ext>
                </a:extLst>
              </p:cNvPr>
              <p:cNvSpPr>
                <a:spLocks noChangeShapeType="1"/>
              </p:cNvSpPr>
              <p:nvPr/>
            </p:nvSpPr>
            <p:spPr bwMode="auto">
              <a:xfrm flipV="1">
                <a:off x="4500563" y="1992313"/>
                <a:ext cx="36513" cy="3968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307">
                <a:extLst>
                  <a:ext uri="{FF2B5EF4-FFF2-40B4-BE49-F238E27FC236}">
                    <a16:creationId xmlns:a16="http://schemas.microsoft.com/office/drawing/2014/main" id="{CA9C474D-CB6A-458B-ABFA-1205EDDCBCD5}"/>
                  </a:ext>
                </a:extLst>
              </p:cNvPr>
              <p:cNvSpPr>
                <a:spLocks/>
              </p:cNvSpPr>
              <p:nvPr/>
            </p:nvSpPr>
            <p:spPr bwMode="auto">
              <a:xfrm>
                <a:off x="4919663" y="1792288"/>
                <a:ext cx="139700" cy="207963"/>
              </a:xfrm>
              <a:custGeom>
                <a:avLst/>
                <a:gdLst>
                  <a:gd name="T0" fmla="*/ 187 w 187"/>
                  <a:gd name="T1" fmla="*/ 168 h 278"/>
                  <a:gd name="T2" fmla="*/ 60 w 187"/>
                  <a:gd name="T3" fmla="*/ 278 h 278"/>
                  <a:gd name="T4" fmla="*/ 77 w 187"/>
                  <a:gd name="T5" fmla="*/ 41 h 278"/>
                  <a:gd name="T6" fmla="*/ 187 w 187"/>
                  <a:gd name="T7" fmla="*/ 0 h 278"/>
                  <a:gd name="T8" fmla="*/ 187 w 187"/>
                  <a:gd name="T9" fmla="*/ 168 h 278"/>
                </a:gdLst>
                <a:ahLst/>
                <a:cxnLst>
                  <a:cxn ang="0">
                    <a:pos x="T0" y="T1"/>
                  </a:cxn>
                  <a:cxn ang="0">
                    <a:pos x="T2" y="T3"/>
                  </a:cxn>
                  <a:cxn ang="0">
                    <a:pos x="T4" y="T5"/>
                  </a:cxn>
                  <a:cxn ang="0">
                    <a:pos x="T6" y="T7"/>
                  </a:cxn>
                  <a:cxn ang="0">
                    <a:pos x="T8" y="T9"/>
                  </a:cxn>
                </a:cxnLst>
                <a:rect l="0" t="0" r="r" b="b"/>
                <a:pathLst>
                  <a:path w="187" h="278">
                    <a:moveTo>
                      <a:pt x="187" y="168"/>
                    </a:moveTo>
                    <a:lnTo>
                      <a:pt x="60" y="278"/>
                    </a:lnTo>
                    <a:cubicBezTo>
                      <a:pt x="0" y="208"/>
                      <a:pt x="7" y="102"/>
                      <a:pt x="77" y="41"/>
                    </a:cubicBezTo>
                    <a:cubicBezTo>
                      <a:pt x="109" y="13"/>
                      <a:pt x="145" y="0"/>
                      <a:pt x="187" y="0"/>
                    </a:cubicBezTo>
                    <a:lnTo>
                      <a:pt x="187" y="168"/>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308">
                <a:extLst>
                  <a:ext uri="{FF2B5EF4-FFF2-40B4-BE49-F238E27FC236}">
                    <a16:creationId xmlns:a16="http://schemas.microsoft.com/office/drawing/2014/main" id="{868181FB-672A-4AD7-BB6F-F7B15B1086E0}"/>
                  </a:ext>
                </a:extLst>
              </p:cNvPr>
              <p:cNvSpPr>
                <a:spLocks/>
              </p:cNvSpPr>
              <p:nvPr/>
            </p:nvSpPr>
            <p:spPr bwMode="auto">
              <a:xfrm>
                <a:off x="4964113" y="1917700"/>
                <a:ext cx="220663" cy="134938"/>
              </a:xfrm>
              <a:custGeom>
                <a:avLst/>
                <a:gdLst>
                  <a:gd name="T0" fmla="*/ 127 w 294"/>
                  <a:gd name="T1" fmla="*/ 0 h 179"/>
                  <a:gd name="T2" fmla="*/ 294 w 294"/>
                  <a:gd name="T3" fmla="*/ 23 h 179"/>
                  <a:gd name="T4" fmla="*/ 104 w 294"/>
                  <a:gd name="T5" fmla="*/ 166 h 179"/>
                  <a:gd name="T6" fmla="*/ 0 w 294"/>
                  <a:gd name="T7" fmla="*/ 110 h 179"/>
                  <a:gd name="T8" fmla="*/ 127 w 294"/>
                  <a:gd name="T9" fmla="*/ 0 h 179"/>
                </a:gdLst>
                <a:ahLst/>
                <a:cxnLst>
                  <a:cxn ang="0">
                    <a:pos x="T0" y="T1"/>
                  </a:cxn>
                  <a:cxn ang="0">
                    <a:pos x="T2" y="T3"/>
                  </a:cxn>
                  <a:cxn ang="0">
                    <a:pos x="T4" y="T5"/>
                  </a:cxn>
                  <a:cxn ang="0">
                    <a:pos x="T6" y="T7"/>
                  </a:cxn>
                  <a:cxn ang="0">
                    <a:pos x="T8" y="T9"/>
                  </a:cxn>
                </a:cxnLst>
                <a:rect l="0" t="0" r="r" b="b"/>
                <a:pathLst>
                  <a:path w="294" h="179">
                    <a:moveTo>
                      <a:pt x="127" y="0"/>
                    </a:moveTo>
                    <a:lnTo>
                      <a:pt x="294" y="23"/>
                    </a:lnTo>
                    <a:cubicBezTo>
                      <a:pt x="281" y="115"/>
                      <a:pt x="196" y="179"/>
                      <a:pt x="104" y="166"/>
                    </a:cubicBezTo>
                    <a:cubicBezTo>
                      <a:pt x="62" y="160"/>
                      <a:pt x="28" y="142"/>
                      <a:pt x="0" y="110"/>
                    </a:cubicBezTo>
                    <a:lnTo>
                      <a:pt x="127" y="0"/>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309">
                <a:extLst>
                  <a:ext uri="{FF2B5EF4-FFF2-40B4-BE49-F238E27FC236}">
                    <a16:creationId xmlns:a16="http://schemas.microsoft.com/office/drawing/2014/main" id="{EBD80270-4819-467E-A4FE-E62768599761}"/>
                  </a:ext>
                </a:extLst>
              </p:cNvPr>
              <p:cNvSpPr>
                <a:spLocks/>
              </p:cNvSpPr>
              <p:nvPr/>
            </p:nvSpPr>
            <p:spPr bwMode="auto">
              <a:xfrm>
                <a:off x="5059363" y="1792288"/>
                <a:ext cx="125413" cy="142875"/>
              </a:xfrm>
              <a:custGeom>
                <a:avLst/>
                <a:gdLst>
                  <a:gd name="T0" fmla="*/ 0 w 168"/>
                  <a:gd name="T1" fmla="*/ 168 h 191"/>
                  <a:gd name="T2" fmla="*/ 0 w 168"/>
                  <a:gd name="T3" fmla="*/ 0 h 191"/>
                  <a:gd name="T4" fmla="*/ 168 w 168"/>
                  <a:gd name="T5" fmla="*/ 168 h 191"/>
                  <a:gd name="T6" fmla="*/ 167 w 168"/>
                  <a:gd name="T7" fmla="*/ 191 h 191"/>
                  <a:gd name="T8" fmla="*/ 0 w 168"/>
                  <a:gd name="T9" fmla="*/ 168 h 191"/>
                </a:gdLst>
                <a:ahLst/>
                <a:cxnLst>
                  <a:cxn ang="0">
                    <a:pos x="T0" y="T1"/>
                  </a:cxn>
                  <a:cxn ang="0">
                    <a:pos x="T2" y="T3"/>
                  </a:cxn>
                  <a:cxn ang="0">
                    <a:pos x="T4" y="T5"/>
                  </a:cxn>
                  <a:cxn ang="0">
                    <a:pos x="T6" y="T7"/>
                  </a:cxn>
                  <a:cxn ang="0">
                    <a:pos x="T8" y="T9"/>
                  </a:cxn>
                </a:cxnLst>
                <a:rect l="0" t="0" r="r" b="b"/>
                <a:pathLst>
                  <a:path w="168" h="191">
                    <a:moveTo>
                      <a:pt x="0" y="168"/>
                    </a:moveTo>
                    <a:lnTo>
                      <a:pt x="0" y="0"/>
                    </a:lnTo>
                    <a:cubicBezTo>
                      <a:pt x="93" y="0"/>
                      <a:pt x="168" y="75"/>
                      <a:pt x="168" y="168"/>
                    </a:cubicBezTo>
                    <a:cubicBezTo>
                      <a:pt x="168" y="176"/>
                      <a:pt x="168" y="183"/>
                      <a:pt x="167" y="191"/>
                    </a:cubicBezTo>
                    <a:lnTo>
                      <a:pt x="0" y="168"/>
                    </a:ln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310">
                <a:extLst>
                  <a:ext uri="{FF2B5EF4-FFF2-40B4-BE49-F238E27FC236}">
                    <a16:creationId xmlns:a16="http://schemas.microsoft.com/office/drawing/2014/main" id="{A6D078F9-8547-4307-8D48-37FBF2E7CC5D}"/>
                  </a:ext>
                </a:extLst>
              </p:cNvPr>
              <p:cNvSpPr>
                <a:spLocks/>
              </p:cNvSpPr>
              <p:nvPr/>
            </p:nvSpPr>
            <p:spPr bwMode="auto">
              <a:xfrm>
                <a:off x="4524375" y="2055813"/>
                <a:ext cx="450850" cy="234950"/>
              </a:xfrm>
              <a:custGeom>
                <a:avLst/>
                <a:gdLst>
                  <a:gd name="T0" fmla="*/ 601 w 601"/>
                  <a:gd name="T1" fmla="*/ 312 h 312"/>
                  <a:gd name="T2" fmla="*/ 601 w 601"/>
                  <a:gd name="T3" fmla="*/ 205 h 312"/>
                  <a:gd name="T4" fmla="*/ 412 w 601"/>
                  <a:gd name="T5" fmla="*/ 1 h 312"/>
                  <a:gd name="T6" fmla="*/ 301 w 601"/>
                  <a:gd name="T7" fmla="*/ 85 h 312"/>
                  <a:gd name="T8" fmla="*/ 189 w 601"/>
                  <a:gd name="T9" fmla="*/ 0 h 312"/>
                  <a:gd name="T10" fmla="*/ 0 w 601"/>
                  <a:gd name="T11" fmla="*/ 205 h 312"/>
                  <a:gd name="T12" fmla="*/ 0 w 601"/>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601" h="312">
                    <a:moveTo>
                      <a:pt x="601" y="312"/>
                    </a:moveTo>
                    <a:lnTo>
                      <a:pt x="601" y="205"/>
                    </a:lnTo>
                    <a:cubicBezTo>
                      <a:pt x="601" y="119"/>
                      <a:pt x="535" y="33"/>
                      <a:pt x="412" y="1"/>
                    </a:cubicBezTo>
                    <a:lnTo>
                      <a:pt x="301" y="85"/>
                    </a:lnTo>
                    <a:lnTo>
                      <a:pt x="189" y="0"/>
                    </a:lnTo>
                    <a:cubicBezTo>
                      <a:pt x="67" y="30"/>
                      <a:pt x="0" y="110"/>
                      <a:pt x="0" y="205"/>
                    </a:cubicBezTo>
                    <a:lnTo>
                      <a:pt x="0" y="312"/>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64" name="Astronomy" descr="{&quot;Key&quot;:&quot;POWER_USER_SHAPE_ICON&quot;,&quot;Value&quot;:&quot;POWER_USER_SHAPE_ICON_STYLE_1&quot;}">
            <a:extLst>
              <a:ext uri="{FF2B5EF4-FFF2-40B4-BE49-F238E27FC236}">
                <a16:creationId xmlns:a16="http://schemas.microsoft.com/office/drawing/2014/main" id="{60361D61-F010-4179-8EA0-9054B0B12A9A}"/>
              </a:ext>
            </a:extLst>
          </p:cNvPr>
          <p:cNvGrpSpPr>
            <a:grpSpLocks noChangeAspect="1"/>
          </p:cNvGrpSpPr>
          <p:nvPr/>
        </p:nvGrpSpPr>
        <p:grpSpPr>
          <a:xfrm>
            <a:off x="1611203" y="3036009"/>
            <a:ext cx="691053" cy="489903"/>
            <a:chOff x="7031038" y="1733550"/>
            <a:chExt cx="852487" cy="658813"/>
          </a:xfrm>
        </p:grpSpPr>
        <p:sp>
          <p:nvSpPr>
            <p:cNvPr id="65" name="Freeform 178">
              <a:extLst>
                <a:ext uri="{FF2B5EF4-FFF2-40B4-BE49-F238E27FC236}">
                  <a16:creationId xmlns:a16="http://schemas.microsoft.com/office/drawing/2014/main" id="{AE139F2E-1F0E-4848-8E5A-FCFDDCCEB6F6}"/>
                </a:ext>
              </a:extLst>
            </p:cNvPr>
            <p:cNvSpPr>
              <a:spLocks/>
            </p:cNvSpPr>
            <p:nvPr/>
          </p:nvSpPr>
          <p:spPr bwMode="auto">
            <a:xfrm>
              <a:off x="7826375" y="1865313"/>
              <a:ext cx="57150" cy="155575"/>
            </a:xfrm>
            <a:custGeom>
              <a:avLst/>
              <a:gdLst>
                <a:gd name="T0" fmla="*/ 70 w 76"/>
                <a:gd name="T1" fmla="*/ 203 h 207"/>
                <a:gd name="T2" fmla="*/ 76 w 76"/>
                <a:gd name="T3" fmla="*/ 190 h 207"/>
                <a:gd name="T4" fmla="*/ 76 w 76"/>
                <a:gd name="T5" fmla="*/ 16 h 207"/>
                <a:gd name="T6" fmla="*/ 70 w 76"/>
                <a:gd name="T7" fmla="*/ 4 h 207"/>
                <a:gd name="T8" fmla="*/ 58 w 76"/>
                <a:gd name="T9" fmla="*/ 0 h 207"/>
                <a:gd name="T10" fmla="*/ 0 w 76"/>
                <a:gd name="T11" fmla="*/ 6 h 207"/>
                <a:gd name="T12" fmla="*/ 0 w 76"/>
                <a:gd name="T13" fmla="*/ 204 h 207"/>
                <a:gd name="T14" fmla="*/ 59 w 76"/>
                <a:gd name="T15" fmla="*/ 207 h 207"/>
                <a:gd name="T16" fmla="*/ 70 w 76"/>
                <a:gd name="T17" fmla="*/ 20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07">
                  <a:moveTo>
                    <a:pt x="70" y="203"/>
                  </a:moveTo>
                  <a:cubicBezTo>
                    <a:pt x="74" y="199"/>
                    <a:pt x="76" y="195"/>
                    <a:pt x="76" y="190"/>
                  </a:cubicBezTo>
                  <a:lnTo>
                    <a:pt x="76" y="16"/>
                  </a:lnTo>
                  <a:cubicBezTo>
                    <a:pt x="76" y="12"/>
                    <a:pt x="74" y="7"/>
                    <a:pt x="70" y="4"/>
                  </a:cubicBezTo>
                  <a:cubicBezTo>
                    <a:pt x="67" y="1"/>
                    <a:pt x="62" y="0"/>
                    <a:pt x="58" y="0"/>
                  </a:cubicBezTo>
                  <a:lnTo>
                    <a:pt x="0" y="6"/>
                  </a:lnTo>
                  <a:lnTo>
                    <a:pt x="0" y="204"/>
                  </a:lnTo>
                  <a:lnTo>
                    <a:pt x="59" y="207"/>
                  </a:lnTo>
                  <a:cubicBezTo>
                    <a:pt x="63" y="207"/>
                    <a:pt x="67" y="205"/>
                    <a:pt x="70" y="203"/>
                  </a:cubicBezTo>
                  <a:close/>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179">
              <a:extLst>
                <a:ext uri="{FF2B5EF4-FFF2-40B4-BE49-F238E27FC236}">
                  <a16:creationId xmlns:a16="http://schemas.microsoft.com/office/drawing/2014/main" id="{8087EA92-4FEA-450B-AD3D-AE1CBD8F4FB6}"/>
                </a:ext>
              </a:extLst>
            </p:cNvPr>
            <p:cNvSpPr>
              <a:spLocks/>
            </p:cNvSpPr>
            <p:nvPr/>
          </p:nvSpPr>
          <p:spPr bwMode="auto">
            <a:xfrm>
              <a:off x="7515225" y="1922463"/>
              <a:ext cx="311150" cy="96838"/>
            </a:xfrm>
            <a:custGeom>
              <a:avLst/>
              <a:gdLst>
                <a:gd name="T0" fmla="*/ 0 w 414"/>
                <a:gd name="T1" fmla="*/ 0 h 129"/>
                <a:gd name="T2" fmla="*/ 36 w 414"/>
                <a:gd name="T3" fmla="*/ 0 h 129"/>
                <a:gd name="T4" fmla="*/ 47 w 414"/>
                <a:gd name="T5" fmla="*/ 47 h 129"/>
                <a:gd name="T6" fmla="*/ 107 w 414"/>
                <a:gd name="T7" fmla="*/ 95 h 129"/>
                <a:gd name="T8" fmla="*/ 414 w 414"/>
                <a:gd name="T9" fmla="*/ 129 h 129"/>
              </a:gdLst>
              <a:ahLst/>
              <a:cxnLst>
                <a:cxn ang="0">
                  <a:pos x="T0" y="T1"/>
                </a:cxn>
                <a:cxn ang="0">
                  <a:pos x="T2" y="T3"/>
                </a:cxn>
                <a:cxn ang="0">
                  <a:pos x="T4" y="T5"/>
                </a:cxn>
                <a:cxn ang="0">
                  <a:pos x="T6" y="T7"/>
                </a:cxn>
                <a:cxn ang="0">
                  <a:pos x="T8" y="T9"/>
                </a:cxn>
              </a:cxnLst>
              <a:rect l="0" t="0" r="r" b="b"/>
              <a:pathLst>
                <a:path w="414" h="129">
                  <a:moveTo>
                    <a:pt x="0" y="0"/>
                  </a:moveTo>
                  <a:lnTo>
                    <a:pt x="36" y="0"/>
                  </a:lnTo>
                  <a:cubicBezTo>
                    <a:pt x="39" y="14"/>
                    <a:pt x="43" y="35"/>
                    <a:pt x="47" y="47"/>
                  </a:cubicBezTo>
                  <a:cubicBezTo>
                    <a:pt x="54" y="68"/>
                    <a:pt x="76" y="89"/>
                    <a:pt x="107" y="95"/>
                  </a:cubicBezTo>
                  <a:cubicBezTo>
                    <a:pt x="165" y="104"/>
                    <a:pt x="414" y="129"/>
                    <a:pt x="414" y="129"/>
                  </a:cubicBez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180">
              <a:extLst>
                <a:ext uri="{FF2B5EF4-FFF2-40B4-BE49-F238E27FC236}">
                  <a16:creationId xmlns:a16="http://schemas.microsoft.com/office/drawing/2014/main" id="{B59EFFC8-0BD0-4837-919A-FBFFD3A0D138}"/>
                </a:ext>
              </a:extLst>
            </p:cNvPr>
            <p:cNvSpPr>
              <a:spLocks/>
            </p:cNvSpPr>
            <p:nvPr/>
          </p:nvSpPr>
          <p:spPr bwMode="auto">
            <a:xfrm>
              <a:off x="7515225" y="1843088"/>
              <a:ext cx="311150" cy="46038"/>
            </a:xfrm>
            <a:custGeom>
              <a:avLst/>
              <a:gdLst>
                <a:gd name="T0" fmla="*/ 414 w 414"/>
                <a:gd name="T1" fmla="*/ 35 h 60"/>
                <a:gd name="T2" fmla="*/ 187 w 414"/>
                <a:gd name="T3" fmla="*/ 60 h 60"/>
                <a:gd name="T4" fmla="*/ 180 w 414"/>
                <a:gd name="T5" fmla="*/ 45 h 60"/>
                <a:gd name="T6" fmla="*/ 109 w 414"/>
                <a:gd name="T7" fmla="*/ 0 h 60"/>
                <a:gd name="T8" fmla="*/ 0 w 414"/>
                <a:gd name="T9" fmla="*/ 0 h 60"/>
              </a:gdLst>
              <a:ahLst/>
              <a:cxnLst>
                <a:cxn ang="0">
                  <a:pos x="T0" y="T1"/>
                </a:cxn>
                <a:cxn ang="0">
                  <a:pos x="T2" y="T3"/>
                </a:cxn>
                <a:cxn ang="0">
                  <a:pos x="T4" y="T5"/>
                </a:cxn>
                <a:cxn ang="0">
                  <a:pos x="T6" y="T7"/>
                </a:cxn>
                <a:cxn ang="0">
                  <a:pos x="T8" y="T9"/>
                </a:cxn>
              </a:cxnLst>
              <a:rect l="0" t="0" r="r" b="b"/>
              <a:pathLst>
                <a:path w="414" h="60">
                  <a:moveTo>
                    <a:pt x="414" y="35"/>
                  </a:moveTo>
                  <a:lnTo>
                    <a:pt x="187" y="60"/>
                  </a:lnTo>
                  <a:lnTo>
                    <a:pt x="180" y="45"/>
                  </a:lnTo>
                  <a:cubicBezTo>
                    <a:pt x="164" y="13"/>
                    <a:pt x="144" y="0"/>
                    <a:pt x="109" y="0"/>
                  </a:cubicBezTo>
                  <a:lnTo>
                    <a:pt x="0" y="0"/>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Oval 181">
              <a:extLst>
                <a:ext uri="{FF2B5EF4-FFF2-40B4-BE49-F238E27FC236}">
                  <a16:creationId xmlns:a16="http://schemas.microsoft.com/office/drawing/2014/main" id="{8B584C95-3227-4189-92FD-F4288322136E}"/>
                </a:ext>
              </a:extLst>
            </p:cNvPr>
            <p:cNvSpPr>
              <a:spLocks noChangeArrowheads="1"/>
            </p:cNvSpPr>
            <p:nvPr/>
          </p:nvSpPr>
          <p:spPr bwMode="auto">
            <a:xfrm>
              <a:off x="7129463" y="1733550"/>
              <a:ext cx="296863" cy="296863"/>
            </a:xfrm>
            <a:prstGeom prst="ellipse">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182">
              <a:extLst>
                <a:ext uri="{FF2B5EF4-FFF2-40B4-BE49-F238E27FC236}">
                  <a16:creationId xmlns:a16="http://schemas.microsoft.com/office/drawing/2014/main" id="{A4349018-AF71-4B37-BFD6-849156F3792D}"/>
                </a:ext>
              </a:extLst>
            </p:cNvPr>
            <p:cNvSpPr>
              <a:spLocks/>
            </p:cNvSpPr>
            <p:nvPr/>
          </p:nvSpPr>
          <p:spPr bwMode="auto">
            <a:xfrm>
              <a:off x="7031038" y="2068513"/>
              <a:ext cx="347663" cy="323850"/>
            </a:xfrm>
            <a:custGeom>
              <a:avLst/>
              <a:gdLst>
                <a:gd name="T0" fmla="*/ 463 w 463"/>
                <a:gd name="T1" fmla="*/ 431 h 431"/>
                <a:gd name="T2" fmla="*/ 463 w 463"/>
                <a:gd name="T3" fmla="*/ 230 h 431"/>
                <a:gd name="T4" fmla="*/ 228 w 463"/>
                <a:gd name="T5" fmla="*/ 0 h 431"/>
                <a:gd name="T6" fmla="*/ 0 w 463"/>
                <a:gd name="T7" fmla="*/ 228 h 431"/>
                <a:gd name="T8" fmla="*/ 0 w 463"/>
                <a:gd name="T9" fmla="*/ 431 h 431"/>
              </a:gdLst>
              <a:ahLst/>
              <a:cxnLst>
                <a:cxn ang="0">
                  <a:pos x="T0" y="T1"/>
                </a:cxn>
                <a:cxn ang="0">
                  <a:pos x="T2" y="T3"/>
                </a:cxn>
                <a:cxn ang="0">
                  <a:pos x="T4" y="T5"/>
                </a:cxn>
                <a:cxn ang="0">
                  <a:pos x="T6" y="T7"/>
                </a:cxn>
                <a:cxn ang="0">
                  <a:pos x="T8" y="T9"/>
                </a:cxn>
              </a:cxnLst>
              <a:rect l="0" t="0" r="r" b="b"/>
              <a:pathLst>
                <a:path w="463" h="431">
                  <a:moveTo>
                    <a:pt x="463" y="431"/>
                  </a:moveTo>
                  <a:lnTo>
                    <a:pt x="463" y="230"/>
                  </a:lnTo>
                  <a:cubicBezTo>
                    <a:pt x="463" y="160"/>
                    <a:pt x="411" y="0"/>
                    <a:pt x="228" y="0"/>
                  </a:cubicBezTo>
                  <a:cubicBezTo>
                    <a:pt x="102" y="0"/>
                    <a:pt x="0" y="102"/>
                    <a:pt x="0" y="228"/>
                  </a:cubicBezTo>
                  <a:lnTo>
                    <a:pt x="0" y="431"/>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Freeform 183">
              <a:extLst>
                <a:ext uri="{FF2B5EF4-FFF2-40B4-BE49-F238E27FC236}">
                  <a16:creationId xmlns:a16="http://schemas.microsoft.com/office/drawing/2014/main" id="{71CB31E8-DD39-43BA-9438-57CD28D81219}"/>
                </a:ext>
              </a:extLst>
            </p:cNvPr>
            <p:cNvSpPr>
              <a:spLocks/>
            </p:cNvSpPr>
            <p:nvPr/>
          </p:nvSpPr>
          <p:spPr bwMode="auto">
            <a:xfrm>
              <a:off x="7262813" y="2255838"/>
              <a:ext cx="12700" cy="136525"/>
            </a:xfrm>
            <a:custGeom>
              <a:avLst/>
              <a:gdLst>
                <a:gd name="T0" fmla="*/ 17 w 17"/>
                <a:gd name="T1" fmla="*/ 0 h 180"/>
                <a:gd name="T2" fmla="*/ 0 w 17"/>
                <a:gd name="T3" fmla="*/ 99 h 180"/>
                <a:gd name="T4" fmla="*/ 0 w 17"/>
                <a:gd name="T5" fmla="*/ 180 h 180"/>
              </a:gdLst>
              <a:ahLst/>
              <a:cxnLst>
                <a:cxn ang="0">
                  <a:pos x="T0" y="T1"/>
                </a:cxn>
                <a:cxn ang="0">
                  <a:pos x="T2" y="T3"/>
                </a:cxn>
                <a:cxn ang="0">
                  <a:pos x="T4" y="T5"/>
                </a:cxn>
              </a:cxnLst>
              <a:rect l="0" t="0" r="r" b="b"/>
              <a:pathLst>
                <a:path w="17" h="180">
                  <a:moveTo>
                    <a:pt x="17" y="0"/>
                  </a:moveTo>
                  <a:cubicBezTo>
                    <a:pt x="5" y="26"/>
                    <a:pt x="0" y="63"/>
                    <a:pt x="0" y="99"/>
                  </a:cubicBezTo>
                  <a:lnTo>
                    <a:pt x="0" y="180"/>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Freeform 184">
              <a:extLst>
                <a:ext uri="{FF2B5EF4-FFF2-40B4-BE49-F238E27FC236}">
                  <a16:creationId xmlns:a16="http://schemas.microsoft.com/office/drawing/2014/main" id="{B666A980-A398-4038-B5A3-9332520FE4E3}"/>
                </a:ext>
              </a:extLst>
            </p:cNvPr>
            <p:cNvSpPr>
              <a:spLocks/>
            </p:cNvSpPr>
            <p:nvPr/>
          </p:nvSpPr>
          <p:spPr bwMode="auto">
            <a:xfrm>
              <a:off x="7104063" y="2257425"/>
              <a:ext cx="14288" cy="134938"/>
            </a:xfrm>
            <a:custGeom>
              <a:avLst/>
              <a:gdLst>
                <a:gd name="T0" fmla="*/ 0 w 20"/>
                <a:gd name="T1" fmla="*/ 0 h 179"/>
                <a:gd name="T2" fmla="*/ 20 w 20"/>
                <a:gd name="T3" fmla="*/ 96 h 179"/>
                <a:gd name="T4" fmla="*/ 20 w 20"/>
                <a:gd name="T5" fmla="*/ 179 h 179"/>
              </a:gdLst>
              <a:ahLst/>
              <a:cxnLst>
                <a:cxn ang="0">
                  <a:pos x="T0" y="T1"/>
                </a:cxn>
                <a:cxn ang="0">
                  <a:pos x="T2" y="T3"/>
                </a:cxn>
                <a:cxn ang="0">
                  <a:pos x="T4" y="T5"/>
                </a:cxn>
              </a:cxnLst>
              <a:rect l="0" t="0" r="r" b="b"/>
              <a:pathLst>
                <a:path w="20" h="179">
                  <a:moveTo>
                    <a:pt x="0" y="0"/>
                  </a:moveTo>
                  <a:cubicBezTo>
                    <a:pt x="12" y="19"/>
                    <a:pt x="20" y="63"/>
                    <a:pt x="20" y="96"/>
                  </a:cubicBezTo>
                  <a:lnTo>
                    <a:pt x="20" y="179"/>
                  </a:lnTo>
                </a:path>
              </a:pathLst>
            </a:cu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tangle 185">
              <a:extLst>
                <a:ext uri="{FF2B5EF4-FFF2-40B4-BE49-F238E27FC236}">
                  <a16:creationId xmlns:a16="http://schemas.microsoft.com/office/drawing/2014/main" id="{61076F76-6066-41B1-9303-A3EF5E475045}"/>
                </a:ext>
              </a:extLst>
            </p:cNvPr>
            <p:cNvSpPr>
              <a:spLocks noChangeArrowheads="1"/>
            </p:cNvSpPr>
            <p:nvPr/>
          </p:nvSpPr>
          <p:spPr bwMode="auto">
            <a:xfrm>
              <a:off x="7572375" y="2043113"/>
              <a:ext cx="79375" cy="42863"/>
            </a:xfrm>
            <a:prstGeom prst="rect">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Line 186">
              <a:extLst>
                <a:ext uri="{FF2B5EF4-FFF2-40B4-BE49-F238E27FC236}">
                  <a16:creationId xmlns:a16="http://schemas.microsoft.com/office/drawing/2014/main" id="{88ED2365-02EF-45A0-8D2B-C52E1A2359AA}"/>
                </a:ext>
              </a:extLst>
            </p:cNvPr>
            <p:cNvSpPr>
              <a:spLocks noChangeShapeType="1"/>
            </p:cNvSpPr>
            <p:nvPr/>
          </p:nvSpPr>
          <p:spPr bwMode="auto">
            <a:xfrm flipH="1">
              <a:off x="7488238" y="2085975"/>
              <a:ext cx="84138" cy="306388"/>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Line 187">
              <a:extLst>
                <a:ext uri="{FF2B5EF4-FFF2-40B4-BE49-F238E27FC236}">
                  <a16:creationId xmlns:a16="http://schemas.microsoft.com/office/drawing/2014/main" id="{54341A04-9650-48B0-A378-AA3C7902BE4D}"/>
                </a:ext>
              </a:extLst>
            </p:cNvPr>
            <p:cNvSpPr>
              <a:spLocks noChangeShapeType="1"/>
            </p:cNvSpPr>
            <p:nvPr/>
          </p:nvSpPr>
          <p:spPr bwMode="auto">
            <a:xfrm>
              <a:off x="7651750" y="2085975"/>
              <a:ext cx="82550" cy="306388"/>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Line 188">
              <a:extLst>
                <a:ext uri="{FF2B5EF4-FFF2-40B4-BE49-F238E27FC236}">
                  <a16:creationId xmlns:a16="http://schemas.microsoft.com/office/drawing/2014/main" id="{C5A935BF-4AD0-4CE5-B0E6-BEDDB91FC528}"/>
                </a:ext>
              </a:extLst>
            </p:cNvPr>
            <p:cNvSpPr>
              <a:spLocks noChangeShapeType="1"/>
            </p:cNvSpPr>
            <p:nvPr/>
          </p:nvSpPr>
          <p:spPr bwMode="auto">
            <a:xfrm>
              <a:off x="7612063" y="2085975"/>
              <a:ext cx="0" cy="306388"/>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Line 189">
              <a:extLst>
                <a:ext uri="{FF2B5EF4-FFF2-40B4-BE49-F238E27FC236}">
                  <a16:creationId xmlns:a16="http://schemas.microsoft.com/office/drawing/2014/main" id="{1A1D9134-55C4-4709-B8FF-DE5B15FCC45A}"/>
                </a:ext>
              </a:extLst>
            </p:cNvPr>
            <p:cNvSpPr>
              <a:spLocks noChangeShapeType="1"/>
            </p:cNvSpPr>
            <p:nvPr/>
          </p:nvSpPr>
          <p:spPr bwMode="auto">
            <a:xfrm>
              <a:off x="7612063" y="1993900"/>
              <a:ext cx="0" cy="49213"/>
            </a:xfrm>
            <a:prstGeom prst="line">
              <a:avLst/>
            </a:prstGeom>
            <a:noFill/>
            <a:ln w="190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Rectangle 190">
              <a:extLst>
                <a:ext uri="{FF2B5EF4-FFF2-40B4-BE49-F238E27FC236}">
                  <a16:creationId xmlns:a16="http://schemas.microsoft.com/office/drawing/2014/main" id="{2AC10CA0-4C49-4FAE-934C-5F437778D86F}"/>
                </a:ext>
              </a:extLst>
            </p:cNvPr>
            <p:cNvSpPr>
              <a:spLocks noChangeArrowheads="1"/>
            </p:cNvSpPr>
            <p:nvPr/>
          </p:nvSpPr>
          <p:spPr bwMode="auto">
            <a:xfrm>
              <a:off x="7472363" y="1843088"/>
              <a:ext cx="42863" cy="79375"/>
            </a:xfrm>
            <a:prstGeom prst="rect">
              <a:avLst/>
            </a:prstGeom>
            <a:noFill/>
            <a:ln w="190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2" name="Automation3" descr="{&quot;Key&quot;:&quot;POWER_USER_SHAPE_ICON&quot;,&quot;Value&quot;:&quot;POWER_USER_SHAPE_ICON_STYLE_1&quot;}">
            <a:extLst>
              <a:ext uri="{FF2B5EF4-FFF2-40B4-BE49-F238E27FC236}">
                <a16:creationId xmlns:a16="http://schemas.microsoft.com/office/drawing/2014/main" id="{F3257846-AE2C-4304-BC5E-A5EA454086C8}"/>
              </a:ext>
            </a:extLst>
          </p:cNvPr>
          <p:cNvGrpSpPr>
            <a:grpSpLocks noChangeAspect="1"/>
          </p:cNvGrpSpPr>
          <p:nvPr>
            <p:custDataLst>
              <p:tags r:id="rId2"/>
            </p:custDataLst>
          </p:nvPr>
        </p:nvGrpSpPr>
        <p:grpSpPr>
          <a:xfrm>
            <a:off x="900915" y="2005697"/>
            <a:ext cx="425882" cy="612052"/>
            <a:chOff x="6967538" y="5295900"/>
            <a:chExt cx="523875" cy="820738"/>
          </a:xfrm>
          <a:solidFill>
            <a:schemeClr val="bg1"/>
          </a:solidFill>
        </p:grpSpPr>
        <p:sp>
          <p:nvSpPr>
            <p:cNvPr id="83" name="Freeform 107">
              <a:extLst>
                <a:ext uri="{FF2B5EF4-FFF2-40B4-BE49-F238E27FC236}">
                  <a16:creationId xmlns:a16="http://schemas.microsoft.com/office/drawing/2014/main" id="{BA39558F-AE64-44D6-9A22-4C6C4EA45670}"/>
                </a:ext>
              </a:extLst>
            </p:cNvPr>
            <p:cNvSpPr>
              <a:spLocks noEditPoints="1"/>
            </p:cNvSpPr>
            <p:nvPr/>
          </p:nvSpPr>
          <p:spPr bwMode="auto">
            <a:xfrm>
              <a:off x="6972301" y="6038850"/>
              <a:ext cx="422275" cy="77788"/>
            </a:xfrm>
            <a:custGeom>
              <a:avLst/>
              <a:gdLst>
                <a:gd name="T0" fmla="*/ 16 w 308"/>
                <a:gd name="T1" fmla="*/ 40 h 57"/>
                <a:gd name="T2" fmla="*/ 291 w 308"/>
                <a:gd name="T3" fmla="*/ 40 h 57"/>
                <a:gd name="T4" fmla="*/ 291 w 308"/>
                <a:gd name="T5" fmla="*/ 26 h 57"/>
                <a:gd name="T6" fmla="*/ 282 w 308"/>
                <a:gd name="T7" fmla="*/ 17 h 57"/>
                <a:gd name="T8" fmla="*/ 25 w 308"/>
                <a:gd name="T9" fmla="*/ 17 h 57"/>
                <a:gd name="T10" fmla="*/ 16 w 308"/>
                <a:gd name="T11" fmla="*/ 26 h 57"/>
                <a:gd name="T12" fmla="*/ 16 w 308"/>
                <a:gd name="T13" fmla="*/ 40 h 57"/>
                <a:gd name="T14" fmla="*/ 308 w 308"/>
                <a:gd name="T15" fmla="*/ 57 h 57"/>
                <a:gd name="T16" fmla="*/ 0 w 308"/>
                <a:gd name="T17" fmla="*/ 57 h 57"/>
                <a:gd name="T18" fmla="*/ 0 w 308"/>
                <a:gd name="T19" fmla="*/ 26 h 57"/>
                <a:gd name="T20" fmla="*/ 25 w 308"/>
                <a:gd name="T21" fmla="*/ 0 h 57"/>
                <a:gd name="T22" fmla="*/ 282 w 308"/>
                <a:gd name="T23" fmla="*/ 0 h 57"/>
                <a:gd name="T24" fmla="*/ 308 w 308"/>
                <a:gd name="T25" fmla="*/ 26 h 57"/>
                <a:gd name="T26" fmla="*/ 308 w 308"/>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57">
                  <a:moveTo>
                    <a:pt x="16" y="40"/>
                  </a:moveTo>
                  <a:lnTo>
                    <a:pt x="291" y="40"/>
                  </a:lnTo>
                  <a:lnTo>
                    <a:pt x="291" y="26"/>
                  </a:lnTo>
                  <a:cubicBezTo>
                    <a:pt x="291" y="21"/>
                    <a:pt x="287" y="17"/>
                    <a:pt x="282" y="17"/>
                  </a:cubicBezTo>
                  <a:lnTo>
                    <a:pt x="25" y="17"/>
                  </a:lnTo>
                  <a:cubicBezTo>
                    <a:pt x="20" y="17"/>
                    <a:pt x="16" y="21"/>
                    <a:pt x="16" y="26"/>
                  </a:cubicBezTo>
                  <a:lnTo>
                    <a:pt x="16" y="40"/>
                  </a:lnTo>
                  <a:close/>
                  <a:moveTo>
                    <a:pt x="308" y="57"/>
                  </a:moveTo>
                  <a:lnTo>
                    <a:pt x="0" y="57"/>
                  </a:lnTo>
                  <a:lnTo>
                    <a:pt x="0" y="26"/>
                  </a:lnTo>
                  <a:cubicBezTo>
                    <a:pt x="0" y="12"/>
                    <a:pt x="11" y="0"/>
                    <a:pt x="25" y="0"/>
                  </a:cubicBezTo>
                  <a:lnTo>
                    <a:pt x="282" y="0"/>
                  </a:lnTo>
                  <a:cubicBezTo>
                    <a:pt x="296" y="0"/>
                    <a:pt x="308" y="12"/>
                    <a:pt x="308" y="26"/>
                  </a:cubicBezTo>
                  <a:lnTo>
                    <a:pt x="30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108">
              <a:extLst>
                <a:ext uri="{FF2B5EF4-FFF2-40B4-BE49-F238E27FC236}">
                  <a16:creationId xmlns:a16="http://schemas.microsoft.com/office/drawing/2014/main" id="{5F63B009-2469-46A7-A291-E0F234347729}"/>
                </a:ext>
              </a:extLst>
            </p:cNvPr>
            <p:cNvSpPr>
              <a:spLocks noEditPoints="1"/>
            </p:cNvSpPr>
            <p:nvPr/>
          </p:nvSpPr>
          <p:spPr bwMode="auto">
            <a:xfrm>
              <a:off x="7013576" y="5994400"/>
              <a:ext cx="339725" cy="66675"/>
            </a:xfrm>
            <a:custGeom>
              <a:avLst/>
              <a:gdLst>
                <a:gd name="T0" fmla="*/ 16 w 248"/>
                <a:gd name="T1" fmla="*/ 32 h 49"/>
                <a:gd name="T2" fmla="*/ 231 w 248"/>
                <a:gd name="T3" fmla="*/ 32 h 49"/>
                <a:gd name="T4" fmla="*/ 231 w 248"/>
                <a:gd name="T5" fmla="*/ 16 h 49"/>
                <a:gd name="T6" fmla="*/ 16 w 248"/>
                <a:gd name="T7" fmla="*/ 16 h 49"/>
                <a:gd name="T8" fmla="*/ 16 w 248"/>
                <a:gd name="T9" fmla="*/ 32 h 49"/>
                <a:gd name="T10" fmla="*/ 248 w 248"/>
                <a:gd name="T11" fmla="*/ 49 h 49"/>
                <a:gd name="T12" fmla="*/ 0 w 248"/>
                <a:gd name="T13" fmla="*/ 49 h 49"/>
                <a:gd name="T14" fmla="*/ 0 w 248"/>
                <a:gd name="T15" fmla="*/ 16 h 49"/>
                <a:gd name="T16" fmla="*/ 16 w 248"/>
                <a:gd name="T17" fmla="*/ 0 h 49"/>
                <a:gd name="T18" fmla="*/ 231 w 248"/>
                <a:gd name="T19" fmla="*/ 0 h 49"/>
                <a:gd name="T20" fmla="*/ 248 w 248"/>
                <a:gd name="T21" fmla="*/ 16 h 49"/>
                <a:gd name="T22" fmla="*/ 248 w 248"/>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49">
                  <a:moveTo>
                    <a:pt x="16" y="32"/>
                  </a:moveTo>
                  <a:lnTo>
                    <a:pt x="231" y="32"/>
                  </a:lnTo>
                  <a:lnTo>
                    <a:pt x="231" y="16"/>
                  </a:lnTo>
                  <a:lnTo>
                    <a:pt x="16" y="16"/>
                  </a:lnTo>
                  <a:lnTo>
                    <a:pt x="16" y="32"/>
                  </a:lnTo>
                  <a:close/>
                  <a:moveTo>
                    <a:pt x="248" y="49"/>
                  </a:moveTo>
                  <a:lnTo>
                    <a:pt x="0" y="49"/>
                  </a:lnTo>
                  <a:lnTo>
                    <a:pt x="0" y="16"/>
                  </a:lnTo>
                  <a:cubicBezTo>
                    <a:pt x="0" y="7"/>
                    <a:pt x="7" y="0"/>
                    <a:pt x="16" y="0"/>
                  </a:cubicBezTo>
                  <a:lnTo>
                    <a:pt x="231" y="0"/>
                  </a:lnTo>
                  <a:cubicBezTo>
                    <a:pt x="240" y="0"/>
                    <a:pt x="248" y="7"/>
                    <a:pt x="248" y="16"/>
                  </a:cubicBezTo>
                  <a:lnTo>
                    <a:pt x="24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109">
              <a:extLst>
                <a:ext uri="{FF2B5EF4-FFF2-40B4-BE49-F238E27FC236}">
                  <a16:creationId xmlns:a16="http://schemas.microsoft.com/office/drawing/2014/main" id="{F88FD4E9-F658-45A9-84E1-376800F9141F}"/>
                </a:ext>
              </a:extLst>
            </p:cNvPr>
            <p:cNvSpPr>
              <a:spLocks noEditPoints="1"/>
            </p:cNvSpPr>
            <p:nvPr/>
          </p:nvSpPr>
          <p:spPr bwMode="auto">
            <a:xfrm>
              <a:off x="7096126" y="5727700"/>
              <a:ext cx="174625" cy="288925"/>
            </a:xfrm>
            <a:custGeom>
              <a:avLst/>
              <a:gdLst>
                <a:gd name="T0" fmla="*/ 16 w 128"/>
                <a:gd name="T1" fmla="*/ 195 h 211"/>
                <a:gd name="T2" fmla="*/ 111 w 128"/>
                <a:gd name="T3" fmla="*/ 195 h 211"/>
                <a:gd name="T4" fmla="*/ 111 w 128"/>
                <a:gd name="T5" fmla="*/ 61 h 211"/>
                <a:gd name="T6" fmla="*/ 67 w 128"/>
                <a:gd name="T7" fmla="*/ 17 h 211"/>
                <a:gd name="T8" fmla="*/ 61 w 128"/>
                <a:gd name="T9" fmla="*/ 17 h 211"/>
                <a:gd name="T10" fmla="*/ 16 w 128"/>
                <a:gd name="T11" fmla="*/ 61 h 211"/>
                <a:gd name="T12" fmla="*/ 16 w 128"/>
                <a:gd name="T13" fmla="*/ 195 h 211"/>
                <a:gd name="T14" fmla="*/ 128 w 128"/>
                <a:gd name="T15" fmla="*/ 211 h 211"/>
                <a:gd name="T16" fmla="*/ 0 w 128"/>
                <a:gd name="T17" fmla="*/ 211 h 211"/>
                <a:gd name="T18" fmla="*/ 0 w 128"/>
                <a:gd name="T19" fmla="*/ 61 h 211"/>
                <a:gd name="T20" fmla="*/ 61 w 128"/>
                <a:gd name="T21" fmla="*/ 0 h 211"/>
                <a:gd name="T22" fmla="*/ 67 w 128"/>
                <a:gd name="T23" fmla="*/ 0 h 211"/>
                <a:gd name="T24" fmla="*/ 128 w 128"/>
                <a:gd name="T25" fmla="*/ 61 h 211"/>
                <a:gd name="T26" fmla="*/ 128 w 128"/>
                <a:gd name="T2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11">
                  <a:moveTo>
                    <a:pt x="16" y="195"/>
                  </a:moveTo>
                  <a:lnTo>
                    <a:pt x="111" y="195"/>
                  </a:lnTo>
                  <a:lnTo>
                    <a:pt x="111" y="61"/>
                  </a:lnTo>
                  <a:cubicBezTo>
                    <a:pt x="111" y="36"/>
                    <a:pt x="91" y="17"/>
                    <a:pt x="67" y="17"/>
                  </a:cubicBezTo>
                  <a:lnTo>
                    <a:pt x="61" y="17"/>
                  </a:lnTo>
                  <a:cubicBezTo>
                    <a:pt x="36" y="17"/>
                    <a:pt x="16" y="36"/>
                    <a:pt x="16" y="61"/>
                  </a:cubicBezTo>
                  <a:lnTo>
                    <a:pt x="16" y="195"/>
                  </a:lnTo>
                  <a:close/>
                  <a:moveTo>
                    <a:pt x="128" y="211"/>
                  </a:moveTo>
                  <a:lnTo>
                    <a:pt x="0" y="211"/>
                  </a:lnTo>
                  <a:lnTo>
                    <a:pt x="0" y="61"/>
                  </a:lnTo>
                  <a:cubicBezTo>
                    <a:pt x="0" y="27"/>
                    <a:pt x="27" y="0"/>
                    <a:pt x="61" y="0"/>
                  </a:cubicBezTo>
                  <a:lnTo>
                    <a:pt x="67" y="0"/>
                  </a:lnTo>
                  <a:cubicBezTo>
                    <a:pt x="100" y="0"/>
                    <a:pt x="128" y="27"/>
                    <a:pt x="128" y="61"/>
                  </a:cubicBezTo>
                  <a:lnTo>
                    <a:pt x="128" y="21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Freeform 110">
              <a:extLst>
                <a:ext uri="{FF2B5EF4-FFF2-40B4-BE49-F238E27FC236}">
                  <a16:creationId xmlns:a16="http://schemas.microsoft.com/office/drawing/2014/main" id="{7A5D27E2-BC1B-4FE9-A669-E68F3BC881EA}"/>
                </a:ext>
              </a:extLst>
            </p:cNvPr>
            <p:cNvSpPr>
              <a:spLocks/>
            </p:cNvSpPr>
            <p:nvPr/>
          </p:nvSpPr>
          <p:spPr bwMode="auto">
            <a:xfrm>
              <a:off x="6967538" y="5597525"/>
              <a:ext cx="212725" cy="211138"/>
            </a:xfrm>
            <a:custGeom>
              <a:avLst/>
              <a:gdLst>
                <a:gd name="T0" fmla="*/ 104 w 155"/>
                <a:gd name="T1" fmla="*/ 154 h 154"/>
                <a:gd name="T2" fmla="*/ 98 w 155"/>
                <a:gd name="T3" fmla="*/ 152 h 154"/>
                <a:gd name="T4" fmla="*/ 14 w 155"/>
                <a:gd name="T5" fmla="*/ 68 h 154"/>
                <a:gd name="T6" fmla="*/ 14 w 155"/>
                <a:gd name="T7" fmla="*/ 14 h 154"/>
                <a:gd name="T8" fmla="*/ 68 w 155"/>
                <a:gd name="T9" fmla="*/ 14 h 154"/>
                <a:gd name="T10" fmla="*/ 152 w 155"/>
                <a:gd name="T11" fmla="*/ 99 h 154"/>
                <a:gd name="T12" fmla="*/ 151 w 155"/>
                <a:gd name="T13" fmla="*/ 110 h 154"/>
                <a:gd name="T14" fmla="*/ 140 w 155"/>
                <a:gd name="T15" fmla="*/ 110 h 154"/>
                <a:gd name="T16" fmla="*/ 56 w 155"/>
                <a:gd name="T17" fmla="*/ 26 h 154"/>
                <a:gd name="T18" fmla="*/ 26 w 155"/>
                <a:gd name="T19" fmla="*/ 26 h 154"/>
                <a:gd name="T20" fmla="*/ 26 w 155"/>
                <a:gd name="T21" fmla="*/ 56 h 154"/>
                <a:gd name="T22" fmla="*/ 110 w 155"/>
                <a:gd name="T23" fmla="*/ 140 h 154"/>
                <a:gd name="T24" fmla="*/ 110 w 155"/>
                <a:gd name="T25" fmla="*/ 152 h 154"/>
                <a:gd name="T26" fmla="*/ 104 w 155"/>
                <a:gd name="T2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54">
                  <a:moveTo>
                    <a:pt x="104" y="154"/>
                  </a:moveTo>
                  <a:cubicBezTo>
                    <a:pt x="102" y="154"/>
                    <a:pt x="99" y="153"/>
                    <a:pt x="98" y="152"/>
                  </a:cubicBezTo>
                  <a:lnTo>
                    <a:pt x="14" y="68"/>
                  </a:lnTo>
                  <a:cubicBezTo>
                    <a:pt x="0" y="53"/>
                    <a:pt x="0" y="29"/>
                    <a:pt x="14" y="14"/>
                  </a:cubicBezTo>
                  <a:cubicBezTo>
                    <a:pt x="29" y="0"/>
                    <a:pt x="53" y="0"/>
                    <a:pt x="68" y="14"/>
                  </a:cubicBezTo>
                  <a:lnTo>
                    <a:pt x="152" y="99"/>
                  </a:lnTo>
                  <a:cubicBezTo>
                    <a:pt x="155" y="102"/>
                    <a:pt x="155" y="107"/>
                    <a:pt x="151" y="110"/>
                  </a:cubicBezTo>
                  <a:cubicBezTo>
                    <a:pt x="148" y="114"/>
                    <a:pt x="143" y="114"/>
                    <a:pt x="140" y="110"/>
                  </a:cubicBezTo>
                  <a:lnTo>
                    <a:pt x="56" y="26"/>
                  </a:lnTo>
                  <a:cubicBezTo>
                    <a:pt x="48" y="18"/>
                    <a:pt x="34" y="18"/>
                    <a:pt x="26" y="26"/>
                  </a:cubicBezTo>
                  <a:cubicBezTo>
                    <a:pt x="18" y="34"/>
                    <a:pt x="18" y="48"/>
                    <a:pt x="26" y="56"/>
                  </a:cubicBezTo>
                  <a:lnTo>
                    <a:pt x="110" y="140"/>
                  </a:lnTo>
                  <a:cubicBezTo>
                    <a:pt x="113" y="143"/>
                    <a:pt x="113" y="148"/>
                    <a:pt x="110" y="152"/>
                  </a:cubicBezTo>
                  <a:cubicBezTo>
                    <a:pt x="108" y="153"/>
                    <a:pt x="106" y="154"/>
                    <a:pt x="104" y="1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Freeform 111">
              <a:extLst>
                <a:ext uri="{FF2B5EF4-FFF2-40B4-BE49-F238E27FC236}">
                  <a16:creationId xmlns:a16="http://schemas.microsoft.com/office/drawing/2014/main" id="{2BFF807F-8E8D-4620-A3FC-1CACAA0F8A1D}"/>
                </a:ext>
              </a:extLst>
            </p:cNvPr>
            <p:cNvSpPr>
              <a:spLocks/>
            </p:cNvSpPr>
            <p:nvPr/>
          </p:nvSpPr>
          <p:spPr bwMode="auto">
            <a:xfrm>
              <a:off x="6978651" y="5402263"/>
              <a:ext cx="211138" cy="249238"/>
            </a:xfrm>
            <a:custGeom>
              <a:avLst/>
              <a:gdLst>
                <a:gd name="T0" fmla="*/ 67 w 154"/>
                <a:gd name="T1" fmla="*/ 182 h 182"/>
                <a:gd name="T2" fmla="*/ 63 w 154"/>
                <a:gd name="T3" fmla="*/ 181 h 182"/>
                <a:gd name="T4" fmla="*/ 60 w 154"/>
                <a:gd name="T5" fmla="*/ 169 h 182"/>
                <a:gd name="T6" fmla="*/ 134 w 154"/>
                <a:gd name="T7" fmla="*/ 42 h 182"/>
                <a:gd name="T8" fmla="*/ 128 w 154"/>
                <a:gd name="T9" fmla="*/ 20 h 182"/>
                <a:gd name="T10" fmla="*/ 106 w 154"/>
                <a:gd name="T11" fmla="*/ 26 h 182"/>
                <a:gd name="T12" fmla="*/ 16 w 154"/>
                <a:gd name="T13" fmla="*/ 172 h 182"/>
                <a:gd name="T14" fmla="*/ 5 w 154"/>
                <a:gd name="T15" fmla="*/ 174 h 182"/>
                <a:gd name="T16" fmla="*/ 2 w 154"/>
                <a:gd name="T17" fmla="*/ 163 h 182"/>
                <a:gd name="T18" fmla="*/ 91 w 154"/>
                <a:gd name="T19" fmla="*/ 17 h 182"/>
                <a:gd name="T20" fmla="*/ 111 w 154"/>
                <a:gd name="T21" fmla="*/ 2 h 182"/>
                <a:gd name="T22" fmla="*/ 136 w 154"/>
                <a:gd name="T23" fmla="*/ 5 h 182"/>
                <a:gd name="T24" fmla="*/ 151 w 154"/>
                <a:gd name="T25" fmla="*/ 25 h 182"/>
                <a:gd name="T26" fmla="*/ 148 w 154"/>
                <a:gd name="T27" fmla="*/ 50 h 182"/>
                <a:gd name="T28" fmla="*/ 74 w 154"/>
                <a:gd name="T29" fmla="*/ 178 h 182"/>
                <a:gd name="T30" fmla="*/ 67 w 154"/>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82">
                  <a:moveTo>
                    <a:pt x="67" y="182"/>
                  </a:moveTo>
                  <a:cubicBezTo>
                    <a:pt x="66" y="182"/>
                    <a:pt x="64" y="181"/>
                    <a:pt x="63" y="181"/>
                  </a:cubicBezTo>
                  <a:cubicBezTo>
                    <a:pt x="59" y="178"/>
                    <a:pt x="58" y="173"/>
                    <a:pt x="60" y="169"/>
                  </a:cubicBezTo>
                  <a:lnTo>
                    <a:pt x="134" y="42"/>
                  </a:lnTo>
                  <a:cubicBezTo>
                    <a:pt x="138" y="34"/>
                    <a:pt x="135" y="24"/>
                    <a:pt x="128" y="20"/>
                  </a:cubicBezTo>
                  <a:cubicBezTo>
                    <a:pt x="120" y="15"/>
                    <a:pt x="110" y="18"/>
                    <a:pt x="106" y="26"/>
                  </a:cubicBezTo>
                  <a:lnTo>
                    <a:pt x="16" y="172"/>
                  </a:lnTo>
                  <a:cubicBezTo>
                    <a:pt x="14" y="175"/>
                    <a:pt x="9" y="177"/>
                    <a:pt x="5" y="174"/>
                  </a:cubicBezTo>
                  <a:cubicBezTo>
                    <a:pt x="1" y="172"/>
                    <a:pt x="0" y="167"/>
                    <a:pt x="2" y="163"/>
                  </a:cubicBezTo>
                  <a:lnTo>
                    <a:pt x="91" y="17"/>
                  </a:lnTo>
                  <a:cubicBezTo>
                    <a:pt x="95" y="10"/>
                    <a:pt x="103" y="4"/>
                    <a:pt x="111" y="2"/>
                  </a:cubicBezTo>
                  <a:cubicBezTo>
                    <a:pt x="120" y="0"/>
                    <a:pt x="128" y="1"/>
                    <a:pt x="136" y="5"/>
                  </a:cubicBezTo>
                  <a:cubicBezTo>
                    <a:pt x="144" y="10"/>
                    <a:pt x="149" y="17"/>
                    <a:pt x="151" y="25"/>
                  </a:cubicBezTo>
                  <a:cubicBezTo>
                    <a:pt x="154" y="34"/>
                    <a:pt x="152" y="43"/>
                    <a:pt x="148" y="50"/>
                  </a:cubicBezTo>
                  <a:lnTo>
                    <a:pt x="74" y="178"/>
                  </a:lnTo>
                  <a:cubicBezTo>
                    <a:pt x="73" y="180"/>
                    <a:pt x="70" y="182"/>
                    <a:pt x="67"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Freeform 112">
              <a:extLst>
                <a:ext uri="{FF2B5EF4-FFF2-40B4-BE49-F238E27FC236}">
                  <a16:creationId xmlns:a16="http://schemas.microsoft.com/office/drawing/2014/main" id="{F751869F-8768-4975-A148-EE0DC7D68B5F}"/>
                </a:ext>
              </a:extLst>
            </p:cNvPr>
            <p:cNvSpPr>
              <a:spLocks/>
            </p:cNvSpPr>
            <p:nvPr/>
          </p:nvSpPr>
          <p:spPr bwMode="auto">
            <a:xfrm>
              <a:off x="7132638" y="5402263"/>
              <a:ext cx="146050" cy="82550"/>
            </a:xfrm>
            <a:custGeom>
              <a:avLst/>
              <a:gdLst>
                <a:gd name="T0" fmla="*/ 77 w 107"/>
                <a:gd name="T1" fmla="*/ 60 h 60"/>
                <a:gd name="T2" fmla="*/ 24 w 107"/>
                <a:gd name="T3" fmla="*/ 60 h 60"/>
                <a:gd name="T4" fmla="*/ 16 w 107"/>
                <a:gd name="T5" fmla="*/ 52 h 60"/>
                <a:gd name="T6" fmla="*/ 24 w 107"/>
                <a:gd name="T7" fmla="*/ 43 h 60"/>
                <a:gd name="T8" fmla="*/ 77 w 107"/>
                <a:gd name="T9" fmla="*/ 43 h 60"/>
                <a:gd name="T10" fmla="*/ 91 w 107"/>
                <a:gd name="T11" fmla="*/ 30 h 60"/>
                <a:gd name="T12" fmla="*/ 77 w 107"/>
                <a:gd name="T13" fmla="*/ 17 h 60"/>
                <a:gd name="T14" fmla="*/ 8 w 107"/>
                <a:gd name="T15" fmla="*/ 17 h 60"/>
                <a:gd name="T16" fmla="*/ 0 w 107"/>
                <a:gd name="T17" fmla="*/ 8 h 60"/>
                <a:gd name="T18" fmla="*/ 8 w 107"/>
                <a:gd name="T19" fmla="*/ 0 h 60"/>
                <a:gd name="T20" fmla="*/ 77 w 107"/>
                <a:gd name="T21" fmla="*/ 0 h 60"/>
                <a:gd name="T22" fmla="*/ 107 w 107"/>
                <a:gd name="T23" fmla="*/ 30 h 60"/>
                <a:gd name="T24" fmla="*/ 77 w 107"/>
                <a:gd name="T2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60">
                  <a:moveTo>
                    <a:pt x="77" y="60"/>
                  </a:moveTo>
                  <a:lnTo>
                    <a:pt x="24" y="60"/>
                  </a:lnTo>
                  <a:cubicBezTo>
                    <a:pt x="19" y="60"/>
                    <a:pt x="16" y="56"/>
                    <a:pt x="16" y="52"/>
                  </a:cubicBezTo>
                  <a:cubicBezTo>
                    <a:pt x="16" y="47"/>
                    <a:pt x="19" y="43"/>
                    <a:pt x="24" y="43"/>
                  </a:cubicBezTo>
                  <a:lnTo>
                    <a:pt x="77" y="43"/>
                  </a:lnTo>
                  <a:cubicBezTo>
                    <a:pt x="85" y="43"/>
                    <a:pt x="91" y="37"/>
                    <a:pt x="91" y="30"/>
                  </a:cubicBezTo>
                  <a:cubicBezTo>
                    <a:pt x="91" y="23"/>
                    <a:pt x="85" y="17"/>
                    <a:pt x="77" y="17"/>
                  </a:cubicBezTo>
                  <a:lnTo>
                    <a:pt x="8" y="17"/>
                  </a:lnTo>
                  <a:cubicBezTo>
                    <a:pt x="4" y="17"/>
                    <a:pt x="0" y="13"/>
                    <a:pt x="0" y="8"/>
                  </a:cubicBezTo>
                  <a:cubicBezTo>
                    <a:pt x="0" y="4"/>
                    <a:pt x="4" y="0"/>
                    <a:pt x="8" y="0"/>
                  </a:cubicBezTo>
                  <a:lnTo>
                    <a:pt x="77" y="0"/>
                  </a:lnTo>
                  <a:cubicBezTo>
                    <a:pt x="94" y="0"/>
                    <a:pt x="107" y="13"/>
                    <a:pt x="107" y="30"/>
                  </a:cubicBezTo>
                  <a:cubicBezTo>
                    <a:pt x="107" y="46"/>
                    <a:pt x="94" y="60"/>
                    <a:pt x="77"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Freeform 113">
              <a:extLst>
                <a:ext uri="{FF2B5EF4-FFF2-40B4-BE49-F238E27FC236}">
                  <a16:creationId xmlns:a16="http://schemas.microsoft.com/office/drawing/2014/main" id="{630998E8-3C86-4144-9F3C-B8CE03D2B7D9}"/>
                </a:ext>
              </a:extLst>
            </p:cNvPr>
            <p:cNvSpPr>
              <a:spLocks/>
            </p:cNvSpPr>
            <p:nvPr/>
          </p:nvSpPr>
          <p:spPr bwMode="auto">
            <a:xfrm>
              <a:off x="7253288" y="5416550"/>
              <a:ext cx="104775" cy="52388"/>
            </a:xfrm>
            <a:custGeom>
              <a:avLst/>
              <a:gdLst>
                <a:gd name="T0" fmla="*/ 58 w 77"/>
                <a:gd name="T1" fmla="*/ 38 h 38"/>
                <a:gd name="T2" fmla="*/ 9 w 77"/>
                <a:gd name="T3" fmla="*/ 38 h 38"/>
                <a:gd name="T4" fmla="*/ 0 w 77"/>
                <a:gd name="T5" fmla="*/ 30 h 38"/>
                <a:gd name="T6" fmla="*/ 9 w 77"/>
                <a:gd name="T7" fmla="*/ 22 h 38"/>
                <a:gd name="T8" fmla="*/ 58 w 77"/>
                <a:gd name="T9" fmla="*/ 22 h 38"/>
                <a:gd name="T10" fmla="*/ 60 w 77"/>
                <a:gd name="T11" fmla="*/ 19 h 38"/>
                <a:gd name="T12" fmla="*/ 58 w 77"/>
                <a:gd name="T13" fmla="*/ 17 h 38"/>
                <a:gd name="T14" fmla="*/ 9 w 77"/>
                <a:gd name="T15" fmla="*/ 17 h 38"/>
                <a:gd name="T16" fmla="*/ 0 w 77"/>
                <a:gd name="T17" fmla="*/ 9 h 38"/>
                <a:gd name="T18" fmla="*/ 9 w 77"/>
                <a:gd name="T19" fmla="*/ 0 h 38"/>
                <a:gd name="T20" fmla="*/ 58 w 77"/>
                <a:gd name="T21" fmla="*/ 0 h 38"/>
                <a:gd name="T22" fmla="*/ 77 w 77"/>
                <a:gd name="T23" fmla="*/ 19 h 38"/>
                <a:gd name="T24" fmla="*/ 58 w 77"/>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38">
                  <a:moveTo>
                    <a:pt x="58" y="38"/>
                  </a:moveTo>
                  <a:lnTo>
                    <a:pt x="9" y="38"/>
                  </a:lnTo>
                  <a:cubicBezTo>
                    <a:pt x="4" y="38"/>
                    <a:pt x="0" y="35"/>
                    <a:pt x="0" y="30"/>
                  </a:cubicBezTo>
                  <a:cubicBezTo>
                    <a:pt x="0" y="25"/>
                    <a:pt x="4" y="22"/>
                    <a:pt x="9" y="22"/>
                  </a:cubicBezTo>
                  <a:lnTo>
                    <a:pt x="58" y="22"/>
                  </a:lnTo>
                  <a:cubicBezTo>
                    <a:pt x="59" y="22"/>
                    <a:pt x="60" y="21"/>
                    <a:pt x="60" y="19"/>
                  </a:cubicBezTo>
                  <a:cubicBezTo>
                    <a:pt x="60" y="18"/>
                    <a:pt x="59" y="17"/>
                    <a:pt x="58" y="17"/>
                  </a:cubicBezTo>
                  <a:lnTo>
                    <a:pt x="9" y="17"/>
                  </a:lnTo>
                  <a:cubicBezTo>
                    <a:pt x="4" y="17"/>
                    <a:pt x="0" y="13"/>
                    <a:pt x="0" y="9"/>
                  </a:cubicBezTo>
                  <a:cubicBezTo>
                    <a:pt x="0" y="4"/>
                    <a:pt x="4" y="0"/>
                    <a:pt x="9" y="0"/>
                  </a:cubicBezTo>
                  <a:lnTo>
                    <a:pt x="58" y="0"/>
                  </a:lnTo>
                  <a:cubicBezTo>
                    <a:pt x="68" y="0"/>
                    <a:pt x="77" y="9"/>
                    <a:pt x="77" y="19"/>
                  </a:cubicBezTo>
                  <a:cubicBezTo>
                    <a:pt x="77" y="30"/>
                    <a:pt x="68" y="38"/>
                    <a:pt x="5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114">
              <a:extLst>
                <a:ext uri="{FF2B5EF4-FFF2-40B4-BE49-F238E27FC236}">
                  <a16:creationId xmlns:a16="http://schemas.microsoft.com/office/drawing/2014/main" id="{4CAFBECA-ED3B-4221-99A9-EEAB7701793A}"/>
                </a:ext>
              </a:extLst>
            </p:cNvPr>
            <p:cNvSpPr>
              <a:spLocks/>
            </p:cNvSpPr>
            <p:nvPr/>
          </p:nvSpPr>
          <p:spPr bwMode="auto">
            <a:xfrm>
              <a:off x="7278688" y="5443538"/>
              <a:ext cx="212725" cy="147638"/>
            </a:xfrm>
            <a:custGeom>
              <a:avLst/>
              <a:gdLst>
                <a:gd name="T0" fmla="*/ 63 w 155"/>
                <a:gd name="T1" fmla="*/ 108 h 108"/>
                <a:gd name="T2" fmla="*/ 0 w 155"/>
                <a:gd name="T3" fmla="*/ 43 h 108"/>
                <a:gd name="T4" fmla="*/ 8 w 155"/>
                <a:gd name="T5" fmla="*/ 9 h 108"/>
                <a:gd name="T6" fmla="*/ 18 w 155"/>
                <a:gd name="T7" fmla="*/ 3 h 108"/>
                <a:gd name="T8" fmla="*/ 24 w 155"/>
                <a:gd name="T9" fmla="*/ 13 h 108"/>
                <a:gd name="T10" fmla="*/ 18 w 155"/>
                <a:gd name="T11" fmla="*/ 38 h 108"/>
                <a:gd name="T12" fmla="*/ 68 w 155"/>
                <a:gd name="T13" fmla="*/ 89 h 108"/>
                <a:gd name="T14" fmla="*/ 135 w 155"/>
                <a:gd name="T15" fmla="*/ 70 h 108"/>
                <a:gd name="T16" fmla="*/ 70 w 155"/>
                <a:gd name="T17" fmla="*/ 70 h 108"/>
                <a:gd name="T18" fmla="*/ 34 w 155"/>
                <a:gd name="T19" fmla="*/ 33 h 108"/>
                <a:gd name="T20" fmla="*/ 37 w 155"/>
                <a:gd name="T21" fmla="*/ 8 h 108"/>
                <a:gd name="T22" fmla="*/ 46 w 155"/>
                <a:gd name="T23" fmla="*/ 0 h 108"/>
                <a:gd name="T24" fmla="*/ 54 w 155"/>
                <a:gd name="T25" fmla="*/ 10 h 108"/>
                <a:gd name="T26" fmla="*/ 51 w 155"/>
                <a:gd name="T27" fmla="*/ 27 h 108"/>
                <a:gd name="T28" fmla="*/ 77 w 155"/>
                <a:gd name="T29" fmla="*/ 53 h 108"/>
                <a:gd name="T30" fmla="*/ 155 w 155"/>
                <a:gd name="T31" fmla="*/ 53 h 108"/>
                <a:gd name="T32" fmla="*/ 150 w 155"/>
                <a:gd name="T33" fmla="*/ 83 h 108"/>
                <a:gd name="T34" fmla="*/ 63 w 155"/>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108">
                  <a:moveTo>
                    <a:pt x="63" y="108"/>
                  </a:moveTo>
                  <a:lnTo>
                    <a:pt x="0" y="43"/>
                  </a:lnTo>
                  <a:lnTo>
                    <a:pt x="8" y="9"/>
                  </a:lnTo>
                  <a:cubicBezTo>
                    <a:pt x="9" y="5"/>
                    <a:pt x="14" y="2"/>
                    <a:pt x="18" y="3"/>
                  </a:cubicBezTo>
                  <a:cubicBezTo>
                    <a:pt x="23" y="4"/>
                    <a:pt x="25" y="9"/>
                    <a:pt x="24" y="13"/>
                  </a:cubicBezTo>
                  <a:lnTo>
                    <a:pt x="18" y="38"/>
                  </a:lnTo>
                  <a:lnTo>
                    <a:pt x="68" y="89"/>
                  </a:lnTo>
                  <a:lnTo>
                    <a:pt x="135" y="70"/>
                  </a:lnTo>
                  <a:lnTo>
                    <a:pt x="70" y="70"/>
                  </a:lnTo>
                  <a:lnTo>
                    <a:pt x="34" y="33"/>
                  </a:lnTo>
                  <a:lnTo>
                    <a:pt x="37" y="8"/>
                  </a:lnTo>
                  <a:cubicBezTo>
                    <a:pt x="38" y="3"/>
                    <a:pt x="42" y="0"/>
                    <a:pt x="46" y="0"/>
                  </a:cubicBezTo>
                  <a:cubicBezTo>
                    <a:pt x="51" y="1"/>
                    <a:pt x="54" y="5"/>
                    <a:pt x="54" y="10"/>
                  </a:cubicBezTo>
                  <a:lnTo>
                    <a:pt x="51" y="27"/>
                  </a:lnTo>
                  <a:lnTo>
                    <a:pt x="77" y="53"/>
                  </a:lnTo>
                  <a:lnTo>
                    <a:pt x="155" y="53"/>
                  </a:lnTo>
                  <a:lnTo>
                    <a:pt x="150" y="83"/>
                  </a:lnTo>
                  <a:lnTo>
                    <a:pt x="63" y="1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115">
              <a:extLst>
                <a:ext uri="{FF2B5EF4-FFF2-40B4-BE49-F238E27FC236}">
                  <a16:creationId xmlns:a16="http://schemas.microsoft.com/office/drawing/2014/main" id="{F9485F6C-47FE-4481-AC03-B7FEB6E1F091}"/>
                </a:ext>
              </a:extLst>
            </p:cNvPr>
            <p:cNvSpPr>
              <a:spLocks/>
            </p:cNvSpPr>
            <p:nvPr/>
          </p:nvSpPr>
          <p:spPr bwMode="auto">
            <a:xfrm>
              <a:off x="7278688" y="5295900"/>
              <a:ext cx="212725" cy="147638"/>
            </a:xfrm>
            <a:custGeom>
              <a:avLst/>
              <a:gdLst>
                <a:gd name="T0" fmla="*/ 44 w 155"/>
                <a:gd name="T1" fmla="*/ 107 h 107"/>
                <a:gd name="T2" fmla="*/ 36 w 155"/>
                <a:gd name="T3" fmla="*/ 99 h 107"/>
                <a:gd name="T4" fmla="*/ 34 w 155"/>
                <a:gd name="T5" fmla="*/ 74 h 107"/>
                <a:gd name="T6" fmla="*/ 70 w 155"/>
                <a:gd name="T7" fmla="*/ 38 h 107"/>
                <a:gd name="T8" fmla="*/ 135 w 155"/>
                <a:gd name="T9" fmla="*/ 38 h 107"/>
                <a:gd name="T10" fmla="*/ 68 w 155"/>
                <a:gd name="T11" fmla="*/ 18 h 107"/>
                <a:gd name="T12" fmla="*/ 18 w 155"/>
                <a:gd name="T13" fmla="*/ 69 h 107"/>
                <a:gd name="T14" fmla="*/ 24 w 155"/>
                <a:gd name="T15" fmla="*/ 95 h 107"/>
                <a:gd name="T16" fmla="*/ 18 w 155"/>
                <a:gd name="T17" fmla="*/ 105 h 107"/>
                <a:gd name="T18" fmla="*/ 8 w 155"/>
                <a:gd name="T19" fmla="*/ 99 h 107"/>
                <a:gd name="T20" fmla="*/ 0 w 155"/>
                <a:gd name="T21" fmla="*/ 64 h 107"/>
                <a:gd name="T22" fmla="*/ 63 w 155"/>
                <a:gd name="T23" fmla="*/ 0 h 107"/>
                <a:gd name="T24" fmla="*/ 150 w 155"/>
                <a:gd name="T25" fmla="*/ 24 h 107"/>
                <a:gd name="T26" fmla="*/ 155 w 155"/>
                <a:gd name="T27" fmla="*/ 54 h 107"/>
                <a:gd name="T28" fmla="*/ 77 w 155"/>
                <a:gd name="T29" fmla="*/ 54 h 107"/>
                <a:gd name="T30" fmla="*/ 51 w 155"/>
                <a:gd name="T31" fmla="*/ 81 h 107"/>
                <a:gd name="T32" fmla="*/ 53 w 155"/>
                <a:gd name="T33" fmla="*/ 98 h 107"/>
                <a:gd name="T34" fmla="*/ 45 w 155"/>
                <a:gd name="T35" fmla="*/ 107 h 107"/>
                <a:gd name="T36" fmla="*/ 44 w 155"/>
                <a:gd name="T3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07">
                  <a:moveTo>
                    <a:pt x="44" y="107"/>
                  </a:moveTo>
                  <a:cubicBezTo>
                    <a:pt x="40" y="107"/>
                    <a:pt x="37" y="104"/>
                    <a:pt x="36" y="99"/>
                  </a:cubicBezTo>
                  <a:lnTo>
                    <a:pt x="34" y="74"/>
                  </a:lnTo>
                  <a:lnTo>
                    <a:pt x="70" y="38"/>
                  </a:lnTo>
                  <a:lnTo>
                    <a:pt x="135" y="38"/>
                  </a:lnTo>
                  <a:lnTo>
                    <a:pt x="68" y="18"/>
                  </a:lnTo>
                  <a:lnTo>
                    <a:pt x="18" y="69"/>
                  </a:lnTo>
                  <a:lnTo>
                    <a:pt x="24" y="95"/>
                  </a:lnTo>
                  <a:cubicBezTo>
                    <a:pt x="25" y="99"/>
                    <a:pt x="23" y="104"/>
                    <a:pt x="18" y="105"/>
                  </a:cubicBezTo>
                  <a:cubicBezTo>
                    <a:pt x="14" y="106"/>
                    <a:pt x="9" y="103"/>
                    <a:pt x="8" y="99"/>
                  </a:cubicBezTo>
                  <a:lnTo>
                    <a:pt x="0" y="64"/>
                  </a:lnTo>
                  <a:lnTo>
                    <a:pt x="63" y="0"/>
                  </a:lnTo>
                  <a:lnTo>
                    <a:pt x="150" y="24"/>
                  </a:lnTo>
                  <a:lnTo>
                    <a:pt x="155" y="54"/>
                  </a:lnTo>
                  <a:lnTo>
                    <a:pt x="77" y="54"/>
                  </a:lnTo>
                  <a:lnTo>
                    <a:pt x="51" y="81"/>
                  </a:lnTo>
                  <a:lnTo>
                    <a:pt x="53" y="98"/>
                  </a:lnTo>
                  <a:cubicBezTo>
                    <a:pt x="53" y="102"/>
                    <a:pt x="50" y="106"/>
                    <a:pt x="45" y="107"/>
                  </a:cubicBezTo>
                  <a:cubicBezTo>
                    <a:pt x="45" y="107"/>
                    <a:pt x="45" y="107"/>
                    <a:pt x="4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116">
              <a:extLst>
                <a:ext uri="{FF2B5EF4-FFF2-40B4-BE49-F238E27FC236}">
                  <a16:creationId xmlns:a16="http://schemas.microsoft.com/office/drawing/2014/main" id="{FB5DA1B6-5C97-4545-AB00-F5A956283A43}"/>
                </a:ext>
              </a:extLst>
            </p:cNvPr>
            <p:cNvSpPr>
              <a:spLocks noEditPoints="1"/>
            </p:cNvSpPr>
            <p:nvPr/>
          </p:nvSpPr>
          <p:spPr bwMode="auto">
            <a:xfrm>
              <a:off x="7127876" y="5762625"/>
              <a:ext cx="111125" cy="111125"/>
            </a:xfrm>
            <a:custGeom>
              <a:avLst/>
              <a:gdLst>
                <a:gd name="T0" fmla="*/ 41 w 81"/>
                <a:gd name="T1" fmla="*/ 17 h 81"/>
                <a:gd name="T2" fmla="*/ 17 w 81"/>
                <a:gd name="T3" fmla="*/ 41 h 81"/>
                <a:gd name="T4" fmla="*/ 41 w 81"/>
                <a:gd name="T5" fmla="*/ 65 h 81"/>
                <a:gd name="T6" fmla="*/ 65 w 81"/>
                <a:gd name="T7" fmla="*/ 41 h 81"/>
                <a:gd name="T8" fmla="*/ 41 w 81"/>
                <a:gd name="T9" fmla="*/ 17 h 81"/>
                <a:gd name="T10" fmla="*/ 41 w 81"/>
                <a:gd name="T11" fmla="*/ 81 h 81"/>
                <a:gd name="T12" fmla="*/ 0 w 81"/>
                <a:gd name="T13" fmla="*/ 41 h 81"/>
                <a:gd name="T14" fmla="*/ 41 w 81"/>
                <a:gd name="T15" fmla="*/ 0 h 81"/>
                <a:gd name="T16" fmla="*/ 81 w 81"/>
                <a:gd name="T17" fmla="*/ 41 h 81"/>
                <a:gd name="T18" fmla="*/ 41 w 8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81">
                  <a:moveTo>
                    <a:pt x="41" y="17"/>
                  </a:moveTo>
                  <a:cubicBezTo>
                    <a:pt x="28" y="17"/>
                    <a:pt x="17" y="28"/>
                    <a:pt x="17" y="41"/>
                  </a:cubicBezTo>
                  <a:cubicBezTo>
                    <a:pt x="17" y="54"/>
                    <a:pt x="28" y="65"/>
                    <a:pt x="41" y="65"/>
                  </a:cubicBezTo>
                  <a:cubicBezTo>
                    <a:pt x="54" y="65"/>
                    <a:pt x="65" y="54"/>
                    <a:pt x="65" y="41"/>
                  </a:cubicBezTo>
                  <a:cubicBezTo>
                    <a:pt x="65" y="28"/>
                    <a:pt x="54" y="17"/>
                    <a:pt x="41" y="17"/>
                  </a:cubicBezTo>
                  <a:close/>
                  <a:moveTo>
                    <a:pt x="41" y="81"/>
                  </a:moveTo>
                  <a:cubicBezTo>
                    <a:pt x="18" y="81"/>
                    <a:pt x="0" y="63"/>
                    <a:pt x="0" y="41"/>
                  </a:cubicBezTo>
                  <a:cubicBezTo>
                    <a:pt x="0" y="19"/>
                    <a:pt x="18" y="0"/>
                    <a:pt x="41" y="0"/>
                  </a:cubicBezTo>
                  <a:cubicBezTo>
                    <a:pt x="63" y="0"/>
                    <a:pt x="81" y="19"/>
                    <a:pt x="81" y="41"/>
                  </a:cubicBezTo>
                  <a:cubicBezTo>
                    <a:pt x="81" y="63"/>
                    <a:pt x="63" y="81"/>
                    <a:pt x="4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117">
              <a:extLst>
                <a:ext uri="{FF2B5EF4-FFF2-40B4-BE49-F238E27FC236}">
                  <a16:creationId xmlns:a16="http://schemas.microsoft.com/office/drawing/2014/main" id="{1FBB506C-6AF4-4875-B9BF-B7D7123C4DCB}"/>
                </a:ext>
              </a:extLst>
            </p:cNvPr>
            <p:cNvSpPr>
              <a:spLocks/>
            </p:cNvSpPr>
            <p:nvPr/>
          </p:nvSpPr>
          <p:spPr bwMode="auto">
            <a:xfrm>
              <a:off x="7010401" y="5640388"/>
              <a:ext cx="23813" cy="25400"/>
            </a:xfrm>
            <a:custGeom>
              <a:avLst/>
              <a:gdLst>
                <a:gd name="T0" fmla="*/ 10 w 15"/>
                <a:gd name="T1" fmla="*/ 16 h 16"/>
                <a:gd name="T2" fmla="*/ 0 w 15"/>
                <a:gd name="T3" fmla="*/ 7 h 16"/>
                <a:gd name="T4" fmla="*/ 5 w 15"/>
                <a:gd name="T5" fmla="*/ 0 h 16"/>
                <a:gd name="T6" fmla="*/ 15 w 15"/>
                <a:gd name="T7" fmla="*/ 10 h 16"/>
                <a:gd name="T8" fmla="*/ 10 w 15"/>
                <a:gd name="T9" fmla="*/ 16 h 16"/>
              </a:gdLst>
              <a:ahLst/>
              <a:cxnLst>
                <a:cxn ang="0">
                  <a:pos x="T0" y="T1"/>
                </a:cxn>
                <a:cxn ang="0">
                  <a:pos x="T2" y="T3"/>
                </a:cxn>
                <a:cxn ang="0">
                  <a:pos x="T4" y="T5"/>
                </a:cxn>
                <a:cxn ang="0">
                  <a:pos x="T6" y="T7"/>
                </a:cxn>
                <a:cxn ang="0">
                  <a:pos x="T8" y="T9"/>
                </a:cxn>
              </a:cxnLst>
              <a:rect l="0" t="0" r="r" b="b"/>
              <a:pathLst>
                <a:path w="15" h="16">
                  <a:moveTo>
                    <a:pt x="10" y="16"/>
                  </a:moveTo>
                  <a:lnTo>
                    <a:pt x="0" y="7"/>
                  </a:lnTo>
                  <a:lnTo>
                    <a:pt x="5" y="0"/>
                  </a:lnTo>
                  <a:lnTo>
                    <a:pt x="15" y="10"/>
                  </a:lnTo>
                  <a:lnTo>
                    <a:pt x="1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118">
              <a:extLst>
                <a:ext uri="{FF2B5EF4-FFF2-40B4-BE49-F238E27FC236}">
                  <a16:creationId xmlns:a16="http://schemas.microsoft.com/office/drawing/2014/main" id="{C0A18BD1-B4F1-4F35-8D2A-6E0745A4695D}"/>
                </a:ext>
              </a:extLst>
            </p:cNvPr>
            <p:cNvSpPr>
              <a:spLocks/>
            </p:cNvSpPr>
            <p:nvPr/>
          </p:nvSpPr>
          <p:spPr bwMode="auto">
            <a:xfrm>
              <a:off x="7124701" y="5438775"/>
              <a:ext cx="25400" cy="26988"/>
            </a:xfrm>
            <a:custGeom>
              <a:avLst/>
              <a:gdLst>
                <a:gd name="T0" fmla="*/ 8 w 16"/>
                <a:gd name="T1" fmla="*/ 17 h 17"/>
                <a:gd name="T2" fmla="*/ 0 w 16"/>
                <a:gd name="T3" fmla="*/ 12 h 17"/>
                <a:gd name="T4" fmla="*/ 9 w 16"/>
                <a:gd name="T5" fmla="*/ 0 h 17"/>
                <a:gd name="T6" fmla="*/ 16 w 16"/>
                <a:gd name="T7" fmla="*/ 5 h 17"/>
                <a:gd name="T8" fmla="*/ 8 w 16"/>
                <a:gd name="T9" fmla="*/ 17 h 17"/>
              </a:gdLst>
              <a:ahLst/>
              <a:cxnLst>
                <a:cxn ang="0">
                  <a:pos x="T0" y="T1"/>
                </a:cxn>
                <a:cxn ang="0">
                  <a:pos x="T2" y="T3"/>
                </a:cxn>
                <a:cxn ang="0">
                  <a:pos x="T4" y="T5"/>
                </a:cxn>
                <a:cxn ang="0">
                  <a:pos x="T6" y="T7"/>
                </a:cxn>
                <a:cxn ang="0">
                  <a:pos x="T8" y="T9"/>
                </a:cxn>
              </a:cxnLst>
              <a:rect l="0" t="0" r="r" b="b"/>
              <a:pathLst>
                <a:path w="16" h="17">
                  <a:moveTo>
                    <a:pt x="8" y="17"/>
                  </a:moveTo>
                  <a:lnTo>
                    <a:pt x="0" y="12"/>
                  </a:lnTo>
                  <a:lnTo>
                    <a:pt x="9" y="0"/>
                  </a:lnTo>
                  <a:lnTo>
                    <a:pt x="16" y="5"/>
                  </a:lnTo>
                  <a:lnTo>
                    <a:pt x="8"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Rectangle 119">
              <a:extLst>
                <a:ext uri="{FF2B5EF4-FFF2-40B4-BE49-F238E27FC236}">
                  <a16:creationId xmlns:a16="http://schemas.microsoft.com/office/drawing/2014/main" id="{1F50AE1C-1273-4CAA-A615-B9D3028FB7A0}"/>
                </a:ext>
              </a:extLst>
            </p:cNvPr>
            <p:cNvSpPr>
              <a:spLocks noChangeArrowheads="1"/>
            </p:cNvSpPr>
            <p:nvPr/>
          </p:nvSpPr>
          <p:spPr bwMode="auto">
            <a:xfrm>
              <a:off x="7219951" y="5435600"/>
              <a:ext cx="222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6" name="TextBox 95">
            <a:extLst>
              <a:ext uri="{FF2B5EF4-FFF2-40B4-BE49-F238E27FC236}">
                <a16:creationId xmlns:a16="http://schemas.microsoft.com/office/drawing/2014/main" id="{62D30F96-1B75-402F-8CF1-224E797BBDB1}"/>
              </a:ext>
            </a:extLst>
          </p:cNvPr>
          <p:cNvSpPr txBox="1"/>
          <p:nvPr/>
        </p:nvSpPr>
        <p:spPr>
          <a:xfrm>
            <a:off x="1996252" y="2019946"/>
            <a:ext cx="6097656" cy="523220"/>
          </a:xfrm>
          <a:prstGeom prst="rect">
            <a:avLst/>
          </a:prstGeom>
          <a:noFill/>
        </p:spPr>
        <p:txBody>
          <a:bodyPr wrap="square">
            <a:spAutoFit/>
          </a:bodyPr>
          <a:lstStyle/>
          <a:p>
            <a:r>
              <a:rPr lang="en-US" sz="2800" b="1" dirty="0">
                <a:latin typeface="+mj-lt"/>
              </a:rPr>
              <a:t>Introduction</a:t>
            </a:r>
          </a:p>
        </p:txBody>
      </p:sp>
      <p:sp>
        <p:nvSpPr>
          <p:cNvPr id="97" name="TextBox 96">
            <a:extLst>
              <a:ext uri="{FF2B5EF4-FFF2-40B4-BE49-F238E27FC236}">
                <a16:creationId xmlns:a16="http://schemas.microsoft.com/office/drawing/2014/main" id="{9011DFC0-345D-4862-9ABD-02C34AE9A501}"/>
              </a:ext>
            </a:extLst>
          </p:cNvPr>
          <p:cNvSpPr txBox="1"/>
          <p:nvPr/>
        </p:nvSpPr>
        <p:spPr>
          <a:xfrm>
            <a:off x="2703556" y="2867295"/>
            <a:ext cx="7721529" cy="954107"/>
          </a:xfrm>
          <a:prstGeom prst="rect">
            <a:avLst/>
          </a:prstGeom>
          <a:noFill/>
        </p:spPr>
        <p:txBody>
          <a:bodyPr wrap="square">
            <a:spAutoFit/>
          </a:bodyPr>
          <a:lstStyle/>
          <a:p>
            <a:r>
              <a:rPr lang="en-US" sz="2800" b="1" dirty="0">
                <a:latin typeface="+mj-lt"/>
              </a:rPr>
              <a:t>Threat to Nuclear Security in West Africa/Ghana</a:t>
            </a:r>
          </a:p>
        </p:txBody>
      </p:sp>
      <p:sp>
        <p:nvSpPr>
          <p:cNvPr id="98" name="TextBox 97">
            <a:extLst>
              <a:ext uri="{FF2B5EF4-FFF2-40B4-BE49-F238E27FC236}">
                <a16:creationId xmlns:a16="http://schemas.microsoft.com/office/drawing/2014/main" id="{9C1F35E4-13AB-4CB4-BA97-EF22F62DC05E}"/>
              </a:ext>
            </a:extLst>
          </p:cNvPr>
          <p:cNvSpPr txBox="1"/>
          <p:nvPr/>
        </p:nvSpPr>
        <p:spPr>
          <a:xfrm>
            <a:off x="3458204" y="3937286"/>
            <a:ext cx="6097656" cy="523220"/>
          </a:xfrm>
          <a:prstGeom prst="rect">
            <a:avLst/>
          </a:prstGeom>
          <a:noFill/>
        </p:spPr>
        <p:txBody>
          <a:bodyPr wrap="square">
            <a:spAutoFit/>
          </a:bodyPr>
          <a:lstStyle/>
          <a:p>
            <a:r>
              <a:rPr lang="en-US" sz="2800" b="1" dirty="0">
                <a:latin typeface="+mj-lt"/>
              </a:rPr>
              <a:t>Nuclear Security in Ghana</a:t>
            </a:r>
            <a:endParaRPr lang="en-GH" sz="2800" b="1" dirty="0">
              <a:latin typeface="+mj-lt"/>
            </a:endParaRPr>
          </a:p>
        </p:txBody>
      </p:sp>
      <p:sp>
        <p:nvSpPr>
          <p:cNvPr id="99" name="TextBox 98">
            <a:extLst>
              <a:ext uri="{FF2B5EF4-FFF2-40B4-BE49-F238E27FC236}">
                <a16:creationId xmlns:a16="http://schemas.microsoft.com/office/drawing/2014/main" id="{F3919A2D-BC4F-4BED-BB89-605A792D54AD}"/>
              </a:ext>
            </a:extLst>
          </p:cNvPr>
          <p:cNvSpPr txBox="1"/>
          <p:nvPr/>
        </p:nvSpPr>
        <p:spPr>
          <a:xfrm>
            <a:off x="4285014" y="4934887"/>
            <a:ext cx="6097656" cy="523220"/>
          </a:xfrm>
          <a:prstGeom prst="rect">
            <a:avLst/>
          </a:prstGeom>
          <a:noFill/>
        </p:spPr>
        <p:txBody>
          <a:bodyPr wrap="square">
            <a:spAutoFit/>
          </a:bodyPr>
          <a:lstStyle/>
          <a:p>
            <a:r>
              <a:rPr lang="en-US" sz="2800" b="1" dirty="0">
                <a:latin typeface="+mj-lt"/>
              </a:rPr>
              <a:t>Progress, Challenges, Way Forward</a:t>
            </a:r>
          </a:p>
        </p:txBody>
      </p:sp>
      <p:sp>
        <p:nvSpPr>
          <p:cNvPr id="100" name="TextBox 99">
            <a:extLst>
              <a:ext uri="{FF2B5EF4-FFF2-40B4-BE49-F238E27FC236}">
                <a16:creationId xmlns:a16="http://schemas.microsoft.com/office/drawing/2014/main" id="{24984339-1FC4-4F36-A7AA-1229D1F136D1}"/>
              </a:ext>
            </a:extLst>
          </p:cNvPr>
          <p:cNvSpPr txBox="1"/>
          <p:nvPr/>
        </p:nvSpPr>
        <p:spPr>
          <a:xfrm>
            <a:off x="5166324" y="5789064"/>
            <a:ext cx="6097656" cy="523220"/>
          </a:xfrm>
          <a:prstGeom prst="rect">
            <a:avLst/>
          </a:prstGeom>
          <a:noFill/>
        </p:spPr>
        <p:txBody>
          <a:bodyPr wrap="square">
            <a:spAutoFit/>
          </a:bodyPr>
          <a:lstStyle/>
          <a:p>
            <a:r>
              <a:rPr lang="en-US" sz="2800" b="1" dirty="0">
                <a:latin typeface="+mj-lt"/>
              </a:rPr>
              <a:t>Concussion</a:t>
            </a:r>
          </a:p>
        </p:txBody>
      </p:sp>
    </p:spTree>
    <p:custDataLst>
      <p:tags r:id="rId1"/>
    </p:custDataLst>
    <p:extLst>
      <p:ext uri="{BB962C8B-B14F-4D97-AF65-F5344CB8AC3E}">
        <p14:creationId xmlns:p14="http://schemas.microsoft.com/office/powerpoint/2010/main" val="261306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9E89-BB30-460F-AD47-90346274D04F}"/>
              </a:ext>
            </a:extLst>
          </p:cNvPr>
          <p:cNvSpPr>
            <a:spLocks noGrp="1"/>
          </p:cNvSpPr>
          <p:nvPr>
            <p:ph type="title"/>
          </p:nvPr>
        </p:nvSpPr>
        <p:spPr>
          <a:xfrm>
            <a:off x="3903784" y="365126"/>
            <a:ext cx="7450015" cy="1138360"/>
          </a:xfrm>
        </p:spPr>
        <p:txBody>
          <a:bodyPr/>
          <a:lstStyle/>
          <a:p>
            <a:r>
              <a:rPr lang="en-US"/>
              <a:t>Introduction	</a:t>
            </a:r>
            <a:endParaRPr lang="en-GH" dirty="0"/>
          </a:p>
        </p:txBody>
      </p:sp>
      <p:sp>
        <p:nvSpPr>
          <p:cNvPr id="3" name="Content Placeholder 2">
            <a:extLst>
              <a:ext uri="{FF2B5EF4-FFF2-40B4-BE49-F238E27FC236}">
                <a16:creationId xmlns:a16="http://schemas.microsoft.com/office/drawing/2014/main" id="{5AE9A998-E6D4-4C2A-A5A4-0CCD5477FE19}"/>
              </a:ext>
            </a:extLst>
          </p:cNvPr>
          <p:cNvSpPr>
            <a:spLocks noGrp="1"/>
          </p:cNvSpPr>
          <p:nvPr>
            <p:ph idx="1"/>
          </p:nvPr>
        </p:nvSpPr>
        <p:spPr>
          <a:xfrm>
            <a:off x="838200" y="1825625"/>
            <a:ext cx="6824870" cy="4351338"/>
          </a:xfrm>
        </p:spPr>
        <p:txBody>
          <a:bodyPr>
            <a:normAutofit fontScale="85000" lnSpcReduction="20000"/>
          </a:bodyPr>
          <a:lstStyle/>
          <a:p>
            <a:r>
              <a:rPr lang="en-US" dirty="0"/>
              <a:t>Nuclear and radiological terrorism remain a serious threat globally.</a:t>
            </a:r>
          </a:p>
          <a:p>
            <a:endParaRPr lang="en-US" dirty="0"/>
          </a:p>
          <a:p>
            <a:r>
              <a:rPr lang="en-US" dirty="0"/>
              <a:t>In Africa, inadequate prevention, detection, and response mechanisms to malicious acts involving nuclear or other radioactive materials have been identified as priority areas for urgent attention</a:t>
            </a:r>
          </a:p>
          <a:p>
            <a:endParaRPr lang="en-US" dirty="0"/>
          </a:p>
          <a:p>
            <a:r>
              <a:rPr lang="en-US" dirty="0"/>
              <a:t>The IAEA has significantly assisted African MS to improve their systems for protecting nuclear and other radioactive material during use, storage, and transport, and for combating the illicit trafficking of such material.</a:t>
            </a:r>
            <a:endParaRPr lang="en-GH" dirty="0"/>
          </a:p>
          <a:p>
            <a:endParaRPr lang="en-US" dirty="0"/>
          </a:p>
          <a:p>
            <a:endParaRPr lang="en-GH" dirty="0"/>
          </a:p>
        </p:txBody>
      </p:sp>
      <p:sp>
        <p:nvSpPr>
          <p:cNvPr id="9" name="Date Placeholder 8">
            <a:extLst>
              <a:ext uri="{FF2B5EF4-FFF2-40B4-BE49-F238E27FC236}">
                <a16:creationId xmlns:a16="http://schemas.microsoft.com/office/drawing/2014/main" id="{794B9736-1916-4C47-AB20-22DA44FFC177}"/>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4191FEAE-ACE6-411E-A6A4-98F51CF05E21}"/>
              </a:ext>
            </a:extLst>
          </p:cNvPr>
          <p:cNvSpPr>
            <a:spLocks noGrp="1"/>
          </p:cNvSpPr>
          <p:nvPr>
            <p:ph type="ftr" sz="quarter" idx="11"/>
          </p:nvPr>
        </p:nvSpPr>
        <p:spPr>
          <a:xfrm>
            <a:off x="1749287" y="6329363"/>
            <a:ext cx="8818701" cy="365125"/>
          </a:xfrm>
        </p:spPr>
        <p:txBody>
          <a:bodyPr/>
          <a:lstStyle/>
          <a:p>
            <a:r>
              <a:rPr lang="en-US" dirty="0"/>
              <a:t>International Conference on the Safety and Security of Radioactive Sources: Accomplishments and Future Endeavours, Vienna, 20-24 June 2022</a:t>
            </a:r>
            <a:endParaRPr lang="en-GH" dirty="0"/>
          </a:p>
        </p:txBody>
      </p:sp>
      <p:sp>
        <p:nvSpPr>
          <p:cNvPr id="10" name="Slide Number Placeholder 9">
            <a:extLst>
              <a:ext uri="{FF2B5EF4-FFF2-40B4-BE49-F238E27FC236}">
                <a16:creationId xmlns:a16="http://schemas.microsoft.com/office/drawing/2014/main" id="{9F7D2132-5319-4EBA-9E08-E1B8DB780DCE}"/>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5</a:t>
            </a:fld>
            <a:endParaRPr lang="en-GH"/>
          </a:p>
        </p:txBody>
      </p:sp>
      <p:pic>
        <p:nvPicPr>
          <p:cNvPr id="1026" name="Picture 2" descr="A truck carrying a large crane&#10;&#10;Description automatically generated with low confidence">
            <a:extLst>
              <a:ext uri="{FF2B5EF4-FFF2-40B4-BE49-F238E27FC236}">
                <a16:creationId xmlns:a16="http://schemas.microsoft.com/office/drawing/2014/main" id="{597F21D4-07ED-47BA-B0AE-8AE8667308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74" t="24490" b="7700"/>
          <a:stretch/>
        </p:blipFill>
        <p:spPr bwMode="auto">
          <a:xfrm>
            <a:off x="7753739" y="1679510"/>
            <a:ext cx="4438261" cy="465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E231-36CC-4611-AE7D-B4A8E40AC54F}"/>
              </a:ext>
            </a:extLst>
          </p:cNvPr>
          <p:cNvSpPr>
            <a:spLocks noGrp="1"/>
          </p:cNvSpPr>
          <p:nvPr>
            <p:ph type="title"/>
          </p:nvPr>
        </p:nvSpPr>
        <p:spPr>
          <a:xfrm>
            <a:off x="3903784" y="365126"/>
            <a:ext cx="7450015" cy="1138360"/>
          </a:xfrm>
        </p:spPr>
        <p:txBody>
          <a:bodyPr>
            <a:normAutofit fontScale="90000"/>
          </a:bodyPr>
          <a:lstStyle/>
          <a:p>
            <a:r>
              <a:rPr lang="en-US" dirty="0"/>
              <a:t>Threat to Nuclear Security in West Africa/Ghana</a:t>
            </a:r>
            <a:endParaRPr lang="en-GH" dirty="0"/>
          </a:p>
        </p:txBody>
      </p:sp>
      <p:sp>
        <p:nvSpPr>
          <p:cNvPr id="8" name="Date Placeholder 7">
            <a:extLst>
              <a:ext uri="{FF2B5EF4-FFF2-40B4-BE49-F238E27FC236}">
                <a16:creationId xmlns:a16="http://schemas.microsoft.com/office/drawing/2014/main" id="{0B96AC60-0ECB-43EE-A814-BFDBE376C280}"/>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ABA82ED1-44A4-41F3-855F-7657B1CCB5C7}"/>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9" name="Slide Number Placeholder 8">
            <a:extLst>
              <a:ext uri="{FF2B5EF4-FFF2-40B4-BE49-F238E27FC236}">
                <a16:creationId xmlns:a16="http://schemas.microsoft.com/office/drawing/2014/main" id="{0E664C5F-2FB8-4FC7-95D6-354939AB08F5}"/>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6</a:t>
            </a:fld>
            <a:endParaRPr lang="en-GH"/>
          </a:p>
        </p:txBody>
      </p:sp>
      <p:pic>
        <p:nvPicPr>
          <p:cNvPr id="2050" name="Picture 2" descr="US, Europe Split Over Terror Threat from Africa">
            <a:extLst>
              <a:ext uri="{FF2B5EF4-FFF2-40B4-BE49-F238E27FC236}">
                <a16:creationId xmlns:a16="http://schemas.microsoft.com/office/drawing/2014/main" id="{4ECAD40C-C503-45E6-884F-2A562F16DE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72" r="34281" b="4039"/>
          <a:stretch/>
        </p:blipFill>
        <p:spPr bwMode="auto">
          <a:xfrm>
            <a:off x="6385225" y="1741061"/>
            <a:ext cx="5673425" cy="45204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548EB6-F8F3-4EF9-9863-2D6146403B84}"/>
              </a:ext>
            </a:extLst>
          </p:cNvPr>
          <p:cNvSpPr>
            <a:spLocks noGrp="1"/>
          </p:cNvSpPr>
          <p:nvPr>
            <p:ph idx="1"/>
          </p:nvPr>
        </p:nvSpPr>
        <p:spPr>
          <a:xfrm>
            <a:off x="838200" y="1987825"/>
            <a:ext cx="6745357" cy="4189137"/>
          </a:xfrm>
          <a:solidFill>
            <a:schemeClr val="bg2">
              <a:alpha val="47843"/>
            </a:schemeClr>
          </a:solidFill>
          <a:ln>
            <a:noFill/>
          </a:ln>
        </p:spPr>
        <p:txBody>
          <a:bodyPr>
            <a:normAutofit fontScale="92500" lnSpcReduction="10000"/>
          </a:bodyPr>
          <a:lstStyle/>
          <a:p>
            <a:pPr>
              <a:buFont typeface="Wingdings" panose="05000000000000000000" pitchFamily="2" charset="2"/>
              <a:buChar char="§"/>
            </a:pPr>
            <a:r>
              <a:rPr lang="en-US" dirty="0"/>
              <a:t>The last decade has seen a dramatic change in the character of violence in West Africa.</a:t>
            </a:r>
          </a:p>
          <a:p>
            <a:pPr>
              <a:buFont typeface="Wingdings" panose="05000000000000000000" pitchFamily="2" charset="2"/>
              <a:buChar char="§"/>
            </a:pPr>
            <a:r>
              <a:rPr lang="en-US" dirty="0"/>
              <a:t>There has been a shift in large-scale conflict events and intrastate wars and an increase in low-level insurgencies and political violence by non-state actors.</a:t>
            </a:r>
          </a:p>
          <a:p>
            <a:pPr>
              <a:buFont typeface="Wingdings" panose="05000000000000000000" pitchFamily="2" charset="2"/>
              <a:buChar char="§"/>
            </a:pPr>
            <a:r>
              <a:rPr lang="nl-NL" dirty="0"/>
              <a:t>In recent years, there have been recurrent attacks in </a:t>
            </a:r>
            <a:r>
              <a:rPr lang="en-US" dirty="0"/>
              <a:t>Bamako in November 2015 (at the Radisson hotel), Abidjan in March 2016 (attack in the seaside resort of Grand-Bassam), and Ouagadougou in January 2016, and much recently in Nigeria.</a:t>
            </a:r>
            <a:endParaRPr lang="en-GH" dirty="0"/>
          </a:p>
        </p:txBody>
      </p:sp>
    </p:spTree>
    <p:extLst>
      <p:ext uri="{BB962C8B-B14F-4D97-AF65-F5344CB8AC3E}">
        <p14:creationId xmlns:p14="http://schemas.microsoft.com/office/powerpoint/2010/main" val="7302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D4E0-AA92-4D21-B877-D307A86100C3}"/>
              </a:ext>
            </a:extLst>
          </p:cNvPr>
          <p:cNvSpPr>
            <a:spLocks noGrp="1"/>
          </p:cNvSpPr>
          <p:nvPr>
            <p:ph type="title"/>
          </p:nvPr>
        </p:nvSpPr>
        <p:spPr>
          <a:xfrm>
            <a:off x="3903784" y="365126"/>
            <a:ext cx="7450015" cy="1138360"/>
          </a:xfrm>
        </p:spPr>
        <p:txBody>
          <a:bodyPr>
            <a:normAutofit fontScale="90000"/>
          </a:bodyPr>
          <a:lstStyle/>
          <a:p>
            <a:r>
              <a:rPr lang="en-US" dirty="0"/>
              <a:t>Threat to Nuclear Security in West Africa/Ghana</a:t>
            </a:r>
            <a:endParaRPr lang="en-GH" dirty="0"/>
          </a:p>
        </p:txBody>
      </p:sp>
      <p:sp>
        <p:nvSpPr>
          <p:cNvPr id="8" name="Date Placeholder 7">
            <a:extLst>
              <a:ext uri="{FF2B5EF4-FFF2-40B4-BE49-F238E27FC236}">
                <a16:creationId xmlns:a16="http://schemas.microsoft.com/office/drawing/2014/main" id="{76D14D09-5FCB-450F-B0BE-88A474D77884}"/>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80AA6577-777C-44CA-8897-3596BDA72AD2}"/>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dirty="0"/>
          </a:p>
        </p:txBody>
      </p:sp>
      <p:sp>
        <p:nvSpPr>
          <p:cNvPr id="9" name="Slide Number Placeholder 8">
            <a:extLst>
              <a:ext uri="{FF2B5EF4-FFF2-40B4-BE49-F238E27FC236}">
                <a16:creationId xmlns:a16="http://schemas.microsoft.com/office/drawing/2014/main" id="{E48AC7FD-CC8C-419C-B512-5842FB889758}"/>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7</a:t>
            </a:fld>
            <a:endParaRPr lang="en-GH"/>
          </a:p>
        </p:txBody>
      </p:sp>
      <p:pic>
        <p:nvPicPr>
          <p:cNvPr id="5122" name="Picture 2" descr="Boko Haram leader killed on direct orders of Islamic State | Boko Haram |  The Guardian">
            <a:extLst>
              <a:ext uri="{FF2B5EF4-FFF2-40B4-BE49-F238E27FC236}">
                <a16:creationId xmlns:a16="http://schemas.microsoft.com/office/drawing/2014/main" id="{A228333E-1727-48AE-B1A7-65D2614DE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306" y="1656497"/>
            <a:ext cx="4104693" cy="30785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embers of Islamist group Movement for Unity and Jihad in West Africa (MUJAO),  which is in control of much of northern Mali and has imposed Sharia law |  Conflict, Human Rights |">
            <a:extLst>
              <a:ext uri="{FF2B5EF4-FFF2-40B4-BE49-F238E27FC236}">
                <a16:creationId xmlns:a16="http://schemas.microsoft.com/office/drawing/2014/main" id="{7C8960C0-C3DA-44DD-B423-1E5CBBC82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308" y="4121539"/>
            <a:ext cx="4104692" cy="27364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A4B525-058E-4E27-92CF-201A213E092A}"/>
              </a:ext>
            </a:extLst>
          </p:cNvPr>
          <p:cNvSpPr>
            <a:spLocks noGrp="1"/>
          </p:cNvSpPr>
          <p:nvPr>
            <p:ph idx="1"/>
          </p:nvPr>
        </p:nvSpPr>
        <p:spPr>
          <a:xfrm>
            <a:off x="838201" y="2007703"/>
            <a:ext cx="7834314" cy="3846445"/>
          </a:xfrm>
          <a:solidFill>
            <a:srgbClr val="FFCA08">
              <a:alpha val="60000"/>
            </a:srgbClr>
          </a:solidFill>
        </p:spPr>
        <p:txBody>
          <a:bodyPr>
            <a:normAutofit lnSpcReduction="10000"/>
          </a:bodyPr>
          <a:lstStyle/>
          <a:p>
            <a:r>
              <a:rPr lang="en-US" dirty="0"/>
              <a:t>Al Qaeda in the Islamic Maghreb (AQIM)</a:t>
            </a:r>
          </a:p>
          <a:p>
            <a:r>
              <a:rPr lang="en-US" dirty="0"/>
              <a:t>Ansar al Din (“Defenders of the Faith”)</a:t>
            </a:r>
          </a:p>
          <a:p>
            <a:r>
              <a:rPr lang="en-US" dirty="0" err="1"/>
              <a:t>Jama’at</a:t>
            </a:r>
            <a:r>
              <a:rPr lang="en-US" dirty="0"/>
              <a:t> Tawhid Wal Jihad fi </a:t>
            </a:r>
            <a:r>
              <a:rPr lang="en-US" dirty="0" err="1"/>
              <a:t>Garbi</a:t>
            </a:r>
            <a:r>
              <a:rPr lang="en-US" dirty="0"/>
              <a:t> </a:t>
            </a:r>
            <a:r>
              <a:rPr lang="en-US" dirty="0" err="1"/>
              <a:t>Afriqqiya</a:t>
            </a:r>
            <a:endParaRPr lang="en-US" dirty="0"/>
          </a:p>
          <a:p>
            <a:r>
              <a:rPr lang="en-US" dirty="0"/>
              <a:t>(“Movement for Unity and Jihad in West Africa,” or MUJWA)</a:t>
            </a:r>
          </a:p>
          <a:p>
            <a:r>
              <a:rPr lang="en-US" dirty="0"/>
              <a:t>National Movement for the Liberation of Azawad (MNLA)</a:t>
            </a:r>
          </a:p>
          <a:p>
            <a:r>
              <a:rPr lang="nl-NL" dirty="0"/>
              <a:t>Jama’atu Ahlissunnah Lidda’awati wal Jihad (Boko- Haram)</a:t>
            </a:r>
            <a:endParaRPr lang="en-GH" dirty="0"/>
          </a:p>
        </p:txBody>
      </p:sp>
    </p:spTree>
    <p:extLst>
      <p:ext uri="{BB962C8B-B14F-4D97-AF65-F5344CB8AC3E}">
        <p14:creationId xmlns:p14="http://schemas.microsoft.com/office/powerpoint/2010/main" val="215694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79CE-A721-4006-98E4-85449C0430D6}"/>
              </a:ext>
            </a:extLst>
          </p:cNvPr>
          <p:cNvSpPr>
            <a:spLocks noGrp="1"/>
          </p:cNvSpPr>
          <p:nvPr>
            <p:ph type="title"/>
          </p:nvPr>
        </p:nvSpPr>
        <p:spPr>
          <a:xfrm>
            <a:off x="3903784" y="365126"/>
            <a:ext cx="7450015" cy="1138360"/>
          </a:xfrm>
        </p:spPr>
        <p:txBody>
          <a:bodyPr>
            <a:normAutofit fontScale="90000"/>
          </a:bodyPr>
          <a:lstStyle/>
          <a:p>
            <a:r>
              <a:rPr lang="en-US" dirty="0"/>
              <a:t>Threat to Nuclear Security in West Africa/Ghana</a:t>
            </a:r>
            <a:endParaRPr lang="en-GH" dirty="0"/>
          </a:p>
        </p:txBody>
      </p:sp>
      <p:sp>
        <p:nvSpPr>
          <p:cNvPr id="7" name="Date Placeholder 6">
            <a:extLst>
              <a:ext uri="{FF2B5EF4-FFF2-40B4-BE49-F238E27FC236}">
                <a16:creationId xmlns:a16="http://schemas.microsoft.com/office/drawing/2014/main" id="{1FEF47E2-92F0-471F-8736-5ED3AC5D1B22}"/>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08FF9009-3CFF-4B5B-8E95-EA37F9381EDF}"/>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8" name="Slide Number Placeholder 7">
            <a:extLst>
              <a:ext uri="{FF2B5EF4-FFF2-40B4-BE49-F238E27FC236}">
                <a16:creationId xmlns:a16="http://schemas.microsoft.com/office/drawing/2014/main" id="{1E0068D9-3269-4740-AD5D-2F90DB5D390E}"/>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8</a:t>
            </a:fld>
            <a:endParaRPr lang="en-GH"/>
          </a:p>
        </p:txBody>
      </p:sp>
      <p:pic>
        <p:nvPicPr>
          <p:cNvPr id="6146" name="Picture 2">
            <a:extLst>
              <a:ext uri="{FF2B5EF4-FFF2-40B4-BE49-F238E27FC236}">
                <a16:creationId xmlns:a16="http://schemas.microsoft.com/office/drawing/2014/main" id="{5A367D21-7629-41E7-834C-456BB867E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57" y="1672614"/>
            <a:ext cx="3824457" cy="2563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2A433B-B413-4D41-BBBA-4F0BC2630C26}"/>
              </a:ext>
            </a:extLst>
          </p:cNvPr>
          <p:cNvPicPr>
            <a:picLocks noChangeAspect="1"/>
          </p:cNvPicPr>
          <p:nvPr/>
        </p:nvPicPr>
        <p:blipFill rotWithShape="1">
          <a:blip r:embed="rId3">
            <a:extLst>
              <a:ext uri="{28A0092B-C50C-407E-A947-70E740481C1C}">
                <a14:useLocalDpi xmlns:a14="http://schemas.microsoft.com/office/drawing/2010/main" val="0"/>
              </a:ext>
            </a:extLst>
          </a:blip>
          <a:srcRect r="13270"/>
          <a:stretch/>
        </p:blipFill>
        <p:spPr>
          <a:xfrm>
            <a:off x="151557" y="4214695"/>
            <a:ext cx="3824457" cy="2480404"/>
          </a:xfrm>
          <a:prstGeom prst="rect">
            <a:avLst/>
          </a:prstGeom>
        </p:spPr>
      </p:pic>
      <p:sp>
        <p:nvSpPr>
          <p:cNvPr id="3" name="Content Placeholder 2">
            <a:extLst>
              <a:ext uri="{FF2B5EF4-FFF2-40B4-BE49-F238E27FC236}">
                <a16:creationId xmlns:a16="http://schemas.microsoft.com/office/drawing/2014/main" id="{4F3973B9-283D-4837-ABE9-FB7ABE828C31}"/>
              </a:ext>
            </a:extLst>
          </p:cNvPr>
          <p:cNvSpPr>
            <a:spLocks noGrp="1"/>
          </p:cNvSpPr>
          <p:nvPr>
            <p:ph idx="1"/>
          </p:nvPr>
        </p:nvSpPr>
        <p:spPr>
          <a:xfrm>
            <a:off x="3903663" y="2060735"/>
            <a:ext cx="8033233" cy="4351338"/>
          </a:xfrm>
          <a:solidFill>
            <a:schemeClr val="bg1"/>
          </a:solidFill>
        </p:spPr>
        <p:txBody>
          <a:bodyPr>
            <a:normAutofit fontScale="85000" lnSpcReduction="10000"/>
          </a:bodyPr>
          <a:lstStyle/>
          <a:p>
            <a:r>
              <a:rPr lang="en-US" dirty="0"/>
              <a:t>The potential for escalation of violence and the tendency that these groups could one day consider using nuclear or other radioactive materials to push their extremist agenda makes it imperative to address violent extremism and Nuclear Security in all its seriousness</a:t>
            </a:r>
          </a:p>
          <a:p>
            <a:r>
              <a:rPr lang="en-US" dirty="0"/>
              <a:t>Additionally counterterrorism efforts among governments within the region has remained largely uncoordinated and too narrowly focused to contain and confront long-term and sophisticated strategy these groups</a:t>
            </a:r>
          </a:p>
          <a:p>
            <a:r>
              <a:rPr lang="en-US" dirty="0"/>
              <a:t>Largely due to the fact that these strategies fail to address the underlying factors contributing to the outbreak of these crimes as well as the complex linkages between them </a:t>
            </a:r>
            <a:endParaRPr lang="en-GH" dirty="0"/>
          </a:p>
        </p:txBody>
      </p:sp>
    </p:spTree>
    <p:extLst>
      <p:ext uri="{BB962C8B-B14F-4D97-AF65-F5344CB8AC3E}">
        <p14:creationId xmlns:p14="http://schemas.microsoft.com/office/powerpoint/2010/main" val="304244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ADCF-7423-4575-943D-53D58EB1AE57}"/>
              </a:ext>
            </a:extLst>
          </p:cNvPr>
          <p:cNvSpPr>
            <a:spLocks noGrp="1"/>
          </p:cNvSpPr>
          <p:nvPr>
            <p:ph type="title"/>
          </p:nvPr>
        </p:nvSpPr>
        <p:spPr>
          <a:xfrm>
            <a:off x="3903784" y="365126"/>
            <a:ext cx="7450015" cy="1138360"/>
          </a:xfrm>
        </p:spPr>
        <p:txBody>
          <a:bodyPr>
            <a:normAutofit fontScale="90000"/>
          </a:bodyPr>
          <a:lstStyle/>
          <a:p>
            <a:r>
              <a:rPr lang="en-US" dirty="0"/>
              <a:t>Threat to Nuclear Security in West Africa/Ghana</a:t>
            </a:r>
            <a:endParaRPr lang="en-GH" dirty="0"/>
          </a:p>
        </p:txBody>
      </p:sp>
      <p:sp>
        <p:nvSpPr>
          <p:cNvPr id="3" name="Content Placeholder 2">
            <a:extLst>
              <a:ext uri="{FF2B5EF4-FFF2-40B4-BE49-F238E27FC236}">
                <a16:creationId xmlns:a16="http://schemas.microsoft.com/office/drawing/2014/main" id="{563121DF-2BE3-4E84-8B96-3B942EA8C640}"/>
              </a:ext>
            </a:extLst>
          </p:cNvPr>
          <p:cNvSpPr>
            <a:spLocks noGrp="1"/>
          </p:cNvSpPr>
          <p:nvPr>
            <p:ph idx="1"/>
          </p:nvPr>
        </p:nvSpPr>
        <p:spPr>
          <a:xfrm>
            <a:off x="5831633" y="1958008"/>
            <a:ext cx="5522166" cy="3957600"/>
          </a:xfrm>
          <a:solidFill>
            <a:schemeClr val="tx1"/>
          </a:solidFill>
        </p:spPr>
        <p:txBody>
          <a:bodyPr>
            <a:normAutofit lnSpcReduction="10000"/>
          </a:bodyPr>
          <a:lstStyle/>
          <a:p>
            <a:r>
              <a:rPr lang="en-US" sz="2400" dirty="0">
                <a:solidFill>
                  <a:schemeClr val="bg1"/>
                </a:solidFill>
                <a:latin typeface="+mn-lt"/>
              </a:rPr>
              <a:t>Over 1205 incidents of nuclear and other radioactive materials outside of regulatory control have been recorded in 48 countries since 2013</a:t>
            </a:r>
          </a:p>
          <a:p>
            <a:r>
              <a:rPr lang="en-US" sz="2400" dirty="0">
                <a:solidFill>
                  <a:schemeClr val="bg1"/>
                </a:solidFill>
                <a:latin typeface="+mn-lt"/>
              </a:rPr>
              <a:t>few of these involved nuclear weapons-useable materials and at least 329 incidents involved materials highly suitable for radiological terrorism.</a:t>
            </a:r>
          </a:p>
          <a:p>
            <a:r>
              <a:rPr lang="en-US" sz="2400" dirty="0">
                <a:solidFill>
                  <a:schemeClr val="bg1"/>
                </a:solidFill>
                <a:latin typeface="+mn-lt"/>
              </a:rPr>
              <a:t>3 of such incidents happened in West Africa</a:t>
            </a:r>
            <a:br>
              <a:rPr lang="nl-NL" sz="2400" dirty="0">
                <a:solidFill>
                  <a:schemeClr val="bg1"/>
                </a:solidFill>
                <a:latin typeface="+mn-lt"/>
              </a:rPr>
            </a:br>
            <a:endParaRPr lang="en-GH" sz="2400" dirty="0">
              <a:solidFill>
                <a:schemeClr val="bg1"/>
              </a:solidFill>
              <a:latin typeface="+mn-lt"/>
            </a:endParaRPr>
          </a:p>
        </p:txBody>
      </p:sp>
      <p:sp>
        <p:nvSpPr>
          <p:cNvPr id="9" name="Date Placeholder 8">
            <a:extLst>
              <a:ext uri="{FF2B5EF4-FFF2-40B4-BE49-F238E27FC236}">
                <a16:creationId xmlns:a16="http://schemas.microsoft.com/office/drawing/2014/main" id="{1CD331D1-0C35-4FE1-98A0-DD25353792A9}"/>
              </a:ext>
            </a:extLst>
          </p:cNvPr>
          <p:cNvSpPr>
            <a:spLocks noGrp="1"/>
          </p:cNvSpPr>
          <p:nvPr>
            <p:ph type="dt" sz="half" idx="10"/>
          </p:nvPr>
        </p:nvSpPr>
        <p:spPr>
          <a:xfrm>
            <a:off x="386862" y="6321182"/>
            <a:ext cx="2206869" cy="365125"/>
          </a:xfrm>
        </p:spPr>
        <p:txBody>
          <a:bodyPr/>
          <a:lstStyle/>
          <a:p>
            <a:r>
              <a:rPr lang="en-GH"/>
              <a:t>21/06/2022</a:t>
            </a:r>
          </a:p>
        </p:txBody>
      </p:sp>
      <p:sp>
        <p:nvSpPr>
          <p:cNvPr id="4" name="Footer Placeholder 3">
            <a:extLst>
              <a:ext uri="{FF2B5EF4-FFF2-40B4-BE49-F238E27FC236}">
                <a16:creationId xmlns:a16="http://schemas.microsoft.com/office/drawing/2014/main" id="{AC63DEFA-A0F3-4859-89EA-BC53265C55D7}"/>
              </a:ext>
            </a:extLst>
          </p:cNvPr>
          <p:cNvSpPr>
            <a:spLocks noGrp="1"/>
          </p:cNvSpPr>
          <p:nvPr>
            <p:ph type="ftr" sz="quarter" idx="11"/>
          </p:nvPr>
        </p:nvSpPr>
        <p:spPr>
          <a:xfrm>
            <a:off x="2734408" y="6329974"/>
            <a:ext cx="7833946" cy="365125"/>
          </a:xfrm>
        </p:spPr>
        <p:txBody>
          <a:bodyPr/>
          <a:lstStyle/>
          <a:p>
            <a:r>
              <a:rPr lang="en-US"/>
              <a:t>International Conference on the Safety and Security of Radioactive Sources: Accomplishments and Future Endeavours, Vienna, 20-24 June 2022</a:t>
            </a:r>
            <a:endParaRPr lang="en-GH"/>
          </a:p>
        </p:txBody>
      </p:sp>
      <p:sp>
        <p:nvSpPr>
          <p:cNvPr id="10" name="Slide Number Placeholder 9">
            <a:extLst>
              <a:ext uri="{FF2B5EF4-FFF2-40B4-BE49-F238E27FC236}">
                <a16:creationId xmlns:a16="http://schemas.microsoft.com/office/drawing/2014/main" id="{97EB3306-793A-4385-B431-133162459C1E}"/>
              </a:ext>
            </a:extLst>
          </p:cNvPr>
          <p:cNvSpPr>
            <a:spLocks noGrp="1"/>
          </p:cNvSpPr>
          <p:nvPr>
            <p:ph type="sldNum" sz="quarter" idx="4"/>
          </p:nvPr>
        </p:nvSpPr>
        <p:spPr>
          <a:xfrm>
            <a:off x="10972800" y="6356350"/>
            <a:ext cx="381000" cy="365125"/>
          </a:xfrm>
        </p:spPr>
        <p:txBody>
          <a:bodyPr/>
          <a:lstStyle/>
          <a:p>
            <a:fld id="{6863B7E0-4440-4A82-8C68-9E1EEF1F4C97}" type="slidenum">
              <a:rPr lang="en-GH" smtClean="0"/>
              <a:pPr/>
              <a:t>9</a:t>
            </a:fld>
            <a:endParaRPr lang="en-GH"/>
          </a:p>
        </p:txBody>
      </p:sp>
      <p:grpSp>
        <p:nvGrpSpPr>
          <p:cNvPr id="18" name="Group 17">
            <a:extLst>
              <a:ext uri="{FF2B5EF4-FFF2-40B4-BE49-F238E27FC236}">
                <a16:creationId xmlns:a16="http://schemas.microsoft.com/office/drawing/2014/main" id="{3E69E3CB-C455-4F5D-977A-85EC66006D6F}"/>
              </a:ext>
            </a:extLst>
          </p:cNvPr>
          <p:cNvGrpSpPr/>
          <p:nvPr/>
        </p:nvGrpSpPr>
        <p:grpSpPr>
          <a:xfrm>
            <a:off x="5831633" y="5519213"/>
            <a:ext cx="5454460" cy="914400"/>
            <a:chOff x="5206328" y="5080513"/>
            <a:chExt cx="6147472" cy="914400"/>
          </a:xfrm>
        </p:grpSpPr>
        <p:sp>
          <p:nvSpPr>
            <p:cNvPr id="16" name="TextBox 15">
              <a:extLst>
                <a:ext uri="{FF2B5EF4-FFF2-40B4-BE49-F238E27FC236}">
                  <a16:creationId xmlns:a16="http://schemas.microsoft.com/office/drawing/2014/main" id="{062B49DF-F189-4033-8CA5-420133F8A460}"/>
                </a:ext>
              </a:extLst>
            </p:cNvPr>
            <p:cNvSpPr txBox="1"/>
            <p:nvPr/>
          </p:nvSpPr>
          <p:spPr>
            <a:xfrm>
              <a:off x="5290457" y="5340443"/>
              <a:ext cx="6063343" cy="338554"/>
            </a:xfrm>
            <a:prstGeom prst="rect">
              <a:avLst/>
            </a:prstGeom>
            <a:solidFill>
              <a:schemeClr val="accent1"/>
            </a:solidFill>
          </p:spPr>
          <p:txBody>
            <a:bodyPr wrap="square">
              <a:spAutoFit/>
            </a:bodyPr>
            <a:lstStyle/>
            <a:p>
              <a:pPr algn="r"/>
              <a:r>
                <a:rPr lang="fr-FR" sz="1600" b="0" i="0" dirty="0">
                  <a:solidFill>
                    <a:srgbClr val="000000"/>
                  </a:solidFill>
                  <a:effectLst/>
                </a:rPr>
                <a:t>          James Martin Centre for Nonproliferation </a:t>
              </a:r>
              <a:r>
                <a:rPr lang="fr-FR" sz="1600" b="0" i="0" dirty="0" err="1">
                  <a:solidFill>
                    <a:srgbClr val="000000"/>
                  </a:solidFill>
                  <a:effectLst/>
                </a:rPr>
                <a:t>Studies</a:t>
              </a:r>
              <a:r>
                <a:rPr lang="fr-FR" sz="1600" b="0" i="0" dirty="0">
                  <a:solidFill>
                    <a:srgbClr val="000000"/>
                  </a:solidFill>
                  <a:effectLst/>
                </a:rPr>
                <a:t> (CNS)</a:t>
              </a:r>
              <a:r>
                <a:rPr lang="fr-FR" sz="1600" dirty="0"/>
                <a:t> </a:t>
              </a:r>
              <a:endParaRPr lang="en-GH" sz="1600" dirty="0"/>
            </a:p>
          </p:txBody>
        </p:sp>
        <p:pic>
          <p:nvPicPr>
            <p:cNvPr id="17" name="Graphic 16" descr="Atom with solid fill">
              <a:extLst>
                <a:ext uri="{FF2B5EF4-FFF2-40B4-BE49-F238E27FC236}">
                  <a16:creationId xmlns:a16="http://schemas.microsoft.com/office/drawing/2014/main" id="{978C6860-11EB-4107-BC5A-99D6D2A73A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6328" y="5080513"/>
              <a:ext cx="914400" cy="914400"/>
            </a:xfrm>
            <a:prstGeom prst="rect">
              <a:avLst/>
            </a:prstGeom>
          </p:spPr>
        </p:pic>
      </p:grpSp>
      <p:pic>
        <p:nvPicPr>
          <p:cNvPr id="6" name="Picture 5">
            <a:extLst>
              <a:ext uri="{FF2B5EF4-FFF2-40B4-BE49-F238E27FC236}">
                <a16:creationId xmlns:a16="http://schemas.microsoft.com/office/drawing/2014/main" id="{35990667-EE2C-4211-BDD0-67693A13B799}"/>
              </a:ext>
            </a:extLst>
          </p:cNvPr>
          <p:cNvPicPr>
            <a:picLocks noChangeAspect="1"/>
          </p:cNvPicPr>
          <p:nvPr/>
        </p:nvPicPr>
        <p:blipFill rotWithShape="1">
          <a:blip r:embed="rId4"/>
          <a:srcRect l="2920" t="3531"/>
          <a:stretch/>
        </p:blipFill>
        <p:spPr>
          <a:xfrm>
            <a:off x="894961" y="2027567"/>
            <a:ext cx="3704253" cy="3082791"/>
          </a:xfrm>
          <a:prstGeom prst="rect">
            <a:avLst/>
          </a:prstGeom>
        </p:spPr>
      </p:pic>
      <p:sp>
        <p:nvSpPr>
          <p:cNvPr id="13" name="TextBox 12">
            <a:extLst>
              <a:ext uri="{FF2B5EF4-FFF2-40B4-BE49-F238E27FC236}">
                <a16:creationId xmlns:a16="http://schemas.microsoft.com/office/drawing/2014/main" id="{2BEB83F9-AFC9-4BA0-BA9D-0BDF16F28C5D}"/>
              </a:ext>
            </a:extLst>
          </p:cNvPr>
          <p:cNvSpPr txBox="1"/>
          <p:nvPr/>
        </p:nvSpPr>
        <p:spPr>
          <a:xfrm>
            <a:off x="386861" y="4941341"/>
            <a:ext cx="5211505" cy="1323439"/>
          </a:xfrm>
          <a:prstGeom prst="rect">
            <a:avLst/>
          </a:prstGeom>
          <a:solidFill>
            <a:srgbClr val="002060"/>
          </a:solidFill>
        </p:spPr>
        <p:txBody>
          <a:bodyPr wrap="square">
            <a:spAutoFit/>
          </a:bodyPr>
          <a:lstStyle/>
          <a:p>
            <a:pPr algn="just"/>
            <a:r>
              <a:rPr lang="en-US" sz="1600" dirty="0">
                <a:solidFill>
                  <a:schemeClr val="bg1"/>
                </a:solidFill>
              </a:rPr>
              <a:t>In 2021, 120 incidents were reported to the ITDB by 32 States. These indicate that unauthorized activities and events involving nuclear and other radioactive material, including incidents of trafficking and malicious use, continue to occur.</a:t>
            </a:r>
            <a:endParaRPr lang="en-GH" sz="1600" dirty="0">
              <a:solidFill>
                <a:schemeClr val="bg1"/>
              </a:solidFill>
            </a:endParaRPr>
          </a:p>
        </p:txBody>
      </p:sp>
      <p:sp>
        <p:nvSpPr>
          <p:cNvPr id="15" name="TextBox 14">
            <a:extLst>
              <a:ext uri="{FF2B5EF4-FFF2-40B4-BE49-F238E27FC236}">
                <a16:creationId xmlns:a16="http://schemas.microsoft.com/office/drawing/2014/main" id="{52675D09-BF3C-4534-AD96-639FE55420B5}"/>
              </a:ext>
            </a:extLst>
          </p:cNvPr>
          <p:cNvSpPr txBox="1"/>
          <p:nvPr/>
        </p:nvSpPr>
        <p:spPr>
          <a:xfrm>
            <a:off x="894961" y="1781346"/>
            <a:ext cx="3704253" cy="246221"/>
          </a:xfrm>
          <a:prstGeom prst="rect">
            <a:avLst/>
          </a:prstGeom>
          <a:solidFill>
            <a:srgbClr val="0070C0"/>
          </a:solidFill>
        </p:spPr>
        <p:txBody>
          <a:bodyPr wrap="square">
            <a:spAutoFit/>
          </a:bodyPr>
          <a:lstStyle/>
          <a:p>
            <a:pPr algn="ctr"/>
            <a:r>
              <a:rPr lang="en-US" sz="1000" b="0" i="0" dirty="0">
                <a:solidFill>
                  <a:schemeClr val="bg1"/>
                </a:solidFill>
                <a:effectLst/>
              </a:rPr>
              <a:t>IAEA Incident and Trafficking Database (ITDB), 2022 Factsheet</a:t>
            </a:r>
            <a:endParaRPr lang="en-GH" sz="1000" dirty="0">
              <a:solidFill>
                <a:schemeClr val="bg1"/>
              </a:solidFill>
            </a:endParaRPr>
          </a:p>
        </p:txBody>
      </p:sp>
    </p:spTree>
    <p:extLst>
      <p:ext uri="{BB962C8B-B14F-4D97-AF65-F5344CB8AC3E}">
        <p14:creationId xmlns:p14="http://schemas.microsoft.com/office/powerpoint/2010/main" val="936393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Chevrons_with_icons_1"/>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hemistry*flask*becker*science*experiment*chemic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cath-lab_POWER_USER_SEPARATOR_ICONS_doctor_POWER_USER_SEPARATOR_ICONS_health_POWER_USER_SEPARATOR_ICONS_health-care_POWER_USER_SEPARATOR_ICONS_hospital"/>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cath-lab_POWER_USER_SEPARATOR_ICONS_doctor_POWER_USER_SEPARATOR_ICONS_health_POWER_USER_SEPARATOR_ICONS_health-care_POWER_USER_SEPARATOR_ICONS_hospit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cath-lab_POWER_USER_SEPARATOR_ICONS_doctor_POWER_USER_SEPARATOR_ICONS_health_POWER_USER_SEPARATOR_ICONS_health-care_POWER_USER_SEPARATOR_ICONS_hospit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cath-lab_POWER_USER_SEPARATOR_ICONS_doctor_POWER_USER_SEPARATOR_ICONS_health_POWER_USER_SEPARATOR_ICONS_health-care_POWER_USER_SEPARATOR_ICONS_hospit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cath-lab_POWER_USER_SEPARATOR_ICONS_doctor_POWER_USER_SEPARATOR_ICONS_health_POWER_USER_SEPARATOR_ICONS_health-care_POWER_USER_SEPARATOR_ICONS_hospit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ommunity_POWER_USER_SEPARATOR_ICONS_group_POWER_USER_SEPARATOR_ICONS_people_POWER_USER_SEPARATOR_ICONS_together"/>
</p:tagLst>
</file>

<file path=ppt/theme/theme1.xml><?xml version="1.0" encoding="utf-8"?>
<a:theme xmlns:a="http://schemas.openxmlformats.org/drawingml/2006/main" name="rpi">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i" id="{947CA0EC-9776-4E0F-A87A-4CB498FA456D}" vid="{175E73CD-289A-4AFD-BF5B-0DC7800E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rpi</Template>
  <TotalTime>1054</TotalTime>
  <Words>1411</Words>
  <Application>Microsoft Office PowerPoint</Application>
  <PresentationFormat>Widescreen</PresentationFormat>
  <Paragraphs>148</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vt:lpstr>
      <vt:lpstr>Felix Titling</vt:lpstr>
      <vt:lpstr>Raleway</vt:lpstr>
      <vt:lpstr>TimesNewRomanPSMT</vt:lpstr>
      <vt:lpstr>Wingdings</vt:lpstr>
      <vt:lpstr>rpi</vt:lpstr>
      <vt:lpstr>Nuclear Security in Ghana, Progress, Challenges, and the way forward </vt:lpstr>
      <vt:lpstr>PowerPoint Presentation</vt:lpstr>
      <vt:lpstr>PowerPoint Presentation</vt:lpstr>
      <vt:lpstr>Presentation Outline</vt:lpstr>
      <vt:lpstr>Introduction </vt:lpstr>
      <vt:lpstr>Threat to Nuclear Security in West Africa/Ghana</vt:lpstr>
      <vt:lpstr>Threat to Nuclear Security in West Africa/Ghana</vt:lpstr>
      <vt:lpstr>Threat to Nuclear Security in West Africa/Ghana</vt:lpstr>
      <vt:lpstr>Threat to Nuclear Security in West Africa/Ghana</vt:lpstr>
      <vt:lpstr>Threat to Nuclear Security in West Africa/Ghana</vt:lpstr>
      <vt:lpstr>Threat to Nuclear Security in West Africa/Ghana</vt:lpstr>
      <vt:lpstr>Ghana’s Nuclear Security</vt:lpstr>
      <vt:lpstr>Ghana’s Nuclear Security</vt:lpstr>
      <vt:lpstr>Ghana’s Nuclear Security</vt:lpstr>
      <vt:lpstr>Major Progress and Challenges</vt:lpstr>
      <vt:lpstr>The way forward</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Security in Ghana, Progress, Challenges, and the way forward </dc:title>
  <dc:creator>Raymond Agalga</dc:creator>
  <cp:lastModifiedBy>Raymond Agalga</cp:lastModifiedBy>
  <cp:revision>81</cp:revision>
  <dcterms:created xsi:type="dcterms:W3CDTF">2022-06-08T16:20:25Z</dcterms:created>
  <dcterms:modified xsi:type="dcterms:W3CDTF">2022-06-20T15:18:35Z</dcterms:modified>
</cp:coreProperties>
</file>