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64" r:id="rId2"/>
    <p:sldId id="326" r:id="rId3"/>
    <p:sldId id="327" r:id="rId4"/>
    <p:sldId id="353" r:id="rId5"/>
    <p:sldId id="354" r:id="rId6"/>
    <p:sldId id="359" r:id="rId7"/>
    <p:sldId id="361" r:id="rId8"/>
    <p:sldId id="362" r:id="rId9"/>
    <p:sldId id="365" r:id="rId10"/>
    <p:sldId id="369" r:id="rId11"/>
    <p:sldId id="370" r:id="rId12"/>
    <p:sldId id="371" r:id="rId13"/>
    <p:sldId id="372" r:id="rId14"/>
    <p:sldId id="368" r:id="rId15"/>
    <p:sldId id="338" r:id="rId16"/>
    <p:sldId id="37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A9706"/>
    <a:srgbClr val="EF5011"/>
    <a:srgbClr val="CCCC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41" autoAdjust="0"/>
    <p:restoredTop sz="92029" autoAdjust="0"/>
  </p:normalViewPr>
  <p:slideViewPr>
    <p:cSldViewPr snapToGrid="0">
      <p:cViewPr>
        <p:scale>
          <a:sx n="100" d="100"/>
          <a:sy n="100" d="100"/>
        </p:scale>
        <p:origin x="-840" y="3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2346" y="62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B88CC-AC55-444F-B270-984801FCE67D}" type="datetimeFigureOut">
              <a:rPr lang="el-GR" smtClean="0"/>
              <a:pPr/>
              <a:t>17/6/2022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EDC66-386E-48D0-AAC5-1A3C7B9B084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088679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>
              <a:spcBef>
                <a:spcPct val="50000"/>
              </a:spcBef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1pPr>
            <a:lvl2pPr marL="742950" indent="-285750" algn="r">
              <a:spcBef>
                <a:spcPct val="50000"/>
              </a:spcBef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2pPr>
            <a:lvl3pPr marL="1143000" indent="-228600" algn="r">
              <a:spcBef>
                <a:spcPct val="50000"/>
              </a:spcBef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3pPr>
            <a:lvl4pPr marL="1600200" indent="-228600" algn="r">
              <a:spcBef>
                <a:spcPct val="50000"/>
              </a:spcBef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4pPr>
            <a:lvl5pPr marL="2057400" indent="-228600" algn="r">
              <a:spcBef>
                <a:spcPct val="50000"/>
              </a:spcBef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l-GR" altLang="el-GR" sz="1200" i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mmmmmmmmmmmmmm</a:t>
            </a:r>
            <a:endParaRPr lang="el-GR" altLang="el-GR" sz="1200" i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>
              <a:spcBef>
                <a:spcPct val="50000"/>
              </a:spcBef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1pPr>
            <a:lvl2pPr marL="742950" indent="-285750" algn="r">
              <a:spcBef>
                <a:spcPct val="50000"/>
              </a:spcBef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2pPr>
            <a:lvl3pPr marL="1143000" indent="-228600" algn="r">
              <a:spcBef>
                <a:spcPct val="50000"/>
              </a:spcBef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3pPr>
            <a:lvl4pPr marL="1600200" indent="-228600" algn="r">
              <a:spcBef>
                <a:spcPct val="50000"/>
              </a:spcBef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4pPr>
            <a:lvl5pPr marL="2057400" indent="-228600" algn="r">
              <a:spcBef>
                <a:spcPct val="50000"/>
              </a:spcBef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541DEA5-9BFC-4955-B6D1-012C3D86F7D4}" type="datetime1">
              <a:rPr lang="el-GR" altLang="el-GR" sz="1200" i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17/6/2022</a:t>
            </a:fld>
            <a:endParaRPr lang="el-GR" altLang="el-GR" sz="1200" i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>
              <a:spcBef>
                <a:spcPct val="50000"/>
              </a:spcBef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1pPr>
            <a:lvl2pPr marL="742950" indent="-285750" algn="r">
              <a:spcBef>
                <a:spcPct val="50000"/>
              </a:spcBef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2pPr>
            <a:lvl3pPr marL="1143000" indent="-228600" algn="r">
              <a:spcBef>
                <a:spcPct val="50000"/>
              </a:spcBef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3pPr>
            <a:lvl4pPr marL="1600200" indent="-228600" algn="r">
              <a:spcBef>
                <a:spcPct val="50000"/>
              </a:spcBef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4pPr>
            <a:lvl5pPr marL="2057400" indent="-228600" algn="r">
              <a:spcBef>
                <a:spcPct val="50000"/>
              </a:spcBef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l-GR" altLang="el-GR" sz="1200" i="0" smtClean="0">
                <a:solidFill>
                  <a:srgbClr val="000000"/>
                </a:solidFill>
                <a:latin typeface="Times New Roman" panose="02020603050405020304" pitchFamily="18" charset="0"/>
              </a:rPr>
              <a:t>bbbbbbbbbbbbbbb</a:t>
            </a:r>
          </a:p>
        </p:txBody>
      </p:sp>
      <p:sp>
        <p:nvSpPr>
          <p:cNvPr id="71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>
              <a:spcBef>
                <a:spcPct val="50000"/>
              </a:spcBef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1pPr>
            <a:lvl2pPr marL="742950" indent="-285750" algn="r">
              <a:spcBef>
                <a:spcPct val="50000"/>
              </a:spcBef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2pPr>
            <a:lvl3pPr marL="1143000" indent="-228600" algn="r">
              <a:spcBef>
                <a:spcPct val="50000"/>
              </a:spcBef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3pPr>
            <a:lvl4pPr marL="1600200" indent="-228600" algn="r">
              <a:spcBef>
                <a:spcPct val="50000"/>
              </a:spcBef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4pPr>
            <a:lvl5pPr marL="2057400" indent="-228600" algn="r">
              <a:spcBef>
                <a:spcPct val="50000"/>
              </a:spcBef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7CECF0-B76E-475B-A48C-C2B216D356FB}" type="slidenum">
              <a:rPr lang="en-US" altLang="el-GR" sz="1200" i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lang="en-US" altLang="el-GR" sz="1200" i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71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</p:spTree>
    <p:extLst>
      <p:ext uri="{BB962C8B-B14F-4D97-AF65-F5344CB8AC3E}">
        <p14:creationId xmlns="" xmlns:p14="http://schemas.microsoft.com/office/powerpoint/2010/main" val="374525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E0F18-8ABA-4F2A-919E-23ED23A48E0C}" type="datetime1">
              <a:rPr lang="el-GR" smtClean="0"/>
              <a:t>17/6/2022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International Conference on Safety and Security of Radioactive Sources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58A9C-88DA-4B84-8EBC-834499472660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="" xmlns:p14="http://schemas.microsoft.com/office/powerpoint/2010/main" val="2066554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354BA-34DC-4243-82A7-D4A361DBB1E4}" type="datetime1">
              <a:rPr lang="el-GR" smtClean="0"/>
              <a:t>17/6/2022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International Conference on Safety and Security of Radioactive Sources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41E6D-FA19-4143-B570-3D9483D9C8E4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="" xmlns:p14="http://schemas.microsoft.com/office/powerpoint/2010/main" val="3277553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85751" y="6248400"/>
            <a:ext cx="250031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2EA1F-3E89-491B-8C85-7F980B429C18}" type="datetime1">
              <a:rPr lang="el-GR" smtClean="0"/>
              <a:t>17/6/2022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aseline="0"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2979738" y="6237288"/>
            <a:ext cx="473551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International Conference on Safety and Security of Radioactive Sources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278773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910" y="1928802"/>
            <a:ext cx="7772400" cy="4114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l-GR" dirty="0"/>
          </a:p>
        </p:txBody>
      </p:sp>
      <p:sp>
        <p:nvSpPr>
          <p:cNvPr id="7" name="6 - Τίτλος"/>
          <p:cNvSpPr>
            <a:spLocks noGrp="1"/>
          </p:cNvSpPr>
          <p:nvPr>
            <p:ph type="title"/>
          </p:nvPr>
        </p:nvSpPr>
        <p:spPr>
          <a:xfrm>
            <a:off x="642910" y="571480"/>
            <a:ext cx="7772400" cy="1143000"/>
          </a:xfrm>
        </p:spPr>
        <p:txBody>
          <a:bodyPr/>
          <a:lstStyle/>
          <a:p>
            <a:r>
              <a:rPr lang="el-GR" dirty="0" err="1" smtClean="0"/>
              <a:t>Kλικ</a:t>
            </a:r>
            <a:r>
              <a:rPr lang="el-GR" dirty="0" smtClean="0"/>
              <a:t> για επεξεργασία του τίτλου</a:t>
            </a:r>
            <a:endParaRPr lang="el-GR" dirty="0"/>
          </a:p>
        </p:txBody>
      </p:sp>
      <p:sp>
        <p:nvSpPr>
          <p:cNvPr id="4" name="7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28625" y="6248400"/>
            <a:ext cx="200025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96C400D-3695-4B8A-98D9-765E0B38E0B1}" type="datetime1">
              <a:rPr lang="el-GR" smtClean="0"/>
              <a:t>17/6/2022</a:t>
            </a:fld>
            <a:endParaRPr lang="en-US"/>
          </a:p>
        </p:txBody>
      </p:sp>
      <p:sp>
        <p:nvSpPr>
          <p:cNvPr id="5" name="8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0279197-A486-4103-AC09-E4B71DCBE76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9 - Θέση υποσέλιδου"/>
          <p:cNvSpPr>
            <a:spLocks noGrp="1"/>
          </p:cNvSpPr>
          <p:nvPr>
            <p:ph type="ftr" sz="quarter" idx="12"/>
          </p:nvPr>
        </p:nvSpPr>
        <p:spPr>
          <a:xfrm>
            <a:off x="2500313" y="6215063"/>
            <a:ext cx="5616575" cy="457200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smtClean="0"/>
              <a:t>International Conference on Safety and Security of Radioactive Sources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83460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2101A-5949-43EB-BD19-0FB625EE3FFC}" type="datetime1">
              <a:rPr lang="el-GR" smtClean="0"/>
              <a:t>17/6/2022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Conference on Safety and Security of Radioactive Sources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AF296-26E5-4896-AAE8-30DC7D61B9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541298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GB" altLang="el-GR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B" altLang="el-GR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85751" y="6248400"/>
            <a:ext cx="187379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800" baseline="0">
                <a:solidFill>
                  <a:srgbClr val="0C3966"/>
                </a:solidFill>
                <a:latin typeface="Tahoma" pitchFamily="34" charset="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83ABF743-A77B-4E3F-8FAE-E16ABA644DF0}" type="datetime1">
              <a:rPr lang="el-GR" i="1" smtClean="0"/>
              <a:t>17/6/2022</a:t>
            </a:fld>
            <a:endParaRPr lang="en-US" i="1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41151" y="6237288"/>
            <a:ext cx="478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800" b="1" i="0" baseline="0">
                <a:solidFill>
                  <a:srgbClr val="0C3966"/>
                </a:solidFill>
                <a:latin typeface="Tahoma" pitchFamily="34" charset="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mtClean="0"/>
              <a:t>International Conference on Safety and Security of Radioactive Sources</a:t>
            </a:r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04306" y="6248400"/>
            <a:ext cx="122538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750" smtClean="0">
                <a:solidFill>
                  <a:srgbClr val="0C3966"/>
                </a:solidFill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0911D987-D0D7-4A15-93A4-597C1E850C66}" type="slidenum">
              <a:rPr lang="en-US" altLang="el-GR" i="1">
                <a:latin typeface="Tahoma" panose="020B0604030504040204" pitchFamily="34" charset="0"/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l-GR" i="1">
              <a:latin typeface="Tahoma" panose="020B0604030504040204" pitchFamily="34" charset="0"/>
            </a:endParaRPr>
          </a:p>
        </p:txBody>
      </p:sp>
      <p:sp>
        <p:nvSpPr>
          <p:cNvPr id="1031" name="AutoShape 10"/>
          <p:cNvSpPr>
            <a:spLocks noChangeArrowheads="1"/>
          </p:cNvSpPr>
          <p:nvPr/>
        </p:nvSpPr>
        <p:spPr bwMode="auto">
          <a:xfrm>
            <a:off x="381000" y="333377"/>
            <a:ext cx="8458200" cy="5903913"/>
          </a:xfrm>
          <a:prstGeom prst="roundRect">
            <a:avLst>
              <a:gd name="adj" fmla="val 3565"/>
            </a:avLst>
          </a:prstGeom>
          <a:noFill/>
          <a:ln w="25400">
            <a:solidFill>
              <a:srgbClr val="339933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>
              <a:spcBef>
                <a:spcPct val="50000"/>
              </a:spcBef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1pPr>
            <a:lvl2pPr marL="742950" indent="-285750" algn="r">
              <a:spcBef>
                <a:spcPct val="50000"/>
              </a:spcBef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2pPr>
            <a:lvl3pPr marL="1143000" indent="-228600" algn="r">
              <a:spcBef>
                <a:spcPct val="50000"/>
              </a:spcBef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3pPr>
            <a:lvl4pPr marL="1600200" indent="-228600" algn="r">
              <a:spcBef>
                <a:spcPct val="50000"/>
              </a:spcBef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4pPr>
            <a:lvl5pPr marL="2057400" indent="-228600" algn="r">
              <a:spcBef>
                <a:spcPct val="50000"/>
              </a:spcBef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Aft>
                <a:spcPct val="0"/>
              </a:spcAft>
            </a:pPr>
            <a:endParaRPr lang="el-GR" altLang="el-GR" sz="1050" smtClean="0">
              <a:solidFill>
                <a:srgbClr val="808080"/>
              </a:solidFill>
            </a:endParaRPr>
          </a:p>
        </p:txBody>
      </p:sp>
      <p:sp>
        <p:nvSpPr>
          <p:cNvPr id="1033" name="Text Box 12"/>
          <p:cNvSpPr txBox="1">
            <a:spLocks noChangeArrowheads="1"/>
          </p:cNvSpPr>
          <p:nvPr/>
        </p:nvSpPr>
        <p:spPr bwMode="auto">
          <a:xfrm>
            <a:off x="685800" y="187360"/>
            <a:ext cx="1755351" cy="255551"/>
          </a:xfrm>
          <a:prstGeom prst="rect">
            <a:avLst/>
          </a:prstGeom>
          <a:gradFill flip="none" rotWithShape="1">
            <a:gsLst>
              <a:gs pos="70000">
                <a:srgbClr val="C4D6EB"/>
              </a:gs>
              <a:gs pos="100000">
                <a:srgbClr val="FFEBFA"/>
              </a:gs>
            </a:gsLst>
            <a:lin ang="16200000" scaled="0"/>
            <a:tileRect/>
          </a:gradFill>
          <a:ln>
            <a:solidFill>
              <a:schemeClr val="tx1"/>
            </a:solidFill>
          </a:ln>
          <a:extLst/>
        </p:spPr>
        <p:txBody>
          <a:bodyPr wrap="none" lIns="67500" tIns="35100" rIns="67500" bIns="35100">
            <a:spAutoFit/>
          </a:bodyPr>
          <a:lstStyle>
            <a:lvl1pPr>
              <a:defRPr sz="1400" i="1">
                <a:solidFill>
                  <a:schemeClr val="bg2"/>
                </a:solidFill>
                <a:latin typeface="Tahoma" pitchFamily="34" charset="0"/>
              </a:defRPr>
            </a:lvl1pPr>
            <a:lvl2pPr marL="742950" indent="-285750">
              <a:defRPr sz="1400" i="1">
                <a:solidFill>
                  <a:schemeClr val="bg2"/>
                </a:solidFill>
                <a:latin typeface="Tahoma" pitchFamily="34" charset="0"/>
              </a:defRPr>
            </a:lvl2pPr>
            <a:lvl3pPr marL="1143000" indent="-228600">
              <a:defRPr sz="1400" i="1">
                <a:solidFill>
                  <a:schemeClr val="bg2"/>
                </a:solidFill>
                <a:latin typeface="Tahoma" pitchFamily="34" charset="0"/>
              </a:defRPr>
            </a:lvl3pPr>
            <a:lvl4pPr marL="1600200" indent="-228600">
              <a:defRPr sz="1400" i="1">
                <a:solidFill>
                  <a:schemeClr val="bg2"/>
                </a:solidFill>
                <a:latin typeface="Tahoma" pitchFamily="34" charset="0"/>
              </a:defRPr>
            </a:lvl4pPr>
            <a:lvl5pPr marL="2057400" indent="-228600">
              <a:defRPr sz="1400" i="1">
                <a:solidFill>
                  <a:schemeClr val="bg2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dirty="0" smtClean="0">
                <a:solidFill>
                  <a:srgbClr val="0C3966"/>
                </a:solidFill>
                <a:latin typeface="Times New Roman" pitchFamily="18" charset="0"/>
              </a:rPr>
              <a:t>Institute of Oceanography</a:t>
            </a:r>
          </a:p>
        </p:txBody>
      </p:sp>
      <p:pic>
        <p:nvPicPr>
          <p:cNvPr id="2" name="Picture 11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50" y="0"/>
            <a:ext cx="97155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1042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583172" y="6269132"/>
            <a:ext cx="4652383" cy="43646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900" smtClean="0">
                <a:solidFill>
                  <a:srgbClr val="002060"/>
                </a:solidFill>
              </a:rPr>
              <a:t>International Conference on Safety and Security of Radioactive Sources</a:t>
            </a:r>
            <a:endParaRPr lang="en-GB" altLang="el-GR" sz="800" dirty="0">
              <a:solidFill>
                <a:srgbClr val="002060"/>
              </a:solidFill>
              <a:latin typeface="Tahoma" panose="020B0604030504040204" pitchFamily="34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fld id="{49A00296-9AD4-410B-81DC-68E4AEBCFB5A}" type="slidenum">
              <a:rPr lang="en-US" altLang="el-GR" sz="1200">
                <a:solidFill>
                  <a:srgbClr val="0C3966"/>
                </a:solidFill>
                <a:latin typeface="Tahoma" panose="020B0604030504040204" pitchFamily="34" charset="0"/>
              </a:rPr>
              <a:pPr>
                <a:spcBef>
                  <a:spcPct val="50000"/>
                </a:spcBef>
                <a:buFontTx/>
                <a:buNone/>
              </a:pPr>
              <a:t>1</a:t>
            </a:fld>
            <a:endParaRPr lang="en-US" altLang="el-GR" sz="1200" dirty="0">
              <a:solidFill>
                <a:srgbClr val="0C3966"/>
              </a:solidFill>
              <a:latin typeface="Tahoma" panose="020B0604030504040204" pitchFamily="34" charset="0"/>
            </a:endParaRPr>
          </a:p>
        </p:txBody>
      </p:sp>
      <p:sp>
        <p:nvSpPr>
          <p:cNvPr id="3074" name="Rectangle 13"/>
          <p:cNvSpPr>
            <a:spLocks noGrp="1" noChangeArrowheads="1"/>
          </p:cNvSpPr>
          <p:nvPr>
            <p:ph type="title"/>
          </p:nvPr>
        </p:nvSpPr>
        <p:spPr>
          <a:xfrm>
            <a:off x="669851" y="1588632"/>
            <a:ext cx="7708605" cy="1331974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/>
              <a:t>A smart underwater sensor for localizing radioactive sources</a:t>
            </a:r>
            <a:endParaRPr lang="el-GR" sz="225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150" name="Rectangle 38"/>
          <p:cNvSpPr>
            <a:spLocks noGrp="1" noChangeArrowheads="1"/>
          </p:cNvSpPr>
          <p:nvPr>
            <p:ph idx="1"/>
          </p:nvPr>
        </p:nvSpPr>
        <p:spPr>
          <a:xfrm>
            <a:off x="1314450" y="3177780"/>
            <a:ext cx="6457950" cy="114657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endParaRPr lang="en-GB" altLang="el-GR" sz="1200" b="1" dirty="0">
              <a:solidFill>
                <a:srgbClr val="172E5D"/>
              </a:solidFill>
            </a:endParaRPr>
          </a:p>
          <a:p>
            <a:pPr algn="ctr" eaLnBrk="1" hangingPunct="1">
              <a:lnSpc>
                <a:spcPct val="150000"/>
              </a:lnSpc>
              <a:buNone/>
            </a:pPr>
            <a:r>
              <a:rPr lang="en-GB" altLang="el-GR" sz="1600" b="1" dirty="0" smtClean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n-GB" altLang="el-GR" sz="16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GB" altLang="el-GR" sz="1600" b="1" dirty="0" err="1" smtClean="0">
                <a:solidFill>
                  <a:schemeClr val="accent6">
                    <a:lumMod val="75000"/>
                  </a:schemeClr>
                </a:solidFill>
              </a:rPr>
              <a:t>Tsabaris</a:t>
            </a:r>
            <a:r>
              <a:rPr lang="en-GB" altLang="el-GR" sz="16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GB" altLang="el-GR" sz="1600" b="1" dirty="0" smtClean="0">
                <a:solidFill>
                  <a:schemeClr val="accent6">
                    <a:lumMod val="75000"/>
                  </a:schemeClr>
                </a:solidFill>
              </a:rPr>
              <a:t>S. </a:t>
            </a:r>
            <a:r>
              <a:rPr lang="en-GB" altLang="el-GR" sz="1600" b="1" dirty="0" err="1" smtClean="0">
                <a:solidFill>
                  <a:schemeClr val="accent6">
                    <a:lumMod val="75000"/>
                  </a:schemeClr>
                </a:solidFill>
              </a:rPr>
              <a:t>Alexakis</a:t>
            </a:r>
            <a:r>
              <a:rPr lang="en-GB" altLang="el-GR" sz="1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altLang="el-GR" sz="16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GB" altLang="el-GR" sz="1600" b="1" dirty="0" smtClean="0">
                <a:solidFill>
                  <a:schemeClr val="accent6">
                    <a:lumMod val="75000"/>
                  </a:schemeClr>
                </a:solidFill>
              </a:rPr>
              <a:t>E.G. </a:t>
            </a:r>
            <a:r>
              <a:rPr lang="en-GB" altLang="el-GR" sz="1600" b="1" dirty="0" err="1" smtClean="0">
                <a:solidFill>
                  <a:schemeClr val="accent6">
                    <a:lumMod val="75000"/>
                  </a:schemeClr>
                </a:solidFill>
              </a:rPr>
              <a:t>Androulakaki</a:t>
            </a:r>
            <a:r>
              <a:rPr lang="en-GB" altLang="el-GR" sz="1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altLang="el-GR" sz="1600" b="1" dirty="0" smtClean="0">
                <a:solidFill>
                  <a:schemeClr val="accent6">
                    <a:lumMod val="75000"/>
                  </a:schemeClr>
                </a:solidFill>
              </a:rPr>
              <a:t>, D</a:t>
            </a:r>
            <a:r>
              <a:rPr lang="en-GB" altLang="el-GR" sz="1600" b="1" dirty="0">
                <a:solidFill>
                  <a:schemeClr val="accent6">
                    <a:lumMod val="75000"/>
                  </a:schemeClr>
                </a:solidFill>
              </a:rPr>
              <a:t>. L. </a:t>
            </a:r>
            <a:r>
              <a:rPr lang="en-GB" altLang="el-GR" sz="1600" b="1" dirty="0" err="1" smtClean="0">
                <a:solidFill>
                  <a:schemeClr val="accent6">
                    <a:lumMod val="75000"/>
                  </a:schemeClr>
                </a:solidFill>
              </a:rPr>
              <a:t>Patiris</a:t>
            </a:r>
            <a:endParaRPr lang="en-GB" altLang="el-GR" sz="1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 eaLnBrk="1" hangingPunct="1">
              <a:lnSpc>
                <a:spcPct val="150000"/>
              </a:lnSpc>
              <a:buNone/>
            </a:pPr>
            <a:r>
              <a:rPr lang="en-GB" altLang="el-GR" sz="1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GB" altLang="el-GR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GB" altLang="el-GR" sz="1400" b="1" i="1" dirty="0" smtClean="0">
                <a:solidFill>
                  <a:schemeClr val="accent6">
                    <a:lumMod val="75000"/>
                  </a:schemeClr>
                </a:solidFill>
              </a:rPr>
              <a:t>Hellenic </a:t>
            </a:r>
            <a:r>
              <a:rPr lang="en-GB" altLang="el-GR" sz="1400" b="1" i="1" dirty="0">
                <a:solidFill>
                  <a:schemeClr val="accent6">
                    <a:lumMod val="75000"/>
                  </a:schemeClr>
                </a:solidFill>
              </a:rPr>
              <a:t>Centre for Marine Research, </a:t>
            </a:r>
            <a:r>
              <a:rPr lang="en-GB" altLang="el-GR" sz="1400" b="1" i="1" dirty="0" err="1">
                <a:solidFill>
                  <a:schemeClr val="accent6">
                    <a:lumMod val="75000"/>
                  </a:schemeClr>
                </a:solidFill>
              </a:rPr>
              <a:t>Anavyssos</a:t>
            </a:r>
            <a:r>
              <a:rPr lang="en-GB" altLang="el-GR" sz="1400" b="1" i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GB" altLang="el-GR" sz="1400" b="1" i="1" dirty="0" smtClean="0">
                <a:solidFill>
                  <a:schemeClr val="accent6">
                    <a:lumMod val="75000"/>
                  </a:schemeClr>
                </a:solidFill>
              </a:rPr>
              <a:t>Greece</a:t>
            </a:r>
          </a:p>
          <a:p>
            <a:pPr algn="ctr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en-GB" altLang="el-GR" sz="1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404274" y="6248400"/>
            <a:ext cx="2443940" cy="2000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fld id="{268457F5-BD7C-4F00-9B26-21B2EBD85FFF}" type="datetime1">
              <a:rPr lang="el-GR" altLang="el-GR" sz="1000" smtClean="0">
                <a:solidFill>
                  <a:srgbClr val="0C3966"/>
                </a:solidFill>
                <a:latin typeface="+mn-lt"/>
              </a:rPr>
              <a:t>17/6/2022</a:t>
            </a:fld>
            <a:endParaRPr lang="en-US" altLang="el-GR" sz="1000" dirty="0">
              <a:solidFill>
                <a:srgbClr val="0C3966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05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675" y="1489075"/>
            <a:ext cx="8845550" cy="419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2034541" y="690880"/>
            <a:ext cx="50856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Spatial (surface) distribution of TCRs</a:t>
            </a:r>
            <a:endParaRPr lang="el-GR" b="1" dirty="0" smtClean="0"/>
          </a:p>
          <a:p>
            <a:pPr algn="ctr"/>
            <a:r>
              <a:rPr lang="en-US" b="1" dirty="0" err="1" smtClean="0"/>
              <a:t>Legrena</a:t>
            </a:r>
            <a:r>
              <a:rPr lang="en-US" b="1" dirty="0" smtClean="0"/>
              <a:t> </a:t>
            </a:r>
            <a:r>
              <a:rPr lang="en-US" b="1" dirty="0"/>
              <a:t>May 2022</a:t>
            </a:r>
            <a:endParaRPr lang="en-GB" b="1" dirty="0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192D26-DC9E-4E62-A706-BDEA468CD80B}" type="datetime1">
              <a:rPr lang="el-GR" smtClean="0"/>
              <a:t>18/6/2022</a:t>
            </a:fld>
            <a:endParaRPr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279197-A486-4103-AC09-E4B71DCBE76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International Conference on Safety and Security of Radioactive Sources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0119" y="1324204"/>
            <a:ext cx="7178041" cy="466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9D1A42-7CEB-4CBE-AA32-72A6AE27D79B}" type="datetime1">
              <a:rPr lang="el-GR" smtClean="0"/>
              <a:t>18/6/2022</a:t>
            </a:fld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279197-A486-4103-AC09-E4B71DCBE76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International Conference on Safety and Security of Radioactive Sources</a:t>
            </a:r>
            <a:endParaRPr lang="en-US"/>
          </a:p>
        </p:txBody>
      </p:sp>
      <p:sp>
        <p:nvSpPr>
          <p:cNvPr id="6" name="5 - TextBox"/>
          <p:cNvSpPr txBox="1"/>
          <p:nvPr/>
        </p:nvSpPr>
        <p:spPr>
          <a:xfrm>
            <a:off x="2392680" y="624840"/>
            <a:ext cx="4488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err="1" smtClean="0"/>
              <a:t>Total</a:t>
            </a:r>
            <a:r>
              <a:rPr lang="el-GR" b="1" dirty="0" smtClean="0"/>
              <a:t> </a:t>
            </a:r>
            <a:r>
              <a:rPr lang="el-GR" b="1" dirty="0" err="1" smtClean="0"/>
              <a:t>gamma</a:t>
            </a:r>
            <a:r>
              <a:rPr lang="el-GR" b="1" dirty="0" smtClean="0"/>
              <a:t>-</a:t>
            </a:r>
            <a:r>
              <a:rPr lang="el-GR" b="1" dirty="0" err="1" smtClean="0"/>
              <a:t>ray</a:t>
            </a:r>
            <a:r>
              <a:rPr lang="el-GR" b="1" dirty="0" smtClean="0"/>
              <a:t> </a:t>
            </a:r>
            <a:r>
              <a:rPr lang="el-GR" b="1" dirty="0" err="1" smtClean="0"/>
              <a:t>spectrum</a:t>
            </a:r>
            <a:endParaRPr lang="el-GR" b="1" dirty="0" smtClean="0"/>
          </a:p>
          <a:p>
            <a:pPr algn="ctr"/>
            <a:r>
              <a:rPr lang="el-GR" b="1" dirty="0" err="1" smtClean="0"/>
              <a:t>Legrena</a:t>
            </a:r>
            <a:r>
              <a:rPr lang="el-GR" b="1" dirty="0" smtClean="0"/>
              <a:t> </a:t>
            </a:r>
            <a:r>
              <a:rPr lang="el-GR" b="1" dirty="0" err="1" smtClean="0"/>
              <a:t>May</a:t>
            </a:r>
            <a:r>
              <a:rPr lang="el-GR" b="1" dirty="0" smtClean="0"/>
              <a:t> 2022</a:t>
            </a:r>
            <a:endParaRPr lang="el-G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" y="1239127"/>
            <a:ext cx="8441690" cy="2525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1" y="2893636"/>
            <a:ext cx="4922520" cy="329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8E795E-7782-430F-8957-A79ED5FF65EF}" type="datetime1">
              <a:rPr lang="el-GR" smtClean="0"/>
              <a:t>18/6/2022</a:t>
            </a:fld>
            <a:endParaRPr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279197-A486-4103-AC09-E4B71DCBE76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International Conference on Safety and Security of Radioactive Sources</a:t>
            </a:r>
            <a:endParaRPr lang="en-US" dirty="0"/>
          </a:p>
        </p:txBody>
      </p:sp>
      <p:sp>
        <p:nvSpPr>
          <p:cNvPr id="7" name="6 - TextBox"/>
          <p:cNvSpPr txBox="1"/>
          <p:nvPr/>
        </p:nvSpPr>
        <p:spPr>
          <a:xfrm>
            <a:off x="2926080" y="647700"/>
            <a:ext cx="3040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err="1" smtClean="0"/>
              <a:t>Map</a:t>
            </a:r>
            <a:r>
              <a:rPr lang="el-GR" b="1" dirty="0" smtClean="0"/>
              <a:t> </a:t>
            </a:r>
            <a:r>
              <a:rPr lang="el-GR" b="1" dirty="0" err="1" smtClean="0"/>
              <a:t>of</a:t>
            </a:r>
            <a:r>
              <a:rPr lang="el-GR" b="1" dirty="0" smtClean="0"/>
              <a:t> TCR (IDW </a:t>
            </a:r>
            <a:r>
              <a:rPr lang="el-GR" b="1" dirty="0" err="1" smtClean="0"/>
              <a:t>method</a:t>
            </a:r>
            <a:r>
              <a:rPr lang="el-GR" b="1" dirty="0" smtClean="0"/>
              <a:t>)</a:t>
            </a:r>
          </a:p>
          <a:p>
            <a:pPr algn="ctr"/>
            <a:r>
              <a:rPr lang="el-GR" b="1" dirty="0" err="1" smtClean="0"/>
              <a:t>Legrena</a:t>
            </a:r>
            <a:r>
              <a:rPr lang="el-GR" b="1" dirty="0" smtClean="0"/>
              <a:t> May2022</a:t>
            </a:r>
            <a:endParaRPr lang="el-G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019" y="1478815"/>
            <a:ext cx="7167822" cy="4558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2406650" y="2621598"/>
            <a:ext cx="711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aseline="30000" dirty="0"/>
              <a:t>214</a:t>
            </a:r>
            <a:r>
              <a:rPr lang="en-US" dirty="0"/>
              <a:t>Bi</a:t>
            </a:r>
            <a:endParaRPr lang="en-GB" dirty="0"/>
          </a:p>
        </p:txBody>
      </p:sp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2977198" y="2914015"/>
            <a:ext cx="711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aseline="30000" dirty="0"/>
              <a:t>137</a:t>
            </a:r>
            <a:r>
              <a:rPr lang="en-US" dirty="0"/>
              <a:t>Cs</a:t>
            </a:r>
            <a:endParaRPr lang="en-GB" dirty="0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47FCAE-8F24-46CE-A28C-1BFB90374322}" type="datetime1">
              <a:rPr lang="el-GR" smtClean="0"/>
              <a:t>18/6/2022</a:t>
            </a:fld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279197-A486-4103-AC09-E4B71DCBE76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International Conference on Safety and Security of Radioactive Sources</a:t>
            </a:r>
            <a:endParaRPr lang="en-US"/>
          </a:p>
        </p:txBody>
      </p:sp>
      <p:sp>
        <p:nvSpPr>
          <p:cNvPr id="8" name="7 - TextBox"/>
          <p:cNvSpPr txBox="1"/>
          <p:nvPr/>
        </p:nvSpPr>
        <p:spPr>
          <a:xfrm>
            <a:off x="1623060" y="792480"/>
            <a:ext cx="52349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</a:t>
            </a:r>
            <a:r>
              <a:rPr lang="el-GR" b="1" dirty="0" err="1" smtClean="0"/>
              <a:t>amma</a:t>
            </a:r>
            <a:r>
              <a:rPr lang="el-GR" b="1" dirty="0" smtClean="0"/>
              <a:t>-</a:t>
            </a:r>
            <a:r>
              <a:rPr lang="el-GR" b="1" dirty="0" err="1" smtClean="0"/>
              <a:t>ray</a:t>
            </a:r>
            <a:r>
              <a:rPr lang="el-GR" b="1" dirty="0" smtClean="0"/>
              <a:t> </a:t>
            </a:r>
            <a:r>
              <a:rPr lang="el-GR" b="1" dirty="0" err="1" smtClean="0"/>
              <a:t>spectrum</a:t>
            </a:r>
            <a:r>
              <a:rPr lang="el-GR" b="1" dirty="0" smtClean="0"/>
              <a:t> (</a:t>
            </a:r>
            <a:r>
              <a:rPr lang="el-GR" b="1" dirty="0" err="1" smtClean="0"/>
              <a:t>in</a:t>
            </a:r>
            <a:r>
              <a:rPr lang="el-GR" b="1" dirty="0" smtClean="0"/>
              <a:t> </a:t>
            </a:r>
            <a:r>
              <a:rPr lang="el-GR" b="1" dirty="0" err="1" smtClean="0"/>
              <a:t>an</a:t>
            </a:r>
            <a:r>
              <a:rPr lang="el-GR" b="1" dirty="0" smtClean="0"/>
              <a:t> </a:t>
            </a:r>
            <a:r>
              <a:rPr lang="el-GR" b="1" dirty="0" err="1" smtClean="0"/>
              <a:t>area</a:t>
            </a:r>
            <a:r>
              <a:rPr lang="el-GR" b="1" dirty="0" smtClean="0"/>
              <a:t> </a:t>
            </a:r>
            <a:r>
              <a:rPr lang="el-GR" b="1" dirty="0" err="1" smtClean="0"/>
              <a:t>of</a:t>
            </a:r>
            <a:r>
              <a:rPr lang="el-GR" b="1" dirty="0" smtClean="0"/>
              <a:t> </a:t>
            </a:r>
            <a:r>
              <a:rPr lang="el-GR" b="1" dirty="0" err="1" smtClean="0"/>
              <a:t>interest</a:t>
            </a:r>
            <a:r>
              <a:rPr lang="el-GR" b="1" dirty="0" smtClean="0"/>
              <a:t>)</a:t>
            </a:r>
          </a:p>
          <a:p>
            <a:pPr algn="ctr"/>
            <a:r>
              <a:rPr lang="el-GR" b="1" dirty="0" err="1" smtClean="0"/>
              <a:t>Legrena</a:t>
            </a:r>
            <a:r>
              <a:rPr lang="en-US" b="1" dirty="0" smtClean="0"/>
              <a:t>, </a:t>
            </a:r>
            <a:r>
              <a:rPr lang="el-GR" b="1" dirty="0" err="1" smtClean="0"/>
              <a:t>May</a:t>
            </a:r>
            <a:r>
              <a:rPr lang="en-US" b="1" dirty="0" smtClean="0"/>
              <a:t> </a:t>
            </a:r>
            <a:r>
              <a:rPr lang="en-US" b="1" dirty="0" smtClean="0"/>
              <a:t>2022</a:t>
            </a:r>
            <a:endParaRPr lang="el-GR" b="1" dirty="0" smtClean="0"/>
          </a:p>
          <a:p>
            <a:endParaRPr lang="el-GR" dirty="0"/>
          </a:p>
        </p:txBody>
      </p:sp>
      <p:cxnSp>
        <p:nvCxnSpPr>
          <p:cNvPr id="18" name="17 - Ευθύγραμμο βέλος σύνδεσης"/>
          <p:cNvCxnSpPr/>
          <p:nvPr/>
        </p:nvCxnSpPr>
        <p:spPr bwMode="auto">
          <a:xfrm>
            <a:off x="-1264920" y="1112520"/>
            <a:ext cx="914400" cy="914400"/>
          </a:xfrm>
          <a:prstGeom prst="straightConnector1">
            <a:avLst/>
          </a:prstGeom>
          <a:solidFill>
            <a:srgbClr val="115497"/>
          </a:solidFill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21 - Ευθύγραμμο βέλος σύνδεσης"/>
          <p:cNvCxnSpPr/>
          <p:nvPr/>
        </p:nvCxnSpPr>
        <p:spPr bwMode="auto">
          <a:xfrm>
            <a:off x="2956560" y="3108960"/>
            <a:ext cx="228600" cy="38100"/>
          </a:xfrm>
          <a:prstGeom prst="straightConnector1">
            <a:avLst/>
          </a:prstGeom>
          <a:solidFill>
            <a:srgbClr val="115497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24 - Ευθύγραμμο βέλος σύνδεσης"/>
          <p:cNvCxnSpPr/>
          <p:nvPr/>
        </p:nvCxnSpPr>
        <p:spPr bwMode="auto">
          <a:xfrm flipH="1" flipV="1">
            <a:off x="2743200" y="2857500"/>
            <a:ext cx="15240" cy="205740"/>
          </a:xfrm>
          <a:prstGeom prst="straightConnector1">
            <a:avLst/>
          </a:prstGeom>
          <a:solidFill>
            <a:srgbClr val="115497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>
          <a:xfrm>
            <a:off x="595776" y="1608291"/>
            <a:ext cx="7772400" cy="4519132"/>
          </a:xfrm>
        </p:spPr>
        <p:txBody>
          <a:bodyPr/>
          <a:lstStyle/>
          <a:p>
            <a:r>
              <a:rPr lang="en-US" dirty="0" smtClean="0"/>
              <a:t>E</a:t>
            </a:r>
            <a:r>
              <a:rPr lang="el-GR" dirty="0" err="1" smtClean="0"/>
              <a:t>asy</a:t>
            </a:r>
            <a:r>
              <a:rPr lang="el-GR" dirty="0" smtClean="0"/>
              <a:t> </a:t>
            </a:r>
            <a:r>
              <a:rPr lang="el-GR" dirty="0" err="1" smtClean="0"/>
              <a:t>to</a:t>
            </a:r>
            <a:r>
              <a:rPr lang="el-GR" dirty="0" smtClean="0"/>
              <a:t> </a:t>
            </a:r>
            <a:r>
              <a:rPr lang="el-GR" dirty="0" err="1" smtClean="0"/>
              <a:t>transportthe</a:t>
            </a:r>
            <a:r>
              <a:rPr lang="el-GR" dirty="0" smtClean="0"/>
              <a:t> </a:t>
            </a:r>
            <a:r>
              <a:rPr lang="el-GR" dirty="0" err="1" smtClean="0"/>
              <a:t>detection</a:t>
            </a:r>
            <a:r>
              <a:rPr lang="el-GR" dirty="0" smtClean="0"/>
              <a:t> </a:t>
            </a:r>
            <a:r>
              <a:rPr lang="el-GR" dirty="0" err="1" smtClean="0"/>
              <a:t>system</a:t>
            </a:r>
            <a:r>
              <a:rPr lang="el-GR" dirty="0" smtClean="0"/>
              <a:t> </a:t>
            </a:r>
            <a:r>
              <a:rPr lang="el-GR" dirty="0" err="1" smtClean="0"/>
              <a:t>abroad</a:t>
            </a:r>
            <a:endParaRPr lang="el-GR" dirty="0" smtClean="0"/>
          </a:p>
          <a:p>
            <a:r>
              <a:rPr lang="el-GR" dirty="0" err="1" smtClean="0"/>
              <a:t>Rapid</a:t>
            </a:r>
            <a:r>
              <a:rPr lang="el-GR" dirty="0" smtClean="0"/>
              <a:t> </a:t>
            </a:r>
            <a:r>
              <a:rPr lang="el-GR" dirty="0" err="1" smtClean="0"/>
              <a:t>mapping</a:t>
            </a:r>
            <a:r>
              <a:rPr lang="el-GR" dirty="0" smtClean="0"/>
              <a:t> </a:t>
            </a:r>
            <a:r>
              <a:rPr lang="el-GR" dirty="0" err="1" smtClean="0"/>
              <a:t>of</a:t>
            </a:r>
            <a:r>
              <a:rPr lang="el-GR" dirty="0" smtClean="0"/>
              <a:t> TCR</a:t>
            </a:r>
          </a:p>
          <a:p>
            <a:r>
              <a:rPr lang="el-GR" dirty="0" err="1" smtClean="0"/>
              <a:t>Rapid</a:t>
            </a:r>
            <a:r>
              <a:rPr lang="el-GR" dirty="0" smtClean="0"/>
              <a:t> </a:t>
            </a:r>
            <a:r>
              <a:rPr lang="el-GR" dirty="0" err="1" smtClean="0"/>
              <a:t>mapping</a:t>
            </a:r>
            <a:r>
              <a:rPr lang="el-GR" dirty="0" smtClean="0"/>
              <a:t> </a:t>
            </a:r>
            <a:r>
              <a:rPr lang="el-GR" dirty="0" err="1" smtClean="0"/>
              <a:t>of</a:t>
            </a:r>
            <a:r>
              <a:rPr lang="el-GR" dirty="0" smtClean="0"/>
              <a:t> </a:t>
            </a:r>
            <a:r>
              <a:rPr lang="el-GR" dirty="0" err="1" smtClean="0"/>
              <a:t>artificial</a:t>
            </a:r>
            <a:r>
              <a:rPr lang="el-GR" dirty="0" smtClean="0"/>
              <a:t> </a:t>
            </a:r>
            <a:r>
              <a:rPr lang="el-GR" dirty="0" err="1" smtClean="0"/>
              <a:t>and</a:t>
            </a:r>
            <a:r>
              <a:rPr lang="el-GR" dirty="0" smtClean="0"/>
              <a:t> </a:t>
            </a:r>
            <a:r>
              <a:rPr lang="el-GR" dirty="0" err="1" smtClean="0"/>
              <a:t>natural</a:t>
            </a:r>
            <a:r>
              <a:rPr lang="el-GR" dirty="0" smtClean="0"/>
              <a:t> </a:t>
            </a:r>
            <a:r>
              <a:rPr lang="el-GR" dirty="0" err="1" smtClean="0"/>
              <a:t>radionuclides</a:t>
            </a:r>
            <a:endParaRPr lang="el-GR" dirty="0" smtClean="0"/>
          </a:p>
          <a:p>
            <a:r>
              <a:rPr lang="el-GR" dirty="0" err="1" smtClean="0"/>
              <a:t>Hot</a:t>
            </a:r>
            <a:r>
              <a:rPr lang="el-GR" dirty="0" smtClean="0"/>
              <a:t> </a:t>
            </a:r>
            <a:r>
              <a:rPr lang="el-GR" dirty="0" err="1" smtClean="0"/>
              <a:t>spot</a:t>
            </a:r>
            <a:r>
              <a:rPr lang="el-GR" dirty="0" smtClean="0"/>
              <a:t> </a:t>
            </a:r>
            <a:r>
              <a:rPr lang="el-GR" dirty="0" err="1" smtClean="0"/>
              <a:t>identification</a:t>
            </a:r>
            <a:r>
              <a:rPr lang="el-GR" dirty="0" smtClean="0"/>
              <a:t> </a:t>
            </a:r>
            <a:r>
              <a:rPr lang="el-GR" dirty="0" err="1" smtClean="0"/>
              <a:t>using</a:t>
            </a:r>
            <a:r>
              <a:rPr lang="el-GR" dirty="0" smtClean="0"/>
              <a:t> </a:t>
            </a:r>
            <a:r>
              <a:rPr lang="el-GR" dirty="0" err="1" smtClean="0"/>
              <a:t>regions</a:t>
            </a:r>
            <a:r>
              <a:rPr lang="el-GR" dirty="0" smtClean="0"/>
              <a:t> </a:t>
            </a:r>
            <a:r>
              <a:rPr lang="el-GR" dirty="0" err="1" smtClean="0"/>
              <a:t>of</a:t>
            </a:r>
            <a:r>
              <a:rPr lang="el-GR" dirty="0" smtClean="0"/>
              <a:t> </a:t>
            </a:r>
            <a:r>
              <a:rPr lang="el-GR" dirty="0" err="1" smtClean="0"/>
              <a:t>interest</a:t>
            </a:r>
            <a:r>
              <a:rPr lang="el-GR" dirty="0" smtClean="0"/>
              <a:t> </a:t>
            </a:r>
            <a:r>
              <a:rPr lang="el-GR" dirty="0" err="1" smtClean="0"/>
              <a:t>in</a:t>
            </a:r>
            <a:r>
              <a:rPr lang="el-GR" dirty="0" smtClean="0"/>
              <a:t> </a:t>
            </a:r>
            <a:r>
              <a:rPr lang="el-GR" dirty="0" err="1" smtClean="0"/>
              <a:t>map</a:t>
            </a:r>
            <a:r>
              <a:rPr lang="el-GR" dirty="0" smtClean="0"/>
              <a:t> </a:t>
            </a:r>
            <a:endParaRPr lang="el-GR" dirty="0" smtClean="0"/>
          </a:p>
          <a:p>
            <a:r>
              <a:rPr lang="el-GR" dirty="0" err="1" smtClean="0"/>
              <a:t>Easy</a:t>
            </a:r>
            <a:r>
              <a:rPr lang="el-GR" dirty="0" smtClean="0"/>
              <a:t> </a:t>
            </a:r>
            <a:r>
              <a:rPr lang="el-GR" dirty="0" err="1" smtClean="0"/>
              <a:t>to</a:t>
            </a:r>
            <a:r>
              <a:rPr lang="el-GR" dirty="0" smtClean="0"/>
              <a:t> </a:t>
            </a:r>
            <a:r>
              <a:rPr lang="el-GR" dirty="0" err="1" smtClean="0"/>
              <a:t>be</a:t>
            </a:r>
            <a:r>
              <a:rPr lang="el-GR" dirty="0" smtClean="0"/>
              <a:t> </a:t>
            </a:r>
            <a:r>
              <a:rPr lang="el-GR" dirty="0" err="1" smtClean="0"/>
              <a:t>integrated</a:t>
            </a:r>
            <a:r>
              <a:rPr lang="el-GR" dirty="0" smtClean="0"/>
              <a:t> </a:t>
            </a:r>
            <a:r>
              <a:rPr lang="el-GR" dirty="0" err="1" smtClean="0"/>
              <a:t>in</a:t>
            </a:r>
            <a:r>
              <a:rPr lang="el-GR" dirty="0" smtClean="0"/>
              <a:t> </a:t>
            </a:r>
            <a:r>
              <a:rPr lang="el-GR" dirty="0" err="1" smtClean="0"/>
              <a:t>marine</a:t>
            </a:r>
            <a:r>
              <a:rPr lang="el-GR" dirty="0" smtClean="0"/>
              <a:t> </a:t>
            </a:r>
            <a:r>
              <a:rPr lang="el-GR" dirty="0" err="1" smtClean="0"/>
              <a:t>drones</a:t>
            </a:r>
            <a:r>
              <a:rPr lang="el-GR" dirty="0" smtClean="0"/>
              <a:t> </a:t>
            </a:r>
            <a:r>
              <a:rPr lang="el-GR" dirty="0" err="1" smtClean="0"/>
              <a:t>due</a:t>
            </a:r>
            <a:r>
              <a:rPr lang="el-GR" dirty="0" smtClean="0"/>
              <a:t> </a:t>
            </a:r>
            <a:r>
              <a:rPr lang="el-GR" dirty="0" err="1" smtClean="0"/>
              <a:t>to</a:t>
            </a:r>
            <a:r>
              <a:rPr lang="el-GR" dirty="0" smtClean="0"/>
              <a:t> </a:t>
            </a:r>
            <a:r>
              <a:rPr lang="el-GR" dirty="0" err="1" smtClean="0"/>
              <a:t>s</a:t>
            </a:r>
            <a:r>
              <a:rPr lang="el-GR" dirty="0" err="1" smtClean="0"/>
              <a:t>mall</a:t>
            </a:r>
            <a:r>
              <a:rPr lang="el-GR" dirty="0" smtClean="0"/>
              <a:t> </a:t>
            </a:r>
            <a:r>
              <a:rPr lang="el-GR" dirty="0" err="1" smtClean="0"/>
              <a:t>dimentions</a:t>
            </a:r>
            <a:r>
              <a:rPr lang="el-GR" dirty="0" smtClean="0"/>
              <a:t> </a:t>
            </a:r>
            <a:r>
              <a:rPr lang="el-GR" dirty="0" err="1" smtClean="0"/>
              <a:t>and</a:t>
            </a:r>
            <a:r>
              <a:rPr lang="el-GR" dirty="0" smtClean="0"/>
              <a:t> </a:t>
            </a:r>
            <a:r>
              <a:rPr lang="el-GR" dirty="0" err="1" smtClean="0"/>
              <a:t>light</a:t>
            </a:r>
            <a:r>
              <a:rPr lang="el-GR" dirty="0" smtClean="0"/>
              <a:t> </a:t>
            </a:r>
            <a:r>
              <a:rPr lang="el-GR" dirty="0" err="1" smtClean="0"/>
              <a:t>weight</a:t>
            </a:r>
            <a:endParaRPr lang="el-GR" dirty="0" smtClean="0"/>
          </a:p>
          <a:p>
            <a:r>
              <a:rPr lang="en-US" dirty="0" smtClean="0"/>
              <a:t>L</a:t>
            </a:r>
            <a:r>
              <a:rPr lang="el-GR" dirty="0" err="1" smtClean="0"/>
              <a:t>ow</a:t>
            </a:r>
            <a:r>
              <a:rPr lang="el-GR" dirty="0" smtClean="0"/>
              <a:t> </a:t>
            </a:r>
            <a:r>
              <a:rPr lang="el-GR" dirty="0" err="1" smtClean="0"/>
              <a:t>cost</a:t>
            </a:r>
            <a:r>
              <a:rPr lang="el-GR" dirty="0" smtClean="0"/>
              <a:t> </a:t>
            </a:r>
            <a:r>
              <a:rPr lang="el-GR" dirty="0" err="1" smtClean="0"/>
              <a:t>method</a:t>
            </a:r>
            <a:r>
              <a:rPr lang="el-GR" dirty="0" smtClean="0"/>
              <a:t> </a:t>
            </a:r>
            <a:r>
              <a:rPr lang="el-GR" dirty="0" err="1" smtClean="0"/>
              <a:t>compared</a:t>
            </a:r>
            <a:r>
              <a:rPr lang="el-GR" dirty="0" smtClean="0"/>
              <a:t> </a:t>
            </a:r>
            <a:r>
              <a:rPr lang="el-GR" dirty="0" err="1" smtClean="0"/>
              <a:t>with</a:t>
            </a:r>
            <a:r>
              <a:rPr lang="el-GR" dirty="0" smtClean="0"/>
              <a:t> </a:t>
            </a:r>
            <a:r>
              <a:rPr lang="el-GR" dirty="0" err="1" smtClean="0"/>
              <a:t>lab</a:t>
            </a:r>
            <a:r>
              <a:rPr lang="el-GR" dirty="0" smtClean="0"/>
              <a:t>-</a:t>
            </a:r>
            <a:r>
              <a:rPr lang="el-GR" dirty="0" err="1" smtClean="0"/>
              <a:t>based</a:t>
            </a:r>
            <a:r>
              <a:rPr lang="el-GR" dirty="0" smtClean="0"/>
              <a:t> </a:t>
            </a:r>
            <a:r>
              <a:rPr lang="el-GR" dirty="0" err="1" smtClean="0"/>
              <a:t>methods</a:t>
            </a:r>
            <a:endParaRPr lang="el-GR" dirty="0" smtClean="0"/>
          </a:p>
          <a:p>
            <a:r>
              <a:rPr lang="el-GR" dirty="0" err="1" smtClean="0"/>
              <a:t>Optimised</a:t>
            </a:r>
            <a:r>
              <a:rPr lang="el-GR" dirty="0" smtClean="0"/>
              <a:t> </a:t>
            </a:r>
            <a:r>
              <a:rPr lang="el-GR" dirty="0" err="1" smtClean="0"/>
              <a:t>software</a:t>
            </a:r>
            <a:r>
              <a:rPr lang="el-GR" dirty="0" smtClean="0"/>
              <a:t> </a:t>
            </a:r>
            <a:r>
              <a:rPr lang="el-GR" dirty="0" err="1" smtClean="0"/>
              <a:t>for</a:t>
            </a:r>
            <a:r>
              <a:rPr lang="el-GR" dirty="0" smtClean="0"/>
              <a:t> </a:t>
            </a:r>
            <a:r>
              <a:rPr lang="el-GR" dirty="0" err="1" smtClean="0"/>
              <a:t>better</a:t>
            </a:r>
            <a:r>
              <a:rPr lang="el-GR" dirty="0" smtClean="0"/>
              <a:t> </a:t>
            </a:r>
            <a:r>
              <a:rPr lang="el-GR" dirty="0" err="1" smtClean="0"/>
              <a:t>identifying</a:t>
            </a:r>
            <a:r>
              <a:rPr lang="el-GR" dirty="0" smtClean="0"/>
              <a:t> </a:t>
            </a:r>
            <a:r>
              <a:rPr lang="el-GR" dirty="0" err="1" smtClean="0"/>
              <a:t>radioactive</a:t>
            </a:r>
            <a:r>
              <a:rPr lang="el-GR" dirty="0" smtClean="0"/>
              <a:t> </a:t>
            </a:r>
            <a:r>
              <a:rPr lang="el-GR" dirty="0" err="1" smtClean="0"/>
              <a:t>sources</a:t>
            </a:r>
            <a:r>
              <a:rPr lang="el-GR" dirty="0" smtClean="0"/>
              <a:t> (IDW </a:t>
            </a:r>
            <a:r>
              <a:rPr lang="el-GR" dirty="0" err="1" smtClean="0"/>
              <a:t>method</a:t>
            </a:r>
            <a:r>
              <a:rPr lang="el-GR" dirty="0" smtClean="0"/>
              <a:t> </a:t>
            </a:r>
            <a:r>
              <a:rPr lang="el-GR" dirty="0" err="1" smtClean="0"/>
              <a:t>was</a:t>
            </a:r>
            <a:r>
              <a:rPr lang="el-GR" dirty="0" smtClean="0"/>
              <a:t> </a:t>
            </a:r>
            <a:r>
              <a:rPr lang="el-GR" dirty="0" err="1" smtClean="0"/>
              <a:t>more</a:t>
            </a:r>
            <a:r>
              <a:rPr lang="el-GR" dirty="0" smtClean="0"/>
              <a:t> </a:t>
            </a:r>
            <a:r>
              <a:rPr lang="el-GR" dirty="0" err="1" smtClean="0"/>
              <a:t>efficient</a:t>
            </a:r>
            <a:r>
              <a:rPr lang="el-GR" dirty="0" smtClean="0"/>
              <a:t> </a:t>
            </a:r>
            <a:r>
              <a:rPr lang="el-GR" dirty="0" err="1" smtClean="0"/>
              <a:t>than</a:t>
            </a:r>
            <a:r>
              <a:rPr lang="el-GR" dirty="0" smtClean="0"/>
              <a:t> </a:t>
            </a:r>
            <a:r>
              <a:rPr lang="el-GR" dirty="0" err="1" smtClean="0"/>
              <a:t>kriging</a:t>
            </a:r>
            <a:r>
              <a:rPr lang="el-GR" dirty="0" smtClean="0"/>
              <a:t> </a:t>
            </a:r>
            <a:r>
              <a:rPr lang="el-GR" dirty="0" err="1" smtClean="0"/>
              <a:t>method</a:t>
            </a:r>
            <a:r>
              <a:rPr lang="el-GR" dirty="0" smtClean="0"/>
              <a:t>)</a:t>
            </a:r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Advantages</a:t>
            </a:r>
            <a:r>
              <a:rPr lang="el-GR" dirty="0" smtClean="0"/>
              <a:t> </a:t>
            </a:r>
            <a:r>
              <a:rPr lang="el-GR" dirty="0" err="1" smtClean="0"/>
              <a:t>of</a:t>
            </a:r>
            <a:r>
              <a:rPr lang="el-GR" dirty="0" smtClean="0"/>
              <a:t> </a:t>
            </a:r>
            <a:r>
              <a:rPr lang="el-GR" dirty="0" err="1" smtClean="0"/>
              <a:t>geo</a:t>
            </a:r>
            <a:r>
              <a:rPr lang="el-GR" dirty="0" smtClean="0"/>
              <a:t>-</a:t>
            </a:r>
            <a:r>
              <a:rPr lang="el-GR" dirty="0" err="1" smtClean="0"/>
              <a:t>referenced</a:t>
            </a:r>
            <a:r>
              <a:rPr lang="el-GR" dirty="0" smtClean="0"/>
              <a:t> </a:t>
            </a:r>
            <a:r>
              <a:rPr lang="el-GR" dirty="0" err="1" smtClean="0"/>
              <a:t>system</a:t>
            </a:r>
            <a:endParaRPr lang="el-GR" dirty="0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195B42-59A7-46F0-8A27-70C62F7E4D37}" type="datetime1">
              <a:rPr lang="el-GR" smtClean="0"/>
              <a:t>18/6/2022</a:t>
            </a:fld>
            <a:endParaRPr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279197-A486-4103-AC09-E4B71DCBE76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International Conference on Safety and Security of Radioactive Sources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- Τίτλος"/>
          <p:cNvSpPr>
            <a:spLocks noGrp="1"/>
          </p:cNvSpPr>
          <p:nvPr>
            <p:ph type="title"/>
          </p:nvPr>
        </p:nvSpPr>
        <p:spPr>
          <a:xfrm>
            <a:off x="685800" y="460744"/>
            <a:ext cx="7772400" cy="559981"/>
          </a:xfrm>
        </p:spPr>
        <p:txBody>
          <a:bodyPr/>
          <a:lstStyle/>
          <a:p>
            <a:r>
              <a:rPr lang="en-US" dirty="0" smtClean="0"/>
              <a:t>Next steps</a:t>
            </a:r>
            <a:endParaRPr lang="el-GR" dirty="0" smtClean="0"/>
          </a:p>
        </p:txBody>
      </p:sp>
      <p:sp>
        <p:nvSpPr>
          <p:cNvPr id="17411" name="2 - Θέση περιεχομένου"/>
          <p:cNvSpPr>
            <a:spLocks noGrp="1"/>
          </p:cNvSpPr>
          <p:nvPr>
            <p:ph idx="1"/>
          </p:nvPr>
        </p:nvSpPr>
        <p:spPr>
          <a:xfrm>
            <a:off x="388088" y="1063974"/>
            <a:ext cx="8367823" cy="5630514"/>
          </a:xfrm>
        </p:spPr>
        <p:txBody>
          <a:bodyPr/>
          <a:lstStyle/>
          <a:p>
            <a:r>
              <a:rPr lang="en-US" dirty="0" smtClean="0"/>
              <a:t>To perform many/dense transects for improving counting statistics.</a:t>
            </a:r>
          </a:p>
          <a:p>
            <a:r>
              <a:rPr lang="en-US" dirty="0" smtClean="0"/>
              <a:t>Energy Window </a:t>
            </a:r>
            <a:r>
              <a:rPr lang="en-US" dirty="0" smtClean="0"/>
              <a:t>Analysis</a:t>
            </a:r>
            <a:r>
              <a:rPr lang="el-GR" dirty="0" smtClean="0"/>
              <a:t> </a:t>
            </a:r>
            <a:r>
              <a:rPr lang="el-GR" dirty="0" err="1" smtClean="0"/>
              <a:t>and</a:t>
            </a:r>
            <a:r>
              <a:rPr lang="el-GR" dirty="0" smtClean="0"/>
              <a:t> s</a:t>
            </a:r>
            <a:r>
              <a:rPr lang="en-US" dirty="0" err="1" smtClean="0"/>
              <a:t>ystem</a:t>
            </a:r>
            <a:r>
              <a:rPr lang="en-US" dirty="0" smtClean="0"/>
              <a:t> </a:t>
            </a:r>
            <a:r>
              <a:rPr lang="en-US" dirty="0" smtClean="0"/>
              <a:t>calibration for </a:t>
            </a:r>
            <a:r>
              <a:rPr lang="en-US" dirty="0" smtClean="0"/>
              <a:t>dose rates</a:t>
            </a:r>
            <a:endParaRPr lang="en-US" dirty="0" smtClean="0"/>
          </a:p>
          <a:p>
            <a:r>
              <a:rPr lang="en-US" dirty="0" smtClean="0"/>
              <a:t>Mapping areas close to coastal industry (mining, fertilizer, cement, bauxite, petrochemical </a:t>
            </a:r>
            <a:r>
              <a:rPr lang="en-US" dirty="0" err="1" smtClean="0"/>
              <a:t>etc</a:t>
            </a:r>
            <a:r>
              <a:rPr lang="en-US" dirty="0" smtClean="0"/>
              <a:t>) and enhanced volcanic activity</a:t>
            </a:r>
          </a:p>
          <a:p>
            <a:r>
              <a:rPr lang="en-US" dirty="0" smtClean="0"/>
              <a:t>Method optimization enabling mobile unit (unmanned and autonomous)</a:t>
            </a:r>
          </a:p>
          <a:p>
            <a:r>
              <a:rPr lang="en-US" b="1" dirty="0" smtClean="0"/>
              <a:t>Future training activities / workshops </a:t>
            </a:r>
            <a:r>
              <a:rPr lang="en-US" b="1" dirty="0" smtClean="0"/>
              <a:t>related </a:t>
            </a:r>
            <a:r>
              <a:rPr lang="en-US" b="1" dirty="0" smtClean="0"/>
              <a:t>to </a:t>
            </a:r>
            <a:r>
              <a:rPr lang="en-US" b="1" dirty="0" smtClean="0"/>
              <a:t>activities </a:t>
            </a:r>
            <a:r>
              <a:rPr lang="el-GR" b="1" dirty="0" err="1" smtClean="0"/>
              <a:t>of</a:t>
            </a:r>
            <a:r>
              <a:rPr lang="en-US" b="1" dirty="0" smtClean="0"/>
              <a:t> </a:t>
            </a:r>
            <a:r>
              <a:rPr lang="en-US" b="1" dirty="0" smtClean="0"/>
              <a:t>gamma-ray mapping</a:t>
            </a:r>
            <a:r>
              <a:rPr lang="el-GR" b="1" dirty="0" smtClean="0"/>
              <a:t> </a:t>
            </a:r>
            <a:r>
              <a:rPr lang="el-GR" b="1" dirty="0" err="1" smtClean="0"/>
              <a:t>in</a:t>
            </a:r>
            <a:r>
              <a:rPr lang="el-GR" b="1" dirty="0" smtClean="0"/>
              <a:t> </a:t>
            </a:r>
            <a:r>
              <a:rPr lang="el-GR" b="1" dirty="0" err="1" smtClean="0"/>
              <a:t>beaches</a:t>
            </a:r>
            <a:r>
              <a:rPr lang="el-GR" b="1" dirty="0" smtClean="0"/>
              <a:t> </a:t>
            </a:r>
            <a:r>
              <a:rPr lang="el-GR" b="1" dirty="0" err="1" smtClean="0"/>
              <a:t>and</a:t>
            </a:r>
            <a:r>
              <a:rPr lang="el-GR" b="1" dirty="0" smtClean="0"/>
              <a:t> </a:t>
            </a:r>
            <a:r>
              <a:rPr lang="el-GR" b="1" dirty="0" err="1" smtClean="0"/>
              <a:t>seabeds</a:t>
            </a:r>
            <a:r>
              <a:rPr lang="en-US" b="1" dirty="0" smtClean="0"/>
              <a:t>.</a:t>
            </a:r>
            <a:endParaRPr lang="el-GR" b="1" dirty="0" smtClean="0"/>
          </a:p>
          <a:p>
            <a:r>
              <a:rPr lang="el-GR" b="1" dirty="0" err="1" smtClean="0"/>
              <a:t>Supporting</a:t>
            </a:r>
            <a:r>
              <a:rPr lang="el-GR" b="1" dirty="0" smtClean="0"/>
              <a:t> </a:t>
            </a:r>
            <a:r>
              <a:rPr lang="el-GR" b="1" dirty="0" err="1" smtClean="0"/>
              <a:t>national</a:t>
            </a:r>
            <a:r>
              <a:rPr lang="el-GR" b="1" dirty="0" smtClean="0"/>
              <a:t> </a:t>
            </a:r>
            <a:r>
              <a:rPr lang="el-GR" b="1" dirty="0" err="1" smtClean="0"/>
              <a:t>and</a:t>
            </a:r>
            <a:r>
              <a:rPr lang="el-GR" b="1" dirty="0" smtClean="0"/>
              <a:t> </a:t>
            </a:r>
            <a:r>
              <a:rPr lang="el-GR" b="1" dirty="0" err="1" smtClean="0"/>
              <a:t>international</a:t>
            </a:r>
            <a:r>
              <a:rPr lang="el-GR" b="1" dirty="0" smtClean="0"/>
              <a:t> </a:t>
            </a:r>
            <a:r>
              <a:rPr lang="el-GR" b="1" dirty="0" err="1" smtClean="0"/>
              <a:t>authorities</a:t>
            </a:r>
            <a:r>
              <a:rPr lang="el-GR" b="1" dirty="0" smtClean="0"/>
              <a:t> </a:t>
            </a:r>
            <a:r>
              <a:rPr lang="el-GR" b="1" dirty="0" err="1" smtClean="0"/>
              <a:t>related</a:t>
            </a:r>
            <a:r>
              <a:rPr lang="el-GR" b="1" dirty="0" smtClean="0"/>
              <a:t> </a:t>
            </a:r>
            <a:r>
              <a:rPr lang="el-GR" b="1" dirty="0" err="1" smtClean="0"/>
              <a:t>to</a:t>
            </a:r>
            <a:r>
              <a:rPr lang="el-GR" b="1" dirty="0" smtClean="0"/>
              <a:t> </a:t>
            </a:r>
            <a:r>
              <a:rPr lang="el-GR" b="1" dirty="0" err="1" smtClean="0"/>
              <a:t>nuclear</a:t>
            </a:r>
            <a:r>
              <a:rPr lang="el-GR" b="1" dirty="0" smtClean="0"/>
              <a:t> </a:t>
            </a:r>
            <a:r>
              <a:rPr lang="el-GR" b="1" dirty="0" err="1" smtClean="0"/>
              <a:t>security</a:t>
            </a:r>
            <a:r>
              <a:rPr lang="el-GR" b="1" dirty="0" smtClean="0"/>
              <a:t> </a:t>
            </a:r>
            <a:r>
              <a:rPr lang="el-GR" b="1" dirty="0" err="1" smtClean="0"/>
              <a:t>and</a:t>
            </a:r>
            <a:r>
              <a:rPr lang="el-GR" b="1" dirty="0" smtClean="0"/>
              <a:t> </a:t>
            </a:r>
            <a:r>
              <a:rPr lang="el-GR" b="1" dirty="0" err="1" smtClean="0"/>
              <a:t>safety</a:t>
            </a:r>
            <a:r>
              <a:rPr lang="el-GR" b="1" dirty="0" smtClean="0"/>
              <a:t>.</a:t>
            </a:r>
            <a:r>
              <a:rPr lang="el-GR" b="1" dirty="0" smtClean="0"/>
              <a:t> </a:t>
            </a:r>
            <a:endParaRPr lang="en-US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l-GR" dirty="0" smtClean="0"/>
          </a:p>
        </p:txBody>
      </p:sp>
      <p:sp>
        <p:nvSpPr>
          <p:cNvPr id="17412" name="3 - Θέση ημερομηνίας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fld id="{DD7A77CE-E1BE-4B83-9295-5F64200D7199}" type="datetime1">
              <a:rPr lang="el-GR" sz="1000" b="0" smtClean="0"/>
              <a:t>18/6/2022</a:t>
            </a:fld>
            <a:endParaRPr lang="en-US" sz="1000" b="0" dirty="0"/>
          </a:p>
        </p:txBody>
      </p:sp>
      <p:sp>
        <p:nvSpPr>
          <p:cNvPr id="17413" name="4 - Θέση υποσέλιδου"/>
          <p:cNvSpPr>
            <a:spLocks noGrp="1"/>
          </p:cNvSpPr>
          <p:nvPr>
            <p:ph type="ftr" sz="quarter" idx="12"/>
          </p:nvPr>
        </p:nvSpPr>
        <p:spPr>
          <a:xfrm>
            <a:off x="2979738" y="6237288"/>
            <a:ext cx="5356188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1000" b="0" smtClean="0"/>
              <a:t>International Conference on Safety and Security of Radioactive Sources</a:t>
            </a:r>
            <a:endParaRPr lang="en-GB" sz="1000" b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17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1988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IAEA </a:t>
            </a:r>
            <a:r>
              <a:rPr lang="el-GR" dirty="0" err="1" smtClean="0"/>
              <a:t>for</a:t>
            </a:r>
            <a:r>
              <a:rPr lang="el-GR" dirty="0" smtClean="0"/>
              <a:t> </a:t>
            </a:r>
            <a:r>
              <a:rPr lang="el-GR" dirty="0" err="1" smtClean="0"/>
              <a:t>granting</a:t>
            </a:r>
            <a:r>
              <a:rPr lang="el-GR" dirty="0" smtClean="0"/>
              <a:t> </a:t>
            </a:r>
            <a:r>
              <a:rPr lang="el-GR" dirty="0" err="1" smtClean="0"/>
              <a:t>the</a:t>
            </a:r>
            <a:r>
              <a:rPr lang="el-GR" dirty="0" smtClean="0"/>
              <a:t> </a:t>
            </a:r>
            <a:r>
              <a:rPr lang="el-GR" dirty="0" err="1" smtClean="0"/>
              <a:t>presentation</a:t>
            </a:r>
            <a:r>
              <a:rPr lang="el-GR" dirty="0" smtClean="0"/>
              <a:t> </a:t>
            </a:r>
            <a:r>
              <a:rPr lang="el-GR" dirty="0" err="1" smtClean="0"/>
              <a:t>of</a:t>
            </a:r>
            <a:r>
              <a:rPr lang="el-GR" dirty="0" smtClean="0"/>
              <a:t> </a:t>
            </a:r>
            <a:r>
              <a:rPr lang="el-GR" dirty="0" err="1" smtClean="0"/>
              <a:t>this</a:t>
            </a:r>
            <a:r>
              <a:rPr lang="el-GR" dirty="0" smtClean="0"/>
              <a:t> </a:t>
            </a:r>
            <a:r>
              <a:rPr lang="el-GR" dirty="0" err="1" smtClean="0"/>
              <a:t>work</a:t>
            </a:r>
            <a:r>
              <a:rPr lang="el-GR" dirty="0" smtClean="0"/>
              <a:t>.</a:t>
            </a:r>
          </a:p>
          <a:p>
            <a:r>
              <a:rPr lang="el-GR" dirty="0" smtClean="0"/>
              <a:t>IAEA </a:t>
            </a:r>
            <a:r>
              <a:rPr lang="en-US" dirty="0" smtClean="0"/>
              <a:t>Coordinated Research Project F22074, “Development of Radiometric Methods and </a:t>
            </a:r>
            <a:r>
              <a:rPr lang="en-US" dirty="0" err="1" smtClean="0"/>
              <a:t>modelling</a:t>
            </a:r>
            <a:r>
              <a:rPr lang="en-US" dirty="0" smtClean="0"/>
              <a:t> for measurement of sediment transport in coastal systems and rivers</a:t>
            </a:r>
            <a:r>
              <a:rPr lang="en-US" dirty="0" smtClean="0"/>
              <a:t>”</a:t>
            </a:r>
            <a:r>
              <a:rPr lang="el-GR" dirty="0" smtClean="0"/>
              <a:t> (</a:t>
            </a:r>
            <a:r>
              <a:rPr lang="en-US" dirty="0" smtClean="0"/>
              <a:t>HCMR </a:t>
            </a:r>
            <a:r>
              <a:rPr lang="en-US" dirty="0" smtClean="0"/>
              <a:t>project:  </a:t>
            </a:r>
            <a:r>
              <a:rPr lang="en-US" dirty="0" smtClean="0"/>
              <a:t>In-Situ </a:t>
            </a:r>
            <a:r>
              <a:rPr lang="en-US" dirty="0" smtClean="0"/>
              <a:t>Method for Radioactivity Mapping of Beach Sands to Study Transport Processes Using </a:t>
            </a:r>
            <a:r>
              <a:rPr lang="en-US" dirty="0" smtClean="0"/>
              <a:t>Radio-Tracers</a:t>
            </a:r>
            <a:r>
              <a:rPr lang="el-GR" dirty="0" smtClean="0"/>
              <a:t>)</a:t>
            </a:r>
            <a:r>
              <a:rPr lang="en-US" dirty="0" smtClean="0"/>
              <a:t>.</a:t>
            </a:r>
            <a:endParaRPr lang="en-US" dirty="0" smtClean="0"/>
          </a:p>
          <a:p>
            <a:endParaRPr lang="el-GR" dirty="0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72EA1F-3E89-491B-8C85-7F980B429C18}" type="datetime1">
              <a:rPr lang="el-GR" smtClean="0"/>
              <a:t>18/6/2022</a:t>
            </a:fld>
            <a:endParaRPr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</a:t>
            </a:r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International Conference on Safety and Security of Radioactive Sources</a:t>
            </a:r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8"/>
          <p:cNvSpPr>
            <a:spLocks noChangeArrowheads="1"/>
          </p:cNvSpPr>
          <p:nvPr/>
        </p:nvSpPr>
        <p:spPr bwMode="auto">
          <a:xfrm>
            <a:off x="971550" y="765175"/>
            <a:ext cx="7685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l-GR" sz="3400" dirty="0"/>
              <a:t>     </a:t>
            </a:r>
            <a:r>
              <a:rPr lang="en-US" sz="3400" dirty="0"/>
              <a:t>Motivation</a:t>
            </a:r>
            <a:r>
              <a:rPr lang="el-GR" sz="3400" dirty="0"/>
              <a:t>          &amp;         </a:t>
            </a:r>
            <a:r>
              <a:rPr lang="en-US" sz="3400" dirty="0"/>
              <a:t>Goals</a:t>
            </a:r>
            <a:endParaRPr lang="el-GR" sz="3400" dirty="0"/>
          </a:p>
        </p:txBody>
      </p:sp>
      <p:sp>
        <p:nvSpPr>
          <p:cNvPr id="4" name="TextBox 3"/>
          <p:cNvSpPr txBox="1"/>
          <p:nvPr/>
        </p:nvSpPr>
        <p:spPr>
          <a:xfrm>
            <a:off x="585788" y="1419225"/>
            <a:ext cx="3986212" cy="39703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just">
              <a:buFontTx/>
              <a:buBlip>
                <a:blip r:embed="rId2"/>
              </a:buBlip>
              <a:defRPr/>
            </a:pPr>
            <a:r>
              <a:rPr lang="en-US" b="0" dirty="0"/>
              <a:t>Radiological </a:t>
            </a:r>
            <a:r>
              <a:rPr lang="en-US" b="0" dirty="0" smtClean="0"/>
              <a:t>surveys </a:t>
            </a:r>
            <a:r>
              <a:rPr lang="en-US" b="0" dirty="0" smtClean="0"/>
              <a:t>at the marine environment</a:t>
            </a:r>
            <a:endParaRPr lang="en-US" b="0" dirty="0" smtClean="0"/>
          </a:p>
          <a:p>
            <a:pPr marL="342900" indent="-342900" algn="just">
              <a:buFontTx/>
              <a:buBlip>
                <a:blip r:embed="rId2"/>
              </a:buBlip>
              <a:defRPr/>
            </a:pPr>
            <a:r>
              <a:rPr lang="en-US" dirty="0" smtClean="0"/>
              <a:t>Monitoring of radioactivity and </a:t>
            </a:r>
            <a:r>
              <a:rPr lang="en-US" dirty="0" err="1" smtClean="0"/>
              <a:t>dosimetry</a:t>
            </a:r>
            <a:r>
              <a:rPr lang="en-US" dirty="0" smtClean="0"/>
              <a:t> at coastal areas with enhanced </a:t>
            </a:r>
            <a:r>
              <a:rPr lang="en-US" dirty="0" smtClean="0"/>
              <a:t>nuclear </a:t>
            </a:r>
            <a:r>
              <a:rPr lang="en-US" dirty="0" smtClean="0"/>
              <a:t>and non </a:t>
            </a:r>
            <a:r>
              <a:rPr lang="en-US" dirty="0" smtClean="0"/>
              <a:t>industry</a:t>
            </a:r>
          </a:p>
          <a:p>
            <a:pPr marL="342900" indent="-342900" algn="just">
              <a:buFontTx/>
              <a:buBlip>
                <a:blip r:embed="rId2"/>
              </a:buBlip>
              <a:defRPr/>
            </a:pPr>
            <a:r>
              <a:rPr lang="en-US" b="0" dirty="0" smtClean="0"/>
              <a:t>Monitoring </a:t>
            </a:r>
            <a:r>
              <a:rPr lang="en-US" b="0" dirty="0" smtClean="0"/>
              <a:t>at areas where pending </a:t>
            </a:r>
            <a:r>
              <a:rPr lang="en-US" b="0" dirty="0"/>
              <a:t>new nuclear reactors constructions </a:t>
            </a:r>
            <a:r>
              <a:rPr lang="en-US" b="0" dirty="0" smtClean="0"/>
              <a:t>will </a:t>
            </a:r>
            <a:r>
              <a:rPr lang="en-US" b="0" dirty="0" smtClean="0"/>
              <a:t>operate</a:t>
            </a:r>
          </a:p>
          <a:p>
            <a:pPr marL="342900" indent="-342900" algn="just">
              <a:buFontTx/>
              <a:buBlip>
                <a:blip r:embed="rId2"/>
              </a:buBlip>
              <a:defRPr/>
            </a:pPr>
            <a:r>
              <a:rPr lang="en-US" dirty="0" smtClean="0"/>
              <a:t>Hot spot identification</a:t>
            </a:r>
            <a:endParaRPr lang="en-US" b="0" dirty="0" smtClean="0"/>
          </a:p>
          <a:p>
            <a:pPr marL="342900" indent="-342900" algn="just">
              <a:buBlip>
                <a:blip r:embed="rId2"/>
              </a:buBlip>
              <a:defRPr/>
            </a:pPr>
            <a:r>
              <a:rPr lang="en-US" dirty="0" smtClean="0"/>
              <a:t>Smart detection systems</a:t>
            </a:r>
            <a:endParaRPr lang="en-US" dirty="0" smtClean="0"/>
          </a:p>
          <a:p>
            <a:pPr marL="342900" indent="-342900" algn="just">
              <a:buBlip>
                <a:blip r:embed="rId2"/>
              </a:buBlip>
              <a:defRPr/>
            </a:pPr>
            <a:r>
              <a:rPr lang="en-US" dirty="0" smtClean="0"/>
              <a:t>Supporting </a:t>
            </a:r>
            <a:r>
              <a:rPr lang="en-US" dirty="0"/>
              <a:t>international policies for </a:t>
            </a:r>
            <a:r>
              <a:rPr lang="en-US" dirty="0" smtClean="0"/>
              <a:t>assessing the state of the sea environment.</a:t>
            </a:r>
            <a:endParaRPr lang="en-US" dirty="0"/>
          </a:p>
          <a:p>
            <a:pPr marL="342900" indent="-342900" algn="just">
              <a:buFontTx/>
              <a:buBlip>
                <a:blip r:embed="rId2"/>
              </a:buBlip>
              <a:defRPr/>
            </a:pPr>
            <a:endParaRPr lang="en-US" b="1" dirty="0" smtClean="0"/>
          </a:p>
        </p:txBody>
      </p:sp>
      <p:sp>
        <p:nvSpPr>
          <p:cNvPr id="5124" name="TextBox 17"/>
          <p:cNvSpPr txBox="1">
            <a:spLocks noChangeArrowheads="1"/>
          </p:cNvSpPr>
          <p:nvPr/>
        </p:nvSpPr>
        <p:spPr bwMode="auto">
          <a:xfrm>
            <a:off x="4760913" y="1419225"/>
            <a:ext cx="398780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buFontTx/>
              <a:buBlip>
                <a:blip r:embed="rId3"/>
              </a:buBlip>
            </a:pPr>
            <a:r>
              <a:rPr lang="en-US" b="0" dirty="0" smtClean="0"/>
              <a:t>To map rapidly </a:t>
            </a:r>
            <a:r>
              <a:rPr lang="en-US" b="0" dirty="0" smtClean="0"/>
              <a:t>radioactivity </a:t>
            </a:r>
            <a:r>
              <a:rPr lang="en-US" b="0" dirty="0" smtClean="0"/>
              <a:t>levels and </a:t>
            </a:r>
            <a:r>
              <a:rPr lang="en-US" b="0" dirty="0" smtClean="0"/>
              <a:t>dose </a:t>
            </a:r>
            <a:r>
              <a:rPr lang="en-US" b="0" dirty="0" smtClean="0"/>
              <a:t>rates.</a:t>
            </a:r>
            <a:endParaRPr lang="el-GR" b="0" dirty="0"/>
          </a:p>
          <a:p>
            <a:pPr algn="just">
              <a:buFontTx/>
              <a:buBlip>
                <a:blip r:embed="rId3"/>
              </a:buBlip>
            </a:pPr>
            <a:r>
              <a:rPr lang="en-US" b="0" dirty="0" smtClean="0"/>
              <a:t>To control systematically the state of the sea in terms of radioactivity.</a:t>
            </a:r>
            <a:endParaRPr lang="el-GR" b="0" dirty="0"/>
          </a:p>
          <a:p>
            <a:pPr algn="just">
              <a:buFontTx/>
              <a:buBlip>
                <a:blip r:embed="rId3"/>
              </a:buBlip>
            </a:pPr>
            <a:r>
              <a:rPr lang="en-US" b="0" dirty="0" smtClean="0"/>
              <a:t>To upgrade the database of marine radioactivity.</a:t>
            </a:r>
            <a:endParaRPr lang="en-US" b="0" dirty="0" smtClean="0"/>
          </a:p>
          <a:p>
            <a:pPr algn="just">
              <a:buFontTx/>
              <a:buBlip>
                <a:blip r:embed="rId3"/>
              </a:buBlip>
            </a:pPr>
            <a:r>
              <a:rPr lang="en-US" b="0" dirty="0" smtClean="0"/>
              <a:t>To develop new </a:t>
            </a:r>
            <a:r>
              <a:rPr lang="en-US" b="0" dirty="0"/>
              <a:t>technologies and methods for </a:t>
            </a:r>
            <a:r>
              <a:rPr lang="en-US" b="0" dirty="0" smtClean="0"/>
              <a:t>hot spot identification in the marine environment.</a:t>
            </a:r>
            <a:endParaRPr lang="el-GR" b="0" dirty="0" smtClean="0"/>
          </a:p>
          <a:p>
            <a:pPr algn="just">
              <a:buFontTx/>
              <a:buBlip>
                <a:blip r:embed="rId3"/>
              </a:buBlip>
            </a:pPr>
            <a:r>
              <a:rPr lang="el-GR" b="0" dirty="0" err="1" smtClean="0"/>
              <a:t>To</a:t>
            </a:r>
            <a:r>
              <a:rPr lang="el-GR" b="0" dirty="0" smtClean="0"/>
              <a:t> </a:t>
            </a:r>
            <a:r>
              <a:rPr lang="el-GR" b="0" dirty="0" err="1" smtClean="0"/>
              <a:t>identify</a:t>
            </a:r>
            <a:r>
              <a:rPr lang="el-GR" b="0" dirty="0" smtClean="0"/>
              <a:t> </a:t>
            </a:r>
            <a:r>
              <a:rPr lang="el-GR" b="0" dirty="0" err="1" smtClean="0"/>
              <a:t>barried</a:t>
            </a:r>
            <a:r>
              <a:rPr lang="el-GR" b="0" dirty="0" smtClean="0"/>
              <a:t> </a:t>
            </a:r>
            <a:r>
              <a:rPr lang="el-GR" b="0" dirty="0" err="1" smtClean="0"/>
              <a:t>radioactive</a:t>
            </a:r>
            <a:r>
              <a:rPr lang="el-GR" b="0" dirty="0" smtClean="0"/>
              <a:t> </a:t>
            </a:r>
            <a:r>
              <a:rPr lang="el-GR" b="0" dirty="0" err="1" smtClean="0"/>
              <a:t>objects</a:t>
            </a:r>
            <a:endParaRPr lang="en-US" b="0" dirty="0" smtClean="0"/>
          </a:p>
          <a:p>
            <a:pPr algn="just">
              <a:buFontTx/>
              <a:buBlip>
                <a:blip r:embed="rId3"/>
              </a:buBlip>
            </a:pPr>
            <a:r>
              <a:rPr lang="en-US" b="0" dirty="0" smtClean="0"/>
              <a:t>To </a:t>
            </a:r>
            <a:r>
              <a:rPr lang="el-GR" b="0" dirty="0" err="1" smtClean="0"/>
              <a:t>support</a:t>
            </a:r>
            <a:r>
              <a:rPr lang="en-US" b="0" dirty="0" smtClean="0"/>
              <a:t> safety and security </a:t>
            </a:r>
            <a:r>
              <a:rPr lang="el-GR" b="0" dirty="0" err="1" smtClean="0"/>
              <a:t>tasks</a:t>
            </a:r>
            <a:r>
              <a:rPr lang="en-US" b="0" dirty="0" smtClean="0"/>
              <a:t> in national level.</a:t>
            </a:r>
            <a:endParaRPr lang="en-US" b="0" dirty="0" smtClean="0"/>
          </a:p>
        </p:txBody>
      </p:sp>
      <p:sp>
        <p:nvSpPr>
          <p:cNvPr id="5125" name="5 - Θέση ημερομηνίας"/>
          <p:cNvSpPr>
            <a:spLocks noGrp="1"/>
          </p:cNvSpPr>
          <p:nvPr>
            <p:ph type="dt" sz="quarter" idx="10"/>
          </p:nvPr>
        </p:nvSpPr>
        <p:spPr>
          <a:xfrm>
            <a:off x="357188" y="6248400"/>
            <a:ext cx="2143125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fld id="{319565AD-47D4-4E90-93AD-C61FFD123681}" type="datetime1">
              <a:rPr lang="el-GR" sz="1000" b="0" smtClean="0"/>
              <a:t>18/6/2022</a:t>
            </a:fld>
            <a:endParaRPr lang="en-US" sz="1000" b="0" dirty="0"/>
          </a:p>
        </p:txBody>
      </p:sp>
      <p:sp>
        <p:nvSpPr>
          <p:cNvPr id="5126" name="5 - Θέση υποσέλιδου"/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1000" b="0" smtClean="0"/>
              <a:t>International Conference on Safety and Security of Radioactive Sources</a:t>
            </a:r>
            <a:endParaRPr lang="en-US" sz="1000" b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279197-A486-4103-AC09-E4B71DCBE76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6197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523874" y="3824462"/>
            <a:ext cx="8239125" cy="2363724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u="sng" dirty="0" smtClean="0"/>
              <a:t>Description</a:t>
            </a:r>
          </a:p>
          <a:p>
            <a:pPr eaLnBrk="1" hangingPunct="1">
              <a:spcBef>
                <a:spcPct val="20000"/>
              </a:spcBef>
            </a:pPr>
            <a:r>
              <a:rPr lang="en-US" b="0" u="sng" dirty="0" smtClean="0"/>
              <a:t>A low resolution 3x3 </a:t>
            </a:r>
            <a:r>
              <a:rPr lang="en-US" b="0" u="sng" dirty="0" err="1" smtClean="0"/>
              <a:t>NaI</a:t>
            </a:r>
            <a:r>
              <a:rPr lang="en-US" b="0" u="sng" dirty="0" smtClean="0"/>
              <a:t> crystal</a:t>
            </a:r>
          </a:p>
          <a:p>
            <a:pPr eaLnBrk="1" hangingPunct="1">
              <a:spcBef>
                <a:spcPct val="20000"/>
              </a:spcBef>
            </a:pPr>
            <a:r>
              <a:rPr lang="en-US" b="0" u="sng" dirty="0" smtClean="0"/>
              <a:t>Underwater enclosure for subsea operations</a:t>
            </a:r>
          </a:p>
          <a:p>
            <a:pPr eaLnBrk="1" hangingPunct="1">
              <a:spcBef>
                <a:spcPct val="20000"/>
              </a:spcBef>
            </a:pPr>
            <a:r>
              <a:rPr lang="en-US" b="0" u="sng" dirty="0" smtClean="0"/>
              <a:t>Autonomous in terms of PC connection</a:t>
            </a:r>
          </a:p>
          <a:p>
            <a:pPr eaLnBrk="1" hangingPunct="1">
              <a:spcBef>
                <a:spcPct val="20000"/>
              </a:spcBef>
            </a:pPr>
            <a:r>
              <a:rPr lang="el-GR" b="0" u="sng" dirty="0" err="1" smtClean="0"/>
              <a:t>Provides</a:t>
            </a:r>
            <a:r>
              <a:rPr lang="el-GR" b="0" u="sng" dirty="0" smtClean="0"/>
              <a:t> </a:t>
            </a:r>
            <a:r>
              <a:rPr lang="en-US" b="0" u="sng" dirty="0" smtClean="0"/>
              <a:t>repeated measurements without computer</a:t>
            </a:r>
          </a:p>
          <a:p>
            <a:pPr eaLnBrk="1" hangingPunct="1">
              <a:spcBef>
                <a:spcPct val="20000"/>
              </a:spcBef>
            </a:pPr>
            <a:r>
              <a:rPr lang="en-US" b="0" u="sng" dirty="0" smtClean="0"/>
              <a:t>Low consumption (1W)</a:t>
            </a:r>
          </a:p>
          <a:p>
            <a:pPr eaLnBrk="1" hangingPunct="1">
              <a:spcBef>
                <a:spcPct val="20000"/>
              </a:spcBef>
            </a:pPr>
            <a:r>
              <a:rPr lang="en-US" b="0" u="sng" dirty="0" smtClean="0"/>
              <a:t>Loc cost and small </a:t>
            </a:r>
            <a:r>
              <a:rPr lang="en-US" b="0" u="sng" dirty="0" err="1" smtClean="0"/>
              <a:t>dimentions</a:t>
            </a:r>
            <a:r>
              <a:rPr lang="en-US" b="0" u="sng" dirty="0" smtClean="0"/>
              <a:t> </a:t>
            </a:r>
            <a:endParaRPr lang="el-GR" b="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8162" y="2436813"/>
            <a:ext cx="6510337" cy="1287462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n-US" b="0" u="sng" kern="0" dirty="0" smtClean="0">
                <a:latin typeface="+mj-lt"/>
                <a:ea typeface="+mj-ea"/>
                <a:cs typeface="+mj-cs"/>
              </a:rPr>
              <a:t>Request: </a:t>
            </a:r>
          </a:p>
          <a:p>
            <a:pPr marL="342900" indent="-342900">
              <a:spcBef>
                <a:spcPct val="0"/>
              </a:spcBef>
              <a:buAutoNum type="alphaLcParenR"/>
              <a:defRPr/>
            </a:pPr>
            <a:r>
              <a:rPr lang="en-US" kern="0" dirty="0" smtClean="0">
                <a:latin typeface="+mj-lt"/>
                <a:ea typeface="+mj-ea"/>
                <a:cs typeface="+mj-cs"/>
              </a:rPr>
              <a:t>A</a:t>
            </a:r>
            <a:r>
              <a:rPr lang="en-US" b="0" kern="0" dirty="0" smtClean="0">
                <a:latin typeface="+mj-lt"/>
                <a:ea typeface="+mj-ea"/>
                <a:cs typeface="+mj-cs"/>
              </a:rPr>
              <a:t> m</a:t>
            </a:r>
            <a:r>
              <a:rPr lang="en-US" kern="0" dirty="0" smtClean="0">
                <a:latin typeface="+mj-lt"/>
                <a:ea typeface="+mj-ea"/>
                <a:cs typeface="+mj-cs"/>
              </a:rPr>
              <a:t>ethodology</a:t>
            </a:r>
            <a:r>
              <a:rPr lang="en-US" b="0" kern="0" dirty="0" smtClean="0">
                <a:latin typeface="+mj-lt"/>
                <a:ea typeface="+mj-ea"/>
                <a:cs typeface="+mj-cs"/>
              </a:rPr>
              <a:t> for providing activity concentration maps </a:t>
            </a:r>
            <a:r>
              <a:rPr lang="en-US" b="0" kern="0" dirty="0" smtClean="0">
                <a:latin typeface="+mj-lt"/>
                <a:ea typeface="+mj-ea"/>
                <a:cs typeface="+mj-cs"/>
              </a:rPr>
              <a:t>in </a:t>
            </a:r>
            <a:r>
              <a:rPr lang="en-US" b="0" kern="0" dirty="0" smtClean="0">
                <a:latin typeface="+mj-lt"/>
                <a:ea typeface="+mj-ea"/>
                <a:cs typeface="+mj-cs"/>
              </a:rPr>
              <a:t>a rapid way </a:t>
            </a:r>
          </a:p>
          <a:p>
            <a:pPr marL="342900" indent="-342900">
              <a:spcBef>
                <a:spcPct val="0"/>
              </a:spcBef>
              <a:buAutoNum type="alphaLcParenR"/>
              <a:defRPr/>
            </a:pPr>
            <a:r>
              <a:rPr lang="en-US" kern="0" dirty="0" smtClean="0">
                <a:latin typeface="+mj-lt"/>
                <a:ea typeface="+mj-ea"/>
                <a:cs typeface="+mj-cs"/>
              </a:rPr>
              <a:t>Quantified data: Radioactivity maps do not require low uncertainty values</a:t>
            </a:r>
            <a:endParaRPr lang="el-GR" b="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09587" y="1370013"/>
            <a:ext cx="6538911" cy="85090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n-US" u="sng" kern="0" dirty="0" smtClean="0">
                <a:latin typeface="+mj-lt"/>
                <a:ea typeface="+mj-ea"/>
                <a:cs typeface="+mj-cs"/>
              </a:rPr>
              <a:t>System </a:t>
            </a:r>
            <a:r>
              <a:rPr lang="en-US" u="sng" kern="0" dirty="0" smtClean="0">
                <a:latin typeface="+mj-lt"/>
                <a:ea typeface="+mj-ea"/>
                <a:cs typeface="+mj-cs"/>
              </a:rPr>
              <a:t>control:</a:t>
            </a:r>
            <a:endParaRPr lang="en-US" b="0" u="sng" kern="0" dirty="0" smtClean="0"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en-US" b="0" kern="0" dirty="0" smtClean="0">
                <a:latin typeface="+mj-lt"/>
                <a:ea typeface="+mj-ea"/>
                <a:cs typeface="+mj-cs"/>
              </a:rPr>
              <a:t>1) Stability of electronics</a:t>
            </a:r>
            <a:r>
              <a:rPr lang="en-US" b="0" kern="0" dirty="0">
                <a:latin typeface="+mj-lt"/>
                <a:ea typeface="+mj-ea"/>
                <a:cs typeface="+mj-cs"/>
              </a:rPr>
              <a:t>, </a:t>
            </a:r>
            <a:endParaRPr lang="en-US" b="0" kern="0" dirty="0" smtClean="0"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en-US" b="0" kern="0" dirty="0" smtClean="0">
                <a:latin typeface="+mj-lt"/>
                <a:ea typeface="+mj-ea"/>
                <a:cs typeface="+mj-cs"/>
              </a:rPr>
              <a:t>2) calibration </a:t>
            </a:r>
            <a:r>
              <a:rPr lang="en-US" b="0" kern="0" dirty="0">
                <a:latin typeface="+mj-lt"/>
                <a:ea typeface="+mj-ea"/>
                <a:cs typeface="+mj-cs"/>
              </a:rPr>
              <a:t>using </a:t>
            </a:r>
            <a:r>
              <a:rPr lang="en-US" b="0" kern="0" dirty="0" smtClean="0">
                <a:latin typeface="+mj-lt"/>
                <a:ea typeface="+mj-ea"/>
                <a:cs typeface="+mj-cs"/>
              </a:rPr>
              <a:t>laboratory reference samples</a:t>
            </a:r>
            <a:endParaRPr lang="el-GR" b="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984250" y="546100"/>
            <a:ext cx="7259638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>
              <a:spcBef>
                <a:spcPct val="0"/>
              </a:spcBef>
              <a:defRPr/>
            </a:pPr>
            <a:r>
              <a:rPr lang="el-GR" sz="3400" kern="0" dirty="0" smtClean="0">
                <a:latin typeface="+mj-lt"/>
                <a:ea typeface="+mj-ea"/>
                <a:cs typeface="+mj-cs"/>
              </a:rPr>
              <a:t>ΚΑΤΕΡΙΝΑ</a:t>
            </a:r>
            <a:r>
              <a:rPr lang="en-US" sz="3400" kern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3400" kern="0" dirty="0" smtClean="0">
                <a:latin typeface="+mj-lt"/>
                <a:ea typeface="+mj-ea"/>
                <a:cs typeface="+mj-cs"/>
              </a:rPr>
              <a:t>II </a:t>
            </a:r>
            <a:r>
              <a:rPr lang="en-US" sz="3400" kern="0" dirty="0">
                <a:latin typeface="+mj-lt"/>
                <a:ea typeface="+mj-ea"/>
                <a:cs typeface="+mj-cs"/>
              </a:rPr>
              <a:t>detector</a:t>
            </a:r>
            <a:endParaRPr lang="el-GR" sz="34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152" name="8 - Θέση ημερομηνίας"/>
          <p:cNvSpPr>
            <a:spLocks noGrp="1"/>
          </p:cNvSpPr>
          <p:nvPr>
            <p:ph type="dt" sz="quarter" idx="10"/>
          </p:nvPr>
        </p:nvSpPr>
        <p:spPr>
          <a:xfrm>
            <a:off x="357188" y="6248400"/>
            <a:ext cx="2071687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fld id="{C7CF5631-8FBA-400E-9BB5-866BFFC3F8D2}" type="datetime1">
              <a:rPr lang="el-GR" sz="1000" b="0" smtClean="0"/>
              <a:t>18/6/2022</a:t>
            </a:fld>
            <a:endParaRPr lang="en-US" sz="1000" b="0" dirty="0"/>
          </a:p>
        </p:txBody>
      </p:sp>
      <p:sp>
        <p:nvSpPr>
          <p:cNvPr id="6153" name="8 - Θέση υποσέλιδου"/>
          <p:cNvSpPr>
            <a:spLocks noGrp="1"/>
          </p:cNvSpPr>
          <p:nvPr>
            <p:ph type="ftr" sz="quarter" idx="12"/>
          </p:nvPr>
        </p:nvSpPr>
        <p:spPr>
          <a:xfrm>
            <a:off x="2500313" y="6215063"/>
            <a:ext cx="5743575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1000" b="0" smtClean="0"/>
              <a:t>International Conference on Safety and Security of Radioactive Sources</a:t>
            </a:r>
            <a:endParaRPr lang="en-US" sz="1000" b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279197-A486-4103-AC09-E4B71DCBE76E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9" name="Picture 8" descr="katerina"/>
          <p:cNvPicPr/>
          <p:nvPr/>
        </p:nvPicPr>
        <p:blipFill rotWithShape="1">
          <a:blip r:embed="rId2" cstate="print"/>
          <a:srcRect l="23355" t="2455" r="16965" b="3931"/>
          <a:stretch/>
        </p:blipFill>
        <p:spPr bwMode="auto">
          <a:xfrm>
            <a:off x="7772399" y="1200150"/>
            <a:ext cx="990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1213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8625" y="1816274"/>
            <a:ext cx="5249161" cy="4365451"/>
          </a:xfrm>
        </p:spPr>
        <p:txBody>
          <a:bodyPr/>
          <a:lstStyle/>
          <a:p>
            <a:r>
              <a:rPr lang="en-US" sz="2000" dirty="0" smtClean="0"/>
              <a:t>A GPS is integrated in the KATERINA II detector</a:t>
            </a:r>
          </a:p>
          <a:p>
            <a:r>
              <a:rPr lang="en-US" sz="2000" dirty="0" smtClean="0"/>
              <a:t>The position of the GPS is set in the middle of the transect (Start point, End point).</a:t>
            </a:r>
          </a:p>
          <a:p>
            <a:r>
              <a:rPr lang="en-US" sz="2000" dirty="0" smtClean="0"/>
              <a:t>The </a:t>
            </a:r>
            <a:r>
              <a:rPr lang="el-GR" sz="2000" dirty="0" err="1" smtClean="0"/>
              <a:t>trancects</a:t>
            </a:r>
            <a:r>
              <a:rPr lang="el-GR" sz="2000" dirty="0" smtClean="0"/>
              <a:t> </a:t>
            </a:r>
            <a:r>
              <a:rPr lang="el-GR" sz="2000" dirty="0" err="1" smtClean="0"/>
              <a:t>are</a:t>
            </a:r>
            <a:r>
              <a:rPr lang="el-GR" sz="2000" dirty="0" smtClean="0"/>
              <a:t> </a:t>
            </a:r>
            <a:r>
              <a:rPr lang="el-GR" sz="2000" dirty="0" err="1" smtClean="0"/>
              <a:t>made</a:t>
            </a:r>
            <a:r>
              <a:rPr lang="el-GR" sz="2000" dirty="0" smtClean="0"/>
              <a:t> </a:t>
            </a:r>
            <a:r>
              <a:rPr lang="el-GR" sz="2000" dirty="0" err="1" smtClean="0"/>
              <a:t>starting</a:t>
            </a:r>
            <a:r>
              <a:rPr lang="el-GR" sz="2000" dirty="0" smtClean="0"/>
              <a:t> </a:t>
            </a:r>
            <a:r>
              <a:rPr lang="el-GR" sz="2000" dirty="0" err="1" smtClean="0"/>
              <a:t>from</a:t>
            </a:r>
            <a:r>
              <a:rPr lang="el-GR" sz="2000" dirty="0" smtClean="0"/>
              <a:t> </a:t>
            </a:r>
            <a:r>
              <a:rPr lang="en-US" sz="2000" dirty="0" smtClean="0"/>
              <a:t>round of the area and then </a:t>
            </a:r>
            <a:r>
              <a:rPr lang="el-GR" sz="2000" dirty="0" err="1" smtClean="0"/>
              <a:t>following</a:t>
            </a:r>
            <a:r>
              <a:rPr lang="el-GR" sz="2000" dirty="0" smtClean="0"/>
              <a:t> </a:t>
            </a:r>
            <a:r>
              <a:rPr lang="en-US" sz="2000" dirty="0" smtClean="0"/>
              <a:t>vertical and horizontal transects .</a:t>
            </a:r>
          </a:p>
          <a:p>
            <a:r>
              <a:rPr lang="en-US" sz="2000" dirty="0" smtClean="0"/>
              <a:t>Each spectrum contains the counts per channel and the </a:t>
            </a:r>
            <a:r>
              <a:rPr lang="en-US" sz="2000" dirty="0" err="1" smtClean="0"/>
              <a:t>lan</a:t>
            </a:r>
            <a:r>
              <a:rPr lang="en-US" sz="2000" dirty="0" smtClean="0"/>
              <a:t>-lot coordinates (preset time </a:t>
            </a:r>
            <a:r>
              <a:rPr lang="el-GR" sz="2000" dirty="0" smtClean="0"/>
              <a:t>20-</a:t>
            </a:r>
            <a:r>
              <a:rPr lang="en-US" sz="2000" dirty="0" smtClean="0"/>
              <a:t>30s)</a:t>
            </a:r>
          </a:p>
          <a:p>
            <a:r>
              <a:rPr lang="en-US" sz="2000" dirty="0" smtClean="0"/>
              <a:t>After the end of the experiment the data are transferred to the operational center</a:t>
            </a:r>
          </a:p>
          <a:p>
            <a:r>
              <a:rPr lang="en-US" sz="2000" dirty="0" smtClean="0"/>
              <a:t>The maps are produced in a rapid manner using the R- language 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KATERINA II as a geo-referenced measuring detection system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9B94FD-CF65-44F8-8968-8E813271BEF9}" type="datetime1">
              <a:rPr lang="el-GR" smtClean="0"/>
              <a:t>18/6/2022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279197-A486-4103-AC09-E4B71DCBE76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International Conference on Safety and Security of Radioactive Sources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486" y="3970283"/>
            <a:ext cx="3078346" cy="23091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486" y="1661091"/>
            <a:ext cx="3078346" cy="23091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4637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18" y="1526579"/>
            <a:ext cx="5399903" cy="467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study (IAEA workshop, </a:t>
            </a:r>
            <a:r>
              <a:rPr lang="el-GR" dirty="0" err="1" smtClean="0"/>
              <a:t>April</a:t>
            </a:r>
            <a:r>
              <a:rPr lang="el-GR" dirty="0" smtClean="0"/>
              <a:t> </a:t>
            </a:r>
            <a:r>
              <a:rPr lang="en-US" dirty="0" smtClean="0"/>
              <a:t>2</a:t>
            </a:r>
            <a:r>
              <a:rPr lang="el-GR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343037-2927-4786-B301-58F40ABE7259}" type="datetime1">
              <a:rPr lang="el-GR" smtClean="0"/>
              <a:t>18/6/2022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International Conference on Safety and Security of Radioactive Sources</a:t>
            </a: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/>
          </a:blip>
          <a:srcRect/>
          <a:stretch/>
        </p:blipFill>
        <p:spPr>
          <a:xfrm>
            <a:off x="920614" y="2614998"/>
            <a:ext cx="3384376" cy="3330760"/>
          </a:xfrm>
          <a:prstGeom prst="ellipse">
            <a:avLst/>
          </a:prstGeom>
          <a:ln w="63500" cap="rnd">
            <a:solidFill>
              <a:srgbClr val="0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6344531" y="1267072"/>
            <a:ext cx="241669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u="sng" dirty="0">
                <a:solidFill>
                  <a:schemeClr val="tx1"/>
                </a:solidFill>
                <a:latin typeface="+mj-lt"/>
              </a:rPr>
              <a:t>City of </a:t>
            </a:r>
            <a:r>
              <a:rPr lang="en-GB" sz="2400" u="sng" dirty="0" err="1" smtClean="0">
                <a:solidFill>
                  <a:schemeClr val="tx1"/>
                </a:solidFill>
                <a:latin typeface="+mj-lt"/>
              </a:rPr>
              <a:t>Lavrio</a:t>
            </a:r>
            <a:r>
              <a:rPr lang="en-GB" sz="2400" u="sng" dirty="0" smtClean="0">
                <a:solidFill>
                  <a:schemeClr val="tx1"/>
                </a:solidFill>
                <a:latin typeface="+mj-lt"/>
              </a:rPr>
              <a:t> (</a:t>
            </a:r>
            <a:r>
              <a:rPr lang="en-GB" sz="2400" u="sng" dirty="0" err="1" smtClean="0">
                <a:solidFill>
                  <a:schemeClr val="tx1"/>
                </a:solidFill>
                <a:latin typeface="+mj-lt"/>
              </a:rPr>
              <a:t>Limani</a:t>
            </a:r>
            <a:r>
              <a:rPr lang="en-GB" sz="2400" u="sng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2400" u="sng" dirty="0" err="1" smtClean="0">
                <a:solidFill>
                  <a:schemeClr val="tx1"/>
                </a:solidFill>
                <a:latin typeface="+mj-lt"/>
              </a:rPr>
              <a:t>Pasa</a:t>
            </a:r>
            <a:r>
              <a:rPr lang="en-GB" sz="2400" u="sng" dirty="0" smtClean="0">
                <a:solidFill>
                  <a:schemeClr val="tx1"/>
                </a:solidFill>
                <a:latin typeface="+mj-lt"/>
              </a:rPr>
              <a:t>)</a:t>
            </a:r>
            <a:endParaRPr lang="en-GB" sz="2400" u="sng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r>
              <a:rPr lang="en-GB" sz="2400" dirty="0">
                <a:solidFill>
                  <a:srgbClr val="C00000"/>
                </a:solidFill>
                <a:latin typeface="+mj-lt"/>
              </a:rPr>
              <a:t>Commercial port, mining activities, expanding urban area</a:t>
            </a:r>
          </a:p>
        </p:txBody>
      </p:sp>
      <p:sp>
        <p:nvSpPr>
          <p:cNvPr id="11" name="Flowchart: Connector 12"/>
          <p:cNvSpPr>
            <a:spLocks noChangeArrowheads="1"/>
          </p:cNvSpPr>
          <p:nvPr/>
        </p:nvSpPr>
        <p:spPr bwMode="auto">
          <a:xfrm>
            <a:off x="5222875" y="4535172"/>
            <a:ext cx="107950" cy="107950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endParaRPr lang="en-GB" sz="2000">
              <a:solidFill>
                <a:srgbClr val="FFFFCC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Oval Callout 11"/>
          <p:cNvSpPr/>
          <p:nvPr/>
        </p:nvSpPr>
        <p:spPr bwMode="auto">
          <a:xfrm>
            <a:off x="5808604" y="4170322"/>
            <a:ext cx="880212" cy="729699"/>
          </a:xfrm>
          <a:prstGeom prst="wedgeEllipseCallout">
            <a:avLst>
              <a:gd name="adj1" fmla="val -34102"/>
              <a:gd name="adj2" fmla="val 74949"/>
            </a:avLst>
          </a:prstGeom>
          <a:noFill/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 sz="2000">
              <a:ln w="57150">
                <a:solidFill>
                  <a:srgbClr val="FF0000"/>
                </a:solidFill>
              </a:ln>
              <a:solidFill>
                <a:srgbClr val="FFFFCC"/>
              </a:solidFill>
              <a:latin typeface="Verdana" pitchFamily="34" charset="0"/>
            </a:endParaRPr>
          </a:p>
        </p:txBody>
      </p:sp>
      <p:sp>
        <p:nvSpPr>
          <p:cNvPr id="14" name="Oval Callout 13"/>
          <p:cNvSpPr/>
          <p:nvPr/>
        </p:nvSpPr>
        <p:spPr bwMode="auto">
          <a:xfrm flipH="1" flipV="1">
            <a:off x="4898625" y="5160928"/>
            <a:ext cx="795461" cy="564302"/>
          </a:xfrm>
          <a:prstGeom prst="wedgeEllipseCallout">
            <a:avLst>
              <a:gd name="adj1" fmla="val -34102"/>
              <a:gd name="adj2" fmla="val 74949"/>
            </a:avLst>
          </a:prstGeom>
          <a:noFill/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 sz="2000">
              <a:ln w="57150">
                <a:solidFill>
                  <a:srgbClr val="FF0000"/>
                </a:solidFill>
              </a:ln>
              <a:solidFill>
                <a:srgbClr val="FFFFCC"/>
              </a:solidFill>
              <a:latin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39452" y="3629663"/>
            <a:ext cx="24166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u="sng" dirty="0" err="1" smtClean="0">
                <a:solidFill>
                  <a:schemeClr val="tx1"/>
                </a:solidFill>
                <a:latin typeface="+mj-lt"/>
              </a:rPr>
              <a:t>Souni</a:t>
            </a:r>
            <a:r>
              <a:rPr lang="en-GB" sz="2400" u="sng" dirty="0" err="1" smtClean="0">
                <a:latin typeface="+mj-lt"/>
              </a:rPr>
              <a:t>o</a:t>
            </a:r>
            <a:r>
              <a:rPr lang="en-GB" sz="2400" u="sng" dirty="0" smtClean="0">
                <a:latin typeface="+mj-lt"/>
              </a:rPr>
              <a:t> </a:t>
            </a:r>
            <a:r>
              <a:rPr lang="en-GB" sz="2400" u="sng" dirty="0" smtClean="0">
                <a:solidFill>
                  <a:schemeClr val="tx1"/>
                </a:solidFill>
                <a:latin typeface="+mj-lt"/>
              </a:rPr>
              <a:t>(</a:t>
            </a:r>
            <a:r>
              <a:rPr lang="en-GB" sz="2400" u="sng" dirty="0" err="1" smtClean="0">
                <a:solidFill>
                  <a:schemeClr val="tx1"/>
                </a:solidFill>
                <a:latin typeface="+mj-lt"/>
              </a:rPr>
              <a:t>Legrena</a:t>
            </a:r>
            <a:r>
              <a:rPr lang="en-GB" sz="2400" u="sng" dirty="0" smtClean="0">
                <a:solidFill>
                  <a:schemeClr val="tx1"/>
                </a:solidFill>
                <a:latin typeface="+mj-lt"/>
              </a:rPr>
              <a:t>)</a:t>
            </a:r>
            <a:endParaRPr lang="en-GB" sz="2400" u="sng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r>
              <a:rPr lang="en-GB" sz="2400" dirty="0" smtClean="0">
                <a:solidFill>
                  <a:srgbClr val="C00000"/>
                </a:solidFill>
                <a:latin typeface="+mj-lt"/>
              </a:rPr>
              <a:t>Natural area with the minimum anthropogenic activity</a:t>
            </a:r>
            <a:endParaRPr lang="en-GB" sz="24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620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5086" y="1123452"/>
            <a:ext cx="8064456" cy="5162535"/>
          </a:xfrm>
          <a:prstGeom prst="rect">
            <a:avLst/>
          </a:prstGeom>
        </p:spPr>
      </p:pic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34A5-4865-4135-B0D4-ED53B35D85BA}" type="datetime1">
              <a:rPr lang="el-GR" smtClean="0"/>
              <a:t>18/6/2022</a:t>
            </a:fld>
            <a:endParaRPr lang="en-GB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AF296-26E5-4896-AAE8-30DC7D61B9B3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Conference on Safety and Security of Radioactive Sources</a:t>
            </a:r>
            <a:endParaRPr lang="en-GB"/>
          </a:p>
        </p:txBody>
      </p:sp>
      <p:sp>
        <p:nvSpPr>
          <p:cNvPr id="7" name="6 - TextBox"/>
          <p:cNvSpPr txBox="1"/>
          <p:nvPr/>
        </p:nvSpPr>
        <p:spPr>
          <a:xfrm>
            <a:off x="3039035" y="497541"/>
            <a:ext cx="4306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err="1" smtClean="0"/>
              <a:t>Total</a:t>
            </a:r>
            <a:r>
              <a:rPr lang="el-GR" sz="2400" b="1" dirty="0" smtClean="0"/>
              <a:t> </a:t>
            </a:r>
            <a:r>
              <a:rPr lang="el-GR" sz="2400" b="1" dirty="0" err="1" smtClean="0"/>
              <a:t>gamma</a:t>
            </a:r>
            <a:r>
              <a:rPr lang="el-GR" sz="2400" b="1" dirty="0" smtClean="0"/>
              <a:t>-</a:t>
            </a:r>
            <a:r>
              <a:rPr lang="el-GR" sz="2400" b="1" dirty="0" err="1" smtClean="0"/>
              <a:t>ray</a:t>
            </a:r>
            <a:r>
              <a:rPr lang="el-GR" sz="2400" b="1" dirty="0" smtClean="0"/>
              <a:t> </a:t>
            </a:r>
            <a:r>
              <a:rPr lang="el-GR" sz="2400" b="1" dirty="0" err="1" smtClean="0"/>
              <a:t>spectrum</a:t>
            </a:r>
            <a:r>
              <a:rPr lang="el-GR" sz="2400" b="1" dirty="0" smtClean="0"/>
              <a:t> </a:t>
            </a:r>
          </a:p>
          <a:p>
            <a:r>
              <a:rPr lang="en-US" sz="2400" b="1" dirty="0" err="1" smtClean="0"/>
              <a:t>Limani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Pasa</a:t>
            </a:r>
            <a:r>
              <a:rPr lang="en-US" sz="2400" b="1" dirty="0" smtClean="0"/>
              <a:t>, April 2022</a:t>
            </a:r>
            <a:endParaRPr lang="el-GR" sz="2400" b="1" dirty="0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4303078" y="2738755"/>
            <a:ext cx="711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aseline="30000" dirty="0" smtClean="0"/>
              <a:t>40</a:t>
            </a:r>
            <a:r>
              <a:rPr lang="el-GR" dirty="0" smtClean="0"/>
              <a:t>K</a:t>
            </a:r>
            <a:endParaRPr lang="en-GB" dirty="0"/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2504758" y="2334895"/>
            <a:ext cx="711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aseline="30000" dirty="0" smtClean="0"/>
              <a:t>214</a:t>
            </a:r>
            <a:r>
              <a:rPr lang="el-GR" dirty="0" smtClean="0"/>
              <a:t>Bi</a:t>
            </a:r>
            <a:endParaRPr lang="en-GB" dirty="0"/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745038" y="3363595"/>
            <a:ext cx="711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aseline="30000" dirty="0" smtClean="0"/>
              <a:t>214</a:t>
            </a:r>
            <a:r>
              <a:rPr lang="el-GR" dirty="0" smtClean="0"/>
              <a:t>Bi</a:t>
            </a:r>
            <a:endParaRPr lang="en-GB" dirty="0"/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5621338" y="3698875"/>
            <a:ext cx="711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aseline="30000" dirty="0" smtClean="0"/>
              <a:t>214</a:t>
            </a:r>
            <a:r>
              <a:rPr lang="el-GR" dirty="0" smtClean="0"/>
              <a:t>Bi</a:t>
            </a:r>
            <a:endParaRPr lang="en-GB" dirty="0"/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6497638" y="3676015"/>
            <a:ext cx="711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aseline="30000" dirty="0" smtClean="0"/>
              <a:t>208</a:t>
            </a:r>
            <a:r>
              <a:rPr lang="el-GR" dirty="0" smtClean="0"/>
              <a:t>Tl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87507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/>
          <p:nvPr/>
        </p:nvGrpSpPr>
        <p:grpSpPr>
          <a:xfrm>
            <a:off x="967914" y="173151"/>
            <a:ext cx="7418939" cy="3300002"/>
            <a:chOff x="967914" y="173151"/>
            <a:chExt cx="7418939" cy="3300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7914" y="173151"/>
              <a:ext cx="7418939" cy="3300002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3238258" y="1613305"/>
              <a:ext cx="1164840" cy="745498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" name="Group 11"/>
          <p:cNvGrpSpPr/>
          <p:nvPr/>
        </p:nvGrpSpPr>
        <p:grpSpPr>
          <a:xfrm>
            <a:off x="1057603" y="3548869"/>
            <a:ext cx="7239560" cy="3240000"/>
            <a:chOff x="1057603" y="3543044"/>
            <a:chExt cx="7239560" cy="3240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7603" y="3543044"/>
              <a:ext cx="7239560" cy="3240000"/>
            </a:xfrm>
            <a:prstGeom prst="rect">
              <a:avLst/>
            </a:prstGeom>
            <a:ln w="2857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Rounded Rectangle 7"/>
            <p:cNvSpPr/>
            <p:nvPr/>
          </p:nvSpPr>
          <p:spPr>
            <a:xfrm>
              <a:off x="4490460" y="4676836"/>
              <a:ext cx="384399" cy="378573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811762" y="5102003"/>
              <a:ext cx="384399" cy="389251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13733" y="4307504"/>
              <a:ext cx="761126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aseline="30000" dirty="0" smtClean="0">
                  <a:solidFill>
                    <a:schemeClr val="accent6">
                      <a:lumMod val="75000"/>
                    </a:schemeClr>
                  </a:solidFill>
                </a:rPr>
                <a:t>60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Co</a:t>
              </a:r>
              <a:endParaRPr lang="en-GB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874859" y="5537848"/>
              <a:ext cx="761126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aseline="30000" dirty="0" smtClean="0">
                  <a:solidFill>
                    <a:schemeClr val="accent6">
                      <a:lumMod val="75000"/>
                    </a:schemeClr>
                  </a:solidFill>
                </a:rPr>
                <a:t>137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Cs</a:t>
              </a:r>
              <a:endParaRPr lang="en-GB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12" name="1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6A2226-9C43-4216-80D0-088EFE563267}" type="datetime1">
              <a:rPr lang="el-GR" smtClean="0"/>
              <a:t>18/6/2022</a:t>
            </a:fld>
            <a:endParaRPr lang="en-US"/>
          </a:p>
        </p:txBody>
      </p:sp>
      <p:sp>
        <p:nvSpPr>
          <p:cNvPr id="13" name="12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279197-A486-4103-AC09-E4B71DCBE76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4" name="13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International Conference on Safety and Security of Radioactive Sources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7589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282" y="302946"/>
            <a:ext cx="8699034" cy="221340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82098" y="1211434"/>
            <a:ext cx="401871" cy="291211"/>
          </a:xfrm>
          <a:prstGeom prst="round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626716" y="1502645"/>
            <a:ext cx="761126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baseline="30000" dirty="0" smtClean="0">
                <a:solidFill>
                  <a:schemeClr val="accent6">
                    <a:lumMod val="75000"/>
                  </a:schemeClr>
                </a:solidFill>
              </a:rPr>
              <a:t>137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Cs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906" y="2766159"/>
            <a:ext cx="6557373" cy="3693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16279" y="2806863"/>
            <a:ext cx="1085850" cy="3362325"/>
          </a:xfrm>
          <a:prstGeom prst="rect">
            <a:avLst/>
          </a:prstGeom>
        </p:spPr>
      </p:pic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F1F587-3879-49F5-937B-7D719D497C7E}" type="datetime1">
              <a:rPr lang="el-GR" smtClean="0"/>
              <a:t>18/6/2022</a:t>
            </a:fld>
            <a:endParaRPr lang="en-US"/>
          </a:p>
        </p:txBody>
      </p:sp>
      <p:sp>
        <p:nvSpPr>
          <p:cNvPr id="10" name="9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279197-A486-4103-AC09-E4B71DCBE76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1" name="10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International Conference on Safety and Security of Radioactive Sources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252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99" y="1297956"/>
            <a:ext cx="6880861" cy="4386973"/>
          </a:xfrm>
          <a:prstGeom prst="rect">
            <a:avLst/>
          </a:prstGeom>
        </p:spPr>
      </p:pic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74A4EF-28B7-4643-8F27-0A21EC711365}" type="datetime1">
              <a:rPr lang="el-GR" smtClean="0"/>
              <a:t>18/6/2022</a:t>
            </a:fld>
            <a:endParaRPr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279197-A486-4103-AC09-E4B71DCBE76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International Conference on Safety and Security of Radioactive Sources</a:t>
            </a:r>
            <a:endParaRPr lang="en-US"/>
          </a:p>
        </p:txBody>
      </p:sp>
      <p:sp>
        <p:nvSpPr>
          <p:cNvPr id="7" name="6 - TextBox"/>
          <p:cNvSpPr txBox="1"/>
          <p:nvPr/>
        </p:nvSpPr>
        <p:spPr>
          <a:xfrm>
            <a:off x="2209800" y="678180"/>
            <a:ext cx="506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</a:t>
            </a:r>
            <a:r>
              <a:rPr lang="el-GR" b="1" dirty="0" err="1" smtClean="0"/>
              <a:t>amma</a:t>
            </a:r>
            <a:r>
              <a:rPr lang="el-GR" b="1" dirty="0" smtClean="0"/>
              <a:t>-</a:t>
            </a:r>
            <a:r>
              <a:rPr lang="el-GR" b="1" dirty="0" err="1" smtClean="0"/>
              <a:t>ray</a:t>
            </a:r>
            <a:r>
              <a:rPr lang="el-GR" b="1" dirty="0" smtClean="0"/>
              <a:t> </a:t>
            </a:r>
            <a:r>
              <a:rPr lang="el-GR" b="1" dirty="0" err="1" smtClean="0"/>
              <a:t>spectrum</a:t>
            </a:r>
            <a:r>
              <a:rPr lang="el-GR" b="1" dirty="0" smtClean="0"/>
              <a:t> (</a:t>
            </a:r>
            <a:r>
              <a:rPr lang="el-GR" b="1" dirty="0" err="1" smtClean="0"/>
              <a:t>in</a:t>
            </a:r>
            <a:r>
              <a:rPr lang="el-GR" b="1" dirty="0" smtClean="0"/>
              <a:t> </a:t>
            </a:r>
            <a:r>
              <a:rPr lang="el-GR" b="1" dirty="0" err="1" smtClean="0"/>
              <a:t>an</a:t>
            </a:r>
            <a:r>
              <a:rPr lang="el-GR" b="1" dirty="0" smtClean="0"/>
              <a:t> </a:t>
            </a:r>
            <a:r>
              <a:rPr lang="el-GR" b="1" dirty="0" err="1" smtClean="0"/>
              <a:t>area</a:t>
            </a:r>
            <a:r>
              <a:rPr lang="el-GR" b="1" dirty="0" smtClean="0"/>
              <a:t> </a:t>
            </a:r>
            <a:r>
              <a:rPr lang="el-GR" b="1" dirty="0" err="1" smtClean="0"/>
              <a:t>of</a:t>
            </a:r>
            <a:r>
              <a:rPr lang="el-GR" b="1" dirty="0" smtClean="0"/>
              <a:t> </a:t>
            </a:r>
            <a:r>
              <a:rPr lang="el-GR" b="1" dirty="0" err="1" smtClean="0"/>
              <a:t>interest</a:t>
            </a:r>
            <a:r>
              <a:rPr lang="el-GR" b="1" dirty="0" smtClean="0"/>
              <a:t>)</a:t>
            </a:r>
          </a:p>
          <a:p>
            <a:pPr algn="ctr"/>
            <a:r>
              <a:rPr lang="en-US" b="1" dirty="0" err="1" smtClean="0"/>
              <a:t>Limani</a:t>
            </a:r>
            <a:r>
              <a:rPr lang="en-US" b="1" dirty="0" smtClean="0"/>
              <a:t> </a:t>
            </a:r>
            <a:r>
              <a:rPr lang="en-US" b="1" dirty="0" err="1" smtClean="0"/>
              <a:t>Pasa</a:t>
            </a:r>
            <a:r>
              <a:rPr lang="en-US" b="1" dirty="0" smtClean="0"/>
              <a:t>, April </a:t>
            </a:r>
            <a:r>
              <a:rPr lang="en-US" b="1" dirty="0" smtClean="0"/>
              <a:t>2022</a:t>
            </a:r>
            <a:endParaRPr lang="el-GR" b="1" dirty="0" smtClean="0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213418" y="2792095"/>
            <a:ext cx="711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aseline="30000" dirty="0"/>
              <a:t>137</a:t>
            </a:r>
            <a:r>
              <a:rPr lang="en-US" dirty="0"/>
              <a:t>Cs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69549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CMR Them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15497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15497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13122</TotalTime>
  <Words>817</Words>
  <Application>Microsoft Office PowerPoint</Application>
  <PresentationFormat>Προβολή στην οθόνη (4:3)</PresentationFormat>
  <Paragraphs>144</Paragraphs>
  <Slides>16</Slides>
  <Notes>1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</vt:i4>
      </vt:variant>
    </vt:vector>
  </HeadingPairs>
  <TitlesOfParts>
    <vt:vector size="17" baseType="lpstr">
      <vt:lpstr>HCMR Theme</vt:lpstr>
      <vt:lpstr>A smart underwater sensor for localizing radioactive sources</vt:lpstr>
      <vt:lpstr>Διαφάνεια 2</vt:lpstr>
      <vt:lpstr>Διαφάνεια 3</vt:lpstr>
      <vt:lpstr>KATERINA II as a geo-referenced measuring detection system</vt:lpstr>
      <vt:lpstr>Recent study (IAEA workshop, April 22)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Advantages of geo-referenced system</vt:lpstr>
      <vt:lpstr>Next steps</vt:lpstr>
      <vt:lpstr>Acknowledgements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Μετρήσεις Στρατώνι_2η δειγματολήψία</dc:title>
  <dc:creator>Filothei Pappa</dc:creator>
  <cp:lastModifiedBy>tsabaris1 tsabaris1</cp:lastModifiedBy>
  <cp:revision>753</cp:revision>
  <dcterms:created xsi:type="dcterms:W3CDTF">2015-07-01T10:15:28Z</dcterms:created>
  <dcterms:modified xsi:type="dcterms:W3CDTF">2022-06-18T16:45:35Z</dcterms:modified>
</cp:coreProperties>
</file>