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379" r:id="rId3"/>
    <p:sldId id="381" r:id="rId4"/>
    <p:sldId id="382" r:id="rId5"/>
    <p:sldId id="411" r:id="rId6"/>
    <p:sldId id="397" r:id="rId7"/>
    <p:sldId id="412" r:id="rId8"/>
    <p:sldId id="399" r:id="rId9"/>
    <p:sldId id="414" r:id="rId10"/>
    <p:sldId id="405" r:id="rId11"/>
    <p:sldId id="407" r:id="rId12"/>
    <p:sldId id="413" r:id="rId13"/>
    <p:sldId id="408" r:id="rId14"/>
    <p:sldId id="409" r:id="rId15"/>
    <p:sldId id="410" r:id="rId16"/>
    <p:sldId id="396" r:id="rId17"/>
  </p:sldIdLst>
  <p:sldSz cx="12192000" cy="6858000"/>
  <p:notesSz cx="9942513" cy="6761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198" cy="338058"/>
          </a:xfrm>
          <a:prstGeom prst="rect">
            <a:avLst/>
          </a:prstGeom>
        </p:spPr>
        <p:txBody>
          <a:bodyPr vert="horz" lIns="91447" tIns="45723" rIns="91447" bIns="4572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0994" y="1"/>
            <a:ext cx="4309198" cy="338058"/>
          </a:xfrm>
          <a:prstGeom prst="rect">
            <a:avLst/>
          </a:prstGeom>
        </p:spPr>
        <p:txBody>
          <a:bodyPr vert="horz" lIns="91447" tIns="45723" rIns="91447" bIns="45723" rtlCol="0"/>
          <a:lstStyle>
            <a:lvl1pPr algn="r">
              <a:defRPr sz="1300"/>
            </a:lvl1pPr>
          </a:lstStyle>
          <a:p>
            <a:fld id="{3AF8CD38-2F59-4795-9987-A3E706937ABE}" type="datetimeFigureOut">
              <a:rPr lang="en-GB" smtClean="0"/>
              <a:pPr/>
              <a:t>01/06/2022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22023"/>
            <a:ext cx="4309198" cy="338058"/>
          </a:xfrm>
          <a:prstGeom prst="rect">
            <a:avLst/>
          </a:prstGeom>
        </p:spPr>
        <p:txBody>
          <a:bodyPr vert="horz" lIns="91447" tIns="45723" rIns="91447" bIns="4572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0994" y="6422023"/>
            <a:ext cx="4309198" cy="338058"/>
          </a:xfrm>
          <a:prstGeom prst="rect">
            <a:avLst/>
          </a:prstGeom>
        </p:spPr>
        <p:txBody>
          <a:bodyPr vert="horz" lIns="91447" tIns="45723" rIns="91447" bIns="45723" rtlCol="0" anchor="b"/>
          <a:lstStyle>
            <a:lvl1pPr algn="r">
              <a:defRPr sz="1300"/>
            </a:lvl1pPr>
          </a:lstStyle>
          <a:p>
            <a:fld id="{038EC320-E1C8-4E4A-AD29-21D7FE03F97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203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885" cy="338663"/>
          </a:xfrm>
          <a:prstGeom prst="rect">
            <a:avLst/>
          </a:prstGeom>
        </p:spPr>
        <p:txBody>
          <a:bodyPr vert="horz" lIns="88112" tIns="44056" rIns="88112" bIns="4405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2086" y="0"/>
            <a:ext cx="4308885" cy="338663"/>
          </a:xfrm>
          <a:prstGeom prst="rect">
            <a:avLst/>
          </a:prstGeom>
        </p:spPr>
        <p:txBody>
          <a:bodyPr vert="horz" lIns="88112" tIns="44056" rIns="88112" bIns="44056" rtlCol="0"/>
          <a:lstStyle>
            <a:lvl1pPr algn="r">
              <a:defRPr sz="1200"/>
            </a:lvl1pPr>
          </a:lstStyle>
          <a:p>
            <a:fld id="{C50B5B86-1AEE-4562-B162-F260DC75652C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44550"/>
            <a:ext cx="4059237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12" tIns="44056" rIns="88112" bIns="44056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4715" y="3253583"/>
            <a:ext cx="7953084" cy="2662435"/>
          </a:xfrm>
          <a:prstGeom prst="rect">
            <a:avLst/>
          </a:prstGeom>
        </p:spPr>
        <p:txBody>
          <a:bodyPr vert="horz" lIns="88112" tIns="44056" rIns="88112" bIns="4405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22500"/>
            <a:ext cx="4308885" cy="338663"/>
          </a:xfrm>
          <a:prstGeom prst="rect">
            <a:avLst/>
          </a:prstGeom>
        </p:spPr>
        <p:txBody>
          <a:bodyPr vert="horz" lIns="88112" tIns="44056" rIns="88112" bIns="4405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2086" y="6422500"/>
            <a:ext cx="4308885" cy="338663"/>
          </a:xfrm>
          <a:prstGeom prst="rect">
            <a:avLst/>
          </a:prstGeom>
        </p:spPr>
        <p:txBody>
          <a:bodyPr vert="horz" lIns="88112" tIns="44056" rIns="88112" bIns="44056" rtlCol="0" anchor="b"/>
          <a:lstStyle>
            <a:lvl1pPr algn="r">
              <a:defRPr sz="1200"/>
            </a:lvl1pPr>
          </a:lstStyle>
          <a:p>
            <a:fld id="{BF41BEE8-67C2-4D8E-9C7E-1AEC35EC506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1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116">
              <a:defRPr/>
            </a:pPr>
            <a:fld id="{5750A1E1-C8D9-4447-9192-37BA973CD27A}" type="slidenum">
              <a:rPr lang="en-GB">
                <a:solidFill>
                  <a:prstClr val="black"/>
                </a:solidFill>
                <a:latin typeface="Calibri"/>
              </a:rPr>
              <a:pPr defTabSz="881116">
                <a:defRPr/>
              </a:pPr>
              <a:t>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1283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116">
              <a:defRPr/>
            </a:pPr>
            <a:fld id="{809637D9-7D8F-4BFD-B938-43A9AC40511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81116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291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116">
              <a:defRPr/>
            </a:pPr>
            <a:fld id="{809637D9-7D8F-4BFD-B938-43A9AC40511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81116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5778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1BEE8-67C2-4D8E-9C7E-1AEC35EC50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5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83EC-BC6C-4755-93FA-170F630053F3}" type="datetime1">
              <a:rPr lang="en-CA" smtClean="0"/>
              <a:t>2022-06-01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721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348F-6BF5-442F-8E03-1D4200D9F94D}" type="datetime1">
              <a:rPr lang="en-CA" smtClean="0"/>
              <a:t>2022-06-01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081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9E86-A16D-4C74-81C3-B7BFE34EBD85}" type="datetime1">
              <a:rPr lang="en-CA" smtClean="0"/>
              <a:t>2022-06-01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6173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70" y="1772816"/>
            <a:ext cx="11425271" cy="10801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70" y="3573016"/>
            <a:ext cx="11425271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230872"/>
            <a:ext cx="3407701" cy="7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7029-DBE0-440E-A06A-C954EB15F567}" type="datetime1">
              <a:rPr lang="en-CA" smtClean="0"/>
              <a:t>2022-06-01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11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31370" y="1772816"/>
            <a:ext cx="11425271" cy="108012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1370" y="3573016"/>
            <a:ext cx="11425271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3" y="230872"/>
            <a:ext cx="3407697" cy="7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62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499D-6ED6-4526-8A60-FBE73B71AC5E}" type="datetime1">
              <a:rPr lang="en-CA" smtClean="0"/>
              <a:t>2022-06-01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655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36C6-7145-4F4F-874E-C3943F274575}" type="datetime1">
              <a:rPr lang="en-CA" smtClean="0"/>
              <a:t>2022-06-01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03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9400-E0F5-44C3-80D3-3FFD018ECF4C}" type="datetime1">
              <a:rPr lang="en-CA" smtClean="0"/>
              <a:t>2022-06-01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25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E584-60AD-46D9-8F54-9723F00F3C99}" type="datetime1">
              <a:rPr lang="en-CA" smtClean="0"/>
              <a:t>2022-06-01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93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E7CD-45FC-4949-A9FF-E138DBD922F9}" type="datetime1">
              <a:rPr lang="en-CA" smtClean="0"/>
              <a:t>2022-06-01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0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9D8C-E912-46F1-B1E4-F6B744831C2D}" type="datetime1">
              <a:rPr lang="en-CA" smtClean="0"/>
              <a:t>2022-06-01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3673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7650-B7C3-4AD4-816F-31C7A15D8002}" type="datetime1">
              <a:rPr lang="en-CA" smtClean="0"/>
              <a:t>2022-06-01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55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24744"/>
            <a:ext cx="73152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A1F2-921E-453F-B80F-9FD50B2AD765}" type="datetime1">
              <a:rPr lang="en-CA" smtClean="0"/>
              <a:t>2022-06-01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17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97B6-B090-4F0F-923A-D8FE04CE2B56}" type="datetime1">
              <a:rPr lang="en-CA" smtClean="0"/>
              <a:t>2022-06-01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05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39DD6F6-060C-469D-A3FA-586AE4833BC2}"/>
              </a:ext>
            </a:extLst>
          </p:cNvPr>
          <p:cNvSpPr/>
          <p:nvPr userDrawn="1"/>
        </p:nvSpPr>
        <p:spPr>
          <a:xfrm>
            <a:off x="0" y="0"/>
            <a:ext cx="12192000" cy="2133600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3" name="Date Placeholder 10">
            <a:extLst>
              <a:ext uri="{FF2B5EF4-FFF2-40B4-BE49-F238E27FC236}">
                <a16:creationId xmlns="" xmlns:a16="http://schemas.microsoft.com/office/drawing/2014/main" id="{717F149A-7916-4C9E-B3C5-E36B7D6D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878D-05D0-4A9D-A3B3-4442DF56CB9E}" type="datetime1">
              <a:rPr lang="en-CA" altLang="x-none" smtClean="0"/>
              <a:t>2022-06-01</a:t>
            </a:fld>
            <a:endParaRPr lang="en-US" altLang="x-none"/>
          </a:p>
        </p:txBody>
      </p:sp>
      <p:sp>
        <p:nvSpPr>
          <p:cNvPr id="4" name="Footer Placeholder 11">
            <a:extLst>
              <a:ext uri="{FF2B5EF4-FFF2-40B4-BE49-F238E27FC236}">
                <a16:creationId xmlns="" xmlns:a16="http://schemas.microsoft.com/office/drawing/2014/main" id="{2F9FF81A-4858-4109-A356-EDD44A8BC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2">
            <a:extLst>
              <a:ext uri="{FF2B5EF4-FFF2-40B4-BE49-F238E27FC236}">
                <a16:creationId xmlns="" xmlns:a16="http://schemas.microsoft.com/office/drawing/2014/main" id="{F8CFACC0-D914-45B4-BE8D-6712E200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4F72D-489B-47BA-A5F4-7590C56D10CA}" type="slidenum">
              <a:rPr lang="en-US" altLang="x-none"/>
              <a:pPr>
                <a:defRPr/>
              </a:pPr>
              <a:t>‹N°›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8854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F65F-0E25-4461-B3B2-406F4916E147}" type="datetime1">
              <a:rPr lang="en-CA" smtClean="0"/>
              <a:t>2022-06-01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078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17E1-A7BA-461E-A514-8A662C38F48D}" type="datetime1">
              <a:rPr lang="en-CA" smtClean="0"/>
              <a:t>2022-06-01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12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4A44-E851-498C-A425-DF7265FE3CE1}" type="datetime1">
              <a:rPr lang="en-CA" smtClean="0"/>
              <a:t>2022-06-01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466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5077-D964-463A-9C24-615A24B4018C}" type="datetime1">
              <a:rPr lang="en-CA" smtClean="0"/>
              <a:t>2022-06-01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746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2BDD-DC4F-4D1B-9248-627327A4DBA2}" type="datetime1">
              <a:rPr lang="en-CA" smtClean="0"/>
              <a:t>2022-06-01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755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5BBE-4C3C-44FE-93B4-9B7C25CA91BB}" type="datetime1">
              <a:rPr lang="en-CA" smtClean="0"/>
              <a:t>2022-06-01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531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3B6C-068A-45A9-AE8C-9E0046D76ED5}" type="datetime1">
              <a:rPr lang="en-CA" smtClean="0"/>
              <a:t>2022-06-01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28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29181-ACE7-414A-BDC0-89B57F04749A}" type="datetime1">
              <a:rPr lang="en-CA" smtClean="0"/>
              <a:t>2022-06-01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7AA52-FD9E-446C-908E-D33A61681140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594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flipH="1" flipV="1">
            <a:off x="0" y="5301208"/>
            <a:ext cx="8496267" cy="1556792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12191999" cy="2132856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0032437" y="6482725"/>
            <a:ext cx="124728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7716D03F-194A-4125-86CD-59CFB419086A}" type="datetime1">
              <a:rPr lang="en-CA" smtClean="0"/>
              <a:t>2022-06-01</a:t>
            </a:fld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7824193" y="6482725"/>
            <a:ext cx="21547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1296652" y="6482725"/>
            <a:ext cx="679449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816090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60"/>
            <a:ext cx="11617291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26" name="Picture 2" descr="\\iaea.org\Secretariat\MTCD\PublishingCurrent\2017\IAEA\17-42841_LOGO_IAEA_update\Design\Presentation_IAEA\IAEA_Logo_SHORT_vertical_white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708" y="180054"/>
            <a:ext cx="790571" cy="72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4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53FDD17-5F24-4FF8-9DB6-75C74E040270}"/>
              </a:ext>
            </a:extLst>
          </p:cNvPr>
          <p:cNvSpPr txBox="1"/>
          <p:nvPr/>
        </p:nvSpPr>
        <p:spPr>
          <a:xfrm>
            <a:off x="1127448" y="1836113"/>
            <a:ext cx="10009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b="1" dirty="0" smtClean="0">
                <a:solidFill>
                  <a:srgbClr val="FF0000"/>
                </a:solidFill>
              </a:rPr>
              <a:t>Safety </a:t>
            </a:r>
            <a:r>
              <a:rPr lang="en-GB" sz="2400" b="1" dirty="0">
                <a:solidFill>
                  <a:srgbClr val="FF0000"/>
                </a:solidFill>
              </a:rPr>
              <a:t>and Security Interface within The Cameroon Centralized Storage Facility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36070EC-9C4F-489F-A225-98564196429F}"/>
              </a:ext>
            </a:extLst>
          </p:cNvPr>
          <p:cNvSpPr txBox="1"/>
          <p:nvPr/>
        </p:nvSpPr>
        <p:spPr>
          <a:xfrm>
            <a:off x="2567608" y="3356992"/>
            <a:ext cx="7315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</a:rPr>
              <a:t>Jean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Félix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</a:rPr>
              <a:t> BEYALA ATEBA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Ph.D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Applied Nuclear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3399"/>
                </a:solidFill>
                <a:latin typeface="Arial"/>
              </a:rPr>
              <a:t>Senior Research Officer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Technical Directorate Chief Officer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National Radiation Protection Agency (NPRA)</a:t>
            </a:r>
          </a:p>
        </p:txBody>
      </p:sp>
      <p:pic>
        <p:nvPicPr>
          <p:cNvPr id="1026" name="Picture 2" descr="https://conferences.iaea.org/event/262/images/780-CN-295_email_signa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5751908"/>
            <a:ext cx="8424936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21">
            <a:extLst>
              <a:ext uri="{FF2B5EF4-FFF2-40B4-BE49-F238E27FC236}">
                <a16:creationId xmlns="" xmlns:a16="http://schemas.microsoft.com/office/drawing/2014/main" id="{453FDD17-5F24-4FF8-9DB6-75C74E040270}"/>
              </a:ext>
            </a:extLst>
          </p:cNvPr>
          <p:cNvSpPr txBox="1"/>
          <p:nvPr/>
        </p:nvSpPr>
        <p:spPr>
          <a:xfrm>
            <a:off x="1631504" y="406405"/>
            <a:ext cx="921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b="1" dirty="0" smtClean="0">
                <a:solidFill>
                  <a:srgbClr val="DBDBDD">
                    <a:lumMod val="10000"/>
                  </a:srgbClr>
                </a:solidFill>
              </a:rPr>
              <a:t>International Conference on Safety and Security of Radioactive sources: Accomplishments and Future Endeavours</a:t>
            </a:r>
          </a:p>
          <a:p>
            <a:pPr lvl="0" algn="ctr">
              <a:defRPr/>
            </a:pPr>
            <a:endParaRPr lang="fr-FR" b="1" dirty="0" smtClean="0">
              <a:solidFill>
                <a:srgbClr val="DBDBDD">
                  <a:lumMod val="10000"/>
                </a:srgbClr>
              </a:solidFill>
              <a:latin typeface="Arial"/>
            </a:endParaRPr>
          </a:p>
          <a:p>
            <a:pPr lvl="0" algn="ctr">
              <a:defRPr/>
            </a:pP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BDBDD">
                    <a:lumMod val="10000"/>
                  </a:srgbClr>
                </a:solidFill>
                <a:effectLst/>
                <a:uLnTx/>
                <a:uFillTx/>
                <a:latin typeface="Arial"/>
              </a:rPr>
              <a:t>Indico</a:t>
            </a: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srgbClr val="DBDBDD">
                    <a:lumMod val="10000"/>
                  </a:srgbClr>
                </a:solidFill>
                <a:effectLst/>
                <a:uLnTx/>
                <a:uFillTx/>
                <a:latin typeface="Arial"/>
              </a:rPr>
              <a:t> ID: IAEA-CN-295-319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DBDBDD">
                  <a:lumMod val="10000"/>
                </a:srgbClr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Imag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5" y="71437"/>
            <a:ext cx="114776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9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5156EACA-D316-426F-A538-60942047A88C}"/>
              </a:ext>
            </a:extLst>
          </p:cNvPr>
          <p:cNvSpPr txBox="1">
            <a:spLocks/>
          </p:cNvSpPr>
          <p:nvPr/>
        </p:nvSpPr>
        <p:spPr>
          <a:xfrm>
            <a:off x="467360" y="274638"/>
            <a:ext cx="9877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Nuclear Security</a:t>
            </a:r>
            <a:r>
              <a:rPr kumimoji="0" lang="en-CA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measures in place</a:t>
            </a:r>
            <a: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CA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499A0D2-C9AA-460E-B109-F8502A82FFDE}"/>
              </a:ext>
            </a:extLst>
          </p:cNvPr>
          <p:cNvSpPr/>
          <p:nvPr/>
        </p:nvSpPr>
        <p:spPr>
          <a:xfrm>
            <a:off x="467360" y="2560836"/>
            <a:ext cx="7068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According to the above mentioned law 2019, any person intending to manage radioactive source(s) is required to put in place physical protection measures to guarantee the security of its installation.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this frame, equipment to implement security functions are in place within the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Centralized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storage facility.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636" y="1417638"/>
            <a:ext cx="10366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1"/>
              </a:buClr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Law N° 2019/012 of 19 July 2019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provides 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framework for radiological and nuclear safety, nuclear security, civil liability and safeguards enforcement 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Graphic 11" descr="Scales of justice">
            <a:extLst>
              <a:ext uri="{FF2B5EF4-FFF2-40B4-BE49-F238E27FC236}">
                <a16:creationId xmlns="" xmlns:a16="http://schemas.microsoft.com/office/drawing/2014/main" id="{4901E58A-61B7-4DB5-A826-30558262C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2264" y="3058200"/>
            <a:ext cx="1738952" cy="1738952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72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5156EACA-D316-426F-A538-60942047A88C}"/>
              </a:ext>
            </a:extLst>
          </p:cNvPr>
          <p:cNvSpPr txBox="1">
            <a:spLocks/>
          </p:cNvSpPr>
          <p:nvPr/>
        </p:nvSpPr>
        <p:spPr>
          <a:xfrm>
            <a:off x="467360" y="274638"/>
            <a:ext cx="9877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Nuclear Security</a:t>
            </a:r>
            <a:r>
              <a:rPr kumimoji="0" lang="en-CA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measures in place</a:t>
            </a:r>
            <a: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CA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5B6FBA1-D5F3-4C2F-8288-40F7AA4F94BB}"/>
              </a:ext>
            </a:extLst>
          </p:cNvPr>
          <p:cNvSpPr/>
          <p:nvPr/>
        </p:nvSpPr>
        <p:spPr>
          <a:xfrm>
            <a:off x="683384" y="2560836"/>
            <a:ext cx="59380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Detection measures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are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provided through the </a:t>
            </a:r>
            <a:r>
              <a:rPr lang="en-US" b="1" dirty="0" smtClean="0">
                <a:latin typeface="Calibri"/>
              </a:rPr>
              <a:t>availability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of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the </a:t>
            </a:r>
            <a:r>
              <a:rPr lang="en-US" b="1" dirty="0" smtClean="0">
                <a:latin typeface="Calibri"/>
              </a:rPr>
              <a:t>following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equipment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Color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CCTV system in order to provide video surveillance of the installation.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Motion sensors installed in dedicated rooms.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6">
            <a:extLst>
              <a:ext uri="{FF2B5EF4-FFF2-40B4-BE49-F238E27FC236}">
                <a16:creationId xmlns="" xmlns:a16="http://schemas.microsoft.com/office/drawing/2014/main" id="{566706E1-CA40-4BFB-81B2-F52D2E7B8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436" y="1124744"/>
            <a:ext cx="5466285" cy="2587426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="" xmlns:a16="http://schemas.microsoft.com/office/drawing/2014/main" id="{F62D6EB2-35A7-4214-90AF-E01E5D1C6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12" y="3933056"/>
            <a:ext cx="5358985" cy="2232248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88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5156EACA-D316-426F-A538-60942047A88C}"/>
              </a:ext>
            </a:extLst>
          </p:cNvPr>
          <p:cNvSpPr txBox="1">
            <a:spLocks/>
          </p:cNvSpPr>
          <p:nvPr/>
        </p:nvSpPr>
        <p:spPr>
          <a:xfrm>
            <a:off x="467360" y="274638"/>
            <a:ext cx="9877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 smtClean="0">
                <a:solidFill>
                  <a:prstClr val="black"/>
                </a:solidFill>
                <a:latin typeface="Calibri"/>
              </a:rPr>
              <a:t>Nuclear Security Measures in Place</a:t>
            </a:r>
            <a: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CA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51FB575-BA76-4D42-9AB1-5A94649657E4}"/>
              </a:ext>
            </a:extLst>
          </p:cNvPr>
          <p:cNvSpPr/>
          <p:nvPr/>
        </p:nvSpPr>
        <p:spPr>
          <a:xfrm>
            <a:off x="467360" y="1988840"/>
            <a:ext cx="53285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Delay measures are provided through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solid construction to provide sufficient delay to anyone attempting to gain access to the storage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room;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closure upon arming the alarm and opening upon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disarm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Use of an electro-magnetic lock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mechanism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biometric entry system at the entrance of the storage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conditioning containers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well as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alarm monitoring station.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 9">
            <a:extLst>
              <a:ext uri="{FF2B5EF4-FFF2-40B4-BE49-F238E27FC236}">
                <a16:creationId xmlns="" xmlns:a16="http://schemas.microsoft.com/office/drawing/2014/main" id="{7560705B-87C9-4768-A848-5CA5D93487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77" y="1996490"/>
            <a:ext cx="1941033" cy="3992981"/>
          </a:xfrm>
          <a:prstGeom prst="rect">
            <a:avLst/>
          </a:prstGeom>
        </p:spPr>
      </p:pic>
      <p:pic>
        <p:nvPicPr>
          <p:cNvPr id="12" name="Image 10">
            <a:extLst>
              <a:ext uri="{FF2B5EF4-FFF2-40B4-BE49-F238E27FC236}">
                <a16:creationId xmlns="" xmlns:a16="http://schemas.microsoft.com/office/drawing/2014/main" id="{B694AF30-6812-452F-AB1F-B70E6F8C9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180" y="1996490"/>
            <a:ext cx="3372767" cy="3992981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02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5156EACA-D316-426F-A538-60942047A88C}"/>
              </a:ext>
            </a:extLst>
          </p:cNvPr>
          <p:cNvSpPr txBox="1">
            <a:spLocks/>
          </p:cNvSpPr>
          <p:nvPr/>
        </p:nvSpPr>
        <p:spPr>
          <a:xfrm>
            <a:off x="467360" y="274638"/>
            <a:ext cx="9877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Nuclear Security Measures</a:t>
            </a:r>
            <a:r>
              <a:rPr kumimoji="0" lang="en-CA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in Place</a:t>
            </a:r>
            <a: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CA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56F6534-922E-4D71-B441-45306934B45C}"/>
              </a:ext>
            </a:extLst>
          </p:cNvPr>
          <p:cNvSpPr/>
          <p:nvPr/>
        </p:nvSpPr>
        <p:spPr>
          <a:xfrm>
            <a:off x="767408" y="2132856"/>
            <a:ext cx="4837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The response procedure is tested through initiation of alarm to verify: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coordination with response force and actions for the staff to take in the event of a security Incident;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response duration.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="" xmlns:a16="http://schemas.microsoft.com/office/drawing/2014/main" id="{65621377-4A7B-4394-8A09-4B7B2C009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112" y="1762276"/>
            <a:ext cx="3918312" cy="4077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43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00982" y="1417638"/>
            <a:ext cx="99889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en-GB" dirty="0"/>
              <a:t>Within the Republic of Cameroon centralized storage facility, Safety measures planned to be taken consist of dismantling category 3 to 5 sources from their associated equipment and transferring them to the P-60 capsule which must be transferred to the lead shield and then the whole to the 200l drum.  </a:t>
            </a:r>
            <a:endParaRPr lang="en-GB" dirty="0" smtClean="0"/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endParaRPr lang="en-GB" dirty="0"/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en-GB" dirty="0" smtClean="0"/>
              <a:t>The </a:t>
            </a:r>
            <a:r>
              <a:rPr lang="en-GB" dirty="0"/>
              <a:t>200l drum packages must be locked, sealed and labelled according to the measured dose rates at 1 meter. </a:t>
            </a:r>
            <a:endParaRPr lang="en-GB" dirty="0" smtClean="0"/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endParaRPr lang="en-GB" dirty="0"/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en-GB" dirty="0" smtClean="0"/>
              <a:t>Security </a:t>
            </a:r>
            <a:r>
              <a:rPr lang="en-GB" dirty="0"/>
              <a:t>measures in place have been </a:t>
            </a:r>
            <a:r>
              <a:rPr lang="en-US" dirty="0"/>
              <a:t>incorporated into the source storage room and source conditioning room respectively in order to implement nuclear security functions within the facility</a:t>
            </a:r>
            <a:r>
              <a:rPr lang="en-GB" dirty="0"/>
              <a:t>. </a:t>
            </a:r>
            <a:endParaRPr lang="en-GB" dirty="0" smtClean="0"/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endParaRPr lang="en-GB" dirty="0"/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en-GB" dirty="0" smtClean="0"/>
              <a:t>The </a:t>
            </a:r>
            <a:r>
              <a:rPr lang="en-GB" dirty="0"/>
              <a:t>planned safety measures will contribute to improve security through the use of adequate seals and lock mechanisms. </a:t>
            </a:r>
            <a:endParaRPr lang="en-GB" dirty="0" smtClean="0"/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endParaRPr lang="en-GB" dirty="0"/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en-GB" dirty="0" smtClean="0"/>
              <a:t>In </a:t>
            </a:r>
            <a:r>
              <a:rPr lang="en-GB" dirty="0"/>
              <a:t>addition, the robust and heavy 200l drum which are planned to be used increase the difficulty for an adversary to remove or sabotage the packages.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9CB23616-9499-48E6-A88E-5F138C5EED6F}"/>
              </a:ext>
            </a:extLst>
          </p:cNvPr>
          <p:cNvSpPr txBox="1">
            <a:spLocks/>
          </p:cNvSpPr>
          <p:nvPr/>
        </p:nvSpPr>
        <p:spPr>
          <a:xfrm>
            <a:off x="467360" y="274638"/>
            <a:ext cx="9877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Conclusion</a:t>
            </a:r>
            <a: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CA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17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16275" y="44451"/>
            <a:ext cx="5543550" cy="1008063"/>
          </a:xfrm>
        </p:spPr>
        <p:txBody>
          <a:bodyPr/>
          <a:lstStyle/>
          <a:p>
            <a:pPr eaLnBrk="1" hangingPunct="1">
              <a:defRPr/>
            </a:pPr>
            <a:r>
              <a:rPr lang="fr-FR" sz="4600" b="1">
                <a:solidFill>
                  <a:schemeClr val="bg1"/>
                </a:solidFill>
                <a:latin typeface="Engravers MT" pitchFamily="18" charset="0"/>
              </a:rPr>
              <a:t>cameroon</a:t>
            </a: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 rot="-5400000">
            <a:off x="1635920" y="254795"/>
            <a:ext cx="1654175" cy="1376363"/>
            <a:chOff x="111045675" y="110148600"/>
            <a:chExt cx="306000" cy="306000"/>
          </a:xfrm>
        </p:grpSpPr>
        <p:sp>
          <p:nvSpPr>
            <p:cNvPr id="25609" name="AutoShape 5"/>
            <p:cNvSpPr>
              <a:spLocks noChangeArrowheads="1"/>
            </p:cNvSpPr>
            <p:nvPr/>
          </p:nvSpPr>
          <p:spPr bwMode="auto">
            <a:xfrm rot="10800000">
              <a:off x="111045675" y="110148600"/>
              <a:ext cx="306000" cy="30600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AutoShape 6"/>
            <p:cNvSpPr>
              <a:spLocks noChangeArrowheads="1"/>
            </p:cNvSpPr>
            <p:nvPr/>
          </p:nvSpPr>
          <p:spPr bwMode="auto">
            <a:xfrm rot="10800000">
              <a:off x="111135675" y="110148600"/>
              <a:ext cx="216000" cy="2160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AutoShape 7"/>
            <p:cNvSpPr>
              <a:spLocks noChangeArrowheads="1"/>
            </p:cNvSpPr>
            <p:nvPr/>
          </p:nvSpPr>
          <p:spPr bwMode="auto">
            <a:xfrm rot="10800000">
              <a:off x="111225675" y="110148600"/>
              <a:ext cx="126000" cy="126000"/>
            </a:xfrm>
            <a:prstGeom prst="rtTriangle">
              <a:avLst/>
            </a:prstGeom>
            <a:solidFill>
              <a:srgbClr val="005C00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111257408" y="110224835"/>
              <a:ext cx="35827" cy="36000"/>
            </a:xfrm>
            <a:prstGeom prst="star5">
              <a:avLst/>
            </a:prstGeom>
            <a:solidFill>
              <a:srgbClr val="FFFF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5"/>
          <p:cNvSpPr>
            <a:spLocks noChangeArrowheads="1"/>
          </p:cNvSpPr>
          <p:nvPr/>
        </p:nvSpPr>
        <p:spPr bwMode="auto">
          <a:xfrm rot="-1270399">
            <a:off x="1828800" y="2133600"/>
            <a:ext cx="8610600" cy="3200400"/>
          </a:xfrm>
          <a:prstGeom prst="rect">
            <a:avLst/>
          </a:prstGeom>
          <a:gradFill rotWithShape="0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>
                <a:ln>
                  <a:noFill/>
                </a:ln>
                <a:solidFill>
                  <a:srgbClr val="0A520C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THANK YOU</a:t>
            </a:r>
            <a:endParaRPr kumimoji="0" lang="fr-FR" sz="60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5606" name="Line 12"/>
          <p:cNvSpPr>
            <a:spLocks noChangeShapeType="1"/>
          </p:cNvSpPr>
          <p:nvPr/>
        </p:nvSpPr>
        <p:spPr bwMode="auto">
          <a:xfrm>
            <a:off x="2819401" y="1066800"/>
            <a:ext cx="6048375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07" name="Rectangle à coins arrondis 12"/>
          <p:cNvSpPr>
            <a:spLocks noChangeArrowheads="1"/>
          </p:cNvSpPr>
          <p:nvPr/>
        </p:nvSpPr>
        <p:spPr bwMode="auto">
          <a:xfrm>
            <a:off x="8310564" y="2214564"/>
            <a:ext cx="46037" cy="46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25608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0"/>
            <a:ext cx="14668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497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60" y="274638"/>
            <a:ext cx="98771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/>
              <a:t>Content</a:t>
            </a:r>
            <a:r>
              <a:rPr lang="en-CA" dirty="0"/>
              <a:t/>
            </a:r>
            <a:br>
              <a:rPr lang="en-CA" dirty="0"/>
            </a:br>
            <a:endParaRPr lang="en-CA" sz="3600" i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0560" y="1916832"/>
            <a:ext cx="9673912" cy="3600400"/>
          </a:xfrm>
        </p:spPr>
        <p:txBody>
          <a:bodyPr rtlCol="0">
            <a:noAutofit/>
          </a:bodyPr>
          <a:lstStyle/>
          <a:p>
            <a:pPr>
              <a:buNone/>
              <a:defRPr/>
            </a:pPr>
            <a:endParaRPr lang="en-ZW" sz="1050" b="1" dirty="0"/>
          </a:p>
          <a:p>
            <a:pPr algn="just">
              <a:defRPr/>
            </a:pPr>
            <a:r>
              <a:rPr lang="en-GB" sz="2400" dirty="0" smtClean="0"/>
              <a:t>Introduction</a:t>
            </a:r>
            <a:endParaRPr lang="en-GB" sz="2400" dirty="0"/>
          </a:p>
          <a:p>
            <a:pPr algn="just">
              <a:defRPr/>
            </a:pPr>
            <a:r>
              <a:rPr lang="fr-FR" sz="2400" dirty="0" err="1" smtClean="0"/>
              <a:t>Centralized</a:t>
            </a:r>
            <a:r>
              <a:rPr lang="fr-FR" sz="2400" dirty="0" smtClean="0"/>
              <a:t> </a:t>
            </a:r>
            <a:r>
              <a:rPr lang="fr-FR" sz="2400" dirty="0" err="1" smtClean="0"/>
              <a:t>storage</a:t>
            </a:r>
            <a:r>
              <a:rPr lang="fr-FR" sz="2400" dirty="0" smtClean="0"/>
              <a:t> </a:t>
            </a:r>
            <a:r>
              <a:rPr lang="fr-FR" sz="2400" dirty="0" err="1" smtClean="0"/>
              <a:t>facility</a:t>
            </a:r>
            <a:endParaRPr lang="fr-FR" sz="2400" dirty="0"/>
          </a:p>
          <a:p>
            <a:pPr algn="just">
              <a:defRPr/>
            </a:pPr>
            <a:r>
              <a:rPr lang="fr-FR" sz="2400" dirty="0" err="1" smtClean="0"/>
              <a:t>Safety</a:t>
            </a:r>
            <a:r>
              <a:rPr lang="fr-FR" sz="2400" dirty="0" smtClean="0"/>
              <a:t> </a:t>
            </a:r>
            <a:r>
              <a:rPr lang="fr-FR" sz="2400" dirty="0" err="1" smtClean="0"/>
              <a:t>measures</a:t>
            </a:r>
            <a:r>
              <a:rPr lang="fr-FR" sz="2400" dirty="0" smtClean="0"/>
              <a:t> </a:t>
            </a:r>
            <a:r>
              <a:rPr lang="fr-FR" sz="2400" dirty="0" err="1" smtClean="0"/>
              <a:t>within</a:t>
            </a:r>
            <a:r>
              <a:rPr lang="fr-FR" sz="2400" dirty="0" smtClean="0"/>
              <a:t> the </a:t>
            </a:r>
            <a:r>
              <a:rPr lang="fr-FR" sz="2400" dirty="0" err="1" smtClean="0"/>
              <a:t>facility</a:t>
            </a:r>
            <a:endParaRPr lang="fr-FR" sz="2400" dirty="0" smtClean="0"/>
          </a:p>
          <a:p>
            <a:pPr algn="just">
              <a:defRPr/>
            </a:pPr>
            <a:r>
              <a:rPr lang="fr-FR" sz="2400" dirty="0" smtClean="0"/>
              <a:t>Security </a:t>
            </a:r>
            <a:r>
              <a:rPr lang="fr-FR" sz="2400" dirty="0" err="1" smtClean="0"/>
              <a:t>measures</a:t>
            </a:r>
            <a:r>
              <a:rPr lang="fr-FR" sz="2400" dirty="0" smtClean="0"/>
              <a:t> in Place</a:t>
            </a:r>
            <a:endParaRPr lang="fr-FR" sz="2000" dirty="0"/>
          </a:p>
          <a:p>
            <a:pPr algn="just">
              <a:defRPr/>
            </a:pPr>
            <a:r>
              <a:rPr lang="fr-FR" sz="2400" dirty="0" smtClean="0"/>
              <a:t>Conclusion</a:t>
            </a:r>
            <a:endParaRPr lang="fr-FR" sz="2400" dirty="0"/>
          </a:p>
          <a:p>
            <a:pPr marL="0" indent="0" algn="just">
              <a:buNone/>
              <a:defRPr/>
            </a:pPr>
            <a:endParaRPr lang="en-US" sz="2400" i="1" dirty="0"/>
          </a:p>
          <a:p>
            <a:pPr marL="0" indent="0" algn="just">
              <a:buNone/>
              <a:defRPr/>
            </a:pPr>
            <a:endParaRPr lang="en-ZW" sz="1050" dirty="0"/>
          </a:p>
          <a:p>
            <a:pPr algn="just">
              <a:defRPr/>
            </a:pPr>
            <a:endParaRPr lang="en-ZW" sz="1050" dirty="0"/>
          </a:p>
          <a:p>
            <a:pPr>
              <a:buNone/>
              <a:defRPr/>
            </a:pPr>
            <a:endParaRPr lang="en-ZW" sz="1050" dirty="0"/>
          </a:p>
          <a:p>
            <a:pPr>
              <a:defRPr/>
            </a:pPr>
            <a:endParaRPr lang="en-ZW" sz="24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26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636" y="1417638"/>
            <a:ext cx="10366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1"/>
              </a:buClr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Law N° 2019/012 of 19 July 2019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provides 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framework for radiological and nuclear safety, nuclear security, civil liability and safeguards enforcement 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7528" y="2775118"/>
            <a:ext cx="81469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per Section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(3)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the Act: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lang="en-GB" dirty="0" smtClean="0"/>
              <a:t>The </a:t>
            </a:r>
            <a:r>
              <a:rPr lang="en-GB" dirty="0"/>
              <a:t>State shall establish the following nuclear policy </a:t>
            </a:r>
            <a:r>
              <a:rPr lang="en-GB" dirty="0" smtClean="0"/>
              <a:t>principles:</a:t>
            </a:r>
          </a:p>
          <a:p>
            <a:pPr lvl="0">
              <a:defRPr/>
            </a:pPr>
            <a:r>
              <a:rPr lang="en-GB" dirty="0" smtClean="0"/>
              <a:t>…</a:t>
            </a:r>
            <a:r>
              <a:rPr lang="en-GB" dirty="0"/>
              <a:t>recognition of the urgent need to manage radioactive waste in order to protect current and future generations against excessive impacts…”, </a:t>
            </a:r>
            <a:endParaRPr lang="en-GB" dirty="0" smtClean="0"/>
          </a:p>
          <a:p>
            <a:pPr lvl="0">
              <a:defRPr/>
            </a:pPr>
            <a:endParaRPr lang="en-GB" dirty="0"/>
          </a:p>
          <a:p>
            <a:pPr lvl="0">
              <a:defRPr/>
            </a:pPr>
            <a:r>
              <a:rPr lang="en-GB" dirty="0" smtClean="0"/>
              <a:t>In this frame, the </a:t>
            </a:r>
            <a:r>
              <a:rPr lang="en-GB" dirty="0"/>
              <a:t>Republic of Cameroon has established with the support of the International Atomic Energy Agency (IAEA) and the Department of Energy of United States of America (DOE/USA) the </a:t>
            </a:r>
            <a:r>
              <a:rPr lang="en-GB" dirty="0" smtClean="0"/>
              <a:t>Centralized </a:t>
            </a:r>
            <a:r>
              <a:rPr lang="en-GB" dirty="0"/>
              <a:t>storage facility for safe and secure management of disused sealed radioactive sources (DSRS).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9E4D57F-3B6D-4A94-9718-9DB2EBE19622}"/>
              </a:ext>
            </a:extLst>
          </p:cNvPr>
          <p:cNvSpPr txBox="1">
            <a:spLocks/>
          </p:cNvSpPr>
          <p:nvPr/>
        </p:nvSpPr>
        <p:spPr>
          <a:xfrm>
            <a:off x="467360" y="274638"/>
            <a:ext cx="9877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Introduction</a:t>
            </a:r>
            <a: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CA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2" name="Graphic 11" descr="Scales of justice">
            <a:extLst>
              <a:ext uri="{FF2B5EF4-FFF2-40B4-BE49-F238E27FC236}">
                <a16:creationId xmlns="" xmlns:a16="http://schemas.microsoft.com/office/drawing/2014/main" id="{4901E58A-61B7-4DB5-A826-30558262C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4996" y="3336803"/>
            <a:ext cx="1738952" cy="1738952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7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1376" y="1308824"/>
            <a:ext cx="110292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Republic of Cameroon centralized storage facility consists of two ISO containers used as source storage room and source conditioning room respectively.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An alarm </a:t>
            </a:r>
            <a:r>
              <a:rPr lang="en-US" dirty="0"/>
              <a:t>monitoring station is also one component of the facility.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facility has been designed in order to manage disused sealed radioactive sources (DSRS) in safety and security manner. 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Safety </a:t>
            </a:r>
            <a:r>
              <a:rPr lang="en-GB" dirty="0"/>
              <a:t>measures and security measures </a:t>
            </a:r>
            <a:r>
              <a:rPr lang="en-GB" dirty="0" smtClean="0"/>
              <a:t>have been </a:t>
            </a:r>
            <a:r>
              <a:rPr lang="en-GB" dirty="0"/>
              <a:t>designed and implemented in an integrated manner so that security measures do not compromise safety and safety measures do not compromise </a:t>
            </a:r>
            <a:r>
              <a:rPr lang="en-GB" dirty="0" smtClean="0"/>
              <a:t>security.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 order to reduce and protect the disused sealed radioactive sources (DSRS) located at the Centralized storage facility, the security enhancements are based on </a:t>
            </a:r>
            <a:r>
              <a:rPr lang="en-US" dirty="0" smtClean="0"/>
              <a:t>the IAEA </a:t>
            </a:r>
            <a:r>
              <a:rPr lang="en-US" dirty="0"/>
              <a:t>Nuclear Security Series No. 11 namely Security of Radioactive Sources [2].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security enhancements have been incorporated into the source storage room, source conditioning room and </a:t>
            </a:r>
            <a:r>
              <a:rPr lang="en-US" dirty="0" smtClean="0"/>
              <a:t>alarm </a:t>
            </a:r>
            <a:r>
              <a:rPr lang="en-US" dirty="0"/>
              <a:t>monitoring station.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9E4D57F-3B6D-4A94-9718-9DB2EBE19622}"/>
              </a:ext>
            </a:extLst>
          </p:cNvPr>
          <p:cNvSpPr txBox="1">
            <a:spLocks/>
          </p:cNvSpPr>
          <p:nvPr/>
        </p:nvSpPr>
        <p:spPr>
          <a:xfrm>
            <a:off x="467360" y="274638"/>
            <a:ext cx="9877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Introduction</a:t>
            </a:r>
            <a: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CA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14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3352" y="2328842"/>
            <a:ext cx="541959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The installation consists of a 40 feet container and a 20 feet container</a:t>
            </a:r>
            <a:r>
              <a:rPr lang="en-GB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Safety </a:t>
            </a:r>
            <a:r>
              <a:rPr lang="en-GB" dirty="0"/>
              <a:t>measures </a:t>
            </a:r>
            <a:r>
              <a:rPr lang="en-GB" dirty="0" smtClean="0"/>
              <a:t>in place will </a:t>
            </a:r>
            <a:r>
              <a:rPr lang="en-GB" dirty="0"/>
              <a:t>allow to dismantle and to load category 3 to 5 DSRS in the P-60 capsule and to transfer the capsule to the lead shield and then the whole </a:t>
            </a:r>
            <a:r>
              <a:rPr lang="en-GB" dirty="0" smtClean="0"/>
              <a:t>to </a:t>
            </a:r>
            <a:r>
              <a:rPr lang="en-GB" dirty="0"/>
              <a:t>the 200l drum for the safe and secure storage. 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The </a:t>
            </a:r>
            <a:r>
              <a:rPr lang="en-GB" dirty="0"/>
              <a:t>200l drum packages will be locked, sealed and labelled according to the measured dose rates at 1 meter.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9E4D57F-3B6D-4A94-9718-9DB2EBE19622}"/>
              </a:ext>
            </a:extLst>
          </p:cNvPr>
          <p:cNvSpPr txBox="1">
            <a:spLocks/>
          </p:cNvSpPr>
          <p:nvPr/>
        </p:nvSpPr>
        <p:spPr>
          <a:xfrm>
            <a:off x="467360" y="274638"/>
            <a:ext cx="9877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Centralized Storage</a:t>
            </a:r>
            <a:r>
              <a:rPr kumimoji="0" lang="en-CA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Facility</a:t>
            </a:r>
            <a:endParaRPr kumimoji="0" lang="en-CA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1" name="Image 4">
            <a:extLst>
              <a:ext uri="{FF2B5EF4-FFF2-40B4-BE49-F238E27FC236}">
                <a16:creationId xmlns="" xmlns:a16="http://schemas.microsoft.com/office/drawing/2014/main" id="{A72F389F-6B68-4B11-9E22-610FBABEF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938" y="1834195"/>
            <a:ext cx="6506171" cy="4187093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24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5360" y="1988840"/>
            <a:ext cx="47525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Security </a:t>
            </a:r>
            <a:r>
              <a:rPr lang="en-GB" dirty="0"/>
              <a:t>measures </a:t>
            </a:r>
            <a:r>
              <a:rPr lang="en-GB" dirty="0" smtClean="0"/>
              <a:t>in </a:t>
            </a:r>
            <a:r>
              <a:rPr lang="en-GB" dirty="0"/>
              <a:t>place </a:t>
            </a:r>
            <a:r>
              <a:rPr lang="en-GB" dirty="0" smtClean="0"/>
              <a:t>take </a:t>
            </a:r>
            <a:r>
              <a:rPr lang="en-GB" dirty="0"/>
              <a:t>into account </a:t>
            </a:r>
            <a:r>
              <a:rPr lang="en-GB" dirty="0" smtClean="0"/>
              <a:t>delay, detection </a:t>
            </a:r>
            <a:r>
              <a:rPr lang="en-GB" dirty="0"/>
              <a:t>measures as well as the response procedure.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Safety </a:t>
            </a:r>
            <a:r>
              <a:rPr lang="en-GB" dirty="0"/>
              <a:t>measures </a:t>
            </a:r>
            <a:r>
              <a:rPr lang="en-GB" dirty="0" smtClean="0"/>
              <a:t>in place will </a:t>
            </a:r>
            <a:r>
              <a:rPr lang="en-GB" dirty="0"/>
              <a:t>contribute to improve security through the use of adequate seals and lock mechanisms.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In </a:t>
            </a:r>
            <a:r>
              <a:rPr lang="en-GB" dirty="0"/>
              <a:t>addition, the robust and heavy 200l drum </a:t>
            </a:r>
            <a:r>
              <a:rPr lang="en-GB" dirty="0" smtClean="0"/>
              <a:t>increase </a:t>
            </a:r>
            <a:r>
              <a:rPr lang="en-GB" dirty="0"/>
              <a:t>the difficulty for an adversary to remove or sabotage the packages.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9E4D57F-3B6D-4A94-9718-9DB2EBE19622}"/>
              </a:ext>
            </a:extLst>
          </p:cNvPr>
          <p:cNvSpPr txBox="1">
            <a:spLocks/>
          </p:cNvSpPr>
          <p:nvPr/>
        </p:nvSpPr>
        <p:spPr>
          <a:xfrm>
            <a:off x="467360" y="274638"/>
            <a:ext cx="9877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Centralized Storage</a:t>
            </a:r>
            <a:r>
              <a:rPr kumimoji="0" lang="en-CA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Facility</a:t>
            </a:r>
            <a:endParaRPr kumimoji="0" lang="en-CA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1" name="Image 4">
            <a:extLst>
              <a:ext uri="{FF2B5EF4-FFF2-40B4-BE49-F238E27FC236}">
                <a16:creationId xmlns="" xmlns:a16="http://schemas.microsoft.com/office/drawing/2014/main" id="{A72F389F-6B68-4B11-9E22-610FBABEF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52" y="1701377"/>
            <a:ext cx="6712552" cy="4319911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41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360" y="1210798"/>
            <a:ext cx="10813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dirty="0"/>
              <a:t>According the national waste management policy and strategy, the existing facility allow on to manage category 3 to 5 low activity disused sealed sources and to send back to the suppliers, category 1 to 2 disused sealed sources.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6FF808C5-9B02-4A4A-9822-9AC00C83CAC6}"/>
              </a:ext>
            </a:extLst>
          </p:cNvPr>
          <p:cNvSpPr txBox="1">
            <a:spLocks/>
          </p:cNvSpPr>
          <p:nvPr/>
        </p:nvSpPr>
        <p:spPr>
          <a:xfrm>
            <a:off x="467360" y="274638"/>
            <a:ext cx="9877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Safety Measure</a:t>
            </a:r>
            <a:r>
              <a:rPr lang="en-CA" b="1" dirty="0" smtClean="0">
                <a:solidFill>
                  <a:prstClr val="black"/>
                </a:solidFill>
                <a:latin typeface="Calibri"/>
              </a:rPr>
              <a:t>s within the Facility</a:t>
            </a:r>
            <a: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CA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360" y="1988840"/>
            <a:ext cx="69967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Operational measures planned consist in different steps. </a:t>
            </a:r>
            <a:endParaRPr lang="en-GB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First </a:t>
            </a:r>
            <a:r>
              <a:rPr lang="en-GB" dirty="0"/>
              <a:t>of all, a wipe test on the source associated equipment must be performed in order to check its radioactive contamination </a:t>
            </a:r>
            <a:r>
              <a:rPr lang="en-GB" dirty="0" smtClean="0"/>
              <a:t>status.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The </a:t>
            </a:r>
            <a:r>
              <a:rPr lang="en-GB" dirty="0"/>
              <a:t>second step is the characterization of the source through the estimation of the source activity in order to have total activity to be transferred to the P60 capsule.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The </a:t>
            </a:r>
            <a:r>
              <a:rPr lang="en-GB" dirty="0"/>
              <a:t>third step is the transfer of the DSRS from their respective devices to the P60 capsule which is the special form radioactive material (SFRM</a:t>
            </a:r>
            <a:r>
              <a:rPr lang="en-GB" dirty="0" smtClean="0"/>
              <a:t>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All </a:t>
            </a:r>
            <a:r>
              <a:rPr lang="en-GB" dirty="0"/>
              <a:t>measurements and observations must be recorded in the Passport Sheet for the special form radioactive material. </a:t>
            </a:r>
          </a:p>
        </p:txBody>
      </p:sp>
      <p:pic>
        <p:nvPicPr>
          <p:cNvPr id="10" name="Image 9" descr="C:\Users\HP KDS\Documents\DST\2020\Coordination projet\DSRS\EM\Cameroon\Expert Mission Files\Photos\20200224_1108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38509" y="2304567"/>
            <a:ext cx="2406462" cy="1858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C:\Users\HP KDS\Documents\DST\2020\Coordination projet\DSRS\EM\Cameroon\Expert Mission Files\Photos\20200224_1108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2049140"/>
            <a:ext cx="2159248" cy="238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7464153" y="4653136"/>
            <a:ext cx="4306904" cy="2088232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75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360" y="1210798"/>
            <a:ext cx="10813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dirty="0"/>
              <a:t>According the national waste management policy and strategy, the existing facility allow on to manage category 3 to 5 low activity disused sealed sources and to send back to the suppliers, category 1 to 2 disused sealed sources.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6FF808C5-9B02-4A4A-9822-9AC00C83CAC6}"/>
              </a:ext>
            </a:extLst>
          </p:cNvPr>
          <p:cNvSpPr txBox="1">
            <a:spLocks/>
          </p:cNvSpPr>
          <p:nvPr/>
        </p:nvSpPr>
        <p:spPr>
          <a:xfrm>
            <a:off x="467360" y="274638"/>
            <a:ext cx="9877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Safety Measure</a:t>
            </a:r>
            <a:r>
              <a:rPr lang="en-CA" b="1" dirty="0" smtClean="0">
                <a:solidFill>
                  <a:prstClr val="black"/>
                </a:solidFill>
                <a:latin typeface="Calibri"/>
              </a:rPr>
              <a:t>s within the Facility</a:t>
            </a:r>
            <a: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CA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360" y="1988840"/>
            <a:ext cx="7860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Operational measures planned consist in different steps. </a:t>
            </a:r>
            <a:endParaRPr lang="en-GB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By using tongs, DSRS must be transferred into the capsule according to the limit of activity, then capsule must be closed and the special form certificate duly filled and signed.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P60 capsule containing DSRS must be transferred to the designated position in the lead shield which is transferred to the 200l concrete drum.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The </a:t>
            </a:r>
            <a:r>
              <a:rPr lang="en-GB" dirty="0"/>
              <a:t>drum is closed and sealed. The ambient dose rates at 1 meter to the drum must be recorded in order to categorize the package and to choose the label to be pasted on it.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Thus </a:t>
            </a:r>
            <a:r>
              <a:rPr lang="en-GB" dirty="0"/>
              <a:t>the last step was the transport of sources contained in the drum to the storage area.</a:t>
            </a:r>
          </a:p>
        </p:txBody>
      </p:sp>
      <p:pic>
        <p:nvPicPr>
          <p:cNvPr id="8" name="Image 7"/>
          <p:cNvPicPr/>
          <p:nvPr/>
        </p:nvPicPr>
        <p:blipFill>
          <a:blip r:embed="rId2"/>
          <a:stretch>
            <a:fillRect/>
          </a:stretch>
        </p:blipFill>
        <p:spPr>
          <a:xfrm>
            <a:off x="8328248" y="2134128"/>
            <a:ext cx="2952328" cy="37431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73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5156EACA-D316-426F-A538-60942047A88C}"/>
              </a:ext>
            </a:extLst>
          </p:cNvPr>
          <p:cNvSpPr txBox="1">
            <a:spLocks/>
          </p:cNvSpPr>
          <p:nvPr/>
        </p:nvSpPr>
        <p:spPr>
          <a:xfrm>
            <a:off x="467360" y="274638"/>
            <a:ext cx="9877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Safety measures</a:t>
            </a:r>
            <a:r>
              <a:rPr kumimoji="0" lang="en-CA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within the Facility</a:t>
            </a:r>
            <a: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CA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="" xmlns:a16="http://schemas.microsoft.com/office/drawing/2014/main" id="{287D5164-3FDE-4894-93EF-872E0DD83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22" y="1556792"/>
            <a:ext cx="5886456" cy="3960440"/>
          </a:xfrm>
          <a:prstGeom prst="rect">
            <a:avLst/>
          </a:prstGeom>
        </p:spPr>
      </p:pic>
      <p:pic>
        <p:nvPicPr>
          <p:cNvPr id="15" name="Image 8">
            <a:extLst>
              <a:ext uri="{FF2B5EF4-FFF2-40B4-BE49-F238E27FC236}">
                <a16:creationId xmlns="" xmlns:a16="http://schemas.microsoft.com/office/drawing/2014/main" id="{2496932E-CC2D-4993-BFD1-876C93E2BB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690" y="1557413"/>
            <a:ext cx="4248473" cy="3671170"/>
          </a:xfrm>
          <a:prstGeom prst="rect">
            <a:avLst/>
          </a:prstGeom>
        </p:spPr>
      </p:pic>
      <p:sp>
        <p:nvSpPr>
          <p:cNvPr id="16" name="Rectangle 25">
            <a:extLst>
              <a:ext uri="{FF2B5EF4-FFF2-40B4-BE49-F238E27FC236}">
                <a16:creationId xmlns="" xmlns:a16="http://schemas.microsoft.com/office/drawing/2014/main" id="{E507F0A4-CDB8-48CC-AC13-37DB9E1C78B0}"/>
              </a:ext>
            </a:extLst>
          </p:cNvPr>
          <p:cNvSpPr txBox="1">
            <a:spLocks noChangeArrowheads="1"/>
          </p:cNvSpPr>
          <p:nvPr/>
        </p:nvSpPr>
        <p:spPr>
          <a:xfrm>
            <a:off x="517735" y="5517232"/>
            <a:ext cx="4032448" cy="717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Inside the 20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container where the 200 l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drums are prepared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="" xmlns:a16="http://schemas.microsoft.com/office/drawing/2014/main" id="{E507F0A4-CDB8-48CC-AC13-37DB9E1C78B0}"/>
              </a:ext>
            </a:extLst>
          </p:cNvPr>
          <p:cNvSpPr txBox="1">
            <a:spLocks noChangeArrowheads="1"/>
          </p:cNvSpPr>
          <p:nvPr/>
        </p:nvSpPr>
        <p:spPr>
          <a:xfrm>
            <a:off x="6312024" y="5444091"/>
            <a:ext cx="4032448" cy="8640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Inside the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container where the 200 l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drums are stored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AA52-FD9E-446C-908E-D33A61681140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57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EA_Presentation_templ_2.potx" id="{64EA180D-2899-4DEA-92B0-00175C06E7F0}" vid="{E7868BAF-8DED-42CD-BE20-022F9A27AEF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1228</Words>
  <Application>Microsoft Office PowerPoint</Application>
  <PresentationFormat>Grand écran</PresentationFormat>
  <Paragraphs>137</Paragraphs>
  <Slides>15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Arial </vt:lpstr>
      <vt:lpstr>Arial Rounded MT Bold</vt:lpstr>
      <vt:lpstr>Calibri</vt:lpstr>
      <vt:lpstr>Engravers MT</vt:lpstr>
      <vt:lpstr>Verdana</vt:lpstr>
      <vt:lpstr>Wingdings</vt:lpstr>
      <vt:lpstr>Office Theme</vt:lpstr>
      <vt:lpstr>1_Office Theme</vt:lpstr>
      <vt:lpstr>Présentation PowerPoint</vt:lpstr>
      <vt:lpstr>Content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cameroon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Presentation</dc:title>
  <dc:creator>yankovicht</dc:creator>
  <cp:lastModifiedBy>HP KDS</cp:lastModifiedBy>
  <cp:revision>330</cp:revision>
  <cp:lastPrinted>2022-06-01T13:56:42Z</cp:lastPrinted>
  <dcterms:created xsi:type="dcterms:W3CDTF">2014-05-26T10:16:40Z</dcterms:created>
  <dcterms:modified xsi:type="dcterms:W3CDTF">2022-06-01T16:57:08Z</dcterms:modified>
</cp:coreProperties>
</file>