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2" r:id="rId4"/>
    <p:sldId id="273" r:id="rId5"/>
    <p:sldId id="274" r:id="rId6"/>
    <p:sldId id="275" r:id="rId7"/>
    <p:sldId id="276" r:id="rId8"/>
    <p:sldId id="277" r:id="rId9"/>
    <p:sldId id="278" r:id="rId10"/>
    <p:sldId id="279" r:id="rId11"/>
    <p:sldId id="281" r:id="rId12"/>
    <p:sldId id="283" r:id="rId13"/>
    <p:sldId id="286"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3" autoAdjust="0"/>
    <p:restoredTop sz="94660"/>
  </p:normalViewPr>
  <p:slideViewPr>
    <p:cSldViewPr snapToGrid="0">
      <p:cViewPr varScale="1">
        <p:scale>
          <a:sx n="110" d="100"/>
          <a:sy n="110" d="100"/>
        </p:scale>
        <p:origin x="4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22C9-DBC6-4514-9804-7D3EFA112C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A5CAC6-0A6D-41CE-9A24-CE0A403AAD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EADE14-1292-42FF-BD2C-5D8592BD910E}"/>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5" name="Footer Placeholder 4">
            <a:extLst>
              <a:ext uri="{FF2B5EF4-FFF2-40B4-BE49-F238E27FC236}">
                <a16:creationId xmlns:a16="http://schemas.microsoft.com/office/drawing/2014/main" id="{18EF68EA-8F6C-404F-ABC2-0EEFF9440B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061CB-0B83-48D3-AF95-CBB4E730289F}"/>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168649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4299-CB8E-4A44-92A2-043196ED05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A436FE-E767-4078-A861-AA74C1156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8CBCD-C30A-4909-B52D-273DB42B24E8}"/>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5" name="Footer Placeholder 4">
            <a:extLst>
              <a:ext uri="{FF2B5EF4-FFF2-40B4-BE49-F238E27FC236}">
                <a16:creationId xmlns:a16="http://schemas.microsoft.com/office/drawing/2014/main" id="{F57C051B-46C9-4BAB-9F5F-33E592999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0BBF22-17EA-4C46-A5CF-EE9DF01FC00A}"/>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390756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70878-1858-449B-A5B2-8F4D7C5636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CDB4D9-7965-4DDA-B9D5-37191A582F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EE72D9-CA21-4C9E-8431-E887559AA8D4}"/>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5" name="Footer Placeholder 4">
            <a:extLst>
              <a:ext uri="{FF2B5EF4-FFF2-40B4-BE49-F238E27FC236}">
                <a16:creationId xmlns:a16="http://schemas.microsoft.com/office/drawing/2014/main" id="{47824FC5-0702-490A-A8E4-D7A0F5DDF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CAE52-25EC-43B6-B8BC-3D21AAA3C2F2}"/>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221431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9FC5-36C3-4772-A101-B58E9C3D00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0122FC-13D6-4EF9-A0CA-4441D223AD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88658D-9803-49B7-AA6A-69E1896A36ED}"/>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5" name="Footer Placeholder 4">
            <a:extLst>
              <a:ext uri="{FF2B5EF4-FFF2-40B4-BE49-F238E27FC236}">
                <a16:creationId xmlns:a16="http://schemas.microsoft.com/office/drawing/2014/main" id="{4F05D2CC-B489-465A-AB0B-F2F9D5C04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24EC0-A45D-42A6-A672-28F244967002}"/>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294035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97C3-D382-4981-99B1-A6766CF319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FE9E2B-18AC-4799-894A-19C7A7414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66F797-2BD7-4B1A-AC28-3749A788C5B6}"/>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5" name="Footer Placeholder 4">
            <a:extLst>
              <a:ext uri="{FF2B5EF4-FFF2-40B4-BE49-F238E27FC236}">
                <a16:creationId xmlns:a16="http://schemas.microsoft.com/office/drawing/2014/main" id="{8FA76EB5-3A7D-46FB-8E59-626687027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D1C92-1F67-4EDC-B816-C1304571DE72}"/>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1959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3C2A-F578-4636-9978-DB517BD990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954940-F41F-42C3-B56D-660C225C5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6063ED-769D-420F-BEEC-044AF919E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C88BB2-A583-47D8-B3BC-E5F46D209634}"/>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6" name="Footer Placeholder 5">
            <a:extLst>
              <a:ext uri="{FF2B5EF4-FFF2-40B4-BE49-F238E27FC236}">
                <a16:creationId xmlns:a16="http://schemas.microsoft.com/office/drawing/2014/main" id="{D9454064-DF0A-4569-A4C7-B2C6B72AD7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6C0A95-95FE-4F03-B7A5-41EDECE9C4BC}"/>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331500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C831-1429-41CD-9BAD-448C25F9B7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4215DE-87EA-443E-9743-2470224F7A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D41479-73AD-4A53-97B9-B7EAE9A5C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4A3985-388D-49E2-8AB0-76D3EADF4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D7A42F-4DC0-4A3F-990E-759EBAFA6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12299B-9F98-4E88-992D-362BE3D235B5}"/>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8" name="Footer Placeholder 7">
            <a:extLst>
              <a:ext uri="{FF2B5EF4-FFF2-40B4-BE49-F238E27FC236}">
                <a16:creationId xmlns:a16="http://schemas.microsoft.com/office/drawing/2014/main" id="{4124516C-1B4B-442F-9387-B7EE82068C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EA9BEB-3D85-476F-B7F0-2F2E192C12A3}"/>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117362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91BD-59ED-42C4-978F-52A9CA6A85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354EF9-8E54-44C0-9E37-CA02709FE7C2}"/>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4" name="Footer Placeholder 3">
            <a:extLst>
              <a:ext uri="{FF2B5EF4-FFF2-40B4-BE49-F238E27FC236}">
                <a16:creationId xmlns:a16="http://schemas.microsoft.com/office/drawing/2014/main" id="{75E2A5D8-8307-47C1-98DC-CED130FEF7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641A6A-37AE-4353-B138-8F7FD3EF1D5B}"/>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422053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1B4C1-96FB-405B-9B47-F2515FE5AE40}"/>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3" name="Footer Placeholder 2">
            <a:extLst>
              <a:ext uri="{FF2B5EF4-FFF2-40B4-BE49-F238E27FC236}">
                <a16:creationId xmlns:a16="http://schemas.microsoft.com/office/drawing/2014/main" id="{5C311EDB-61DA-4223-8D8F-2B3F374389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5D8D59-24E0-4DCA-9CF4-8E80353DFAFD}"/>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54982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A155-62C4-422B-A54D-10D0E2291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956527-D48F-4937-B0EF-32AF97997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C0293-BB83-4CBB-930F-9B0718417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89600-E18F-4830-94B0-04BD9BDCD946}"/>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6" name="Footer Placeholder 5">
            <a:extLst>
              <a:ext uri="{FF2B5EF4-FFF2-40B4-BE49-F238E27FC236}">
                <a16:creationId xmlns:a16="http://schemas.microsoft.com/office/drawing/2014/main" id="{1D9DBD32-6DCA-4476-84B2-6A05A82E74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9E2DAD-1BC4-4649-AD79-9FBDFB355620}"/>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192121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9305-6711-4579-B46E-7479C049E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9EC9C-D1C6-4631-A1C0-7AD5B3917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3DE671-B47C-4AF1-9CAC-35545AA0D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01EF6-5B36-4851-A849-99489586DBBD}"/>
              </a:ext>
            </a:extLst>
          </p:cNvPr>
          <p:cNvSpPr>
            <a:spLocks noGrp="1"/>
          </p:cNvSpPr>
          <p:nvPr>
            <p:ph type="dt" sz="half" idx="10"/>
          </p:nvPr>
        </p:nvSpPr>
        <p:spPr/>
        <p:txBody>
          <a:bodyPr/>
          <a:lstStyle/>
          <a:p>
            <a:fld id="{4D9BFD0A-487B-4514-A054-8012BF766F2D}" type="datetimeFigureOut">
              <a:rPr lang="en-GB" smtClean="0"/>
              <a:t>18/05/2022</a:t>
            </a:fld>
            <a:endParaRPr lang="en-GB"/>
          </a:p>
        </p:txBody>
      </p:sp>
      <p:sp>
        <p:nvSpPr>
          <p:cNvPr id="6" name="Footer Placeholder 5">
            <a:extLst>
              <a:ext uri="{FF2B5EF4-FFF2-40B4-BE49-F238E27FC236}">
                <a16:creationId xmlns:a16="http://schemas.microsoft.com/office/drawing/2014/main" id="{02C02BB8-855C-48AA-B02C-EBE7080C7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091163-91F5-4B2D-A2D4-A21E0E218ADD}"/>
              </a:ext>
            </a:extLst>
          </p:cNvPr>
          <p:cNvSpPr>
            <a:spLocks noGrp="1"/>
          </p:cNvSpPr>
          <p:nvPr>
            <p:ph type="sldNum" sz="quarter" idx="12"/>
          </p:nvPr>
        </p:nvSpPr>
        <p:spPr/>
        <p:txBody>
          <a:bodyPr/>
          <a:lstStyle/>
          <a:p>
            <a:fld id="{F0215628-E7A5-4DD3-9FC5-8C8731A1B873}" type="slidenum">
              <a:rPr lang="en-GB" smtClean="0"/>
              <a:t>‹#›</a:t>
            </a:fld>
            <a:endParaRPr lang="en-GB"/>
          </a:p>
        </p:txBody>
      </p:sp>
    </p:spTree>
    <p:extLst>
      <p:ext uri="{BB962C8B-B14F-4D97-AF65-F5344CB8AC3E}">
        <p14:creationId xmlns:p14="http://schemas.microsoft.com/office/powerpoint/2010/main" val="280832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8987D-D7DA-47B9-9B18-2D5F22C52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D7BA5-E472-4442-B6F4-B61B0DD51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AB572D-4819-49A9-8C9E-23D35795F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BFD0A-487B-4514-A054-8012BF766F2D}" type="datetimeFigureOut">
              <a:rPr lang="en-GB" smtClean="0"/>
              <a:t>18/05/2022</a:t>
            </a:fld>
            <a:endParaRPr lang="en-GB"/>
          </a:p>
        </p:txBody>
      </p:sp>
      <p:sp>
        <p:nvSpPr>
          <p:cNvPr id="5" name="Footer Placeholder 4">
            <a:extLst>
              <a:ext uri="{FF2B5EF4-FFF2-40B4-BE49-F238E27FC236}">
                <a16:creationId xmlns:a16="http://schemas.microsoft.com/office/drawing/2014/main" id="{63412BCB-3F72-4265-9F5A-4704E2CEB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17F9EA-A4E5-4535-8C2F-F60713E68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15628-E7A5-4DD3-9FC5-8C8731A1B873}" type="slidenum">
              <a:rPr lang="en-GB" smtClean="0"/>
              <a:t>‹#›</a:t>
            </a:fld>
            <a:endParaRPr lang="en-GB"/>
          </a:p>
        </p:txBody>
      </p:sp>
    </p:spTree>
    <p:extLst>
      <p:ext uri="{BB962C8B-B14F-4D97-AF65-F5344CB8AC3E}">
        <p14:creationId xmlns:p14="http://schemas.microsoft.com/office/powerpoint/2010/main" val="983647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14.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0" y="1236344"/>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0" y="3091914"/>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Ivica T. </a:t>
            </a:r>
            <a:r>
              <a:rPr lang="en-GB" sz="2000" dirty="0" err="1"/>
              <a:t>Vujcic</a:t>
            </a:r>
            <a:endParaRPr lang="en-GB" sz="2000" dirty="0"/>
          </a:p>
          <a:p>
            <a:r>
              <a:rPr lang="en-GB" sz="2000" dirty="0"/>
              <a:t>Slobodan B. </a:t>
            </a:r>
            <a:r>
              <a:rPr lang="en-GB" sz="2000" dirty="0" err="1"/>
              <a:t>Masic</a:t>
            </a:r>
            <a:endParaRPr lang="en-GB" sz="2000" dirty="0"/>
          </a:p>
          <a:p>
            <a:r>
              <a:rPr lang="en-GB" sz="2000" dirty="0"/>
              <a:t>Department for Radiation Chemistry and Physics </a:t>
            </a:r>
          </a:p>
          <a:p>
            <a:r>
              <a:rPr lang="en-US" sz="2000" dirty="0"/>
              <a:t>Vinca Institute of Nuclear Sciences</a:t>
            </a:r>
          </a:p>
          <a:p>
            <a:r>
              <a:rPr lang="en-US" sz="2000" dirty="0"/>
              <a:t>Belgrade, Serbia</a:t>
            </a:r>
            <a:endParaRPr lang="en-GB" sz="2000" dirty="0"/>
          </a:p>
          <a:p>
            <a:r>
              <a:rPr lang="en-GB" sz="2000" dirty="0"/>
              <a:t>(</a:t>
            </a:r>
            <a:r>
              <a:rPr lang="en-GB" sz="2000" dirty="0" err="1"/>
              <a:t>ivica@vinca.rs</a:t>
            </a:r>
            <a:r>
              <a:rPr lang="en-GB" sz="2000" dirty="0"/>
              <a:t>)</a:t>
            </a:r>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a:hlinkClick r:id="rId3" action="ppaction://hlinksldjump"/>
            <a:extLst>
              <a:ext uri="{FF2B5EF4-FFF2-40B4-BE49-F238E27FC236}">
                <a16:creationId xmlns:a16="http://schemas.microsoft.com/office/drawing/2014/main" id="{8F1B1231-534D-399D-D624-1DF3E9827A9C}"/>
              </a:ext>
            </a:extLst>
          </p:cNvPr>
          <p:cNvSpPr/>
          <p:nvPr/>
        </p:nvSpPr>
        <p:spPr>
          <a:xfrm>
            <a:off x="3779694" y="5621656"/>
            <a:ext cx="1649912" cy="683296"/>
          </a:xfrm>
          <a:prstGeom prst="rightArrow">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r>
              <a:rPr lang="en-RS" dirty="0"/>
              <a:t>SAFETY PLAN</a:t>
            </a:r>
          </a:p>
        </p:txBody>
      </p:sp>
      <p:sp>
        <p:nvSpPr>
          <p:cNvPr id="23" name="Right Arrow 22">
            <a:hlinkClick r:id="rId4" action="ppaction://hlinksldjump"/>
            <a:extLst>
              <a:ext uri="{FF2B5EF4-FFF2-40B4-BE49-F238E27FC236}">
                <a16:creationId xmlns:a16="http://schemas.microsoft.com/office/drawing/2014/main" id="{29AA1B74-FF61-A16C-7F98-D010B9FAA4FE}"/>
              </a:ext>
            </a:extLst>
          </p:cNvPr>
          <p:cNvSpPr/>
          <p:nvPr/>
        </p:nvSpPr>
        <p:spPr>
          <a:xfrm>
            <a:off x="2382980" y="5621656"/>
            <a:ext cx="1293916" cy="650202"/>
          </a:xfrm>
          <a:prstGeom prst="rightArrow">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r>
              <a:rPr lang="en-RS" dirty="0">
                <a:solidFill>
                  <a:schemeClr val="bg1"/>
                </a:solidFill>
              </a:rPr>
              <a:t>LICENSE</a:t>
            </a:r>
          </a:p>
        </p:txBody>
      </p:sp>
      <p:sp>
        <p:nvSpPr>
          <p:cNvPr id="24" name="Right Arrow 23">
            <a:hlinkClick r:id="rId5" action="ppaction://hlinksldjump"/>
            <a:extLst>
              <a:ext uri="{FF2B5EF4-FFF2-40B4-BE49-F238E27FC236}">
                <a16:creationId xmlns:a16="http://schemas.microsoft.com/office/drawing/2014/main" id="{F9073FF6-FA1D-87D0-F981-4159380AEDA8}"/>
              </a:ext>
            </a:extLst>
          </p:cNvPr>
          <p:cNvSpPr/>
          <p:nvPr/>
        </p:nvSpPr>
        <p:spPr>
          <a:xfrm>
            <a:off x="5552990" y="5621656"/>
            <a:ext cx="1649912" cy="650202"/>
          </a:xfrm>
          <a:prstGeom prst="rightArrow">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r>
              <a:rPr lang="en-RS" dirty="0"/>
              <a:t>CONCLUSION</a:t>
            </a:r>
          </a:p>
        </p:txBody>
      </p:sp>
      <p:sp>
        <p:nvSpPr>
          <p:cNvPr id="26" name="Right Arrow 25">
            <a:hlinkClick r:id="rId6" action="ppaction://hlinksldjump"/>
            <a:extLst>
              <a:ext uri="{FF2B5EF4-FFF2-40B4-BE49-F238E27FC236}">
                <a16:creationId xmlns:a16="http://schemas.microsoft.com/office/drawing/2014/main" id="{FABC8B4A-0F3E-8D2B-687C-4459C4B52A5B}"/>
              </a:ext>
            </a:extLst>
          </p:cNvPr>
          <p:cNvSpPr/>
          <p:nvPr/>
        </p:nvSpPr>
        <p:spPr>
          <a:xfrm>
            <a:off x="274002" y="5621656"/>
            <a:ext cx="1899887" cy="650202"/>
          </a:xfrm>
          <a:prstGeom prst="rightArrow">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r>
              <a:rPr lang="en-RS" dirty="0">
                <a:solidFill>
                  <a:schemeClr val="bg1"/>
                </a:solidFill>
              </a:rPr>
              <a:t>INTRODUCTION</a:t>
            </a:r>
          </a:p>
        </p:txBody>
      </p:sp>
    </p:spTree>
    <p:extLst>
      <p:ext uri="{BB962C8B-B14F-4D97-AF65-F5344CB8AC3E}">
        <p14:creationId xmlns:p14="http://schemas.microsoft.com/office/powerpoint/2010/main" val="271731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3211E7-E534-FDCD-3CCF-21A7D294A612}"/>
              </a:ext>
            </a:extLst>
          </p:cNvPr>
          <p:cNvSpPr txBox="1"/>
          <p:nvPr/>
        </p:nvSpPr>
        <p:spPr>
          <a:xfrm>
            <a:off x="2215955" y="575458"/>
            <a:ext cx="301162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Structure of Safety Plan: </a:t>
            </a:r>
            <a:endParaRPr lang="en-GB" dirty="0"/>
          </a:p>
        </p:txBody>
      </p:sp>
      <p:sp>
        <p:nvSpPr>
          <p:cNvPr id="31" name="TextBox 30">
            <a:hlinkClick r:id="" action="ppaction://hlinkshowjump?jump=nextslide"/>
            <a:extLst>
              <a:ext uri="{FF2B5EF4-FFF2-40B4-BE49-F238E27FC236}">
                <a16:creationId xmlns:a16="http://schemas.microsoft.com/office/drawing/2014/main" id="{8E8B8461-626F-2DA7-2BBD-3FBBC63B1C98}"/>
              </a:ext>
            </a:extLst>
          </p:cNvPr>
          <p:cNvSpPr txBox="1"/>
          <p:nvPr/>
        </p:nvSpPr>
        <p:spPr>
          <a:xfrm>
            <a:off x="6399478" y="1205037"/>
            <a:ext cx="803425" cy="430887"/>
          </a:xfrm>
          <a:prstGeom prst="rect">
            <a:avLst/>
          </a:prstGeom>
          <a:noFill/>
        </p:spPr>
        <p:txBody>
          <a:bodyPr wrap="none" rtlCol="0">
            <a:spAutoFit/>
          </a:bodyPr>
          <a:lstStyle/>
          <a:p>
            <a:r>
              <a:rPr lang="en-RS" sz="2200" b="1" dirty="0"/>
              <a:t>NEXT</a:t>
            </a:r>
          </a:p>
        </p:txBody>
      </p:sp>
      <p:sp>
        <p:nvSpPr>
          <p:cNvPr id="7" name="Notched Right Arrow 6">
            <a:hlinkClick r:id="" action="ppaction://hlinkshowjump?jump=nextslide"/>
            <a:extLst>
              <a:ext uri="{FF2B5EF4-FFF2-40B4-BE49-F238E27FC236}">
                <a16:creationId xmlns:a16="http://schemas.microsoft.com/office/drawing/2014/main" id="{9D5EEDCC-2795-3E8E-BD92-D7C234DE7EFA}"/>
              </a:ext>
            </a:extLst>
          </p:cNvPr>
          <p:cNvSpPr/>
          <p:nvPr/>
        </p:nvSpPr>
        <p:spPr>
          <a:xfrm>
            <a:off x="6224495" y="611107"/>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49350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3211E7-E534-FDCD-3CCF-21A7D294A612}"/>
              </a:ext>
            </a:extLst>
          </p:cNvPr>
          <p:cNvSpPr txBox="1"/>
          <p:nvPr/>
        </p:nvSpPr>
        <p:spPr>
          <a:xfrm>
            <a:off x="2215955" y="575458"/>
            <a:ext cx="301162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Structure of Safety Plan: </a:t>
            </a:r>
            <a:endParaRPr lang="en-GB" dirty="0"/>
          </a:p>
        </p:txBody>
      </p:sp>
      <p:sp>
        <p:nvSpPr>
          <p:cNvPr id="15" name="TextBox 14">
            <a:extLst>
              <a:ext uri="{FF2B5EF4-FFF2-40B4-BE49-F238E27FC236}">
                <a16:creationId xmlns:a16="http://schemas.microsoft.com/office/drawing/2014/main" id="{2969D9DF-73C8-0212-BFC1-60E4045D6A7B}"/>
              </a:ext>
            </a:extLst>
          </p:cNvPr>
          <p:cNvSpPr txBox="1"/>
          <p:nvPr/>
        </p:nvSpPr>
        <p:spPr>
          <a:xfrm>
            <a:off x="671268" y="1192900"/>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1) description of security rates;</a:t>
            </a:r>
            <a:endParaRPr lang="en-RS" dirty="0"/>
          </a:p>
        </p:txBody>
      </p:sp>
      <p:sp>
        <p:nvSpPr>
          <p:cNvPr id="17" name="TextBox 16">
            <a:extLst>
              <a:ext uri="{FF2B5EF4-FFF2-40B4-BE49-F238E27FC236}">
                <a16:creationId xmlns:a16="http://schemas.microsoft.com/office/drawing/2014/main" id="{EA70F308-273F-2E7B-B978-BCA2E91AA37E}"/>
              </a:ext>
            </a:extLst>
          </p:cNvPr>
          <p:cNvSpPr txBox="1"/>
          <p:nvPr/>
        </p:nvSpPr>
        <p:spPr>
          <a:xfrm>
            <a:off x="671268" y="1905711"/>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2) project of the system of physical and technical protection;</a:t>
            </a:r>
            <a:endParaRPr lang="en-RS" dirty="0"/>
          </a:p>
        </p:txBody>
      </p:sp>
      <p:sp>
        <p:nvSpPr>
          <p:cNvPr id="18" name="TextBox 17">
            <a:hlinkClick r:id="" action="ppaction://hlinkshowjump?jump=nextslide"/>
            <a:extLst>
              <a:ext uri="{FF2B5EF4-FFF2-40B4-BE49-F238E27FC236}">
                <a16:creationId xmlns:a16="http://schemas.microsoft.com/office/drawing/2014/main" id="{F8E14E27-6D1C-E934-54F1-1624E56250C9}"/>
              </a:ext>
            </a:extLst>
          </p:cNvPr>
          <p:cNvSpPr txBox="1"/>
          <p:nvPr/>
        </p:nvSpPr>
        <p:spPr>
          <a:xfrm>
            <a:off x="6399478" y="1205037"/>
            <a:ext cx="803425" cy="430887"/>
          </a:xfrm>
          <a:prstGeom prst="rect">
            <a:avLst/>
          </a:prstGeom>
          <a:noFill/>
        </p:spPr>
        <p:txBody>
          <a:bodyPr wrap="none" rtlCol="0">
            <a:spAutoFit/>
          </a:bodyPr>
          <a:lstStyle/>
          <a:p>
            <a:r>
              <a:rPr lang="en-RS" sz="2200" b="1" dirty="0"/>
              <a:t>NEXT</a:t>
            </a:r>
          </a:p>
        </p:txBody>
      </p:sp>
      <p:sp>
        <p:nvSpPr>
          <p:cNvPr id="10" name="Notched Right Arrow 9">
            <a:hlinkClick r:id="" action="ppaction://hlinkshowjump?jump=nextslide"/>
            <a:extLst>
              <a:ext uri="{FF2B5EF4-FFF2-40B4-BE49-F238E27FC236}">
                <a16:creationId xmlns:a16="http://schemas.microsoft.com/office/drawing/2014/main" id="{6D312C49-1AB6-4414-370E-504133F61C61}"/>
              </a:ext>
            </a:extLst>
          </p:cNvPr>
          <p:cNvSpPr/>
          <p:nvPr/>
        </p:nvSpPr>
        <p:spPr>
          <a:xfrm>
            <a:off x="6224495" y="611107"/>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49008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3211E7-E534-FDCD-3CCF-21A7D294A612}"/>
              </a:ext>
            </a:extLst>
          </p:cNvPr>
          <p:cNvSpPr txBox="1"/>
          <p:nvPr/>
        </p:nvSpPr>
        <p:spPr>
          <a:xfrm>
            <a:off x="2215955" y="575458"/>
            <a:ext cx="301162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Structure of Safety Plan: </a:t>
            </a:r>
            <a:endParaRPr lang="en-GB" dirty="0"/>
          </a:p>
        </p:txBody>
      </p:sp>
      <p:sp>
        <p:nvSpPr>
          <p:cNvPr id="15" name="TextBox 14">
            <a:extLst>
              <a:ext uri="{FF2B5EF4-FFF2-40B4-BE49-F238E27FC236}">
                <a16:creationId xmlns:a16="http://schemas.microsoft.com/office/drawing/2014/main" id="{2969D9DF-73C8-0212-BFC1-60E4045D6A7B}"/>
              </a:ext>
            </a:extLst>
          </p:cNvPr>
          <p:cNvSpPr txBox="1"/>
          <p:nvPr/>
        </p:nvSpPr>
        <p:spPr>
          <a:xfrm>
            <a:off x="671268" y="1192900"/>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1) description of security rates;</a:t>
            </a:r>
            <a:endParaRPr lang="en-RS" dirty="0"/>
          </a:p>
        </p:txBody>
      </p:sp>
      <p:sp>
        <p:nvSpPr>
          <p:cNvPr id="17" name="TextBox 16">
            <a:extLst>
              <a:ext uri="{FF2B5EF4-FFF2-40B4-BE49-F238E27FC236}">
                <a16:creationId xmlns:a16="http://schemas.microsoft.com/office/drawing/2014/main" id="{EA70F308-273F-2E7B-B978-BCA2E91AA37E}"/>
              </a:ext>
            </a:extLst>
          </p:cNvPr>
          <p:cNvSpPr txBox="1"/>
          <p:nvPr/>
        </p:nvSpPr>
        <p:spPr>
          <a:xfrm>
            <a:off x="671268" y="1905711"/>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2) project of the system of physical and technical protection;</a:t>
            </a:r>
            <a:endParaRPr lang="en-RS" dirty="0"/>
          </a:p>
        </p:txBody>
      </p:sp>
      <p:sp>
        <p:nvSpPr>
          <p:cNvPr id="19" name="TextBox 18">
            <a:extLst>
              <a:ext uri="{FF2B5EF4-FFF2-40B4-BE49-F238E27FC236}">
                <a16:creationId xmlns:a16="http://schemas.microsoft.com/office/drawing/2014/main" id="{4ABA3265-EB0F-1BFE-08F2-179CCF8238E3}"/>
              </a:ext>
            </a:extLst>
          </p:cNvPr>
          <p:cNvSpPr txBox="1"/>
          <p:nvPr/>
        </p:nvSpPr>
        <p:spPr>
          <a:xfrm>
            <a:off x="671268" y="2618522"/>
            <a:ext cx="610099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3) description of the area, plant, and other facilities in the area and the protected material with the attached categorization of materials;</a:t>
            </a:r>
            <a:endParaRPr lang="en-RS" dirty="0"/>
          </a:p>
        </p:txBody>
      </p:sp>
      <p:sp>
        <p:nvSpPr>
          <p:cNvPr id="21" name="TextBox 20">
            <a:extLst>
              <a:ext uri="{FF2B5EF4-FFF2-40B4-BE49-F238E27FC236}">
                <a16:creationId xmlns:a16="http://schemas.microsoft.com/office/drawing/2014/main" id="{46E4C18E-5F12-9ECD-4BDE-E8CC32D5DC81}"/>
              </a:ext>
            </a:extLst>
          </p:cNvPr>
          <p:cNvSpPr txBox="1"/>
          <p:nvPr/>
        </p:nvSpPr>
        <p:spPr>
          <a:xfrm>
            <a:off x="671268" y="3885331"/>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4) list of internal documents related to security;</a:t>
            </a:r>
            <a:endParaRPr lang="en-RS" dirty="0"/>
          </a:p>
        </p:txBody>
      </p:sp>
      <p:sp>
        <p:nvSpPr>
          <p:cNvPr id="18" name="TextBox 17">
            <a:hlinkClick r:id="" action="ppaction://hlinkshowjump?jump=nextslide"/>
            <a:extLst>
              <a:ext uri="{FF2B5EF4-FFF2-40B4-BE49-F238E27FC236}">
                <a16:creationId xmlns:a16="http://schemas.microsoft.com/office/drawing/2014/main" id="{8146E7AA-1A9B-F749-CD57-C346EE6E0970}"/>
              </a:ext>
            </a:extLst>
          </p:cNvPr>
          <p:cNvSpPr txBox="1"/>
          <p:nvPr/>
        </p:nvSpPr>
        <p:spPr>
          <a:xfrm>
            <a:off x="6399478" y="1205037"/>
            <a:ext cx="803425" cy="430887"/>
          </a:xfrm>
          <a:prstGeom prst="rect">
            <a:avLst/>
          </a:prstGeom>
          <a:noFill/>
        </p:spPr>
        <p:txBody>
          <a:bodyPr wrap="none" rtlCol="0">
            <a:spAutoFit/>
          </a:bodyPr>
          <a:lstStyle/>
          <a:p>
            <a:r>
              <a:rPr lang="en-RS" sz="2200" b="1" dirty="0"/>
              <a:t>NEXT</a:t>
            </a:r>
          </a:p>
        </p:txBody>
      </p:sp>
      <p:sp>
        <p:nvSpPr>
          <p:cNvPr id="12" name="Notched Right Arrow 11">
            <a:hlinkClick r:id="" action="ppaction://hlinkshowjump?jump=nextslide"/>
            <a:extLst>
              <a:ext uri="{FF2B5EF4-FFF2-40B4-BE49-F238E27FC236}">
                <a16:creationId xmlns:a16="http://schemas.microsoft.com/office/drawing/2014/main" id="{51512CDF-7DA0-D445-613C-307B137CB2F7}"/>
              </a:ext>
            </a:extLst>
          </p:cNvPr>
          <p:cNvSpPr/>
          <p:nvPr/>
        </p:nvSpPr>
        <p:spPr>
          <a:xfrm>
            <a:off x="6224495" y="611107"/>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217693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3211E7-E534-FDCD-3CCF-21A7D294A612}"/>
              </a:ext>
            </a:extLst>
          </p:cNvPr>
          <p:cNvSpPr txBox="1"/>
          <p:nvPr/>
        </p:nvSpPr>
        <p:spPr>
          <a:xfrm>
            <a:off x="2215955" y="575458"/>
            <a:ext cx="301162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Structure of Safety Plan: </a:t>
            </a:r>
            <a:endParaRPr lang="en-GB" dirty="0"/>
          </a:p>
        </p:txBody>
      </p:sp>
      <p:sp>
        <p:nvSpPr>
          <p:cNvPr id="15" name="TextBox 14">
            <a:extLst>
              <a:ext uri="{FF2B5EF4-FFF2-40B4-BE49-F238E27FC236}">
                <a16:creationId xmlns:a16="http://schemas.microsoft.com/office/drawing/2014/main" id="{2969D9DF-73C8-0212-BFC1-60E4045D6A7B}"/>
              </a:ext>
            </a:extLst>
          </p:cNvPr>
          <p:cNvSpPr txBox="1"/>
          <p:nvPr/>
        </p:nvSpPr>
        <p:spPr>
          <a:xfrm>
            <a:off x="671268" y="1192900"/>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1) description of security rates;</a:t>
            </a:r>
            <a:endParaRPr lang="en-RS" dirty="0"/>
          </a:p>
        </p:txBody>
      </p:sp>
      <p:sp>
        <p:nvSpPr>
          <p:cNvPr id="17" name="TextBox 16">
            <a:extLst>
              <a:ext uri="{FF2B5EF4-FFF2-40B4-BE49-F238E27FC236}">
                <a16:creationId xmlns:a16="http://schemas.microsoft.com/office/drawing/2014/main" id="{EA70F308-273F-2E7B-B978-BCA2E91AA37E}"/>
              </a:ext>
            </a:extLst>
          </p:cNvPr>
          <p:cNvSpPr txBox="1"/>
          <p:nvPr/>
        </p:nvSpPr>
        <p:spPr>
          <a:xfrm>
            <a:off x="671268" y="1905711"/>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2) project of the system of physical and technical protection;</a:t>
            </a:r>
            <a:endParaRPr lang="en-RS" dirty="0"/>
          </a:p>
        </p:txBody>
      </p:sp>
      <p:sp>
        <p:nvSpPr>
          <p:cNvPr id="19" name="TextBox 18">
            <a:extLst>
              <a:ext uri="{FF2B5EF4-FFF2-40B4-BE49-F238E27FC236}">
                <a16:creationId xmlns:a16="http://schemas.microsoft.com/office/drawing/2014/main" id="{4ABA3265-EB0F-1BFE-08F2-179CCF8238E3}"/>
              </a:ext>
            </a:extLst>
          </p:cNvPr>
          <p:cNvSpPr txBox="1"/>
          <p:nvPr/>
        </p:nvSpPr>
        <p:spPr>
          <a:xfrm>
            <a:off x="671268" y="2618522"/>
            <a:ext cx="610099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3) description of the area, plant, and other facilities in the area and the protected material with the attached categorization of materials;</a:t>
            </a:r>
            <a:endParaRPr lang="en-RS" dirty="0"/>
          </a:p>
        </p:txBody>
      </p:sp>
      <p:sp>
        <p:nvSpPr>
          <p:cNvPr id="21" name="TextBox 20">
            <a:extLst>
              <a:ext uri="{FF2B5EF4-FFF2-40B4-BE49-F238E27FC236}">
                <a16:creationId xmlns:a16="http://schemas.microsoft.com/office/drawing/2014/main" id="{46E4C18E-5F12-9ECD-4BDE-E8CC32D5DC81}"/>
              </a:ext>
            </a:extLst>
          </p:cNvPr>
          <p:cNvSpPr txBox="1"/>
          <p:nvPr/>
        </p:nvSpPr>
        <p:spPr>
          <a:xfrm>
            <a:off x="671268" y="3885331"/>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4) list of internal documents related to security;</a:t>
            </a:r>
            <a:endParaRPr lang="en-RS" dirty="0"/>
          </a:p>
        </p:txBody>
      </p:sp>
      <p:sp>
        <p:nvSpPr>
          <p:cNvPr id="23" name="TextBox 22">
            <a:extLst>
              <a:ext uri="{FF2B5EF4-FFF2-40B4-BE49-F238E27FC236}">
                <a16:creationId xmlns:a16="http://schemas.microsoft.com/office/drawing/2014/main" id="{15A12FC5-0B32-7631-F252-C211169360E1}"/>
              </a:ext>
            </a:extLst>
          </p:cNvPr>
          <p:cNvSpPr txBox="1"/>
          <p:nvPr/>
        </p:nvSpPr>
        <p:spPr>
          <a:xfrm>
            <a:off x="671268" y="4598142"/>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5) persons responsible for security;</a:t>
            </a:r>
            <a:endParaRPr lang="en-RS" dirty="0"/>
          </a:p>
        </p:txBody>
      </p:sp>
      <p:sp>
        <p:nvSpPr>
          <p:cNvPr id="25" name="TextBox 24">
            <a:extLst>
              <a:ext uri="{FF2B5EF4-FFF2-40B4-BE49-F238E27FC236}">
                <a16:creationId xmlns:a16="http://schemas.microsoft.com/office/drawing/2014/main" id="{C0681A47-F6A9-2BB5-8F2F-4DB188833C40}"/>
              </a:ext>
            </a:extLst>
          </p:cNvPr>
          <p:cNvSpPr txBox="1"/>
          <p:nvPr/>
        </p:nvSpPr>
        <p:spPr>
          <a:xfrm>
            <a:off x="671268" y="5310953"/>
            <a:ext cx="6100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6) action plan in case of a security event;</a:t>
            </a:r>
            <a:endParaRPr lang="en-RS" dirty="0"/>
          </a:p>
        </p:txBody>
      </p:sp>
      <p:sp>
        <p:nvSpPr>
          <p:cNvPr id="27" name="TextBox 26">
            <a:extLst>
              <a:ext uri="{FF2B5EF4-FFF2-40B4-BE49-F238E27FC236}">
                <a16:creationId xmlns:a16="http://schemas.microsoft.com/office/drawing/2014/main" id="{55C08256-8CD9-80A6-5DBD-81D76A6A2D76}"/>
              </a:ext>
            </a:extLst>
          </p:cNvPr>
          <p:cNvSpPr txBox="1"/>
          <p:nvPr/>
        </p:nvSpPr>
        <p:spPr>
          <a:xfrm>
            <a:off x="671268" y="6023764"/>
            <a:ext cx="610099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sz="1800" dirty="0">
                <a:effectLst/>
                <a:latin typeface="LinLibertineO-Identity-H"/>
              </a:rPr>
              <a:t>7) manner and plan for evaluating the efficiency of the security system.</a:t>
            </a:r>
            <a:endParaRPr lang="en-RS" dirty="0"/>
          </a:p>
        </p:txBody>
      </p:sp>
      <p:sp>
        <p:nvSpPr>
          <p:cNvPr id="16" name="TextBox 15">
            <a:hlinkClick r:id="" action="ppaction://hlinkshowjump?jump=firstslide"/>
            <a:extLst>
              <a:ext uri="{FF2B5EF4-FFF2-40B4-BE49-F238E27FC236}">
                <a16:creationId xmlns:a16="http://schemas.microsoft.com/office/drawing/2014/main" id="{5DC605D1-6431-0DB3-05A3-438DE51FED60}"/>
              </a:ext>
            </a:extLst>
          </p:cNvPr>
          <p:cNvSpPr txBox="1"/>
          <p:nvPr/>
        </p:nvSpPr>
        <p:spPr>
          <a:xfrm>
            <a:off x="5858357" y="6378106"/>
            <a:ext cx="1016432" cy="553998"/>
          </a:xfrm>
          <a:prstGeom prst="rect">
            <a:avLst/>
          </a:prstGeom>
          <a:noFill/>
        </p:spPr>
        <p:txBody>
          <a:bodyPr wrap="none" rtlCol="0">
            <a:spAutoFit/>
          </a:bodyPr>
          <a:lstStyle/>
          <a:p>
            <a:r>
              <a:rPr lang="en-RS" sz="3000" dirty="0"/>
              <a:t>BACK</a:t>
            </a:r>
          </a:p>
        </p:txBody>
      </p:sp>
      <p:sp>
        <p:nvSpPr>
          <p:cNvPr id="18" name="Curved Left Arrow 17">
            <a:hlinkClick r:id="" action="ppaction://hlinkshowjump?jump=firstslide"/>
            <a:extLst>
              <a:ext uri="{FF2B5EF4-FFF2-40B4-BE49-F238E27FC236}">
                <a16:creationId xmlns:a16="http://schemas.microsoft.com/office/drawing/2014/main" id="{BB8E3935-F0FC-0C67-9B77-4F7B44CEDE9F}"/>
              </a:ext>
            </a:extLst>
          </p:cNvPr>
          <p:cNvSpPr/>
          <p:nvPr/>
        </p:nvSpPr>
        <p:spPr>
          <a:xfrm>
            <a:off x="6064950" y="5254907"/>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chemeClr val="tx1"/>
              </a:solidFill>
            </a:endParaRPr>
          </a:p>
        </p:txBody>
      </p:sp>
    </p:spTree>
    <p:extLst>
      <p:ext uri="{BB962C8B-B14F-4D97-AF65-F5344CB8AC3E}">
        <p14:creationId xmlns:p14="http://schemas.microsoft.com/office/powerpoint/2010/main" val="96655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1" y="1386616"/>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1" y="2938475"/>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CONCLUSION</a:t>
            </a:r>
          </a:p>
          <a:p>
            <a:r>
              <a:rPr lang="en-GB" dirty="0"/>
              <a:t>The safety plan is a necessary document describing radiation and nuclear safety measures. It must be maintained, reviewed and improved in accordance with all changes, so that the Plan always reflects the current state of the irradiation facility and its activities.</a:t>
            </a:r>
            <a:endParaRPr lang="en-GB" sz="2000" dirty="0"/>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 action="ppaction://hlinkshowjump?jump=firstslide"/>
            <a:extLst>
              <a:ext uri="{FF2B5EF4-FFF2-40B4-BE49-F238E27FC236}">
                <a16:creationId xmlns:a16="http://schemas.microsoft.com/office/drawing/2014/main" id="{E5AB2060-310B-78B0-1176-35D9856D3C82}"/>
              </a:ext>
            </a:extLst>
          </p:cNvPr>
          <p:cNvSpPr txBox="1"/>
          <p:nvPr/>
        </p:nvSpPr>
        <p:spPr>
          <a:xfrm>
            <a:off x="5858357" y="6378106"/>
            <a:ext cx="1016432" cy="553998"/>
          </a:xfrm>
          <a:prstGeom prst="rect">
            <a:avLst/>
          </a:prstGeom>
          <a:noFill/>
        </p:spPr>
        <p:txBody>
          <a:bodyPr wrap="none" rtlCol="0">
            <a:spAutoFit/>
          </a:bodyPr>
          <a:lstStyle/>
          <a:p>
            <a:r>
              <a:rPr lang="en-RS" sz="3000" dirty="0"/>
              <a:t>BACK</a:t>
            </a:r>
          </a:p>
        </p:txBody>
      </p:sp>
      <p:sp>
        <p:nvSpPr>
          <p:cNvPr id="10" name="Curved Left Arrow 9">
            <a:hlinkClick r:id="" action="ppaction://hlinkshowjump?jump=firstslide"/>
            <a:extLst>
              <a:ext uri="{FF2B5EF4-FFF2-40B4-BE49-F238E27FC236}">
                <a16:creationId xmlns:a16="http://schemas.microsoft.com/office/drawing/2014/main" id="{3A695BCA-A30F-3CF3-CB0F-98024D9BE08C}"/>
              </a:ext>
            </a:extLst>
          </p:cNvPr>
          <p:cNvSpPr/>
          <p:nvPr/>
        </p:nvSpPr>
        <p:spPr>
          <a:xfrm>
            <a:off x="6064950" y="5254907"/>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chemeClr val="tx1"/>
              </a:solidFill>
            </a:endParaRPr>
          </a:p>
        </p:txBody>
      </p:sp>
    </p:spTree>
    <p:extLst>
      <p:ext uri="{BB962C8B-B14F-4D97-AF65-F5344CB8AC3E}">
        <p14:creationId xmlns:p14="http://schemas.microsoft.com/office/powerpoint/2010/main" val="107287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1" y="1386616"/>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1" y="2938475"/>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INTRODUCTION</a:t>
            </a:r>
          </a:p>
          <a:p>
            <a:r>
              <a:rPr lang="en-GB" dirty="0"/>
              <a:t>The Law on Radiation and Nuclear Safety and Security of the Republic of Serbia regulate activities of </a:t>
            </a:r>
            <a:r>
              <a:rPr lang="en-GB" dirty="0" err="1"/>
              <a:t>ra</a:t>
            </a:r>
            <a:r>
              <a:rPr lang="en-GB" dirty="0"/>
              <a:t>- </a:t>
            </a:r>
            <a:r>
              <a:rPr lang="en-GB" dirty="0" err="1"/>
              <a:t>diation</a:t>
            </a:r>
            <a:r>
              <a:rPr lang="en-GB" dirty="0"/>
              <a:t> and nuclear safety and security, conditions for performing activities with radiation sources, acting in the situation of planned, existing, and emergency exposure to ionizing radiation to protect individuals, </a:t>
            </a:r>
            <a:r>
              <a:rPr lang="en-GB" dirty="0" err="1"/>
              <a:t>popu</a:t>
            </a:r>
            <a:r>
              <a:rPr lang="en-GB" dirty="0"/>
              <a:t>- </a:t>
            </a:r>
            <a:r>
              <a:rPr lang="en-GB" dirty="0" err="1"/>
              <a:t>lation</a:t>
            </a:r>
            <a:r>
              <a:rPr lang="en-GB" dirty="0"/>
              <a:t> and environment from the harmful effects of ionizing radiation. </a:t>
            </a:r>
            <a:endParaRPr lang="en-GB" sz="2000" dirty="0"/>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6DC4AA-1D40-9558-C2CA-FA376217ACF3}"/>
              </a:ext>
            </a:extLst>
          </p:cNvPr>
          <p:cNvSpPr txBox="1"/>
          <p:nvPr/>
        </p:nvSpPr>
        <p:spPr>
          <a:xfrm>
            <a:off x="6174045" y="6246176"/>
            <a:ext cx="508473" cy="369332"/>
          </a:xfrm>
          <a:prstGeom prst="rect">
            <a:avLst/>
          </a:prstGeom>
          <a:noFill/>
        </p:spPr>
        <p:txBody>
          <a:bodyPr wrap="none" rtlCol="0">
            <a:spAutoFit/>
          </a:bodyPr>
          <a:lstStyle/>
          <a:p>
            <a:r>
              <a:rPr lang="en-RS" dirty="0"/>
              <a:t>1/3</a:t>
            </a:r>
          </a:p>
        </p:txBody>
      </p:sp>
      <p:sp>
        <p:nvSpPr>
          <p:cNvPr id="3" name="Notched Right Arrow 2">
            <a:hlinkClick r:id="" action="ppaction://hlinkshowjump?jump=nextslide"/>
            <a:extLst>
              <a:ext uri="{FF2B5EF4-FFF2-40B4-BE49-F238E27FC236}">
                <a16:creationId xmlns:a16="http://schemas.microsoft.com/office/drawing/2014/main" id="{CF0F98C8-8D06-C2D7-FF14-44FEBCBF887C}"/>
              </a:ext>
            </a:extLst>
          </p:cNvPr>
          <p:cNvSpPr/>
          <p:nvPr/>
        </p:nvSpPr>
        <p:spPr>
          <a:xfrm>
            <a:off x="5072254" y="624617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343115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1" y="1386616"/>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1" y="2938475"/>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300" dirty="0"/>
              <a:t>The Radiation Unit in the </a:t>
            </a:r>
            <a:r>
              <a:rPr lang="en-GB" sz="2300" dirty="0" err="1"/>
              <a:t>Vinča</a:t>
            </a:r>
            <a:r>
              <a:rPr lang="en-GB" sz="2300" dirty="0"/>
              <a:t> Institute, Belgrade – Serbia, provides commercial services to industry mainly in the fields of sterilization of medical devices, food irradiation, and modification of polymer insulators. The facility has a maximum capacity of 25.000 m3 irradiated products per year. The facility core is cobalt–60 gamma irradiator with wet storage working in batch mode. The current activity of the source is around 100 </a:t>
            </a:r>
            <a:r>
              <a:rPr lang="en-GB" sz="2300" dirty="0" err="1"/>
              <a:t>kCi</a:t>
            </a:r>
            <a:r>
              <a:rPr lang="en-GB" sz="2300" dirty="0"/>
              <a:t>. The facility is designed for the maximum activity of 1MCi. </a:t>
            </a:r>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6DC4AA-1D40-9558-C2CA-FA376217ACF3}"/>
              </a:ext>
            </a:extLst>
          </p:cNvPr>
          <p:cNvSpPr txBox="1"/>
          <p:nvPr/>
        </p:nvSpPr>
        <p:spPr>
          <a:xfrm>
            <a:off x="6174045" y="6246176"/>
            <a:ext cx="508473" cy="369332"/>
          </a:xfrm>
          <a:prstGeom prst="rect">
            <a:avLst/>
          </a:prstGeom>
          <a:noFill/>
        </p:spPr>
        <p:txBody>
          <a:bodyPr wrap="none" rtlCol="0">
            <a:spAutoFit/>
          </a:bodyPr>
          <a:lstStyle/>
          <a:p>
            <a:r>
              <a:rPr lang="en-RS" dirty="0"/>
              <a:t>2/3</a:t>
            </a:r>
          </a:p>
        </p:txBody>
      </p:sp>
      <p:sp>
        <p:nvSpPr>
          <p:cNvPr id="11" name="Notched Right Arrow 10">
            <a:hlinkClick r:id="" action="ppaction://hlinkshowjump?jump=nextslide"/>
            <a:extLst>
              <a:ext uri="{FF2B5EF4-FFF2-40B4-BE49-F238E27FC236}">
                <a16:creationId xmlns:a16="http://schemas.microsoft.com/office/drawing/2014/main" id="{F3631632-B294-4A19-5840-601451B37A80}"/>
              </a:ext>
            </a:extLst>
          </p:cNvPr>
          <p:cNvSpPr/>
          <p:nvPr/>
        </p:nvSpPr>
        <p:spPr>
          <a:xfrm>
            <a:off x="5072254" y="624617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170043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1" y="1386616"/>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1" y="2938475"/>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Radiation activities performed in the Radiation Unit are industrial sterilization and conservation; and scientific research. The Radiation Unit must have licenses to perform both of these radiation activities. This license is issued by the Serbian Radiation and Nuclear Safety and Security Directorate.</a:t>
            </a:r>
            <a:br>
              <a:rPr lang="en-GB" dirty="0"/>
            </a:br>
            <a:endParaRPr lang="en-GB" sz="2000" dirty="0"/>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6DC4AA-1D40-9558-C2CA-FA376217ACF3}"/>
              </a:ext>
            </a:extLst>
          </p:cNvPr>
          <p:cNvSpPr txBox="1"/>
          <p:nvPr/>
        </p:nvSpPr>
        <p:spPr>
          <a:xfrm>
            <a:off x="6174045" y="6246176"/>
            <a:ext cx="508473" cy="369332"/>
          </a:xfrm>
          <a:prstGeom prst="rect">
            <a:avLst/>
          </a:prstGeom>
          <a:noFill/>
        </p:spPr>
        <p:txBody>
          <a:bodyPr wrap="none" rtlCol="0">
            <a:spAutoFit/>
          </a:bodyPr>
          <a:lstStyle/>
          <a:p>
            <a:r>
              <a:rPr lang="en-RS" dirty="0"/>
              <a:t>3/3</a:t>
            </a:r>
          </a:p>
        </p:txBody>
      </p:sp>
      <p:sp>
        <p:nvSpPr>
          <p:cNvPr id="11" name="Notched Right Arrow 10">
            <a:hlinkClick r:id="" action="ppaction://hlinkshowjump?jump=nextslide"/>
            <a:extLst>
              <a:ext uri="{FF2B5EF4-FFF2-40B4-BE49-F238E27FC236}">
                <a16:creationId xmlns:a16="http://schemas.microsoft.com/office/drawing/2014/main" id="{1F20C431-02F0-2EF6-E26C-4BAE7834816A}"/>
              </a:ext>
            </a:extLst>
          </p:cNvPr>
          <p:cNvSpPr/>
          <p:nvPr/>
        </p:nvSpPr>
        <p:spPr>
          <a:xfrm>
            <a:off x="5072254" y="624617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298039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ext, letter&#10;&#10;Description automatically generated">
            <a:extLst>
              <a:ext uri="{FF2B5EF4-FFF2-40B4-BE49-F238E27FC236}">
                <a16:creationId xmlns:a16="http://schemas.microsoft.com/office/drawing/2014/main" id="{1E160CC1-C3EB-CD40-091E-7D34C6975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15" y="0"/>
            <a:ext cx="5004754" cy="6858000"/>
          </a:xfrm>
          <a:prstGeom prst="rect">
            <a:avLst/>
          </a:prstGeom>
        </p:spPr>
      </p:pic>
      <p:sp>
        <p:nvSpPr>
          <p:cNvPr id="11" name="TextBox 10">
            <a:extLst>
              <a:ext uri="{FF2B5EF4-FFF2-40B4-BE49-F238E27FC236}">
                <a16:creationId xmlns:a16="http://schemas.microsoft.com/office/drawing/2014/main" id="{1735C8FB-61C6-665B-5596-C94FF5AC4B4D}"/>
              </a:ext>
            </a:extLst>
          </p:cNvPr>
          <p:cNvSpPr txBox="1"/>
          <p:nvPr/>
        </p:nvSpPr>
        <p:spPr>
          <a:xfrm>
            <a:off x="1461924" y="-113744"/>
            <a:ext cx="2259843" cy="861774"/>
          </a:xfrm>
          <a:prstGeom prst="rect">
            <a:avLst/>
          </a:prstGeom>
          <a:noFill/>
        </p:spPr>
        <p:txBody>
          <a:bodyPr wrap="square" rtlCol="0">
            <a:spAutoFit/>
          </a:bodyPr>
          <a:lstStyle/>
          <a:p>
            <a:r>
              <a:rPr lang="en-RS" sz="5000" dirty="0">
                <a:latin typeface="Apple Chancery" panose="03020702040506060504" pitchFamily="66" charset="-79"/>
                <a:cs typeface="Apple Chancery" panose="03020702040506060504" pitchFamily="66" charset="-79"/>
              </a:rPr>
              <a:t>License</a:t>
            </a:r>
          </a:p>
        </p:txBody>
      </p:sp>
      <p:sp>
        <p:nvSpPr>
          <p:cNvPr id="18" name="TextBox 17">
            <a:hlinkClick r:id="" action="ppaction://hlinkshowjump?jump=firstslide"/>
            <a:extLst>
              <a:ext uri="{FF2B5EF4-FFF2-40B4-BE49-F238E27FC236}">
                <a16:creationId xmlns:a16="http://schemas.microsoft.com/office/drawing/2014/main" id="{03151781-3A5C-7573-595A-CABEFE874686}"/>
              </a:ext>
            </a:extLst>
          </p:cNvPr>
          <p:cNvSpPr txBox="1"/>
          <p:nvPr/>
        </p:nvSpPr>
        <p:spPr>
          <a:xfrm>
            <a:off x="5858357" y="6378106"/>
            <a:ext cx="1016432" cy="553998"/>
          </a:xfrm>
          <a:prstGeom prst="rect">
            <a:avLst/>
          </a:prstGeom>
          <a:noFill/>
        </p:spPr>
        <p:txBody>
          <a:bodyPr wrap="none" rtlCol="0">
            <a:spAutoFit/>
          </a:bodyPr>
          <a:lstStyle/>
          <a:p>
            <a:r>
              <a:rPr lang="en-RS" sz="3000" dirty="0"/>
              <a:t>BACK</a:t>
            </a:r>
          </a:p>
        </p:txBody>
      </p:sp>
      <p:sp>
        <p:nvSpPr>
          <p:cNvPr id="2" name="Curved Left Arrow 1">
            <a:hlinkClick r:id="" action="ppaction://hlinkshowjump?jump=firstslide"/>
            <a:extLst>
              <a:ext uri="{FF2B5EF4-FFF2-40B4-BE49-F238E27FC236}">
                <a16:creationId xmlns:a16="http://schemas.microsoft.com/office/drawing/2014/main" id="{6DC70135-26E1-FF88-C9F7-529EE47C2B79}"/>
              </a:ext>
            </a:extLst>
          </p:cNvPr>
          <p:cNvSpPr/>
          <p:nvPr/>
        </p:nvSpPr>
        <p:spPr>
          <a:xfrm>
            <a:off x="6064950" y="5254907"/>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chemeClr val="tx1"/>
              </a:solidFill>
            </a:endParaRPr>
          </a:p>
        </p:txBody>
      </p:sp>
    </p:spTree>
    <p:extLst>
      <p:ext uri="{BB962C8B-B14F-4D97-AF65-F5344CB8AC3E}">
        <p14:creationId xmlns:p14="http://schemas.microsoft.com/office/powerpoint/2010/main" val="342125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1" y="1386616"/>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1" y="2938475"/>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LICENCE</a:t>
            </a:r>
          </a:p>
          <a:p>
            <a:r>
              <a:rPr lang="en-GB" dirty="0"/>
              <a:t>A license is a written act issued by the Directorate for the Performance of Moderate and High Risk Radiation Activities and Nuclear Activities in accordance with the conditions prescribed by that document</a:t>
            </a:r>
            <a:endParaRPr lang="en-GB" sz="2000" dirty="0"/>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6DC4AA-1D40-9558-C2CA-FA376217ACF3}"/>
              </a:ext>
            </a:extLst>
          </p:cNvPr>
          <p:cNvSpPr txBox="1"/>
          <p:nvPr/>
        </p:nvSpPr>
        <p:spPr>
          <a:xfrm>
            <a:off x="6174045" y="6246176"/>
            <a:ext cx="508473" cy="369332"/>
          </a:xfrm>
          <a:prstGeom prst="rect">
            <a:avLst/>
          </a:prstGeom>
          <a:noFill/>
        </p:spPr>
        <p:txBody>
          <a:bodyPr wrap="none" rtlCol="0">
            <a:spAutoFit/>
          </a:bodyPr>
          <a:lstStyle/>
          <a:p>
            <a:r>
              <a:rPr lang="en-RS" dirty="0"/>
              <a:t>1/3</a:t>
            </a:r>
          </a:p>
        </p:txBody>
      </p:sp>
      <p:sp>
        <p:nvSpPr>
          <p:cNvPr id="11" name="Notched Right Arrow 10">
            <a:hlinkClick r:id="" action="ppaction://hlinkshowjump?jump=nextslide"/>
            <a:extLst>
              <a:ext uri="{FF2B5EF4-FFF2-40B4-BE49-F238E27FC236}">
                <a16:creationId xmlns:a16="http://schemas.microsoft.com/office/drawing/2014/main" id="{71AC52D4-02AC-39A0-0573-55A5ACD7E956}"/>
              </a:ext>
            </a:extLst>
          </p:cNvPr>
          <p:cNvSpPr/>
          <p:nvPr/>
        </p:nvSpPr>
        <p:spPr>
          <a:xfrm>
            <a:off x="5072254" y="624617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369460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1" y="1386616"/>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1" y="2938475"/>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The Directorate makes a decision on issuing a license for performing high-risk radiation activities when it determines that all the prescribed conditions have been met. The applicant for performing high-risk radiation activities is obliged to establish, maintain and implement an integrated management system. The license for performing high-risk radiation activities is valid for five years.</a:t>
            </a:r>
            <a:endParaRPr lang="en-GB" sz="2000" dirty="0"/>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6DC4AA-1D40-9558-C2CA-FA376217ACF3}"/>
              </a:ext>
            </a:extLst>
          </p:cNvPr>
          <p:cNvSpPr txBox="1"/>
          <p:nvPr/>
        </p:nvSpPr>
        <p:spPr>
          <a:xfrm>
            <a:off x="6174045" y="6246176"/>
            <a:ext cx="508473" cy="369332"/>
          </a:xfrm>
          <a:prstGeom prst="rect">
            <a:avLst/>
          </a:prstGeom>
          <a:noFill/>
        </p:spPr>
        <p:txBody>
          <a:bodyPr wrap="none" rtlCol="0">
            <a:spAutoFit/>
          </a:bodyPr>
          <a:lstStyle/>
          <a:p>
            <a:r>
              <a:rPr lang="en-RS" dirty="0"/>
              <a:t>2/3</a:t>
            </a:r>
          </a:p>
        </p:txBody>
      </p:sp>
      <p:sp>
        <p:nvSpPr>
          <p:cNvPr id="11" name="Notched Right Arrow 10">
            <a:hlinkClick r:id="" action="ppaction://hlinkshowjump?jump=nextslide"/>
            <a:extLst>
              <a:ext uri="{FF2B5EF4-FFF2-40B4-BE49-F238E27FC236}">
                <a16:creationId xmlns:a16="http://schemas.microsoft.com/office/drawing/2014/main" id="{B08268C6-FA0E-1C50-C942-A8355E3741D4}"/>
              </a:ext>
            </a:extLst>
          </p:cNvPr>
          <p:cNvSpPr/>
          <p:nvPr/>
        </p:nvSpPr>
        <p:spPr>
          <a:xfrm>
            <a:off x="5072254" y="624617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187158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EB914F-4044-431E-859B-B1CD6A7BD554}"/>
              </a:ext>
            </a:extLst>
          </p:cNvPr>
          <p:cNvSpPr>
            <a:spLocks noGrp="1"/>
          </p:cNvSpPr>
          <p:nvPr>
            <p:ph type="ctrTitle"/>
          </p:nvPr>
        </p:nvSpPr>
        <p:spPr>
          <a:xfrm>
            <a:off x="240631" y="1386616"/>
            <a:ext cx="6962272" cy="1272529"/>
          </a:xfrm>
        </p:spPr>
        <p:txBody>
          <a:bodyPr>
            <a:normAutofit fontScale="90000"/>
          </a:bodyPr>
          <a:lstStyle/>
          <a:p>
            <a:r>
              <a:rPr lang="en-US" sz="4000" dirty="0"/>
              <a:t>Safety plan as a mandatory document for obtaining a </a:t>
            </a:r>
            <a:br>
              <a:rPr lang="en-US" sz="4000" dirty="0"/>
            </a:br>
            <a:r>
              <a:rPr lang="en-US" sz="4000" dirty="0"/>
              <a:t>license to perform radiation activities </a:t>
            </a:r>
          </a:p>
        </p:txBody>
      </p:sp>
      <p:sp>
        <p:nvSpPr>
          <p:cNvPr id="8" name="Subtitle 4">
            <a:extLst>
              <a:ext uri="{FF2B5EF4-FFF2-40B4-BE49-F238E27FC236}">
                <a16:creationId xmlns:a16="http://schemas.microsoft.com/office/drawing/2014/main" id="{E8A25055-AD2C-4937-A7CE-030688D11B64}"/>
              </a:ext>
            </a:extLst>
          </p:cNvPr>
          <p:cNvSpPr txBox="1">
            <a:spLocks/>
          </p:cNvSpPr>
          <p:nvPr/>
        </p:nvSpPr>
        <p:spPr>
          <a:xfrm>
            <a:off x="240631" y="2938475"/>
            <a:ext cx="6962273" cy="3213038"/>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In addition to the license for performing high-risk radiation activities, the Directorate also makes a decision on the use of radiation sources.</a:t>
            </a:r>
          </a:p>
          <a:p>
            <a:r>
              <a:rPr lang="en-GB" dirty="0"/>
              <a:t>One of the necessary documents for obtaining a license is the Safety plan.</a:t>
            </a:r>
            <a:endParaRPr lang="en-GB" sz="2000" dirty="0"/>
          </a:p>
        </p:txBody>
      </p:sp>
      <p:sp>
        <p:nvSpPr>
          <p:cNvPr id="9" name="TextBox 8">
            <a:extLst>
              <a:ext uri="{FF2B5EF4-FFF2-40B4-BE49-F238E27FC236}">
                <a16:creationId xmlns:a16="http://schemas.microsoft.com/office/drawing/2014/main" id="{6E32DE12-466A-45F5-A302-4C7E3A45BFA2}"/>
              </a:ext>
            </a:extLst>
          </p:cNvPr>
          <p:cNvSpPr txBox="1"/>
          <p:nvPr/>
        </p:nvSpPr>
        <p:spPr>
          <a:xfrm>
            <a:off x="240631" y="132477"/>
            <a:ext cx="6962272" cy="369332"/>
          </a:xfrm>
          <a:prstGeom prst="rect">
            <a:avLst/>
          </a:prstGeom>
          <a:noFill/>
        </p:spPr>
        <p:txBody>
          <a:bodyPr wrap="square">
            <a:spAutoFit/>
          </a:bodyPr>
          <a:lstStyle/>
          <a:p>
            <a:pPr algn="ctr"/>
            <a:r>
              <a:rPr lang="en-GB" sz="1800" b="1" dirty="0">
                <a:effectLst/>
                <a:latin typeface="Calibri Light" panose="020F0302020204030204" pitchFamily="34" charset="0"/>
                <a:ea typeface="Times New Roman" panose="02020603050405020304" pitchFamily="18" charset="0"/>
                <a:cs typeface="Calibri Light" panose="020F0302020204030204" pitchFamily="34" charset="0"/>
              </a:rPr>
              <a:t>IAEA-CN295-0</a:t>
            </a:r>
            <a:r>
              <a:rPr lang="sr-Latn-ME" b="1" dirty="0">
                <a:latin typeface="Calibri Light" panose="020F0302020204030204" pitchFamily="34" charset="0"/>
                <a:ea typeface="Times New Roman" panose="02020603050405020304" pitchFamily="18" charset="0"/>
                <a:cs typeface="Calibri Light" panose="020F0302020204030204" pitchFamily="34" charset="0"/>
              </a:rPr>
              <a:t>14</a:t>
            </a:r>
            <a:endParaRPr lang="en-GB" dirty="0">
              <a:latin typeface="Calibri Light" panose="020F0302020204030204" pitchFamily="34" charset="0"/>
              <a:cs typeface="Calibri Light" panose="020F0302020204030204" pitchFamily="34" charset="0"/>
            </a:endParaRPr>
          </a:p>
        </p:txBody>
      </p:sp>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0"/>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6DC4AA-1D40-9558-C2CA-FA376217ACF3}"/>
              </a:ext>
            </a:extLst>
          </p:cNvPr>
          <p:cNvSpPr txBox="1"/>
          <p:nvPr/>
        </p:nvSpPr>
        <p:spPr>
          <a:xfrm>
            <a:off x="6174045" y="6246176"/>
            <a:ext cx="508473" cy="369332"/>
          </a:xfrm>
          <a:prstGeom prst="rect">
            <a:avLst/>
          </a:prstGeom>
          <a:noFill/>
        </p:spPr>
        <p:txBody>
          <a:bodyPr wrap="none" rtlCol="0">
            <a:spAutoFit/>
          </a:bodyPr>
          <a:lstStyle/>
          <a:p>
            <a:r>
              <a:rPr lang="en-RS" dirty="0"/>
              <a:t>3/3</a:t>
            </a:r>
          </a:p>
        </p:txBody>
      </p:sp>
      <p:sp>
        <p:nvSpPr>
          <p:cNvPr id="11" name="Notched Right Arrow 10">
            <a:hlinkClick r:id="" action="ppaction://hlinkshowjump?jump=nextslide"/>
            <a:extLst>
              <a:ext uri="{FF2B5EF4-FFF2-40B4-BE49-F238E27FC236}">
                <a16:creationId xmlns:a16="http://schemas.microsoft.com/office/drawing/2014/main" id="{1C426666-2020-6405-1DE5-48C67DDFE514}"/>
              </a:ext>
            </a:extLst>
          </p:cNvPr>
          <p:cNvSpPr/>
          <p:nvPr/>
        </p:nvSpPr>
        <p:spPr>
          <a:xfrm>
            <a:off x="5072254" y="624617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p>
        </p:txBody>
      </p:sp>
    </p:spTree>
    <p:extLst>
      <p:ext uri="{BB962C8B-B14F-4D97-AF65-F5344CB8AC3E}">
        <p14:creationId xmlns:p14="http://schemas.microsoft.com/office/powerpoint/2010/main" val="78613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ge1image48895888">
            <a:extLst>
              <a:ext uri="{FF2B5EF4-FFF2-40B4-BE49-F238E27FC236}">
                <a16:creationId xmlns:a16="http://schemas.microsoft.com/office/drawing/2014/main" id="{021651EE-EA2C-F7BC-321D-6FBE8CC44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670" y="-13635"/>
            <a:ext cx="4742330" cy="68716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735C8FB-61C6-665B-5596-C94FF5AC4B4D}"/>
              </a:ext>
            </a:extLst>
          </p:cNvPr>
          <p:cNvSpPr txBox="1"/>
          <p:nvPr/>
        </p:nvSpPr>
        <p:spPr>
          <a:xfrm>
            <a:off x="1342002" y="245608"/>
            <a:ext cx="3559781" cy="861774"/>
          </a:xfrm>
          <a:prstGeom prst="rect">
            <a:avLst/>
          </a:prstGeom>
          <a:noFill/>
        </p:spPr>
        <p:txBody>
          <a:bodyPr wrap="square" rtlCol="0">
            <a:spAutoFit/>
          </a:bodyPr>
          <a:lstStyle/>
          <a:p>
            <a:r>
              <a:rPr lang="en-RS" sz="5000" dirty="0">
                <a:latin typeface="Apple Chancery" panose="03020702040506060504" pitchFamily="66" charset="-79"/>
                <a:cs typeface="Apple Chancery" panose="03020702040506060504" pitchFamily="66" charset="-79"/>
              </a:rPr>
              <a:t>Safety plan</a:t>
            </a:r>
          </a:p>
        </p:txBody>
      </p:sp>
      <p:pic>
        <p:nvPicPr>
          <p:cNvPr id="3074" name="Picture 2" descr="Why You Need a Documented Safety Program | Avitus Group">
            <a:extLst>
              <a:ext uri="{FF2B5EF4-FFF2-40B4-BE49-F238E27FC236}">
                <a16:creationId xmlns:a16="http://schemas.microsoft.com/office/drawing/2014/main" id="{25064512-72E1-3EBE-228E-BD7A8D6D9E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84" r="21496"/>
          <a:stretch/>
        </p:blipFill>
        <p:spPr bwMode="auto">
          <a:xfrm>
            <a:off x="744874" y="1117975"/>
            <a:ext cx="4279311" cy="54944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hlinkClick r:id="" action="ppaction://hlinkshowjump?jump=firstslide"/>
            <a:extLst>
              <a:ext uri="{FF2B5EF4-FFF2-40B4-BE49-F238E27FC236}">
                <a16:creationId xmlns:a16="http://schemas.microsoft.com/office/drawing/2014/main" id="{5D513ABF-6284-A94E-B4CD-ACFA555B7E8C}"/>
              </a:ext>
            </a:extLst>
          </p:cNvPr>
          <p:cNvSpPr txBox="1"/>
          <p:nvPr/>
        </p:nvSpPr>
        <p:spPr>
          <a:xfrm>
            <a:off x="5858357" y="6378106"/>
            <a:ext cx="1016432" cy="553998"/>
          </a:xfrm>
          <a:prstGeom prst="rect">
            <a:avLst/>
          </a:prstGeom>
          <a:noFill/>
        </p:spPr>
        <p:txBody>
          <a:bodyPr wrap="none" rtlCol="0">
            <a:spAutoFit/>
          </a:bodyPr>
          <a:lstStyle/>
          <a:p>
            <a:r>
              <a:rPr lang="en-RS" sz="3000" dirty="0"/>
              <a:t>BACK</a:t>
            </a:r>
          </a:p>
        </p:txBody>
      </p:sp>
      <p:sp>
        <p:nvSpPr>
          <p:cNvPr id="7" name="Curved Left Arrow 6">
            <a:hlinkClick r:id="" action="ppaction://hlinkshowjump?jump=firstslide"/>
            <a:extLst>
              <a:ext uri="{FF2B5EF4-FFF2-40B4-BE49-F238E27FC236}">
                <a16:creationId xmlns:a16="http://schemas.microsoft.com/office/drawing/2014/main" id="{6B0C5104-E2DA-F04D-E5A5-4EBA4B652F2F}"/>
              </a:ext>
            </a:extLst>
          </p:cNvPr>
          <p:cNvSpPr/>
          <p:nvPr/>
        </p:nvSpPr>
        <p:spPr>
          <a:xfrm>
            <a:off x="6064950" y="5254907"/>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S">
              <a:solidFill>
                <a:schemeClr val="tx1"/>
              </a:solidFill>
            </a:endParaRPr>
          </a:p>
        </p:txBody>
      </p:sp>
    </p:spTree>
    <p:extLst>
      <p:ext uri="{BB962C8B-B14F-4D97-AF65-F5344CB8AC3E}">
        <p14:creationId xmlns:p14="http://schemas.microsoft.com/office/powerpoint/2010/main" val="3559217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2753</TotalTime>
  <Words>756</Words>
  <Application>Microsoft Macintosh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 Chancery</vt:lpstr>
      <vt:lpstr>Arial</vt:lpstr>
      <vt:lpstr>Calibri</vt:lpstr>
      <vt:lpstr>Calibri Light</vt:lpstr>
      <vt:lpstr>LinLibertineO-Identity-H</vt:lpstr>
      <vt:lpstr>Office Theme</vt:lpstr>
      <vt:lpstr>Safety plan as a mandatory document for obtaining a  license to perform radiation activities </vt:lpstr>
      <vt:lpstr>Safety plan as a mandatory document for obtaining a  license to perform radiation activities </vt:lpstr>
      <vt:lpstr>Safety plan as a mandatory document for obtaining a  license to perform radiation activities </vt:lpstr>
      <vt:lpstr>Safety plan as a mandatory document for obtaining a  license to perform radiation activities </vt:lpstr>
      <vt:lpstr>PowerPoint Presentation</vt:lpstr>
      <vt:lpstr>Safety plan as a mandatory document for obtaining a  license to perform radiation activities </vt:lpstr>
      <vt:lpstr>Safety plan as a mandatory document for obtaining a  license to perform radiation activities </vt:lpstr>
      <vt:lpstr>Safety plan as a mandatory document for obtaining a  license to perform radiation activities </vt:lpstr>
      <vt:lpstr>PowerPoint Presentation</vt:lpstr>
      <vt:lpstr>PowerPoint Presentation</vt:lpstr>
      <vt:lpstr>PowerPoint Presentation</vt:lpstr>
      <vt:lpstr>PowerPoint Presentation</vt:lpstr>
      <vt:lpstr>PowerPoint Presentation</vt:lpstr>
      <vt:lpstr>Safety plan as a mandatory document for obtaining a  license to perform radiation activities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CHARISOPOULOS, Sotirios</dc:creator>
  <cp:lastModifiedBy>Ivica Vujcic</cp:lastModifiedBy>
  <cp:revision>18</cp:revision>
  <dcterms:created xsi:type="dcterms:W3CDTF">2022-03-17T15:20:17Z</dcterms:created>
  <dcterms:modified xsi:type="dcterms:W3CDTF">2022-05-18T12:14:55Z</dcterms:modified>
</cp:coreProperties>
</file>