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2" r:id="rId3"/>
    <p:sldId id="261" r:id="rId4"/>
    <p:sldId id="279" r:id="rId5"/>
    <p:sldId id="283" r:id="rId6"/>
    <p:sldId id="284" r:id="rId7"/>
    <p:sldId id="259" r:id="rId8"/>
    <p:sldId id="285" r:id="rId9"/>
    <p:sldId id="286" r:id="rId10"/>
    <p:sldId id="289" r:id="rId11"/>
    <p:sldId id="287" r:id="rId12"/>
    <p:sldId id="274" r:id="rId13"/>
    <p:sldId id="275" r:id="rId14"/>
    <p:sldId id="260" r:id="rId15"/>
    <p:sldId id="278" r:id="rId16"/>
    <p:sldId id="281" r:id="rId17"/>
    <p:sldId id="273" r:id="rId18"/>
    <p:sldId id="288" r:id="rId19"/>
    <p:sldId id="290" r:id="rId20"/>
    <p:sldId id="291"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F8DFF"/>
    <a:srgbClr val="0033CC"/>
    <a:srgbClr val="E2FEE5"/>
    <a:srgbClr val="7979FF"/>
    <a:srgbClr val="D2FED6"/>
    <a:srgbClr val="FFFFEF"/>
    <a:srgbClr val="BEFEC4"/>
    <a:srgbClr val="FFFFC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0" autoAdjust="0"/>
    <p:restoredTop sz="86550" autoAdjust="0"/>
  </p:normalViewPr>
  <p:slideViewPr>
    <p:cSldViewPr showGuides="1">
      <p:cViewPr varScale="1">
        <p:scale>
          <a:sx n="128" d="100"/>
          <a:sy n="128" d="100"/>
        </p:scale>
        <p:origin x="90"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4" tIns="46587" rIns="93174" bIns="46587"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970938" y="1"/>
            <a:ext cx="3037840" cy="464820"/>
          </a:xfrm>
          <a:prstGeom prst="rect">
            <a:avLst/>
          </a:prstGeom>
        </p:spPr>
        <p:txBody>
          <a:bodyPr vert="horz" lIns="93174" tIns="46587" rIns="93174" bIns="46587" rtlCol="0"/>
          <a:lstStyle>
            <a:lvl1pPr algn="r">
              <a:defRPr sz="1200"/>
            </a:lvl1pPr>
          </a:lstStyle>
          <a:p>
            <a:fld id="{15B2C45A-E869-45FE-B529-AF49C0F3C669}" type="datetimeFigureOut">
              <a:rPr lang="en-GB" smtClean="0">
                <a:latin typeface="Arial" panose="020B0604020202020204" pitchFamily="34" charset="0"/>
              </a:rPr>
              <a:pPr/>
              <a:t>22/11/2021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4" tIns="46587" rIns="93174" bIns="46587" rtlCol="0" anchor="b"/>
          <a:lstStyle>
            <a:lvl1pPr algn="r">
              <a:defRPr sz="12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4" tIns="46587" rIns="93174" bIns="46587"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970938" y="1"/>
            <a:ext cx="3037840" cy="464820"/>
          </a:xfrm>
          <a:prstGeom prst="rect">
            <a:avLst/>
          </a:prstGeom>
        </p:spPr>
        <p:txBody>
          <a:bodyPr vert="horz" lIns="93174" tIns="46587" rIns="93174" bIns="46587" rtlCol="0"/>
          <a:lstStyle>
            <a:lvl1pPr algn="r">
              <a:defRPr sz="1200">
                <a:latin typeface="Arial" panose="020B0604020202020204" pitchFamily="34" charset="0"/>
              </a:defRPr>
            </a:lvl1pPr>
          </a:lstStyle>
          <a:p>
            <a:fld id="{F93E6C17-F35F-4654-8DE9-B693AC206066}" type="datetimeFigureOut">
              <a:rPr lang="en-GB" smtClean="0"/>
              <a:pPr/>
              <a:t>22/11/2021</a:t>
            </a:fld>
            <a:endParaRPr lang="en-GB"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74" tIns="46587" rIns="93174" bIns="46587"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7" rIns="93174"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7" rIns="93174" bIns="46587" rtlCol="0" anchor="b"/>
          <a:lstStyle>
            <a:lvl1pPr algn="r">
              <a:defRPr sz="12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17585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28046" indent="-280017">
              <a:spcBef>
                <a:spcPct val="30000"/>
              </a:spcBef>
              <a:defRPr sz="1200">
                <a:solidFill>
                  <a:schemeClr val="tx1"/>
                </a:solidFill>
                <a:latin typeface="Arial" charset="0"/>
              </a:defRPr>
            </a:lvl2pPr>
            <a:lvl3pPr marL="1120072" indent="-224015">
              <a:spcBef>
                <a:spcPct val="30000"/>
              </a:spcBef>
              <a:defRPr sz="1200">
                <a:solidFill>
                  <a:schemeClr val="tx1"/>
                </a:solidFill>
                <a:latin typeface="Arial" charset="0"/>
              </a:defRPr>
            </a:lvl3pPr>
            <a:lvl4pPr marL="1568100" indent="-224015">
              <a:spcBef>
                <a:spcPct val="30000"/>
              </a:spcBef>
              <a:defRPr sz="1200">
                <a:solidFill>
                  <a:schemeClr val="tx1"/>
                </a:solidFill>
                <a:latin typeface="Arial" charset="0"/>
              </a:defRPr>
            </a:lvl4pPr>
            <a:lvl5pPr marL="2016129" indent="-224015">
              <a:spcBef>
                <a:spcPct val="30000"/>
              </a:spcBef>
              <a:defRPr sz="1200">
                <a:solidFill>
                  <a:schemeClr val="tx1"/>
                </a:solidFill>
                <a:latin typeface="Arial" charset="0"/>
              </a:defRPr>
            </a:lvl5pPr>
            <a:lvl6pPr marL="2464157" indent="-224015" eaLnBrk="0" fontAlgn="base" hangingPunct="0">
              <a:spcBef>
                <a:spcPct val="30000"/>
              </a:spcBef>
              <a:spcAft>
                <a:spcPct val="0"/>
              </a:spcAft>
              <a:defRPr sz="1200">
                <a:solidFill>
                  <a:schemeClr val="tx1"/>
                </a:solidFill>
                <a:latin typeface="Arial" charset="0"/>
              </a:defRPr>
            </a:lvl6pPr>
            <a:lvl7pPr marL="2912185" indent="-224015" eaLnBrk="0" fontAlgn="base" hangingPunct="0">
              <a:spcBef>
                <a:spcPct val="30000"/>
              </a:spcBef>
              <a:spcAft>
                <a:spcPct val="0"/>
              </a:spcAft>
              <a:defRPr sz="1200">
                <a:solidFill>
                  <a:schemeClr val="tx1"/>
                </a:solidFill>
                <a:latin typeface="Arial" charset="0"/>
              </a:defRPr>
            </a:lvl7pPr>
            <a:lvl8pPr marL="3360214" indent="-224015" eaLnBrk="0" fontAlgn="base" hangingPunct="0">
              <a:spcBef>
                <a:spcPct val="30000"/>
              </a:spcBef>
              <a:spcAft>
                <a:spcPct val="0"/>
              </a:spcAft>
              <a:defRPr sz="1200">
                <a:solidFill>
                  <a:schemeClr val="tx1"/>
                </a:solidFill>
                <a:latin typeface="Arial" charset="0"/>
              </a:defRPr>
            </a:lvl8pPr>
            <a:lvl9pPr marL="3808242" indent="-224015"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13</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100" dirty="0"/>
          </a:p>
        </p:txBody>
      </p:sp>
    </p:spTree>
    <p:extLst>
      <p:ext uri="{BB962C8B-B14F-4D97-AF65-F5344CB8AC3E}">
        <p14:creationId xmlns:p14="http://schemas.microsoft.com/office/powerpoint/2010/main" val="293688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28046" indent="-280017">
              <a:spcBef>
                <a:spcPct val="30000"/>
              </a:spcBef>
              <a:defRPr sz="1200">
                <a:solidFill>
                  <a:schemeClr val="tx1"/>
                </a:solidFill>
                <a:latin typeface="Arial" charset="0"/>
              </a:defRPr>
            </a:lvl2pPr>
            <a:lvl3pPr marL="1120072" indent="-224015">
              <a:spcBef>
                <a:spcPct val="30000"/>
              </a:spcBef>
              <a:defRPr sz="1200">
                <a:solidFill>
                  <a:schemeClr val="tx1"/>
                </a:solidFill>
                <a:latin typeface="Arial" charset="0"/>
              </a:defRPr>
            </a:lvl3pPr>
            <a:lvl4pPr marL="1568100" indent="-224015">
              <a:spcBef>
                <a:spcPct val="30000"/>
              </a:spcBef>
              <a:defRPr sz="1200">
                <a:solidFill>
                  <a:schemeClr val="tx1"/>
                </a:solidFill>
                <a:latin typeface="Arial" charset="0"/>
              </a:defRPr>
            </a:lvl4pPr>
            <a:lvl5pPr marL="2016129" indent="-224015">
              <a:spcBef>
                <a:spcPct val="30000"/>
              </a:spcBef>
              <a:defRPr sz="1200">
                <a:solidFill>
                  <a:schemeClr val="tx1"/>
                </a:solidFill>
                <a:latin typeface="Arial" charset="0"/>
              </a:defRPr>
            </a:lvl5pPr>
            <a:lvl6pPr marL="2464157" indent="-224015" eaLnBrk="0" fontAlgn="base" hangingPunct="0">
              <a:spcBef>
                <a:spcPct val="30000"/>
              </a:spcBef>
              <a:spcAft>
                <a:spcPct val="0"/>
              </a:spcAft>
              <a:defRPr sz="1200">
                <a:solidFill>
                  <a:schemeClr val="tx1"/>
                </a:solidFill>
                <a:latin typeface="Arial" charset="0"/>
              </a:defRPr>
            </a:lvl6pPr>
            <a:lvl7pPr marL="2912185" indent="-224015" eaLnBrk="0" fontAlgn="base" hangingPunct="0">
              <a:spcBef>
                <a:spcPct val="30000"/>
              </a:spcBef>
              <a:spcAft>
                <a:spcPct val="0"/>
              </a:spcAft>
              <a:defRPr sz="1200">
                <a:solidFill>
                  <a:schemeClr val="tx1"/>
                </a:solidFill>
                <a:latin typeface="Arial" charset="0"/>
              </a:defRPr>
            </a:lvl7pPr>
            <a:lvl8pPr marL="3360214" indent="-224015" eaLnBrk="0" fontAlgn="base" hangingPunct="0">
              <a:spcBef>
                <a:spcPct val="30000"/>
              </a:spcBef>
              <a:spcAft>
                <a:spcPct val="0"/>
              </a:spcAft>
              <a:defRPr sz="1200">
                <a:solidFill>
                  <a:schemeClr val="tx1"/>
                </a:solidFill>
                <a:latin typeface="Arial" charset="0"/>
              </a:defRPr>
            </a:lvl8pPr>
            <a:lvl9pPr marL="3808242" indent="-224015"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14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100" dirty="0"/>
          </a:p>
        </p:txBody>
      </p:sp>
    </p:spTree>
    <p:extLst>
      <p:ext uri="{BB962C8B-B14F-4D97-AF65-F5344CB8AC3E}">
        <p14:creationId xmlns:p14="http://schemas.microsoft.com/office/powerpoint/2010/main" val="178607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28046" indent="-280017">
              <a:spcBef>
                <a:spcPct val="30000"/>
              </a:spcBef>
              <a:defRPr sz="1200">
                <a:solidFill>
                  <a:schemeClr val="tx1"/>
                </a:solidFill>
                <a:latin typeface="Arial" charset="0"/>
              </a:defRPr>
            </a:lvl2pPr>
            <a:lvl3pPr marL="1120072" indent="-224015">
              <a:spcBef>
                <a:spcPct val="30000"/>
              </a:spcBef>
              <a:defRPr sz="1200">
                <a:solidFill>
                  <a:schemeClr val="tx1"/>
                </a:solidFill>
                <a:latin typeface="Arial" charset="0"/>
              </a:defRPr>
            </a:lvl3pPr>
            <a:lvl4pPr marL="1568100" indent="-224015">
              <a:spcBef>
                <a:spcPct val="30000"/>
              </a:spcBef>
              <a:defRPr sz="1200">
                <a:solidFill>
                  <a:schemeClr val="tx1"/>
                </a:solidFill>
                <a:latin typeface="Arial" charset="0"/>
              </a:defRPr>
            </a:lvl4pPr>
            <a:lvl5pPr marL="2016129" indent="-224015">
              <a:spcBef>
                <a:spcPct val="30000"/>
              </a:spcBef>
              <a:defRPr sz="1200">
                <a:solidFill>
                  <a:schemeClr val="tx1"/>
                </a:solidFill>
                <a:latin typeface="Arial" charset="0"/>
              </a:defRPr>
            </a:lvl5pPr>
            <a:lvl6pPr marL="2464157" indent="-224015" eaLnBrk="0" fontAlgn="base" hangingPunct="0">
              <a:spcBef>
                <a:spcPct val="30000"/>
              </a:spcBef>
              <a:spcAft>
                <a:spcPct val="0"/>
              </a:spcAft>
              <a:defRPr sz="1200">
                <a:solidFill>
                  <a:schemeClr val="tx1"/>
                </a:solidFill>
                <a:latin typeface="Arial" charset="0"/>
              </a:defRPr>
            </a:lvl6pPr>
            <a:lvl7pPr marL="2912185" indent="-224015" eaLnBrk="0" fontAlgn="base" hangingPunct="0">
              <a:spcBef>
                <a:spcPct val="30000"/>
              </a:spcBef>
              <a:spcAft>
                <a:spcPct val="0"/>
              </a:spcAft>
              <a:defRPr sz="1200">
                <a:solidFill>
                  <a:schemeClr val="tx1"/>
                </a:solidFill>
                <a:latin typeface="Arial" charset="0"/>
              </a:defRPr>
            </a:lvl7pPr>
            <a:lvl8pPr marL="3360214" indent="-224015" eaLnBrk="0" fontAlgn="base" hangingPunct="0">
              <a:spcBef>
                <a:spcPct val="30000"/>
              </a:spcBef>
              <a:spcAft>
                <a:spcPct val="0"/>
              </a:spcAft>
              <a:defRPr sz="1200">
                <a:solidFill>
                  <a:schemeClr val="tx1"/>
                </a:solidFill>
                <a:latin typeface="Arial" charset="0"/>
              </a:defRPr>
            </a:lvl8pPr>
            <a:lvl9pPr marL="3808242" indent="-224015"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15</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100" dirty="0"/>
          </a:p>
        </p:txBody>
      </p:sp>
    </p:spTree>
    <p:extLst>
      <p:ext uri="{BB962C8B-B14F-4D97-AF65-F5344CB8AC3E}">
        <p14:creationId xmlns:p14="http://schemas.microsoft.com/office/powerpoint/2010/main" val="83221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28046" indent="-280017">
              <a:spcBef>
                <a:spcPct val="30000"/>
              </a:spcBef>
              <a:defRPr sz="1200">
                <a:solidFill>
                  <a:schemeClr val="tx1"/>
                </a:solidFill>
                <a:latin typeface="Arial" charset="0"/>
              </a:defRPr>
            </a:lvl2pPr>
            <a:lvl3pPr marL="1120072" indent="-224015">
              <a:spcBef>
                <a:spcPct val="30000"/>
              </a:spcBef>
              <a:defRPr sz="1200">
                <a:solidFill>
                  <a:schemeClr val="tx1"/>
                </a:solidFill>
                <a:latin typeface="Arial" charset="0"/>
              </a:defRPr>
            </a:lvl3pPr>
            <a:lvl4pPr marL="1568100" indent="-224015">
              <a:spcBef>
                <a:spcPct val="30000"/>
              </a:spcBef>
              <a:defRPr sz="1200">
                <a:solidFill>
                  <a:schemeClr val="tx1"/>
                </a:solidFill>
                <a:latin typeface="Arial" charset="0"/>
              </a:defRPr>
            </a:lvl4pPr>
            <a:lvl5pPr marL="2016129" indent="-224015">
              <a:spcBef>
                <a:spcPct val="30000"/>
              </a:spcBef>
              <a:defRPr sz="1200">
                <a:solidFill>
                  <a:schemeClr val="tx1"/>
                </a:solidFill>
                <a:latin typeface="Arial" charset="0"/>
              </a:defRPr>
            </a:lvl5pPr>
            <a:lvl6pPr marL="2464157" indent="-224015" eaLnBrk="0" fontAlgn="base" hangingPunct="0">
              <a:spcBef>
                <a:spcPct val="30000"/>
              </a:spcBef>
              <a:spcAft>
                <a:spcPct val="0"/>
              </a:spcAft>
              <a:defRPr sz="1200">
                <a:solidFill>
                  <a:schemeClr val="tx1"/>
                </a:solidFill>
                <a:latin typeface="Arial" charset="0"/>
              </a:defRPr>
            </a:lvl6pPr>
            <a:lvl7pPr marL="2912185" indent="-224015" eaLnBrk="0" fontAlgn="base" hangingPunct="0">
              <a:spcBef>
                <a:spcPct val="30000"/>
              </a:spcBef>
              <a:spcAft>
                <a:spcPct val="0"/>
              </a:spcAft>
              <a:defRPr sz="1200">
                <a:solidFill>
                  <a:schemeClr val="tx1"/>
                </a:solidFill>
                <a:latin typeface="Arial" charset="0"/>
              </a:defRPr>
            </a:lvl7pPr>
            <a:lvl8pPr marL="3360214" indent="-224015" eaLnBrk="0" fontAlgn="base" hangingPunct="0">
              <a:spcBef>
                <a:spcPct val="30000"/>
              </a:spcBef>
              <a:spcAft>
                <a:spcPct val="0"/>
              </a:spcAft>
              <a:defRPr sz="1200">
                <a:solidFill>
                  <a:schemeClr val="tx1"/>
                </a:solidFill>
                <a:latin typeface="Arial" charset="0"/>
              </a:defRPr>
            </a:lvl8pPr>
            <a:lvl9pPr marL="3808242" indent="-224015"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16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100" dirty="0"/>
          </a:p>
        </p:txBody>
      </p:sp>
    </p:spTree>
    <p:extLst>
      <p:ext uri="{BB962C8B-B14F-4D97-AF65-F5344CB8AC3E}">
        <p14:creationId xmlns:p14="http://schemas.microsoft.com/office/powerpoint/2010/main" val="884239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41" indent="-291169">
              <a:spcBef>
                <a:spcPct val="30000"/>
              </a:spcBef>
              <a:defRPr sz="1200">
                <a:solidFill>
                  <a:schemeClr val="tx1"/>
                </a:solidFill>
                <a:latin typeface="Arial" charset="0"/>
              </a:defRPr>
            </a:lvl2pPr>
            <a:lvl3pPr marL="1164679" indent="-232936">
              <a:spcBef>
                <a:spcPct val="30000"/>
              </a:spcBef>
              <a:defRPr sz="1200">
                <a:solidFill>
                  <a:schemeClr val="tx1"/>
                </a:solidFill>
                <a:latin typeface="Arial" charset="0"/>
              </a:defRPr>
            </a:lvl3pPr>
            <a:lvl4pPr marL="1630550" indent="-232936">
              <a:spcBef>
                <a:spcPct val="30000"/>
              </a:spcBef>
              <a:defRPr sz="1200">
                <a:solidFill>
                  <a:schemeClr val="tx1"/>
                </a:solidFill>
                <a:latin typeface="Arial" charset="0"/>
              </a:defRPr>
            </a:lvl4pPr>
            <a:lvl5pPr marL="2096421" indent="-232936">
              <a:spcBef>
                <a:spcPct val="30000"/>
              </a:spcBef>
              <a:defRPr sz="1200">
                <a:solidFill>
                  <a:schemeClr val="tx1"/>
                </a:solidFill>
                <a:latin typeface="Arial" charset="0"/>
              </a:defRPr>
            </a:lvl5pPr>
            <a:lvl6pPr marL="2562293" indent="-232936" eaLnBrk="0" fontAlgn="base" hangingPunct="0">
              <a:spcBef>
                <a:spcPct val="30000"/>
              </a:spcBef>
              <a:spcAft>
                <a:spcPct val="0"/>
              </a:spcAft>
              <a:defRPr sz="1200">
                <a:solidFill>
                  <a:schemeClr val="tx1"/>
                </a:solidFill>
                <a:latin typeface="Arial" charset="0"/>
              </a:defRPr>
            </a:lvl6pPr>
            <a:lvl7pPr marL="3028164" indent="-232936" eaLnBrk="0" fontAlgn="base" hangingPunct="0">
              <a:spcBef>
                <a:spcPct val="30000"/>
              </a:spcBef>
              <a:spcAft>
                <a:spcPct val="0"/>
              </a:spcAft>
              <a:defRPr sz="1200">
                <a:solidFill>
                  <a:schemeClr val="tx1"/>
                </a:solidFill>
                <a:latin typeface="Arial" charset="0"/>
              </a:defRPr>
            </a:lvl7pPr>
            <a:lvl8pPr marL="3494035" indent="-232936" eaLnBrk="0" fontAlgn="base" hangingPunct="0">
              <a:spcBef>
                <a:spcPct val="30000"/>
              </a:spcBef>
              <a:spcAft>
                <a:spcPct val="0"/>
              </a:spcAft>
              <a:defRPr sz="1200">
                <a:solidFill>
                  <a:schemeClr val="tx1"/>
                </a:solidFill>
                <a:latin typeface="Arial" charset="0"/>
              </a:defRPr>
            </a:lvl8pPr>
            <a:lvl9pPr marL="3959907" indent="-232936"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17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Tree>
    <p:extLst>
      <p:ext uri="{BB962C8B-B14F-4D97-AF65-F5344CB8AC3E}">
        <p14:creationId xmlns:p14="http://schemas.microsoft.com/office/powerpoint/2010/main" val="7404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41" indent="-291169">
              <a:spcBef>
                <a:spcPct val="30000"/>
              </a:spcBef>
              <a:defRPr sz="1200">
                <a:solidFill>
                  <a:schemeClr val="tx1"/>
                </a:solidFill>
                <a:latin typeface="Arial" charset="0"/>
              </a:defRPr>
            </a:lvl2pPr>
            <a:lvl3pPr marL="1164679" indent="-232936">
              <a:spcBef>
                <a:spcPct val="30000"/>
              </a:spcBef>
              <a:defRPr sz="1200">
                <a:solidFill>
                  <a:schemeClr val="tx1"/>
                </a:solidFill>
                <a:latin typeface="Arial" charset="0"/>
              </a:defRPr>
            </a:lvl3pPr>
            <a:lvl4pPr marL="1630550" indent="-232936">
              <a:spcBef>
                <a:spcPct val="30000"/>
              </a:spcBef>
              <a:defRPr sz="1200">
                <a:solidFill>
                  <a:schemeClr val="tx1"/>
                </a:solidFill>
                <a:latin typeface="Arial" charset="0"/>
              </a:defRPr>
            </a:lvl4pPr>
            <a:lvl5pPr marL="2096421" indent="-232936">
              <a:spcBef>
                <a:spcPct val="30000"/>
              </a:spcBef>
              <a:defRPr sz="1200">
                <a:solidFill>
                  <a:schemeClr val="tx1"/>
                </a:solidFill>
                <a:latin typeface="Arial" charset="0"/>
              </a:defRPr>
            </a:lvl5pPr>
            <a:lvl6pPr marL="2562293" indent="-232936" eaLnBrk="0" fontAlgn="base" hangingPunct="0">
              <a:spcBef>
                <a:spcPct val="30000"/>
              </a:spcBef>
              <a:spcAft>
                <a:spcPct val="0"/>
              </a:spcAft>
              <a:defRPr sz="1200">
                <a:solidFill>
                  <a:schemeClr val="tx1"/>
                </a:solidFill>
                <a:latin typeface="Arial" charset="0"/>
              </a:defRPr>
            </a:lvl6pPr>
            <a:lvl7pPr marL="3028164" indent="-232936" eaLnBrk="0" fontAlgn="base" hangingPunct="0">
              <a:spcBef>
                <a:spcPct val="30000"/>
              </a:spcBef>
              <a:spcAft>
                <a:spcPct val="0"/>
              </a:spcAft>
              <a:defRPr sz="1200">
                <a:solidFill>
                  <a:schemeClr val="tx1"/>
                </a:solidFill>
                <a:latin typeface="Arial" charset="0"/>
              </a:defRPr>
            </a:lvl7pPr>
            <a:lvl8pPr marL="3494035" indent="-232936" eaLnBrk="0" fontAlgn="base" hangingPunct="0">
              <a:spcBef>
                <a:spcPct val="30000"/>
              </a:spcBef>
              <a:spcAft>
                <a:spcPct val="0"/>
              </a:spcAft>
              <a:defRPr sz="1200">
                <a:solidFill>
                  <a:schemeClr val="tx1"/>
                </a:solidFill>
                <a:latin typeface="Arial" charset="0"/>
              </a:defRPr>
            </a:lvl8pPr>
            <a:lvl9pPr marL="3959907" indent="-232936"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3</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860176">
              <a:buFont typeface="Arial" panose="020B0604020202020204" pitchFamily="34" charset="0"/>
              <a:buChar char="•"/>
              <a:defRPr/>
            </a:pPr>
            <a:endParaRPr lang="en-GB" sz="1100" dirty="0">
              <a:solidFill>
                <a:srgbClr val="0000FF"/>
              </a:solidFill>
              <a:latin typeface="Calibri" panose="020F0502020204030204" pitchFamily="34" charset="0"/>
            </a:endParaRPr>
          </a:p>
          <a:p>
            <a:endParaRPr lang="it-IT" altLang="en-US" dirty="0"/>
          </a:p>
        </p:txBody>
      </p:sp>
    </p:spTree>
    <p:extLst>
      <p:ext uri="{BB962C8B-B14F-4D97-AF65-F5344CB8AC3E}">
        <p14:creationId xmlns:p14="http://schemas.microsoft.com/office/powerpoint/2010/main" val="142645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41" indent="-291169">
              <a:spcBef>
                <a:spcPct val="30000"/>
              </a:spcBef>
              <a:defRPr sz="1200">
                <a:solidFill>
                  <a:schemeClr val="tx1"/>
                </a:solidFill>
                <a:latin typeface="Arial" charset="0"/>
              </a:defRPr>
            </a:lvl2pPr>
            <a:lvl3pPr marL="1164679" indent="-232936">
              <a:spcBef>
                <a:spcPct val="30000"/>
              </a:spcBef>
              <a:defRPr sz="1200">
                <a:solidFill>
                  <a:schemeClr val="tx1"/>
                </a:solidFill>
                <a:latin typeface="Arial" charset="0"/>
              </a:defRPr>
            </a:lvl3pPr>
            <a:lvl4pPr marL="1630550" indent="-232936">
              <a:spcBef>
                <a:spcPct val="30000"/>
              </a:spcBef>
              <a:defRPr sz="1200">
                <a:solidFill>
                  <a:schemeClr val="tx1"/>
                </a:solidFill>
                <a:latin typeface="Arial" charset="0"/>
              </a:defRPr>
            </a:lvl4pPr>
            <a:lvl5pPr marL="2096421" indent="-232936">
              <a:spcBef>
                <a:spcPct val="30000"/>
              </a:spcBef>
              <a:defRPr sz="1200">
                <a:solidFill>
                  <a:schemeClr val="tx1"/>
                </a:solidFill>
                <a:latin typeface="Arial" charset="0"/>
              </a:defRPr>
            </a:lvl5pPr>
            <a:lvl6pPr marL="2562293" indent="-232936" eaLnBrk="0" fontAlgn="base" hangingPunct="0">
              <a:spcBef>
                <a:spcPct val="30000"/>
              </a:spcBef>
              <a:spcAft>
                <a:spcPct val="0"/>
              </a:spcAft>
              <a:defRPr sz="1200">
                <a:solidFill>
                  <a:schemeClr val="tx1"/>
                </a:solidFill>
                <a:latin typeface="Arial" charset="0"/>
              </a:defRPr>
            </a:lvl6pPr>
            <a:lvl7pPr marL="3028164" indent="-232936" eaLnBrk="0" fontAlgn="base" hangingPunct="0">
              <a:spcBef>
                <a:spcPct val="30000"/>
              </a:spcBef>
              <a:spcAft>
                <a:spcPct val="0"/>
              </a:spcAft>
              <a:defRPr sz="1200">
                <a:solidFill>
                  <a:schemeClr val="tx1"/>
                </a:solidFill>
                <a:latin typeface="Arial" charset="0"/>
              </a:defRPr>
            </a:lvl7pPr>
            <a:lvl8pPr marL="3494035" indent="-232936" eaLnBrk="0" fontAlgn="base" hangingPunct="0">
              <a:spcBef>
                <a:spcPct val="30000"/>
              </a:spcBef>
              <a:spcAft>
                <a:spcPct val="0"/>
              </a:spcAft>
              <a:defRPr sz="1200">
                <a:solidFill>
                  <a:schemeClr val="tx1"/>
                </a:solidFill>
                <a:latin typeface="Arial" charset="0"/>
              </a:defRPr>
            </a:lvl8pPr>
            <a:lvl9pPr marL="3959907" indent="-232936"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dirty="0"/>
          </a:p>
        </p:txBody>
      </p:sp>
    </p:spTree>
    <p:extLst>
      <p:ext uri="{BB962C8B-B14F-4D97-AF65-F5344CB8AC3E}">
        <p14:creationId xmlns:p14="http://schemas.microsoft.com/office/powerpoint/2010/main" val="296962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387490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28046" indent="-280017">
              <a:spcBef>
                <a:spcPct val="30000"/>
              </a:spcBef>
              <a:defRPr sz="1200">
                <a:solidFill>
                  <a:schemeClr val="tx1"/>
                </a:solidFill>
                <a:latin typeface="Arial" charset="0"/>
              </a:defRPr>
            </a:lvl2pPr>
            <a:lvl3pPr marL="1120072" indent="-224015">
              <a:spcBef>
                <a:spcPct val="30000"/>
              </a:spcBef>
              <a:defRPr sz="1200">
                <a:solidFill>
                  <a:schemeClr val="tx1"/>
                </a:solidFill>
                <a:latin typeface="Arial" charset="0"/>
              </a:defRPr>
            </a:lvl3pPr>
            <a:lvl4pPr marL="1568100" indent="-224015">
              <a:spcBef>
                <a:spcPct val="30000"/>
              </a:spcBef>
              <a:defRPr sz="1200">
                <a:solidFill>
                  <a:schemeClr val="tx1"/>
                </a:solidFill>
                <a:latin typeface="Arial" charset="0"/>
              </a:defRPr>
            </a:lvl4pPr>
            <a:lvl5pPr marL="2016129" indent="-224015">
              <a:spcBef>
                <a:spcPct val="30000"/>
              </a:spcBef>
              <a:defRPr sz="1200">
                <a:solidFill>
                  <a:schemeClr val="tx1"/>
                </a:solidFill>
                <a:latin typeface="Arial" charset="0"/>
              </a:defRPr>
            </a:lvl5pPr>
            <a:lvl6pPr marL="2464157" indent="-224015" eaLnBrk="0" fontAlgn="base" hangingPunct="0">
              <a:spcBef>
                <a:spcPct val="30000"/>
              </a:spcBef>
              <a:spcAft>
                <a:spcPct val="0"/>
              </a:spcAft>
              <a:defRPr sz="1200">
                <a:solidFill>
                  <a:schemeClr val="tx1"/>
                </a:solidFill>
                <a:latin typeface="Arial" charset="0"/>
              </a:defRPr>
            </a:lvl6pPr>
            <a:lvl7pPr marL="2912185" indent="-224015" eaLnBrk="0" fontAlgn="base" hangingPunct="0">
              <a:spcBef>
                <a:spcPct val="30000"/>
              </a:spcBef>
              <a:spcAft>
                <a:spcPct val="0"/>
              </a:spcAft>
              <a:defRPr sz="1200">
                <a:solidFill>
                  <a:schemeClr val="tx1"/>
                </a:solidFill>
                <a:latin typeface="Arial" charset="0"/>
              </a:defRPr>
            </a:lvl7pPr>
            <a:lvl8pPr marL="3360214" indent="-224015" eaLnBrk="0" fontAlgn="base" hangingPunct="0">
              <a:spcBef>
                <a:spcPct val="30000"/>
              </a:spcBef>
              <a:spcAft>
                <a:spcPct val="0"/>
              </a:spcAft>
              <a:defRPr sz="1200">
                <a:solidFill>
                  <a:schemeClr val="tx1"/>
                </a:solidFill>
                <a:latin typeface="Arial" charset="0"/>
              </a:defRPr>
            </a:lvl8pPr>
            <a:lvl9pPr marL="3808242" indent="-224015"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100" dirty="0"/>
          </a:p>
        </p:txBody>
      </p:sp>
    </p:spTree>
    <p:extLst>
      <p:ext uri="{BB962C8B-B14F-4D97-AF65-F5344CB8AC3E}">
        <p14:creationId xmlns:p14="http://schemas.microsoft.com/office/powerpoint/2010/main" val="319411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28046" indent="-280017">
              <a:spcBef>
                <a:spcPct val="30000"/>
              </a:spcBef>
              <a:defRPr sz="1200">
                <a:solidFill>
                  <a:schemeClr val="tx1"/>
                </a:solidFill>
                <a:latin typeface="Arial" charset="0"/>
              </a:defRPr>
            </a:lvl2pPr>
            <a:lvl3pPr marL="1120072" indent="-224015">
              <a:spcBef>
                <a:spcPct val="30000"/>
              </a:spcBef>
              <a:defRPr sz="1200">
                <a:solidFill>
                  <a:schemeClr val="tx1"/>
                </a:solidFill>
                <a:latin typeface="Arial" charset="0"/>
              </a:defRPr>
            </a:lvl3pPr>
            <a:lvl4pPr marL="1568100" indent="-224015">
              <a:spcBef>
                <a:spcPct val="30000"/>
              </a:spcBef>
              <a:defRPr sz="1200">
                <a:solidFill>
                  <a:schemeClr val="tx1"/>
                </a:solidFill>
                <a:latin typeface="Arial" charset="0"/>
              </a:defRPr>
            </a:lvl4pPr>
            <a:lvl5pPr marL="2016129" indent="-224015">
              <a:spcBef>
                <a:spcPct val="30000"/>
              </a:spcBef>
              <a:defRPr sz="1200">
                <a:solidFill>
                  <a:schemeClr val="tx1"/>
                </a:solidFill>
                <a:latin typeface="Arial" charset="0"/>
              </a:defRPr>
            </a:lvl5pPr>
            <a:lvl6pPr marL="2464157" indent="-224015" eaLnBrk="0" fontAlgn="base" hangingPunct="0">
              <a:spcBef>
                <a:spcPct val="30000"/>
              </a:spcBef>
              <a:spcAft>
                <a:spcPct val="0"/>
              </a:spcAft>
              <a:defRPr sz="1200">
                <a:solidFill>
                  <a:schemeClr val="tx1"/>
                </a:solidFill>
                <a:latin typeface="Arial" charset="0"/>
              </a:defRPr>
            </a:lvl6pPr>
            <a:lvl7pPr marL="2912185" indent="-224015" eaLnBrk="0" fontAlgn="base" hangingPunct="0">
              <a:spcBef>
                <a:spcPct val="30000"/>
              </a:spcBef>
              <a:spcAft>
                <a:spcPct val="0"/>
              </a:spcAft>
              <a:defRPr sz="1200">
                <a:solidFill>
                  <a:schemeClr val="tx1"/>
                </a:solidFill>
                <a:latin typeface="Arial" charset="0"/>
              </a:defRPr>
            </a:lvl7pPr>
            <a:lvl8pPr marL="3360214" indent="-224015" eaLnBrk="0" fontAlgn="base" hangingPunct="0">
              <a:spcBef>
                <a:spcPct val="30000"/>
              </a:spcBef>
              <a:spcAft>
                <a:spcPct val="0"/>
              </a:spcAft>
              <a:defRPr sz="1200">
                <a:solidFill>
                  <a:schemeClr val="tx1"/>
                </a:solidFill>
                <a:latin typeface="Arial" charset="0"/>
              </a:defRPr>
            </a:lvl8pPr>
            <a:lvl9pPr marL="3808242" indent="-224015"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A wide variety of methods for measuring the degree of synchronization in coupled dynamical systems have been proposed. </a:t>
            </a:r>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They all share Reichenbach’s common cause principle which states that, if variables are dependent, then they are in a causal relation or they depend on a common driver. </a:t>
            </a:r>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A vast majority of the techniques use the additional stronger hypothesis that causality can be assessed by predictability. This assumption promoted by Granger states that if a signal helps predicting another one, it can be considered to causally influence it.</a:t>
            </a:r>
            <a:endParaRPr lang="en-GB" sz="1100" dirty="0"/>
          </a:p>
        </p:txBody>
      </p:sp>
    </p:spTree>
    <p:extLst>
      <p:ext uri="{BB962C8B-B14F-4D97-AF65-F5344CB8AC3E}">
        <p14:creationId xmlns:p14="http://schemas.microsoft.com/office/powerpoint/2010/main" val="331560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100" dirty="0"/>
          </a:p>
          <a:p>
            <a:endParaRPr lang="en-US"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8</a:t>
            </a:fld>
            <a:endParaRPr lang="en-GB" dirty="0"/>
          </a:p>
        </p:txBody>
      </p:sp>
    </p:spTree>
    <p:extLst>
      <p:ext uri="{BB962C8B-B14F-4D97-AF65-F5344CB8AC3E}">
        <p14:creationId xmlns:p14="http://schemas.microsoft.com/office/powerpoint/2010/main" val="205070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For obtaining the net information about the process </a:t>
                </a:r>
                <a:r>
                  <a:rPr lang="en-GB" sz="1800" i="0">
                    <a:effectLst/>
                    <a:latin typeface="Cambria Math" panose="02040503050406030204" pitchFamily="18" charset="0"/>
                    <a:ea typeface="Calibri" panose="020F0502020204030204" pitchFamily="34" charset="0"/>
                    <a:cs typeface="Calibri" panose="020F0502020204030204" pitchFamily="34" charset="0"/>
                  </a:rPr>
                  <a:t>{𝑋}</a:t>
                </a:r>
                <a:r>
                  <a:rPr lang="en-GB" sz="1800" dirty="0">
                    <a:effectLst/>
                    <a:latin typeface="Calibri" panose="020F0502020204030204" pitchFamily="34" charset="0"/>
                    <a:ea typeface="Calibri" panose="020F0502020204030204" pitchFamily="34" charset="0"/>
                  </a:rPr>
                  <a:t> contained in the process </a:t>
                </a:r>
                <a:r>
                  <a:rPr lang="en-GB" sz="1800" i="0">
                    <a:effectLst/>
                    <a:latin typeface="Cambria Math" panose="02040503050406030204" pitchFamily="18" charset="0"/>
                    <a:ea typeface="Calibri" panose="020F0502020204030204" pitchFamily="34" charset="0"/>
                    <a:cs typeface="Calibri" panose="020F0502020204030204" pitchFamily="34" charset="0"/>
                  </a:rPr>
                  <a:t>{𝑌}</a:t>
                </a:r>
                <a:r>
                  <a:rPr lang="en-US" dirty="0"/>
                  <a:t>, </a:t>
                </a:r>
                <a:r>
                  <a:rPr lang="en-GB" sz="1200" kern="1200" dirty="0">
                    <a:solidFill>
                      <a:schemeClr val="tx1"/>
                    </a:solidFill>
                    <a:effectLst/>
                    <a:latin typeface="Arial" panose="020B0604020202020204" pitchFamily="34" charset="0"/>
                    <a:ea typeface="+mn-ea"/>
                    <a:cs typeface="+mn-cs"/>
                  </a:rPr>
                  <a:t>the information about the future of </a:t>
                </a:r>
                <a:r>
                  <a:rPr lang="en-GB" sz="1200" i="0" kern="1200">
                    <a:solidFill>
                      <a:schemeClr val="tx1"/>
                    </a:solidFill>
                    <a:effectLst/>
                    <a:latin typeface="Arial" panose="020B0604020202020204" pitchFamily="34" charset="0"/>
                    <a:ea typeface="+mn-ea"/>
                    <a:cs typeface="+mn-cs"/>
                  </a:rPr>
                  <a:t>{X}</a:t>
                </a:r>
                <a:r>
                  <a:rPr lang="en-GB" sz="1200" kern="1200" dirty="0">
                    <a:solidFill>
                      <a:schemeClr val="tx1"/>
                    </a:solidFill>
                    <a:effectLst/>
                    <a:latin typeface="Arial" panose="020B0604020202020204" pitchFamily="34" charset="0"/>
                    <a:ea typeface="+mn-ea"/>
                    <a:cs typeface="+mn-cs"/>
                  </a:rPr>
                  <a:t>, at time </a:t>
                </a:r>
                <a:r>
                  <a:rPr lang="en-GB" sz="1200" i="0" kern="1200">
                    <a:solidFill>
                      <a:schemeClr val="tx1"/>
                    </a:solidFill>
                    <a:effectLst/>
                    <a:latin typeface="Arial" panose="020B0604020202020204" pitchFamily="34" charset="0"/>
                    <a:ea typeface="+mn-ea"/>
                    <a:cs typeface="+mn-cs"/>
                  </a:rPr>
                  <a:t>𝜏</a:t>
                </a:r>
                <a:r>
                  <a:rPr lang="en-GB" sz="1200" kern="1200" dirty="0">
                    <a:solidFill>
                      <a:schemeClr val="tx1"/>
                    </a:solidFill>
                    <a:effectLst/>
                    <a:latin typeface="Arial" panose="020B0604020202020204" pitchFamily="34" charset="0"/>
                    <a:ea typeface="+mn-ea"/>
                    <a:cs typeface="+mn-cs"/>
                  </a:rPr>
                  <a:t>, contained in itself should be excluded</a:t>
                </a:r>
                <a:endParaRPr lang="en-US" dirty="0"/>
              </a:p>
            </p:txBody>
          </p:sp>
        </mc:Fallback>
      </mc:AlternateContent>
      <p:sp>
        <p:nvSpPr>
          <p:cNvPr id="4" name="Slide Number Placeholder 3"/>
          <p:cNvSpPr>
            <a:spLocks noGrp="1"/>
          </p:cNvSpPr>
          <p:nvPr>
            <p:ph type="sldNum" sz="quarter" idx="5"/>
          </p:nvPr>
        </p:nvSpPr>
        <p:spPr/>
        <p:txBody>
          <a:bodyPr/>
          <a:lstStyle/>
          <a:p>
            <a:fld id="{49027E0A-1465-4A40-B1D5-9126D49509FC}" type="slidenum">
              <a:rPr lang="en-GB" smtClean="0"/>
              <a:pPr/>
              <a:t>9</a:t>
            </a:fld>
            <a:endParaRPr lang="en-GB" dirty="0"/>
          </a:p>
        </p:txBody>
      </p:sp>
    </p:spTree>
    <p:extLst>
      <p:ext uri="{BB962C8B-B14F-4D97-AF65-F5344CB8AC3E}">
        <p14:creationId xmlns:p14="http://schemas.microsoft.com/office/powerpoint/2010/main" val="429063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28046" indent="-280017">
              <a:spcBef>
                <a:spcPct val="30000"/>
              </a:spcBef>
              <a:defRPr sz="1200">
                <a:solidFill>
                  <a:schemeClr val="tx1"/>
                </a:solidFill>
                <a:latin typeface="Arial" charset="0"/>
              </a:defRPr>
            </a:lvl2pPr>
            <a:lvl3pPr marL="1120072" indent="-224015">
              <a:spcBef>
                <a:spcPct val="30000"/>
              </a:spcBef>
              <a:defRPr sz="1200">
                <a:solidFill>
                  <a:schemeClr val="tx1"/>
                </a:solidFill>
                <a:latin typeface="Arial" charset="0"/>
              </a:defRPr>
            </a:lvl3pPr>
            <a:lvl4pPr marL="1568100" indent="-224015">
              <a:spcBef>
                <a:spcPct val="30000"/>
              </a:spcBef>
              <a:defRPr sz="1200">
                <a:solidFill>
                  <a:schemeClr val="tx1"/>
                </a:solidFill>
                <a:latin typeface="Arial" charset="0"/>
              </a:defRPr>
            </a:lvl4pPr>
            <a:lvl5pPr marL="2016129" indent="-224015">
              <a:spcBef>
                <a:spcPct val="30000"/>
              </a:spcBef>
              <a:defRPr sz="1200">
                <a:solidFill>
                  <a:schemeClr val="tx1"/>
                </a:solidFill>
                <a:latin typeface="Arial" charset="0"/>
              </a:defRPr>
            </a:lvl5pPr>
            <a:lvl6pPr marL="2464157" indent="-224015" eaLnBrk="0" fontAlgn="base" hangingPunct="0">
              <a:spcBef>
                <a:spcPct val="30000"/>
              </a:spcBef>
              <a:spcAft>
                <a:spcPct val="0"/>
              </a:spcAft>
              <a:defRPr sz="1200">
                <a:solidFill>
                  <a:schemeClr val="tx1"/>
                </a:solidFill>
                <a:latin typeface="Arial" charset="0"/>
              </a:defRPr>
            </a:lvl6pPr>
            <a:lvl7pPr marL="2912185" indent="-224015" eaLnBrk="0" fontAlgn="base" hangingPunct="0">
              <a:spcBef>
                <a:spcPct val="30000"/>
              </a:spcBef>
              <a:spcAft>
                <a:spcPct val="0"/>
              </a:spcAft>
              <a:defRPr sz="1200">
                <a:solidFill>
                  <a:schemeClr val="tx1"/>
                </a:solidFill>
                <a:latin typeface="Arial" charset="0"/>
              </a:defRPr>
            </a:lvl7pPr>
            <a:lvl8pPr marL="3360214" indent="-224015" eaLnBrk="0" fontAlgn="base" hangingPunct="0">
              <a:spcBef>
                <a:spcPct val="30000"/>
              </a:spcBef>
              <a:spcAft>
                <a:spcPct val="0"/>
              </a:spcAft>
              <a:defRPr sz="1200">
                <a:solidFill>
                  <a:schemeClr val="tx1"/>
                </a:solidFill>
                <a:latin typeface="Arial" charset="0"/>
              </a:defRPr>
            </a:lvl8pPr>
            <a:lvl9pPr marL="3808242" indent="-224015" eaLnBrk="0" fontAlgn="base" hangingPunct="0">
              <a:spcBef>
                <a:spcPct val="30000"/>
              </a:spcBef>
              <a:spcAft>
                <a:spcPct val="0"/>
              </a:spcAft>
              <a:defRPr sz="1200">
                <a:solidFill>
                  <a:schemeClr val="tx1"/>
                </a:solidFill>
                <a:latin typeface="Arial" charset="0"/>
              </a:defRPr>
            </a:lvl9pPr>
          </a:lstStyle>
          <a:p>
            <a:pPr>
              <a:spcBef>
                <a:spcPct val="0"/>
              </a:spcBef>
            </a:pPr>
            <a:fld id="{05F51D8C-DB74-4B74-B348-3D0C6E97FF32}" type="slidenum">
              <a:rPr lang="en-US" altLang="en-US"/>
              <a:pPr>
                <a:spcBef>
                  <a:spcPct val="0"/>
                </a:spcBef>
              </a:pPr>
              <a:t>12</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100" dirty="0"/>
          </a:p>
        </p:txBody>
      </p:sp>
    </p:spTree>
    <p:extLst>
      <p:ext uri="{BB962C8B-B14F-4D97-AF65-F5344CB8AC3E}">
        <p14:creationId xmlns:p14="http://schemas.microsoft.com/office/powerpoint/2010/main" val="3577236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1979712" y="4257349"/>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pic>
        <p:nvPicPr>
          <p:cNvPr id="23" name="Picture 2" descr="\\de-ews-fs01\efdawork\PI team\PICTURES AND GRAPHICS\LOGOS\JET-LOGO (by Dolp)\OtherJPG\JET.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5576" y="4262432"/>
            <a:ext cx="1728192" cy="68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it-IT"/>
              <a:t>Fare clic per modificare lo stile del titolo</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Name of presenter | Conference | Venue | Date </a:t>
            </a:r>
            <a:r>
              <a:rPr lang="en-GB"/>
              <a:t>|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7336218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22/11/2021</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7" Type="http://schemas.openxmlformats.org/officeDocument/2006/relationships/image" Target="../media/image3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300.png"/><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gif"/><Relationship Id="rId4" Type="http://schemas.openxmlformats.org/officeDocument/2006/relationships/image" Target="../media/image14.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61660"/>
            <a:ext cx="8748464" cy="972108"/>
          </a:xfrm>
        </p:spPr>
        <p:txBody>
          <a:bodyPr/>
          <a:lstStyle/>
          <a:p>
            <a:r>
              <a:rPr lang="en-GB" sz="2800" dirty="0">
                <a:solidFill>
                  <a:schemeClr val="bg1"/>
                </a:solidFill>
              </a:rPr>
              <a:t>A Methodology for Discriminating Phase and Amplitude Effects on Synchronization in </a:t>
            </a:r>
            <a:r>
              <a:rPr lang="en-GB" sz="2800" dirty="0" err="1">
                <a:solidFill>
                  <a:schemeClr val="bg1"/>
                </a:solidFill>
              </a:rPr>
              <a:t>Tokamak</a:t>
            </a:r>
            <a:r>
              <a:rPr lang="en-GB" sz="2800" dirty="0">
                <a:solidFill>
                  <a:schemeClr val="bg1"/>
                </a:solidFill>
              </a:rPr>
              <a:t> Pacing Experiments</a:t>
            </a:r>
            <a:endParaRPr lang="en-US" sz="2800" dirty="0">
              <a:solidFill>
                <a:schemeClr val="bg1"/>
              </a:solidFill>
            </a:endParaRPr>
          </a:p>
        </p:txBody>
      </p:sp>
      <p:sp>
        <p:nvSpPr>
          <p:cNvPr id="3" name="Subtitle 2"/>
          <p:cNvSpPr>
            <a:spLocks noGrp="1"/>
          </p:cNvSpPr>
          <p:nvPr>
            <p:ph type="subTitle" idx="1"/>
          </p:nvPr>
        </p:nvSpPr>
        <p:spPr>
          <a:xfrm>
            <a:off x="179512" y="3219822"/>
            <a:ext cx="8640960" cy="864096"/>
          </a:xfrm>
        </p:spPr>
        <p:txBody>
          <a:bodyPr>
            <a:normAutofit fontScale="85000" lnSpcReduction="20000"/>
          </a:bodyPr>
          <a:lstStyle/>
          <a:p>
            <a:r>
              <a:rPr lang="en-GB" dirty="0"/>
              <a:t>T. Craciunescu, A. </a:t>
            </a:r>
            <a:r>
              <a:rPr lang="en-GB" dirty="0" err="1"/>
              <a:t>Murari</a:t>
            </a:r>
            <a:r>
              <a:rPr lang="en-GB" dirty="0"/>
              <a:t>, </a:t>
            </a:r>
            <a:r>
              <a:rPr lang="en-GB" dirty="0" err="1"/>
              <a:t>E.Peluso</a:t>
            </a:r>
            <a:r>
              <a:rPr lang="en-GB" dirty="0"/>
              <a:t>, P.T. Lang, G. </a:t>
            </a:r>
            <a:r>
              <a:rPr lang="en-GB" dirty="0" err="1"/>
              <a:t>Harrer</a:t>
            </a:r>
            <a:r>
              <a:rPr lang="en-GB" dirty="0"/>
              <a:t>, L. Spolladore and M. </a:t>
            </a:r>
            <a:r>
              <a:rPr lang="en-GB" dirty="0" err="1"/>
              <a:t>Gelfusa</a:t>
            </a:r>
            <a:endParaRPr lang="en-GB" dirty="0"/>
          </a:p>
          <a:p>
            <a:r>
              <a:rPr lang="en-GB" dirty="0"/>
              <a:t>Many thanks to JET Contributors and the ASDEX Upgrade Team</a:t>
            </a:r>
          </a:p>
          <a:p>
            <a:endParaRPr lang="en-GB" dirty="0"/>
          </a:p>
          <a:p>
            <a:endParaRPr lang="en-US" dirty="0"/>
          </a:p>
        </p:txBody>
      </p:sp>
      <p:pic>
        <p:nvPicPr>
          <p:cNvPr id="4" name="Picture 5" descr="logo_RF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9549" y="4324093"/>
            <a:ext cx="1296144" cy="65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l="5312" t="13352" r="7159" b="19855"/>
          <a:stretch/>
        </p:blipFill>
        <p:spPr>
          <a:xfrm>
            <a:off x="1979712" y="4250493"/>
            <a:ext cx="1368152" cy="400699"/>
          </a:xfrm>
          <a:prstGeom prst="rect">
            <a:avLst/>
          </a:prstGeom>
        </p:spPr>
      </p:pic>
      <p:pic>
        <p:nvPicPr>
          <p:cNvPr id="6"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250493"/>
            <a:ext cx="569677" cy="83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6F4121-49CE-4ABE-B503-DA0CEF7C850F}"/>
                  </a:ext>
                </a:extLst>
              </p:cNvPr>
              <p:cNvSpPr txBox="1"/>
              <p:nvPr/>
            </p:nvSpPr>
            <p:spPr>
              <a:xfrm>
                <a:off x="3455368" y="324692"/>
                <a:ext cx="5184576" cy="1477328"/>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the time-delayed versions of the signal:</a:t>
                </a:r>
              </a:p>
              <a:p>
                <a:endParaRPr lang="en-GB" dirty="0">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14:m>
                  <m:oMath xmlns:m="http://schemas.openxmlformats.org/officeDocument/2006/math">
                    <m:d>
                      <m:dPr>
                        <m:begChr m:val="["/>
                        <m:endChr m:val="]"/>
                        <m:ctrlPr>
                          <a:rPr lang="en-US" i="1">
                            <a:effectLst/>
                            <a:latin typeface="Cambria Math" panose="02040503050406030204" pitchFamily="18" charset="0"/>
                            <a:ea typeface="Calibri" panose="020F0502020204030204" pitchFamily="34" charset="0"/>
                            <a:cs typeface="Calibri" panose="020F0502020204030204" pitchFamily="34" charset="0"/>
                          </a:rPr>
                        </m:ctrlPr>
                      </m:dPr>
                      <m:e>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𝑥</m:t>
                        </m:r>
                        <m:d>
                          <m:dPr>
                            <m:ctrlPr>
                              <a:rPr lang="en-US"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ctrlPr>
                          </m:dPr>
                          <m:e>
                            <m:r>
                              <a:rPr lang="en-GB" sz="1800"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𝑡</m:t>
                            </m:r>
                          </m:e>
                        </m:d>
                        <m:r>
                          <a:rPr lang="en-GB" sz="1800" i="1">
                            <a:effectLst/>
                            <a:latin typeface="Cambria Math" panose="02040503050406030204" pitchFamily="18" charset="0"/>
                            <a:ea typeface="Calibri" panose="020F0502020204030204" pitchFamily="34" charset="0"/>
                            <a:cs typeface="Calibri" panose="020F0502020204030204" pitchFamily="34" charset="0"/>
                          </a:rPr>
                          <m:t>,  </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𝑥</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𝑡</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𝜂</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 </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𝑥</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𝑡</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−2</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𝜂</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 …,</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𝑥</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𝑡</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𝑛</m:t>
                        </m:r>
                        <m:r>
                          <a:rPr lang="en-GB" sz="180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𝜂</m:t>
                        </m:r>
                        <m:r>
                          <a:rPr lang="en-US" sz="1800" b="0" i="1" smtClean="0">
                            <a:solidFill>
                              <a:srgbClr val="3F8DFF"/>
                            </a:solidFill>
                            <a:effectLst/>
                            <a:latin typeface="Cambria Math" panose="02040503050406030204" pitchFamily="18" charset="0"/>
                            <a:ea typeface="Calibri" panose="020F0502020204030204" pitchFamily="34" charset="0"/>
                            <a:cs typeface="Calibri" panose="020F0502020204030204" pitchFamily="34" charset="0"/>
                          </a:rPr>
                          <m:t>)</m:t>
                        </m:r>
                      </m:e>
                    </m:d>
                    <m:r>
                      <a:rPr lang="en-GB" sz="1800" i="1">
                        <a:effectLst/>
                        <a:latin typeface="Cambria Math" panose="02040503050406030204" pitchFamily="18" charset="0"/>
                        <a:ea typeface="Calibri" panose="020F0502020204030204" pitchFamily="34" charset="0"/>
                        <a:cs typeface="Calibri" panose="020F0502020204030204" pitchFamily="34" charset="0"/>
                      </a:rPr>
                      <m:t> </m:t>
                    </m:r>
                  </m:oMath>
                </a14:m>
                <a:endParaRPr lang="en-GB" sz="1800" dirty="0">
                  <a:effectLst/>
                  <a:latin typeface="Calibri" panose="020F0502020204030204" pitchFamily="34" charset="0"/>
                  <a:ea typeface="Calibri" panose="020F0502020204030204" pitchFamily="34" charset="0"/>
                </a:endParaRPr>
              </a:p>
              <a:p>
                <a:endParaRPr lang="en-GB" dirty="0">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are sufficient to embed the </a:t>
                </a:r>
                <a14:m>
                  <m:oMath xmlns:m="http://schemas.openxmlformats.org/officeDocument/2006/math">
                    <m:r>
                      <a:rPr lang="en-GB" sz="1800" i="1">
                        <a:effectLst/>
                        <a:latin typeface="Cambria Math" panose="02040503050406030204" pitchFamily="18" charset="0"/>
                        <a:ea typeface="Calibri" panose="020F0502020204030204" pitchFamily="34" charset="0"/>
                        <a:cs typeface="Calibri" panose="020F0502020204030204" pitchFamily="34" charset="0"/>
                      </a:rPr>
                      <m:t>𝑛</m:t>
                    </m:r>
                  </m:oMath>
                </a14:m>
                <a:r>
                  <a:rPr lang="en-GB" sz="1800" dirty="0">
                    <a:effectLst/>
                    <a:latin typeface="Calibri" panose="020F0502020204030204" pitchFamily="34" charset="0"/>
                    <a:ea typeface="Calibri" panose="020F0502020204030204" pitchFamily="34" charset="0"/>
                  </a:rPr>
                  <a:t>-dimensional manifold</a:t>
                </a:r>
                <a:endParaRPr lang="en-US" dirty="0"/>
              </a:p>
            </p:txBody>
          </p:sp>
        </mc:Choice>
        <mc:Fallback xmlns="">
          <p:sp>
            <p:nvSpPr>
              <p:cNvPr id="5" name="TextBox 4">
                <a:extLst>
                  <a:ext uri="{FF2B5EF4-FFF2-40B4-BE49-F238E27FC236}">
                    <a16:creationId xmlns:a16="http://schemas.microsoft.com/office/drawing/2014/main" id="{666F4121-49CE-4ABE-B503-DA0CEF7C850F}"/>
                  </a:ext>
                </a:extLst>
              </p:cNvPr>
              <p:cNvSpPr txBox="1">
                <a:spLocks noRot="1" noChangeAspect="1" noMove="1" noResize="1" noEditPoints="1" noAdjustHandles="1" noChangeArrowheads="1" noChangeShapeType="1" noTextEdit="1"/>
              </p:cNvSpPr>
              <p:nvPr/>
            </p:nvSpPr>
            <p:spPr>
              <a:xfrm>
                <a:off x="3455368" y="324692"/>
                <a:ext cx="5184576" cy="1477328"/>
              </a:xfrm>
              <a:prstGeom prst="rect">
                <a:avLst/>
              </a:prstGeom>
              <a:blipFill>
                <a:blip r:embed="rId2"/>
                <a:stretch>
                  <a:fillRect l="-1059" t="-2058"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AD7E1A-4BD8-4047-BEB5-5106E1157E92}"/>
                  </a:ext>
                </a:extLst>
              </p:cNvPr>
              <p:cNvSpPr txBox="1"/>
              <p:nvPr/>
            </p:nvSpPr>
            <p:spPr>
              <a:xfrm>
                <a:off x="611560" y="3930610"/>
                <a:ext cx="4572000" cy="453137"/>
              </a:xfrm>
              <a:prstGeom prst="rect">
                <a:avLst/>
              </a:prstGeom>
              <a:noFill/>
            </p:spPr>
            <p:txBody>
              <a:bodyPr wrap="square">
                <a:spAutoFit/>
              </a:bodyPr>
              <a:lstStyle/>
              <a:p>
                <a14:m>
                  <m:oMath xmlns:m="http://schemas.openxmlformats.org/officeDocument/2006/math">
                    <m:r>
                      <a:rPr lang="en-GB" sz="2400" b="1" i="0" smtClean="0">
                        <a:solidFill>
                          <a:srgbClr val="C00000"/>
                        </a:solidFill>
                        <a:effectLst/>
                        <a:latin typeface="Cambria Math" panose="02040503050406030204" pitchFamily="18" charset="0"/>
                        <a:ea typeface="Calibri" panose="020F0502020204030204" pitchFamily="34" charset="0"/>
                        <a:cs typeface="Calibri" panose="020F0502020204030204" pitchFamily="34" charset="0"/>
                      </a:rPr>
                      <m:t>𝐧</m:t>
                    </m:r>
                  </m:oMath>
                </a14:m>
                <a:r>
                  <a:rPr lang="en-GB" sz="1800" dirty="0">
                    <a:effectLst/>
                    <a:latin typeface="Calibri" panose="020F0502020204030204" pitchFamily="34" charset="0"/>
                    <a:ea typeface="Calibri" panose="020F0502020204030204" pitchFamily="34" charset="0"/>
                  </a:rPr>
                  <a:t> - the embedding dimension</a:t>
                </a:r>
                <a:endParaRPr lang="en-US" dirty="0"/>
              </a:p>
            </p:txBody>
          </p:sp>
        </mc:Choice>
        <mc:Fallback xmlns="">
          <p:sp>
            <p:nvSpPr>
              <p:cNvPr id="7" name="TextBox 6">
                <a:extLst>
                  <a:ext uri="{FF2B5EF4-FFF2-40B4-BE49-F238E27FC236}">
                    <a16:creationId xmlns:a16="http://schemas.microsoft.com/office/drawing/2014/main" id="{BBAD7E1A-4BD8-4047-BEB5-5106E1157E92}"/>
                  </a:ext>
                </a:extLst>
              </p:cNvPr>
              <p:cNvSpPr txBox="1">
                <a:spLocks noRot="1" noChangeAspect="1" noMove="1" noResize="1" noEditPoints="1" noAdjustHandles="1" noChangeArrowheads="1" noChangeShapeType="1" noTextEdit="1"/>
              </p:cNvSpPr>
              <p:nvPr/>
            </p:nvSpPr>
            <p:spPr>
              <a:xfrm>
                <a:off x="611560" y="3930610"/>
                <a:ext cx="4572000" cy="453137"/>
              </a:xfrm>
              <a:prstGeom prst="rect">
                <a:avLst/>
              </a:prstGeom>
              <a:blipFill>
                <a:blip r:embed="rId3"/>
                <a:stretch>
                  <a:fillRect b="-20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90DA986-E68E-4B25-9E1B-D4DA53E5E158}"/>
                  </a:ext>
                </a:extLst>
              </p:cNvPr>
              <p:cNvSpPr txBox="1"/>
              <p:nvPr/>
            </p:nvSpPr>
            <p:spPr>
              <a:xfrm>
                <a:off x="611560" y="836788"/>
                <a:ext cx="2069976" cy="453137"/>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time series </a:t>
                </a:r>
                <a14:m>
                  <m:oMath xmlns:m="http://schemas.openxmlformats.org/officeDocument/2006/math">
                    <m:d>
                      <m:dPr>
                        <m:begChr m:val="{"/>
                        <m:endChr m:val="}"/>
                        <m:ctrlPr>
                          <a:rPr lang="en-US" sz="2400" b="1" i="1" smtClean="0">
                            <a:solidFill>
                              <a:srgbClr val="FF0000"/>
                            </a:solidFill>
                            <a:effectLst/>
                            <a:latin typeface="Cambria Math" panose="02040503050406030204" pitchFamily="18" charset="0"/>
                            <a:ea typeface="Calibri" panose="020F0502020204030204" pitchFamily="34" charset="0"/>
                            <a:cs typeface="Calibri" panose="020F0502020204030204" pitchFamily="34" charset="0"/>
                          </a:rPr>
                        </m:ctrlPr>
                      </m:dPr>
                      <m:e>
                        <m:r>
                          <a:rPr lang="en-GB" sz="2400" b="1" i="1">
                            <a:solidFill>
                              <a:srgbClr val="FF0000"/>
                            </a:solidFill>
                            <a:effectLst/>
                            <a:latin typeface="Cambria Math" panose="02040503050406030204" pitchFamily="18" charset="0"/>
                            <a:ea typeface="Calibri" panose="020F0502020204030204" pitchFamily="34" charset="0"/>
                            <a:cs typeface="Calibri" panose="020F0502020204030204" pitchFamily="34" charset="0"/>
                          </a:rPr>
                          <m:t>𝒙</m:t>
                        </m:r>
                        <m:d>
                          <m:dPr>
                            <m:ctrlPr>
                              <a:rPr lang="en-US" sz="2400" b="1" i="1">
                                <a:solidFill>
                                  <a:srgbClr val="FF0000"/>
                                </a:solidFill>
                                <a:effectLst/>
                                <a:latin typeface="Cambria Math" panose="02040503050406030204" pitchFamily="18" charset="0"/>
                                <a:ea typeface="Calibri" panose="020F0502020204030204" pitchFamily="34" charset="0"/>
                                <a:cs typeface="Calibri" panose="020F0502020204030204" pitchFamily="34" charset="0"/>
                              </a:rPr>
                            </m:ctrlPr>
                          </m:dPr>
                          <m:e>
                            <m:r>
                              <a:rPr lang="en-GB" sz="2400" b="1" i="1">
                                <a:solidFill>
                                  <a:srgbClr val="FF0000"/>
                                </a:solidFill>
                                <a:effectLst/>
                                <a:latin typeface="Cambria Math" panose="02040503050406030204" pitchFamily="18" charset="0"/>
                                <a:ea typeface="Calibri" panose="020F0502020204030204" pitchFamily="34" charset="0"/>
                                <a:cs typeface="Calibri" panose="020F0502020204030204" pitchFamily="34" charset="0"/>
                              </a:rPr>
                              <m:t>𝒕</m:t>
                            </m:r>
                          </m:e>
                        </m:d>
                      </m:e>
                    </m:d>
                  </m:oMath>
                </a14:m>
                <a:r>
                  <a:rPr lang="en-GB" sz="1800" dirty="0">
                    <a:effectLst/>
                    <a:latin typeface="Calibri" panose="020F0502020204030204" pitchFamily="34" charset="0"/>
                    <a:ea typeface="Calibri" panose="020F0502020204030204" pitchFamily="34" charset="0"/>
                  </a:rPr>
                  <a:t> </a:t>
                </a:r>
                <a:endParaRPr lang="en-US" dirty="0"/>
              </a:p>
            </p:txBody>
          </p:sp>
        </mc:Choice>
        <mc:Fallback xmlns="">
          <p:sp>
            <p:nvSpPr>
              <p:cNvPr id="9" name="TextBox 8">
                <a:extLst>
                  <a:ext uri="{FF2B5EF4-FFF2-40B4-BE49-F238E27FC236}">
                    <a16:creationId xmlns:a16="http://schemas.microsoft.com/office/drawing/2014/main" id="{190DA986-E68E-4B25-9E1B-D4DA53E5E158}"/>
                  </a:ext>
                </a:extLst>
              </p:cNvPr>
              <p:cNvSpPr txBox="1">
                <a:spLocks noRot="1" noChangeAspect="1" noMove="1" noResize="1" noEditPoints="1" noAdjustHandles="1" noChangeArrowheads="1" noChangeShapeType="1" noTextEdit="1"/>
              </p:cNvSpPr>
              <p:nvPr/>
            </p:nvSpPr>
            <p:spPr>
              <a:xfrm>
                <a:off x="611560" y="836788"/>
                <a:ext cx="2069976" cy="453137"/>
              </a:xfrm>
              <a:prstGeom prst="rect">
                <a:avLst/>
              </a:prstGeom>
              <a:blipFill>
                <a:blip r:embed="rId4"/>
                <a:stretch>
                  <a:fillRect l="-2353"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16A7151-0F8C-4DA3-B5AA-ABA26F6CC4BC}"/>
                  </a:ext>
                </a:extLst>
              </p:cNvPr>
              <p:cNvSpPr txBox="1"/>
              <p:nvPr/>
            </p:nvSpPr>
            <p:spPr>
              <a:xfrm>
                <a:off x="611560" y="2851386"/>
                <a:ext cx="4572000" cy="453137"/>
              </a:xfrm>
              <a:prstGeom prst="rect">
                <a:avLst/>
              </a:prstGeom>
              <a:noFill/>
            </p:spPr>
            <p:txBody>
              <a:bodyPr wrap="square">
                <a:spAutoFit/>
              </a:bodyPr>
              <a:lstStyle/>
              <a:p>
                <a14:m>
                  <m:oMath xmlns:m="http://schemas.openxmlformats.org/officeDocument/2006/math">
                    <m:r>
                      <a:rPr lang="en-GB" sz="2400" b="1" i="1" smtClean="0">
                        <a:solidFill>
                          <a:srgbClr val="C00000"/>
                        </a:solidFill>
                        <a:effectLst/>
                        <a:latin typeface="Cambria Math" panose="02040503050406030204" pitchFamily="18" charset="0"/>
                        <a:ea typeface="Calibri" panose="020F0502020204030204" pitchFamily="34" charset="0"/>
                        <a:cs typeface="Calibri" panose="020F0502020204030204" pitchFamily="34" charset="0"/>
                      </a:rPr>
                      <m:t>𝜼</m:t>
                    </m:r>
                  </m:oMath>
                </a14:m>
                <a:r>
                  <a:rPr lang="en-GB" sz="1800" dirty="0">
                    <a:effectLst/>
                    <a:latin typeface="Calibri" panose="020F0502020204030204" pitchFamily="34" charset="0"/>
                    <a:ea typeface="Calibri" panose="020F0502020204030204" pitchFamily="34" charset="0"/>
                  </a:rPr>
                  <a:t> - the embedded delay </a:t>
                </a:r>
                <a:endParaRPr lang="en-US" dirty="0"/>
              </a:p>
            </p:txBody>
          </p:sp>
        </mc:Choice>
        <mc:Fallback xmlns="">
          <p:sp>
            <p:nvSpPr>
              <p:cNvPr id="11" name="TextBox 10">
                <a:extLst>
                  <a:ext uri="{FF2B5EF4-FFF2-40B4-BE49-F238E27FC236}">
                    <a16:creationId xmlns:a16="http://schemas.microsoft.com/office/drawing/2014/main" id="{A16A7151-0F8C-4DA3-B5AA-ABA26F6CC4BC}"/>
                  </a:ext>
                </a:extLst>
              </p:cNvPr>
              <p:cNvSpPr txBox="1">
                <a:spLocks noRot="1" noChangeAspect="1" noMove="1" noResize="1" noEditPoints="1" noAdjustHandles="1" noChangeArrowheads="1" noChangeShapeType="1" noTextEdit="1"/>
              </p:cNvSpPr>
              <p:nvPr/>
            </p:nvSpPr>
            <p:spPr>
              <a:xfrm>
                <a:off x="611560" y="2851386"/>
                <a:ext cx="4572000" cy="453137"/>
              </a:xfrm>
              <a:prstGeom prst="rect">
                <a:avLst/>
              </a:prstGeom>
              <a:blipFill>
                <a:blip r:embed="rId5"/>
                <a:stretch>
                  <a:fillRect l="-400" b="-20270"/>
                </a:stretch>
              </a:blipFill>
            </p:spPr>
            <p:txBody>
              <a:bodyPr/>
              <a:lstStyle/>
              <a:p>
                <a:r>
                  <a:rPr lang="en-US">
                    <a:noFill/>
                  </a:rPr>
                  <a:t> </a:t>
                </a:r>
              </a:p>
            </p:txBody>
          </p:sp>
        </mc:Fallback>
      </mc:AlternateContent>
      <p:sp>
        <p:nvSpPr>
          <p:cNvPr id="12" name="Left Brace 11">
            <a:extLst>
              <a:ext uri="{FF2B5EF4-FFF2-40B4-BE49-F238E27FC236}">
                <a16:creationId xmlns:a16="http://schemas.microsoft.com/office/drawing/2014/main" id="{7F87A37C-0030-4B8B-8A20-28F1022F0FFF}"/>
              </a:ext>
            </a:extLst>
          </p:cNvPr>
          <p:cNvSpPr/>
          <p:nvPr/>
        </p:nvSpPr>
        <p:spPr>
          <a:xfrm>
            <a:off x="3059832" y="267494"/>
            <a:ext cx="360040" cy="1656184"/>
          </a:xfrm>
          <a:prstGeom prst="leftBrace">
            <a:avLst/>
          </a:prstGeom>
          <a:ln w="25400">
            <a:solidFill>
              <a:srgbClr val="3F8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AED2DCD-778D-4E11-BCE0-3B25B346056F}"/>
                  </a:ext>
                </a:extLst>
              </p:cNvPr>
              <p:cNvSpPr txBox="1"/>
              <p:nvPr/>
            </p:nvSpPr>
            <p:spPr>
              <a:xfrm>
                <a:off x="3995936" y="2684940"/>
                <a:ext cx="4572000" cy="958980"/>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should be chosen such that the time delayed coordinates are as independent from each other as possible - </a:t>
                </a:r>
                <a14:m>
                  <m:oMath xmlns:m="http://schemas.openxmlformats.org/officeDocument/2006/math">
                    <m:r>
                      <a:rPr lang="en-GB" sz="1800" i="1">
                        <a:effectLst/>
                        <a:latin typeface="Cambria Math" panose="02040503050406030204" pitchFamily="18" charset="0"/>
                        <a:ea typeface="Calibri" panose="020F0502020204030204" pitchFamily="34" charset="0"/>
                        <a:cs typeface="Calibri" panose="020F0502020204030204" pitchFamily="34" charset="0"/>
                      </a:rPr>
                      <m:t>𝑀𝐼</m:t>
                    </m:r>
                    <m:d>
                      <m:dPr>
                        <m:ctrlPr>
                          <a:rPr lang="en-US" i="1">
                            <a:effectLst/>
                            <a:latin typeface="Cambria Math" panose="02040503050406030204" pitchFamily="18" charset="0"/>
                            <a:ea typeface="Calibri" panose="020F0502020204030204" pitchFamily="34" charset="0"/>
                            <a:cs typeface="Calibri" panose="020F0502020204030204" pitchFamily="34" charset="0"/>
                          </a:rPr>
                        </m:ctrlPr>
                      </m:dPr>
                      <m:e>
                        <m:r>
                          <a:rPr lang="en-GB" sz="1800" i="1">
                            <a:effectLst/>
                            <a:latin typeface="Cambria Math" panose="02040503050406030204" pitchFamily="18" charset="0"/>
                            <a:ea typeface="Calibri" panose="020F0502020204030204" pitchFamily="34" charset="0"/>
                            <a:cs typeface="Calibri" panose="020F0502020204030204" pitchFamily="34" charset="0"/>
                          </a:rPr>
                          <m:t>𝑥</m:t>
                        </m:r>
                        <m:d>
                          <m:dPr>
                            <m:ctrlPr>
                              <a:rPr lang="en-US" i="1">
                                <a:effectLst/>
                                <a:latin typeface="Cambria Math" panose="02040503050406030204" pitchFamily="18" charset="0"/>
                                <a:ea typeface="Calibri" panose="020F0502020204030204" pitchFamily="34" charset="0"/>
                                <a:cs typeface="Calibri" panose="020F0502020204030204" pitchFamily="34" charset="0"/>
                              </a:rPr>
                            </m:ctrlPr>
                          </m:dPr>
                          <m:e>
                            <m:r>
                              <a:rPr lang="en-GB" sz="1800" i="1">
                                <a:effectLst/>
                                <a:latin typeface="Cambria Math" panose="02040503050406030204" pitchFamily="18" charset="0"/>
                                <a:ea typeface="Calibri" panose="020F0502020204030204" pitchFamily="34" charset="0"/>
                                <a:cs typeface="Calibri" panose="020F0502020204030204" pitchFamily="34" charset="0"/>
                              </a:rPr>
                              <m:t>𝑡</m:t>
                            </m:r>
                          </m:e>
                        </m:d>
                        <m:r>
                          <a:rPr lang="en-GB" sz="1800" i="1">
                            <a:effectLst/>
                            <a:latin typeface="Cambria Math" panose="02040503050406030204" pitchFamily="18" charset="0"/>
                            <a:ea typeface="Calibri" panose="020F0502020204030204" pitchFamily="34" charset="0"/>
                            <a:cs typeface="Calibri" panose="020F0502020204030204" pitchFamily="34" charset="0"/>
                          </a:rPr>
                          <m:t>,</m:t>
                        </m:r>
                        <m:r>
                          <a:rPr lang="en-GB" sz="1800" i="1">
                            <a:effectLst/>
                            <a:latin typeface="Cambria Math" panose="02040503050406030204" pitchFamily="18" charset="0"/>
                            <a:ea typeface="Calibri" panose="020F0502020204030204" pitchFamily="34" charset="0"/>
                            <a:cs typeface="Calibri" panose="020F0502020204030204" pitchFamily="34" charset="0"/>
                          </a:rPr>
                          <m:t>𝑥</m:t>
                        </m:r>
                        <m:d>
                          <m:dPr>
                            <m:ctrlPr>
                              <a:rPr lang="en-US" i="1">
                                <a:effectLst/>
                                <a:latin typeface="Cambria Math" panose="02040503050406030204" pitchFamily="18" charset="0"/>
                                <a:ea typeface="Calibri" panose="020F0502020204030204" pitchFamily="34" charset="0"/>
                                <a:cs typeface="Calibri" panose="020F0502020204030204" pitchFamily="34" charset="0"/>
                              </a:rPr>
                            </m:ctrlPr>
                          </m:dPr>
                          <m:e>
                            <m:r>
                              <a:rPr lang="en-GB" sz="1800" i="1">
                                <a:effectLst/>
                                <a:latin typeface="Cambria Math" panose="02040503050406030204" pitchFamily="18" charset="0"/>
                                <a:ea typeface="Calibri" panose="020F0502020204030204" pitchFamily="34" charset="0"/>
                                <a:cs typeface="Calibri" panose="020F0502020204030204" pitchFamily="34" charset="0"/>
                              </a:rPr>
                              <m:t>𝑡</m:t>
                            </m:r>
                            <m:r>
                              <a:rPr lang="en-GB" sz="1800" i="1">
                                <a:effectLst/>
                                <a:latin typeface="Cambria Math" panose="02040503050406030204" pitchFamily="18" charset="0"/>
                                <a:ea typeface="Calibri" panose="020F0502020204030204" pitchFamily="34" charset="0"/>
                                <a:cs typeface="Calibri" panose="020F0502020204030204" pitchFamily="34" charset="0"/>
                              </a:rPr>
                              <m:t>+</m:t>
                            </m:r>
                            <m:r>
                              <a:rPr lang="en-GB" sz="1800" i="1">
                                <a:effectLst/>
                                <a:latin typeface="Cambria Math" panose="02040503050406030204" pitchFamily="18" charset="0"/>
                                <a:ea typeface="Calibri" panose="020F0502020204030204" pitchFamily="34" charset="0"/>
                                <a:cs typeface="Calibri" panose="020F0502020204030204" pitchFamily="34" charset="0"/>
                              </a:rPr>
                              <m:t>𝜂</m:t>
                            </m:r>
                            <m:r>
                              <a:rPr lang="en-GB" sz="1800" i="1">
                                <a:effectLst/>
                                <a:latin typeface="Cambria Math" panose="02040503050406030204" pitchFamily="18" charset="0"/>
                                <a:ea typeface="Calibri" panose="020F0502020204030204" pitchFamily="34" charset="0"/>
                                <a:cs typeface="Calibri" panose="020F0502020204030204" pitchFamily="34" charset="0"/>
                              </a:rPr>
                              <m:t>𝑡</m:t>
                            </m:r>
                          </m:e>
                        </m:d>
                      </m:e>
                    </m:d>
                    <m:r>
                      <a:rPr lang="en-GB" sz="1800" i="1">
                        <a:effectLst/>
                        <a:latin typeface="Cambria Math" panose="02040503050406030204" pitchFamily="18" charset="0"/>
                        <a:ea typeface="Calibri" panose="020F0502020204030204" pitchFamily="34" charset="0"/>
                        <a:cs typeface="Calibri" panose="020F0502020204030204" pitchFamily="34" charset="0"/>
                      </a:rPr>
                      <m:t> </m:t>
                    </m:r>
                  </m:oMath>
                </a14:m>
                <a:endParaRPr lang="en-US" dirty="0"/>
              </a:p>
            </p:txBody>
          </p:sp>
        </mc:Choice>
        <mc:Fallback xmlns="">
          <p:sp>
            <p:nvSpPr>
              <p:cNvPr id="14" name="TextBox 13">
                <a:extLst>
                  <a:ext uri="{FF2B5EF4-FFF2-40B4-BE49-F238E27FC236}">
                    <a16:creationId xmlns:a16="http://schemas.microsoft.com/office/drawing/2014/main" id="{EAED2DCD-778D-4E11-BCE0-3B25B346056F}"/>
                  </a:ext>
                </a:extLst>
              </p:cNvPr>
              <p:cNvSpPr txBox="1">
                <a:spLocks noRot="1" noChangeAspect="1" noMove="1" noResize="1" noEditPoints="1" noAdjustHandles="1" noChangeArrowheads="1" noChangeShapeType="1" noTextEdit="1"/>
              </p:cNvSpPr>
              <p:nvPr/>
            </p:nvSpPr>
            <p:spPr>
              <a:xfrm>
                <a:off x="3995936" y="2684940"/>
                <a:ext cx="4572000" cy="958980"/>
              </a:xfrm>
              <a:prstGeom prst="rect">
                <a:avLst/>
              </a:prstGeom>
              <a:blipFill>
                <a:blip r:embed="rId6"/>
                <a:stretch>
                  <a:fillRect l="-1200" t="-3165" b="-759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B43AE6FD-1FE7-445D-8A02-6B29C3AB4E91}"/>
              </a:ext>
            </a:extLst>
          </p:cNvPr>
          <p:cNvSpPr txBox="1"/>
          <p:nvPr/>
        </p:nvSpPr>
        <p:spPr>
          <a:xfrm>
            <a:off x="4067944" y="4014415"/>
            <a:ext cx="4572000"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Determined by the ‘false neighbourhood’ </a:t>
            </a:r>
            <a:endParaRPr lang="en-US" dirty="0"/>
          </a:p>
        </p:txBody>
      </p:sp>
      <p:sp>
        <p:nvSpPr>
          <p:cNvPr id="18" name="Left Brace 17">
            <a:extLst>
              <a:ext uri="{FF2B5EF4-FFF2-40B4-BE49-F238E27FC236}">
                <a16:creationId xmlns:a16="http://schemas.microsoft.com/office/drawing/2014/main" id="{FC035833-E655-400A-9C04-B1319FBF64BA}"/>
              </a:ext>
            </a:extLst>
          </p:cNvPr>
          <p:cNvSpPr/>
          <p:nvPr/>
        </p:nvSpPr>
        <p:spPr>
          <a:xfrm>
            <a:off x="3779912" y="4014415"/>
            <a:ext cx="144016" cy="369332"/>
          </a:xfrm>
          <a:prstGeom prst="leftBrace">
            <a:avLst>
              <a:gd name="adj1" fmla="val 115000"/>
              <a:gd name="adj2" fmla="val 50000"/>
            </a:avLst>
          </a:prstGeom>
          <a:ln w="25400">
            <a:solidFill>
              <a:srgbClr val="3F8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D419428C-484F-4319-A91D-8C7F4C42C531}"/>
              </a:ext>
            </a:extLst>
          </p:cNvPr>
          <p:cNvSpPr/>
          <p:nvPr/>
        </p:nvSpPr>
        <p:spPr>
          <a:xfrm>
            <a:off x="3756434" y="2684940"/>
            <a:ext cx="167494" cy="958980"/>
          </a:xfrm>
          <a:prstGeom prst="leftBrace">
            <a:avLst>
              <a:gd name="adj1" fmla="val 115000"/>
              <a:gd name="adj2" fmla="val 50000"/>
            </a:avLst>
          </a:prstGeom>
          <a:ln w="25400">
            <a:solidFill>
              <a:srgbClr val="3F8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5623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67F13CE-9660-4279-833D-A3A3657C4156}"/>
              </a:ext>
            </a:extLst>
          </p:cNvPr>
          <p:cNvSpPr/>
          <p:nvPr/>
        </p:nvSpPr>
        <p:spPr>
          <a:xfrm>
            <a:off x="125945" y="1707654"/>
            <a:ext cx="8853540" cy="33123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BB5B3D8-3295-4EC9-965D-22151473D263}"/>
              </a:ext>
            </a:extLst>
          </p:cNvPr>
          <p:cNvSpPr txBox="1"/>
          <p:nvPr/>
        </p:nvSpPr>
        <p:spPr>
          <a:xfrm>
            <a:off x="0" y="3368"/>
            <a:ext cx="4572000" cy="400110"/>
          </a:xfrm>
          <a:prstGeom prst="rect">
            <a:avLst/>
          </a:prstGeom>
          <a:noFill/>
        </p:spPr>
        <p:txBody>
          <a:bodyPr wrap="square">
            <a:spAutoFit/>
          </a:bodyPr>
          <a:lstStyle/>
          <a:p>
            <a:r>
              <a:rPr lang="en-GB" sz="2000" b="1" dirty="0">
                <a:effectLst/>
                <a:latin typeface="Calibri" panose="020F0502020204030204" pitchFamily="34" charset="0"/>
                <a:ea typeface="Times New Roman" panose="02020603050405020304" pitchFamily="18" charset="0"/>
              </a:rPr>
              <a:t>Assessment of statistical significance</a:t>
            </a:r>
            <a:endParaRPr lang="en-US" sz="2000" b="1" dirty="0"/>
          </a:p>
        </p:txBody>
      </p:sp>
      <p:sp>
        <p:nvSpPr>
          <p:cNvPr id="12" name="TextBox 11">
            <a:extLst>
              <a:ext uri="{FF2B5EF4-FFF2-40B4-BE49-F238E27FC236}">
                <a16:creationId xmlns:a16="http://schemas.microsoft.com/office/drawing/2014/main" id="{03436148-EA9F-4B5B-8251-DC02DDB4E15E}"/>
              </a:ext>
            </a:extLst>
          </p:cNvPr>
          <p:cNvSpPr txBox="1"/>
          <p:nvPr/>
        </p:nvSpPr>
        <p:spPr>
          <a:xfrm>
            <a:off x="144016" y="580292"/>
            <a:ext cx="4032448" cy="877163"/>
          </a:xfrm>
          <a:prstGeom prst="rect">
            <a:avLst/>
          </a:prstGeom>
          <a:solidFill>
            <a:schemeClr val="bg1">
              <a:lumMod val="95000"/>
            </a:schemeClr>
          </a:solidFill>
          <a:ln w="15875">
            <a:solidFill>
              <a:schemeClr val="bg1">
                <a:lumMod val="50000"/>
              </a:schemeClr>
            </a:solidFill>
          </a:ln>
        </p:spPr>
        <p:txBody>
          <a:bodyPr wrap="square">
            <a:spAutoFit/>
          </a:bodyPr>
          <a:lstStyle/>
          <a:p>
            <a:r>
              <a:rPr lang="en-GB" sz="1700" dirty="0">
                <a:solidFill>
                  <a:srgbClr val="0000FF"/>
                </a:solidFill>
                <a:effectLst/>
                <a:latin typeface="Calibri" panose="020F0502020204030204" pitchFamily="34" charset="0"/>
                <a:ea typeface="Times New Roman" panose="02020603050405020304" pitchFamily="18" charset="0"/>
              </a:rPr>
              <a:t>In principle, due to physical reasons, the causal interaction is expected to be a nonlinear process. </a:t>
            </a:r>
            <a:endParaRPr lang="en-US" sz="1700" dirty="0">
              <a:solidFill>
                <a:srgbClr val="0000FF"/>
              </a:solidFill>
            </a:endParaRPr>
          </a:p>
        </p:txBody>
      </p:sp>
      <p:sp>
        <p:nvSpPr>
          <p:cNvPr id="14" name="TextBox 13">
            <a:extLst>
              <a:ext uri="{FF2B5EF4-FFF2-40B4-BE49-F238E27FC236}">
                <a16:creationId xmlns:a16="http://schemas.microsoft.com/office/drawing/2014/main" id="{D2B3B6DC-BF4C-4545-8595-8BEFCEF23B4F}"/>
              </a:ext>
            </a:extLst>
          </p:cNvPr>
          <p:cNvSpPr txBox="1"/>
          <p:nvPr/>
        </p:nvSpPr>
        <p:spPr>
          <a:xfrm>
            <a:off x="4427984" y="444034"/>
            <a:ext cx="4572000" cy="1138773"/>
          </a:xfrm>
          <a:prstGeom prst="rect">
            <a:avLst/>
          </a:prstGeom>
          <a:solidFill>
            <a:schemeClr val="bg1">
              <a:lumMod val="95000"/>
            </a:schemeClr>
          </a:solidFill>
          <a:ln w="15875">
            <a:solidFill>
              <a:schemeClr val="bg1">
                <a:lumMod val="50000"/>
              </a:schemeClr>
            </a:solidFill>
          </a:ln>
        </p:spPr>
        <p:txBody>
          <a:bodyPr wrap="square">
            <a:spAutoFit/>
          </a:bodyPr>
          <a:lstStyle/>
          <a:p>
            <a:r>
              <a:rPr lang="en-GB" sz="1700" dirty="0">
                <a:solidFill>
                  <a:srgbClr val="0000FF"/>
                </a:solidFill>
                <a:latin typeface="Calibri" panose="020F0502020204030204" pitchFamily="34" charset="0"/>
              </a:rPr>
              <a:t>On the other hand, this nonlinearity could be not necessarily reflected in the measured signals and therefore the existence of nonlinear components should be proved</a:t>
            </a:r>
            <a:endParaRPr lang="en-US" sz="1700" dirty="0">
              <a:solidFill>
                <a:srgbClr val="0000FF"/>
              </a:solidFill>
              <a:latin typeface="Calibri" panose="020F0502020204030204" pitchFamily="34" charset="0"/>
            </a:endParaRPr>
          </a:p>
        </p:txBody>
      </p:sp>
      <p:sp>
        <p:nvSpPr>
          <p:cNvPr id="15" name="Rectangle 14">
            <a:extLst>
              <a:ext uri="{FF2B5EF4-FFF2-40B4-BE49-F238E27FC236}">
                <a16:creationId xmlns:a16="http://schemas.microsoft.com/office/drawing/2014/main" id="{360AC1F2-8EEE-49C0-888A-37E864437A35}"/>
              </a:ext>
            </a:extLst>
          </p:cNvPr>
          <p:cNvSpPr/>
          <p:nvPr/>
        </p:nvSpPr>
        <p:spPr>
          <a:xfrm>
            <a:off x="208758" y="1817125"/>
            <a:ext cx="3240360" cy="42319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14000"/>
              </a:lnSpc>
              <a:buBlip>
                <a:blip r:embed="rId2"/>
              </a:buBlip>
            </a:pPr>
            <a:r>
              <a:rPr lang="en-GB" sz="2000" b="1" dirty="0">
                <a:solidFill>
                  <a:srgbClr val="C00000"/>
                </a:solidFill>
                <a:effectLst/>
                <a:latin typeface="Calibri" panose="020F0502020204030204" pitchFamily="34" charset="0"/>
                <a:ea typeface="Times New Roman" panose="02020603050405020304" pitchFamily="18" charset="0"/>
              </a:rPr>
              <a:t>Surrogate data testing </a:t>
            </a:r>
            <a:endParaRPr lang="en-US" sz="2000" b="1" dirty="0">
              <a:solidFill>
                <a:srgbClr val="C00000"/>
              </a:solidFill>
            </a:endParaRPr>
          </a:p>
        </p:txBody>
      </p:sp>
      <p:sp>
        <p:nvSpPr>
          <p:cNvPr id="17" name="TextBox 16">
            <a:extLst>
              <a:ext uri="{FF2B5EF4-FFF2-40B4-BE49-F238E27FC236}">
                <a16:creationId xmlns:a16="http://schemas.microsoft.com/office/drawing/2014/main" id="{AA3722BD-616B-406F-B00E-27353CB1967C}"/>
              </a:ext>
            </a:extLst>
          </p:cNvPr>
          <p:cNvSpPr txBox="1"/>
          <p:nvPr/>
        </p:nvSpPr>
        <p:spPr>
          <a:xfrm>
            <a:off x="395536" y="2303018"/>
            <a:ext cx="4572000" cy="1292662"/>
          </a:xfrm>
          <a:prstGeom prst="rect">
            <a:avLst/>
          </a:prstGeom>
          <a:noFill/>
        </p:spPr>
        <p:txBody>
          <a:bodyPr wrap="square">
            <a:spAutoFit/>
          </a:bodyPr>
          <a:lstStyle/>
          <a:p>
            <a:pPr>
              <a:spcAft>
                <a:spcPts val="600"/>
              </a:spcAft>
            </a:pPr>
            <a:r>
              <a:rPr lang="en-GB" sz="1700" b="1" dirty="0">
                <a:solidFill>
                  <a:srgbClr val="0000FF"/>
                </a:solidFill>
                <a:effectLst/>
                <a:latin typeface="Calibri" panose="020F0502020204030204" pitchFamily="34" charset="0"/>
                <a:ea typeface="Times New Roman" panose="02020603050405020304" pitchFamily="18" charset="0"/>
              </a:rPr>
              <a:t>Compare</a:t>
            </a:r>
            <a:r>
              <a:rPr lang="en-GB" sz="1700" dirty="0">
                <a:effectLst/>
                <a:latin typeface="Calibri" panose="020F0502020204030204" pitchFamily="34" charset="0"/>
                <a:ea typeface="Times New Roman" panose="02020603050405020304" pitchFamily="18" charset="0"/>
              </a:rPr>
              <a:t> causal maps derived from:</a:t>
            </a:r>
          </a:p>
          <a:p>
            <a:pPr marL="285750" indent="-285750">
              <a:spcAft>
                <a:spcPts val="600"/>
              </a:spcAft>
              <a:buFont typeface="Wingdings" panose="05000000000000000000" pitchFamily="2" charset="2"/>
              <a:buChar char="§"/>
            </a:pPr>
            <a:r>
              <a:rPr lang="en-GB" sz="1700" dirty="0">
                <a:effectLst/>
                <a:latin typeface="Calibri" panose="020F0502020204030204" pitchFamily="34" charset="0"/>
                <a:ea typeface="Times New Roman" panose="02020603050405020304" pitchFamily="18" charset="0"/>
              </a:rPr>
              <a:t> the available experimental time series </a:t>
            </a:r>
          </a:p>
          <a:p>
            <a:pPr marL="285750" indent="-285750">
              <a:buFont typeface="Wingdings" panose="05000000000000000000" pitchFamily="2" charset="2"/>
              <a:buChar char="§"/>
            </a:pPr>
            <a:r>
              <a:rPr lang="en-GB" sz="1700" dirty="0">
                <a:effectLst/>
                <a:latin typeface="Calibri" panose="020F0502020204030204" pitchFamily="34" charset="0"/>
                <a:ea typeface="Times New Roman" panose="02020603050405020304" pitchFamily="18" charset="0"/>
              </a:rPr>
              <a:t>obtained from a large number of time series satisfying </a:t>
            </a:r>
            <a:r>
              <a:rPr lang="en-GB" sz="1700" b="1" u="sng" dirty="0">
                <a:solidFill>
                  <a:srgbClr val="0000FF"/>
                </a:solidFill>
                <a:effectLst/>
                <a:latin typeface="Calibri" panose="020F0502020204030204" pitchFamily="34" charset="0"/>
                <a:ea typeface="Times New Roman" panose="02020603050405020304" pitchFamily="18" charset="0"/>
              </a:rPr>
              <a:t>a certain null hypothesis</a:t>
            </a:r>
            <a:r>
              <a:rPr lang="en-GB" sz="1700" dirty="0">
                <a:solidFill>
                  <a:srgbClr val="0000FF"/>
                </a:solidFill>
                <a:effectLst/>
                <a:latin typeface="Calibri" panose="020F0502020204030204" pitchFamily="34" charset="0"/>
                <a:ea typeface="Times New Roman" panose="02020603050405020304" pitchFamily="18" charset="0"/>
              </a:rPr>
              <a:t>.</a:t>
            </a:r>
            <a:endParaRPr lang="en-US" sz="1700" dirty="0">
              <a:solidFill>
                <a:srgbClr val="0000FF"/>
              </a:solidFill>
            </a:endParaRPr>
          </a:p>
        </p:txBody>
      </p:sp>
      <p:sp>
        <p:nvSpPr>
          <p:cNvPr id="19" name="TextBox 18">
            <a:extLst>
              <a:ext uri="{FF2B5EF4-FFF2-40B4-BE49-F238E27FC236}">
                <a16:creationId xmlns:a16="http://schemas.microsoft.com/office/drawing/2014/main" id="{E7E6C2DF-6672-49CE-A101-1C9E96C2DC8A}"/>
              </a:ext>
            </a:extLst>
          </p:cNvPr>
          <p:cNvSpPr txBox="1"/>
          <p:nvPr/>
        </p:nvSpPr>
        <p:spPr>
          <a:xfrm>
            <a:off x="5181180" y="2303018"/>
            <a:ext cx="3703951" cy="1495666"/>
          </a:xfrm>
          <a:prstGeom prst="rect">
            <a:avLst/>
          </a:prstGeom>
          <a:noFill/>
        </p:spPr>
        <p:txBody>
          <a:bodyPr wrap="square">
            <a:spAutoFit/>
          </a:bodyPr>
          <a:lstStyle/>
          <a:p>
            <a:pPr>
              <a:lnSpc>
                <a:spcPct val="107000"/>
              </a:lnSpc>
              <a:spcAft>
                <a:spcPts val="600"/>
              </a:spcAft>
            </a:pPr>
            <a:r>
              <a:rPr lang="en-GB" sz="1700" b="1" dirty="0">
                <a:solidFill>
                  <a:srgbClr val="0000FF"/>
                </a:solidFill>
                <a:latin typeface="Calibri" panose="020F0502020204030204" pitchFamily="34" charset="0"/>
              </a:rPr>
              <a:t>Null-hypothesis:</a:t>
            </a:r>
          </a:p>
          <a:p>
            <a:pPr marL="285750" indent="-285750">
              <a:buFont typeface="Wingdings" panose="05000000000000000000" pitchFamily="2" charset="2"/>
              <a:buChar char="§"/>
            </a:pPr>
            <a:r>
              <a:rPr lang="en-GB" sz="1700" dirty="0">
                <a:effectLst/>
                <a:latin typeface="Calibri" panose="020F0502020204030204" pitchFamily="34" charset="0"/>
                <a:ea typeface="Times New Roman" panose="02020603050405020304" pitchFamily="18" charset="0"/>
              </a:rPr>
              <a:t>data was generated by a stationary linear Gaussian process, or equivalently, so data </a:t>
            </a:r>
            <a:r>
              <a:rPr lang="en-GB" sz="1700" b="1" u="sng" dirty="0">
                <a:solidFill>
                  <a:srgbClr val="0000FF"/>
                </a:solidFill>
                <a:effectLst/>
                <a:latin typeface="Calibri" panose="020F0502020204030204" pitchFamily="34" charset="0"/>
                <a:ea typeface="Times New Roman" panose="02020603050405020304" pitchFamily="18" charset="0"/>
              </a:rPr>
              <a:t>does not contain any nonlinear structure</a:t>
            </a:r>
            <a:r>
              <a:rPr lang="en-GB" sz="1700" dirty="0">
                <a:effectLst/>
                <a:latin typeface="Calibri" panose="020F0502020204030204" pitchFamily="34" charset="0"/>
                <a:ea typeface="Times New Roman" panose="02020603050405020304" pitchFamily="18" charset="0"/>
              </a:rPr>
              <a:t>. </a:t>
            </a:r>
            <a:endParaRPr lang="en-US" sz="1700" dirty="0"/>
          </a:p>
        </p:txBody>
      </p:sp>
      <p:sp>
        <p:nvSpPr>
          <p:cNvPr id="21" name="TextBox 20">
            <a:extLst>
              <a:ext uri="{FF2B5EF4-FFF2-40B4-BE49-F238E27FC236}">
                <a16:creationId xmlns:a16="http://schemas.microsoft.com/office/drawing/2014/main" id="{B6671272-8CD9-4274-BB61-EC915C5ABEF0}"/>
              </a:ext>
            </a:extLst>
          </p:cNvPr>
          <p:cNvSpPr txBox="1"/>
          <p:nvPr/>
        </p:nvSpPr>
        <p:spPr>
          <a:xfrm>
            <a:off x="395536" y="3922329"/>
            <a:ext cx="4572000" cy="646331"/>
          </a:xfrm>
          <a:prstGeom prst="rect">
            <a:avLst/>
          </a:prstGeom>
          <a:noFill/>
        </p:spPr>
        <p:txBody>
          <a:bodyPr wrap="square">
            <a:spAutoFit/>
          </a:bodyPr>
          <a:lstStyle/>
          <a:p>
            <a:pPr marL="285750" indent="-285750">
              <a:buFont typeface="Wingdings" panose="05000000000000000000" pitchFamily="2" charset="2"/>
              <a:buChar char="Ø"/>
            </a:pPr>
            <a:r>
              <a:rPr lang="en-GB" sz="1800" u="sng" dirty="0">
                <a:solidFill>
                  <a:srgbClr val="0000FF"/>
                </a:solidFill>
                <a:effectLst/>
                <a:latin typeface="Calibri" panose="020F0502020204030204" pitchFamily="34" charset="0"/>
                <a:ea typeface="Times New Roman" panose="02020603050405020304" pitchFamily="18" charset="0"/>
              </a:rPr>
              <a:t>shifting the phases of the Fourier</a:t>
            </a:r>
            <a:r>
              <a:rPr lang="en-GB" sz="1800" dirty="0">
                <a:effectLst/>
                <a:latin typeface="Calibri" panose="020F0502020204030204" pitchFamily="34" charset="0"/>
                <a:ea typeface="Times New Roman" panose="02020603050405020304" pitchFamily="18" charset="0"/>
              </a:rPr>
              <a:t> </a:t>
            </a:r>
            <a:r>
              <a:rPr lang="en-GB" u="sng" dirty="0">
                <a:solidFill>
                  <a:srgbClr val="0000FF"/>
                </a:solidFill>
                <a:latin typeface="Calibri" panose="020F0502020204030204" pitchFamily="34" charset="0"/>
              </a:rPr>
              <a:t>components</a:t>
            </a:r>
            <a:endParaRPr lang="en-US" u="sng" dirty="0">
              <a:solidFill>
                <a:srgbClr val="0000FF"/>
              </a:solidFill>
              <a:latin typeface="Calibri" panose="020F0502020204030204" pitchFamily="34" charset="0"/>
            </a:endParaRPr>
          </a:p>
        </p:txBody>
      </p:sp>
      <p:sp>
        <p:nvSpPr>
          <p:cNvPr id="23" name="TextBox 22">
            <a:extLst>
              <a:ext uri="{FF2B5EF4-FFF2-40B4-BE49-F238E27FC236}">
                <a16:creationId xmlns:a16="http://schemas.microsoft.com/office/drawing/2014/main" id="{75BF111B-9A86-4EFF-8420-B98AF844CE21}"/>
              </a:ext>
            </a:extLst>
          </p:cNvPr>
          <p:cNvSpPr txBox="1"/>
          <p:nvPr/>
        </p:nvSpPr>
        <p:spPr>
          <a:xfrm>
            <a:off x="683568" y="4568660"/>
            <a:ext cx="8064896" cy="369332"/>
          </a:xfrm>
          <a:prstGeom prst="rect">
            <a:avLst/>
          </a:prstGeom>
          <a:noFill/>
        </p:spPr>
        <p:txBody>
          <a:bodyPr wrap="square">
            <a:spAutoFit/>
          </a:bodyPr>
          <a:lstStyle/>
          <a:p>
            <a:pPr marL="285750" indent="-285750">
              <a:buFont typeface="Wingdings" panose="05000000000000000000" pitchFamily="2" charset="2"/>
              <a:buChar char="§"/>
            </a:pPr>
            <a:r>
              <a:rPr lang="en-GB" sz="1800" dirty="0">
                <a:effectLst/>
                <a:latin typeface="Calibri" panose="020F0502020204030204" pitchFamily="34" charset="0"/>
                <a:ea typeface="Times New Roman" panose="02020603050405020304" pitchFamily="18" charset="0"/>
              </a:rPr>
              <a:t>same spectrum but no interactions between processes at different time scales</a:t>
            </a:r>
            <a:endParaRPr lang="en-US" dirty="0"/>
          </a:p>
        </p:txBody>
      </p:sp>
    </p:spTree>
    <p:extLst>
      <p:ext uri="{BB962C8B-B14F-4D97-AF65-F5344CB8AC3E}">
        <p14:creationId xmlns:p14="http://schemas.microsoft.com/office/powerpoint/2010/main" val="333488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442411" y="20156"/>
            <a:ext cx="2480642"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defTabSz="740569">
              <a:lnSpc>
                <a:spcPct val="80000"/>
              </a:lnSpc>
            </a:pPr>
            <a:r>
              <a:rPr lang="en-GB" altLang="en-US" sz="2100" b="1" dirty="0">
                <a:latin typeface="+mn-lt"/>
              </a:rPr>
              <a:t>Numerical example</a:t>
            </a:r>
          </a:p>
        </p:txBody>
      </p:sp>
      <p:sp>
        <p:nvSpPr>
          <p:cNvPr id="4" name="Oval 3">
            <a:extLst>
              <a:ext uri="{FF2B5EF4-FFF2-40B4-BE49-F238E27FC236}">
                <a16:creationId xmlns:a16="http://schemas.microsoft.com/office/drawing/2014/main" id="{4D6DCE65-B78B-4C6A-98AB-7E96F91AA1B3}"/>
              </a:ext>
            </a:extLst>
          </p:cNvPr>
          <p:cNvSpPr/>
          <p:nvPr/>
        </p:nvSpPr>
        <p:spPr>
          <a:xfrm>
            <a:off x="3743119" y="1714452"/>
            <a:ext cx="361813" cy="44920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p:cNvSpPr/>
          <p:nvPr/>
        </p:nvSpPr>
        <p:spPr>
          <a:xfrm>
            <a:off x="74284" y="587295"/>
            <a:ext cx="8692443" cy="646331"/>
          </a:xfrm>
          <a:prstGeom prst="rect">
            <a:avLst/>
          </a:prstGeom>
        </p:spPr>
        <p:txBody>
          <a:bodyPr wrap="square">
            <a:spAutoFit/>
          </a:bodyPr>
          <a:lstStyle/>
          <a:p>
            <a:r>
              <a:rPr lang="en-GB" dirty="0">
                <a:solidFill>
                  <a:srgbClr val="0000FF"/>
                </a:solidFill>
                <a:latin typeface="Calibri" panose="020F0502020204030204" pitchFamily="34" charset="0"/>
                <a:ea typeface="Times New Roman" panose="02020603050405020304" pitchFamily="18" charset="0"/>
              </a:rPr>
              <a:t>A widely used synthetic signal has been designed by Tort et al. The time series are obtained as the sum of </a:t>
            </a:r>
            <a:r>
              <a:rPr lang="en-GB" u="sng" dirty="0">
                <a:solidFill>
                  <a:srgbClr val="C00000"/>
                </a:solidFill>
                <a:latin typeface="Calibri" panose="020F0502020204030204" pitchFamily="34" charset="0"/>
                <a:ea typeface="Times New Roman" panose="02020603050405020304" pitchFamily="18" charset="0"/>
              </a:rPr>
              <a:t>two sinusoids </a:t>
            </a:r>
            <a:r>
              <a:rPr lang="en-GB" dirty="0">
                <a:solidFill>
                  <a:srgbClr val="0000FF"/>
                </a:solidFill>
                <a:latin typeface="Calibri" panose="020F0502020204030204" pitchFamily="34" charset="0"/>
                <a:ea typeface="Times New Roman" panose="02020603050405020304" pitchFamily="18" charset="0"/>
              </a:rPr>
              <a:t>and an </a:t>
            </a:r>
            <a:r>
              <a:rPr lang="en-GB" u="sng" dirty="0">
                <a:solidFill>
                  <a:srgbClr val="C00000"/>
                </a:solidFill>
                <a:latin typeface="Calibri" panose="020F0502020204030204" pitchFamily="34" charset="0"/>
                <a:ea typeface="Times New Roman" panose="02020603050405020304" pitchFamily="18" charset="0"/>
              </a:rPr>
              <a:t>additive noise </a:t>
            </a:r>
            <a:r>
              <a:rPr lang="en-GB" dirty="0">
                <a:solidFill>
                  <a:srgbClr val="0000FF"/>
                </a:solidFill>
                <a:latin typeface="Calibri" panose="020F0502020204030204" pitchFamily="34" charset="0"/>
                <a:ea typeface="Times New Roman" panose="02020603050405020304" pitchFamily="18" charset="0"/>
              </a:rPr>
              <a:t>component:</a:t>
            </a:r>
            <a:endParaRPr lang="en-GB" dirty="0">
              <a:solidFill>
                <a:srgbClr val="0000FF"/>
              </a:solidFill>
            </a:endParaRPr>
          </a:p>
        </p:txBody>
      </p:sp>
      <p:sp>
        <p:nvSpPr>
          <p:cNvPr id="17" name="Oval 16">
            <a:extLst>
              <a:ext uri="{FF2B5EF4-FFF2-40B4-BE49-F238E27FC236}">
                <a16:creationId xmlns:a16="http://schemas.microsoft.com/office/drawing/2014/main" id="{C04871BC-BC08-4143-A02B-53325D223254}"/>
              </a:ext>
            </a:extLst>
          </p:cNvPr>
          <p:cNvSpPr/>
          <p:nvPr/>
        </p:nvSpPr>
        <p:spPr>
          <a:xfrm>
            <a:off x="1316711" y="2008526"/>
            <a:ext cx="361813" cy="44920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375A4E1-93C1-4DC4-AD80-BA67F50C5817}"/>
              </a:ext>
            </a:extLst>
          </p:cNvPr>
          <p:cNvSpPr/>
          <p:nvPr/>
        </p:nvSpPr>
        <p:spPr>
          <a:xfrm>
            <a:off x="4216623" y="2664584"/>
            <a:ext cx="643409" cy="44920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93A80A-673D-42E6-83D0-D4DAED69AD3C}"/>
              </a:ext>
            </a:extLst>
          </p:cNvPr>
          <p:cNvSpPr/>
          <p:nvPr/>
        </p:nvSpPr>
        <p:spPr>
          <a:xfrm>
            <a:off x="4357420" y="2233127"/>
            <a:ext cx="790644" cy="44920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ttangolo 12"/>
              <p:cNvSpPr/>
              <p:nvPr/>
            </p:nvSpPr>
            <p:spPr>
              <a:xfrm>
                <a:off x="2845619" y="1269959"/>
                <a:ext cx="3149772" cy="412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i="1">
                              <a:latin typeface="Cambria Math" panose="02040503050406030204" pitchFamily="18" charset="0"/>
                            </a:rPr>
                          </m:ctrlPr>
                        </m:d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𝑡</m:t>
                              </m:r>
                            </m:e>
                          </m:d>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𝑃</m:t>
                                  </m:r>
                                </m:sub>
                              </m:sSub>
                            </m:sub>
                          </m:sSub>
                          <m:d>
                            <m:dPr>
                              <m:ctrlPr>
                                <a:rPr lang="en-GB" i="1">
                                  <a:latin typeface="Cambria Math" panose="02040503050406030204" pitchFamily="18" charset="0"/>
                                </a:rPr>
                              </m:ctrlPr>
                            </m:dPr>
                            <m:e>
                              <m:r>
                                <a:rPr lang="en-GB" i="1">
                                  <a:latin typeface="Cambria Math" panose="02040503050406030204" pitchFamily="18" charset="0"/>
                                </a:rPr>
                                <m:t>𝑡</m:t>
                              </m:r>
                            </m:e>
                          </m:d>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𝐴</m:t>
                                  </m:r>
                                </m:sub>
                              </m:sSub>
                            </m:sub>
                          </m:sSub>
                          <m:d>
                            <m:dPr>
                              <m:ctrlPr>
                                <a:rPr lang="en-GB" i="1">
                                  <a:latin typeface="Cambria Math" panose="02040503050406030204" pitchFamily="18" charset="0"/>
                                </a:rPr>
                              </m:ctrlPr>
                            </m:dPr>
                            <m:e>
                              <m:r>
                                <a:rPr lang="en-GB" i="1">
                                  <a:latin typeface="Cambria Math" panose="02040503050406030204" pitchFamily="18" charset="0"/>
                                </a:rPr>
                                <m:t>𝑡</m:t>
                              </m:r>
                            </m:e>
                          </m:d>
                          <m:r>
                            <a:rPr lang="en-GB" i="0">
                              <a:latin typeface="Cambria Math" panose="02040503050406030204" pitchFamily="18" charset="0"/>
                            </a:rPr>
                            <m:t>+</m:t>
                          </m:r>
                          <m:r>
                            <a:rPr lang="en-GB" i="1">
                              <a:latin typeface="Cambria Math" panose="02040503050406030204" pitchFamily="18" charset="0"/>
                            </a:rPr>
                            <m:t>𝜖</m:t>
                          </m:r>
                          <m:r>
                            <a:rPr lang="en-GB" i="0">
                              <a:latin typeface="Cambria Math" panose="02040503050406030204" pitchFamily="18" charset="0"/>
                            </a:rPr>
                            <m:t>(</m:t>
                          </m:r>
                          <m:r>
                            <a:rPr lang="en-GB" i="1">
                              <a:latin typeface="Cambria Math" panose="02040503050406030204" pitchFamily="18" charset="0"/>
                            </a:rPr>
                            <m:t>𝑡</m:t>
                          </m:r>
                        </m:e>
                      </m:d>
                    </m:oMath>
                  </m:oMathPara>
                </a14:m>
                <a:endParaRPr lang="en-GB" dirty="0"/>
              </a:p>
            </p:txBody>
          </p:sp>
        </mc:Choice>
        <mc:Fallback xmlns="">
          <p:sp>
            <p:nvSpPr>
              <p:cNvPr id="13" name="Rettangolo 12"/>
              <p:cNvSpPr>
                <a:spLocks noRot="1" noChangeAspect="1" noMove="1" noResize="1" noEditPoints="1" noAdjustHandles="1" noChangeArrowheads="1" noChangeShapeType="1" noTextEdit="1"/>
              </p:cNvSpPr>
              <p:nvPr/>
            </p:nvSpPr>
            <p:spPr>
              <a:xfrm>
                <a:off x="2845619" y="1269959"/>
                <a:ext cx="3149772" cy="412870"/>
              </a:xfrm>
              <a:prstGeom prst="rect">
                <a:avLst/>
              </a:prstGeom>
              <a:blipFill rotWithShape="0">
                <a:blip r:embed="rId4"/>
                <a:stretch>
                  <a:fillRect t="-151471" r="-19961" b="-2235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ttangolo 13"/>
              <p:cNvSpPr/>
              <p:nvPr/>
            </p:nvSpPr>
            <p:spPr>
              <a:xfrm>
                <a:off x="107505" y="1714452"/>
                <a:ext cx="8661534" cy="693908"/>
              </a:xfrm>
              <a:prstGeom prst="rect">
                <a:avLst/>
              </a:prstGeom>
            </p:spPr>
            <p:txBody>
              <a:bodyPr wrap="square">
                <a:spAutoFit/>
              </a:bodyPr>
              <a:lstStyle/>
              <a:p>
                <a:r>
                  <a:rPr lang="en-US" dirty="0">
                    <a:solidFill>
                      <a:srgbClr val="0000FF"/>
                    </a:solidFill>
                    <a:latin typeface="Calibri" panose="020F0502020204030204" pitchFamily="34" charset="0"/>
                    <a:ea typeface="Times New Roman" panose="02020603050405020304" pitchFamily="18" charset="0"/>
                  </a:rPr>
                  <a:t>where </a:t>
                </a:r>
                <a:r>
                  <a:rPr lang="en-GB" dirty="0">
                    <a:solidFill>
                      <a:srgbClr val="0000FF"/>
                    </a:solidFill>
                    <a:effectLst/>
                    <a:latin typeface="Calibri" panose="020F0502020204030204" pitchFamily="34" charset="0"/>
                    <a:ea typeface="Times New Roman" panose="02020603050405020304" pitchFamily="18" charset="0"/>
                  </a:rPr>
                  <a:t>the high-frequency component </a:t>
                </a:r>
                <a14:m>
                  <m:oMath xmlns:m="http://schemas.openxmlformats.org/officeDocument/2006/math">
                    <m:sSub>
                      <m:sSubPr>
                        <m:ctrlPr>
                          <a:rPr lang="it-IT" i="1" smtClean="0">
                            <a:solidFill>
                              <a:srgbClr val="C00000"/>
                            </a:solidFill>
                            <a:effectLst/>
                            <a:latin typeface="Cambria Math" panose="02040503050406030204" pitchFamily="18" charset="0"/>
                            <a:cs typeface="Calibri" panose="020F0502020204030204" pitchFamily="34" charset="0"/>
                          </a:rPr>
                        </m:ctrlPr>
                      </m:sSubPr>
                      <m:e>
                        <m:r>
                          <a:rPr lang="en-GB" i="1">
                            <a:solidFill>
                              <a:srgbClr val="C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sSub>
                          <m:sSubPr>
                            <m:ctrlPr>
                              <a:rPr lang="it-IT" i="1">
                                <a:solidFill>
                                  <a:srgbClr val="C00000"/>
                                </a:solidFill>
                                <a:effectLst/>
                                <a:latin typeface="Cambria Math" panose="02040503050406030204" pitchFamily="18" charset="0"/>
                                <a:cs typeface="Calibri" panose="020F0502020204030204" pitchFamily="34" charset="0"/>
                              </a:rPr>
                            </m:ctrlPr>
                          </m:sSubPr>
                          <m:e>
                            <m:r>
                              <a:rPr lang="en-GB" i="1">
                                <a:solidFill>
                                  <a:srgbClr val="C0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i="1">
                                <a:solidFill>
                                  <a:srgbClr val="C00000"/>
                                </a:solidFill>
                                <a:effectLst/>
                                <a:latin typeface="Cambria Math" panose="02040503050406030204" pitchFamily="18" charset="0"/>
                                <a:ea typeface="Times New Roman" panose="02020603050405020304" pitchFamily="18" charset="0"/>
                                <a:cs typeface="Calibri" panose="020F0502020204030204" pitchFamily="34" charset="0"/>
                              </a:rPr>
                              <m:t>𝑃</m:t>
                            </m:r>
                          </m:sub>
                        </m:sSub>
                      </m:sub>
                    </m:sSub>
                  </m:oMath>
                </a14:m>
                <a:r>
                  <a:rPr lang="en-GB" dirty="0">
                    <a:solidFill>
                      <a:srgbClr val="0000FF"/>
                    </a:solidFill>
                    <a:effectLst/>
                    <a:latin typeface="Calibri" panose="020F0502020204030204" pitchFamily="34" charset="0"/>
                    <a:ea typeface="Times New Roman" panose="02020603050405020304" pitchFamily="18" charset="0"/>
                  </a:rPr>
                  <a:t>is modulated by the phase of the low frequency component </a:t>
                </a:r>
                <a14:m>
                  <m:oMath xmlns:m="http://schemas.openxmlformats.org/officeDocument/2006/math">
                    <m:sSub>
                      <m:sSubPr>
                        <m:ctrlPr>
                          <a:rPr lang="it-IT" i="1" smtClean="0">
                            <a:solidFill>
                              <a:srgbClr val="C00000"/>
                            </a:solidFill>
                            <a:effectLst/>
                            <a:latin typeface="Cambria Math" panose="02040503050406030204" pitchFamily="18" charset="0"/>
                            <a:cs typeface="Calibri" panose="020F0502020204030204" pitchFamily="34" charset="0"/>
                          </a:rPr>
                        </m:ctrlPr>
                      </m:sSubPr>
                      <m:e>
                        <m:r>
                          <a:rPr lang="en-GB" i="1">
                            <a:solidFill>
                              <a:srgbClr val="C00000"/>
                            </a:solidFill>
                            <a:effectLst/>
                            <a:latin typeface="Cambria Math" panose="02040503050406030204" pitchFamily="18" charset="0"/>
                            <a:ea typeface="Times New Roman" panose="02020603050405020304" pitchFamily="18" charset="0"/>
                            <a:cs typeface="Calibri" panose="020F0502020204030204" pitchFamily="34" charset="0"/>
                          </a:rPr>
                          <m:t>𝑥</m:t>
                        </m:r>
                      </m:e>
                      <m:sub>
                        <m:sSub>
                          <m:sSubPr>
                            <m:ctrlPr>
                              <a:rPr lang="it-IT" i="1">
                                <a:solidFill>
                                  <a:srgbClr val="C00000"/>
                                </a:solidFill>
                                <a:effectLst/>
                                <a:latin typeface="Cambria Math" panose="02040503050406030204" pitchFamily="18" charset="0"/>
                                <a:cs typeface="Calibri" panose="020F0502020204030204" pitchFamily="34" charset="0"/>
                              </a:rPr>
                            </m:ctrlPr>
                          </m:sSubPr>
                          <m:e>
                            <m:r>
                              <a:rPr lang="en-GB" i="1">
                                <a:solidFill>
                                  <a:srgbClr val="C0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i="1">
                                <a:solidFill>
                                  <a:srgbClr val="C00000"/>
                                </a:solidFill>
                                <a:effectLst/>
                                <a:latin typeface="Cambria Math" panose="02040503050406030204" pitchFamily="18" charset="0"/>
                                <a:ea typeface="Times New Roman" panose="02020603050405020304" pitchFamily="18" charset="0"/>
                                <a:cs typeface="Calibri" panose="020F0502020204030204" pitchFamily="34" charset="0"/>
                              </a:rPr>
                              <m:t>𝐴</m:t>
                            </m:r>
                          </m:sub>
                        </m:sSub>
                      </m:sub>
                    </m:sSub>
                  </m:oMath>
                </a14:m>
                <a:r>
                  <a:rPr lang="en-GB" dirty="0">
                    <a:solidFill>
                      <a:srgbClr val="0000FF"/>
                    </a:solidFill>
                    <a:effectLst/>
                    <a:latin typeface="Calibri" panose="020F0502020204030204" pitchFamily="34" charset="0"/>
                    <a:ea typeface="Times New Roman" panose="02020603050405020304" pitchFamily="18" charset="0"/>
                  </a:rPr>
                  <a:t>:</a:t>
                </a:r>
                <a:endParaRPr lang="en-GB" dirty="0">
                  <a:solidFill>
                    <a:srgbClr val="0000FF"/>
                  </a:solidFill>
                </a:endParaRPr>
              </a:p>
            </p:txBody>
          </p:sp>
        </mc:Choice>
        <mc:Fallback xmlns="">
          <p:sp>
            <p:nvSpPr>
              <p:cNvPr id="14" name="Rettangolo 13"/>
              <p:cNvSpPr>
                <a:spLocks noRot="1" noChangeAspect="1" noMove="1" noResize="1" noEditPoints="1" noAdjustHandles="1" noChangeArrowheads="1" noChangeShapeType="1" noTextEdit="1"/>
              </p:cNvSpPr>
              <p:nvPr/>
            </p:nvSpPr>
            <p:spPr>
              <a:xfrm>
                <a:off x="107505" y="1714452"/>
                <a:ext cx="8661534" cy="693908"/>
              </a:xfrm>
              <a:prstGeom prst="rect">
                <a:avLst/>
              </a:prstGeom>
              <a:blipFill>
                <a:blip r:embed="rId5"/>
                <a:stretch>
                  <a:fillRect l="-634" t="-3509"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ttangolo 14"/>
              <p:cNvSpPr/>
              <p:nvPr/>
            </p:nvSpPr>
            <p:spPr>
              <a:xfrm>
                <a:off x="2934831" y="2168110"/>
                <a:ext cx="5303696" cy="1554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1"/>
                                    <m:mcJc m:val="center"/>
                                  </m:mcPr>
                                </m:mc>
                              </m:mcs>
                              <m:ctrlPr>
                                <a:rPr lang="en-GB" i="1">
                                  <a:latin typeface="Cambria Math" panose="02040503050406030204" pitchFamily="18" charset="0"/>
                                </a:rPr>
                              </m:ctrlPr>
                            </m:mPr>
                            <m:mr>
                              <m:e>
                                <m:d>
                                  <m:dPr>
                                    <m:beg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𝑃</m:t>
                                            </m:r>
                                          </m:sub>
                                        </m:sSub>
                                      </m:sub>
                                    </m:sSub>
                                    <m:d>
                                      <m:dPr>
                                        <m:ctrlPr>
                                          <a:rPr lang="en-GB" i="1">
                                            <a:latin typeface="Cambria Math" panose="02040503050406030204" pitchFamily="18" charset="0"/>
                                          </a:rPr>
                                        </m:ctrlPr>
                                      </m:dPr>
                                      <m:e>
                                        <m:r>
                                          <a:rPr lang="en-GB" i="1">
                                            <a:latin typeface="Cambria Math" panose="02040503050406030204" pitchFamily="18" charset="0"/>
                                          </a:rPr>
                                          <m:t>𝑡</m:t>
                                        </m:r>
                                      </m:e>
                                    </m:d>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𝑝</m:t>
                                            </m:r>
                                          </m:sub>
                                        </m:sSub>
                                      </m:sub>
                                    </m:sSub>
                                    <m:r>
                                      <m:rPr>
                                        <m:sty m:val="p"/>
                                      </m:rPr>
                                      <a:rPr lang="en-GB" i="0">
                                        <a:latin typeface="Cambria Math" panose="02040503050406030204" pitchFamily="18" charset="0"/>
                                      </a:rPr>
                                      <m:t>si</m:t>
                                    </m:r>
                                    <m:func>
                                      <m:funcPr>
                                        <m:ctrlPr>
                                          <a:rPr lang="en-GB" i="1">
                                            <a:latin typeface="Cambria Math" panose="02040503050406030204" pitchFamily="18" charset="0"/>
                                          </a:rPr>
                                        </m:ctrlPr>
                                      </m:funcPr>
                                      <m:fName>
                                        <m:r>
                                          <m:rPr>
                                            <m:sty m:val="p"/>
                                          </m:rPr>
                                          <a:rPr lang="en-GB" i="0">
                                            <a:latin typeface="Cambria Math" panose="02040503050406030204" pitchFamily="18" charset="0"/>
                                          </a:rPr>
                                          <m:t>n</m:t>
                                        </m:r>
                                      </m:fName>
                                      <m:e>
                                        <m:r>
                                          <a:rPr lang="en-GB" i="0">
                                            <a:latin typeface="Cambria Math" panose="02040503050406030204" pitchFamily="18" charset="0"/>
                                          </a:rPr>
                                          <m:t>(</m:t>
                                        </m:r>
                                      </m:e>
                                    </m:func>
                                    <m:r>
                                      <a:rPr lang="en-GB" i="0">
                                        <a:latin typeface="Cambria Math" panose="02040503050406030204" pitchFamily="18" charset="0"/>
                                      </a:rPr>
                                      <m:t>2</m:t>
                                    </m:r>
                                    <m:r>
                                      <a:rPr lang="en-GB" i="1">
                                        <a:latin typeface="Cambria Math" panose="02040503050406030204" pitchFamily="18" charset="0"/>
                                      </a:rPr>
                                      <m:t>𝜋</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𝑝</m:t>
                                        </m:r>
                                      </m:sub>
                                    </m:sSub>
                                    <m:r>
                                      <a:rPr lang="en-GB" i="1">
                                        <a:latin typeface="Cambria Math" panose="02040503050406030204" pitchFamily="18" charset="0"/>
                                      </a:rPr>
                                      <m:t>𝑡</m:t>
                                    </m:r>
                                  </m:e>
                                </m:d>
                              </m:e>
                            </m:mr>
                            <m:mr>
                              <m:e>
                                <m:d>
                                  <m:dPr>
                                    <m:beg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𝐴</m:t>
                                            </m:r>
                                          </m:sub>
                                        </m:sSub>
                                      </m:sub>
                                    </m:sSub>
                                    <m:d>
                                      <m:dPr>
                                        <m:ctrlPr>
                                          <a:rPr lang="en-GB" i="1">
                                            <a:latin typeface="Cambria Math" panose="02040503050406030204" pitchFamily="18" charset="0"/>
                                          </a:rPr>
                                        </m:ctrlPr>
                                      </m:dPr>
                                      <m:e>
                                        <m:r>
                                          <a:rPr lang="en-GB" i="1">
                                            <a:latin typeface="Cambria Math" panose="02040503050406030204" pitchFamily="18" charset="0"/>
                                          </a:rPr>
                                          <m:t>𝑡</m:t>
                                        </m:r>
                                      </m:e>
                                    </m:d>
                                    <m:r>
                                      <a:rPr lang="en-GB" i="0">
                                        <a:latin typeface="Cambria Math" panose="02040503050406030204" pitchFamily="18" charset="0"/>
                                      </a:rPr>
                                      <m:t>=</m:t>
                                    </m:r>
                                    <m:sSub>
                                      <m:sSubPr>
                                        <m:ctrlPr>
                                          <a:rPr lang="en-GB" i="1">
                                            <a:latin typeface="Cambria Math" panose="02040503050406030204" pitchFamily="18" charset="0"/>
                                          </a:rPr>
                                        </m:ctrlPr>
                                      </m:sSubPr>
                                      <m:e>
                                        <m:r>
                                          <a:rPr lang="en-GB" i="1" smtClean="0">
                                            <a:latin typeface="Cambria Math" panose="02040503050406030204" pitchFamily="18" charset="0"/>
                                          </a:rPr>
                                          <m:t>𝐴</m:t>
                                        </m:r>
                                      </m:e>
                                      <m: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𝐴</m:t>
                                            </m:r>
                                          </m:sub>
                                        </m:sSub>
                                      </m:sub>
                                    </m:sSub>
                                    <m:r>
                                      <a:rPr lang="en-GB" i="0">
                                        <a:latin typeface="Cambria Math" panose="02040503050406030204" pitchFamily="18" charset="0"/>
                                      </a:rPr>
                                      <m:t>(</m:t>
                                    </m:r>
                                    <m:r>
                                      <m:rPr>
                                        <m:sty m:val="p"/>
                                      </m:rPr>
                                      <a:rPr lang="en-GB" i="0">
                                        <a:latin typeface="Cambria Math" panose="02040503050406030204" pitchFamily="18" charset="0"/>
                                      </a:rPr>
                                      <m:t>t</m:t>
                                    </m:r>
                                    <m:r>
                                      <a:rPr lang="en-GB" i="0">
                                        <a:latin typeface="Cambria Math" panose="02040503050406030204" pitchFamily="18" charset="0"/>
                                      </a:rPr>
                                      <m:t>)∙</m:t>
                                    </m:r>
                                    <m:r>
                                      <m:rPr>
                                        <m:sty m:val="p"/>
                                      </m:rPr>
                                      <a:rPr lang="en-GB" i="0">
                                        <a:latin typeface="Cambria Math" panose="02040503050406030204" pitchFamily="18" charset="0"/>
                                      </a:rPr>
                                      <m:t>si</m:t>
                                    </m:r>
                                    <m:func>
                                      <m:funcPr>
                                        <m:ctrlPr>
                                          <a:rPr lang="en-GB" i="1">
                                            <a:latin typeface="Cambria Math" panose="02040503050406030204" pitchFamily="18" charset="0"/>
                                          </a:rPr>
                                        </m:ctrlPr>
                                      </m:funcPr>
                                      <m:fName>
                                        <m:r>
                                          <m:rPr>
                                            <m:sty m:val="p"/>
                                          </m:rPr>
                                          <a:rPr lang="en-GB" i="0">
                                            <a:latin typeface="Cambria Math" panose="02040503050406030204" pitchFamily="18" charset="0"/>
                                          </a:rPr>
                                          <m:t>n</m:t>
                                        </m:r>
                                      </m:fName>
                                      <m:e>
                                        <m:r>
                                          <a:rPr lang="en-GB" i="0">
                                            <a:latin typeface="Cambria Math" panose="02040503050406030204" pitchFamily="18" charset="0"/>
                                          </a:rPr>
                                          <m:t>(</m:t>
                                        </m:r>
                                      </m:e>
                                    </m:func>
                                    <m:r>
                                      <a:rPr lang="en-GB" i="0">
                                        <a:latin typeface="Cambria Math" panose="02040503050406030204" pitchFamily="18" charset="0"/>
                                      </a:rPr>
                                      <m:t>2</m:t>
                                    </m:r>
                                    <m:r>
                                      <a:rPr lang="en-GB" i="1">
                                        <a:latin typeface="Cambria Math" panose="02040503050406030204" pitchFamily="18" charset="0"/>
                                      </a:rPr>
                                      <m:t>𝜋</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𝐴</m:t>
                                        </m:r>
                                      </m:sub>
                                    </m:sSub>
                                    <m:r>
                                      <a:rPr lang="en-GB" i="1">
                                        <a:latin typeface="Cambria Math" panose="02040503050406030204" pitchFamily="18" charset="0"/>
                                      </a:rPr>
                                      <m:t>𝑡</m:t>
                                    </m:r>
                                  </m:e>
                                </m:d>
                              </m:e>
                            </m:mr>
                            <m:mr>
                              <m:e>
                                <m:r>
                                  <a:rPr lang="en-GB" i="1">
                                    <a:latin typeface="Cambria Math" panose="02040503050406030204" pitchFamily="18" charset="0"/>
                                  </a:rPr>
                                  <m:t>𝑤h𝑒𝑟𝑒</m:t>
                                </m:r>
                                <m:r>
                                  <a:rPr lang="en-GB" i="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𝐴</m:t>
                                    </m:r>
                                  </m:e>
                                  <m: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𝐴</m:t>
                                        </m:r>
                                      </m:sub>
                                    </m:sSub>
                                  </m:sub>
                                </m:sSub>
                                <m:d>
                                  <m:dPr>
                                    <m:ctrlPr>
                                      <a:rPr lang="en-GB" i="1">
                                        <a:latin typeface="Cambria Math" panose="02040503050406030204" pitchFamily="18" charset="0"/>
                                      </a:rPr>
                                    </m:ctrlPr>
                                  </m:dPr>
                                  <m:e>
                                    <m:r>
                                      <m:rPr>
                                        <m:sty m:val="p"/>
                                      </m:rPr>
                                      <a:rPr lang="en-GB" i="0">
                                        <a:latin typeface="Cambria Math" panose="02040503050406030204" pitchFamily="18" charset="0"/>
                                      </a:rPr>
                                      <m:t>t</m:t>
                                    </m:r>
                                  </m:e>
                                </m:d>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𝐴</m:t>
                                        </m:r>
                                      </m:sub>
                                    </m:sSub>
                                  </m:sub>
                                </m:sSub>
                                <m:r>
                                  <a:rPr lang="en-GB" i="0">
                                    <a:latin typeface="Cambria Math" panose="02040503050406030204" pitchFamily="18" charset="0"/>
                                  </a:rPr>
                                  <m:t>  </m:t>
                                </m:r>
                                <m:f>
                                  <m:fPr>
                                    <m:ctrlPr>
                                      <a:rPr lang="en-GB" i="1">
                                        <a:latin typeface="Cambria Math" panose="02040503050406030204" pitchFamily="18" charset="0"/>
                                      </a:rPr>
                                    </m:ctrlPr>
                                  </m:fPr>
                                  <m:num>
                                    <m:d>
                                      <m:dPr>
                                        <m:ctrlPr>
                                          <a:rPr lang="en-GB" i="1">
                                            <a:latin typeface="Cambria Math" panose="02040503050406030204" pitchFamily="18" charset="0"/>
                                          </a:rPr>
                                        </m:ctrlPr>
                                      </m:dPr>
                                      <m:e>
                                        <m:r>
                                          <a:rPr lang="en-GB" i="0">
                                            <a:latin typeface="Cambria Math" panose="02040503050406030204" pitchFamily="18" charset="0"/>
                                          </a:rPr>
                                          <m:t>1−</m:t>
                                        </m:r>
                                        <m:r>
                                          <a:rPr lang="en-GB" i="1">
                                            <a:latin typeface="Cambria Math" panose="02040503050406030204" pitchFamily="18" charset="0"/>
                                          </a:rPr>
                                          <m:t>𝜒</m:t>
                                        </m:r>
                                      </m:e>
                                    </m:d>
                                    <m:func>
                                      <m:funcPr>
                                        <m:ctrlPr>
                                          <a:rPr lang="en-GB" i="1">
                                            <a:latin typeface="Cambria Math" panose="02040503050406030204" pitchFamily="18" charset="0"/>
                                          </a:rPr>
                                        </m:ctrlPr>
                                      </m:funcPr>
                                      <m:fName>
                                        <m:r>
                                          <m:rPr>
                                            <m:sty m:val="p"/>
                                          </m:rPr>
                                          <a:rPr lang="en-GB" i="0">
                                            <a:latin typeface="Cambria Math" panose="02040503050406030204" pitchFamily="18" charset="0"/>
                                          </a:rPr>
                                          <m:t>sin</m:t>
                                        </m:r>
                                      </m:fName>
                                      <m:e>
                                        <m:d>
                                          <m:dPr>
                                            <m:ctrlPr>
                                              <a:rPr lang="en-GB" i="1">
                                                <a:latin typeface="Cambria Math" panose="02040503050406030204" pitchFamily="18" charset="0"/>
                                              </a:rPr>
                                            </m:ctrlPr>
                                          </m:dPr>
                                          <m:e>
                                            <m:r>
                                              <a:rPr lang="en-GB" i="0">
                                                <a:latin typeface="Cambria Math" panose="02040503050406030204" pitchFamily="18" charset="0"/>
                                              </a:rPr>
                                              <m:t>2</m:t>
                                            </m:r>
                                            <m:r>
                                              <a:rPr lang="en-GB" i="1">
                                                <a:latin typeface="Cambria Math" panose="02040503050406030204" pitchFamily="18" charset="0"/>
                                              </a:rPr>
                                              <m:t>𝜋</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𝑝</m:t>
                                                </m:r>
                                              </m:sub>
                                            </m:sSub>
                                            <m:r>
                                              <a:rPr lang="en-GB" i="1">
                                                <a:latin typeface="Cambria Math" panose="02040503050406030204" pitchFamily="18" charset="0"/>
                                              </a:rPr>
                                              <m:t>𝑡</m:t>
                                            </m:r>
                                          </m:e>
                                        </m:d>
                                      </m:e>
                                    </m:func>
                                    <m:r>
                                      <a:rPr lang="en-GB" i="0">
                                        <a:latin typeface="Cambria Math" panose="02040503050406030204" pitchFamily="18" charset="0"/>
                                      </a:rPr>
                                      <m:t>+</m:t>
                                    </m:r>
                                    <m:r>
                                      <a:rPr lang="en-GB" i="1">
                                        <a:latin typeface="Cambria Math" panose="02040503050406030204" pitchFamily="18" charset="0"/>
                                      </a:rPr>
                                      <m:t>𝜒</m:t>
                                    </m:r>
                                    <m:r>
                                      <a:rPr lang="en-GB" i="0">
                                        <a:latin typeface="Cambria Math" panose="02040503050406030204" pitchFamily="18" charset="0"/>
                                      </a:rPr>
                                      <m:t>+1</m:t>
                                    </m:r>
                                  </m:num>
                                  <m:den>
                                    <m:r>
                                      <a:rPr lang="en-GB" i="0">
                                        <a:latin typeface="Cambria Math" panose="02040503050406030204" pitchFamily="18" charset="0"/>
                                      </a:rPr>
                                      <m:t>2</m:t>
                                    </m:r>
                                  </m:den>
                                </m:f>
                              </m:e>
                            </m:mr>
                          </m:m>
                        </m:e>
                      </m:d>
                    </m:oMath>
                  </m:oMathPara>
                </a14:m>
                <a:endParaRPr lang="en-GB" dirty="0"/>
              </a:p>
            </p:txBody>
          </p:sp>
        </mc:Choice>
        <mc:Fallback xmlns="">
          <p:sp>
            <p:nvSpPr>
              <p:cNvPr id="15" name="Rettangolo 14"/>
              <p:cNvSpPr>
                <a:spLocks noRot="1" noChangeAspect="1" noMove="1" noResize="1" noEditPoints="1" noAdjustHandles="1" noChangeArrowheads="1" noChangeShapeType="1" noTextEdit="1"/>
              </p:cNvSpPr>
              <p:nvPr/>
            </p:nvSpPr>
            <p:spPr>
              <a:xfrm>
                <a:off x="2934831" y="2168110"/>
                <a:ext cx="5303696" cy="1554143"/>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ttangolo 15"/>
              <p:cNvSpPr/>
              <p:nvPr/>
            </p:nvSpPr>
            <p:spPr>
              <a:xfrm>
                <a:off x="74284" y="3722253"/>
                <a:ext cx="9069716" cy="1300421"/>
              </a:xfrm>
              <a:prstGeom prst="rect">
                <a:avLst/>
              </a:prstGeom>
            </p:spPr>
            <p:txBody>
              <a:bodyPr wrap="square">
                <a:spAutoFit/>
              </a:bodyPr>
              <a:lstStyle/>
              <a:p>
                <a:r>
                  <a:rPr lang="en-GB" dirty="0">
                    <a:solidFill>
                      <a:srgbClr val="0000FF"/>
                    </a:solidFill>
                    <a:latin typeface="Calibri" panose="020F0502020204030204" pitchFamily="34" charset="0"/>
                    <a:ea typeface="Times New Roman" panose="02020603050405020304" pitchFamily="18" charset="0"/>
                  </a:rPr>
                  <a:t>The amplitude of the sinusoidal components </a:t>
                </a:r>
                <a14:m>
                  <m:oMath xmlns:m="http://schemas.openxmlformats.org/officeDocument/2006/math">
                    <m:sSub>
                      <m:sSubPr>
                        <m:ctrlPr>
                          <a:rPr lang="it-IT" i="1">
                            <a:solidFill>
                              <a:srgbClr val="FF0000"/>
                            </a:solidFill>
                            <a:latin typeface="Cambria Math" panose="02040503050406030204" pitchFamily="18" charset="0"/>
                            <a:cs typeface="Calibri" panose="020F0502020204030204" pitchFamily="34" charset="0"/>
                          </a:rPr>
                        </m:ctrlPr>
                      </m:sSubPr>
                      <m:e>
                        <m:r>
                          <a:rPr lang="en-GB" i="1">
                            <a:solidFill>
                              <a:srgbClr val="FF0000"/>
                            </a:solidFill>
                            <a:latin typeface="Cambria Math" panose="02040503050406030204" pitchFamily="18" charset="0"/>
                            <a:cs typeface="Calibri" panose="020F0502020204030204" pitchFamily="34" charset="0"/>
                          </a:rPr>
                          <m:t>𝑓</m:t>
                        </m:r>
                      </m:e>
                      <m:sub>
                        <m:r>
                          <a:rPr lang="en-GB" i="1">
                            <a:solidFill>
                              <a:srgbClr val="FF0000"/>
                            </a:solidFill>
                            <a:latin typeface="Cambria Math" panose="02040503050406030204" pitchFamily="18" charset="0"/>
                            <a:cs typeface="Calibri" panose="020F0502020204030204" pitchFamily="34" charset="0"/>
                          </a:rPr>
                          <m:t>𝑝</m:t>
                        </m:r>
                      </m:sub>
                    </m:sSub>
                  </m:oMath>
                </a14:m>
                <a:r>
                  <a:rPr lang="en-GB" i="1" dirty="0">
                    <a:solidFill>
                      <a:srgbClr val="FF0000"/>
                    </a:solidFill>
                    <a:latin typeface="Cambria Math" panose="02040503050406030204" pitchFamily="18" charset="0"/>
                    <a:cs typeface="Calibri" panose="020F0502020204030204" pitchFamily="34" charset="0"/>
                  </a:rPr>
                  <a:t> </a:t>
                </a:r>
                <a:r>
                  <a:rPr lang="en-GB" dirty="0">
                    <a:solidFill>
                      <a:srgbClr val="0000FF"/>
                    </a:solidFill>
                    <a:effectLst/>
                    <a:latin typeface="Calibri" panose="020F0502020204030204" pitchFamily="34" charset="0"/>
                    <a:ea typeface="Times New Roman" panose="02020603050405020304" pitchFamily="18" charset="0"/>
                  </a:rPr>
                  <a:t>and </a:t>
                </a:r>
                <a14:m>
                  <m:oMath xmlns:m="http://schemas.openxmlformats.org/officeDocument/2006/math">
                    <m:sSub>
                      <m:sSubPr>
                        <m:ctrlPr>
                          <a:rPr lang="it-IT" i="1" smtClean="0">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𝐴</m:t>
                        </m:r>
                      </m:sub>
                    </m:sSub>
                  </m:oMath>
                </a14:m>
                <a:r>
                  <a:rPr lang="en-GB" dirty="0">
                    <a:solidFill>
                      <a:srgbClr val="FF0000"/>
                    </a:solidFill>
                    <a:effectLst/>
                    <a:latin typeface="Calibri" panose="020F0502020204030204" pitchFamily="34" charset="0"/>
                    <a:ea typeface="Times New Roman" panose="02020603050405020304" pitchFamily="18" charset="0"/>
                  </a:rPr>
                  <a:t> </a:t>
                </a:r>
                <a:r>
                  <a:rPr lang="en-GB" dirty="0">
                    <a:solidFill>
                      <a:srgbClr val="0000FF"/>
                    </a:solidFill>
                    <a:effectLst/>
                    <a:latin typeface="Calibri" panose="020F0502020204030204" pitchFamily="34" charset="0"/>
                    <a:ea typeface="Times New Roman" panose="02020603050405020304" pitchFamily="18" charset="0"/>
                  </a:rPr>
                  <a:t>is determined by the constants </a:t>
                </a:r>
                <a14:m>
                  <m:oMath xmlns:m="http://schemas.openxmlformats.org/officeDocument/2006/math">
                    <m:sSub>
                      <m:sSubPr>
                        <m:ctrlPr>
                          <a:rPr lang="it-IT" i="1" smtClean="0">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𝐾</m:t>
                        </m:r>
                      </m:e>
                      <m:sub>
                        <m:sSub>
                          <m:sSubPr>
                            <m:ctrlPr>
                              <a:rPr lang="it-IT" i="1">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𝑝</m:t>
                            </m:r>
                          </m:sub>
                        </m:sSub>
                      </m:sub>
                    </m:sSub>
                  </m:oMath>
                </a14:m>
                <a:r>
                  <a:rPr lang="en-GB" dirty="0">
                    <a:solidFill>
                      <a:srgbClr val="0000FF"/>
                    </a:solidFill>
                    <a:effectLst/>
                    <a:latin typeface="Calibri" panose="020F0502020204030204" pitchFamily="34" charset="0"/>
                    <a:ea typeface="Times New Roman" panose="02020603050405020304" pitchFamily="18" charset="0"/>
                  </a:rPr>
                  <a:t> and </a:t>
                </a:r>
                <a14:m>
                  <m:oMath xmlns:m="http://schemas.openxmlformats.org/officeDocument/2006/math">
                    <m:sSub>
                      <m:sSubPr>
                        <m:ctrlPr>
                          <a:rPr lang="it-IT" i="1" smtClean="0">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𝐾</m:t>
                        </m:r>
                      </m:e>
                      <m:sub>
                        <m:sSub>
                          <m:sSubPr>
                            <m:ctrlPr>
                              <a:rPr lang="it-IT" i="1">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𝐴</m:t>
                            </m:r>
                          </m:sub>
                        </m:sSub>
                      </m:sub>
                    </m:sSub>
                  </m:oMath>
                </a14:m>
                <a:r>
                  <a:rPr lang="en-GB" dirty="0">
                    <a:solidFill>
                      <a:srgbClr val="0000FF"/>
                    </a:solidFill>
                    <a:effectLst/>
                    <a:latin typeface="Calibri" panose="020F0502020204030204" pitchFamily="34" charset="0"/>
                    <a:ea typeface="Times New Roman" panose="02020603050405020304" pitchFamily="18" charset="0"/>
                  </a:rPr>
                  <a:t>, respectively. The parameter </a:t>
                </a:r>
                <a14:m>
                  <m:oMath xmlns:m="http://schemas.openxmlformats.org/officeDocument/2006/math">
                    <m:r>
                      <a:rPr lang="en-GB" i="1" smtClean="0">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𝜒</m:t>
                    </m:r>
                    <m:r>
                      <a:rPr lang="en-GB" i="1" smtClean="0">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∈[0,1]</m:t>
                    </m:r>
                  </m:oMath>
                </a14:m>
                <a:r>
                  <a:rPr lang="en-GB" dirty="0">
                    <a:solidFill>
                      <a:srgbClr val="FF0000"/>
                    </a:solidFill>
                    <a:effectLst/>
                    <a:latin typeface="Calibri" panose="020F0502020204030204" pitchFamily="34" charset="0"/>
                    <a:ea typeface="Times New Roman" panose="02020603050405020304" pitchFamily="18" charset="0"/>
                  </a:rPr>
                  <a:t> </a:t>
                </a:r>
                <a:r>
                  <a:rPr lang="en-GB" dirty="0">
                    <a:solidFill>
                      <a:srgbClr val="0000FF"/>
                    </a:solidFill>
                    <a:effectLst/>
                    <a:latin typeface="Calibri" panose="020F0502020204030204" pitchFamily="34" charset="0"/>
                    <a:ea typeface="Times New Roman" panose="02020603050405020304" pitchFamily="18" charset="0"/>
                  </a:rPr>
                  <a:t>represents the fraction of the amplitude envelope</a:t>
                </a:r>
                <a:r>
                  <a:rPr lang="en-GB"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it-IT" i="1" smtClean="0">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𝑥</m:t>
                        </m:r>
                      </m:e>
                      <m:sub>
                        <m:sSub>
                          <m:sSubPr>
                            <m:ctrlPr>
                              <a:rPr lang="it-IT" i="1">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𝐴</m:t>
                            </m:r>
                          </m:sub>
                        </m:sSub>
                      </m:sub>
                    </m:sSub>
                    <m:d>
                      <m:dPr>
                        <m:ctrlPr>
                          <a:rPr lang="it-IT" i="1">
                            <a:solidFill>
                              <a:srgbClr val="FF0000"/>
                            </a:solidFill>
                            <a:effectLst/>
                            <a:latin typeface="Cambria Math" panose="02040503050406030204" pitchFamily="18" charset="0"/>
                            <a:cs typeface="Calibri" panose="020F0502020204030204" pitchFamily="34" charset="0"/>
                          </a:rPr>
                        </m:ctrlPr>
                      </m:d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𝑡</m:t>
                        </m:r>
                      </m:e>
                    </m:d>
                  </m:oMath>
                </a14:m>
                <a:r>
                  <a:rPr lang="en-GB" dirty="0">
                    <a:solidFill>
                      <a:srgbClr val="FF0000"/>
                    </a:solidFill>
                    <a:effectLst/>
                    <a:latin typeface="Times New Roman" panose="02020603050405020304" pitchFamily="18" charset="0"/>
                    <a:ea typeface="Times New Roman" panose="02020603050405020304" pitchFamily="18" charset="0"/>
                  </a:rPr>
                  <a:t> </a:t>
                </a:r>
                <a:r>
                  <a:rPr lang="en-GB" dirty="0">
                    <a:solidFill>
                      <a:srgbClr val="0000FF"/>
                    </a:solidFill>
                    <a:effectLst/>
                    <a:latin typeface="Calibri" panose="020F0502020204030204" pitchFamily="34" charset="0"/>
                    <a:ea typeface="Times New Roman" panose="02020603050405020304" pitchFamily="18" charset="0"/>
                  </a:rPr>
                  <a:t>that is not modulated by</a:t>
                </a:r>
                <a:r>
                  <a:rPr lang="en-GB"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it-IT" i="1" smtClean="0">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𝑥</m:t>
                        </m:r>
                      </m:e>
                      <m:sub>
                        <m:sSub>
                          <m:sSubPr>
                            <m:ctrlPr>
                              <a:rPr lang="it-IT" i="1">
                                <a:solidFill>
                                  <a:srgbClr val="FF0000"/>
                                </a:solidFill>
                                <a:effectLst/>
                                <a:latin typeface="Cambria Math" panose="02040503050406030204" pitchFamily="18" charset="0"/>
                                <a:cs typeface="Calibri" panose="020F0502020204030204" pitchFamily="34" charset="0"/>
                              </a:rPr>
                            </m:ctrlPr>
                          </m:sSub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𝑃</m:t>
                            </m:r>
                          </m:sub>
                        </m:sSub>
                      </m:sub>
                    </m:sSub>
                    <m:d>
                      <m:dPr>
                        <m:ctrlPr>
                          <a:rPr lang="it-IT" i="1">
                            <a:solidFill>
                              <a:srgbClr val="FF0000"/>
                            </a:solidFill>
                            <a:effectLst/>
                            <a:latin typeface="Cambria Math" panose="02040503050406030204" pitchFamily="18" charset="0"/>
                            <a:cs typeface="Calibri" panose="020F0502020204030204" pitchFamily="34" charset="0"/>
                          </a:rPr>
                        </m:ctrlPr>
                      </m:dPr>
                      <m:e>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𝑡</m:t>
                        </m:r>
                      </m:e>
                    </m:d>
                  </m:oMath>
                </a14:m>
                <a:r>
                  <a:rPr lang="en-GB" dirty="0">
                    <a:solidFill>
                      <a:srgbClr val="FF0000"/>
                    </a:solidFill>
                    <a:effectLst/>
                    <a:latin typeface="Times New Roman" panose="02020603050405020304" pitchFamily="18" charset="0"/>
                    <a:ea typeface="Times New Roman" panose="02020603050405020304" pitchFamily="18" charset="0"/>
                  </a:rPr>
                  <a:t> </a:t>
                </a:r>
                <a:r>
                  <a:rPr lang="en-GB" dirty="0">
                    <a:solidFill>
                      <a:srgbClr val="0000FF"/>
                    </a:solidFill>
                    <a:effectLst/>
                    <a:latin typeface="Times New Roman" panose="02020603050405020304" pitchFamily="18" charset="0"/>
                    <a:ea typeface="Times New Roman" panose="02020603050405020304" pitchFamily="18" charset="0"/>
                  </a:rPr>
                  <a:t>and, therefore </a:t>
                </a:r>
                <a14:m>
                  <m:oMath xmlns:m="http://schemas.openxmlformats.org/officeDocument/2006/math">
                    <m:r>
                      <a:rPr lang="en-GB"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𝜒</m:t>
                    </m:r>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GB" dirty="0">
                    <a:solidFill>
                      <a:srgbClr val="FF0000"/>
                    </a:solidFill>
                    <a:effectLst/>
                    <a:latin typeface="Times New Roman" panose="02020603050405020304" pitchFamily="18" charset="0"/>
                    <a:ea typeface="Times New Roman" panose="02020603050405020304" pitchFamily="18" charset="0"/>
                  </a:rPr>
                  <a:t> </a:t>
                </a:r>
                <a:r>
                  <a:rPr lang="en-GB" dirty="0">
                    <a:solidFill>
                      <a:srgbClr val="0000FF"/>
                    </a:solidFill>
                    <a:effectLst/>
                    <a:latin typeface="Times New Roman" panose="02020603050405020304" pitchFamily="18" charset="0"/>
                    <a:ea typeface="Times New Roman" panose="02020603050405020304" pitchFamily="18" charset="0"/>
                  </a:rPr>
                  <a:t>controls the intensity of the coupling. </a:t>
                </a:r>
                <a14:m>
                  <m:oMath xmlns:m="http://schemas.openxmlformats.org/officeDocument/2006/math">
                    <m:r>
                      <a:rPr lang="en-GB" i="1" smtClean="0">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𝜖</m:t>
                    </m:r>
                    <m:r>
                      <a:rPr lang="en-US"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GB"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𝑡</m:t>
                    </m:r>
                    <m:r>
                      <a:rPr lang="en-US" i="1">
                        <a:solidFill>
                          <a:srgbClr val="FF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US" dirty="0">
                    <a:solidFill>
                      <a:srgbClr val="FF0000"/>
                    </a:solidFill>
                    <a:effectLst/>
                    <a:latin typeface="Times New Roman" panose="02020603050405020304" pitchFamily="18" charset="0"/>
                    <a:ea typeface="Times New Roman" panose="02020603050405020304" pitchFamily="18" charset="0"/>
                  </a:rPr>
                  <a:t> </a:t>
                </a:r>
                <a:r>
                  <a:rPr lang="en-US" dirty="0">
                    <a:solidFill>
                      <a:srgbClr val="0000FF"/>
                    </a:solidFill>
                    <a:effectLst/>
                    <a:latin typeface="Times New Roman" panose="02020603050405020304" pitchFamily="18" charset="0"/>
                    <a:ea typeface="Times New Roman" panose="02020603050405020304" pitchFamily="18" charset="0"/>
                  </a:rPr>
                  <a:t>represents the additive noise</a:t>
                </a:r>
                <a:r>
                  <a:rPr lang="en-US" dirty="0">
                    <a:effectLst/>
                    <a:latin typeface="Times New Roman" panose="02020603050405020304" pitchFamily="18" charset="0"/>
                    <a:ea typeface="Times New Roman" panose="02020603050405020304" pitchFamily="18" charset="0"/>
                  </a:rPr>
                  <a:t>.</a:t>
                </a:r>
                <a:endParaRPr lang="en-GB" dirty="0"/>
              </a:p>
            </p:txBody>
          </p:sp>
        </mc:Choice>
        <mc:Fallback xmlns="">
          <p:sp>
            <p:nvSpPr>
              <p:cNvPr id="16" name="Rettangolo 15"/>
              <p:cNvSpPr>
                <a:spLocks noRot="1" noChangeAspect="1" noMove="1" noResize="1" noEditPoints="1" noAdjustHandles="1" noChangeArrowheads="1" noChangeShapeType="1" noTextEdit="1"/>
              </p:cNvSpPr>
              <p:nvPr/>
            </p:nvSpPr>
            <p:spPr>
              <a:xfrm>
                <a:off x="74284" y="3722253"/>
                <a:ext cx="9069716" cy="1300421"/>
              </a:xfrm>
              <a:prstGeom prst="rect">
                <a:avLst/>
              </a:prstGeom>
              <a:blipFill>
                <a:blip r:embed="rId7"/>
                <a:stretch>
                  <a:fillRect l="-538" t="-2347" b="-6573"/>
                </a:stretch>
              </a:blipFill>
            </p:spPr>
            <p:txBody>
              <a:bodyPr/>
              <a:lstStyle/>
              <a:p>
                <a:r>
                  <a:rPr lang="en-US">
                    <a:noFill/>
                  </a:rPr>
                  <a:t> </a:t>
                </a:r>
              </a:p>
            </p:txBody>
          </p:sp>
        </mc:Fallback>
      </mc:AlternateContent>
      <p:sp>
        <p:nvSpPr>
          <p:cNvPr id="10" name="Rettangolo 2">
            <a:extLst>
              <a:ext uri="{FF2B5EF4-FFF2-40B4-BE49-F238E27FC236}">
                <a16:creationId xmlns:a16="http://schemas.microsoft.com/office/drawing/2014/main" id="{D02C53FE-702B-45D1-8E6D-42E18221D616}"/>
              </a:ext>
            </a:extLst>
          </p:cNvPr>
          <p:cNvSpPr/>
          <p:nvPr/>
        </p:nvSpPr>
        <p:spPr>
          <a:xfrm>
            <a:off x="5555575" y="4887438"/>
            <a:ext cx="3566511" cy="233975"/>
          </a:xfrm>
          <a:prstGeom prst="rect">
            <a:avLst/>
          </a:prstGeom>
          <a:solidFill>
            <a:schemeClr val="bg1">
              <a:lumMod val="65000"/>
            </a:schemeClr>
          </a:solidFill>
          <a:ln>
            <a:solidFill>
              <a:schemeClr val="accent1">
                <a:shade val="50000"/>
              </a:schemeClr>
            </a:solidFill>
          </a:ln>
        </p:spPr>
        <p:txBody>
          <a:bodyPr wrap="square">
            <a:spAutoFit/>
          </a:bodyPr>
          <a:lstStyle/>
          <a:p>
            <a:pPr marL="171450" lvl="0" indent="-171450">
              <a:lnSpc>
                <a:spcPct val="107000"/>
              </a:lnSpc>
              <a:spcAft>
                <a:spcPts val="0"/>
              </a:spcAft>
              <a:buFont typeface="Arial" panose="020B0604020202020204" pitchFamily="34" charset="0"/>
              <a:buChar char="•"/>
            </a:pPr>
            <a:r>
              <a:rPr lang="en-GB" sz="900" i="1" dirty="0">
                <a:solidFill>
                  <a:srgbClr val="000099"/>
                </a:solidFill>
                <a:ea typeface="游明朝"/>
                <a:cs typeface="Times New Roman" panose="02020603050405020304" pitchFamily="18" charset="0"/>
              </a:rPr>
              <a:t>A.B.L. Tort et al.,, J </a:t>
            </a:r>
            <a:r>
              <a:rPr lang="en-GB" sz="900" i="1" dirty="0" err="1">
                <a:solidFill>
                  <a:srgbClr val="000099"/>
                </a:solidFill>
                <a:ea typeface="游明朝"/>
                <a:cs typeface="Times New Roman" panose="02020603050405020304" pitchFamily="18" charset="0"/>
              </a:rPr>
              <a:t>Neurophysiol</a:t>
            </a:r>
            <a:r>
              <a:rPr lang="en-GB" sz="900" i="1" dirty="0">
                <a:solidFill>
                  <a:srgbClr val="000099"/>
                </a:solidFill>
                <a:ea typeface="游明朝"/>
                <a:cs typeface="Times New Roman" panose="02020603050405020304" pitchFamily="18" charset="0"/>
              </a:rPr>
              <a:t> 104: 1195–1210, 2010</a:t>
            </a:r>
            <a:endParaRPr lang="it-IT" sz="900" i="1" dirty="0">
              <a:solidFill>
                <a:srgbClr val="000099"/>
              </a:solidFill>
              <a:ea typeface="游明朝"/>
              <a:cs typeface="Times New Roman" panose="02020603050405020304" pitchFamily="18" charset="0"/>
            </a:endParaRPr>
          </a:p>
        </p:txBody>
      </p:sp>
    </p:spTree>
    <p:extLst>
      <p:ext uri="{BB962C8B-B14F-4D97-AF65-F5344CB8AC3E}">
        <p14:creationId xmlns:p14="http://schemas.microsoft.com/office/powerpoint/2010/main" val="110636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442411" y="20156"/>
            <a:ext cx="2480642"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defTabSz="740569">
              <a:lnSpc>
                <a:spcPct val="80000"/>
              </a:lnSpc>
            </a:pPr>
            <a:r>
              <a:rPr lang="en-GB" altLang="en-US" sz="2100" b="1" dirty="0">
                <a:latin typeface="+mn-lt"/>
              </a:rPr>
              <a:t>Numerical example</a:t>
            </a:r>
          </a:p>
        </p:txBody>
      </p:sp>
      <p:pic>
        <p:nvPicPr>
          <p:cNvPr id="3" name="Immagine 2"/>
          <p:cNvPicPr>
            <a:picLocks noChangeAspect="1"/>
          </p:cNvPicPr>
          <p:nvPr/>
        </p:nvPicPr>
        <p:blipFill>
          <a:blip r:embed="rId3"/>
          <a:stretch>
            <a:fillRect/>
          </a:stretch>
        </p:blipFill>
        <p:spPr>
          <a:xfrm>
            <a:off x="440072" y="1743975"/>
            <a:ext cx="4434805" cy="3335326"/>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79512" y="582692"/>
                <a:ext cx="8784976" cy="933397"/>
              </a:xfrm>
              <a:prstGeom prst="rect">
                <a:avLst/>
              </a:prstGeom>
            </p:spPr>
            <p:txBody>
              <a:bodyPr wrap="square">
                <a:spAutoFit/>
              </a:bodyPr>
              <a:lstStyle/>
              <a:p>
                <a:r>
                  <a:rPr lang="en-US" sz="2200" dirty="0">
                    <a:ea typeface="Times New Roman" panose="02020603050405020304" pitchFamily="18" charset="0"/>
                  </a:rPr>
                  <a:t>Simulations have been performed using the following parameters: </a:t>
                </a:r>
                <a14:m>
                  <m:oMath xmlns:m="http://schemas.openxmlformats.org/officeDocument/2006/math">
                    <m:sSub>
                      <m:sSubPr>
                        <m:ctrlPr>
                          <a:rPr lang="it-IT" sz="2200" i="1">
                            <a:effectLst/>
                            <a:latin typeface="Cambria Math" panose="02040503050406030204" pitchFamily="18" charset="0"/>
                            <a:cs typeface="Calibri" panose="020F0502020204030204" pitchFamily="34" charset="0"/>
                          </a:rPr>
                        </m:ctrlPr>
                      </m:sSubPr>
                      <m:e>
                        <m:r>
                          <a:rPr lang="en-GB" sz="2200" i="1">
                            <a:effectLst/>
                            <a:latin typeface="Cambria Math" panose="02040503050406030204" pitchFamily="18" charset="0"/>
                            <a:ea typeface="Times New Roman" panose="02020603050405020304" pitchFamily="18" charset="0"/>
                            <a:cs typeface="Calibri" panose="020F0502020204030204" pitchFamily="34" charset="0"/>
                          </a:rPr>
                          <m:t>𝐾</m:t>
                        </m:r>
                      </m:e>
                      <m:sub>
                        <m:sSub>
                          <m:sSubPr>
                            <m:ctrlPr>
                              <a:rPr lang="it-IT" sz="2200" i="1">
                                <a:effectLst/>
                                <a:latin typeface="Cambria Math" panose="02040503050406030204" pitchFamily="18" charset="0"/>
                                <a:cs typeface="Calibri" panose="020F0502020204030204" pitchFamily="34" charset="0"/>
                              </a:rPr>
                            </m:ctrlPr>
                          </m:sSubPr>
                          <m:e>
                            <m:r>
                              <a:rPr lang="en-GB" sz="2200"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sz="2200" i="1">
                                <a:effectLst/>
                                <a:latin typeface="Cambria Math" panose="02040503050406030204" pitchFamily="18" charset="0"/>
                                <a:ea typeface="Times New Roman" panose="02020603050405020304" pitchFamily="18" charset="0"/>
                                <a:cs typeface="Calibri" panose="020F0502020204030204" pitchFamily="34" charset="0"/>
                              </a:rPr>
                              <m:t>𝐴</m:t>
                            </m:r>
                          </m:sub>
                        </m:sSub>
                      </m:sub>
                    </m:sSub>
                    <m:r>
                      <a:rPr lang="en-GB" sz="2200" i="1">
                        <a:effectLst/>
                        <a:latin typeface="Cambria Math" panose="02040503050406030204" pitchFamily="18" charset="0"/>
                        <a:ea typeface="Times New Roman" panose="02020603050405020304" pitchFamily="18" charset="0"/>
                        <a:cs typeface="Calibri" panose="020F0502020204030204" pitchFamily="34" charset="0"/>
                      </a:rPr>
                      <m:t>=1</m:t>
                    </m:r>
                  </m:oMath>
                </a14:m>
                <a:r>
                  <a:rPr lang="en-GB" sz="2200" dirty="0">
                    <a:effectLst/>
                    <a:ea typeface="Times New Roman" panose="02020603050405020304" pitchFamily="18" charset="0"/>
                  </a:rPr>
                  <a:t>, </a:t>
                </a:r>
                <a14:m>
                  <m:oMath xmlns:m="http://schemas.openxmlformats.org/officeDocument/2006/math">
                    <m:sSub>
                      <m:sSubPr>
                        <m:ctrlPr>
                          <a:rPr lang="it-IT" sz="2200" i="1">
                            <a:effectLst/>
                            <a:latin typeface="Cambria Math" panose="02040503050406030204" pitchFamily="18" charset="0"/>
                            <a:cs typeface="Calibri" panose="020F0502020204030204" pitchFamily="34" charset="0"/>
                          </a:rPr>
                        </m:ctrlPr>
                      </m:sSubPr>
                      <m:e>
                        <m:r>
                          <a:rPr lang="en-GB" sz="2200" i="1">
                            <a:effectLst/>
                            <a:latin typeface="Cambria Math" panose="02040503050406030204" pitchFamily="18" charset="0"/>
                            <a:ea typeface="Times New Roman" panose="02020603050405020304" pitchFamily="18" charset="0"/>
                            <a:cs typeface="Calibri" panose="020F0502020204030204" pitchFamily="34" charset="0"/>
                          </a:rPr>
                          <m:t>𝐾</m:t>
                        </m:r>
                      </m:e>
                      <m:sub>
                        <m:sSub>
                          <m:sSubPr>
                            <m:ctrlPr>
                              <a:rPr lang="it-IT" sz="2200" i="1">
                                <a:effectLst/>
                                <a:latin typeface="Cambria Math" panose="02040503050406030204" pitchFamily="18" charset="0"/>
                                <a:cs typeface="Calibri" panose="020F0502020204030204" pitchFamily="34" charset="0"/>
                              </a:rPr>
                            </m:ctrlPr>
                          </m:sSubPr>
                          <m:e>
                            <m:r>
                              <a:rPr lang="en-GB" sz="2200"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sz="2200" i="1">
                                <a:effectLst/>
                                <a:latin typeface="Cambria Math" panose="02040503050406030204" pitchFamily="18" charset="0"/>
                                <a:ea typeface="Times New Roman" panose="02020603050405020304" pitchFamily="18" charset="0"/>
                                <a:cs typeface="Calibri" panose="020F0502020204030204" pitchFamily="34" charset="0"/>
                              </a:rPr>
                              <m:t>𝑝</m:t>
                            </m:r>
                          </m:sub>
                        </m:sSub>
                      </m:sub>
                    </m:sSub>
                    <m:r>
                      <a:rPr lang="en-GB" sz="2200" i="1">
                        <a:effectLst/>
                        <a:latin typeface="Cambria Math" panose="02040503050406030204" pitchFamily="18" charset="0"/>
                        <a:ea typeface="Times New Roman" panose="02020603050405020304" pitchFamily="18" charset="0"/>
                        <a:cs typeface="Calibri" panose="020F0502020204030204" pitchFamily="34" charset="0"/>
                      </a:rPr>
                      <m:t>=0.2</m:t>
                    </m:r>
                  </m:oMath>
                </a14:m>
                <a:r>
                  <a:rPr lang="en-GB" sz="2200" dirty="0">
                    <a:effectLst/>
                    <a:ea typeface="Times New Roman" panose="02020603050405020304" pitchFamily="18" charset="0"/>
                  </a:rPr>
                  <a:t>, </a:t>
                </a:r>
                <a14:m>
                  <m:oMath xmlns:m="http://schemas.openxmlformats.org/officeDocument/2006/math">
                    <m:r>
                      <a:rPr lang="en-GB" sz="2200" i="1">
                        <a:effectLst/>
                        <a:latin typeface="Cambria Math" panose="02040503050406030204" pitchFamily="18" charset="0"/>
                        <a:ea typeface="Times New Roman" panose="02020603050405020304" pitchFamily="18" charset="0"/>
                        <a:cs typeface="Calibri" panose="020F0502020204030204" pitchFamily="34" charset="0"/>
                      </a:rPr>
                      <m:t>𝜒</m:t>
                    </m:r>
                  </m:oMath>
                </a14:m>
                <a:r>
                  <a:rPr lang="en-GB" sz="2200" dirty="0">
                    <a:effectLst/>
                    <a:ea typeface="Times New Roman" panose="02020603050405020304" pitchFamily="18" charset="0"/>
                  </a:rPr>
                  <a:t>=0.8, </a:t>
                </a:r>
                <a14:m>
                  <m:oMath xmlns:m="http://schemas.openxmlformats.org/officeDocument/2006/math">
                    <m:sSub>
                      <m:sSubPr>
                        <m:ctrlPr>
                          <a:rPr lang="it-IT" sz="2200" i="1">
                            <a:effectLst/>
                            <a:latin typeface="Cambria Math" panose="02040503050406030204" pitchFamily="18" charset="0"/>
                            <a:cs typeface="Calibri" panose="020F0502020204030204" pitchFamily="34" charset="0"/>
                          </a:rPr>
                        </m:ctrlPr>
                      </m:sSubPr>
                      <m:e>
                        <m:r>
                          <a:rPr lang="en-GB" sz="2200"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sz="2200" i="1">
                            <a:effectLst/>
                            <a:latin typeface="Cambria Math" panose="02040503050406030204" pitchFamily="18" charset="0"/>
                            <a:ea typeface="Times New Roman" panose="02020603050405020304" pitchFamily="18" charset="0"/>
                            <a:cs typeface="Calibri" panose="020F0502020204030204" pitchFamily="34" charset="0"/>
                          </a:rPr>
                          <m:t>𝑝</m:t>
                        </m:r>
                      </m:sub>
                    </m:sSub>
                  </m:oMath>
                </a14:m>
                <a:r>
                  <a:rPr lang="en-GB" sz="2200" dirty="0">
                    <a:effectLst/>
                    <a:ea typeface="Times New Roman" panose="02020603050405020304" pitchFamily="18" charset="0"/>
                  </a:rPr>
                  <a:t>=10 Hz, </a:t>
                </a:r>
                <a14:m>
                  <m:oMath xmlns:m="http://schemas.openxmlformats.org/officeDocument/2006/math">
                    <m:sSub>
                      <m:sSubPr>
                        <m:ctrlPr>
                          <a:rPr lang="it-IT" sz="2200" i="1">
                            <a:effectLst/>
                            <a:latin typeface="Cambria Math" panose="02040503050406030204" pitchFamily="18" charset="0"/>
                            <a:cs typeface="Calibri" panose="020F0502020204030204" pitchFamily="34" charset="0"/>
                          </a:rPr>
                        </m:ctrlPr>
                      </m:sSubPr>
                      <m:e>
                        <m:r>
                          <a:rPr lang="en-GB" sz="2200" i="1">
                            <a:effectLst/>
                            <a:latin typeface="Cambria Math" panose="02040503050406030204" pitchFamily="18" charset="0"/>
                            <a:ea typeface="Times New Roman" panose="02020603050405020304" pitchFamily="18" charset="0"/>
                            <a:cs typeface="Calibri" panose="020F0502020204030204" pitchFamily="34" charset="0"/>
                          </a:rPr>
                          <m:t>𝑓</m:t>
                        </m:r>
                      </m:e>
                      <m:sub>
                        <m:r>
                          <a:rPr lang="en-GB" sz="2200" i="1">
                            <a:effectLst/>
                            <a:latin typeface="Cambria Math" panose="02040503050406030204" pitchFamily="18" charset="0"/>
                            <a:ea typeface="Times New Roman" panose="02020603050405020304" pitchFamily="18" charset="0"/>
                            <a:cs typeface="Calibri" panose="020F0502020204030204" pitchFamily="34" charset="0"/>
                          </a:rPr>
                          <m:t>𝐴</m:t>
                        </m:r>
                      </m:sub>
                    </m:sSub>
                  </m:oMath>
                </a14:m>
                <a:r>
                  <a:rPr lang="en-GB" sz="2200" dirty="0">
                    <a:effectLst/>
                    <a:ea typeface="Times New Roman" panose="02020603050405020304" pitchFamily="18" charset="0"/>
                  </a:rPr>
                  <a:t>=80 Hz and a 10% Gaussian noise. </a:t>
                </a:r>
                <a:endParaRPr lang="en-GB" sz="2200" dirty="0"/>
              </a:p>
            </p:txBody>
          </p:sp>
        </mc:Choice>
        <mc:Fallback xmlns="">
          <p:sp>
            <p:nvSpPr>
              <p:cNvPr id="4" name="Rettangolo 3"/>
              <p:cNvSpPr>
                <a:spLocks noRot="1" noChangeAspect="1" noMove="1" noResize="1" noEditPoints="1" noAdjustHandles="1" noChangeArrowheads="1" noChangeShapeType="1" noTextEdit="1"/>
              </p:cNvSpPr>
              <p:nvPr/>
            </p:nvSpPr>
            <p:spPr>
              <a:xfrm>
                <a:off x="179512" y="582692"/>
                <a:ext cx="8784976" cy="933397"/>
              </a:xfrm>
              <a:prstGeom prst="rect">
                <a:avLst/>
              </a:prstGeom>
              <a:blipFill rotWithShape="0">
                <a:blip r:embed="rId5"/>
                <a:stretch>
                  <a:fillRect l="-902" t="-3922" r="-1110" b="-1961"/>
                </a:stretch>
              </a:blipFill>
            </p:spPr>
            <p:txBody>
              <a:bodyPr/>
              <a:lstStyle/>
              <a:p>
                <a:r>
                  <a:rPr lang="en-GB">
                    <a:noFill/>
                  </a:rPr>
                  <a:t> </a:t>
                </a:r>
              </a:p>
            </p:txBody>
          </p:sp>
        </mc:Fallback>
      </mc:AlternateContent>
      <p:sp>
        <p:nvSpPr>
          <p:cNvPr id="11" name="Rettangolo 10"/>
          <p:cNvSpPr/>
          <p:nvPr/>
        </p:nvSpPr>
        <p:spPr>
          <a:xfrm>
            <a:off x="5292080" y="2067694"/>
            <a:ext cx="3240360" cy="2123658"/>
          </a:xfrm>
          <a:prstGeom prst="rect">
            <a:avLst/>
          </a:prstGeom>
        </p:spPr>
        <p:txBody>
          <a:bodyPr wrap="square">
            <a:spAutoFit/>
          </a:bodyPr>
          <a:lstStyle/>
          <a:p>
            <a:r>
              <a:rPr lang="en-GB" sz="2200" dirty="0">
                <a:effectLst/>
                <a:ea typeface="Times New Roman" panose="02020603050405020304" pitchFamily="18" charset="0"/>
              </a:rPr>
              <a:t>As the phase of slow oscillation </a:t>
            </a:r>
            <a:r>
              <a:rPr lang="en-GB" sz="2200" dirty="0">
                <a:solidFill>
                  <a:srgbClr val="0000FF"/>
                </a:solidFill>
                <a:effectLst/>
                <a:ea typeface="Times New Roman" panose="02020603050405020304" pitchFamily="18" charset="0"/>
              </a:rPr>
              <a:t>10 Hz </a:t>
            </a:r>
            <a:r>
              <a:rPr lang="en-GB" sz="2200" dirty="0">
                <a:effectLst/>
                <a:ea typeface="Times New Roman" panose="02020603050405020304" pitchFamily="18" charset="0"/>
              </a:rPr>
              <a:t>is coupled to the amplitude of the faster rhythm at </a:t>
            </a:r>
            <a:r>
              <a:rPr lang="en-GB" sz="2200" dirty="0">
                <a:solidFill>
                  <a:srgbClr val="0000FF"/>
                </a:solidFill>
                <a:effectLst/>
                <a:ea typeface="Times New Roman" panose="02020603050405020304" pitchFamily="18" charset="0"/>
              </a:rPr>
              <a:t>80 Hz </a:t>
            </a:r>
            <a:r>
              <a:rPr lang="en-GB" sz="2200" dirty="0">
                <a:effectLst/>
                <a:ea typeface="Times New Roman" panose="02020603050405020304" pitchFamily="18" charset="0"/>
              </a:rPr>
              <a:t>a corresponding spot on the causal map should appear. </a:t>
            </a:r>
            <a:endParaRPr lang="en-GB" sz="2200" dirty="0"/>
          </a:p>
        </p:txBody>
      </p:sp>
    </p:spTree>
    <p:extLst>
      <p:ext uri="{BB962C8B-B14F-4D97-AF65-F5344CB8AC3E}">
        <p14:creationId xmlns:p14="http://schemas.microsoft.com/office/powerpoint/2010/main" val="41230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63688" y="19805"/>
            <a:ext cx="6051005"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defTabSz="740569">
              <a:lnSpc>
                <a:spcPct val="80000"/>
              </a:lnSpc>
            </a:pPr>
            <a:r>
              <a:rPr lang="en-GB" altLang="en-US" sz="2100" b="1" dirty="0">
                <a:latin typeface="+mn-lt"/>
              </a:rPr>
              <a:t>Amplitude and phase causality: AUG ELM pacing</a:t>
            </a:r>
          </a:p>
        </p:txBody>
      </p:sp>
      <p:sp>
        <p:nvSpPr>
          <p:cNvPr id="8" name="CasellaDiTesto 2"/>
          <p:cNvSpPr txBox="1">
            <a:spLocks noChangeArrowheads="1"/>
          </p:cNvSpPr>
          <p:nvPr/>
        </p:nvSpPr>
        <p:spPr bwMode="auto">
          <a:xfrm>
            <a:off x="323528" y="580012"/>
            <a:ext cx="7992888" cy="9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marL="514350" indent="-514350" defTabSz="912813">
              <a:spcBef>
                <a:spcPct val="20000"/>
              </a:spcBef>
              <a:buChar char="•"/>
              <a:defRPr sz="3200">
                <a:solidFill>
                  <a:schemeClr val="tx1"/>
                </a:solidFill>
                <a:latin typeface="Arial" charset="0"/>
                <a:cs typeface="Arial" charset="0"/>
              </a:defRPr>
            </a:lvl1pPr>
            <a:lvl2pPr marL="742950" indent="-285750" defTabSz="912813">
              <a:spcBef>
                <a:spcPct val="20000"/>
              </a:spcBef>
              <a:buChar char="–"/>
              <a:defRPr sz="2800">
                <a:solidFill>
                  <a:srgbClr val="FF0000"/>
                </a:solidFill>
                <a:latin typeface="Arial" charset="0"/>
                <a:cs typeface="Arial" charset="0"/>
              </a:defRPr>
            </a:lvl2pPr>
            <a:lvl3pPr marL="1143000" indent="-228600" defTabSz="912813">
              <a:spcBef>
                <a:spcPct val="20000"/>
              </a:spcBef>
              <a:buChar char="•"/>
              <a:defRPr sz="2400">
                <a:solidFill>
                  <a:srgbClr val="0000FF"/>
                </a:solidFill>
                <a:latin typeface="Arial" charset="0"/>
                <a:cs typeface="Arial" charset="0"/>
              </a:defRPr>
            </a:lvl3pPr>
            <a:lvl4pPr marL="1600200" indent="-228600" defTabSz="912813">
              <a:spcBef>
                <a:spcPct val="20000"/>
              </a:spcBef>
              <a:buChar char="–"/>
              <a:defRPr sz="2000">
                <a:solidFill>
                  <a:schemeClr val="tx1"/>
                </a:solidFill>
                <a:latin typeface="Arial" charset="0"/>
                <a:cs typeface="Arial" charset="0"/>
              </a:defRPr>
            </a:lvl4pPr>
            <a:lvl5pPr marL="2057400" indent="-228600" defTabSz="912813">
              <a:spcBef>
                <a:spcPct val="20000"/>
              </a:spcBef>
              <a:buChar char="»"/>
              <a:defRPr sz="2000">
                <a:solidFill>
                  <a:schemeClr val="tx1"/>
                </a:solidFill>
                <a:latin typeface="Arial" charset="0"/>
                <a:cs typeface="Arial" charset="0"/>
              </a:defRPr>
            </a:lvl5pPr>
            <a:lvl6pPr marL="2514600" indent="-228600" defTabSz="912813"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12813"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12813"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12813" eaLnBrk="0" fontAlgn="base" hangingPunct="0">
              <a:spcBef>
                <a:spcPct val="20000"/>
              </a:spcBef>
              <a:spcAft>
                <a:spcPct val="0"/>
              </a:spcAft>
              <a:buChar char="»"/>
              <a:defRPr sz="2000">
                <a:solidFill>
                  <a:schemeClr val="tx1"/>
                </a:solidFill>
                <a:latin typeface="Arial" charset="0"/>
                <a:cs typeface="Arial" charset="0"/>
              </a:defRPr>
            </a:lvl9pPr>
          </a:lstStyle>
          <a:p>
            <a:pPr marL="342900" lvl="1" indent="0" algn="just">
              <a:lnSpc>
                <a:spcPct val="107000"/>
              </a:lnSpc>
              <a:spcBef>
                <a:spcPct val="0"/>
              </a:spcBef>
              <a:buNone/>
            </a:pPr>
            <a:r>
              <a:rPr lang="en-GB" altLang="en-US" sz="1800" b="1" dirty="0">
                <a:solidFill>
                  <a:srgbClr val="0033CC"/>
                </a:solidFill>
                <a:latin typeface="+mn-lt"/>
              </a:rPr>
              <a:t>In case of the AUG the causality analysis indicates that both the phase and amplitude of the pellets influence the amplitude of the ELMs. The most relevant effect is amplitude-amplitude. Phase-phase is also significant. </a:t>
            </a:r>
          </a:p>
        </p:txBody>
      </p:sp>
      <p:pic>
        <p:nvPicPr>
          <p:cNvPr id="18" name="Picture 24"/>
          <p:cNvPicPr/>
          <p:nvPr/>
        </p:nvPicPr>
        <p:blipFill>
          <a:blip r:embed="rId3"/>
          <a:stretch>
            <a:fillRect/>
          </a:stretch>
        </p:blipFill>
        <p:spPr>
          <a:xfrm>
            <a:off x="184633" y="1487823"/>
            <a:ext cx="4176464" cy="2592288"/>
          </a:xfrm>
          <a:prstGeom prst="rect">
            <a:avLst/>
          </a:prstGeom>
        </p:spPr>
      </p:pic>
      <p:sp>
        <p:nvSpPr>
          <p:cNvPr id="14" name="Rettangolo 13"/>
          <p:cNvSpPr/>
          <p:nvPr/>
        </p:nvSpPr>
        <p:spPr>
          <a:xfrm>
            <a:off x="588224" y="4155154"/>
            <a:ext cx="3729041" cy="830997"/>
          </a:xfrm>
          <a:prstGeom prst="rect">
            <a:avLst/>
          </a:prstGeom>
        </p:spPr>
        <p:txBody>
          <a:bodyPr wrap="square">
            <a:spAutoFit/>
          </a:bodyPr>
          <a:lstStyle/>
          <a:p>
            <a:r>
              <a:rPr lang="en-GB" sz="1600" b="1" dirty="0">
                <a:solidFill>
                  <a:srgbClr val="000000"/>
                </a:solidFill>
                <a:latin typeface="Calibri" panose="020F0502020204030204" pitchFamily="34" charset="0"/>
                <a:ea typeface="Times New Roman" panose="02020603050405020304" pitchFamily="18" charset="0"/>
              </a:rPr>
              <a:t>Amplitude (pellet) – amplitude (ELM) causality for AUG pulse </a:t>
            </a:r>
            <a:r>
              <a:rPr lang="en-GB" sz="1600" b="1" dirty="0">
                <a:solidFill>
                  <a:srgbClr val="C00000"/>
                </a:solidFill>
                <a:latin typeface="Calibri" panose="020F0502020204030204" pitchFamily="34" charset="0"/>
                <a:ea typeface="Times New Roman" panose="02020603050405020304" pitchFamily="18" charset="0"/>
              </a:rPr>
              <a:t>#34462 </a:t>
            </a:r>
            <a:r>
              <a:rPr lang="en-GB" sz="1600" b="1" dirty="0">
                <a:solidFill>
                  <a:srgbClr val="000000"/>
                </a:solidFill>
                <a:latin typeface="Calibri" panose="020F0502020204030204" pitchFamily="34" charset="0"/>
                <a:ea typeface="Times New Roman" panose="02020603050405020304" pitchFamily="18" charset="0"/>
              </a:rPr>
              <a:t>for the time interval </a:t>
            </a:r>
            <a:r>
              <a:rPr lang="en-GB" sz="1600" b="1" dirty="0">
                <a:solidFill>
                  <a:srgbClr val="C00000"/>
                </a:solidFill>
                <a:latin typeface="Calibri" panose="020F0502020204030204" pitchFamily="34" charset="0"/>
                <a:ea typeface="Times New Roman" panose="02020603050405020304" pitchFamily="18" charset="0"/>
              </a:rPr>
              <a:t>5.2-5.5s</a:t>
            </a:r>
            <a:endParaRPr lang="en-GB" sz="1600" b="1" dirty="0">
              <a:solidFill>
                <a:srgbClr val="C00000"/>
              </a:solidFill>
            </a:endParaRPr>
          </a:p>
        </p:txBody>
      </p:sp>
      <p:pic>
        <p:nvPicPr>
          <p:cNvPr id="20" name="Picture 34"/>
          <p:cNvPicPr/>
          <p:nvPr/>
        </p:nvPicPr>
        <p:blipFill>
          <a:blip r:embed="rId4"/>
          <a:stretch>
            <a:fillRect/>
          </a:stretch>
        </p:blipFill>
        <p:spPr>
          <a:xfrm>
            <a:off x="5116143" y="1491630"/>
            <a:ext cx="3851715" cy="2588481"/>
          </a:xfrm>
          <a:prstGeom prst="rect">
            <a:avLst/>
          </a:prstGeom>
        </p:spPr>
      </p:pic>
      <p:sp>
        <p:nvSpPr>
          <p:cNvPr id="15" name="Rettangolo 14"/>
          <p:cNvSpPr/>
          <p:nvPr/>
        </p:nvSpPr>
        <p:spPr>
          <a:xfrm>
            <a:off x="5238817" y="4155154"/>
            <a:ext cx="3729041" cy="830997"/>
          </a:xfrm>
          <a:prstGeom prst="rect">
            <a:avLst/>
          </a:prstGeom>
        </p:spPr>
        <p:txBody>
          <a:bodyPr wrap="square">
            <a:spAutoFit/>
          </a:bodyPr>
          <a:lstStyle/>
          <a:p>
            <a:r>
              <a:rPr lang="en-GB" sz="1600" b="1" dirty="0">
                <a:solidFill>
                  <a:srgbClr val="000000"/>
                </a:solidFill>
                <a:latin typeface="Calibri" panose="020F0502020204030204" pitchFamily="34" charset="0"/>
              </a:rPr>
              <a:t>Phase (pellet) – phase (ELM) causality for AUG pulse </a:t>
            </a:r>
            <a:r>
              <a:rPr lang="en-GB" sz="1600" b="1" dirty="0">
                <a:solidFill>
                  <a:srgbClr val="C00000"/>
                </a:solidFill>
                <a:latin typeface="Calibri" panose="020F0502020204030204" pitchFamily="34" charset="0"/>
              </a:rPr>
              <a:t>#344</a:t>
            </a:r>
            <a:r>
              <a:rPr lang="en-GB" sz="1600" b="1" dirty="0">
                <a:solidFill>
                  <a:srgbClr val="000000"/>
                </a:solidFill>
                <a:latin typeface="Calibri" panose="020F0502020204030204" pitchFamily="34" charset="0"/>
              </a:rPr>
              <a:t>62 for the time interval </a:t>
            </a:r>
            <a:r>
              <a:rPr lang="en-GB" sz="1600" b="1" dirty="0">
                <a:solidFill>
                  <a:srgbClr val="C00000"/>
                </a:solidFill>
                <a:latin typeface="Calibri" panose="020F0502020204030204" pitchFamily="34" charset="0"/>
              </a:rPr>
              <a:t>5.2-5.5s</a:t>
            </a:r>
          </a:p>
        </p:txBody>
      </p:sp>
    </p:spTree>
    <p:extLst>
      <p:ext uri="{BB962C8B-B14F-4D97-AF65-F5344CB8AC3E}">
        <p14:creationId xmlns:p14="http://schemas.microsoft.com/office/powerpoint/2010/main" val="79895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35695" y="57327"/>
            <a:ext cx="6051005"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defTabSz="740569">
              <a:lnSpc>
                <a:spcPct val="80000"/>
              </a:lnSpc>
            </a:pPr>
            <a:r>
              <a:rPr lang="en-GB" altLang="en-US" sz="2100" b="1" dirty="0">
                <a:latin typeface="+mn-lt"/>
              </a:rPr>
              <a:t>Amplitude and phase causality: JET ELM pacing</a:t>
            </a:r>
          </a:p>
        </p:txBody>
      </p:sp>
      <p:sp>
        <p:nvSpPr>
          <p:cNvPr id="8" name="CasellaDiTesto 2"/>
          <p:cNvSpPr txBox="1">
            <a:spLocks noChangeArrowheads="1"/>
          </p:cNvSpPr>
          <p:nvPr/>
        </p:nvSpPr>
        <p:spPr bwMode="auto">
          <a:xfrm>
            <a:off x="322362" y="580012"/>
            <a:ext cx="7779196" cy="6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marL="514350" indent="-514350" defTabSz="912813">
              <a:spcBef>
                <a:spcPct val="20000"/>
              </a:spcBef>
              <a:buChar char="•"/>
              <a:defRPr sz="3200">
                <a:solidFill>
                  <a:schemeClr val="tx1"/>
                </a:solidFill>
                <a:latin typeface="Arial" charset="0"/>
                <a:cs typeface="Arial" charset="0"/>
              </a:defRPr>
            </a:lvl1pPr>
            <a:lvl2pPr marL="742950" indent="-285750" defTabSz="912813">
              <a:spcBef>
                <a:spcPct val="20000"/>
              </a:spcBef>
              <a:buChar char="–"/>
              <a:defRPr sz="2800">
                <a:solidFill>
                  <a:srgbClr val="FF0000"/>
                </a:solidFill>
                <a:latin typeface="Arial" charset="0"/>
                <a:cs typeface="Arial" charset="0"/>
              </a:defRPr>
            </a:lvl2pPr>
            <a:lvl3pPr marL="1143000" indent="-228600" defTabSz="912813">
              <a:spcBef>
                <a:spcPct val="20000"/>
              </a:spcBef>
              <a:buChar char="•"/>
              <a:defRPr sz="2400">
                <a:solidFill>
                  <a:srgbClr val="0000FF"/>
                </a:solidFill>
                <a:latin typeface="Arial" charset="0"/>
                <a:cs typeface="Arial" charset="0"/>
              </a:defRPr>
            </a:lvl3pPr>
            <a:lvl4pPr marL="1600200" indent="-228600" defTabSz="912813">
              <a:spcBef>
                <a:spcPct val="20000"/>
              </a:spcBef>
              <a:buChar char="–"/>
              <a:defRPr sz="2000">
                <a:solidFill>
                  <a:schemeClr val="tx1"/>
                </a:solidFill>
                <a:latin typeface="Arial" charset="0"/>
                <a:cs typeface="Arial" charset="0"/>
              </a:defRPr>
            </a:lvl4pPr>
            <a:lvl5pPr marL="2057400" indent="-228600" defTabSz="912813">
              <a:spcBef>
                <a:spcPct val="20000"/>
              </a:spcBef>
              <a:buChar char="»"/>
              <a:defRPr sz="2000">
                <a:solidFill>
                  <a:schemeClr val="tx1"/>
                </a:solidFill>
                <a:latin typeface="Arial" charset="0"/>
                <a:cs typeface="Arial" charset="0"/>
              </a:defRPr>
            </a:lvl5pPr>
            <a:lvl6pPr marL="2514600" indent="-228600" defTabSz="912813"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12813"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12813"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12813" eaLnBrk="0" fontAlgn="base" hangingPunct="0">
              <a:spcBef>
                <a:spcPct val="20000"/>
              </a:spcBef>
              <a:spcAft>
                <a:spcPct val="0"/>
              </a:spcAft>
              <a:buChar char="»"/>
              <a:defRPr sz="2000">
                <a:solidFill>
                  <a:schemeClr val="tx1"/>
                </a:solidFill>
                <a:latin typeface="Arial" charset="0"/>
                <a:cs typeface="Arial" charset="0"/>
              </a:defRPr>
            </a:lvl9pPr>
          </a:lstStyle>
          <a:p>
            <a:pPr marL="342900" lvl="1" indent="0" algn="just">
              <a:spcBef>
                <a:spcPct val="0"/>
              </a:spcBef>
              <a:buNone/>
            </a:pPr>
            <a:r>
              <a:rPr lang="en-GB" altLang="en-US" sz="1800" b="1" dirty="0">
                <a:solidFill>
                  <a:srgbClr val="0033CC"/>
                </a:solidFill>
                <a:latin typeface="+mn-lt"/>
              </a:rPr>
              <a:t>In case of JET the causality analysis indicates that the most relevant effect by far is amplitude-amplitude</a:t>
            </a:r>
          </a:p>
        </p:txBody>
      </p:sp>
      <p:pic>
        <p:nvPicPr>
          <p:cNvPr id="9" name="Picture 14"/>
          <p:cNvPicPr/>
          <p:nvPr/>
        </p:nvPicPr>
        <p:blipFill>
          <a:blip r:embed="rId3"/>
          <a:stretch>
            <a:fillRect/>
          </a:stretch>
        </p:blipFill>
        <p:spPr>
          <a:xfrm>
            <a:off x="395536" y="1347614"/>
            <a:ext cx="3816424" cy="2736304"/>
          </a:xfrm>
          <a:prstGeom prst="rect">
            <a:avLst/>
          </a:prstGeom>
        </p:spPr>
      </p:pic>
      <p:pic>
        <p:nvPicPr>
          <p:cNvPr id="11" name="Picture 13"/>
          <p:cNvPicPr/>
          <p:nvPr/>
        </p:nvPicPr>
        <p:blipFill>
          <a:blip r:embed="rId4"/>
          <a:stretch>
            <a:fillRect/>
          </a:stretch>
        </p:blipFill>
        <p:spPr>
          <a:xfrm>
            <a:off x="4427984" y="1275606"/>
            <a:ext cx="3960440" cy="2808312"/>
          </a:xfrm>
          <a:prstGeom prst="rect">
            <a:avLst/>
          </a:prstGeom>
        </p:spPr>
      </p:pic>
      <p:sp>
        <p:nvSpPr>
          <p:cNvPr id="2" name="Rettangolo 1"/>
          <p:cNvSpPr/>
          <p:nvPr/>
        </p:nvSpPr>
        <p:spPr>
          <a:xfrm>
            <a:off x="407089" y="4253165"/>
            <a:ext cx="8041790" cy="646331"/>
          </a:xfrm>
          <a:prstGeom prst="rect">
            <a:avLst/>
          </a:prstGeom>
        </p:spPr>
        <p:txBody>
          <a:bodyPr wrap="square">
            <a:spAutoFit/>
          </a:bodyPr>
          <a:lstStyle/>
          <a:p>
            <a:pPr algn="ctr"/>
            <a:r>
              <a:rPr lang="en-GB" b="1" dirty="0">
                <a:latin typeface="Calibri" panose="020F0502020204030204" pitchFamily="34" charset="0"/>
                <a:ea typeface="Times New Roman" panose="02020603050405020304" pitchFamily="18" charset="0"/>
              </a:rPr>
              <a:t>Amplitude (pellet) – amplitude (ELM) causality for the JET pulses </a:t>
            </a:r>
            <a:r>
              <a:rPr lang="en-GB" b="1" dirty="0">
                <a:solidFill>
                  <a:srgbClr val="C00000"/>
                </a:solidFill>
                <a:latin typeface="Calibri" panose="020F0502020204030204" pitchFamily="34" charset="0"/>
                <a:ea typeface="Times New Roman" panose="02020603050405020304" pitchFamily="18" charset="0"/>
              </a:rPr>
              <a:t>#82885 </a:t>
            </a:r>
            <a:r>
              <a:rPr lang="en-GB" b="1" dirty="0">
                <a:latin typeface="Calibri" panose="020F0502020204030204" pitchFamily="34" charset="0"/>
                <a:ea typeface="Times New Roman" panose="02020603050405020304" pitchFamily="18" charset="0"/>
              </a:rPr>
              <a:t>(left) and </a:t>
            </a:r>
            <a:r>
              <a:rPr lang="en-GB" b="1" dirty="0">
                <a:solidFill>
                  <a:srgbClr val="C00000"/>
                </a:solidFill>
                <a:latin typeface="Calibri" panose="020F0502020204030204" pitchFamily="34" charset="0"/>
                <a:ea typeface="Times New Roman" panose="02020603050405020304" pitchFamily="18" charset="0"/>
              </a:rPr>
              <a:t>#82</a:t>
            </a:r>
            <a:r>
              <a:rPr lang="en-GB" b="1" dirty="0">
                <a:latin typeface="Calibri" panose="020F0502020204030204" pitchFamily="34" charset="0"/>
                <a:ea typeface="Times New Roman" panose="02020603050405020304" pitchFamily="18" charset="0"/>
              </a:rPr>
              <a:t>854 (right).</a:t>
            </a:r>
            <a:endParaRPr lang="en-GB" dirty="0"/>
          </a:p>
        </p:txBody>
      </p:sp>
    </p:spTree>
    <p:extLst>
      <p:ext uri="{BB962C8B-B14F-4D97-AF65-F5344CB8AC3E}">
        <p14:creationId xmlns:p14="http://schemas.microsoft.com/office/powerpoint/2010/main" val="79535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71600" y="25003"/>
            <a:ext cx="6647140"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algn="ctr" defTabSz="740569">
              <a:lnSpc>
                <a:spcPct val="80000"/>
              </a:lnSpc>
            </a:pPr>
            <a:r>
              <a:rPr lang="en-GB" altLang="en-US" sz="2100" b="1" dirty="0">
                <a:latin typeface="+mn-lt"/>
              </a:rPr>
              <a:t>Amplitude and phase causality: </a:t>
            </a:r>
            <a:r>
              <a:rPr lang="en-GB" altLang="en-US" sz="2100" b="1" dirty="0" err="1">
                <a:latin typeface="+mn-lt"/>
              </a:rPr>
              <a:t>sawteeth</a:t>
            </a:r>
            <a:r>
              <a:rPr lang="en-GB" altLang="en-US" sz="2100" b="1" dirty="0">
                <a:latin typeface="+mn-lt"/>
              </a:rPr>
              <a:t> triggering</a:t>
            </a:r>
          </a:p>
        </p:txBody>
      </p:sp>
      <p:graphicFrame>
        <p:nvGraphicFramePr>
          <p:cNvPr id="7" name="Tabella 6"/>
          <p:cNvGraphicFramePr>
            <a:graphicFrameLocks noGrp="1"/>
          </p:cNvGraphicFramePr>
          <p:nvPr>
            <p:extLst>
              <p:ext uri="{D42A27DB-BD31-4B8C-83A1-F6EECF244321}">
                <p14:modId xmlns:p14="http://schemas.microsoft.com/office/powerpoint/2010/main" val="1972763100"/>
              </p:ext>
            </p:extLst>
          </p:nvPr>
        </p:nvGraphicFramePr>
        <p:xfrm>
          <a:off x="368142" y="4036033"/>
          <a:ext cx="4032448" cy="936104"/>
        </p:xfrm>
        <a:graphic>
          <a:graphicData uri="http://schemas.openxmlformats.org/drawingml/2006/table">
            <a:tbl>
              <a:tblPr firstRow="1" firstCol="1" bandRow="1">
                <a:tableStyleId>{5C22544A-7EE6-4342-B048-85BDC9FD1C3A}</a:tableStyleId>
              </a:tblPr>
              <a:tblGrid>
                <a:gridCol w="4032448">
                  <a:extLst>
                    <a:ext uri="{9D8B030D-6E8A-4147-A177-3AD203B41FA5}">
                      <a16:colId xmlns:a16="http://schemas.microsoft.com/office/drawing/2014/main" val="20000"/>
                    </a:ext>
                  </a:extLst>
                </a:gridCol>
              </a:tblGrid>
              <a:tr h="936104">
                <a:tc>
                  <a:txBody>
                    <a:bodyPr/>
                    <a:lstStyle/>
                    <a:p>
                      <a:pPr indent="457200" algn="ctr">
                        <a:lnSpc>
                          <a:spcPct val="115000"/>
                        </a:lnSpc>
                        <a:spcAft>
                          <a:spcPts val="600"/>
                        </a:spcAft>
                      </a:pPr>
                      <a:r>
                        <a:rPr lang="en-GB" sz="1500" dirty="0">
                          <a:solidFill>
                            <a:schemeClr val="tx1"/>
                          </a:solidFill>
                          <a:effectLst/>
                        </a:rPr>
                        <a:t>Amplitude (ICRH) – amplitude (</a:t>
                      </a:r>
                      <a:r>
                        <a:rPr lang="en-GB" sz="1500" dirty="0" err="1">
                          <a:solidFill>
                            <a:schemeClr val="tx1"/>
                          </a:solidFill>
                          <a:effectLst/>
                        </a:rPr>
                        <a:t>sawtooth</a:t>
                      </a:r>
                      <a:r>
                        <a:rPr lang="en-GB" sz="1500" dirty="0">
                          <a:solidFill>
                            <a:schemeClr val="tx1"/>
                          </a:solidFill>
                          <a:effectLst/>
                        </a:rPr>
                        <a:t>) causality for JET</a:t>
                      </a:r>
                      <a:r>
                        <a:rPr lang="en-GB" sz="1500" baseline="0" dirty="0">
                          <a:solidFill>
                            <a:schemeClr val="tx1"/>
                          </a:solidFill>
                          <a:effectLst/>
                        </a:rPr>
                        <a:t> </a:t>
                      </a:r>
                      <a:r>
                        <a:rPr lang="en-GB" sz="1500" dirty="0">
                          <a:solidFill>
                            <a:schemeClr val="tx1"/>
                          </a:solidFill>
                          <a:effectLst/>
                        </a:rPr>
                        <a:t>pulse </a:t>
                      </a:r>
                      <a:r>
                        <a:rPr lang="en-GB" sz="1500" dirty="0">
                          <a:solidFill>
                            <a:srgbClr val="C00000"/>
                          </a:solidFill>
                          <a:effectLst/>
                        </a:rPr>
                        <a:t>#90005 </a:t>
                      </a:r>
                      <a:r>
                        <a:rPr lang="en-GB" sz="1500" dirty="0">
                          <a:solidFill>
                            <a:schemeClr val="tx1"/>
                          </a:solidFill>
                          <a:effectLst/>
                        </a:rPr>
                        <a:t>for the time interval </a:t>
                      </a:r>
                      <a:r>
                        <a:rPr lang="en-GB" sz="1500" dirty="0">
                          <a:solidFill>
                            <a:srgbClr val="C00000"/>
                          </a:solidFill>
                          <a:effectLst/>
                        </a:rPr>
                        <a:t>48.5-55.5 s</a:t>
                      </a:r>
                      <a:endParaRPr lang="it-IT"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oFill/>
                  </a:tcPr>
                </a:tc>
                <a:extLst>
                  <a:ext uri="{0D108BD9-81ED-4DB2-BD59-A6C34878D82A}">
                    <a16:rowId xmlns:a16="http://schemas.microsoft.com/office/drawing/2014/main" val="10000"/>
                  </a:ext>
                </a:extLst>
              </a:tr>
            </a:tbl>
          </a:graphicData>
        </a:graphic>
      </p:graphicFrame>
      <p:sp>
        <p:nvSpPr>
          <p:cNvPr id="8" name="CasellaDiTesto 2"/>
          <p:cNvSpPr txBox="1">
            <a:spLocks noChangeArrowheads="1"/>
          </p:cNvSpPr>
          <p:nvPr/>
        </p:nvSpPr>
        <p:spPr bwMode="auto">
          <a:xfrm>
            <a:off x="107504" y="580012"/>
            <a:ext cx="8928991" cy="7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marL="514350" indent="-514350" defTabSz="912813">
              <a:spcBef>
                <a:spcPct val="20000"/>
              </a:spcBef>
              <a:buChar char="•"/>
              <a:defRPr sz="3200">
                <a:solidFill>
                  <a:schemeClr val="tx1"/>
                </a:solidFill>
                <a:latin typeface="Arial" charset="0"/>
                <a:cs typeface="Arial" charset="0"/>
              </a:defRPr>
            </a:lvl1pPr>
            <a:lvl2pPr marL="742950" indent="-285750" defTabSz="912813">
              <a:spcBef>
                <a:spcPct val="20000"/>
              </a:spcBef>
              <a:buChar char="–"/>
              <a:defRPr sz="2800">
                <a:solidFill>
                  <a:srgbClr val="FF0000"/>
                </a:solidFill>
                <a:latin typeface="Arial" charset="0"/>
                <a:cs typeface="Arial" charset="0"/>
              </a:defRPr>
            </a:lvl2pPr>
            <a:lvl3pPr marL="1143000" indent="-228600" defTabSz="912813">
              <a:spcBef>
                <a:spcPct val="20000"/>
              </a:spcBef>
              <a:buChar char="•"/>
              <a:defRPr sz="2400">
                <a:solidFill>
                  <a:srgbClr val="0000FF"/>
                </a:solidFill>
                <a:latin typeface="Arial" charset="0"/>
                <a:cs typeface="Arial" charset="0"/>
              </a:defRPr>
            </a:lvl3pPr>
            <a:lvl4pPr marL="1600200" indent="-228600" defTabSz="912813">
              <a:spcBef>
                <a:spcPct val="20000"/>
              </a:spcBef>
              <a:buChar char="–"/>
              <a:defRPr sz="2000">
                <a:solidFill>
                  <a:schemeClr val="tx1"/>
                </a:solidFill>
                <a:latin typeface="Arial" charset="0"/>
                <a:cs typeface="Arial" charset="0"/>
              </a:defRPr>
            </a:lvl4pPr>
            <a:lvl5pPr marL="2057400" indent="-228600" defTabSz="912813">
              <a:spcBef>
                <a:spcPct val="20000"/>
              </a:spcBef>
              <a:buChar char="»"/>
              <a:defRPr sz="2000">
                <a:solidFill>
                  <a:schemeClr val="tx1"/>
                </a:solidFill>
                <a:latin typeface="Arial" charset="0"/>
                <a:cs typeface="Arial" charset="0"/>
              </a:defRPr>
            </a:lvl5pPr>
            <a:lvl6pPr marL="2514600" indent="-228600" defTabSz="912813"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12813"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12813"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12813" eaLnBrk="0" fontAlgn="base" hangingPunct="0">
              <a:spcBef>
                <a:spcPct val="20000"/>
              </a:spcBef>
              <a:spcAft>
                <a:spcPct val="0"/>
              </a:spcAft>
              <a:buChar char="»"/>
              <a:defRPr sz="2000">
                <a:solidFill>
                  <a:schemeClr val="tx1"/>
                </a:solidFill>
                <a:latin typeface="Arial" charset="0"/>
                <a:cs typeface="Arial" charset="0"/>
              </a:defRPr>
            </a:lvl9pPr>
          </a:lstStyle>
          <a:p>
            <a:pPr marL="342900" lvl="1" indent="0" algn="just">
              <a:spcBef>
                <a:spcPct val="0"/>
              </a:spcBef>
              <a:buNone/>
            </a:pPr>
            <a:r>
              <a:rPr lang="en-GB" altLang="en-US" sz="1500" b="1" dirty="0">
                <a:solidFill>
                  <a:srgbClr val="0033CC"/>
                </a:solidFill>
              </a:rPr>
              <a:t>In case of the JET discharge 9005 in H mode the causality analysis indicates that both the phase and amplitude of the ICRH influence the amplitude of the </a:t>
            </a:r>
            <a:r>
              <a:rPr lang="en-GB" altLang="en-US" sz="1500" b="1" dirty="0" err="1">
                <a:solidFill>
                  <a:srgbClr val="0033CC"/>
                </a:solidFill>
              </a:rPr>
              <a:t>sawteeth</a:t>
            </a:r>
            <a:r>
              <a:rPr lang="en-GB" altLang="en-US" sz="1500" b="1" dirty="0">
                <a:solidFill>
                  <a:srgbClr val="0033CC"/>
                </a:solidFill>
              </a:rPr>
              <a:t> (the phase amplitude is a much smaller effect).</a:t>
            </a:r>
          </a:p>
        </p:txBody>
      </p:sp>
      <p:graphicFrame>
        <p:nvGraphicFramePr>
          <p:cNvPr id="10" name="Tabella 9"/>
          <p:cNvGraphicFramePr>
            <a:graphicFrameLocks noGrp="1"/>
          </p:cNvGraphicFramePr>
          <p:nvPr>
            <p:extLst>
              <p:ext uri="{D42A27DB-BD31-4B8C-83A1-F6EECF244321}">
                <p14:modId xmlns:p14="http://schemas.microsoft.com/office/powerpoint/2010/main" val="537202886"/>
              </p:ext>
            </p:extLst>
          </p:nvPr>
        </p:nvGraphicFramePr>
        <p:xfrm>
          <a:off x="5076055" y="4113205"/>
          <a:ext cx="3960440" cy="781760"/>
        </p:xfrm>
        <a:graphic>
          <a:graphicData uri="http://schemas.openxmlformats.org/drawingml/2006/table">
            <a:tbl>
              <a:tblPr firstRow="1" firstCol="1" bandRow="1">
                <a:tableStyleId>{5C22544A-7EE6-4342-B048-85BDC9FD1C3A}</a:tableStyleId>
              </a:tblPr>
              <a:tblGrid>
                <a:gridCol w="3960440">
                  <a:extLst>
                    <a:ext uri="{9D8B030D-6E8A-4147-A177-3AD203B41FA5}">
                      <a16:colId xmlns:a16="http://schemas.microsoft.com/office/drawing/2014/main" val="20000"/>
                    </a:ext>
                  </a:extLst>
                </a:gridCol>
              </a:tblGrid>
              <a:tr h="781760">
                <a:tc>
                  <a:txBody>
                    <a:bodyPr/>
                    <a:lstStyle/>
                    <a:p>
                      <a:pPr indent="457200" algn="ctr">
                        <a:lnSpc>
                          <a:spcPct val="115000"/>
                        </a:lnSpc>
                        <a:spcAft>
                          <a:spcPts val="600"/>
                        </a:spcAft>
                      </a:pPr>
                      <a:r>
                        <a:rPr lang="en-GB" sz="1500" dirty="0">
                          <a:solidFill>
                            <a:schemeClr val="tx1"/>
                          </a:solidFill>
                          <a:effectLst/>
                        </a:rPr>
                        <a:t>Phase (ICRH) – amplitude (</a:t>
                      </a:r>
                      <a:r>
                        <a:rPr lang="en-GB" sz="1500" dirty="0" err="1">
                          <a:solidFill>
                            <a:schemeClr val="tx1"/>
                          </a:solidFill>
                          <a:effectLst/>
                        </a:rPr>
                        <a:t>sawtooth</a:t>
                      </a:r>
                      <a:r>
                        <a:rPr lang="en-GB" sz="1500" dirty="0">
                          <a:solidFill>
                            <a:schemeClr val="tx1"/>
                          </a:solidFill>
                          <a:effectLst/>
                        </a:rPr>
                        <a:t>) causality for JET pulse </a:t>
                      </a:r>
                      <a:r>
                        <a:rPr lang="en-GB" sz="1500" dirty="0">
                          <a:solidFill>
                            <a:srgbClr val="C00000"/>
                          </a:solidFill>
                          <a:effectLst/>
                        </a:rPr>
                        <a:t>#90005 </a:t>
                      </a:r>
                      <a:r>
                        <a:rPr lang="en-GB" sz="1500" dirty="0">
                          <a:solidFill>
                            <a:schemeClr val="tx1"/>
                          </a:solidFill>
                          <a:effectLst/>
                        </a:rPr>
                        <a:t>for the time interval </a:t>
                      </a:r>
                      <a:r>
                        <a:rPr lang="en-GB" sz="1500" dirty="0">
                          <a:solidFill>
                            <a:srgbClr val="C00000"/>
                          </a:solidFill>
                          <a:effectLst/>
                        </a:rPr>
                        <a:t>48.5-55.5 s</a:t>
                      </a:r>
                      <a:endParaRPr lang="it-IT"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o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DFB9CBFB-8C84-40A1-8034-92B5F90A196A}"/>
              </a:ext>
            </a:extLst>
          </p:cNvPr>
          <p:cNvPicPr>
            <a:picLocks noChangeAspect="1"/>
          </p:cNvPicPr>
          <p:nvPr/>
        </p:nvPicPr>
        <p:blipFill>
          <a:blip r:embed="rId3"/>
          <a:stretch>
            <a:fillRect/>
          </a:stretch>
        </p:blipFill>
        <p:spPr>
          <a:xfrm>
            <a:off x="5264419" y="1329456"/>
            <a:ext cx="3299945" cy="2622801"/>
          </a:xfrm>
          <a:prstGeom prst="rect">
            <a:avLst/>
          </a:prstGeom>
        </p:spPr>
      </p:pic>
      <p:pic>
        <p:nvPicPr>
          <p:cNvPr id="6" name="Picture 5">
            <a:extLst>
              <a:ext uri="{FF2B5EF4-FFF2-40B4-BE49-F238E27FC236}">
                <a16:creationId xmlns:a16="http://schemas.microsoft.com/office/drawing/2014/main" id="{0D1363DD-24F7-48F5-B4A4-D8BDEB0401E1}"/>
              </a:ext>
            </a:extLst>
          </p:cNvPr>
          <p:cNvPicPr>
            <a:picLocks noChangeAspect="1"/>
          </p:cNvPicPr>
          <p:nvPr/>
        </p:nvPicPr>
        <p:blipFill>
          <a:blip r:embed="rId4"/>
          <a:stretch>
            <a:fillRect/>
          </a:stretch>
        </p:blipFill>
        <p:spPr>
          <a:xfrm>
            <a:off x="648465" y="1374075"/>
            <a:ext cx="3214714" cy="2578183"/>
          </a:xfrm>
          <a:prstGeom prst="rect">
            <a:avLst/>
          </a:prstGeom>
        </p:spPr>
      </p:pic>
    </p:spTree>
    <p:extLst>
      <p:ext uri="{BB962C8B-B14F-4D97-AF65-F5344CB8AC3E}">
        <p14:creationId xmlns:p14="http://schemas.microsoft.com/office/powerpoint/2010/main" val="3469992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167844" y="103683"/>
            <a:ext cx="3186354"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algn="ctr" defTabSz="740569">
              <a:lnSpc>
                <a:spcPct val="80000"/>
              </a:lnSpc>
            </a:pPr>
            <a:r>
              <a:rPr lang="en-GB" altLang="en-US" sz="3200" b="1" dirty="0">
                <a:latin typeface="+mn-lt"/>
              </a:rPr>
              <a:t>Conclusions </a:t>
            </a:r>
          </a:p>
        </p:txBody>
      </p:sp>
      <p:sp>
        <p:nvSpPr>
          <p:cNvPr id="6" name="CasellaDiTesto 2"/>
          <p:cNvSpPr txBox="1">
            <a:spLocks noChangeArrowheads="1"/>
          </p:cNvSpPr>
          <p:nvPr/>
        </p:nvSpPr>
        <p:spPr bwMode="auto">
          <a:xfrm>
            <a:off x="0" y="627712"/>
            <a:ext cx="9144000" cy="411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marL="555625" indent="-555625" defTabSz="987425">
              <a:spcBef>
                <a:spcPct val="20000"/>
              </a:spcBef>
              <a:buChar char="•"/>
              <a:defRPr sz="3200">
                <a:solidFill>
                  <a:schemeClr val="tx1"/>
                </a:solidFill>
                <a:latin typeface="Arial" charset="0"/>
                <a:cs typeface="Arial" charset="0"/>
              </a:defRPr>
            </a:lvl1pPr>
            <a:lvl2pPr marL="742950" indent="-285750" defTabSz="987425">
              <a:spcBef>
                <a:spcPct val="20000"/>
              </a:spcBef>
              <a:buChar char="–"/>
              <a:defRPr sz="2800">
                <a:solidFill>
                  <a:srgbClr val="FF0000"/>
                </a:solidFill>
                <a:latin typeface="Arial" charset="0"/>
                <a:cs typeface="Arial" charset="0"/>
              </a:defRPr>
            </a:lvl2pPr>
            <a:lvl3pPr marL="1143000" indent="-228600" defTabSz="987425">
              <a:spcBef>
                <a:spcPct val="20000"/>
              </a:spcBef>
              <a:buChar char="•"/>
              <a:defRPr sz="2400">
                <a:solidFill>
                  <a:srgbClr val="0000FF"/>
                </a:solidFill>
                <a:latin typeface="Arial" charset="0"/>
                <a:cs typeface="Arial" charset="0"/>
              </a:defRPr>
            </a:lvl3pPr>
            <a:lvl4pPr marL="1600200" indent="-228600" defTabSz="987425">
              <a:spcBef>
                <a:spcPct val="20000"/>
              </a:spcBef>
              <a:buChar char="–"/>
              <a:defRPr sz="2000">
                <a:solidFill>
                  <a:schemeClr val="tx1"/>
                </a:solidFill>
                <a:latin typeface="Arial" charset="0"/>
                <a:cs typeface="Arial" charset="0"/>
              </a:defRPr>
            </a:lvl4pPr>
            <a:lvl5pPr marL="2057400" indent="-228600" defTabSz="987425">
              <a:spcBef>
                <a:spcPct val="20000"/>
              </a:spcBef>
              <a:buChar char="»"/>
              <a:defRPr sz="2000">
                <a:solidFill>
                  <a:schemeClr val="tx1"/>
                </a:solidFill>
                <a:latin typeface="Arial" charset="0"/>
                <a:cs typeface="Arial" charset="0"/>
              </a:defRPr>
            </a:lvl5pPr>
            <a:lvl6pPr marL="2514600" indent="-228600" defTabSz="987425"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87425"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87425"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87425" eaLnBrk="0" fontAlgn="base" hangingPunct="0">
              <a:spcBef>
                <a:spcPct val="20000"/>
              </a:spcBef>
              <a:spcAft>
                <a:spcPct val="0"/>
              </a:spcAft>
              <a:buChar char="»"/>
              <a:defRPr sz="2000">
                <a:solidFill>
                  <a:schemeClr val="tx1"/>
                </a:solidFill>
                <a:latin typeface="Arial" charset="0"/>
                <a:cs typeface="Arial" charset="0"/>
              </a:defRPr>
            </a:lvl9pPr>
          </a:lstStyle>
          <a:p>
            <a:pPr algn="just">
              <a:spcBef>
                <a:spcPct val="0"/>
              </a:spcBef>
            </a:pPr>
            <a:r>
              <a:rPr lang="en-GB" altLang="en-US" sz="2100" dirty="0">
                <a:solidFill>
                  <a:srgbClr val="0033CC"/>
                </a:solidFill>
                <a:latin typeface="+mn-lt"/>
              </a:rPr>
              <a:t>Conditional Mutual Information is confirmed to be a quite powerful tool to identify causal relationships in time series.</a:t>
            </a:r>
          </a:p>
          <a:p>
            <a:pPr marL="0" indent="0" algn="just">
              <a:spcBef>
                <a:spcPct val="0"/>
              </a:spcBef>
              <a:buNone/>
            </a:pPr>
            <a:r>
              <a:rPr lang="en-GB" altLang="en-US" sz="800" dirty="0">
                <a:solidFill>
                  <a:srgbClr val="0033CC"/>
                </a:solidFill>
                <a:latin typeface="+mn-lt"/>
              </a:rPr>
              <a:t> </a:t>
            </a:r>
          </a:p>
          <a:p>
            <a:pPr algn="just">
              <a:spcBef>
                <a:spcPct val="0"/>
              </a:spcBef>
            </a:pPr>
            <a:r>
              <a:rPr lang="en-GB" altLang="en-US" sz="2100" dirty="0">
                <a:solidFill>
                  <a:srgbClr val="0033CC"/>
                </a:solidFill>
                <a:latin typeface="+mn-lt"/>
              </a:rPr>
              <a:t>Application to ELM pacing with pellets shows good coherence between the devices.</a:t>
            </a:r>
          </a:p>
          <a:p>
            <a:pPr algn="just">
              <a:spcBef>
                <a:spcPct val="0"/>
              </a:spcBef>
            </a:pPr>
            <a:endParaRPr lang="en-GB" altLang="en-US" sz="800" dirty="0">
              <a:solidFill>
                <a:srgbClr val="0033CC"/>
              </a:solidFill>
              <a:latin typeface="+mn-lt"/>
            </a:endParaRPr>
          </a:p>
          <a:p>
            <a:pPr algn="just">
              <a:spcBef>
                <a:spcPct val="0"/>
              </a:spcBef>
            </a:pPr>
            <a:r>
              <a:rPr lang="en-GB" sz="2100" dirty="0">
                <a:solidFill>
                  <a:srgbClr val="0033CC"/>
                </a:solidFill>
                <a:latin typeface="+mn-lt"/>
              </a:rPr>
              <a:t>In both devices and for both hardware implementations of the pacing, the </a:t>
            </a:r>
            <a:r>
              <a:rPr lang="en-GB" sz="2100" b="1" dirty="0">
                <a:solidFill>
                  <a:srgbClr val="0033CC"/>
                </a:solidFill>
                <a:latin typeface="+mn-lt"/>
              </a:rPr>
              <a:t>amplitude-amplitude</a:t>
            </a:r>
            <a:r>
              <a:rPr lang="en-GB" sz="2100" dirty="0">
                <a:solidFill>
                  <a:srgbClr val="0033CC"/>
                </a:solidFill>
                <a:latin typeface="+mn-lt"/>
              </a:rPr>
              <a:t> effect is the real dominant one. </a:t>
            </a:r>
          </a:p>
          <a:p>
            <a:pPr algn="just">
              <a:spcBef>
                <a:spcPct val="0"/>
              </a:spcBef>
            </a:pPr>
            <a:endParaRPr lang="en-GB" sz="800" dirty="0">
              <a:solidFill>
                <a:srgbClr val="0033CC"/>
              </a:solidFill>
              <a:latin typeface="+mn-lt"/>
            </a:endParaRPr>
          </a:p>
          <a:p>
            <a:pPr algn="just">
              <a:spcBef>
                <a:spcPct val="0"/>
              </a:spcBef>
            </a:pPr>
            <a:r>
              <a:rPr lang="en-GB" sz="2100" dirty="0">
                <a:solidFill>
                  <a:srgbClr val="0033CC"/>
                </a:solidFill>
                <a:latin typeface="+mn-lt"/>
              </a:rPr>
              <a:t>For AUG small ELMs the </a:t>
            </a:r>
            <a:r>
              <a:rPr lang="en-GB" sz="2100" b="1" dirty="0">
                <a:solidFill>
                  <a:srgbClr val="0033CC"/>
                </a:solidFill>
                <a:latin typeface="+mn-lt"/>
              </a:rPr>
              <a:t>phase-phase</a:t>
            </a:r>
            <a:r>
              <a:rPr lang="en-GB" sz="2100" dirty="0">
                <a:solidFill>
                  <a:srgbClr val="0033CC"/>
                </a:solidFill>
                <a:latin typeface="+mn-lt"/>
              </a:rPr>
              <a:t> synchronisation is also important</a:t>
            </a:r>
          </a:p>
          <a:p>
            <a:pPr marL="0" indent="0" algn="just">
              <a:spcBef>
                <a:spcPct val="0"/>
              </a:spcBef>
              <a:buNone/>
            </a:pPr>
            <a:endParaRPr lang="en-GB" sz="2100" dirty="0">
              <a:solidFill>
                <a:srgbClr val="0033CC"/>
              </a:solidFill>
              <a:latin typeface="+mn-lt"/>
            </a:endParaRPr>
          </a:p>
          <a:p>
            <a:pPr algn="just">
              <a:spcBef>
                <a:spcPct val="0"/>
              </a:spcBef>
            </a:pPr>
            <a:endParaRPr lang="en-GB" sz="800" dirty="0">
              <a:solidFill>
                <a:srgbClr val="0033CC"/>
              </a:solidFill>
              <a:latin typeface="+mn-lt"/>
            </a:endParaRPr>
          </a:p>
          <a:p>
            <a:pPr algn="just">
              <a:spcBef>
                <a:spcPct val="0"/>
              </a:spcBef>
            </a:pPr>
            <a:r>
              <a:rPr lang="en-GB" sz="2100" dirty="0">
                <a:solidFill>
                  <a:srgbClr val="7030A0"/>
                </a:solidFill>
                <a:latin typeface="+mn-lt"/>
              </a:rPr>
              <a:t>In all applications, there seem to be margins for improving the phase-amplitude driving by better timing of the external perturbations with respect to the natural cycle of both instabilities.</a:t>
            </a:r>
            <a:endParaRPr lang="en-GB" altLang="en-US" sz="2100" dirty="0">
              <a:solidFill>
                <a:srgbClr val="7030A0"/>
              </a:solidFill>
              <a:latin typeface="+mn-lt"/>
            </a:endParaRPr>
          </a:p>
        </p:txBody>
      </p:sp>
    </p:spTree>
    <p:extLst>
      <p:ext uri="{BB962C8B-B14F-4D97-AF65-F5344CB8AC3E}">
        <p14:creationId xmlns:p14="http://schemas.microsoft.com/office/powerpoint/2010/main" val="2251580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47F6C8-FF6E-4582-A243-61204B641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38012"/>
            <a:ext cx="9036496" cy="2909139"/>
          </a:xfrm>
          <a:prstGeom prst="rect">
            <a:avLst/>
          </a:prstGeom>
        </p:spPr>
      </p:pic>
      <p:sp>
        <p:nvSpPr>
          <p:cNvPr id="8" name="Titolo 6">
            <a:extLst>
              <a:ext uri="{FF2B5EF4-FFF2-40B4-BE49-F238E27FC236}">
                <a16:creationId xmlns:a16="http://schemas.microsoft.com/office/drawing/2014/main" id="{C2CE5D97-F517-4AA8-9072-53D80A5E6221}"/>
              </a:ext>
            </a:extLst>
          </p:cNvPr>
          <p:cNvSpPr>
            <a:spLocks noGrp="1"/>
          </p:cNvSpPr>
          <p:nvPr>
            <p:ph type="ctrTitle"/>
          </p:nvPr>
        </p:nvSpPr>
        <p:spPr>
          <a:xfrm>
            <a:off x="1180195" y="195486"/>
            <a:ext cx="6891114" cy="1085850"/>
          </a:xfrm>
        </p:spPr>
        <p:txBody>
          <a:bodyPr>
            <a:normAutofit/>
          </a:bodyPr>
          <a:lstStyle/>
          <a:p>
            <a:r>
              <a:rPr lang="en-GB" sz="4050" dirty="0">
                <a:cs typeface="Arial" panose="020B0604020202020204" pitchFamily="34" charset="0"/>
              </a:rPr>
              <a:t>Thank You for Your Attention!</a:t>
            </a:r>
          </a:p>
        </p:txBody>
      </p:sp>
    </p:spTree>
    <p:extLst>
      <p:ext uri="{BB962C8B-B14F-4D97-AF65-F5344CB8AC3E}">
        <p14:creationId xmlns:p14="http://schemas.microsoft.com/office/powerpoint/2010/main" val="511258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841FEB-F874-42A3-B87D-667CD759066A}"/>
              </a:ext>
            </a:extLst>
          </p:cNvPr>
          <p:cNvPicPr>
            <a:picLocks noChangeAspect="1"/>
          </p:cNvPicPr>
          <p:nvPr/>
        </p:nvPicPr>
        <p:blipFill>
          <a:blip r:embed="rId2"/>
          <a:stretch>
            <a:fillRect/>
          </a:stretch>
        </p:blipFill>
        <p:spPr>
          <a:xfrm>
            <a:off x="215121" y="1347614"/>
            <a:ext cx="4176464" cy="3055441"/>
          </a:xfrm>
          <a:prstGeom prst="rect">
            <a:avLst/>
          </a:prstGeom>
        </p:spPr>
      </p:pic>
      <p:pic>
        <p:nvPicPr>
          <p:cNvPr id="9" name="Picture 8">
            <a:extLst>
              <a:ext uri="{FF2B5EF4-FFF2-40B4-BE49-F238E27FC236}">
                <a16:creationId xmlns:a16="http://schemas.microsoft.com/office/drawing/2014/main" id="{5BC56C40-81F7-45E6-982E-5F7BE84E50E5}"/>
              </a:ext>
            </a:extLst>
          </p:cNvPr>
          <p:cNvPicPr>
            <a:picLocks noChangeAspect="1"/>
          </p:cNvPicPr>
          <p:nvPr/>
        </p:nvPicPr>
        <p:blipFill>
          <a:blip r:embed="rId3"/>
          <a:stretch>
            <a:fillRect/>
          </a:stretch>
        </p:blipFill>
        <p:spPr>
          <a:xfrm>
            <a:off x="4554589" y="1563638"/>
            <a:ext cx="4049860" cy="2774716"/>
          </a:xfrm>
          <a:prstGeom prst="rect">
            <a:avLst/>
          </a:prstGeom>
        </p:spPr>
      </p:pic>
      <p:pic>
        <p:nvPicPr>
          <p:cNvPr id="11" name="Picture 10">
            <a:extLst>
              <a:ext uri="{FF2B5EF4-FFF2-40B4-BE49-F238E27FC236}">
                <a16:creationId xmlns:a16="http://schemas.microsoft.com/office/drawing/2014/main" id="{75ACA5F7-FDDC-4731-8288-16BB34AD3BA7}"/>
              </a:ext>
            </a:extLst>
          </p:cNvPr>
          <p:cNvPicPr>
            <a:picLocks noChangeAspect="1"/>
          </p:cNvPicPr>
          <p:nvPr/>
        </p:nvPicPr>
        <p:blipFill>
          <a:blip r:embed="rId4"/>
          <a:stretch>
            <a:fillRect/>
          </a:stretch>
        </p:blipFill>
        <p:spPr>
          <a:xfrm>
            <a:off x="4600796" y="1483381"/>
            <a:ext cx="3984264" cy="152265"/>
          </a:xfrm>
          <a:prstGeom prst="rect">
            <a:avLst/>
          </a:prstGeom>
        </p:spPr>
      </p:pic>
      <p:sp>
        <p:nvSpPr>
          <p:cNvPr id="13" name="TextBox 12">
            <a:extLst>
              <a:ext uri="{FF2B5EF4-FFF2-40B4-BE49-F238E27FC236}">
                <a16:creationId xmlns:a16="http://schemas.microsoft.com/office/drawing/2014/main" id="{2228E1D4-EFBD-439F-B960-F45053AF08C6}"/>
              </a:ext>
            </a:extLst>
          </p:cNvPr>
          <p:cNvSpPr txBox="1"/>
          <p:nvPr/>
        </p:nvSpPr>
        <p:spPr>
          <a:xfrm>
            <a:off x="539552" y="337989"/>
            <a:ext cx="4572000" cy="723275"/>
          </a:xfrm>
          <a:prstGeom prst="rect">
            <a:avLst/>
          </a:prstGeom>
          <a:noFill/>
        </p:spPr>
        <p:txBody>
          <a:bodyPr wrap="square">
            <a:spAutoFit/>
          </a:bodyPr>
          <a:lstStyle/>
          <a:p>
            <a:pPr algn="l">
              <a:spcAft>
                <a:spcPts val="600"/>
              </a:spcAft>
            </a:pPr>
            <a:r>
              <a:rPr lang="en-US" b="0" i="0" dirty="0">
                <a:solidFill>
                  <a:srgbClr val="000000"/>
                </a:solidFill>
                <a:effectLst/>
                <a:latin typeface="Arial" panose="020B0604020202020204" pitchFamily="34" charset="0"/>
              </a:rPr>
              <a:t>- </a:t>
            </a:r>
            <a:r>
              <a:rPr lang="en-US" b="0" i="0" dirty="0">
                <a:solidFill>
                  <a:srgbClr val="C00000"/>
                </a:solidFill>
                <a:effectLst/>
                <a:latin typeface="Arial" panose="020B0604020202020204" pitchFamily="34" charset="0"/>
              </a:rPr>
              <a:t>94087 ("</a:t>
            </a:r>
            <a:r>
              <a:rPr lang="en-US" b="0" i="1" dirty="0">
                <a:solidFill>
                  <a:srgbClr val="C00000"/>
                </a:solidFill>
                <a:effectLst/>
                <a:latin typeface="Arial" panose="020B0604020202020204" pitchFamily="34" charset="0"/>
              </a:rPr>
              <a:t>some not paced</a:t>
            </a:r>
            <a:r>
              <a:rPr lang="en-US" b="0" i="0" dirty="0">
                <a:solidFill>
                  <a:srgbClr val="C00000"/>
                </a:solidFill>
                <a:effectLst/>
                <a:latin typeface="Arial" panose="020B0604020202020204" pitchFamily="34" charset="0"/>
              </a:rPr>
              <a:t>")</a:t>
            </a:r>
          </a:p>
          <a:p>
            <a:pPr algn="l">
              <a:spcAft>
                <a:spcPts val="600"/>
              </a:spcAft>
            </a:pPr>
            <a:r>
              <a:rPr lang="en-US" b="0" i="0" dirty="0">
                <a:solidFill>
                  <a:srgbClr val="000000"/>
                </a:solidFill>
                <a:effectLst/>
                <a:latin typeface="Arial" panose="020B0604020202020204" pitchFamily="34" charset="0"/>
              </a:rPr>
              <a:t>- </a:t>
            </a:r>
            <a:r>
              <a:rPr lang="en-US" b="0" i="0" dirty="0">
                <a:solidFill>
                  <a:srgbClr val="0000FF"/>
                </a:solidFill>
                <a:effectLst/>
                <a:latin typeface="Arial" panose="020B0604020202020204" pitchFamily="34" charset="0"/>
              </a:rPr>
              <a:t>94089 ("Perfect pacing")</a:t>
            </a:r>
          </a:p>
        </p:txBody>
      </p:sp>
    </p:spTree>
    <p:extLst>
      <p:ext uri="{BB962C8B-B14F-4D97-AF65-F5344CB8AC3E}">
        <p14:creationId xmlns:p14="http://schemas.microsoft.com/office/powerpoint/2010/main" val="348774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D9FA759-54B9-4CA9-896B-0F98110CFDBD}"/>
              </a:ext>
            </a:extLst>
          </p:cNvPr>
          <p:cNvSpPr/>
          <p:nvPr/>
        </p:nvSpPr>
        <p:spPr>
          <a:xfrm>
            <a:off x="251520" y="195486"/>
            <a:ext cx="8784976" cy="14401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A92CFE-69B3-4CB3-963C-D24B1E8DF14F}"/>
              </a:ext>
            </a:extLst>
          </p:cNvPr>
          <p:cNvSpPr txBox="1"/>
          <p:nvPr/>
        </p:nvSpPr>
        <p:spPr>
          <a:xfrm>
            <a:off x="323528" y="483518"/>
            <a:ext cx="3600400" cy="369332"/>
          </a:xfrm>
          <a:prstGeom prst="rect">
            <a:avLst/>
          </a:prstGeom>
          <a:noFill/>
        </p:spPr>
        <p:txBody>
          <a:bodyPr wrap="square">
            <a:spAutoFit/>
          </a:bodyPr>
          <a:lstStyle/>
          <a:p>
            <a:r>
              <a:rPr lang="en-GB" b="1" dirty="0">
                <a:solidFill>
                  <a:srgbClr val="C00000"/>
                </a:solidFill>
                <a:latin typeface="Calibri" panose="020F0502020204030204" pitchFamily="34" charset="0"/>
                <a:ea typeface="Times New Roman" panose="02020603050405020304" pitchFamily="18" charset="0"/>
              </a:rPr>
              <a:t>C</a:t>
            </a:r>
            <a:r>
              <a:rPr lang="en-GB" sz="1800" b="1" dirty="0">
                <a:solidFill>
                  <a:srgbClr val="C00000"/>
                </a:solidFill>
                <a:effectLst/>
                <a:latin typeface="Calibri" panose="020F0502020204030204" pitchFamily="34" charset="0"/>
                <a:ea typeface="Times New Roman" panose="02020603050405020304" pitchFamily="18" charset="0"/>
              </a:rPr>
              <a:t>ontrol of macroscopic instabilities</a:t>
            </a:r>
            <a:endParaRPr lang="en-US" b="1" dirty="0">
              <a:solidFill>
                <a:srgbClr val="C00000"/>
              </a:solidFill>
            </a:endParaRPr>
          </a:p>
        </p:txBody>
      </p:sp>
      <p:sp>
        <p:nvSpPr>
          <p:cNvPr id="7" name="TextBox 6">
            <a:extLst>
              <a:ext uri="{FF2B5EF4-FFF2-40B4-BE49-F238E27FC236}">
                <a16:creationId xmlns:a16="http://schemas.microsoft.com/office/drawing/2014/main" id="{00A2777C-E428-4B1C-BDEB-A63C293E10B8}"/>
              </a:ext>
            </a:extLst>
          </p:cNvPr>
          <p:cNvSpPr txBox="1"/>
          <p:nvPr/>
        </p:nvSpPr>
        <p:spPr>
          <a:xfrm>
            <a:off x="5474433" y="391012"/>
            <a:ext cx="3312368" cy="923330"/>
          </a:xfrm>
          <a:prstGeom prst="rect">
            <a:avLst/>
          </a:prstGeom>
          <a:noFill/>
        </p:spPr>
        <p:txBody>
          <a:bodyPr wrap="square">
            <a:spAutoFit/>
          </a:bodyPr>
          <a:lstStyle/>
          <a:p>
            <a:r>
              <a:rPr lang="en-GB" b="1" dirty="0">
                <a:solidFill>
                  <a:srgbClr val="C00000"/>
                </a:solidFill>
                <a:latin typeface="Calibri" panose="020F0502020204030204" pitchFamily="34" charset="0"/>
              </a:rPr>
              <a:t>an essential ingredient in the optimisation of scenarios for the next generation of Tokamaks</a:t>
            </a:r>
            <a:endParaRPr lang="en-US" b="1" dirty="0">
              <a:solidFill>
                <a:srgbClr val="C00000"/>
              </a:solidFill>
              <a:latin typeface="Calibri" panose="020F0502020204030204" pitchFamily="34" charset="0"/>
            </a:endParaRPr>
          </a:p>
        </p:txBody>
      </p:sp>
      <p:sp>
        <p:nvSpPr>
          <p:cNvPr id="9" name="TextBox 8">
            <a:extLst>
              <a:ext uri="{FF2B5EF4-FFF2-40B4-BE49-F238E27FC236}">
                <a16:creationId xmlns:a16="http://schemas.microsoft.com/office/drawing/2014/main" id="{F3DC2902-B0A2-4E5F-9439-6E5C5388CB65}"/>
              </a:ext>
            </a:extLst>
          </p:cNvPr>
          <p:cNvSpPr txBox="1"/>
          <p:nvPr/>
        </p:nvSpPr>
        <p:spPr>
          <a:xfrm>
            <a:off x="971600" y="843558"/>
            <a:ext cx="2213992" cy="338554"/>
          </a:xfrm>
          <a:prstGeom prst="rect">
            <a:avLst/>
          </a:prstGeom>
          <a:noFill/>
        </p:spPr>
        <p:txBody>
          <a:bodyPr wrap="square">
            <a:spAutoFit/>
          </a:bodyPr>
          <a:lstStyle/>
          <a:p>
            <a:r>
              <a:rPr lang="en-GB" sz="1600" i="1" dirty="0">
                <a:solidFill>
                  <a:srgbClr val="0000FF"/>
                </a:solidFill>
                <a:latin typeface="Calibri" panose="020F0502020204030204" pitchFamily="34" charset="0"/>
                <a:ea typeface="Times New Roman" panose="02020603050405020304" pitchFamily="18" charset="0"/>
              </a:rPr>
              <a:t>(</a:t>
            </a:r>
            <a:r>
              <a:rPr lang="en-GB" sz="1600" i="1" dirty="0">
                <a:solidFill>
                  <a:srgbClr val="0000FF"/>
                </a:solidFill>
                <a:effectLst/>
                <a:latin typeface="Calibri" panose="020F0502020204030204" pitchFamily="34" charset="0"/>
                <a:ea typeface="Times New Roman" panose="02020603050405020304" pitchFamily="18" charset="0"/>
              </a:rPr>
              <a:t>ELMs and </a:t>
            </a:r>
            <a:r>
              <a:rPr lang="en-GB" sz="1600" i="1" dirty="0" err="1">
                <a:solidFill>
                  <a:srgbClr val="0000FF"/>
                </a:solidFill>
                <a:effectLst/>
                <a:latin typeface="Calibri" panose="020F0502020204030204" pitchFamily="34" charset="0"/>
                <a:ea typeface="Times New Roman" panose="02020603050405020304" pitchFamily="18" charset="0"/>
              </a:rPr>
              <a:t>Sawteeth</a:t>
            </a:r>
            <a:r>
              <a:rPr lang="en-GB" sz="1600" i="1" dirty="0">
                <a:solidFill>
                  <a:srgbClr val="0000FF"/>
                </a:solidFill>
                <a:effectLst/>
                <a:latin typeface="Calibri" panose="020F0502020204030204" pitchFamily="34" charset="0"/>
                <a:ea typeface="Times New Roman" panose="02020603050405020304" pitchFamily="18" charset="0"/>
              </a:rPr>
              <a:t>)</a:t>
            </a:r>
            <a:endParaRPr lang="en-US" sz="1600" i="1" dirty="0">
              <a:solidFill>
                <a:srgbClr val="0000FF"/>
              </a:solidFill>
            </a:endParaRPr>
          </a:p>
        </p:txBody>
      </p:sp>
      <p:sp>
        <p:nvSpPr>
          <p:cNvPr id="10" name="Arrow: Right 9">
            <a:extLst>
              <a:ext uri="{FF2B5EF4-FFF2-40B4-BE49-F238E27FC236}">
                <a16:creationId xmlns:a16="http://schemas.microsoft.com/office/drawing/2014/main" id="{13B3C5C1-C9F8-4F13-A322-FBC4344E68A1}"/>
              </a:ext>
            </a:extLst>
          </p:cNvPr>
          <p:cNvSpPr/>
          <p:nvPr/>
        </p:nvSpPr>
        <p:spPr>
          <a:xfrm>
            <a:off x="4211960" y="581870"/>
            <a:ext cx="720080" cy="216024"/>
          </a:xfrm>
          <a:prstGeom prst="rightArrow">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62B1205-4CE9-4E66-A4A0-3F724B0B4D25}"/>
              </a:ext>
            </a:extLst>
          </p:cNvPr>
          <p:cNvSpPr txBox="1"/>
          <p:nvPr/>
        </p:nvSpPr>
        <p:spPr>
          <a:xfrm>
            <a:off x="824206" y="2769720"/>
            <a:ext cx="4186880" cy="615553"/>
          </a:xfrm>
          <a:prstGeom prst="rect">
            <a:avLst/>
          </a:prstGeom>
          <a:noFill/>
        </p:spPr>
        <p:txBody>
          <a:bodyPr wrap="square">
            <a:spAutoFit/>
          </a:bodyPr>
          <a:lstStyle/>
          <a:p>
            <a:pPr marL="285750" indent="-285750">
              <a:buFont typeface="Calibri" panose="020F0502020204030204" pitchFamily="34" charset="0"/>
              <a:buChar char="–"/>
            </a:pPr>
            <a:r>
              <a:rPr lang="en-GB" sz="1700" dirty="0">
                <a:solidFill>
                  <a:srgbClr val="3333FF"/>
                </a:solidFill>
                <a:effectLst/>
                <a:latin typeface="Calibri" panose="020F0502020204030204" pitchFamily="34" charset="0"/>
                <a:ea typeface="Times New Roman" panose="02020603050405020304" pitchFamily="18" charset="0"/>
              </a:rPr>
              <a:t>Several details of their interactions remain poorly understood</a:t>
            </a:r>
            <a:endParaRPr lang="en-US" sz="1700" dirty="0">
              <a:solidFill>
                <a:srgbClr val="3333FF"/>
              </a:solidFill>
            </a:endParaRPr>
          </a:p>
        </p:txBody>
      </p:sp>
      <p:grpSp>
        <p:nvGrpSpPr>
          <p:cNvPr id="22" name="Group 21">
            <a:extLst>
              <a:ext uri="{FF2B5EF4-FFF2-40B4-BE49-F238E27FC236}">
                <a16:creationId xmlns:a16="http://schemas.microsoft.com/office/drawing/2014/main" id="{A9B28FB3-59A0-456B-AFB3-E49AA56C9F8B}"/>
              </a:ext>
            </a:extLst>
          </p:cNvPr>
          <p:cNvGrpSpPr/>
          <p:nvPr/>
        </p:nvGrpSpPr>
        <p:grpSpPr>
          <a:xfrm>
            <a:off x="5314785" y="3385273"/>
            <a:ext cx="3631663" cy="1554272"/>
            <a:chOff x="5332824" y="3217645"/>
            <a:chExt cx="3631663" cy="1554272"/>
          </a:xfrm>
        </p:grpSpPr>
        <p:sp>
          <p:nvSpPr>
            <p:cNvPr id="21" name="Rectangle: Rounded Corners 20">
              <a:extLst>
                <a:ext uri="{FF2B5EF4-FFF2-40B4-BE49-F238E27FC236}">
                  <a16:creationId xmlns:a16="http://schemas.microsoft.com/office/drawing/2014/main" id="{42BB0EA0-6901-48F3-AC4D-CE32E6EE4F87}"/>
                </a:ext>
              </a:extLst>
            </p:cNvPr>
            <p:cNvSpPr/>
            <p:nvPr/>
          </p:nvSpPr>
          <p:spPr>
            <a:xfrm>
              <a:off x="5332824" y="3217645"/>
              <a:ext cx="3631663" cy="155427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995F10C-B40F-49EC-B75A-17217E16CE32}"/>
                </a:ext>
              </a:extLst>
            </p:cNvPr>
            <p:cNvSpPr txBox="1"/>
            <p:nvPr/>
          </p:nvSpPr>
          <p:spPr>
            <a:xfrm>
              <a:off x="5564479" y="3217645"/>
              <a:ext cx="3168352" cy="1554272"/>
            </a:xfrm>
            <a:prstGeom prst="rect">
              <a:avLst/>
            </a:prstGeom>
            <a:noFill/>
          </p:spPr>
          <p:txBody>
            <a:bodyPr wrap="square">
              <a:spAutoFit/>
            </a:bodyPr>
            <a:lstStyle/>
            <a:p>
              <a:pPr>
                <a:spcAft>
                  <a:spcPts val="600"/>
                </a:spcAft>
              </a:pPr>
              <a:r>
                <a:rPr lang="en-GB" sz="1800" b="1" u="sng" dirty="0">
                  <a:solidFill>
                    <a:srgbClr val="0000FF"/>
                  </a:solidFill>
                  <a:effectLst/>
                  <a:latin typeface="Calibri" panose="020F0502020204030204" pitchFamily="34" charset="0"/>
                  <a:ea typeface="Times New Roman" panose="02020603050405020304" pitchFamily="18" charset="0"/>
                </a:rPr>
                <a:t>in particular:</a:t>
              </a:r>
            </a:p>
            <a:p>
              <a:pPr marL="285750" indent="-285750">
                <a:spcAft>
                  <a:spcPts val="600"/>
                </a:spcAft>
                <a:buFont typeface="Arial" panose="020B0604020202020204" pitchFamily="34" charset="0"/>
                <a:buChar char="•"/>
              </a:pPr>
              <a:r>
                <a:rPr lang="en-GB" sz="1800" dirty="0">
                  <a:solidFill>
                    <a:srgbClr val="0000FF"/>
                  </a:solidFill>
                  <a:effectLst/>
                  <a:latin typeface="Calibri" panose="020F0502020204030204" pitchFamily="34" charset="0"/>
                  <a:ea typeface="Times New Roman" panose="02020603050405020304" pitchFamily="18" charset="0"/>
                </a:rPr>
                <a:t>the assessment of the relative importance of phase and amplitude in frequency synchronization</a:t>
              </a:r>
              <a:endParaRPr lang="en-US" dirty="0">
                <a:solidFill>
                  <a:srgbClr val="0000FF"/>
                </a:solidFill>
              </a:endParaRPr>
            </a:p>
          </p:txBody>
        </p:sp>
      </p:grpSp>
      <p:sp>
        <p:nvSpPr>
          <p:cNvPr id="19" name="Rectangle 18">
            <a:extLst>
              <a:ext uri="{FF2B5EF4-FFF2-40B4-BE49-F238E27FC236}">
                <a16:creationId xmlns:a16="http://schemas.microsoft.com/office/drawing/2014/main" id="{24690B4E-CC3B-422B-9351-564FFA316BAB}"/>
              </a:ext>
            </a:extLst>
          </p:cNvPr>
          <p:cNvSpPr/>
          <p:nvPr/>
        </p:nvSpPr>
        <p:spPr>
          <a:xfrm>
            <a:off x="251520" y="1932343"/>
            <a:ext cx="4320480" cy="9886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14000"/>
              </a:lnSpc>
              <a:buBlip>
                <a:blip r:embed="rId3"/>
              </a:buBlip>
            </a:pPr>
            <a:r>
              <a:rPr lang="en-GB" dirty="0">
                <a:solidFill>
                  <a:srgbClr val="0000FF"/>
                </a:solidFill>
                <a:latin typeface="Calibri" panose="020F0502020204030204" pitchFamily="34" charset="0"/>
              </a:rPr>
              <a:t>Various pacing experiments have been successfully carried out in many devices</a:t>
            </a:r>
            <a:endParaRPr lang="en-US" dirty="0">
              <a:solidFill>
                <a:srgbClr val="0000FF"/>
              </a:solidFill>
              <a:latin typeface="Calibri" panose="020F0502020204030204" pitchFamily="34" charset="0"/>
            </a:endParaRPr>
          </a:p>
          <a:p>
            <a:pPr marL="285750" indent="-285750" algn="just">
              <a:lnSpc>
                <a:spcPct val="114000"/>
              </a:lnSpc>
              <a:buBlip>
                <a:blip r:embed="rId3"/>
              </a:buBlip>
            </a:pPr>
            <a:endParaRPr lang="en-US" sz="1600" b="1" dirty="0">
              <a:solidFill>
                <a:srgbClr val="0000FF"/>
              </a:solidFill>
            </a:endParaRPr>
          </a:p>
        </p:txBody>
      </p:sp>
    </p:spTree>
    <p:extLst>
      <p:ext uri="{BB962C8B-B14F-4D97-AF65-F5344CB8AC3E}">
        <p14:creationId xmlns:p14="http://schemas.microsoft.com/office/powerpoint/2010/main" val="579605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45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987824" y="-8445"/>
            <a:ext cx="3114346"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defTabSz="740569">
              <a:lnSpc>
                <a:spcPct val="80000"/>
              </a:lnSpc>
            </a:pPr>
            <a:r>
              <a:rPr lang="it-IT" altLang="en-US" sz="2100" b="1" dirty="0">
                <a:latin typeface="+mn-lt"/>
              </a:rPr>
              <a:t>ELM Pacing with pellets</a:t>
            </a:r>
            <a:endParaRPr lang="en-GB" altLang="en-US" sz="2100" b="1" dirty="0">
              <a:latin typeface="+mn-lt"/>
            </a:endParaRPr>
          </a:p>
        </p:txBody>
      </p:sp>
      <p:sp>
        <p:nvSpPr>
          <p:cNvPr id="6" name="Rectangle 3"/>
          <p:cNvSpPr txBox="1">
            <a:spLocks noChangeArrowheads="1"/>
          </p:cNvSpPr>
          <p:nvPr/>
        </p:nvSpPr>
        <p:spPr>
          <a:xfrm>
            <a:off x="1303712" y="589346"/>
            <a:ext cx="6536577" cy="2106215"/>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it-IT" altLang="en-US" sz="1050" dirty="0">
              <a:solidFill>
                <a:schemeClr val="accent2"/>
              </a:solidFill>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73697"/>
            <a:ext cx="3839702" cy="3587415"/>
          </a:xfrm>
          <a:prstGeom prst="rect">
            <a:avLst/>
          </a:prstGeom>
        </p:spPr>
      </p:pic>
      <p:sp>
        <p:nvSpPr>
          <p:cNvPr id="3" name="Rettangolo 2"/>
          <p:cNvSpPr/>
          <p:nvPr/>
        </p:nvSpPr>
        <p:spPr>
          <a:xfrm>
            <a:off x="35496" y="4264315"/>
            <a:ext cx="3566511" cy="826701"/>
          </a:xfrm>
          <a:prstGeom prst="rect">
            <a:avLst/>
          </a:prstGeom>
          <a:solidFill>
            <a:schemeClr val="bg1">
              <a:lumMod val="65000"/>
            </a:schemeClr>
          </a:solidFill>
          <a:ln>
            <a:solidFill>
              <a:schemeClr val="accent1">
                <a:shade val="50000"/>
              </a:schemeClr>
            </a:solidFill>
          </a:ln>
        </p:spPr>
        <p:txBody>
          <a:bodyPr wrap="square">
            <a:spAutoFit/>
          </a:bodyPr>
          <a:lstStyle/>
          <a:p>
            <a:pPr marL="171450" lvl="0" indent="-171450">
              <a:lnSpc>
                <a:spcPct val="107000"/>
              </a:lnSpc>
              <a:spcAft>
                <a:spcPts val="0"/>
              </a:spcAft>
              <a:buFont typeface="Arial" panose="020B0604020202020204" pitchFamily="34" charset="0"/>
              <a:buChar char="•"/>
            </a:pPr>
            <a:r>
              <a:rPr lang="en-US" sz="900" i="1" dirty="0">
                <a:solidFill>
                  <a:srgbClr val="000099"/>
                </a:solidFill>
                <a:ea typeface="游明朝"/>
                <a:cs typeface="Times New Roman" panose="02020603050405020304" pitchFamily="18" charset="0"/>
              </a:rPr>
              <a:t>A. </a:t>
            </a:r>
            <a:r>
              <a:rPr lang="en-US" sz="900" i="1" dirty="0" err="1">
                <a:solidFill>
                  <a:srgbClr val="000099"/>
                </a:solidFill>
                <a:ea typeface="游明朝"/>
                <a:cs typeface="Times New Roman" panose="02020603050405020304" pitchFamily="18" charset="0"/>
              </a:rPr>
              <a:t>Murari</a:t>
            </a:r>
            <a:r>
              <a:rPr lang="en-US" sz="900" i="1" dirty="0">
                <a:solidFill>
                  <a:srgbClr val="000099"/>
                </a:solidFill>
                <a:ea typeface="游明朝"/>
                <a:cs typeface="Times New Roman" panose="02020603050405020304" pitchFamily="18" charset="0"/>
              </a:rPr>
              <a:t>, et al. “Application of transfer entropy to causality detection and synchronization experiments in tokamaks”, (2015), </a:t>
            </a:r>
            <a:r>
              <a:rPr lang="en-US" sz="900" i="1" dirty="0" err="1">
                <a:solidFill>
                  <a:srgbClr val="000099"/>
                </a:solidFill>
                <a:ea typeface="游明朝"/>
                <a:cs typeface="Times New Roman" panose="02020603050405020304" pitchFamily="18" charset="0"/>
              </a:rPr>
              <a:t>Nucl</a:t>
            </a:r>
            <a:r>
              <a:rPr lang="en-US" sz="900" i="1" dirty="0">
                <a:solidFill>
                  <a:srgbClr val="000099"/>
                </a:solidFill>
                <a:ea typeface="游明朝"/>
                <a:cs typeface="Times New Roman" panose="02020603050405020304" pitchFamily="18" charset="0"/>
              </a:rPr>
              <a:t>. </a:t>
            </a:r>
            <a:r>
              <a:rPr lang="it-IT" sz="900" i="1" dirty="0">
                <a:solidFill>
                  <a:srgbClr val="000099"/>
                </a:solidFill>
                <a:ea typeface="游明朝"/>
                <a:cs typeface="Times New Roman" panose="02020603050405020304" pitchFamily="18" charset="0"/>
              </a:rPr>
              <a:t>Fusion 56 </a:t>
            </a:r>
          </a:p>
          <a:p>
            <a:pPr marL="171450" lvl="0" indent="-171450">
              <a:lnSpc>
                <a:spcPct val="107000"/>
              </a:lnSpc>
              <a:spcAft>
                <a:spcPts val="0"/>
              </a:spcAft>
              <a:buFont typeface="Arial" panose="020B0604020202020204" pitchFamily="34" charset="0"/>
              <a:buChar char="•"/>
            </a:pPr>
            <a:r>
              <a:rPr lang="en-US" sz="900" i="1" dirty="0">
                <a:solidFill>
                  <a:srgbClr val="000099"/>
                </a:solidFill>
                <a:ea typeface="游明朝"/>
                <a:cs typeface="Times New Roman" panose="02020603050405020304" pitchFamily="18" charset="0"/>
              </a:rPr>
              <a:t>A. </a:t>
            </a:r>
            <a:r>
              <a:rPr lang="en-US" sz="900" i="1" dirty="0" err="1">
                <a:solidFill>
                  <a:srgbClr val="000099"/>
                </a:solidFill>
                <a:ea typeface="游明朝"/>
                <a:cs typeface="Times New Roman" panose="02020603050405020304" pitchFamily="18" charset="0"/>
              </a:rPr>
              <a:t>Murari</a:t>
            </a:r>
            <a:r>
              <a:rPr lang="en-US" sz="900" i="1" dirty="0">
                <a:solidFill>
                  <a:srgbClr val="000099"/>
                </a:solidFill>
                <a:ea typeface="游明朝"/>
                <a:cs typeface="Times New Roman" panose="02020603050405020304" pitchFamily="18" charset="0"/>
              </a:rPr>
              <a:t> et al.  “How to assess the efficiency of synchronization experiments in tokamaks”, Nuclear Fusion, (2016), 56, pp 076008</a:t>
            </a:r>
            <a:endParaRPr lang="it-IT" sz="900" i="1" dirty="0">
              <a:solidFill>
                <a:srgbClr val="000099"/>
              </a:solidFill>
              <a:ea typeface="游明朝"/>
              <a:cs typeface="Times New Roman" panose="02020603050405020304" pitchFamily="18" charset="0"/>
            </a:endParaRPr>
          </a:p>
        </p:txBody>
      </p:sp>
      <p:sp>
        <p:nvSpPr>
          <p:cNvPr id="8" name="TextBox 7">
            <a:extLst>
              <a:ext uri="{FF2B5EF4-FFF2-40B4-BE49-F238E27FC236}">
                <a16:creationId xmlns:a16="http://schemas.microsoft.com/office/drawing/2014/main" id="{F075F77C-1587-47B6-B427-AD0FE196A73E}"/>
              </a:ext>
            </a:extLst>
          </p:cNvPr>
          <p:cNvSpPr txBox="1"/>
          <p:nvPr/>
        </p:nvSpPr>
        <p:spPr>
          <a:xfrm>
            <a:off x="4125290" y="1359769"/>
            <a:ext cx="4921072" cy="970074"/>
          </a:xfrm>
          <a:prstGeom prst="rect">
            <a:avLst/>
          </a:prstGeom>
          <a:noFill/>
        </p:spPr>
        <p:txBody>
          <a:bodyPr wrap="square">
            <a:spAutoFit/>
          </a:bodyPr>
          <a:lstStyle/>
          <a:p>
            <a:pPr marL="285750" indent="-285750" algn="just">
              <a:lnSpc>
                <a:spcPct val="114000"/>
              </a:lnSpc>
              <a:spcAft>
                <a:spcPts val="600"/>
              </a:spcAft>
              <a:buBlip>
                <a:blip r:embed="rId4"/>
              </a:buBlip>
            </a:pPr>
            <a:r>
              <a:rPr lang="en-GB" sz="1700" dirty="0">
                <a:solidFill>
                  <a:srgbClr val="7030A0"/>
                </a:solidFill>
                <a:latin typeface="Calibri" panose="020F0502020204030204" pitchFamily="34" charset="0"/>
              </a:rPr>
              <a:t>ELM pacing is therefore a very important field of activity (at least as a backup to the development of ELM free scenarios)</a:t>
            </a:r>
          </a:p>
        </p:txBody>
      </p:sp>
      <p:sp>
        <p:nvSpPr>
          <p:cNvPr id="10" name="TextBox 9">
            <a:extLst>
              <a:ext uri="{FF2B5EF4-FFF2-40B4-BE49-F238E27FC236}">
                <a16:creationId xmlns:a16="http://schemas.microsoft.com/office/drawing/2014/main" id="{80146216-5B48-43C1-AE6A-0200249912C0}"/>
              </a:ext>
            </a:extLst>
          </p:cNvPr>
          <p:cNvSpPr txBox="1"/>
          <p:nvPr/>
        </p:nvSpPr>
        <p:spPr>
          <a:xfrm>
            <a:off x="4104247" y="2474336"/>
            <a:ext cx="4921072" cy="1268296"/>
          </a:xfrm>
          <a:prstGeom prst="rect">
            <a:avLst/>
          </a:prstGeom>
          <a:noFill/>
        </p:spPr>
        <p:txBody>
          <a:bodyPr wrap="square">
            <a:spAutoFit/>
          </a:bodyPr>
          <a:lstStyle/>
          <a:p>
            <a:pPr marL="285750" indent="-285750" algn="just">
              <a:lnSpc>
                <a:spcPct val="114000"/>
              </a:lnSpc>
              <a:spcAft>
                <a:spcPts val="600"/>
              </a:spcAft>
              <a:buBlip>
                <a:blip r:embed="rId4"/>
              </a:buBlip>
            </a:pPr>
            <a:r>
              <a:rPr lang="en-GB" sz="1700" dirty="0">
                <a:solidFill>
                  <a:srgbClr val="0000FF"/>
                </a:solidFill>
                <a:latin typeface="Calibri" panose="020F0502020204030204" pitchFamily="34" charset="0"/>
              </a:rPr>
              <a:t>Since in the next generation of device the control of the density will be crucial and delicate, minimising the use of density for ELM pacing by optimising the phase of the pellets can be useful. </a:t>
            </a:r>
          </a:p>
        </p:txBody>
      </p:sp>
      <p:sp>
        <p:nvSpPr>
          <p:cNvPr id="12" name="TextBox 11">
            <a:extLst>
              <a:ext uri="{FF2B5EF4-FFF2-40B4-BE49-F238E27FC236}">
                <a16:creationId xmlns:a16="http://schemas.microsoft.com/office/drawing/2014/main" id="{82C707C9-AF5A-4A39-97EC-C67D859B9B14}"/>
              </a:ext>
            </a:extLst>
          </p:cNvPr>
          <p:cNvSpPr txBox="1"/>
          <p:nvPr/>
        </p:nvSpPr>
        <p:spPr>
          <a:xfrm>
            <a:off x="4089826" y="4011910"/>
            <a:ext cx="4659782" cy="970074"/>
          </a:xfrm>
          <a:prstGeom prst="rect">
            <a:avLst/>
          </a:prstGeom>
          <a:noFill/>
        </p:spPr>
        <p:txBody>
          <a:bodyPr wrap="square">
            <a:spAutoFit/>
          </a:bodyPr>
          <a:lstStyle/>
          <a:p>
            <a:pPr marL="285750" indent="-285750" algn="just">
              <a:lnSpc>
                <a:spcPct val="114000"/>
              </a:lnSpc>
              <a:spcAft>
                <a:spcPts val="600"/>
              </a:spcAft>
              <a:buBlip>
                <a:blip r:embed="rId4"/>
              </a:buBlip>
            </a:pPr>
            <a:r>
              <a:rPr lang="en-GB" sz="1700" dirty="0">
                <a:solidFill>
                  <a:srgbClr val="7030A0"/>
                </a:solidFill>
                <a:latin typeface="Calibri" panose="020F0502020204030204" pitchFamily="34" charset="0"/>
              </a:rPr>
              <a:t>One of the main issues is to determine the relative  effects of the amplitude and phase modulations</a:t>
            </a:r>
          </a:p>
        </p:txBody>
      </p:sp>
      <p:sp>
        <p:nvSpPr>
          <p:cNvPr id="13" name="Rectangle 12">
            <a:extLst>
              <a:ext uri="{FF2B5EF4-FFF2-40B4-BE49-F238E27FC236}">
                <a16:creationId xmlns:a16="http://schemas.microsoft.com/office/drawing/2014/main" id="{9FE5008B-F52E-43C3-8119-9D1A91AA2F10}"/>
              </a:ext>
            </a:extLst>
          </p:cNvPr>
          <p:cNvSpPr/>
          <p:nvPr/>
        </p:nvSpPr>
        <p:spPr>
          <a:xfrm>
            <a:off x="4139952" y="738403"/>
            <a:ext cx="4635648" cy="3736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14000"/>
              </a:lnSpc>
              <a:buBlip>
                <a:blip r:embed="rId4"/>
              </a:buBlip>
            </a:pPr>
            <a:r>
              <a:rPr lang="en-GB" sz="1700" dirty="0">
                <a:solidFill>
                  <a:srgbClr val="0000FF"/>
                </a:solidFill>
                <a:latin typeface="Calibri" panose="020F0502020204030204" pitchFamily="34" charset="0"/>
              </a:rPr>
              <a:t>ELMs can have effect on the life of the divertor. </a:t>
            </a:r>
            <a:endParaRPr lang="en-US" sz="17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403843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35696" y="4106"/>
            <a:ext cx="5066160"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defTabSz="740569">
              <a:lnSpc>
                <a:spcPct val="80000"/>
              </a:lnSpc>
            </a:pPr>
            <a:r>
              <a:rPr lang="it-IT" altLang="en-US" sz="2100" b="1" dirty="0">
                <a:latin typeface="+mn-lt"/>
              </a:rPr>
              <a:t>Sawteeth triggering with ICRH modulation</a:t>
            </a:r>
            <a:endParaRPr lang="en-GB" altLang="en-US" sz="2100" b="1" dirty="0">
              <a:latin typeface="+mn-lt"/>
            </a:endParaRPr>
          </a:p>
        </p:txBody>
      </p:sp>
      <p:sp>
        <p:nvSpPr>
          <p:cNvPr id="6" name="Rectangle 3"/>
          <p:cNvSpPr txBox="1">
            <a:spLocks noChangeArrowheads="1"/>
          </p:cNvSpPr>
          <p:nvPr/>
        </p:nvSpPr>
        <p:spPr>
          <a:xfrm>
            <a:off x="1303712" y="589346"/>
            <a:ext cx="6536577" cy="2106215"/>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it-IT" altLang="en-US" sz="1050" dirty="0">
              <a:solidFill>
                <a:schemeClr val="accent2"/>
              </a:solidFill>
            </a:endParaRPr>
          </a:p>
        </p:txBody>
      </p:sp>
      <p:sp>
        <p:nvSpPr>
          <p:cNvPr id="7" name="TextBox 6"/>
          <p:cNvSpPr txBox="1"/>
          <p:nvPr/>
        </p:nvSpPr>
        <p:spPr>
          <a:xfrm>
            <a:off x="3562158" y="3396087"/>
            <a:ext cx="5453324" cy="919804"/>
          </a:xfrm>
          <a:prstGeom prst="rect">
            <a:avLst/>
          </a:prstGeom>
          <a:noFill/>
        </p:spPr>
        <p:txBody>
          <a:bodyPr wrap="square" rtlCol="0">
            <a:spAutoFit/>
          </a:bodyPr>
          <a:lstStyle/>
          <a:p>
            <a:pPr marL="285750" indent="-285750" algn="just">
              <a:lnSpc>
                <a:spcPct val="107000"/>
              </a:lnSpc>
              <a:spcAft>
                <a:spcPts val="600"/>
              </a:spcAft>
              <a:buBlip>
                <a:blip r:embed="rId3"/>
              </a:buBlip>
            </a:pPr>
            <a:r>
              <a:rPr lang="en-GB" sz="1700" dirty="0">
                <a:solidFill>
                  <a:srgbClr val="7030A0"/>
                </a:solidFill>
                <a:latin typeface="Calibri" panose="020F0502020204030204" pitchFamily="34" charset="0"/>
              </a:rPr>
              <a:t>Also in this case, as for the ELMs, the robust determination of the triggering efficiency is not banal and there margins of optimisation </a:t>
            </a:r>
          </a:p>
        </p:txBody>
      </p:sp>
      <p:sp>
        <p:nvSpPr>
          <p:cNvPr id="2" name="Rettangolo 1"/>
          <p:cNvSpPr/>
          <p:nvPr/>
        </p:nvSpPr>
        <p:spPr>
          <a:xfrm>
            <a:off x="3562158" y="1419013"/>
            <a:ext cx="5453324" cy="919804"/>
          </a:xfrm>
          <a:prstGeom prst="rect">
            <a:avLst/>
          </a:prstGeom>
        </p:spPr>
        <p:txBody>
          <a:bodyPr wrap="square">
            <a:spAutoFit/>
          </a:bodyPr>
          <a:lstStyle/>
          <a:p>
            <a:pPr marL="285750" indent="-285750" algn="just">
              <a:lnSpc>
                <a:spcPct val="107000"/>
              </a:lnSpc>
              <a:spcAft>
                <a:spcPts val="600"/>
              </a:spcAft>
              <a:buBlip>
                <a:blip r:embed="rId3"/>
              </a:buBlip>
            </a:pPr>
            <a:r>
              <a:rPr lang="en-GB" sz="1700" dirty="0">
                <a:solidFill>
                  <a:srgbClr val="7030A0"/>
                </a:solidFill>
                <a:latin typeface="Calibri" panose="020F0502020204030204" pitchFamily="34" charset="0"/>
              </a:rPr>
              <a:t>In these experiments the population of fast ions is reduced by notches in the RF power, reducing their stabilising effect and triggering the sawtooth crash</a:t>
            </a:r>
          </a:p>
        </p:txBody>
      </p:sp>
      <p:sp>
        <p:nvSpPr>
          <p:cNvPr id="23" name="Rettangolo 22"/>
          <p:cNvSpPr/>
          <p:nvPr/>
        </p:nvSpPr>
        <p:spPr>
          <a:xfrm>
            <a:off x="3580860" y="591180"/>
            <a:ext cx="5573673" cy="359907"/>
          </a:xfrm>
          <a:prstGeom prst="rect">
            <a:avLst/>
          </a:prstGeom>
        </p:spPr>
        <p:txBody>
          <a:bodyPr wrap="square">
            <a:spAutoFit/>
          </a:bodyPr>
          <a:lstStyle/>
          <a:p>
            <a:pPr marL="285750" indent="-285750" algn="just">
              <a:lnSpc>
                <a:spcPct val="107000"/>
              </a:lnSpc>
              <a:buBlip>
                <a:blip r:embed="rId3"/>
              </a:buBlip>
            </a:pPr>
            <a:endParaRPr lang="en-GB" sz="1700" dirty="0">
              <a:solidFill>
                <a:srgbClr val="0000FF"/>
              </a:solidFill>
              <a:latin typeface="Calibri" panose="020F0502020204030204" pitchFamily="34" charset="0"/>
            </a:endParaRPr>
          </a:p>
        </p:txBody>
      </p:sp>
      <p:sp>
        <p:nvSpPr>
          <p:cNvPr id="21" name="TextBox 20">
            <a:extLst>
              <a:ext uri="{FF2B5EF4-FFF2-40B4-BE49-F238E27FC236}">
                <a16:creationId xmlns:a16="http://schemas.microsoft.com/office/drawing/2014/main" id="{D0FDA9E1-1784-4C46-8F45-C8BA78DD1A0A}"/>
              </a:ext>
            </a:extLst>
          </p:cNvPr>
          <p:cNvSpPr txBox="1"/>
          <p:nvPr/>
        </p:nvSpPr>
        <p:spPr>
          <a:xfrm>
            <a:off x="3562158" y="2407550"/>
            <a:ext cx="5453324" cy="919804"/>
          </a:xfrm>
          <a:prstGeom prst="rect">
            <a:avLst/>
          </a:prstGeom>
          <a:noFill/>
        </p:spPr>
        <p:txBody>
          <a:bodyPr wrap="square">
            <a:spAutoFit/>
          </a:bodyPr>
          <a:lstStyle/>
          <a:p>
            <a:pPr marL="285750" indent="-285750" algn="just">
              <a:lnSpc>
                <a:spcPct val="107000"/>
              </a:lnSpc>
              <a:buBlip>
                <a:blip r:embed="rId3"/>
              </a:buBlip>
            </a:pPr>
            <a:r>
              <a:rPr lang="en-GB" sz="1700" dirty="0">
                <a:solidFill>
                  <a:srgbClr val="0000FF"/>
                </a:solidFill>
                <a:latin typeface="Calibri" panose="020F0502020204030204" pitchFamily="34" charset="0"/>
              </a:rPr>
              <a:t>It has become evident in the last years that ICRH is useful in many respects and therefore there are many requirements. </a:t>
            </a:r>
            <a:endParaRPr lang="it-IT" sz="1700" dirty="0">
              <a:solidFill>
                <a:srgbClr val="0000FF"/>
              </a:solidFill>
              <a:latin typeface="Calibri" panose="020F0502020204030204" pitchFamily="34" charset="0"/>
            </a:endParaRPr>
          </a:p>
        </p:txBody>
      </p:sp>
      <p:grpSp>
        <p:nvGrpSpPr>
          <p:cNvPr id="24" name="Group 23">
            <a:extLst>
              <a:ext uri="{FF2B5EF4-FFF2-40B4-BE49-F238E27FC236}">
                <a16:creationId xmlns:a16="http://schemas.microsoft.com/office/drawing/2014/main" id="{66A5218B-4CBC-43AA-8D39-2DC918A7E1DD}"/>
              </a:ext>
            </a:extLst>
          </p:cNvPr>
          <p:cNvGrpSpPr/>
          <p:nvPr/>
        </p:nvGrpSpPr>
        <p:grpSpPr>
          <a:xfrm>
            <a:off x="128518" y="1595619"/>
            <a:ext cx="2956408" cy="3421978"/>
            <a:chOff x="614580" y="1253389"/>
            <a:chExt cx="3813404" cy="4407860"/>
          </a:xfrm>
        </p:grpSpPr>
        <p:pic>
          <p:nvPicPr>
            <p:cNvPr id="25" name="Picture 24">
              <a:extLst>
                <a:ext uri="{FF2B5EF4-FFF2-40B4-BE49-F238E27FC236}">
                  <a16:creationId xmlns:a16="http://schemas.microsoft.com/office/drawing/2014/main" id="{45867BCF-4E84-4DE4-8CA4-C01ECC0BBC7E}"/>
                </a:ext>
              </a:extLst>
            </p:cNvPr>
            <p:cNvPicPr>
              <a:picLocks noChangeAspect="1"/>
            </p:cNvPicPr>
            <p:nvPr/>
          </p:nvPicPr>
          <p:blipFill rotWithShape="1">
            <a:blip r:embed="rId4"/>
            <a:srcRect b="8681"/>
            <a:stretch/>
          </p:blipFill>
          <p:spPr>
            <a:xfrm>
              <a:off x="807979" y="4528834"/>
              <a:ext cx="3306666" cy="967110"/>
            </a:xfrm>
            <a:prstGeom prst="rect">
              <a:avLst/>
            </a:prstGeom>
          </p:spPr>
        </p:pic>
        <p:sp>
          <p:nvSpPr>
            <p:cNvPr id="26" name="Rectangle 25">
              <a:extLst>
                <a:ext uri="{FF2B5EF4-FFF2-40B4-BE49-F238E27FC236}">
                  <a16:creationId xmlns:a16="http://schemas.microsoft.com/office/drawing/2014/main" id="{BC2F97C8-072B-4EE4-BB74-ECB8BADDD1F8}"/>
                </a:ext>
              </a:extLst>
            </p:cNvPr>
            <p:cNvSpPr/>
            <p:nvPr/>
          </p:nvSpPr>
          <p:spPr>
            <a:xfrm>
              <a:off x="1330526" y="4256759"/>
              <a:ext cx="2601870" cy="307777"/>
            </a:xfrm>
            <a:prstGeom prst="rect">
              <a:avLst/>
            </a:prstGeom>
          </p:spPr>
          <p:txBody>
            <a:bodyPr wrap="square">
              <a:spAutoFit/>
            </a:bodyPr>
            <a:lstStyle/>
            <a:p>
              <a:pPr algn="ctr"/>
              <a:r>
                <a:rPr lang="en-GB" sz="1400" i="1" dirty="0">
                  <a:solidFill>
                    <a:srgbClr val="33CC33"/>
                  </a:solidFill>
                  <a:ea typeface="Times New Roman" panose="02020603050405020304" pitchFamily="18" charset="0"/>
                </a:rPr>
                <a:t>Plasma internal energy</a:t>
              </a:r>
              <a:endParaRPr lang="en-US" sz="1400" dirty="0">
                <a:solidFill>
                  <a:srgbClr val="33CC33"/>
                </a:solidFill>
              </a:endParaRPr>
            </a:p>
          </p:txBody>
        </p:sp>
        <p:sp>
          <p:nvSpPr>
            <p:cNvPr id="27" name="Rounded Rectangle 25">
              <a:extLst>
                <a:ext uri="{FF2B5EF4-FFF2-40B4-BE49-F238E27FC236}">
                  <a16:creationId xmlns:a16="http://schemas.microsoft.com/office/drawing/2014/main" id="{799DD240-8253-4CB8-9B93-4EBD1D2B877A}"/>
                </a:ext>
              </a:extLst>
            </p:cNvPr>
            <p:cNvSpPr/>
            <p:nvPr/>
          </p:nvSpPr>
          <p:spPr>
            <a:xfrm>
              <a:off x="614580" y="1271551"/>
              <a:ext cx="3813404" cy="43896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8BAF5C-D40F-4F60-9396-74E37D212164}"/>
                </a:ext>
              </a:extLst>
            </p:cNvPr>
            <p:cNvSpPr/>
            <p:nvPr/>
          </p:nvSpPr>
          <p:spPr>
            <a:xfrm>
              <a:off x="1144763" y="2757709"/>
              <a:ext cx="2638164" cy="307777"/>
            </a:xfrm>
            <a:prstGeom prst="rect">
              <a:avLst/>
            </a:prstGeom>
          </p:spPr>
          <p:txBody>
            <a:bodyPr wrap="square">
              <a:spAutoFit/>
            </a:bodyPr>
            <a:lstStyle/>
            <a:p>
              <a:pPr algn="ctr"/>
              <a:r>
                <a:rPr lang="en-GB" sz="1400" i="1" dirty="0">
                  <a:solidFill>
                    <a:srgbClr val="33CC33"/>
                  </a:solidFill>
                  <a:ea typeface="Times New Roman" panose="02020603050405020304" pitchFamily="18" charset="0"/>
                </a:rPr>
                <a:t>Central electron temperature </a:t>
              </a:r>
              <a:endParaRPr lang="en-US" sz="1400" dirty="0">
                <a:solidFill>
                  <a:srgbClr val="33CC33"/>
                </a:solidFill>
              </a:endParaRPr>
            </a:p>
          </p:txBody>
        </p:sp>
        <p:pic>
          <p:nvPicPr>
            <p:cNvPr id="30" name="Picture 29">
              <a:extLst>
                <a:ext uri="{FF2B5EF4-FFF2-40B4-BE49-F238E27FC236}">
                  <a16:creationId xmlns:a16="http://schemas.microsoft.com/office/drawing/2014/main" id="{396B2167-1E14-43A3-86AE-A12BEF0B3774}"/>
                </a:ext>
              </a:extLst>
            </p:cNvPr>
            <p:cNvPicPr>
              <a:picLocks noChangeAspect="1"/>
            </p:cNvPicPr>
            <p:nvPr/>
          </p:nvPicPr>
          <p:blipFill rotWithShape="1">
            <a:blip r:embed="rId5"/>
            <a:srcRect l="3702" t="10275" r="4886"/>
            <a:stretch/>
          </p:blipFill>
          <p:spPr>
            <a:xfrm>
              <a:off x="769017" y="1484784"/>
              <a:ext cx="3370935" cy="1080120"/>
            </a:xfrm>
            <a:prstGeom prst="rect">
              <a:avLst/>
            </a:prstGeom>
          </p:spPr>
        </p:pic>
        <p:pic>
          <p:nvPicPr>
            <p:cNvPr id="31" name="Picture 30">
              <a:extLst>
                <a:ext uri="{FF2B5EF4-FFF2-40B4-BE49-F238E27FC236}">
                  <a16:creationId xmlns:a16="http://schemas.microsoft.com/office/drawing/2014/main" id="{A6DDBBEE-CEF6-4BCD-817A-9A7D0D19B87D}"/>
                </a:ext>
              </a:extLst>
            </p:cNvPr>
            <p:cNvPicPr>
              <a:picLocks noChangeAspect="1"/>
            </p:cNvPicPr>
            <p:nvPr/>
          </p:nvPicPr>
          <p:blipFill>
            <a:blip r:embed="rId6"/>
            <a:stretch>
              <a:fillRect/>
            </a:stretch>
          </p:blipFill>
          <p:spPr>
            <a:xfrm>
              <a:off x="650428" y="3037445"/>
              <a:ext cx="3489524" cy="967619"/>
            </a:xfrm>
            <a:prstGeom prst="rect">
              <a:avLst/>
            </a:prstGeom>
          </p:spPr>
        </p:pic>
        <p:sp>
          <p:nvSpPr>
            <p:cNvPr id="28" name="Rectangle 27">
              <a:extLst>
                <a:ext uri="{FF2B5EF4-FFF2-40B4-BE49-F238E27FC236}">
                  <a16:creationId xmlns:a16="http://schemas.microsoft.com/office/drawing/2014/main" id="{D56439A6-8BC7-4705-8F1C-9D1B6C742D48}"/>
                </a:ext>
              </a:extLst>
            </p:cNvPr>
            <p:cNvSpPr/>
            <p:nvPr/>
          </p:nvSpPr>
          <p:spPr>
            <a:xfrm>
              <a:off x="2063517" y="1253389"/>
              <a:ext cx="1031757" cy="307777"/>
            </a:xfrm>
            <a:prstGeom prst="rect">
              <a:avLst/>
            </a:prstGeom>
          </p:spPr>
          <p:txBody>
            <a:bodyPr wrap="none">
              <a:spAutoFit/>
            </a:bodyPr>
            <a:lstStyle/>
            <a:p>
              <a:r>
                <a:rPr lang="en-GB" sz="1400" i="1" dirty="0">
                  <a:solidFill>
                    <a:srgbClr val="33CC33"/>
                  </a:solidFill>
                  <a:ea typeface="Times New Roman" panose="02020603050405020304" pitchFamily="18" charset="0"/>
                </a:rPr>
                <a:t>ICRH power</a:t>
              </a:r>
              <a:endParaRPr lang="en-US" sz="1400" dirty="0">
                <a:solidFill>
                  <a:srgbClr val="33CC33"/>
                </a:solidFill>
              </a:endParaRPr>
            </a:p>
          </p:txBody>
        </p:sp>
      </p:grpSp>
      <p:grpSp>
        <p:nvGrpSpPr>
          <p:cNvPr id="44" name="Group 43">
            <a:extLst>
              <a:ext uri="{FF2B5EF4-FFF2-40B4-BE49-F238E27FC236}">
                <a16:creationId xmlns:a16="http://schemas.microsoft.com/office/drawing/2014/main" id="{BE72170F-C5E6-4B53-9BB6-B73D6B632809}"/>
              </a:ext>
            </a:extLst>
          </p:cNvPr>
          <p:cNvGrpSpPr/>
          <p:nvPr/>
        </p:nvGrpSpPr>
        <p:grpSpPr>
          <a:xfrm>
            <a:off x="96694" y="714456"/>
            <a:ext cx="3251170" cy="756633"/>
            <a:chOff x="96694" y="714456"/>
            <a:chExt cx="4801314" cy="756633"/>
          </a:xfrm>
        </p:grpSpPr>
        <p:sp>
          <p:nvSpPr>
            <p:cNvPr id="45" name="Rectangle 29">
              <a:extLst>
                <a:ext uri="{FF2B5EF4-FFF2-40B4-BE49-F238E27FC236}">
                  <a16:creationId xmlns:a16="http://schemas.microsoft.com/office/drawing/2014/main" id="{62A88E6E-9381-4731-BF1A-F4E3BE9801E7}"/>
                </a:ext>
              </a:extLst>
            </p:cNvPr>
            <p:cNvSpPr>
              <a:spLocks noChangeArrowheads="1"/>
            </p:cNvSpPr>
            <p:nvPr/>
          </p:nvSpPr>
          <p:spPr bwMode="auto">
            <a:xfrm>
              <a:off x="1197791" y="1061912"/>
              <a:ext cx="26392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dirty="0">
                  <a:solidFill>
                    <a:srgbClr val="0000FF"/>
                  </a:solidFill>
                </a:rPr>
                <a:t>(</a:t>
              </a:r>
              <a:r>
                <a:rPr lang="en-GB" altLang="en-US" sz="1400" dirty="0" err="1">
                  <a:solidFill>
                    <a:srgbClr val="0000FF"/>
                  </a:solidFill>
                </a:rPr>
                <a:t>P</a:t>
              </a:r>
              <a:r>
                <a:rPr lang="en-GB" altLang="en-US" sz="1400" baseline="-25000" dirty="0" err="1">
                  <a:solidFill>
                    <a:srgbClr val="0000FF"/>
                  </a:solidFill>
                </a:rPr>
                <a:t>max</a:t>
              </a:r>
              <a:r>
                <a:rPr lang="en-GB" altLang="en-US" sz="1400" dirty="0">
                  <a:solidFill>
                    <a:srgbClr val="0000FF"/>
                  </a:solidFill>
                </a:rPr>
                <a:t>=4MW, X[H]=4%) </a:t>
              </a:r>
            </a:p>
          </p:txBody>
        </p:sp>
        <p:sp>
          <p:nvSpPr>
            <p:cNvPr id="46" name="Text Box 30">
              <a:extLst>
                <a:ext uri="{FF2B5EF4-FFF2-40B4-BE49-F238E27FC236}">
                  <a16:creationId xmlns:a16="http://schemas.microsoft.com/office/drawing/2014/main" id="{BB291AA5-A198-413C-99DF-32D6A0A444BB}"/>
                </a:ext>
              </a:extLst>
            </p:cNvPr>
            <p:cNvSpPr txBox="1">
              <a:spLocks noChangeArrowheads="1"/>
            </p:cNvSpPr>
            <p:nvPr/>
          </p:nvSpPr>
          <p:spPr bwMode="auto">
            <a:xfrm>
              <a:off x="130726" y="754480"/>
              <a:ext cx="42819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dirty="0">
                  <a:solidFill>
                    <a:srgbClr val="0D12D9"/>
                  </a:solidFill>
                  <a:latin typeface="+mn-lt"/>
                </a:rPr>
                <a:t>5Hz RF modulation: </a:t>
              </a:r>
              <a:r>
                <a:rPr lang="en-GB" altLang="en-US" sz="1400" dirty="0">
                  <a:solidFill>
                    <a:srgbClr val="0D12D9"/>
                  </a:solidFill>
                  <a:latin typeface="+mn-lt"/>
                </a:rPr>
                <a:t>150 </a:t>
              </a:r>
              <a:r>
                <a:rPr lang="en-GB" altLang="en-US" sz="1400" dirty="0" err="1">
                  <a:solidFill>
                    <a:srgbClr val="0D12D9"/>
                  </a:solidFill>
                  <a:latin typeface="+mn-lt"/>
                </a:rPr>
                <a:t>ms</a:t>
              </a:r>
              <a:r>
                <a:rPr lang="en-GB" altLang="en-US" sz="1400" dirty="0">
                  <a:solidFill>
                    <a:srgbClr val="0D12D9"/>
                  </a:solidFill>
                  <a:latin typeface="+mn-lt"/>
                </a:rPr>
                <a:t> ON, 50ms OFF</a:t>
              </a:r>
            </a:p>
          </p:txBody>
        </p:sp>
        <p:sp>
          <p:nvSpPr>
            <p:cNvPr id="47" name="Rounded Rectangle 27">
              <a:extLst>
                <a:ext uri="{FF2B5EF4-FFF2-40B4-BE49-F238E27FC236}">
                  <a16:creationId xmlns:a16="http://schemas.microsoft.com/office/drawing/2014/main" id="{4EF76FF0-BACD-4FCF-BFA6-B13145897C93}"/>
                </a:ext>
              </a:extLst>
            </p:cNvPr>
            <p:cNvSpPr/>
            <p:nvPr/>
          </p:nvSpPr>
          <p:spPr>
            <a:xfrm>
              <a:off x="96694" y="714456"/>
              <a:ext cx="4801314" cy="756633"/>
            </a:xfrm>
            <a:prstGeom prst="round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F74A0A0B-4098-4DB7-9DBE-BE3AE44FE712}"/>
              </a:ext>
            </a:extLst>
          </p:cNvPr>
          <p:cNvSpPr txBox="1"/>
          <p:nvPr/>
        </p:nvSpPr>
        <p:spPr>
          <a:xfrm>
            <a:off x="3562158" y="710425"/>
            <a:ext cx="5453325" cy="639855"/>
          </a:xfrm>
          <a:prstGeom prst="rect">
            <a:avLst/>
          </a:prstGeom>
          <a:noFill/>
        </p:spPr>
        <p:txBody>
          <a:bodyPr wrap="square">
            <a:spAutoFit/>
          </a:bodyPr>
          <a:lstStyle/>
          <a:p>
            <a:pPr marL="285750" indent="-285750" algn="just">
              <a:lnSpc>
                <a:spcPct val="107000"/>
              </a:lnSpc>
              <a:buBlip>
                <a:blip r:embed="rId3"/>
              </a:buBlip>
            </a:pPr>
            <a:r>
              <a:rPr lang="en-GB" sz="1700" dirty="0">
                <a:solidFill>
                  <a:srgbClr val="0000FF"/>
                </a:solidFill>
                <a:latin typeface="Calibri" panose="020F0502020204030204" pitchFamily="34" charset="0"/>
              </a:rPr>
              <a:t>If the sawtooth crashes become too large they have the potential to trigger more deleterious instabilities.</a:t>
            </a:r>
            <a:endParaRPr lang="it-IT" sz="1700" dirty="0">
              <a:solidFill>
                <a:srgbClr val="0000FF"/>
              </a:solidFill>
              <a:latin typeface="Calibri" panose="020F0502020204030204" pitchFamily="34" charset="0"/>
            </a:endParaRPr>
          </a:p>
        </p:txBody>
      </p:sp>
      <p:sp>
        <p:nvSpPr>
          <p:cNvPr id="49" name="TextBox 48">
            <a:extLst>
              <a:ext uri="{FF2B5EF4-FFF2-40B4-BE49-F238E27FC236}">
                <a16:creationId xmlns:a16="http://schemas.microsoft.com/office/drawing/2014/main" id="{3996E7D0-9779-4195-A672-E7EC12A041A9}"/>
              </a:ext>
            </a:extLst>
          </p:cNvPr>
          <p:cNvSpPr txBox="1"/>
          <p:nvPr/>
        </p:nvSpPr>
        <p:spPr>
          <a:xfrm>
            <a:off x="3888432" y="4443958"/>
            <a:ext cx="5220072" cy="678519"/>
          </a:xfrm>
          <a:prstGeom prst="rect">
            <a:avLst/>
          </a:prstGeom>
          <a:solidFill>
            <a:schemeClr val="bg1">
              <a:lumMod val="75000"/>
            </a:schemeClr>
          </a:solidFill>
          <a:ln>
            <a:solidFill>
              <a:schemeClr val="accent1">
                <a:shade val="50000"/>
              </a:schemeClr>
            </a:solidFill>
          </a:ln>
        </p:spPr>
        <p:txBody>
          <a:bodyPr wrap="square">
            <a:sp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i="1" dirty="0" err="1">
                <a:solidFill>
                  <a:srgbClr val="000099"/>
                </a:solidFill>
                <a:ea typeface="游明朝"/>
                <a:cs typeface="Times New Roman" panose="02020603050405020304" pitchFamily="18" charset="0"/>
              </a:rPr>
              <a:t>A.Murari</a:t>
            </a:r>
            <a:r>
              <a:rPr lang="en-US" sz="900" i="1" dirty="0">
                <a:solidFill>
                  <a:srgbClr val="000099"/>
                </a:solidFill>
                <a:ea typeface="游明朝"/>
                <a:cs typeface="Times New Roman" panose="02020603050405020304" pitchFamily="18" charset="0"/>
              </a:rPr>
              <a:t> et al., On efficiency and interpretation of </a:t>
            </a:r>
            <a:r>
              <a:rPr lang="en-US" sz="900" i="1" dirty="0" err="1">
                <a:solidFill>
                  <a:srgbClr val="000099"/>
                </a:solidFill>
                <a:ea typeface="游明朝"/>
                <a:cs typeface="Times New Roman" panose="02020603050405020304" pitchFamily="18" charset="0"/>
              </a:rPr>
              <a:t>sawteeth</a:t>
            </a:r>
            <a:r>
              <a:rPr lang="en-US" sz="900" i="1" dirty="0">
                <a:solidFill>
                  <a:srgbClr val="000099"/>
                </a:solidFill>
                <a:ea typeface="游明朝"/>
                <a:cs typeface="Times New Roman" panose="02020603050405020304" pitchFamily="18" charset="0"/>
              </a:rPr>
              <a:t> pacing with on-axis ICRH modulation in JET, (2017) Nuclear Fusion, 57 (12), art. no. 126057.</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i="1" dirty="0">
                <a:solidFill>
                  <a:srgbClr val="000099"/>
                </a:solidFill>
                <a:ea typeface="游明朝"/>
                <a:cs typeface="Times New Roman" panose="02020603050405020304" pitchFamily="18" charset="0"/>
              </a:rPr>
              <a:t>T. Craciunescu et al., Image-based methods to investigate synchronization between time series, (2020) Entropy, 22 (7), art. no. 775. </a:t>
            </a:r>
          </a:p>
        </p:txBody>
      </p:sp>
    </p:spTree>
    <p:extLst>
      <p:ext uri="{BB962C8B-B14F-4D97-AF65-F5344CB8AC3E}">
        <p14:creationId xmlns:p14="http://schemas.microsoft.com/office/powerpoint/2010/main" val="340526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8C4EB4-577D-45A6-8424-0D39AA5F083E}"/>
              </a:ext>
            </a:extLst>
          </p:cNvPr>
          <p:cNvSpPr txBox="1"/>
          <p:nvPr/>
        </p:nvSpPr>
        <p:spPr>
          <a:xfrm>
            <a:off x="251520" y="127693"/>
            <a:ext cx="2592288" cy="400110"/>
          </a:xfrm>
          <a:prstGeom prst="rect">
            <a:avLst/>
          </a:prstGeom>
          <a:noFill/>
        </p:spPr>
        <p:txBody>
          <a:bodyPr wrap="square">
            <a:spAutoFit/>
          </a:bodyPr>
          <a:lstStyle/>
          <a:p>
            <a:r>
              <a:rPr lang="en-GB" sz="2000" b="1" u="sng" dirty="0">
                <a:solidFill>
                  <a:srgbClr val="C00000"/>
                </a:solidFill>
                <a:latin typeface="Calibri" panose="020F0502020204030204" pitchFamily="34" charset="0"/>
                <a:ea typeface="Times New Roman" panose="02020603050405020304" pitchFamily="18" charset="0"/>
              </a:rPr>
              <a:t>The present approach</a:t>
            </a:r>
            <a:endParaRPr lang="en-US" sz="2000" b="1" u="sng" dirty="0">
              <a:solidFill>
                <a:srgbClr val="C00000"/>
              </a:solidFill>
            </a:endParaRPr>
          </a:p>
        </p:txBody>
      </p:sp>
      <p:grpSp>
        <p:nvGrpSpPr>
          <p:cNvPr id="8" name="Group 7">
            <a:extLst>
              <a:ext uri="{FF2B5EF4-FFF2-40B4-BE49-F238E27FC236}">
                <a16:creationId xmlns:a16="http://schemas.microsoft.com/office/drawing/2014/main" id="{7CE7F79B-0553-4791-A493-710CA511ED9C}"/>
              </a:ext>
            </a:extLst>
          </p:cNvPr>
          <p:cNvGrpSpPr>
            <a:grpSpLocks noChangeAspect="1"/>
          </p:cNvGrpSpPr>
          <p:nvPr/>
        </p:nvGrpSpPr>
        <p:grpSpPr>
          <a:xfrm>
            <a:off x="6372200" y="127693"/>
            <a:ext cx="2599846" cy="2960467"/>
            <a:chOff x="479798" y="1050353"/>
            <a:chExt cx="3854979" cy="4389698"/>
          </a:xfrm>
        </p:grpSpPr>
        <p:pic>
          <p:nvPicPr>
            <p:cNvPr id="9" name="Immagine 1">
              <a:extLst>
                <a:ext uri="{FF2B5EF4-FFF2-40B4-BE49-F238E27FC236}">
                  <a16:creationId xmlns:a16="http://schemas.microsoft.com/office/drawing/2014/main" id="{B44D402B-3B11-42BD-B85C-80C45C5C93E3}"/>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75" y="1482707"/>
              <a:ext cx="3839402" cy="3587135"/>
            </a:xfrm>
            <a:prstGeom prst="rect">
              <a:avLst/>
            </a:prstGeom>
          </p:spPr>
        </p:pic>
        <p:sp>
          <p:nvSpPr>
            <p:cNvPr id="10" name="Rounded Rectangle 7">
              <a:extLst>
                <a:ext uri="{FF2B5EF4-FFF2-40B4-BE49-F238E27FC236}">
                  <a16:creationId xmlns:a16="http://schemas.microsoft.com/office/drawing/2014/main" id="{3B68F035-0BC1-4461-A07F-CF02E5625A4C}"/>
                </a:ext>
              </a:extLst>
            </p:cNvPr>
            <p:cNvSpPr/>
            <p:nvPr/>
          </p:nvSpPr>
          <p:spPr>
            <a:xfrm>
              <a:off x="479798" y="1050353"/>
              <a:ext cx="3813404" cy="4389698"/>
            </a:xfrm>
            <a:prstGeom prst="round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F69F81F-7438-4DC2-B7FC-3AFF4684F37A}"/>
              </a:ext>
            </a:extLst>
          </p:cNvPr>
          <p:cNvSpPr/>
          <p:nvPr/>
        </p:nvSpPr>
        <p:spPr>
          <a:xfrm>
            <a:off x="611560" y="1023500"/>
            <a:ext cx="5256584"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spcAft>
                <a:spcPts val="600"/>
              </a:spcAft>
              <a:buBlip>
                <a:blip r:embed="rId4"/>
              </a:buBlip>
            </a:pPr>
            <a:r>
              <a:rPr lang="en-US" dirty="0">
                <a:solidFill>
                  <a:srgbClr val="3333FF"/>
                </a:solidFill>
                <a:latin typeface="Calibri" panose="020F0502020204030204" pitchFamily="34" charset="0"/>
              </a:rPr>
              <a:t>Evaluates coupling and synchronization based on </a:t>
            </a:r>
            <a:r>
              <a:rPr lang="en-US" b="1" dirty="0">
                <a:solidFill>
                  <a:srgbClr val="C00000"/>
                </a:solidFill>
                <a:latin typeface="Calibri" panose="020F0502020204030204" pitchFamily="34" charset="0"/>
              </a:rPr>
              <a:t>time series </a:t>
            </a:r>
            <a:r>
              <a:rPr lang="en-US" dirty="0">
                <a:solidFill>
                  <a:srgbClr val="3333FF"/>
                </a:solidFill>
                <a:latin typeface="Calibri" panose="020F0502020204030204" pitchFamily="34" charset="0"/>
              </a:rPr>
              <a:t>describing the evolution of the  pacing agent and instability</a:t>
            </a:r>
          </a:p>
        </p:txBody>
      </p:sp>
      <p:sp>
        <p:nvSpPr>
          <p:cNvPr id="14" name="Rectangle 13">
            <a:extLst>
              <a:ext uri="{FF2B5EF4-FFF2-40B4-BE49-F238E27FC236}">
                <a16:creationId xmlns:a16="http://schemas.microsoft.com/office/drawing/2014/main" id="{5676D57A-EF16-44A1-ADC6-DFA8933CD627}"/>
              </a:ext>
            </a:extLst>
          </p:cNvPr>
          <p:cNvSpPr/>
          <p:nvPr/>
        </p:nvSpPr>
        <p:spPr>
          <a:xfrm>
            <a:off x="611561" y="2380971"/>
            <a:ext cx="5256584" cy="7058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14000"/>
              </a:lnSpc>
              <a:buBlip>
                <a:blip r:embed="rId4"/>
              </a:buBlip>
            </a:pPr>
            <a:r>
              <a:rPr lang="en-GB" dirty="0">
                <a:solidFill>
                  <a:srgbClr val="3333FF"/>
                </a:solidFill>
                <a:latin typeface="Calibri" panose="020F0502020204030204" pitchFamily="34" charset="0"/>
              </a:rPr>
              <a:t>Uses </a:t>
            </a:r>
            <a:r>
              <a:rPr lang="en-GB" b="1" dirty="0">
                <a:solidFill>
                  <a:srgbClr val="C00000"/>
                </a:solidFill>
                <a:latin typeface="Calibri" panose="020F0502020204030204" pitchFamily="34" charset="0"/>
              </a:rPr>
              <a:t>wavelet decomposition </a:t>
            </a:r>
            <a:r>
              <a:rPr lang="en-GB" dirty="0">
                <a:solidFill>
                  <a:srgbClr val="3333FF"/>
                </a:solidFill>
                <a:latin typeface="Calibri" panose="020F0502020204030204" pitchFamily="34" charset="0"/>
              </a:rPr>
              <a:t>of the signals in order to evaluate synchronisation across time scales</a:t>
            </a:r>
            <a:endParaRPr lang="en-US" dirty="0">
              <a:solidFill>
                <a:srgbClr val="3333FF"/>
              </a:solidFill>
              <a:latin typeface="Calibri" panose="020F0502020204030204" pitchFamily="34" charset="0"/>
            </a:endParaRPr>
          </a:p>
        </p:txBody>
      </p:sp>
      <p:sp>
        <p:nvSpPr>
          <p:cNvPr id="15" name="Rectangle 14">
            <a:extLst>
              <a:ext uri="{FF2B5EF4-FFF2-40B4-BE49-F238E27FC236}">
                <a16:creationId xmlns:a16="http://schemas.microsoft.com/office/drawing/2014/main" id="{0A5B0815-CF55-4B8E-A62F-5FCFA4332550}"/>
              </a:ext>
            </a:extLst>
          </p:cNvPr>
          <p:cNvSpPr/>
          <p:nvPr/>
        </p:nvSpPr>
        <p:spPr>
          <a:xfrm>
            <a:off x="611561" y="3521012"/>
            <a:ext cx="5256584" cy="7058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14000"/>
              </a:lnSpc>
              <a:buBlip>
                <a:blip r:embed="rId4"/>
              </a:buBlip>
            </a:pPr>
            <a:r>
              <a:rPr lang="en-GB" b="1" dirty="0">
                <a:solidFill>
                  <a:srgbClr val="C00000"/>
                </a:solidFill>
                <a:latin typeface="Calibri" panose="020F0502020204030204" pitchFamily="34" charset="0"/>
              </a:rPr>
              <a:t>Information</a:t>
            </a:r>
            <a:r>
              <a:rPr lang="en-GB" dirty="0">
                <a:solidFill>
                  <a:srgbClr val="3333FF"/>
                </a:solidFill>
                <a:latin typeface="Calibri" panose="020F0502020204030204" pitchFamily="34" charset="0"/>
              </a:rPr>
              <a:t> theoretic </a:t>
            </a:r>
            <a:r>
              <a:rPr lang="en-GB" b="1" dirty="0">
                <a:solidFill>
                  <a:srgbClr val="C00000"/>
                </a:solidFill>
                <a:latin typeface="Calibri" panose="020F0502020204030204" pitchFamily="34" charset="0"/>
              </a:rPr>
              <a:t>techniques</a:t>
            </a:r>
            <a:r>
              <a:rPr lang="en-GB" dirty="0">
                <a:solidFill>
                  <a:srgbClr val="3333FF"/>
                </a:solidFill>
                <a:latin typeface="Calibri" panose="020F0502020204030204" pitchFamily="34" charset="0"/>
              </a:rPr>
              <a:t> are used to determine the basic form of the interactions</a:t>
            </a:r>
            <a:endParaRPr lang="en-US" dirty="0">
              <a:solidFill>
                <a:srgbClr val="3333FF"/>
              </a:solidFill>
              <a:latin typeface="Calibri" panose="020F0502020204030204" pitchFamily="34" charset="0"/>
            </a:endParaRPr>
          </a:p>
        </p:txBody>
      </p:sp>
    </p:spTree>
    <p:extLst>
      <p:ext uri="{BB962C8B-B14F-4D97-AF65-F5344CB8AC3E}">
        <p14:creationId xmlns:p14="http://schemas.microsoft.com/office/powerpoint/2010/main" val="299478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99270" y="8639"/>
            <a:ext cx="6286500"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defTabSz="740569">
              <a:lnSpc>
                <a:spcPct val="80000"/>
              </a:lnSpc>
            </a:pPr>
            <a:r>
              <a:rPr lang="en-GB" altLang="en-US" sz="2100" b="1" dirty="0"/>
              <a:t>Wavelet decomposition - Phase and Amplitude</a:t>
            </a:r>
          </a:p>
        </p:txBody>
      </p:sp>
      <p:sp>
        <p:nvSpPr>
          <p:cNvPr id="21" name="Rectangle 20">
            <a:extLst>
              <a:ext uri="{FF2B5EF4-FFF2-40B4-BE49-F238E27FC236}">
                <a16:creationId xmlns:a16="http://schemas.microsoft.com/office/drawing/2014/main" id="{05ABC3C2-89BC-43E0-90E1-F85165691DB5}"/>
              </a:ext>
            </a:extLst>
          </p:cNvPr>
          <p:cNvSpPr/>
          <p:nvPr/>
        </p:nvSpPr>
        <p:spPr>
          <a:xfrm>
            <a:off x="145230" y="3537114"/>
            <a:ext cx="8853540" cy="155499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2"/>
          <p:cNvSpPr txBox="1">
            <a:spLocks noChangeArrowheads="1"/>
          </p:cNvSpPr>
          <p:nvPr/>
        </p:nvSpPr>
        <p:spPr bwMode="auto">
          <a:xfrm>
            <a:off x="244314" y="576551"/>
            <a:ext cx="8260896" cy="6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marL="514350" indent="-514350" defTabSz="912813">
              <a:spcBef>
                <a:spcPct val="20000"/>
              </a:spcBef>
              <a:buChar char="•"/>
              <a:defRPr sz="3200">
                <a:solidFill>
                  <a:schemeClr val="tx1"/>
                </a:solidFill>
                <a:latin typeface="Arial" charset="0"/>
                <a:cs typeface="Arial" charset="0"/>
              </a:defRPr>
            </a:lvl1pPr>
            <a:lvl2pPr marL="742950" indent="-285750" defTabSz="912813">
              <a:spcBef>
                <a:spcPct val="20000"/>
              </a:spcBef>
              <a:buChar char="–"/>
              <a:defRPr sz="2800">
                <a:solidFill>
                  <a:srgbClr val="FF0000"/>
                </a:solidFill>
                <a:latin typeface="Arial" charset="0"/>
                <a:cs typeface="Arial" charset="0"/>
              </a:defRPr>
            </a:lvl2pPr>
            <a:lvl3pPr marL="1143000" indent="-228600" defTabSz="912813">
              <a:spcBef>
                <a:spcPct val="20000"/>
              </a:spcBef>
              <a:buChar char="•"/>
              <a:defRPr sz="2400">
                <a:solidFill>
                  <a:srgbClr val="0000FF"/>
                </a:solidFill>
                <a:latin typeface="Arial" charset="0"/>
                <a:cs typeface="Arial" charset="0"/>
              </a:defRPr>
            </a:lvl3pPr>
            <a:lvl4pPr marL="1600200" indent="-228600" defTabSz="912813">
              <a:spcBef>
                <a:spcPct val="20000"/>
              </a:spcBef>
              <a:buChar char="–"/>
              <a:defRPr sz="2000">
                <a:solidFill>
                  <a:schemeClr val="tx1"/>
                </a:solidFill>
                <a:latin typeface="Arial" charset="0"/>
                <a:cs typeface="Arial" charset="0"/>
              </a:defRPr>
            </a:lvl4pPr>
            <a:lvl5pPr marL="2057400" indent="-228600" defTabSz="912813">
              <a:spcBef>
                <a:spcPct val="20000"/>
              </a:spcBef>
              <a:buChar char="»"/>
              <a:defRPr sz="2000">
                <a:solidFill>
                  <a:schemeClr val="tx1"/>
                </a:solidFill>
                <a:latin typeface="Arial" charset="0"/>
                <a:cs typeface="Arial" charset="0"/>
              </a:defRPr>
            </a:lvl5pPr>
            <a:lvl6pPr marL="2514600" indent="-228600" defTabSz="912813"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12813"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12813"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12813" eaLnBrk="0" fontAlgn="base" hangingPunct="0">
              <a:spcBef>
                <a:spcPct val="20000"/>
              </a:spcBef>
              <a:spcAft>
                <a:spcPct val="0"/>
              </a:spcAft>
              <a:buChar char="»"/>
              <a:defRPr sz="2000">
                <a:solidFill>
                  <a:schemeClr val="tx1"/>
                </a:solidFill>
                <a:latin typeface="Arial" charset="0"/>
                <a:cs typeface="Arial" charset="0"/>
              </a:defRPr>
            </a:lvl9pPr>
          </a:lstStyle>
          <a:p>
            <a:pPr marL="0" indent="0" algn="just">
              <a:spcBef>
                <a:spcPct val="0"/>
              </a:spcBef>
              <a:buNone/>
            </a:pPr>
            <a:r>
              <a:rPr lang="en-GB" sz="1800" dirty="0">
                <a:solidFill>
                  <a:srgbClr val="0000FF"/>
                </a:solidFill>
                <a:latin typeface="+mn-lt"/>
              </a:rPr>
              <a:t>A scale-wise decomposition of the signals into (quasi) oscillatory components is necessary for the study of the interactions across time scales </a:t>
            </a:r>
          </a:p>
        </p:txBody>
      </p:sp>
      <p:grpSp>
        <p:nvGrpSpPr>
          <p:cNvPr id="20" name="Group 19">
            <a:extLst>
              <a:ext uri="{FF2B5EF4-FFF2-40B4-BE49-F238E27FC236}">
                <a16:creationId xmlns:a16="http://schemas.microsoft.com/office/drawing/2014/main" id="{1EF26390-35D8-4989-BE7A-1E4381847EFA}"/>
              </a:ext>
            </a:extLst>
          </p:cNvPr>
          <p:cNvGrpSpPr/>
          <p:nvPr/>
        </p:nvGrpSpPr>
        <p:grpSpPr>
          <a:xfrm>
            <a:off x="145230" y="1243804"/>
            <a:ext cx="8853540" cy="2250057"/>
            <a:chOff x="179512" y="1347614"/>
            <a:chExt cx="8853540" cy="2250057"/>
          </a:xfrm>
        </p:grpSpPr>
        <p:sp>
          <p:nvSpPr>
            <p:cNvPr id="19" name="Rectangle 18">
              <a:extLst>
                <a:ext uri="{FF2B5EF4-FFF2-40B4-BE49-F238E27FC236}">
                  <a16:creationId xmlns:a16="http://schemas.microsoft.com/office/drawing/2014/main" id="{2E877D56-5006-4069-99E7-26849CC00FC5}"/>
                </a:ext>
              </a:extLst>
            </p:cNvPr>
            <p:cNvSpPr/>
            <p:nvPr/>
          </p:nvSpPr>
          <p:spPr>
            <a:xfrm>
              <a:off x="179512" y="1347614"/>
              <a:ext cx="8853540" cy="225005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ttangolo 1"/>
                <p:cNvSpPr/>
                <p:nvPr/>
              </p:nvSpPr>
              <p:spPr>
                <a:xfrm>
                  <a:off x="2843808" y="2670097"/>
                  <a:ext cx="6002771" cy="644857"/>
                </a:xfrm>
                <a:prstGeom prst="rect">
                  <a:avLst/>
                </a:prstGeom>
              </p:spPr>
              <p:txBody>
                <a:bodyPr wrap="square">
                  <a:spAutoFit/>
                </a:bodyPr>
                <a:lstStyle/>
                <a:p>
                  <a:r>
                    <a:rPr lang="it-IT" dirty="0">
                      <a:ea typeface="CMMI12"/>
                      <a:cs typeface="Calibri" panose="020F0502020204030204" pitchFamily="34" charset="0"/>
                    </a:rPr>
                    <a:t>		</a:t>
                  </a:r>
                  <a14:m>
                    <m:oMath xmlns:m="http://schemas.openxmlformats.org/officeDocument/2006/math">
                      <m:sSub>
                        <m:sSubPr>
                          <m:ctrlPr>
                            <a:rPr lang="it-IT" i="1">
                              <a:latin typeface="Cambria Math" panose="02040503050406030204" pitchFamily="18" charset="0"/>
                              <a:ea typeface="CMMI12"/>
                              <a:cs typeface="Calibri" panose="020F0502020204030204" pitchFamily="34" charset="0"/>
                            </a:rPr>
                          </m:ctrlPr>
                        </m:sSubPr>
                        <m:e>
                          <m:r>
                            <a:rPr lang="en-GB" i="1">
                              <a:latin typeface="Cambria Math" panose="02040503050406030204" pitchFamily="18" charset="0"/>
                              <a:ea typeface="CMMI12"/>
                              <a:cs typeface="Calibri" panose="020F0502020204030204" pitchFamily="34" charset="0"/>
                            </a:rPr>
                            <m:t>𝑊</m:t>
                          </m:r>
                        </m:e>
                        <m:sub>
                          <m:r>
                            <a:rPr lang="en-GB" i="1">
                              <a:latin typeface="Cambria Math" panose="02040503050406030204" pitchFamily="18" charset="0"/>
                              <a:ea typeface="CMMI12"/>
                              <a:cs typeface="Calibri" panose="020F0502020204030204" pitchFamily="34" charset="0"/>
                            </a:rPr>
                            <m:t>𝑝</m:t>
                          </m:r>
                        </m:sub>
                      </m:sSub>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CMMI12"/>
                          <a:cs typeface="Calibri" panose="020F0502020204030204" pitchFamily="34" charset="0"/>
                        </a:rPr>
                        <m:t>𝑡</m:t>
                      </m:r>
                      <m:r>
                        <a:rPr lang="en-GB" i="1">
                          <a:latin typeface="Cambria Math" panose="02040503050406030204" pitchFamily="18" charset="0"/>
                          <a:ea typeface="Times New Roman" panose="02020603050405020304" pitchFamily="18" charset="0"/>
                          <a:cs typeface="Calibri" panose="020F0502020204030204" pitchFamily="34" charset="0"/>
                        </a:rPr>
                        <m:t>) =  </m:t>
                      </m:r>
                      <m:sSub>
                        <m:sSubPr>
                          <m:ctrlPr>
                            <a:rPr lang="it-IT" i="1">
                              <a:latin typeface="Cambria Math" panose="02040503050406030204" pitchFamily="18" charset="0"/>
                            </a:rPr>
                          </m:ctrlPr>
                        </m:sSubPr>
                        <m:e>
                          <m:sSub>
                            <m:sSubPr>
                              <m:ctrlPr>
                                <a:rPr lang="it-IT" i="1">
                                  <a:latin typeface="Cambria Math" panose="02040503050406030204" pitchFamily="18" charset="0"/>
                                  <a:ea typeface="CMMI12"/>
                                  <a:cs typeface="Calibri" panose="020F0502020204030204" pitchFamily="34" charset="0"/>
                                </a:rPr>
                              </m:ctrlPr>
                            </m:sSubPr>
                            <m:e>
                              <m:r>
                                <a:rPr lang="en-GB" i="1">
                                  <a:latin typeface="Cambria Math" panose="02040503050406030204" pitchFamily="18" charset="0"/>
                                  <a:ea typeface="CMMI12"/>
                                  <a:cs typeface="Calibri" panose="020F0502020204030204" pitchFamily="34" charset="0"/>
                                </a:rPr>
                                <m:t>𝑠</m:t>
                              </m:r>
                            </m:e>
                            <m:sub>
                              <m:r>
                                <a:rPr lang="en-GB" i="1">
                                  <a:latin typeface="Cambria Math" panose="02040503050406030204" pitchFamily="18" charset="0"/>
                                  <a:ea typeface="CMMI12"/>
                                  <a:cs typeface="Calibri" panose="020F0502020204030204" pitchFamily="34" charset="0"/>
                                </a:rPr>
                                <m:t>𝑝</m:t>
                              </m:r>
                            </m:sub>
                          </m:sSub>
                          <m:d>
                            <m:dPr>
                              <m:ctrlPr>
                                <a:rPr lang="it-IT" i="1">
                                  <a:latin typeface="Cambria Math" panose="02040503050406030204" pitchFamily="18" charset="0"/>
                                  <a:ea typeface="CMMI12"/>
                                  <a:cs typeface="Calibri" panose="020F0502020204030204" pitchFamily="34" charset="0"/>
                                </a:rPr>
                              </m:ctrlPr>
                            </m:dPr>
                            <m:e>
                              <m:r>
                                <a:rPr lang="en-GB" i="1">
                                  <a:latin typeface="Cambria Math" panose="02040503050406030204" pitchFamily="18" charset="0"/>
                                  <a:ea typeface="CMMI12"/>
                                  <a:cs typeface="Calibri" panose="020F0502020204030204" pitchFamily="34" charset="0"/>
                                </a:rPr>
                                <m:t>𝑡</m:t>
                              </m:r>
                            </m:e>
                          </m:d>
                          <m:r>
                            <a:rPr lang="en-GB" i="1">
                              <a:latin typeface="Cambria Math" panose="02040503050406030204" pitchFamily="18" charset="0"/>
                              <a:ea typeface="CMMI12"/>
                              <a:cs typeface="Calibri" panose="020F0502020204030204" pitchFamily="34" charset="0"/>
                            </a:rPr>
                            <m:t>+</m:t>
                          </m:r>
                          <m:r>
                            <a:rPr lang="en-GB" i="1">
                              <a:latin typeface="Cambria Math" panose="02040503050406030204" pitchFamily="18" charset="0"/>
                              <a:ea typeface="CMMI12"/>
                              <a:cs typeface="Calibri" panose="020F0502020204030204" pitchFamily="34" charset="0"/>
                            </a:rPr>
                            <m:t>𝑖</m:t>
                          </m:r>
                          <m:sSub>
                            <m:sSubPr>
                              <m:ctrlPr>
                                <a:rPr lang="it-IT" i="1">
                                  <a:latin typeface="Cambria Math" panose="02040503050406030204" pitchFamily="18" charset="0"/>
                                  <a:ea typeface="CMMI12"/>
                                  <a:cs typeface="Calibri" panose="020F0502020204030204" pitchFamily="34" charset="0"/>
                                </a:rPr>
                              </m:ctrlPr>
                            </m:sSubPr>
                            <m:e>
                              <m:acc>
                                <m:accPr>
                                  <m:chr m:val="̂"/>
                                  <m:ctrlPr>
                                    <a:rPr lang="it-IT" i="1">
                                      <a:latin typeface="Cambria Math" panose="02040503050406030204" pitchFamily="18" charset="0"/>
                                      <a:ea typeface="CMMI12"/>
                                      <a:cs typeface="Calibri" panose="020F0502020204030204" pitchFamily="34" charset="0"/>
                                    </a:rPr>
                                  </m:ctrlPr>
                                </m:accPr>
                                <m:e>
                                  <m:r>
                                    <a:rPr lang="en-GB" i="1">
                                      <a:latin typeface="Cambria Math" panose="02040503050406030204" pitchFamily="18" charset="0"/>
                                      <a:ea typeface="CMMI12"/>
                                      <a:cs typeface="Calibri" panose="020F0502020204030204" pitchFamily="34" charset="0"/>
                                    </a:rPr>
                                    <m:t>𝑠</m:t>
                                  </m:r>
                                </m:e>
                              </m:acc>
                            </m:e>
                            <m:sub>
                              <m:r>
                                <a:rPr lang="en-GB" i="1">
                                  <a:latin typeface="Cambria Math" panose="02040503050406030204" pitchFamily="18" charset="0"/>
                                  <a:ea typeface="CMMI12"/>
                                  <a:cs typeface="Calibri" panose="020F0502020204030204" pitchFamily="34" charset="0"/>
                                </a:rPr>
                                <m:t>𝑝</m:t>
                              </m:r>
                            </m:sub>
                          </m:sSub>
                          <m:d>
                            <m:dPr>
                              <m:ctrlPr>
                                <a:rPr lang="it-IT" i="1">
                                  <a:latin typeface="Cambria Math" panose="02040503050406030204" pitchFamily="18" charset="0"/>
                                  <a:ea typeface="CMMI12"/>
                                  <a:cs typeface="Calibri" panose="020F0502020204030204" pitchFamily="34" charset="0"/>
                                </a:rPr>
                              </m:ctrlPr>
                            </m:dPr>
                            <m:e>
                              <m:r>
                                <a:rPr lang="en-GB" i="1">
                                  <a:latin typeface="Cambria Math" panose="02040503050406030204" pitchFamily="18" charset="0"/>
                                  <a:ea typeface="CMMI12"/>
                                  <a:cs typeface="Calibri" panose="020F0502020204030204" pitchFamily="34" charset="0"/>
                                </a:rPr>
                                <m:t>𝑡</m:t>
                              </m:r>
                            </m:e>
                          </m:d>
                          <m:r>
                            <a:rPr lang="en-GB" i="1">
                              <a:latin typeface="Cambria Math" panose="02040503050406030204" pitchFamily="18" charset="0"/>
                              <a:ea typeface="CMMI12"/>
                              <a:cs typeface="Calibri" panose="020F0502020204030204" pitchFamily="34" charset="0"/>
                            </a:rPr>
                            <m:t>=</m:t>
                          </m:r>
                          <m:r>
                            <a:rPr lang="en-GB" i="1">
                              <a:latin typeface="Cambria Math" panose="02040503050406030204" pitchFamily="18" charset="0"/>
                              <a:ea typeface="CMMI12"/>
                              <a:cs typeface="Calibri" panose="020F0502020204030204" pitchFamily="34" charset="0"/>
                            </a:rPr>
                            <m:t>𝐴</m:t>
                          </m:r>
                        </m:e>
                        <m:sub>
                          <m:r>
                            <a:rPr lang="en-GB" i="1">
                              <a:latin typeface="Cambria Math" panose="02040503050406030204" pitchFamily="18" charset="0"/>
                              <a:ea typeface="Times New Roman" panose="02020603050405020304" pitchFamily="18" charset="0"/>
                              <a:cs typeface="Times New Roman" panose="02020603050405020304" pitchFamily="18" charset="0"/>
                            </a:rPr>
                            <m:t>𝑝</m:t>
                          </m:r>
                        </m:sub>
                      </m:sSub>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CMMI12"/>
                          <a:cs typeface="Calibri" panose="020F0502020204030204" pitchFamily="34" charset="0"/>
                        </a:rPr>
                        <m:t>𝑡</m:t>
                      </m:r>
                      <m:r>
                        <a:rPr lang="en-GB" i="1">
                          <a:latin typeface="Cambria Math" panose="02040503050406030204" pitchFamily="18" charset="0"/>
                          <a:ea typeface="Times New Roman" panose="02020603050405020304" pitchFamily="18" charset="0"/>
                          <a:cs typeface="Calibri" panose="020F0502020204030204" pitchFamily="34" charset="0"/>
                        </a:rPr>
                        <m:t>)</m:t>
                      </m:r>
                      <m:sSup>
                        <m:sSupPr>
                          <m:ctrlPr>
                            <a:rPr lang="it-IT" i="1">
                              <a:latin typeface="Cambria Math" panose="02040503050406030204" pitchFamily="18" charset="0"/>
                              <a:ea typeface="CMMI12"/>
                              <a:cs typeface="Calibri" panose="020F0502020204030204" pitchFamily="34" charset="0"/>
                            </a:rPr>
                          </m:ctrlPr>
                        </m:sSupPr>
                        <m:e>
                          <m:r>
                            <a:rPr lang="en-GB" i="1">
                              <a:latin typeface="Cambria Math" panose="02040503050406030204" pitchFamily="18" charset="0"/>
                              <a:ea typeface="CMMI12"/>
                              <a:cs typeface="Calibri" panose="020F0502020204030204" pitchFamily="34" charset="0"/>
                            </a:rPr>
                            <m:t>𝑒</m:t>
                          </m:r>
                        </m:e>
                        <m:sup>
                          <m:r>
                            <a:rPr lang="en-GB" i="1">
                              <a:latin typeface="Cambria Math" panose="02040503050406030204" pitchFamily="18" charset="0"/>
                              <a:ea typeface="CMMI12"/>
                              <a:cs typeface="Calibri" panose="020F0502020204030204" pitchFamily="34" charset="0"/>
                            </a:rPr>
                            <m:t>𝑖</m:t>
                          </m:r>
                          <m:sSub>
                            <m:sSubPr>
                              <m:ctrlPr>
                                <a:rPr lang="it-IT" i="1">
                                  <a:latin typeface="Cambria Math" panose="02040503050406030204" pitchFamily="18" charset="0"/>
                                </a:rPr>
                              </m:ctrlPr>
                            </m:sSubPr>
                            <m:e>
                              <m:r>
                                <a:rPr lang="en-GB" i="1">
                                  <a:latin typeface="Cambria Math" panose="02040503050406030204" pitchFamily="18" charset="0"/>
                                  <a:ea typeface="CMMI12"/>
                                  <a:cs typeface="Calibri" panose="020F0502020204030204" pitchFamily="34" charset="0"/>
                                </a:rPr>
                                <m:t>𝜙</m:t>
                              </m:r>
                            </m:e>
                            <m:sub>
                              <m:r>
                                <a:rPr lang="en-GB" i="1">
                                  <a:latin typeface="Cambria Math" panose="02040503050406030204" pitchFamily="18" charset="0"/>
                                  <a:ea typeface="Times New Roman" panose="02020603050405020304" pitchFamily="18" charset="0"/>
                                  <a:cs typeface="Times New Roman" panose="02020603050405020304" pitchFamily="18" charset="0"/>
                                </a:rPr>
                                <m:t>𝑝</m:t>
                              </m:r>
                            </m:sub>
                          </m:sSub>
                          <m:r>
                            <a:rPr lang="en-GB" i="1">
                              <a:latin typeface="Cambria Math" panose="02040503050406030204" pitchFamily="18" charset="0"/>
                              <a:ea typeface="CMMI12"/>
                              <a:cs typeface="Calibri" panose="020F0502020204030204" pitchFamily="34" charset="0"/>
                            </a:rPr>
                            <m:t>(</m:t>
                          </m:r>
                          <m:r>
                            <a:rPr lang="en-GB" i="1">
                              <a:latin typeface="Cambria Math" panose="02040503050406030204" pitchFamily="18" charset="0"/>
                              <a:ea typeface="CMMI12"/>
                              <a:cs typeface="Calibri" panose="020F0502020204030204" pitchFamily="34" charset="0"/>
                            </a:rPr>
                            <m:t>𝑡</m:t>
                          </m:r>
                          <m:r>
                            <a:rPr lang="en-GB" i="1">
                              <a:latin typeface="Cambria Math" panose="02040503050406030204" pitchFamily="18" charset="0"/>
                              <a:ea typeface="CMMI12"/>
                              <a:cs typeface="Calibri" panose="020F0502020204030204" pitchFamily="34" charset="0"/>
                            </a:rPr>
                            <m:t>)</m:t>
                          </m:r>
                        </m:sup>
                      </m:sSup>
                    </m:oMath>
                  </a14:m>
                  <a:r>
                    <a:rPr lang="en-GB" sz="1350" dirty="0">
                      <a:latin typeface="Times New Roman" panose="02020603050405020304" pitchFamily="18" charset="0"/>
                      <a:ea typeface="Times New Roman" panose="02020603050405020304" pitchFamily="18" charset="0"/>
                      <a:cs typeface="Calibri" panose="020F0502020204030204" pitchFamily="34" charset="0"/>
                    </a:rPr>
                    <a:t>		</a:t>
                  </a:r>
                  <a:r>
                    <a:rPr lang="en-GB" sz="1500" dirty="0">
                      <a:latin typeface="Times New Roman" panose="02020603050405020304" pitchFamily="18" charset="0"/>
                      <a:ea typeface="Times New Roman" panose="02020603050405020304" pitchFamily="18" charset="0"/>
                      <a:cs typeface="Calibri" panose="020F0502020204030204" pitchFamily="34" charset="0"/>
                    </a:rPr>
                    <a:t>		</a:t>
                  </a:r>
                  <a:endParaRPr lang="en-GB" sz="1350" dirty="0"/>
                </a:p>
              </p:txBody>
            </p:sp>
          </mc:Choice>
          <mc:Fallback xmlns="">
            <p:sp>
              <p:nvSpPr>
                <p:cNvPr id="2" name="Rettangolo 1"/>
                <p:cNvSpPr>
                  <a:spLocks noRot="1" noChangeAspect="1" noMove="1" noResize="1" noEditPoints="1" noAdjustHandles="1" noChangeArrowheads="1" noChangeShapeType="1" noTextEdit="1"/>
                </p:cNvSpPr>
                <p:nvPr/>
              </p:nvSpPr>
              <p:spPr>
                <a:xfrm>
                  <a:off x="2843808" y="2670097"/>
                  <a:ext cx="6002771" cy="64485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F3BFDA-6210-419E-A359-0DB58BD04ED3}"/>
                    </a:ext>
                  </a:extLst>
                </p:cNvPr>
                <p:cNvSpPr txBox="1"/>
                <p:nvPr/>
              </p:nvSpPr>
              <p:spPr>
                <a:xfrm>
                  <a:off x="4750298" y="1432240"/>
                  <a:ext cx="4282754" cy="919804"/>
                </a:xfrm>
                <a:prstGeom prst="rect">
                  <a:avLst/>
                </a:prstGeom>
                <a:noFill/>
              </p:spPr>
              <p:txBody>
                <a:bodyPr wrap="square">
                  <a:spAutoFit/>
                </a:bodyPr>
                <a:lstStyle/>
                <a:p>
                  <a:pPr>
                    <a:lnSpc>
                      <a:spcPct val="107000"/>
                    </a:lnSpc>
                  </a:pPr>
                  <a:r>
                    <a:rPr lang="en-GB" sz="1700" dirty="0">
                      <a:solidFill>
                        <a:srgbClr val="0000FF"/>
                      </a:solidFill>
                      <a:latin typeface="Calibri" panose="020F0502020204030204" pitchFamily="34" charset="0"/>
                    </a:rPr>
                    <a:t>CCWT converts the time series </a:t>
                  </a:r>
                  <a14:m>
                    <m:oMath xmlns:m="http://schemas.openxmlformats.org/officeDocument/2006/math">
                      <m:r>
                        <a:rPr lang="en-GB" sz="1700">
                          <a:solidFill>
                            <a:srgbClr val="0000FF"/>
                          </a:solidFill>
                          <a:latin typeface="Cambria Math" panose="02040503050406030204" pitchFamily="18" charset="0"/>
                        </a:rPr>
                        <m:t>𝑋</m:t>
                      </m:r>
                      <m:r>
                        <a:rPr lang="en-GB" sz="1700">
                          <a:solidFill>
                            <a:srgbClr val="0000FF"/>
                          </a:solidFill>
                          <a:latin typeface="Cambria Math" panose="02040503050406030204" pitchFamily="18" charset="0"/>
                        </a:rPr>
                        <m:t>(</m:t>
                      </m:r>
                      <m:r>
                        <a:rPr lang="en-GB" sz="1700">
                          <a:solidFill>
                            <a:srgbClr val="0000FF"/>
                          </a:solidFill>
                          <a:latin typeface="Cambria Math" panose="02040503050406030204" pitchFamily="18" charset="0"/>
                        </a:rPr>
                        <m:t>𝑡</m:t>
                      </m:r>
                      <m:r>
                        <a:rPr lang="en-GB" sz="1700">
                          <a:solidFill>
                            <a:srgbClr val="0000FF"/>
                          </a:solidFill>
                          <a:latin typeface="Cambria Math" panose="02040503050406030204" pitchFamily="18" charset="0"/>
                        </a:rPr>
                        <m:t>)</m:t>
                      </m:r>
                    </m:oMath>
                  </a14:m>
                  <a:r>
                    <a:rPr lang="en-GB" sz="1700" dirty="0">
                      <a:solidFill>
                        <a:srgbClr val="0000FF"/>
                      </a:solidFill>
                      <a:latin typeface="Calibri" panose="020F0502020204030204" pitchFamily="34" charset="0"/>
                    </a:rPr>
                    <a:t>into a set of complex wavelet coefficients, reflecting the dynamics of across timescales</a:t>
                  </a:r>
                  <a:endParaRPr lang="en-US" sz="1700" dirty="0">
                    <a:solidFill>
                      <a:srgbClr val="0000FF"/>
                    </a:solidFill>
                    <a:latin typeface="Calibri" panose="020F0502020204030204" pitchFamily="34" charset="0"/>
                  </a:endParaRPr>
                </a:p>
              </p:txBody>
            </p:sp>
          </mc:Choice>
          <mc:Fallback xmlns="">
            <p:sp>
              <p:nvSpPr>
                <p:cNvPr id="9" name="TextBox 8">
                  <a:extLst>
                    <a:ext uri="{FF2B5EF4-FFF2-40B4-BE49-F238E27FC236}">
                      <a16:creationId xmlns:a16="http://schemas.microsoft.com/office/drawing/2014/main" id="{B1F3BFDA-6210-419E-A359-0DB58BD04ED3}"/>
                    </a:ext>
                  </a:extLst>
                </p:cNvPr>
                <p:cNvSpPr txBox="1">
                  <a:spLocks noRot="1" noChangeAspect="1" noMove="1" noResize="1" noEditPoints="1" noAdjustHandles="1" noChangeArrowheads="1" noChangeShapeType="1" noTextEdit="1"/>
                </p:cNvSpPr>
                <p:nvPr/>
              </p:nvSpPr>
              <p:spPr>
                <a:xfrm>
                  <a:off x="4750298" y="1432240"/>
                  <a:ext cx="4282754" cy="919804"/>
                </a:xfrm>
                <a:prstGeom prst="rect">
                  <a:avLst/>
                </a:prstGeom>
                <a:blipFill>
                  <a:blip r:embed="rId4"/>
                  <a:stretch>
                    <a:fillRect l="-997" t="-1987" r="-570" b="-794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0F5460E-71C9-44A4-B50F-F192F99B0431}"/>
                </a:ext>
              </a:extLst>
            </p:cNvPr>
            <p:cNvSpPr txBox="1"/>
            <p:nvPr/>
          </p:nvSpPr>
          <p:spPr>
            <a:xfrm>
              <a:off x="244314" y="1441371"/>
              <a:ext cx="3744416" cy="919804"/>
            </a:xfrm>
            <a:prstGeom prst="rect">
              <a:avLst/>
            </a:prstGeom>
            <a:noFill/>
          </p:spPr>
          <p:txBody>
            <a:bodyPr wrap="square">
              <a:spAutoFit/>
            </a:bodyPr>
            <a:lstStyle/>
            <a:p>
              <a:pPr marL="285750" indent="-285750" algn="just">
                <a:lnSpc>
                  <a:spcPct val="107000"/>
                </a:lnSpc>
                <a:buBlip>
                  <a:blip r:embed="rId5"/>
                </a:buBlip>
              </a:pPr>
              <a:r>
                <a:rPr lang="en-GB" sz="1700" dirty="0">
                  <a:solidFill>
                    <a:srgbClr val="0000FF"/>
                  </a:solidFill>
                  <a:latin typeface="Calibri" panose="020F0502020204030204" pitchFamily="34" charset="0"/>
                </a:rPr>
                <a:t>A convenient way - </a:t>
              </a:r>
              <a:r>
                <a:rPr lang="en-GB" sz="1700" b="1" dirty="0">
                  <a:solidFill>
                    <a:srgbClr val="C00000"/>
                  </a:solidFill>
                  <a:latin typeface="Calibri" panose="020F0502020204030204" pitchFamily="34" charset="0"/>
                </a:rPr>
                <a:t>the continuous complex wavelet transform (CCWT)</a:t>
              </a:r>
            </a:p>
            <a:p>
              <a:pPr marL="285750" indent="-285750" algn="just">
                <a:lnSpc>
                  <a:spcPct val="107000"/>
                </a:lnSpc>
                <a:buBlip>
                  <a:blip r:embed="rId5"/>
                </a:buBlip>
              </a:pPr>
              <a:endParaRPr lang="it-IT" sz="1700" dirty="0">
                <a:solidFill>
                  <a:srgbClr val="0000FF"/>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4C8F761-93DB-423F-B6DE-EC81517800D4}"/>
                    </a:ext>
                  </a:extLst>
                </p:cNvPr>
                <p:cNvSpPr txBox="1"/>
                <p:nvPr/>
              </p:nvSpPr>
              <p:spPr>
                <a:xfrm>
                  <a:off x="244314" y="2545267"/>
                  <a:ext cx="3960440" cy="1052404"/>
                </a:xfrm>
                <a:prstGeom prst="rect">
                  <a:avLst/>
                </a:prstGeom>
                <a:noFill/>
              </p:spPr>
              <p:txBody>
                <a:bodyPr wrap="square">
                  <a:spAutoFit/>
                </a:bodyPr>
                <a:lstStyle/>
                <a:p>
                  <a:pPr>
                    <a:lnSpc>
                      <a:spcPct val="115000"/>
                    </a:lnSpc>
                  </a:pPr>
                  <a:r>
                    <a:rPr lang="en-GB" dirty="0">
                      <a:solidFill>
                        <a:srgbClr val="7030A0"/>
                      </a:solidFill>
                      <a:latin typeface="Calibri" panose="020F0502020204030204" pitchFamily="34" charset="0"/>
                      <a:ea typeface="Times New Roman" panose="02020603050405020304" pitchFamily="18" charset="0"/>
                    </a:rPr>
                    <a:t>The complex wavelet coefficients </a:t>
                  </a:r>
                  <a14:m>
                    <m:oMath xmlns:m="http://schemas.openxmlformats.org/officeDocument/2006/math">
                      <m:sSub>
                        <m:sSubPr>
                          <m:ctrlPr>
                            <a:rPr lang="it-IT" i="1">
                              <a:solidFill>
                                <a:srgbClr val="7030A0"/>
                              </a:solidFill>
                              <a:latin typeface="Cambria Math" panose="02040503050406030204" pitchFamily="18" charset="0"/>
                              <a:ea typeface="Times New Roman" panose="02020603050405020304" pitchFamily="18" charset="0"/>
                              <a:cs typeface="Calibri" panose="020F0502020204030204" pitchFamily="34" charset="0"/>
                            </a:rPr>
                          </m:ctrlPr>
                        </m:sSubPr>
                        <m:e>
                          <m:r>
                            <a:rPr lang="en-GB" i="1">
                              <a:solidFill>
                                <a:srgbClr val="7030A0"/>
                              </a:solidFill>
                              <a:latin typeface="Cambria Math" panose="02040503050406030204" pitchFamily="18" charset="0"/>
                              <a:ea typeface="Times New Roman" panose="02020603050405020304" pitchFamily="18" charset="0"/>
                              <a:cs typeface="Calibri" panose="020F0502020204030204" pitchFamily="34" charset="0"/>
                            </a:rPr>
                            <m:t>𝑊</m:t>
                          </m:r>
                        </m:e>
                        <m:sub>
                          <m:r>
                            <a:rPr lang="en-GB" i="1">
                              <a:solidFill>
                                <a:srgbClr val="7030A0"/>
                              </a:solidFill>
                              <a:latin typeface="Cambria Math" panose="02040503050406030204" pitchFamily="18" charset="0"/>
                              <a:ea typeface="Times New Roman" panose="02020603050405020304" pitchFamily="18" charset="0"/>
                              <a:cs typeface="Calibri" panose="020F0502020204030204" pitchFamily="34" charset="0"/>
                            </a:rPr>
                            <m:t>𝑝</m:t>
                          </m:r>
                        </m:sub>
                      </m:sSub>
                      <m:r>
                        <a:rPr lang="en-GB" i="1">
                          <a:solidFill>
                            <a:srgbClr val="7030A0"/>
                          </a:solidFill>
                          <a:latin typeface="Cambria Math" panose="02040503050406030204" pitchFamily="18" charset="0"/>
                          <a:ea typeface="Times New Roman" panose="02020603050405020304" pitchFamily="18" charset="0"/>
                          <a:cs typeface="Calibri" panose="020F0502020204030204" pitchFamily="34" charset="0"/>
                        </a:rPr>
                        <m:t>(</m:t>
                      </m:r>
                      <m:r>
                        <a:rPr lang="en-GB" i="1">
                          <a:solidFill>
                            <a:srgbClr val="7030A0"/>
                          </a:solidFill>
                          <a:latin typeface="Cambria Math" panose="02040503050406030204" pitchFamily="18" charset="0"/>
                          <a:ea typeface="Times New Roman" panose="02020603050405020304" pitchFamily="18" charset="0"/>
                          <a:cs typeface="Calibri" panose="020F0502020204030204" pitchFamily="34" charset="0"/>
                        </a:rPr>
                        <m:t>𝑡</m:t>
                      </m:r>
                      <m:r>
                        <a:rPr lang="en-GB" i="1">
                          <a:solidFill>
                            <a:srgbClr val="7030A0"/>
                          </a:solidFill>
                          <a:latin typeface="Cambria Math" panose="02040503050406030204" pitchFamily="18" charset="0"/>
                          <a:ea typeface="Times New Roman" panose="02020603050405020304" pitchFamily="18" charset="0"/>
                          <a:cs typeface="Calibri" panose="020F0502020204030204" pitchFamily="34" charset="0"/>
                        </a:rPr>
                        <m:t>)</m:t>
                      </m:r>
                    </m:oMath>
                  </a14:m>
                  <a:r>
                    <a:rPr lang="en-GB" dirty="0">
                      <a:solidFill>
                        <a:srgbClr val="7030A0"/>
                      </a:solidFill>
                      <a:latin typeface="Calibri" panose="020F0502020204030204" pitchFamily="34" charset="0"/>
                      <a:ea typeface="Times New Roman" panose="02020603050405020304" pitchFamily="18" charset="0"/>
                    </a:rPr>
                    <a:t>, for a given central period </a:t>
                  </a:r>
                  <a14:m>
                    <m:oMath xmlns:m="http://schemas.openxmlformats.org/officeDocument/2006/math">
                      <m:r>
                        <a:rPr lang="en-GB" i="1">
                          <a:solidFill>
                            <a:srgbClr val="7030A0"/>
                          </a:solidFill>
                          <a:latin typeface="Cambria Math" panose="02040503050406030204" pitchFamily="18" charset="0"/>
                          <a:ea typeface="Times New Roman" panose="02020603050405020304" pitchFamily="18" charset="0"/>
                          <a:cs typeface="Calibri" panose="020F0502020204030204" pitchFamily="34" charset="0"/>
                        </a:rPr>
                        <m:t>𝑝</m:t>
                      </m:r>
                    </m:oMath>
                  </a14:m>
                  <a:r>
                    <a:rPr lang="en-GB" dirty="0">
                      <a:solidFill>
                        <a:srgbClr val="7030A0"/>
                      </a:solidFill>
                      <a:latin typeface="Calibri" panose="020F0502020204030204" pitchFamily="34" charset="0"/>
                      <a:ea typeface="Times New Roman" panose="02020603050405020304" pitchFamily="18" charset="0"/>
                    </a:rPr>
                    <a:t>,  are time-dependent:</a:t>
                  </a:r>
                  <a:endParaRPr lang="it-IT" sz="2100" dirty="0">
                    <a:solidFill>
                      <a:srgbClr val="7030A0"/>
                    </a:solidFill>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34C8F761-93DB-423F-B6DE-EC81517800D4}"/>
                    </a:ext>
                  </a:extLst>
                </p:cNvPr>
                <p:cNvSpPr txBox="1">
                  <a:spLocks noRot="1" noChangeAspect="1" noMove="1" noResize="1" noEditPoints="1" noAdjustHandles="1" noChangeArrowheads="1" noChangeShapeType="1" noTextEdit="1"/>
                </p:cNvSpPr>
                <p:nvPr/>
              </p:nvSpPr>
              <p:spPr>
                <a:xfrm>
                  <a:off x="244314" y="2545267"/>
                  <a:ext cx="3960440" cy="1052404"/>
                </a:xfrm>
                <a:prstGeom prst="rect">
                  <a:avLst/>
                </a:prstGeom>
                <a:blipFill>
                  <a:blip r:embed="rId6"/>
                  <a:stretch>
                    <a:fillRect l="-1231" r="-2154" b="-8721"/>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0FCC5E1D-51C3-48AF-8166-4DCBECB4C570}"/>
              </a:ext>
            </a:extLst>
          </p:cNvPr>
          <p:cNvGrpSpPr/>
          <p:nvPr/>
        </p:nvGrpSpPr>
        <p:grpSpPr>
          <a:xfrm>
            <a:off x="286398" y="3648342"/>
            <a:ext cx="7811511" cy="1362235"/>
            <a:chOff x="286398" y="3648342"/>
            <a:chExt cx="7811511" cy="1362235"/>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72839C5-CF28-40DB-9AB8-5FD100AEC362}"/>
                    </a:ext>
                  </a:extLst>
                </p:cNvPr>
                <p:cNvSpPr txBox="1"/>
                <p:nvPr/>
              </p:nvSpPr>
              <p:spPr>
                <a:xfrm>
                  <a:off x="286398" y="3903668"/>
                  <a:ext cx="4065516" cy="917687"/>
                </a:xfrm>
                <a:prstGeom prst="rect">
                  <a:avLst/>
                </a:prstGeom>
                <a:noFill/>
              </p:spPr>
              <p:txBody>
                <a:bodyPr wrap="square">
                  <a:spAutoFit/>
                </a:bodyPr>
                <a:lstStyle/>
                <a:p>
                  <a:r>
                    <a:rPr lang="en-GB" sz="1700" dirty="0">
                      <a:solidFill>
                        <a:srgbClr val="0000FF"/>
                      </a:solidFill>
                      <a:effectLst/>
                      <a:latin typeface="Calibri" panose="020F0502020204030204" pitchFamily="34" charset="0"/>
                      <a:ea typeface="Times New Roman" panose="02020603050405020304" pitchFamily="18" charset="0"/>
                    </a:rPr>
                    <a:t>Instantaneous phase </a:t>
                  </a:r>
                  <a14:m>
                    <m:oMath xmlns:m="http://schemas.openxmlformats.org/officeDocument/2006/math">
                      <m:sSub>
                        <m:sSubPr>
                          <m:ctrlPr>
                            <a:rPr lang="en-US" sz="1700" i="1">
                              <a:solidFill>
                                <a:srgbClr val="0000FF"/>
                              </a:solidFill>
                              <a:effectLst/>
                              <a:latin typeface="Cambria Math" panose="02040503050406030204" pitchFamily="18" charset="0"/>
                              <a:cs typeface="Calibri" panose="020F0502020204030204" pitchFamily="34" charset="0"/>
                            </a:rPr>
                          </m:ctrlPr>
                        </m:sSubPr>
                        <m:e>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𝜙</m:t>
                          </m:r>
                        </m:e>
                        <m:sub>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𝑝</m:t>
                          </m:r>
                        </m:sub>
                      </m:sSub>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m:t>
                      </m:r>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𝑡</m:t>
                      </m:r>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GB" sz="1700" dirty="0">
                      <a:solidFill>
                        <a:srgbClr val="0000FF"/>
                      </a:solidFill>
                      <a:effectLst/>
                      <a:latin typeface="Calibri" panose="020F0502020204030204" pitchFamily="34" charset="0"/>
                      <a:ea typeface="Times New Roman" panose="02020603050405020304" pitchFamily="18" charset="0"/>
                    </a:rPr>
                    <a:t>and amplitude </a:t>
                  </a:r>
                  <a14:m>
                    <m:oMath xmlns:m="http://schemas.openxmlformats.org/officeDocument/2006/math">
                      <m:sSub>
                        <m:sSubPr>
                          <m:ctrlPr>
                            <a:rPr lang="en-US" sz="1700" i="1">
                              <a:solidFill>
                                <a:srgbClr val="0000FF"/>
                              </a:solidFill>
                              <a:effectLst/>
                              <a:latin typeface="Cambria Math" panose="02040503050406030204" pitchFamily="18" charset="0"/>
                              <a:cs typeface="Calibri" panose="020F0502020204030204" pitchFamily="34" charset="0"/>
                            </a:rPr>
                          </m:ctrlPr>
                        </m:sSubPr>
                        <m:e>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𝐴</m:t>
                          </m:r>
                        </m:e>
                        <m:sub>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𝑝</m:t>
                          </m:r>
                        </m:sub>
                      </m:sSub>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m:t>
                      </m:r>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𝑡</m:t>
                      </m:r>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GB" sz="1700" dirty="0">
                      <a:solidFill>
                        <a:srgbClr val="0000FF"/>
                      </a:solidFill>
                      <a:effectLst/>
                      <a:latin typeface="Calibri" panose="020F0502020204030204" pitchFamily="34" charset="0"/>
                      <a:ea typeface="Times New Roman" panose="02020603050405020304" pitchFamily="18" charset="0"/>
                    </a:rPr>
                    <a:t>, of the variability associated with the central period </a:t>
                  </a:r>
                  <a14:m>
                    <m:oMath xmlns:m="http://schemas.openxmlformats.org/officeDocument/2006/math">
                      <m:r>
                        <a:rPr lang="en-GB" sz="1700" i="1">
                          <a:solidFill>
                            <a:srgbClr val="0000FF"/>
                          </a:solidFill>
                          <a:effectLst/>
                          <a:latin typeface="Cambria Math" panose="02040503050406030204" pitchFamily="18" charset="0"/>
                          <a:ea typeface="Times New Roman" panose="02020603050405020304" pitchFamily="18" charset="0"/>
                          <a:cs typeface="Calibri" panose="020F0502020204030204" pitchFamily="34" charset="0"/>
                        </a:rPr>
                        <m:t>𝑝</m:t>
                      </m:r>
                    </m:oMath>
                  </a14:m>
                  <a:endParaRPr lang="en-US" sz="1700" dirty="0">
                    <a:solidFill>
                      <a:srgbClr val="0000FF"/>
                    </a:solidFill>
                  </a:endParaRPr>
                </a:p>
              </p:txBody>
            </p:sp>
          </mc:Choice>
          <mc:Fallback xmlns="">
            <p:sp>
              <p:nvSpPr>
                <p:cNvPr id="16" name="TextBox 15">
                  <a:extLst>
                    <a:ext uri="{FF2B5EF4-FFF2-40B4-BE49-F238E27FC236}">
                      <a16:creationId xmlns:a16="http://schemas.microsoft.com/office/drawing/2014/main" id="{372839C5-CF28-40DB-9AB8-5FD100AEC362}"/>
                    </a:ext>
                  </a:extLst>
                </p:cNvPr>
                <p:cNvSpPr txBox="1">
                  <a:spLocks noRot="1" noChangeAspect="1" noMove="1" noResize="1" noEditPoints="1" noAdjustHandles="1" noChangeArrowheads="1" noChangeShapeType="1" noTextEdit="1"/>
                </p:cNvSpPr>
                <p:nvPr/>
              </p:nvSpPr>
              <p:spPr>
                <a:xfrm>
                  <a:off x="286398" y="3903668"/>
                  <a:ext cx="4065516" cy="917687"/>
                </a:xfrm>
                <a:prstGeom prst="rect">
                  <a:avLst/>
                </a:prstGeom>
                <a:blipFill>
                  <a:blip r:embed="rId7"/>
                  <a:stretch>
                    <a:fillRect l="-1049" t="-1325" b="-7947"/>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56F47788-C34E-4B14-8FED-9D4EAA4C0426}"/>
                </a:ext>
              </a:extLst>
            </p:cNvPr>
            <p:cNvGrpSpPr/>
            <p:nvPr/>
          </p:nvGrpSpPr>
          <p:grpSpPr>
            <a:xfrm>
              <a:off x="4754958" y="3648342"/>
              <a:ext cx="3342951" cy="1362235"/>
              <a:chOff x="4507596" y="3679864"/>
              <a:chExt cx="3342951" cy="1362235"/>
            </a:xfrm>
          </p:grpSpPr>
          <mc:AlternateContent xmlns:mc="http://schemas.openxmlformats.org/markup-compatibility/2006" xmlns:a14="http://schemas.microsoft.com/office/drawing/2010/main">
            <mc:Choice Requires="a14">
              <p:sp>
                <p:nvSpPr>
                  <p:cNvPr id="3" name="Rettangolo 2"/>
                  <p:cNvSpPr/>
                  <p:nvPr/>
                </p:nvSpPr>
                <p:spPr>
                  <a:xfrm>
                    <a:off x="4754203" y="4299942"/>
                    <a:ext cx="3096344" cy="740587"/>
                  </a:xfrm>
                  <a:prstGeom prst="rect">
                    <a:avLst/>
                  </a:prstGeom>
                </p:spPr>
                <p:txBody>
                  <a:bodyPr wrap="square">
                    <a:spAutoFit/>
                  </a:bodyPr>
                  <a:lstStyle/>
                  <a:p>
                    <a:pPr>
                      <a:lnSpc>
                        <a:spcPct val="115000"/>
                      </a:lnSpc>
                      <a:spcAft>
                        <a:spcPts val="450"/>
                      </a:spcAft>
                    </a:pPr>
                    <a14:m>
                      <m:oMath xmlns:m="http://schemas.openxmlformats.org/officeDocument/2006/math">
                        <m:sSub>
                          <m:sSubPr>
                            <m:ctrlPr>
                              <a:rPr lang="it-IT" i="1">
                                <a:latin typeface="Cambria Math" panose="02040503050406030204" pitchFamily="18" charset="0"/>
                                <a:ea typeface="CMMI12"/>
                                <a:cs typeface="Calibri" panose="020F0502020204030204" pitchFamily="34" charset="0"/>
                              </a:rPr>
                            </m:ctrlPr>
                          </m:sSubPr>
                          <m:e>
                            <m:r>
                              <a:rPr lang="en-GB" i="1">
                                <a:latin typeface="Cambria Math" panose="02040503050406030204" pitchFamily="18" charset="0"/>
                                <a:ea typeface="CMMI12"/>
                                <a:cs typeface="Calibri" panose="020F0502020204030204" pitchFamily="34" charset="0"/>
                              </a:rPr>
                              <m:t>𝐴</m:t>
                            </m:r>
                          </m:e>
                          <m:sub>
                            <m:r>
                              <a:rPr lang="en-GB" i="1">
                                <a:latin typeface="Cambria Math" panose="02040503050406030204" pitchFamily="18" charset="0"/>
                                <a:ea typeface="CMMI12"/>
                                <a:cs typeface="Calibri" panose="020F0502020204030204" pitchFamily="34" charset="0"/>
                              </a:rPr>
                              <m:t>𝑝</m:t>
                            </m:r>
                          </m:sub>
                        </m:sSub>
                        <m:r>
                          <a:rPr lang="en-GB" i="1">
                            <a:latin typeface="Cambria Math" panose="02040503050406030204" pitchFamily="18" charset="0"/>
                            <a:ea typeface="CMMI12"/>
                            <a:cs typeface="Calibri" panose="020F0502020204030204" pitchFamily="34" charset="0"/>
                          </a:rPr>
                          <m:t>(</m:t>
                        </m:r>
                        <m:r>
                          <a:rPr lang="en-GB" i="1">
                            <a:latin typeface="Cambria Math" panose="02040503050406030204" pitchFamily="18" charset="0"/>
                            <a:ea typeface="CMMI12"/>
                            <a:cs typeface="Calibri" panose="020F0502020204030204" pitchFamily="34" charset="0"/>
                          </a:rPr>
                          <m:t>𝑡</m:t>
                        </m:r>
                        <m:r>
                          <a:rPr lang="en-GB" i="1">
                            <a:latin typeface="Cambria Math" panose="02040503050406030204" pitchFamily="18" charset="0"/>
                            <a:ea typeface="CMMI12"/>
                            <a:cs typeface="Calibri" panose="020F0502020204030204" pitchFamily="34" charset="0"/>
                          </a:rPr>
                          <m:t>) =</m:t>
                        </m:r>
                        <m:rad>
                          <m:radPr>
                            <m:degHide m:val="on"/>
                            <m:ctrlPr>
                              <a:rPr lang="it-IT" i="1">
                                <a:latin typeface="Cambria Math" panose="02040503050406030204" pitchFamily="18" charset="0"/>
                                <a:ea typeface="CMMI12"/>
                                <a:cs typeface="Calibri" panose="020F0502020204030204" pitchFamily="34" charset="0"/>
                              </a:rPr>
                            </m:ctrlPr>
                          </m:radPr>
                          <m:deg/>
                          <m:e>
                            <m:sSup>
                              <m:sSupPr>
                                <m:ctrlPr>
                                  <a:rPr lang="it-IT" i="1">
                                    <a:latin typeface="Cambria Math" panose="02040503050406030204" pitchFamily="18" charset="0"/>
                                    <a:ea typeface="CMMI12"/>
                                    <a:cs typeface="Calibri" panose="020F0502020204030204" pitchFamily="34" charset="0"/>
                                  </a:rPr>
                                </m:ctrlPr>
                              </m:sSupPr>
                              <m:e>
                                <m:sSub>
                                  <m:sSubPr>
                                    <m:ctrlPr>
                                      <a:rPr lang="it-IT" i="1">
                                        <a:latin typeface="Cambria Math" panose="02040503050406030204" pitchFamily="18" charset="0"/>
                                        <a:ea typeface="CMMI12"/>
                                        <a:cs typeface="Calibri" panose="020F0502020204030204" pitchFamily="34" charset="0"/>
                                      </a:rPr>
                                    </m:ctrlPr>
                                  </m:sSubPr>
                                  <m:e>
                                    <m:r>
                                      <a:rPr lang="en-GB" i="1">
                                        <a:latin typeface="Cambria Math" panose="02040503050406030204" pitchFamily="18" charset="0"/>
                                        <a:ea typeface="CMMI12"/>
                                        <a:cs typeface="Calibri" panose="020F0502020204030204" pitchFamily="34" charset="0"/>
                                      </a:rPr>
                                      <m:t>𝑠</m:t>
                                    </m:r>
                                  </m:e>
                                  <m:sub>
                                    <m:r>
                                      <a:rPr lang="en-GB" i="1">
                                        <a:latin typeface="Cambria Math" panose="02040503050406030204" pitchFamily="18" charset="0"/>
                                        <a:ea typeface="CMMI12"/>
                                        <a:cs typeface="Calibri" panose="020F0502020204030204" pitchFamily="34" charset="0"/>
                                      </a:rPr>
                                      <m:t>𝑝</m:t>
                                    </m:r>
                                  </m:sub>
                                </m:sSub>
                                <m:d>
                                  <m:dPr>
                                    <m:ctrlPr>
                                      <a:rPr lang="it-IT" i="1">
                                        <a:latin typeface="Cambria Math" panose="02040503050406030204" pitchFamily="18" charset="0"/>
                                        <a:ea typeface="CMMI12"/>
                                        <a:cs typeface="Calibri" panose="020F0502020204030204" pitchFamily="34" charset="0"/>
                                      </a:rPr>
                                    </m:ctrlPr>
                                  </m:dPr>
                                  <m:e>
                                    <m:r>
                                      <a:rPr lang="en-GB" i="1">
                                        <a:latin typeface="Cambria Math" panose="02040503050406030204" pitchFamily="18" charset="0"/>
                                        <a:ea typeface="CMMI12"/>
                                        <a:cs typeface="Calibri" panose="020F0502020204030204" pitchFamily="34" charset="0"/>
                                      </a:rPr>
                                      <m:t>𝑡</m:t>
                                    </m:r>
                                  </m:e>
                                </m:d>
                              </m:e>
                              <m:sup>
                                <m:r>
                                  <a:rPr lang="en-GB" i="1">
                                    <a:latin typeface="Cambria Math" panose="02040503050406030204" pitchFamily="18" charset="0"/>
                                    <a:ea typeface="CMMI12"/>
                                    <a:cs typeface="Calibri" panose="020F0502020204030204" pitchFamily="34" charset="0"/>
                                  </a:rPr>
                                  <m:t>2</m:t>
                                </m:r>
                              </m:sup>
                            </m:sSup>
                            <m:r>
                              <a:rPr lang="en-GB" i="1">
                                <a:latin typeface="Cambria Math" panose="02040503050406030204" pitchFamily="18" charset="0"/>
                                <a:ea typeface="CMMI12"/>
                                <a:cs typeface="Calibri" panose="020F0502020204030204" pitchFamily="34" charset="0"/>
                              </a:rPr>
                              <m:t>+</m:t>
                            </m:r>
                            <m:sSup>
                              <m:sSupPr>
                                <m:ctrlPr>
                                  <a:rPr lang="it-IT" i="1">
                                    <a:latin typeface="Cambria Math" panose="02040503050406030204" pitchFamily="18" charset="0"/>
                                    <a:ea typeface="CMMI12"/>
                                    <a:cs typeface="Calibri" panose="020F0502020204030204" pitchFamily="34" charset="0"/>
                                  </a:rPr>
                                </m:ctrlPr>
                              </m:sSupPr>
                              <m:e>
                                <m:sSub>
                                  <m:sSubPr>
                                    <m:ctrlPr>
                                      <a:rPr lang="it-IT" i="1">
                                        <a:latin typeface="Cambria Math" panose="02040503050406030204" pitchFamily="18" charset="0"/>
                                        <a:ea typeface="CMMI12"/>
                                        <a:cs typeface="Calibri" panose="020F0502020204030204" pitchFamily="34" charset="0"/>
                                      </a:rPr>
                                    </m:ctrlPr>
                                  </m:sSubPr>
                                  <m:e>
                                    <m:acc>
                                      <m:accPr>
                                        <m:chr m:val="̂"/>
                                        <m:ctrlPr>
                                          <a:rPr lang="it-IT" i="1">
                                            <a:latin typeface="Cambria Math" panose="02040503050406030204" pitchFamily="18" charset="0"/>
                                            <a:ea typeface="CMMI12"/>
                                            <a:cs typeface="Calibri" panose="020F0502020204030204" pitchFamily="34" charset="0"/>
                                          </a:rPr>
                                        </m:ctrlPr>
                                      </m:accPr>
                                      <m:e>
                                        <m:r>
                                          <a:rPr lang="en-GB" i="1">
                                            <a:latin typeface="Cambria Math" panose="02040503050406030204" pitchFamily="18" charset="0"/>
                                            <a:ea typeface="CMMI12"/>
                                            <a:cs typeface="Calibri" panose="020F0502020204030204" pitchFamily="34" charset="0"/>
                                          </a:rPr>
                                          <m:t>𝑠</m:t>
                                        </m:r>
                                      </m:e>
                                    </m:acc>
                                  </m:e>
                                  <m:sub>
                                    <m:r>
                                      <a:rPr lang="en-GB" i="1">
                                        <a:latin typeface="Cambria Math" panose="02040503050406030204" pitchFamily="18" charset="0"/>
                                        <a:ea typeface="CMMI12"/>
                                        <a:cs typeface="Calibri" panose="020F0502020204030204" pitchFamily="34" charset="0"/>
                                      </a:rPr>
                                      <m:t>𝑝</m:t>
                                    </m:r>
                                  </m:sub>
                                </m:sSub>
                                <m:d>
                                  <m:dPr>
                                    <m:ctrlPr>
                                      <a:rPr lang="it-IT" i="1">
                                        <a:latin typeface="Cambria Math" panose="02040503050406030204" pitchFamily="18" charset="0"/>
                                        <a:ea typeface="CMMI12"/>
                                        <a:cs typeface="Calibri" panose="020F0502020204030204" pitchFamily="34" charset="0"/>
                                      </a:rPr>
                                    </m:ctrlPr>
                                  </m:dPr>
                                  <m:e>
                                    <m:r>
                                      <a:rPr lang="en-GB" i="1">
                                        <a:latin typeface="Cambria Math" panose="02040503050406030204" pitchFamily="18" charset="0"/>
                                        <a:ea typeface="CMMI12"/>
                                        <a:cs typeface="Calibri" panose="020F0502020204030204" pitchFamily="34" charset="0"/>
                                      </a:rPr>
                                      <m:t>𝑡</m:t>
                                    </m:r>
                                  </m:e>
                                </m:d>
                              </m:e>
                              <m:sup>
                                <m:r>
                                  <a:rPr lang="en-GB" i="1">
                                    <a:latin typeface="Cambria Math" panose="02040503050406030204" pitchFamily="18" charset="0"/>
                                    <a:ea typeface="CMMI12"/>
                                    <a:cs typeface="Calibri" panose="020F0502020204030204" pitchFamily="34" charset="0"/>
                                  </a:rPr>
                                  <m:t>2</m:t>
                                </m:r>
                              </m:sup>
                            </m:sSup>
                          </m:e>
                        </m:rad>
                      </m:oMath>
                    </a14:m>
                    <a:r>
                      <a:rPr lang="en-GB" sz="2100" dirty="0">
                        <a:latin typeface="Times New Roman" panose="02020603050405020304" pitchFamily="18" charset="0"/>
                        <a:ea typeface="CMMI12"/>
                        <a:cs typeface="Calibri" panose="020F0502020204030204" pitchFamily="34" charset="0"/>
                      </a:rPr>
                      <a:t>	</a:t>
                    </a:r>
                    <a:endParaRPr lang="en-GB" dirty="0"/>
                  </a:p>
                </p:txBody>
              </p:sp>
            </mc:Choice>
            <mc:Fallback xmlns="">
              <p:sp>
                <p:nvSpPr>
                  <p:cNvPr id="3" name="Rettangolo 2"/>
                  <p:cNvSpPr>
                    <a:spLocks noRot="1" noChangeAspect="1" noMove="1" noResize="1" noEditPoints="1" noAdjustHandles="1" noChangeArrowheads="1" noChangeShapeType="1" noTextEdit="1"/>
                  </p:cNvSpPr>
                  <p:nvPr/>
                </p:nvSpPr>
                <p:spPr>
                  <a:xfrm>
                    <a:off x="4754203" y="4299942"/>
                    <a:ext cx="3096344" cy="7405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C850D3-F36B-40B4-8F20-ED4FF74A6F59}"/>
                      </a:ext>
                    </a:extLst>
                  </p:cNvPr>
                  <p:cNvSpPr txBox="1"/>
                  <p:nvPr/>
                </p:nvSpPr>
                <p:spPr>
                  <a:xfrm>
                    <a:off x="4716016" y="3679864"/>
                    <a:ext cx="2502024" cy="7141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CMMI12"/>
                                  <a:cs typeface="Calibri" panose="020F0502020204030204" pitchFamily="34" charset="0"/>
                                </a:rPr>
                              </m:ctrlPr>
                            </m:sSubPr>
                            <m:e>
                              <m:r>
                                <a:rPr lang="en-GB" i="1">
                                  <a:latin typeface="Cambria Math" panose="02040503050406030204" pitchFamily="18" charset="0"/>
                                  <a:ea typeface="CMMI12"/>
                                  <a:cs typeface="Calibri" panose="020F0502020204030204" pitchFamily="34" charset="0"/>
                                </a:rPr>
                                <m:t>𝜙</m:t>
                              </m:r>
                            </m:e>
                            <m:sub>
                              <m:r>
                                <a:rPr lang="en-GB" i="1">
                                  <a:latin typeface="Cambria Math" panose="02040503050406030204" pitchFamily="18" charset="0"/>
                                  <a:ea typeface="CMMI12"/>
                                  <a:cs typeface="Calibri" panose="020F0502020204030204" pitchFamily="34" charset="0"/>
                                </a:rPr>
                                <m:t>𝑝</m:t>
                              </m:r>
                            </m:sub>
                          </m:sSub>
                          <m:r>
                            <a:rPr lang="en-GB" i="1">
                              <a:latin typeface="Cambria Math" panose="02040503050406030204" pitchFamily="18" charset="0"/>
                              <a:ea typeface="CMMI12"/>
                              <a:cs typeface="Calibri" panose="020F0502020204030204" pitchFamily="34" charset="0"/>
                            </a:rPr>
                            <m:t>(</m:t>
                          </m:r>
                          <m:r>
                            <a:rPr lang="en-GB" i="1">
                              <a:latin typeface="Cambria Math" panose="02040503050406030204" pitchFamily="18" charset="0"/>
                              <a:ea typeface="CMMI12"/>
                              <a:cs typeface="Calibri" panose="020F0502020204030204" pitchFamily="34" charset="0"/>
                            </a:rPr>
                            <m:t>𝑡</m:t>
                          </m:r>
                          <m:r>
                            <a:rPr lang="en-GB" i="1">
                              <a:latin typeface="Cambria Math" panose="02040503050406030204" pitchFamily="18" charset="0"/>
                              <a:ea typeface="CMMI12"/>
                              <a:cs typeface="Calibri" panose="020F0502020204030204" pitchFamily="34" charset="0"/>
                            </a:rPr>
                            <m:t>) = </m:t>
                          </m:r>
                          <m:r>
                            <m:rPr>
                              <m:sty m:val="p"/>
                            </m:rPr>
                            <a:rPr lang="en-GB">
                              <a:latin typeface="Cambria Math" panose="02040503050406030204" pitchFamily="18" charset="0"/>
                              <a:ea typeface="CMMI12"/>
                              <a:cs typeface="Calibri" panose="020F0502020204030204" pitchFamily="34" charset="0"/>
                            </a:rPr>
                            <m:t>arctan</m:t>
                          </m:r>
                          <m:r>
                            <a:rPr lang="en-GB">
                              <a:latin typeface="Cambria Math" panose="02040503050406030204" pitchFamily="18" charset="0"/>
                              <a:ea typeface="CMMI12"/>
                              <a:cs typeface="Calibri" panose="020F0502020204030204" pitchFamily="34" charset="0"/>
                            </a:rPr>
                            <m:t>⁡</m:t>
                          </m:r>
                          <m:r>
                            <a:rPr lang="en-GB" i="1">
                              <a:latin typeface="Cambria Math" panose="02040503050406030204" pitchFamily="18" charset="0"/>
                              <a:ea typeface="CMMI12"/>
                              <a:cs typeface="Calibri" panose="020F0502020204030204" pitchFamily="34" charset="0"/>
                            </a:rPr>
                            <m:t>(</m:t>
                          </m:r>
                          <m:f>
                            <m:fPr>
                              <m:ctrlPr>
                                <a:rPr lang="it-IT" i="1">
                                  <a:latin typeface="Cambria Math" panose="02040503050406030204" pitchFamily="18" charset="0"/>
                                  <a:ea typeface="CMMI12"/>
                                  <a:cs typeface="Calibri" panose="020F0502020204030204" pitchFamily="34" charset="0"/>
                                </a:rPr>
                              </m:ctrlPr>
                            </m:fPr>
                            <m:num>
                              <m:sSub>
                                <m:sSubPr>
                                  <m:ctrlPr>
                                    <a:rPr lang="it-IT" i="1">
                                      <a:latin typeface="Cambria Math" panose="02040503050406030204" pitchFamily="18" charset="0"/>
                                      <a:ea typeface="CMMI12"/>
                                      <a:cs typeface="Calibri" panose="020F0502020204030204" pitchFamily="34" charset="0"/>
                                    </a:rPr>
                                  </m:ctrlPr>
                                </m:sSubPr>
                                <m:e>
                                  <m:acc>
                                    <m:accPr>
                                      <m:chr m:val="̂"/>
                                      <m:ctrlPr>
                                        <a:rPr lang="it-IT" i="1">
                                          <a:latin typeface="Cambria Math" panose="02040503050406030204" pitchFamily="18" charset="0"/>
                                          <a:ea typeface="CMMI12"/>
                                          <a:cs typeface="Calibri" panose="020F0502020204030204" pitchFamily="34" charset="0"/>
                                        </a:rPr>
                                      </m:ctrlPr>
                                    </m:accPr>
                                    <m:e>
                                      <m:r>
                                        <a:rPr lang="en-GB" i="1">
                                          <a:latin typeface="Cambria Math" panose="02040503050406030204" pitchFamily="18" charset="0"/>
                                          <a:ea typeface="CMMI12"/>
                                          <a:cs typeface="Calibri" panose="020F0502020204030204" pitchFamily="34" charset="0"/>
                                        </a:rPr>
                                        <m:t>𝑠</m:t>
                                      </m:r>
                                    </m:e>
                                  </m:acc>
                                </m:e>
                                <m:sub>
                                  <m:r>
                                    <a:rPr lang="en-GB" i="1">
                                      <a:latin typeface="Cambria Math" panose="02040503050406030204" pitchFamily="18" charset="0"/>
                                      <a:ea typeface="CMMI12"/>
                                      <a:cs typeface="Calibri" panose="020F0502020204030204" pitchFamily="34" charset="0"/>
                                    </a:rPr>
                                    <m:t>𝑝</m:t>
                                  </m:r>
                                </m:sub>
                              </m:sSub>
                              <m:d>
                                <m:dPr>
                                  <m:ctrlPr>
                                    <a:rPr lang="it-IT" i="1">
                                      <a:latin typeface="Cambria Math" panose="02040503050406030204" pitchFamily="18" charset="0"/>
                                      <a:ea typeface="CMMI12"/>
                                      <a:cs typeface="Calibri" panose="020F0502020204030204" pitchFamily="34" charset="0"/>
                                    </a:rPr>
                                  </m:ctrlPr>
                                </m:dPr>
                                <m:e>
                                  <m:r>
                                    <a:rPr lang="en-GB" i="1">
                                      <a:latin typeface="Cambria Math" panose="02040503050406030204" pitchFamily="18" charset="0"/>
                                      <a:ea typeface="CMMI12"/>
                                      <a:cs typeface="Calibri" panose="020F0502020204030204" pitchFamily="34" charset="0"/>
                                    </a:rPr>
                                    <m:t>𝑡</m:t>
                                  </m:r>
                                </m:e>
                              </m:d>
                            </m:num>
                            <m:den>
                              <m:sSub>
                                <m:sSubPr>
                                  <m:ctrlPr>
                                    <a:rPr lang="it-IT" i="1">
                                      <a:latin typeface="Cambria Math" panose="02040503050406030204" pitchFamily="18" charset="0"/>
                                      <a:ea typeface="CMMI12"/>
                                      <a:cs typeface="Calibri" panose="020F0502020204030204" pitchFamily="34" charset="0"/>
                                    </a:rPr>
                                  </m:ctrlPr>
                                </m:sSubPr>
                                <m:e>
                                  <m:r>
                                    <a:rPr lang="en-GB" i="1">
                                      <a:latin typeface="Cambria Math" panose="02040503050406030204" pitchFamily="18" charset="0"/>
                                      <a:ea typeface="CMMI12"/>
                                      <a:cs typeface="Calibri" panose="020F0502020204030204" pitchFamily="34" charset="0"/>
                                    </a:rPr>
                                    <m:t>𝑠</m:t>
                                  </m:r>
                                </m:e>
                                <m:sub>
                                  <m:r>
                                    <a:rPr lang="en-GB" i="1">
                                      <a:latin typeface="Cambria Math" panose="02040503050406030204" pitchFamily="18" charset="0"/>
                                      <a:ea typeface="CMMI12"/>
                                      <a:cs typeface="Calibri" panose="020F0502020204030204" pitchFamily="34" charset="0"/>
                                    </a:rPr>
                                    <m:t>𝑝</m:t>
                                  </m:r>
                                </m:sub>
                              </m:sSub>
                              <m:d>
                                <m:dPr>
                                  <m:ctrlPr>
                                    <a:rPr lang="it-IT" i="1">
                                      <a:latin typeface="Cambria Math" panose="02040503050406030204" pitchFamily="18" charset="0"/>
                                      <a:ea typeface="CMMI12"/>
                                      <a:cs typeface="Calibri" panose="020F0502020204030204" pitchFamily="34" charset="0"/>
                                    </a:rPr>
                                  </m:ctrlPr>
                                </m:dPr>
                                <m:e>
                                  <m:r>
                                    <a:rPr lang="en-GB" i="1">
                                      <a:latin typeface="Cambria Math" panose="02040503050406030204" pitchFamily="18" charset="0"/>
                                      <a:ea typeface="CMMI12"/>
                                      <a:cs typeface="Calibri" panose="020F0502020204030204" pitchFamily="34" charset="0"/>
                                    </a:rPr>
                                    <m:t>𝑡</m:t>
                                  </m:r>
                                </m:e>
                              </m:d>
                            </m:den>
                          </m:f>
                          <m:r>
                            <a:rPr lang="en-GB" i="1">
                              <a:latin typeface="Cambria Math" panose="02040503050406030204" pitchFamily="18" charset="0"/>
                              <a:ea typeface="CMMI12"/>
                              <a:cs typeface="Calibri" panose="020F0502020204030204" pitchFamily="34" charset="0"/>
                            </a:rPr>
                            <m:t>)</m:t>
                          </m:r>
                        </m:oMath>
                      </m:oMathPara>
                    </a14:m>
                    <a:endParaRPr lang="en-US" dirty="0"/>
                  </a:p>
                </p:txBody>
              </p:sp>
            </mc:Choice>
            <mc:Fallback xmlns="">
              <p:sp>
                <p:nvSpPr>
                  <p:cNvPr id="14" name="TextBox 13">
                    <a:extLst>
                      <a:ext uri="{FF2B5EF4-FFF2-40B4-BE49-F238E27FC236}">
                        <a16:creationId xmlns:a16="http://schemas.microsoft.com/office/drawing/2014/main" id="{0CC850D3-F36B-40B4-8F20-ED4FF74A6F59}"/>
                      </a:ext>
                    </a:extLst>
                  </p:cNvPr>
                  <p:cNvSpPr txBox="1">
                    <a:spLocks noRot="1" noChangeAspect="1" noMove="1" noResize="1" noEditPoints="1" noAdjustHandles="1" noChangeArrowheads="1" noChangeShapeType="1" noTextEdit="1"/>
                  </p:cNvSpPr>
                  <p:nvPr/>
                </p:nvSpPr>
                <p:spPr>
                  <a:xfrm>
                    <a:off x="4716016" y="3679864"/>
                    <a:ext cx="2502024" cy="714170"/>
                  </a:xfrm>
                  <a:prstGeom prst="rect">
                    <a:avLst/>
                  </a:prstGeom>
                  <a:blipFill>
                    <a:blip r:embed="rId9"/>
                    <a:stretch>
                      <a:fillRect/>
                    </a:stretch>
                  </a:blipFill>
                </p:spPr>
                <p:txBody>
                  <a:bodyPr/>
                  <a:lstStyle/>
                  <a:p>
                    <a:r>
                      <a:rPr lang="en-US">
                        <a:noFill/>
                      </a:rPr>
                      <a:t> </a:t>
                    </a:r>
                  </a:p>
                </p:txBody>
              </p:sp>
            </mc:Fallback>
          </mc:AlternateContent>
          <p:sp>
            <p:nvSpPr>
              <p:cNvPr id="17" name="Left Brace 16">
                <a:extLst>
                  <a:ext uri="{FF2B5EF4-FFF2-40B4-BE49-F238E27FC236}">
                    <a16:creationId xmlns:a16="http://schemas.microsoft.com/office/drawing/2014/main" id="{67E5C8AF-69F3-42A2-966C-B9862F7777FC}"/>
                  </a:ext>
                </a:extLst>
              </p:cNvPr>
              <p:cNvSpPr/>
              <p:nvPr/>
            </p:nvSpPr>
            <p:spPr>
              <a:xfrm>
                <a:off x="4507596" y="3723878"/>
                <a:ext cx="262172" cy="1318221"/>
              </a:xfrm>
              <a:prstGeom prst="leftBrace">
                <a:avLst/>
              </a:pr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179861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99270" y="8639"/>
            <a:ext cx="6286500" cy="522685"/>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defTabSz="740569">
              <a:lnSpc>
                <a:spcPct val="80000"/>
              </a:lnSpc>
            </a:pPr>
            <a:r>
              <a:rPr lang="en-GB" altLang="en-US" sz="2100" b="1" dirty="0"/>
              <a:t>Wavelet decomposition - Phase and Amplitude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C79BF2-B7DB-423E-B169-2770117712E4}"/>
                  </a:ext>
                </a:extLst>
              </p:cNvPr>
              <p:cNvSpPr txBox="1"/>
              <p:nvPr/>
            </p:nvSpPr>
            <p:spPr>
              <a:xfrm>
                <a:off x="5321253" y="768414"/>
                <a:ext cx="3168352" cy="475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effectLst/>
                              <a:latin typeface="Cambria Math" panose="02040503050406030204" pitchFamily="18" charset="0"/>
                              <a:cs typeface="Calibri" panose="020F0502020204030204" pitchFamily="34" charset="0"/>
                            </a:rPr>
                          </m:ctrlPr>
                        </m:sSupPr>
                        <m:e>
                          <m:d>
                            <m:dPr>
                              <m:begChr m:val="{"/>
                              <m:endChr m:val="}"/>
                              <m:ctrlPr>
                                <a:rPr lang="en-US" i="1">
                                  <a:effectLst/>
                                  <a:latin typeface="Cambria Math" panose="02040503050406030204" pitchFamily="18" charset="0"/>
                                  <a:cs typeface="Calibri" panose="020F0502020204030204" pitchFamily="34" charset="0"/>
                                </a:rPr>
                              </m:ctrlPr>
                            </m:dPr>
                            <m:e>
                              <m:sSub>
                                <m:sSubPr>
                                  <m:ctrlPr>
                                    <a:rPr lang="en-US" i="1">
                                      <a:effectLst/>
                                      <a:latin typeface="Cambria Math" panose="02040503050406030204" pitchFamily="18" charset="0"/>
                                      <a:ea typeface="CMMI12"/>
                                      <a:cs typeface="Calibri" panose="020F0502020204030204" pitchFamily="34" charset="0"/>
                                    </a:rPr>
                                  </m:ctrlPr>
                                </m:sSubPr>
                                <m:e>
                                  <m:r>
                                    <a:rPr lang="en-GB" sz="1800" i="1">
                                      <a:effectLst/>
                                      <a:latin typeface="Cambria Math" panose="02040503050406030204" pitchFamily="18" charset="0"/>
                                      <a:ea typeface="CMMI12"/>
                                      <a:cs typeface="Calibri" panose="020F0502020204030204" pitchFamily="34" charset="0"/>
                                    </a:rPr>
                                    <m:t>𝜙</m:t>
                                  </m:r>
                                </m:e>
                                <m:sub>
                                  <m:r>
                                    <a:rPr lang="en-GB" sz="1800" i="1">
                                      <a:effectLst/>
                                      <a:latin typeface="Cambria Math" panose="02040503050406030204" pitchFamily="18" charset="0"/>
                                      <a:ea typeface="CMMI12"/>
                                      <a:cs typeface="Calibri" panose="020F0502020204030204" pitchFamily="34" charset="0"/>
                                    </a:rPr>
                                    <m:t>𝑝</m:t>
                                  </m:r>
                                </m:sub>
                              </m:sSub>
                              <m:r>
                                <a:rPr lang="en-GB" sz="1800" i="1">
                                  <a:effectLst/>
                                  <a:latin typeface="Cambria Math" panose="02040503050406030204" pitchFamily="18" charset="0"/>
                                  <a:ea typeface="CMMI12"/>
                                  <a:cs typeface="Calibri" panose="020F0502020204030204" pitchFamily="34" charset="0"/>
                                </a:rPr>
                                <m:t>(</m:t>
                              </m:r>
                              <m:r>
                                <a:rPr lang="en-GB" sz="1800" i="1">
                                  <a:effectLst/>
                                  <a:latin typeface="Cambria Math" panose="02040503050406030204" pitchFamily="18" charset="0"/>
                                  <a:ea typeface="CMMI12"/>
                                  <a:cs typeface="Calibri" panose="020F0502020204030204" pitchFamily="34" charset="0"/>
                                </a:rPr>
                                <m:t>𝑡</m:t>
                              </m:r>
                              <m:r>
                                <a:rPr lang="en-GB" sz="1800" i="1">
                                  <a:effectLst/>
                                  <a:latin typeface="Cambria Math" panose="02040503050406030204" pitchFamily="18" charset="0"/>
                                  <a:ea typeface="CMMI12"/>
                                  <a:cs typeface="Calibri" panose="020F0502020204030204" pitchFamily="34" charset="0"/>
                                </a:rPr>
                                <m:t>),  </m:t>
                              </m:r>
                              <m:sSub>
                                <m:sSubPr>
                                  <m:ctrlPr>
                                    <a:rPr lang="en-US" i="1">
                                      <a:effectLst/>
                                      <a:latin typeface="Cambria Math" panose="02040503050406030204" pitchFamily="18" charset="0"/>
                                      <a:ea typeface="CMMI12"/>
                                      <a:cs typeface="Calibri" panose="020F0502020204030204" pitchFamily="34" charset="0"/>
                                    </a:rPr>
                                  </m:ctrlPr>
                                </m:sSubPr>
                                <m:e>
                                  <m:r>
                                    <a:rPr lang="en-GB" sz="1800" i="1">
                                      <a:effectLst/>
                                      <a:latin typeface="Cambria Math" panose="02040503050406030204" pitchFamily="18" charset="0"/>
                                      <a:ea typeface="CMMI12"/>
                                      <a:cs typeface="Calibri" panose="020F0502020204030204" pitchFamily="34" charset="0"/>
                                    </a:rPr>
                                    <m:t>𝐴</m:t>
                                  </m:r>
                                </m:e>
                                <m:sub>
                                  <m:r>
                                    <a:rPr lang="en-GB" sz="1800" i="1">
                                      <a:effectLst/>
                                      <a:latin typeface="Cambria Math" panose="02040503050406030204" pitchFamily="18" charset="0"/>
                                      <a:ea typeface="CMMI12"/>
                                      <a:cs typeface="Calibri" panose="020F0502020204030204" pitchFamily="34" charset="0"/>
                                    </a:rPr>
                                    <m:t>𝑝</m:t>
                                  </m:r>
                                </m:sub>
                              </m:sSub>
                              <m:r>
                                <a:rPr lang="en-GB" sz="1800" i="1">
                                  <a:effectLst/>
                                  <a:latin typeface="Cambria Math" panose="02040503050406030204" pitchFamily="18" charset="0"/>
                                  <a:ea typeface="CMMI12"/>
                                  <a:cs typeface="Calibri" panose="020F0502020204030204" pitchFamily="34" charset="0"/>
                                </a:rPr>
                                <m:t>(</m:t>
                              </m:r>
                              <m:r>
                                <a:rPr lang="en-GB" sz="1800" i="1">
                                  <a:effectLst/>
                                  <a:latin typeface="Cambria Math" panose="02040503050406030204" pitchFamily="18" charset="0"/>
                                  <a:ea typeface="CMMI12"/>
                                  <a:cs typeface="Calibri" panose="020F0502020204030204" pitchFamily="34" charset="0"/>
                                </a:rPr>
                                <m:t>𝑡</m:t>
                              </m:r>
                              <m:r>
                                <a:rPr lang="en-GB" sz="1800" i="1">
                                  <a:effectLst/>
                                  <a:latin typeface="Cambria Math" panose="02040503050406030204" pitchFamily="18" charset="0"/>
                                  <a:ea typeface="CMMI12"/>
                                  <a:cs typeface="Calibri" panose="020F0502020204030204" pitchFamily="34" charset="0"/>
                                </a:rPr>
                                <m:t>)</m:t>
                              </m:r>
                            </m:e>
                          </m:d>
                        </m:e>
                        <m:sup>
                          <m:r>
                            <a:rPr lang="en-GB" sz="1800" i="1">
                              <a:effectLst/>
                              <a:latin typeface="Cambria Math" panose="02040503050406030204" pitchFamily="18" charset="0"/>
                              <a:ea typeface="Times New Roman" panose="02020603050405020304" pitchFamily="18" charset="0"/>
                              <a:cs typeface="Calibri" panose="020F0502020204030204" pitchFamily="34" charset="0"/>
                            </a:rPr>
                            <m:t>𝑝𝑒𝑙</m:t>
                          </m:r>
                          <m:r>
                            <a:rPr lang="en-US" sz="1800" b="0" i="1" smtClean="0">
                              <a:effectLst/>
                              <a:latin typeface="Cambria Math" panose="02040503050406030204" pitchFamily="18" charset="0"/>
                              <a:ea typeface="Times New Roman" panose="02020603050405020304" pitchFamily="18" charset="0"/>
                              <a:cs typeface="Calibri" panose="020F0502020204030204" pitchFamily="34" charset="0"/>
                            </a:rPr>
                            <m:t>/</m:t>
                          </m:r>
                          <m:r>
                            <a:rPr lang="en-US" sz="1800" b="0" i="1" smtClean="0">
                              <a:effectLst/>
                              <a:latin typeface="Cambria Math" panose="02040503050406030204" pitchFamily="18" charset="0"/>
                              <a:ea typeface="Times New Roman" panose="02020603050405020304" pitchFamily="18" charset="0"/>
                              <a:cs typeface="Calibri" panose="020F0502020204030204" pitchFamily="34" charset="0"/>
                            </a:rPr>
                            <m:t>𝐼𝐶𝑅𝐻</m:t>
                          </m:r>
                        </m:sup>
                      </m:sSup>
                    </m:oMath>
                  </m:oMathPara>
                </a14:m>
                <a:endParaRPr lang="en-US" dirty="0"/>
              </a:p>
            </p:txBody>
          </p:sp>
        </mc:Choice>
        <mc:Fallback xmlns="">
          <p:sp>
            <p:nvSpPr>
              <p:cNvPr id="10" name="TextBox 9">
                <a:extLst>
                  <a:ext uri="{FF2B5EF4-FFF2-40B4-BE49-F238E27FC236}">
                    <a16:creationId xmlns:a16="http://schemas.microsoft.com/office/drawing/2014/main" id="{41C79BF2-B7DB-423E-B169-2770117712E4}"/>
                  </a:ext>
                </a:extLst>
              </p:cNvPr>
              <p:cNvSpPr txBox="1">
                <a:spLocks noRot="1" noChangeAspect="1" noMove="1" noResize="1" noEditPoints="1" noAdjustHandles="1" noChangeArrowheads="1" noChangeShapeType="1" noTextEdit="1"/>
              </p:cNvSpPr>
              <p:nvPr/>
            </p:nvSpPr>
            <p:spPr>
              <a:xfrm>
                <a:off x="5321253" y="768414"/>
                <a:ext cx="3168352" cy="475708"/>
              </a:xfrm>
              <a:prstGeom prst="rect">
                <a:avLst/>
              </a:prstGeom>
              <a:blipFill>
                <a:blip r:embed="rId3"/>
                <a:stretch>
                  <a:fillRect b="-641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2842E47-1DE1-4690-85F9-58548D8556A0}"/>
              </a:ext>
            </a:extLst>
          </p:cNvPr>
          <p:cNvSpPr txBox="1"/>
          <p:nvPr/>
        </p:nvSpPr>
        <p:spPr>
          <a:xfrm>
            <a:off x="251520" y="1040381"/>
            <a:ext cx="4860031" cy="671915"/>
          </a:xfrm>
          <a:prstGeom prst="rect">
            <a:avLst/>
          </a:prstGeom>
          <a:noFill/>
        </p:spPr>
        <p:txBody>
          <a:bodyPr wrap="square">
            <a:spAutoFit/>
          </a:bodyPr>
          <a:lstStyle/>
          <a:p>
            <a:pPr>
              <a:lnSpc>
                <a:spcPct val="107000"/>
              </a:lnSpc>
            </a:pPr>
            <a:r>
              <a:rPr lang="en-GB" sz="1800" dirty="0">
                <a:solidFill>
                  <a:srgbClr val="0000FF"/>
                </a:solidFill>
                <a:effectLst/>
                <a:latin typeface="Calibri" panose="020F0502020204030204" pitchFamily="34" charset="0"/>
                <a:ea typeface="Times New Roman" panose="02020603050405020304" pitchFamily="18" charset="0"/>
              </a:rPr>
              <a:t>A set of instantaneous phases and amplitudes can be derived for the pellets and ELM time series: </a:t>
            </a:r>
            <a:endParaRPr lang="en-US" dirty="0">
              <a:solidFill>
                <a:srgbClr val="0000FF"/>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4F44F46-77EF-4D93-A7B4-EAE7A79E2527}"/>
                  </a:ext>
                </a:extLst>
              </p:cNvPr>
              <p:cNvSpPr txBox="1"/>
              <p:nvPr/>
            </p:nvSpPr>
            <p:spPr>
              <a:xfrm>
                <a:off x="5584706" y="1481212"/>
                <a:ext cx="2904899" cy="475708"/>
              </a:xfrm>
              <a:prstGeom prst="rect">
                <a:avLst/>
              </a:prstGeom>
              <a:noFill/>
            </p:spPr>
            <p:txBody>
              <a:bodyPr wrap="square">
                <a:spAutoFit/>
              </a:bodyPr>
              <a:lstStyle/>
              <a:p>
                <a14:m>
                  <m:oMath xmlns:m="http://schemas.openxmlformats.org/officeDocument/2006/math">
                    <m:sSup>
                      <m:sSupPr>
                        <m:ctrlPr>
                          <a:rPr lang="en-US" i="1">
                            <a:effectLst/>
                            <a:latin typeface="Cambria Math" panose="02040503050406030204" pitchFamily="18" charset="0"/>
                            <a:cs typeface="Calibri" panose="020F0502020204030204" pitchFamily="34" charset="0"/>
                          </a:rPr>
                        </m:ctrlPr>
                      </m:sSupPr>
                      <m:e>
                        <m:d>
                          <m:dPr>
                            <m:begChr m:val="{"/>
                            <m:endChr m:val="}"/>
                            <m:ctrlPr>
                              <a:rPr lang="en-US" i="1">
                                <a:effectLst/>
                                <a:latin typeface="Cambria Math" panose="02040503050406030204" pitchFamily="18" charset="0"/>
                                <a:cs typeface="Calibri" panose="020F0502020204030204" pitchFamily="34" charset="0"/>
                              </a:rPr>
                            </m:ctrlPr>
                          </m:dPr>
                          <m:e>
                            <m:sSub>
                              <m:sSubPr>
                                <m:ctrlPr>
                                  <a:rPr lang="en-US" i="1">
                                    <a:effectLst/>
                                    <a:latin typeface="Cambria Math" panose="02040503050406030204" pitchFamily="18" charset="0"/>
                                    <a:ea typeface="CMMI12"/>
                                    <a:cs typeface="Calibri" panose="020F0502020204030204" pitchFamily="34" charset="0"/>
                                  </a:rPr>
                                </m:ctrlPr>
                              </m:sSubPr>
                              <m:e>
                                <m:r>
                                  <a:rPr lang="en-GB" sz="1800" i="1">
                                    <a:effectLst/>
                                    <a:latin typeface="Cambria Math" panose="02040503050406030204" pitchFamily="18" charset="0"/>
                                    <a:ea typeface="CMMI12"/>
                                    <a:cs typeface="Calibri" panose="020F0502020204030204" pitchFamily="34" charset="0"/>
                                  </a:rPr>
                                  <m:t>𝜙</m:t>
                                </m:r>
                              </m:e>
                              <m:sub>
                                <m:r>
                                  <a:rPr lang="en-GB" sz="1800" i="1">
                                    <a:effectLst/>
                                    <a:latin typeface="Cambria Math" panose="02040503050406030204" pitchFamily="18" charset="0"/>
                                    <a:ea typeface="CMMI12"/>
                                    <a:cs typeface="Calibri" panose="020F0502020204030204" pitchFamily="34" charset="0"/>
                                  </a:rPr>
                                  <m:t>𝑝</m:t>
                                </m:r>
                              </m:sub>
                            </m:sSub>
                            <m:r>
                              <a:rPr lang="en-GB" sz="1800" i="1">
                                <a:effectLst/>
                                <a:latin typeface="Cambria Math" panose="02040503050406030204" pitchFamily="18" charset="0"/>
                                <a:ea typeface="CMMI12"/>
                                <a:cs typeface="Calibri" panose="020F0502020204030204" pitchFamily="34" charset="0"/>
                              </a:rPr>
                              <m:t>(</m:t>
                            </m:r>
                            <m:r>
                              <a:rPr lang="en-GB" sz="1800" i="1">
                                <a:effectLst/>
                                <a:latin typeface="Cambria Math" panose="02040503050406030204" pitchFamily="18" charset="0"/>
                                <a:ea typeface="CMMI12"/>
                                <a:cs typeface="Calibri" panose="020F0502020204030204" pitchFamily="34" charset="0"/>
                              </a:rPr>
                              <m:t>𝑡</m:t>
                            </m:r>
                            <m:r>
                              <a:rPr lang="en-GB" sz="1800" i="1">
                                <a:effectLst/>
                                <a:latin typeface="Cambria Math" panose="02040503050406030204" pitchFamily="18" charset="0"/>
                                <a:ea typeface="CMMI12"/>
                                <a:cs typeface="Calibri" panose="020F0502020204030204" pitchFamily="34" charset="0"/>
                              </a:rPr>
                              <m:t>),  </m:t>
                            </m:r>
                            <m:sSub>
                              <m:sSubPr>
                                <m:ctrlPr>
                                  <a:rPr lang="en-US" i="1">
                                    <a:effectLst/>
                                    <a:latin typeface="Cambria Math" panose="02040503050406030204" pitchFamily="18" charset="0"/>
                                    <a:ea typeface="CMMI12"/>
                                    <a:cs typeface="Calibri" panose="020F0502020204030204" pitchFamily="34" charset="0"/>
                                  </a:rPr>
                                </m:ctrlPr>
                              </m:sSubPr>
                              <m:e>
                                <m:r>
                                  <a:rPr lang="en-GB" sz="1800" i="1">
                                    <a:effectLst/>
                                    <a:latin typeface="Cambria Math" panose="02040503050406030204" pitchFamily="18" charset="0"/>
                                    <a:ea typeface="CMMI12"/>
                                    <a:cs typeface="Calibri" panose="020F0502020204030204" pitchFamily="34" charset="0"/>
                                  </a:rPr>
                                  <m:t>𝐴</m:t>
                                </m:r>
                              </m:e>
                              <m:sub>
                                <m:r>
                                  <a:rPr lang="en-GB" sz="1800" i="1">
                                    <a:effectLst/>
                                    <a:latin typeface="Cambria Math" panose="02040503050406030204" pitchFamily="18" charset="0"/>
                                    <a:ea typeface="CMMI12"/>
                                    <a:cs typeface="Calibri" panose="020F0502020204030204" pitchFamily="34" charset="0"/>
                                  </a:rPr>
                                  <m:t>𝑝</m:t>
                                </m:r>
                              </m:sub>
                            </m:sSub>
                            <m:r>
                              <a:rPr lang="en-GB" sz="1800" i="1">
                                <a:effectLst/>
                                <a:latin typeface="Cambria Math" panose="02040503050406030204" pitchFamily="18" charset="0"/>
                                <a:ea typeface="CMMI12"/>
                                <a:cs typeface="Calibri" panose="020F0502020204030204" pitchFamily="34" charset="0"/>
                              </a:rPr>
                              <m:t>(</m:t>
                            </m:r>
                            <m:r>
                              <a:rPr lang="en-GB" sz="1800" i="1">
                                <a:effectLst/>
                                <a:latin typeface="Cambria Math" panose="02040503050406030204" pitchFamily="18" charset="0"/>
                                <a:ea typeface="CMMI12"/>
                                <a:cs typeface="Calibri" panose="020F0502020204030204" pitchFamily="34" charset="0"/>
                              </a:rPr>
                              <m:t>𝑡</m:t>
                            </m:r>
                            <m:r>
                              <a:rPr lang="en-GB" sz="1800" i="1">
                                <a:effectLst/>
                                <a:latin typeface="Cambria Math" panose="02040503050406030204" pitchFamily="18" charset="0"/>
                                <a:ea typeface="CMMI12"/>
                                <a:cs typeface="Calibri" panose="020F0502020204030204" pitchFamily="34" charset="0"/>
                              </a:rPr>
                              <m:t>)</m:t>
                            </m:r>
                          </m:e>
                        </m:d>
                      </m:e>
                      <m:sup>
                        <m:r>
                          <a:rPr lang="en-GB" sz="1800" i="1">
                            <a:effectLst/>
                            <a:latin typeface="Cambria Math" panose="02040503050406030204" pitchFamily="18" charset="0"/>
                            <a:ea typeface="Times New Roman" panose="02020603050405020304" pitchFamily="18" charset="0"/>
                            <a:cs typeface="Calibri" panose="020F0502020204030204" pitchFamily="34" charset="0"/>
                          </a:rPr>
                          <m:t>𝐸𝐿𝑀</m:t>
                        </m:r>
                        <m:r>
                          <a:rPr lang="en-US" sz="1800" b="0" i="1" smtClean="0">
                            <a:effectLst/>
                            <a:latin typeface="Cambria Math" panose="02040503050406030204" pitchFamily="18" charset="0"/>
                            <a:ea typeface="Times New Roman" panose="02020603050405020304" pitchFamily="18" charset="0"/>
                            <a:cs typeface="Calibri" panose="020F0502020204030204" pitchFamily="34" charset="0"/>
                          </a:rPr>
                          <m:t>/</m:t>
                        </m:r>
                        <m:r>
                          <a:rPr lang="en-US" sz="1800" b="0" i="1" smtClean="0">
                            <a:effectLst/>
                            <a:latin typeface="Cambria Math" panose="02040503050406030204" pitchFamily="18" charset="0"/>
                            <a:ea typeface="Times New Roman" panose="02020603050405020304" pitchFamily="18" charset="0"/>
                            <a:cs typeface="Calibri" panose="020F0502020204030204" pitchFamily="34" charset="0"/>
                          </a:rPr>
                          <m:t>𝑠𝑎𝑤𝑡𝑜𝑜𝑡h</m:t>
                        </m:r>
                      </m:sup>
                    </m:sSup>
                  </m:oMath>
                </a14:m>
                <a:r>
                  <a:rPr lang="en-GB" sz="1800" dirty="0">
                    <a:effectLst/>
                    <a:latin typeface="Calibri" panose="020F0502020204030204" pitchFamily="34" charset="0"/>
                    <a:ea typeface="Times New Roman" panose="02020603050405020304" pitchFamily="18" charset="0"/>
                  </a:rPr>
                  <a:t>. </a:t>
                </a:r>
                <a:endParaRPr lang="en-US" dirty="0"/>
              </a:p>
            </p:txBody>
          </p:sp>
        </mc:Choice>
        <mc:Fallback xmlns="">
          <p:sp>
            <p:nvSpPr>
              <p:cNvPr id="13" name="TextBox 12">
                <a:extLst>
                  <a:ext uri="{FF2B5EF4-FFF2-40B4-BE49-F238E27FC236}">
                    <a16:creationId xmlns:a16="http://schemas.microsoft.com/office/drawing/2014/main" id="{34F44F46-77EF-4D93-A7B4-EAE7A79E2527}"/>
                  </a:ext>
                </a:extLst>
              </p:cNvPr>
              <p:cNvSpPr txBox="1">
                <a:spLocks noRot="1" noChangeAspect="1" noMove="1" noResize="1" noEditPoints="1" noAdjustHandles="1" noChangeArrowheads="1" noChangeShapeType="1" noTextEdit="1"/>
              </p:cNvSpPr>
              <p:nvPr/>
            </p:nvSpPr>
            <p:spPr>
              <a:xfrm>
                <a:off x="5584706" y="1481212"/>
                <a:ext cx="2904899" cy="475708"/>
              </a:xfrm>
              <a:prstGeom prst="rect">
                <a:avLst/>
              </a:prstGeom>
              <a:blipFill>
                <a:blip r:embed="rId4"/>
                <a:stretch>
                  <a:fillRect r="-2935" b="-15385"/>
                </a:stretch>
              </a:blipFill>
            </p:spPr>
            <p:txBody>
              <a:bodyPr/>
              <a:lstStyle/>
              <a:p>
                <a:r>
                  <a:rPr lang="en-US">
                    <a:noFill/>
                  </a:rPr>
                  <a:t> </a:t>
                </a:r>
              </a:p>
            </p:txBody>
          </p:sp>
        </mc:Fallback>
      </mc:AlternateContent>
      <p:sp>
        <p:nvSpPr>
          <p:cNvPr id="14" name="Left Brace 13">
            <a:extLst>
              <a:ext uri="{FF2B5EF4-FFF2-40B4-BE49-F238E27FC236}">
                <a16:creationId xmlns:a16="http://schemas.microsoft.com/office/drawing/2014/main" id="{A791EA9B-ADA6-4B45-AB67-04DFE5258DEC}"/>
              </a:ext>
            </a:extLst>
          </p:cNvPr>
          <p:cNvSpPr/>
          <p:nvPr/>
        </p:nvSpPr>
        <p:spPr>
          <a:xfrm>
            <a:off x="5190167" y="730032"/>
            <a:ext cx="262172" cy="1318221"/>
          </a:xfrm>
          <a:prstGeom prst="leftBrace">
            <a:avLst/>
          </a:prstGeom>
          <a:ln w="222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A63B186A-F095-4B64-9706-3509F3647629}"/>
              </a:ext>
            </a:extLst>
          </p:cNvPr>
          <p:cNvGrpSpPr/>
          <p:nvPr/>
        </p:nvGrpSpPr>
        <p:grpSpPr>
          <a:xfrm>
            <a:off x="2262952" y="3082638"/>
            <a:ext cx="2149405" cy="1612054"/>
            <a:chOff x="2785339" y="2708079"/>
            <a:chExt cx="2149405" cy="1612054"/>
          </a:xfrm>
        </p:grpSpPr>
        <p:pic>
          <p:nvPicPr>
            <p:cNvPr id="16" name="Picture 15">
              <a:extLst>
                <a:ext uri="{FF2B5EF4-FFF2-40B4-BE49-F238E27FC236}">
                  <a16:creationId xmlns:a16="http://schemas.microsoft.com/office/drawing/2014/main" id="{B12B2D74-CA41-443E-BF67-53FA74578B48}"/>
                </a:ext>
              </a:extLst>
            </p:cNvPr>
            <p:cNvPicPr>
              <a:picLocks noChangeAspect="1"/>
            </p:cNvPicPr>
            <p:nvPr/>
          </p:nvPicPr>
          <p:blipFill>
            <a:blip r:embed="rId5"/>
            <a:stretch>
              <a:fillRect/>
            </a:stretch>
          </p:blipFill>
          <p:spPr>
            <a:xfrm>
              <a:off x="2785339" y="2708079"/>
              <a:ext cx="2149405" cy="1612054"/>
            </a:xfrm>
            <a:prstGeom prst="rect">
              <a:avLst/>
            </a:prstGeom>
          </p:spPr>
        </p:pic>
        <p:sp>
          <p:nvSpPr>
            <p:cNvPr id="19" name="TextBox 18">
              <a:extLst>
                <a:ext uri="{FF2B5EF4-FFF2-40B4-BE49-F238E27FC236}">
                  <a16:creationId xmlns:a16="http://schemas.microsoft.com/office/drawing/2014/main" id="{4183C40E-42FE-4ECB-A201-008D8D185C11}"/>
                </a:ext>
              </a:extLst>
            </p:cNvPr>
            <p:cNvSpPr txBox="1"/>
            <p:nvPr/>
          </p:nvSpPr>
          <p:spPr>
            <a:xfrm rot="19114766">
              <a:off x="2798311" y="2751371"/>
              <a:ext cx="602088" cy="307777"/>
            </a:xfrm>
            <a:prstGeom prst="rect">
              <a:avLst/>
            </a:prstGeom>
            <a:solidFill>
              <a:srgbClr val="0000FF"/>
            </a:solidFill>
          </p:spPr>
          <p:txBody>
            <a:bodyPr wrap="none" rtlCol="0">
              <a:spAutoFit/>
            </a:bodyPr>
            <a:lstStyle/>
            <a:p>
              <a:r>
                <a:rPr lang="en-US" sz="1400" dirty="0">
                  <a:solidFill>
                    <a:schemeClr val="bg1"/>
                  </a:solidFill>
                </a:rPr>
                <a:t>pellet</a:t>
              </a:r>
            </a:p>
          </p:txBody>
        </p:sp>
      </p:grpSp>
      <p:grpSp>
        <p:nvGrpSpPr>
          <p:cNvPr id="4" name="Group 3">
            <a:extLst>
              <a:ext uri="{FF2B5EF4-FFF2-40B4-BE49-F238E27FC236}">
                <a16:creationId xmlns:a16="http://schemas.microsoft.com/office/drawing/2014/main" id="{76169C92-7B9C-49CA-8221-74F64ECE8554}"/>
              </a:ext>
            </a:extLst>
          </p:cNvPr>
          <p:cNvGrpSpPr/>
          <p:nvPr/>
        </p:nvGrpSpPr>
        <p:grpSpPr>
          <a:xfrm>
            <a:off x="172650" y="3147814"/>
            <a:ext cx="2149405" cy="1612054"/>
            <a:chOff x="118339" y="2708079"/>
            <a:chExt cx="2149405" cy="1612054"/>
          </a:xfrm>
        </p:grpSpPr>
        <p:pic>
          <p:nvPicPr>
            <p:cNvPr id="18" name="Picture 17">
              <a:extLst>
                <a:ext uri="{FF2B5EF4-FFF2-40B4-BE49-F238E27FC236}">
                  <a16:creationId xmlns:a16="http://schemas.microsoft.com/office/drawing/2014/main" id="{FAB5EC02-2371-4D7C-BE3F-603485AAAD9E}"/>
                </a:ext>
              </a:extLst>
            </p:cNvPr>
            <p:cNvPicPr>
              <a:picLocks noChangeAspect="1"/>
            </p:cNvPicPr>
            <p:nvPr/>
          </p:nvPicPr>
          <p:blipFill>
            <a:blip r:embed="rId6"/>
            <a:stretch>
              <a:fillRect/>
            </a:stretch>
          </p:blipFill>
          <p:spPr>
            <a:xfrm>
              <a:off x="118339" y="2708079"/>
              <a:ext cx="2149405" cy="1612054"/>
            </a:xfrm>
            <a:prstGeom prst="rect">
              <a:avLst/>
            </a:prstGeom>
          </p:spPr>
        </p:pic>
        <p:sp>
          <p:nvSpPr>
            <p:cNvPr id="20" name="TextBox 19">
              <a:extLst>
                <a:ext uri="{FF2B5EF4-FFF2-40B4-BE49-F238E27FC236}">
                  <a16:creationId xmlns:a16="http://schemas.microsoft.com/office/drawing/2014/main" id="{BA994981-A417-4BEE-B980-D567544190D5}"/>
                </a:ext>
              </a:extLst>
            </p:cNvPr>
            <p:cNvSpPr txBox="1"/>
            <p:nvPr/>
          </p:nvSpPr>
          <p:spPr>
            <a:xfrm rot="19114766">
              <a:off x="256035" y="2732425"/>
              <a:ext cx="502061" cy="307777"/>
            </a:xfrm>
            <a:prstGeom prst="rect">
              <a:avLst/>
            </a:prstGeom>
            <a:solidFill>
              <a:srgbClr val="0000FF"/>
            </a:solidFill>
          </p:spPr>
          <p:txBody>
            <a:bodyPr wrap="none" rtlCol="0">
              <a:spAutoFit/>
            </a:bodyPr>
            <a:lstStyle/>
            <a:p>
              <a:r>
                <a:rPr lang="en-US" sz="1400" dirty="0">
                  <a:solidFill>
                    <a:schemeClr val="bg1"/>
                  </a:solidFill>
                </a:rPr>
                <a:t>ELM</a:t>
              </a:r>
            </a:p>
          </p:txBody>
        </p:sp>
      </p:grpSp>
      <p:pic>
        <p:nvPicPr>
          <p:cNvPr id="15" name="Picture 14">
            <a:extLst>
              <a:ext uri="{FF2B5EF4-FFF2-40B4-BE49-F238E27FC236}">
                <a16:creationId xmlns:a16="http://schemas.microsoft.com/office/drawing/2014/main" id="{AF60E549-13E6-4EC7-961F-BF796AA10DB5}"/>
              </a:ext>
            </a:extLst>
          </p:cNvPr>
          <p:cNvPicPr>
            <a:picLocks noChangeAspect="1"/>
          </p:cNvPicPr>
          <p:nvPr/>
        </p:nvPicPr>
        <p:blipFill rotWithShape="1">
          <a:blip r:embed="rId7"/>
          <a:srcRect l="6043" t="51848" r="43957"/>
          <a:stretch/>
        </p:blipFill>
        <p:spPr>
          <a:xfrm>
            <a:off x="5111551" y="2359615"/>
            <a:ext cx="3711476" cy="2614921"/>
          </a:xfrm>
          <a:prstGeom prst="rect">
            <a:avLst/>
          </a:prstGeom>
        </p:spPr>
      </p:pic>
    </p:spTree>
    <p:extLst>
      <p:ext uri="{BB962C8B-B14F-4D97-AF65-F5344CB8AC3E}">
        <p14:creationId xmlns:p14="http://schemas.microsoft.com/office/powerpoint/2010/main" val="107292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AF4AAE6-51A7-4472-9892-4A931B460D6E}"/>
              </a:ext>
            </a:extLst>
          </p:cNvPr>
          <p:cNvSpPr/>
          <p:nvPr/>
        </p:nvSpPr>
        <p:spPr>
          <a:xfrm>
            <a:off x="137228" y="256863"/>
            <a:ext cx="8853540" cy="802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759EDD6-4511-4F14-A1A2-94947732CD37}"/>
              </a:ext>
            </a:extLst>
          </p:cNvPr>
          <p:cNvSpPr/>
          <p:nvPr/>
        </p:nvSpPr>
        <p:spPr>
          <a:xfrm>
            <a:off x="2339752" y="348140"/>
            <a:ext cx="648072" cy="54689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1F925D-79D9-41C4-996F-436EBB39675B}"/>
              </a:ext>
            </a:extLst>
          </p:cNvPr>
          <p:cNvSpPr txBox="1"/>
          <p:nvPr/>
        </p:nvSpPr>
        <p:spPr>
          <a:xfrm>
            <a:off x="3455368" y="348140"/>
            <a:ext cx="5688632" cy="615553"/>
          </a:xfrm>
          <a:prstGeom prst="rect">
            <a:avLst/>
          </a:prstGeom>
          <a:noFill/>
        </p:spPr>
        <p:txBody>
          <a:bodyPr wrap="square">
            <a:spAutoFit/>
          </a:bodyPr>
          <a:lstStyle/>
          <a:p>
            <a:r>
              <a:rPr lang="en-GB" sz="1700" i="0" u="none" strike="noStrike" dirty="0">
                <a:effectLst/>
              </a:rPr>
              <a:t>- Quantifies the </a:t>
            </a:r>
            <a:r>
              <a:rPr lang="en-GB" sz="1700" b="1" i="0" u="none" strike="noStrike" dirty="0">
                <a:solidFill>
                  <a:srgbClr val="0000FF"/>
                </a:solidFill>
                <a:effectLst/>
              </a:rPr>
              <a:t>amount of inform</a:t>
            </a:r>
            <a:r>
              <a:rPr lang="en-GB" sz="1700" b="1" dirty="0">
                <a:solidFill>
                  <a:srgbClr val="0000FF"/>
                </a:solidFill>
              </a:rPr>
              <a:t>ation</a:t>
            </a:r>
            <a:r>
              <a:rPr lang="en-GB" sz="1700" b="0" i="0" dirty="0">
                <a:solidFill>
                  <a:srgbClr val="0000FF"/>
                </a:solidFill>
                <a:effectLst/>
              </a:rPr>
              <a:t> </a:t>
            </a:r>
            <a:r>
              <a:rPr lang="en-GB" sz="1700" b="0" i="0" dirty="0">
                <a:effectLst/>
              </a:rPr>
              <a:t>obtained about one random variable by observing the other random variable</a:t>
            </a:r>
            <a:endParaRPr lang="en-US" sz="1700" dirty="0"/>
          </a:p>
        </p:txBody>
      </p:sp>
      <p:sp>
        <p:nvSpPr>
          <p:cNvPr id="6" name="TextBox 5">
            <a:extLst>
              <a:ext uri="{FF2B5EF4-FFF2-40B4-BE49-F238E27FC236}">
                <a16:creationId xmlns:a16="http://schemas.microsoft.com/office/drawing/2014/main" id="{4188D7B6-E7BB-481D-9CF1-0225939BA073}"/>
              </a:ext>
            </a:extLst>
          </p:cNvPr>
          <p:cNvSpPr txBox="1"/>
          <p:nvPr/>
        </p:nvSpPr>
        <p:spPr>
          <a:xfrm>
            <a:off x="179512" y="377973"/>
            <a:ext cx="2866875" cy="400110"/>
          </a:xfrm>
          <a:prstGeom prst="rect">
            <a:avLst/>
          </a:prstGeom>
          <a:noFill/>
        </p:spPr>
        <p:txBody>
          <a:bodyPr wrap="none" rtlCol="0">
            <a:spAutoFit/>
          </a:bodyPr>
          <a:lstStyle/>
          <a:p>
            <a:r>
              <a:rPr lang="en-US" sz="2000" b="1" dirty="0">
                <a:solidFill>
                  <a:srgbClr val="C00000"/>
                </a:solidFill>
              </a:rPr>
              <a:t>Mutual information (MI):</a:t>
            </a:r>
          </a:p>
        </p:txBody>
      </p:sp>
      <p:grpSp>
        <p:nvGrpSpPr>
          <p:cNvPr id="27" name="Group 26">
            <a:extLst>
              <a:ext uri="{FF2B5EF4-FFF2-40B4-BE49-F238E27FC236}">
                <a16:creationId xmlns:a16="http://schemas.microsoft.com/office/drawing/2014/main" id="{B27B268F-4028-4C97-9864-F6E708057E9B}"/>
              </a:ext>
            </a:extLst>
          </p:cNvPr>
          <p:cNvGrpSpPr/>
          <p:nvPr/>
        </p:nvGrpSpPr>
        <p:grpSpPr>
          <a:xfrm>
            <a:off x="107504" y="1187904"/>
            <a:ext cx="8853540" cy="1451401"/>
            <a:chOff x="137228" y="1326810"/>
            <a:chExt cx="8853540" cy="1451401"/>
          </a:xfrm>
        </p:grpSpPr>
        <p:sp>
          <p:nvSpPr>
            <p:cNvPr id="25" name="Rectangle 24">
              <a:extLst>
                <a:ext uri="{FF2B5EF4-FFF2-40B4-BE49-F238E27FC236}">
                  <a16:creationId xmlns:a16="http://schemas.microsoft.com/office/drawing/2014/main" id="{CCD3DC20-AD4E-4F16-8D6C-E28F42009877}"/>
                </a:ext>
              </a:extLst>
            </p:cNvPr>
            <p:cNvSpPr/>
            <p:nvPr/>
          </p:nvSpPr>
          <p:spPr>
            <a:xfrm>
              <a:off x="137228" y="1326810"/>
              <a:ext cx="8853540" cy="145140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745EE0-FD6B-4277-9073-A9435F68C8CA}"/>
                    </a:ext>
                  </a:extLst>
                </p:cNvPr>
                <p:cNvSpPr txBox="1"/>
                <p:nvPr/>
              </p:nvSpPr>
              <p:spPr>
                <a:xfrm>
                  <a:off x="179512" y="1345592"/>
                  <a:ext cx="8784976" cy="647806"/>
                </a:xfrm>
                <a:prstGeom prst="rect">
                  <a:avLst/>
                </a:prstGeom>
                <a:noFill/>
              </p:spPr>
              <p:txBody>
                <a:bodyPr wrap="square">
                  <a:spAutoFit/>
                </a:bodyPr>
                <a:lstStyle/>
                <a:p>
                  <a:r>
                    <a:rPr lang="en-GB" sz="1700" dirty="0">
                      <a:effectLst/>
                      <a:ea typeface="Calibri" panose="020F0502020204030204" pitchFamily="34" charset="0"/>
                    </a:rPr>
                    <a:t>MI is the </a:t>
                  </a:r>
                  <a:r>
                    <a:rPr lang="en-GB" sz="1700" b="1" dirty="0">
                      <a:solidFill>
                        <a:srgbClr val="C00000"/>
                      </a:solidFill>
                      <a:effectLst/>
                      <a:ea typeface="Calibri" panose="020F0502020204030204" pitchFamily="34" charset="0"/>
                    </a:rPr>
                    <a:t>Kullback-Leibler</a:t>
                  </a:r>
                  <a:r>
                    <a:rPr lang="en-GB" sz="1700" dirty="0">
                      <a:effectLst/>
                      <a:ea typeface="Calibri" panose="020F0502020204030204" pitchFamily="34" charset="0"/>
                    </a:rPr>
                    <a:t> </a:t>
                  </a:r>
                  <a:r>
                    <a:rPr lang="en-GB" sz="1700" dirty="0">
                      <a:ea typeface="Calibri" panose="020F0502020204030204" pitchFamily="34" charset="0"/>
                    </a:rPr>
                    <a:t>divergence </a:t>
                  </a:r>
                  <a:r>
                    <a:rPr lang="en-GB" sz="1700" dirty="0">
                      <a:solidFill>
                        <a:srgbClr val="0000FF"/>
                      </a:solidFill>
                      <a:ea typeface="Calibri" panose="020F0502020204030204" pitchFamily="34" charset="0"/>
                    </a:rPr>
                    <a:t>D</a:t>
                  </a:r>
                  <a:r>
                    <a:rPr lang="en-GB" sz="1700" baseline="-25000" dirty="0">
                      <a:solidFill>
                        <a:srgbClr val="0000FF"/>
                      </a:solidFill>
                      <a:ea typeface="Calibri" panose="020F0502020204030204" pitchFamily="34" charset="0"/>
                    </a:rPr>
                    <a:t>KL</a:t>
                  </a:r>
                  <a:r>
                    <a:rPr lang="en-GB" sz="1700" baseline="-25000" dirty="0">
                      <a:ea typeface="Calibri" panose="020F0502020204030204" pitchFamily="34" charset="0"/>
                    </a:rPr>
                    <a:t> </a:t>
                  </a:r>
                  <a:r>
                    <a:rPr lang="en-GB" sz="1700" dirty="0">
                      <a:effectLst/>
                      <a:ea typeface="Calibri" panose="020F0502020204030204" pitchFamily="34" charset="0"/>
                    </a:rPr>
                    <a:t>obtained for the marginal distributions </a:t>
                  </a:r>
                  <a14:m>
                    <m:oMath xmlns:m="http://schemas.openxmlformats.org/officeDocument/2006/math">
                      <m:sSub>
                        <m:sSubPr>
                          <m:ctrlPr>
                            <a:rPr lang="en-US" sz="1700" i="1" smtClean="0">
                              <a:solidFill>
                                <a:srgbClr val="0000FF"/>
                              </a:solidFill>
                              <a:latin typeface="Cambria Math" panose="02040503050406030204" pitchFamily="18" charset="0"/>
                            </a:rPr>
                          </m:ctrlPr>
                        </m:sSubPr>
                        <m:e>
                          <m:r>
                            <a:rPr lang="en-US" sz="1700" i="1">
                              <a:solidFill>
                                <a:srgbClr val="0000FF"/>
                              </a:solidFill>
                              <a:latin typeface="Cambria Math" panose="02040503050406030204" pitchFamily="18" charset="0"/>
                            </a:rPr>
                            <m:t>𝑃</m:t>
                          </m:r>
                        </m:e>
                        <m:sub>
                          <m:r>
                            <a:rPr lang="en-US" sz="1700" i="1">
                              <a:solidFill>
                                <a:srgbClr val="0000FF"/>
                              </a:solidFill>
                              <a:latin typeface="Cambria Math" panose="02040503050406030204" pitchFamily="18" charset="0"/>
                            </a:rPr>
                            <m:t>𝑋</m:t>
                          </m:r>
                        </m:sub>
                      </m:sSub>
                      <m:r>
                        <a:rPr lang="en-US" sz="1700" b="0" i="0" smtClean="0">
                          <a:solidFill>
                            <a:srgbClr val="0000FF"/>
                          </a:solidFill>
                          <a:latin typeface="Cambria Math" panose="02040503050406030204" pitchFamily="18" charset="0"/>
                        </a:rPr>
                        <m:t>,</m:t>
                      </m:r>
                      <m:sSub>
                        <m:sSubPr>
                          <m:ctrlPr>
                            <a:rPr lang="en-US" sz="1700" i="1">
                              <a:solidFill>
                                <a:srgbClr val="0000FF"/>
                              </a:solidFill>
                              <a:latin typeface="Cambria Math" panose="02040503050406030204" pitchFamily="18" charset="0"/>
                            </a:rPr>
                          </m:ctrlPr>
                        </m:sSubPr>
                        <m:e>
                          <m:r>
                            <a:rPr lang="en-US" sz="1700" i="1">
                              <a:solidFill>
                                <a:srgbClr val="0000FF"/>
                              </a:solidFill>
                              <a:latin typeface="Cambria Math" panose="02040503050406030204" pitchFamily="18" charset="0"/>
                            </a:rPr>
                            <m:t>𝑃</m:t>
                          </m:r>
                        </m:e>
                        <m:sub>
                          <m:r>
                            <a:rPr lang="en-US" sz="1700" b="0" i="1" smtClean="0">
                              <a:solidFill>
                                <a:srgbClr val="0000FF"/>
                              </a:solidFill>
                              <a:latin typeface="Cambria Math" panose="02040503050406030204" pitchFamily="18" charset="0"/>
                            </a:rPr>
                            <m:t>𝑦</m:t>
                          </m:r>
                        </m:sub>
                      </m:sSub>
                      <m:r>
                        <a:rPr lang="en-US" sz="1700" b="0" i="0" smtClean="0">
                          <a:latin typeface="Cambria Math" panose="02040503050406030204" pitchFamily="18" charset="0"/>
                        </a:rPr>
                        <m:t> </m:t>
                      </m:r>
                    </m:oMath>
                  </a14:m>
                  <a:r>
                    <a:rPr lang="en-GB" sz="1700" dirty="0">
                      <a:effectLst/>
                      <a:ea typeface="Calibri" panose="020F0502020204030204" pitchFamily="34" charset="0"/>
                    </a:rPr>
                    <a:t>and the joint distribution </a:t>
                  </a:r>
                  <a14:m>
                    <m:oMath xmlns:m="http://schemas.openxmlformats.org/officeDocument/2006/math">
                      <m:sSub>
                        <m:sSubPr>
                          <m:ctrlPr>
                            <a:rPr lang="en-US" sz="1700" i="1" smtClean="0">
                              <a:solidFill>
                                <a:srgbClr val="0000FF"/>
                              </a:solidFill>
                              <a:latin typeface="Cambria Math" panose="02040503050406030204" pitchFamily="18" charset="0"/>
                            </a:rPr>
                          </m:ctrlPr>
                        </m:sSubPr>
                        <m:e>
                          <m:r>
                            <a:rPr lang="en-US" sz="1700" i="1">
                              <a:solidFill>
                                <a:srgbClr val="0000FF"/>
                              </a:solidFill>
                              <a:latin typeface="Cambria Math" panose="02040503050406030204" pitchFamily="18" charset="0"/>
                            </a:rPr>
                            <m:t>𝑃</m:t>
                          </m:r>
                        </m:e>
                        <m:sub>
                          <m:r>
                            <a:rPr lang="en-US" sz="1700" i="1">
                              <a:solidFill>
                                <a:srgbClr val="0000FF"/>
                              </a:solidFill>
                              <a:latin typeface="Cambria Math" panose="02040503050406030204" pitchFamily="18" charset="0"/>
                            </a:rPr>
                            <m:t>𝑋</m:t>
                          </m:r>
                          <m:r>
                            <a:rPr lang="en-US" sz="1700">
                              <a:solidFill>
                                <a:srgbClr val="0000FF"/>
                              </a:solidFill>
                              <a:latin typeface="Cambria Math" panose="02040503050406030204" pitchFamily="18" charset="0"/>
                            </a:rPr>
                            <m:t>,</m:t>
                          </m:r>
                          <m:r>
                            <a:rPr lang="en-US" sz="1700" i="1">
                              <a:solidFill>
                                <a:srgbClr val="0000FF"/>
                              </a:solidFill>
                              <a:latin typeface="Cambria Math" panose="02040503050406030204" pitchFamily="18" charset="0"/>
                            </a:rPr>
                            <m:t>𝑌</m:t>
                          </m:r>
                        </m:sub>
                      </m:sSub>
                    </m:oMath>
                  </a14:m>
                  <a:r>
                    <a:rPr lang="en-US" sz="1700" dirty="0"/>
                    <a:t>:</a:t>
                  </a:r>
                </a:p>
              </p:txBody>
            </p:sp>
          </mc:Choice>
          <mc:Fallback xmlns="">
            <p:sp>
              <p:nvSpPr>
                <p:cNvPr id="8" name="TextBox 7">
                  <a:extLst>
                    <a:ext uri="{FF2B5EF4-FFF2-40B4-BE49-F238E27FC236}">
                      <a16:creationId xmlns:a16="http://schemas.microsoft.com/office/drawing/2014/main" id="{8B745EE0-FD6B-4277-9073-A9435F68C8CA}"/>
                    </a:ext>
                  </a:extLst>
                </p:cNvPr>
                <p:cNvSpPr txBox="1">
                  <a:spLocks noRot="1" noChangeAspect="1" noMove="1" noResize="1" noEditPoints="1" noAdjustHandles="1" noChangeArrowheads="1" noChangeShapeType="1" noTextEdit="1"/>
                </p:cNvSpPr>
                <p:nvPr/>
              </p:nvSpPr>
              <p:spPr>
                <a:xfrm>
                  <a:off x="179512" y="1345592"/>
                  <a:ext cx="8784976" cy="647806"/>
                </a:xfrm>
                <a:prstGeom prst="rect">
                  <a:avLst/>
                </a:prstGeom>
                <a:blipFill>
                  <a:blip r:embed="rId3"/>
                  <a:stretch>
                    <a:fillRect l="-486" t="-2830" b="-11321"/>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BB3683FF-CBCD-4214-8FAE-3956839ABAC2}"/>
              </a:ext>
            </a:extLst>
          </p:cNvPr>
          <p:cNvGrpSpPr/>
          <p:nvPr/>
        </p:nvGrpSpPr>
        <p:grpSpPr>
          <a:xfrm>
            <a:off x="77780" y="2748291"/>
            <a:ext cx="8906639" cy="1965833"/>
            <a:chOff x="107504" y="2920804"/>
            <a:chExt cx="8906639" cy="1965833"/>
          </a:xfrm>
        </p:grpSpPr>
        <p:sp>
          <p:nvSpPr>
            <p:cNvPr id="26" name="Rectangle 25">
              <a:extLst>
                <a:ext uri="{FF2B5EF4-FFF2-40B4-BE49-F238E27FC236}">
                  <a16:creationId xmlns:a16="http://schemas.microsoft.com/office/drawing/2014/main" id="{F58E81B3-143D-4882-90AC-2C58BCC86CA3}"/>
                </a:ext>
              </a:extLst>
            </p:cNvPr>
            <p:cNvSpPr/>
            <p:nvPr/>
          </p:nvSpPr>
          <p:spPr>
            <a:xfrm>
              <a:off x="137228" y="2920804"/>
              <a:ext cx="8853540" cy="19658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53E332CC-2FBC-4BBE-8C22-B8E918DF9783}"/>
                </a:ext>
              </a:extLst>
            </p:cNvPr>
            <p:cNvSpPr>
              <a:spLocks noChangeArrowheads="1"/>
            </p:cNvSpPr>
            <p:nvPr/>
          </p:nvSpPr>
          <p:spPr bwMode="auto">
            <a:xfrm>
              <a:off x="160603" y="2974161"/>
              <a:ext cx="8853540" cy="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498" tIns="31749" rIns="63498" bIns="31749" anchor="ctr">
              <a:spAutoFit/>
            </a:bodyPr>
            <a:lstStyle>
              <a:lvl1pPr>
                <a:spcBef>
                  <a:spcPct val="20000"/>
                </a:spcBef>
                <a:buChar char="•"/>
                <a:defRPr sz="3200">
                  <a:solidFill>
                    <a:schemeClr val="tx1"/>
                  </a:solidFill>
                  <a:latin typeface="Arial" charset="0"/>
                  <a:cs typeface="Arial" charset="0"/>
                </a:defRPr>
              </a:lvl1pPr>
              <a:lvl2pPr>
                <a:spcBef>
                  <a:spcPct val="20000"/>
                </a:spcBef>
                <a:buChar char="–"/>
                <a:defRPr sz="2800">
                  <a:solidFill>
                    <a:srgbClr val="FF0000"/>
                  </a:solidFill>
                  <a:latin typeface="Arial" charset="0"/>
                  <a:cs typeface="Arial" charset="0"/>
                </a:defRPr>
              </a:lvl2pPr>
              <a:lvl3pPr marL="1143000" indent="-228600">
                <a:spcBef>
                  <a:spcPct val="20000"/>
                </a:spcBef>
                <a:buChar char="•"/>
                <a:defRPr sz="2400">
                  <a:solidFill>
                    <a:srgbClr val="0000FF"/>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GB" altLang="en-US" sz="1700" dirty="0">
                  <a:latin typeface="Calibri" panose="020F0502020204030204" pitchFamily="34" charset="0"/>
                  <a:cs typeface="+mn-cs"/>
                </a:rPr>
                <a:t>For distributions </a:t>
              </a:r>
              <a:r>
                <a:rPr lang="en-GB" altLang="en-US" sz="1700" dirty="0">
                  <a:solidFill>
                    <a:srgbClr val="0000FF"/>
                  </a:solidFill>
                  <a:latin typeface="Calibri" panose="020F0502020204030204" pitchFamily="34" charset="0"/>
                  <a:cs typeface="+mn-cs"/>
                </a:rPr>
                <a:t>P</a:t>
              </a:r>
              <a:r>
                <a:rPr lang="en-GB" altLang="en-US" sz="1700" dirty="0">
                  <a:latin typeface="Calibri" panose="020F0502020204030204" pitchFamily="34" charset="0"/>
                  <a:cs typeface="+mn-cs"/>
                </a:rPr>
                <a:t> and </a:t>
              </a:r>
              <a:r>
                <a:rPr lang="en-GB" altLang="en-US" sz="1700" dirty="0">
                  <a:solidFill>
                    <a:srgbClr val="0000FF"/>
                  </a:solidFill>
                  <a:latin typeface="Calibri" panose="020F0502020204030204" pitchFamily="34" charset="0"/>
                  <a:cs typeface="+mn-cs"/>
                </a:rPr>
                <a:t>Q</a:t>
              </a:r>
              <a:r>
                <a:rPr lang="en-GB" altLang="en-US" sz="1700" dirty="0">
                  <a:latin typeface="Calibri" panose="020F0502020204030204" pitchFamily="34" charset="0"/>
                  <a:cs typeface="+mn-cs"/>
                </a:rPr>
                <a:t> of a continuous random variable, </a:t>
              </a:r>
              <a:r>
                <a:rPr lang="en-GB" altLang="en-US" sz="1700" dirty="0">
                  <a:solidFill>
                    <a:srgbClr val="0000FF"/>
                  </a:solidFill>
                  <a:latin typeface="Calibri" panose="020F0502020204030204" pitchFamily="34" charset="0"/>
                  <a:cs typeface="+mn-cs"/>
                </a:rPr>
                <a:t>KL</a:t>
              </a:r>
              <a:r>
                <a:rPr lang="en-GB" altLang="en-US" sz="1700" dirty="0">
                  <a:latin typeface="Calibri" panose="020F0502020204030204" pitchFamily="34" charset="0"/>
                  <a:cs typeface="+mn-cs"/>
                </a:rPr>
                <a:t>-divergence is defined by: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9C3981C-9E93-4330-8784-8389C8DB52C9}"/>
                    </a:ext>
                  </a:extLst>
                </p:cNvPr>
                <p:cNvSpPr txBox="1"/>
                <p:nvPr/>
              </p:nvSpPr>
              <p:spPr>
                <a:xfrm>
                  <a:off x="2237032" y="3348316"/>
                  <a:ext cx="4594484"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𝐾𝐿𝐷</m:t>
                        </m:r>
                        <m:d>
                          <m:dPr>
                            <m:endChr m:val="|"/>
                            <m:ctrlPr>
                              <a:rPr lang="en-US" i="1">
                                <a:latin typeface="Cambria Math" panose="02040503050406030204" pitchFamily="18" charset="0"/>
                              </a:rPr>
                            </m:ctrlPr>
                          </m:dPr>
                          <m:e>
                            <m:r>
                              <a:rPr lang="en-US" i="1">
                                <a:latin typeface="Cambria Math" panose="02040503050406030204" pitchFamily="18" charset="0"/>
                              </a:rPr>
                              <m:t>𝑃</m:t>
                            </m:r>
                            <m:d>
                              <m:dPr>
                                <m:begChr m:val="|"/>
                                <m:ctrlPr>
                                  <a:rPr lang="en-US" i="1">
                                    <a:solidFill>
                                      <a:srgbClr val="836967"/>
                                    </a:solidFill>
                                    <a:latin typeface="Cambria Math" panose="02040503050406030204" pitchFamily="18" charset="0"/>
                                  </a:rPr>
                                </m:ctrlPr>
                              </m:dPr>
                              <m:e>
                                <m:r>
                                  <a:rPr lang="en-US" i="1">
                                    <a:latin typeface="Cambria Math" panose="02040503050406030204" pitchFamily="18" charset="0"/>
                                  </a:rPr>
                                  <m:t>𝑄</m:t>
                                </m:r>
                              </m:e>
                            </m:d>
                            <m:r>
                              <a:rPr lang="en-US" i="0">
                                <a:latin typeface="Cambria Math" panose="02040503050406030204" pitchFamily="18" charset="0"/>
                              </a:rPr>
                              <m:t>=</m:t>
                            </m:r>
                            <m:nary>
                              <m:naryPr>
                                <m:subHide m:val="on"/>
                                <m:supHide m:val="on"/>
                                <m:ctrlPr>
                                  <a:rPr lang="en-US" i="1">
                                    <a:latin typeface="Cambria Math" panose="02040503050406030204" pitchFamily="18" charset="0"/>
                                  </a:rPr>
                                </m:ctrlPr>
                              </m:naryPr>
                              <m:sub/>
                              <m:sup/>
                              <m:e>
                                <m:r>
                                  <a:rPr lang="en-US" i="1">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e>
                                </m:d>
                                <m:func>
                                  <m:funcPr>
                                    <m:ctrlPr>
                                      <a:rPr lang="en-US" i="1">
                                        <a:latin typeface="Cambria Math" panose="02040503050406030204" pitchFamily="18" charset="0"/>
                                      </a:rPr>
                                    </m:ctrlPr>
                                  </m:funcPr>
                                  <m:fName>
                                    <m:r>
                                      <m:rPr>
                                        <m:sty m:val="p"/>
                                      </m:rPr>
                                      <a:rPr lang="en-US" i="0">
                                        <a:latin typeface="Cambria Math" panose="02040503050406030204" pitchFamily="18" charset="0"/>
                                      </a:rPr>
                                      <m:t>ln</m:t>
                                    </m:r>
                                  </m:fName>
                                  <m:e>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e>
                                            </m:d>
                                          </m:num>
                                          <m:den>
                                            <m:r>
                                              <a:rPr lang="en-US" i="1">
                                                <a:latin typeface="Cambria Math" panose="02040503050406030204" pitchFamily="18" charset="0"/>
                                              </a:rPr>
                                              <m:t>𝑞</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e>
                                            </m:d>
                                          </m:den>
                                        </m:f>
                                      </m:e>
                                    </m:d>
                                  </m:e>
                                </m:func>
                                <m:r>
                                  <a:rPr lang="en-US" i="1">
                                    <a:latin typeface="Cambria Math" panose="02040503050406030204" pitchFamily="18" charset="0"/>
                                  </a:rPr>
                                  <m:t>𝑑𝑥</m:t>
                                </m:r>
                              </m:e>
                            </m:nary>
                          </m:e>
                        </m:d>
                      </m:oMath>
                    </m:oMathPara>
                  </a14:m>
                  <a:endParaRPr lang="en-US" dirty="0"/>
                </a:p>
              </p:txBody>
            </p:sp>
          </mc:Choice>
          <mc:Fallback xmlns="">
            <p:sp>
              <p:nvSpPr>
                <p:cNvPr id="18" name="TextBox 17">
                  <a:extLst>
                    <a:ext uri="{FF2B5EF4-FFF2-40B4-BE49-F238E27FC236}">
                      <a16:creationId xmlns:a16="http://schemas.microsoft.com/office/drawing/2014/main" id="{39C3981C-9E93-4330-8784-8389C8DB52C9}"/>
                    </a:ext>
                  </a:extLst>
                </p:cNvPr>
                <p:cNvSpPr txBox="1">
                  <a:spLocks noRot="1" noChangeAspect="1" noMove="1" noResize="1" noEditPoints="1" noAdjustHandles="1" noChangeArrowheads="1" noChangeShapeType="1" noTextEdit="1"/>
                </p:cNvSpPr>
                <p:nvPr/>
              </p:nvSpPr>
              <p:spPr>
                <a:xfrm>
                  <a:off x="2237032" y="3348316"/>
                  <a:ext cx="4594484" cy="714683"/>
                </a:xfrm>
                <a:prstGeom prst="rect">
                  <a:avLst/>
                </a:prstGeom>
                <a:blipFill>
                  <a:blip r:embed="rId4"/>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551D2D18-7755-41F0-87E1-298D177334B8}"/>
                </a:ext>
              </a:extLst>
            </p:cNvPr>
            <p:cNvSpPr txBox="1"/>
            <p:nvPr/>
          </p:nvSpPr>
          <p:spPr>
            <a:xfrm>
              <a:off x="107504" y="4128109"/>
              <a:ext cx="4292714" cy="353943"/>
            </a:xfrm>
            <a:prstGeom prst="rect">
              <a:avLst/>
            </a:prstGeom>
            <a:noFill/>
          </p:spPr>
          <p:txBody>
            <a:bodyPr wrap="none" rtlCol="0">
              <a:spAutoFit/>
            </a:bodyPr>
            <a:lstStyle/>
            <a:p>
              <a:r>
                <a:rPr lang="en-US" sz="1700" dirty="0"/>
                <a:t>where </a:t>
              </a:r>
              <a:r>
                <a:rPr lang="en-US" sz="1700" dirty="0">
                  <a:solidFill>
                    <a:srgbClr val="0000FF"/>
                  </a:solidFill>
                </a:rPr>
                <a:t>p</a:t>
              </a:r>
              <a:r>
                <a:rPr lang="en-US" sz="1700" dirty="0"/>
                <a:t> and </a:t>
              </a:r>
              <a:r>
                <a:rPr lang="en-US" sz="1700" dirty="0">
                  <a:solidFill>
                    <a:srgbClr val="0000FF"/>
                  </a:solidFill>
                </a:rPr>
                <a:t>q</a:t>
              </a:r>
              <a:r>
                <a:rPr lang="en-US" sz="1700" dirty="0"/>
                <a:t> denote the densities of </a:t>
              </a:r>
              <a:r>
                <a:rPr lang="en-US" sz="1700" dirty="0">
                  <a:solidFill>
                    <a:srgbClr val="0000FF"/>
                  </a:solidFill>
                </a:rPr>
                <a:t>P</a:t>
              </a:r>
              <a:r>
                <a:rPr lang="en-US" sz="1700" dirty="0"/>
                <a:t> and </a:t>
              </a:r>
              <a:r>
                <a:rPr lang="en-US" sz="1700" dirty="0">
                  <a:solidFill>
                    <a:srgbClr val="0000FF"/>
                  </a:solidFill>
                </a:rPr>
                <a:t>Q</a:t>
              </a:r>
            </a:p>
          </p:txBody>
        </p:sp>
      </p:grpSp>
      <p:sp>
        <p:nvSpPr>
          <p:cNvPr id="29" name="TextBox 28">
            <a:extLst>
              <a:ext uri="{FF2B5EF4-FFF2-40B4-BE49-F238E27FC236}">
                <a16:creationId xmlns:a16="http://schemas.microsoft.com/office/drawing/2014/main" id="{48C60D82-6AAC-40BC-A438-F49EF00E70E0}"/>
              </a:ext>
            </a:extLst>
          </p:cNvPr>
          <p:cNvSpPr txBox="1"/>
          <p:nvPr/>
        </p:nvSpPr>
        <p:spPr>
          <a:xfrm>
            <a:off x="6660232" y="3577640"/>
            <a:ext cx="2261972" cy="1477328"/>
          </a:xfrm>
          <a:prstGeom prst="rect">
            <a:avLst/>
          </a:prstGeom>
          <a:solidFill>
            <a:schemeClr val="bg1">
              <a:lumMod val="75000"/>
            </a:schemeClr>
          </a:solidFill>
          <a:ln w="15875">
            <a:solidFill>
              <a:schemeClr val="tx1"/>
            </a:solidFill>
          </a:ln>
        </p:spPr>
        <p:txBody>
          <a:bodyPr wrap="square">
            <a:spAutoFit/>
          </a:bodyPr>
          <a:lstStyle/>
          <a:p>
            <a:pPr algn="r"/>
            <a:r>
              <a:rPr lang="en-GB" sz="1500" b="0" i="0" dirty="0">
                <a:solidFill>
                  <a:srgbClr val="0000FF"/>
                </a:solidFill>
                <a:effectLst/>
              </a:rPr>
              <a:t>average difference of the number of bits required for encoding samples of P using a code optimized for Q rather than one optimized for P</a:t>
            </a:r>
            <a:endParaRPr lang="en-GB" sz="1500" b="0" i="0" kern="1200" dirty="0">
              <a:solidFill>
                <a:srgbClr val="0000FF"/>
              </a:solidFill>
              <a:effectLst/>
              <a:ea typeface="+mn-ea"/>
              <a:cs typeface="+mn-cs"/>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A1B737E-5446-4D14-82CF-D16EEC5A70A3}"/>
                  </a:ext>
                </a:extLst>
              </p:cNvPr>
              <p:cNvSpPr txBox="1"/>
              <p:nvPr/>
            </p:nvSpPr>
            <p:spPr>
              <a:xfrm>
                <a:off x="2084494" y="1977104"/>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𝑀𝐼</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𝑋</m:t>
                          </m:r>
                          <m:r>
                            <a:rPr lang="en-US" i="0">
                              <a:latin typeface="Cambria Math" panose="02040503050406030204" pitchFamily="18" charset="0"/>
                            </a:rPr>
                            <m:t>,</m:t>
                          </m:r>
                          <m:r>
                            <a:rPr lang="en-US" i="1">
                              <a:latin typeface="Cambria Math" panose="02040503050406030204" pitchFamily="18" charset="0"/>
                            </a:rPr>
                            <m:t>𝑌</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𝐾𝐿</m:t>
                          </m:r>
                        </m:sub>
                      </m:sSub>
                      <m:d>
                        <m:dPr>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𝑋𝑌</m:t>
                              </m:r>
                            </m:sub>
                          </m:sSub>
                        </m:e>
                        <m:e>
                          <m:d>
                            <m:dPr>
                              <m:begChr m:val="|"/>
                              <m:endChr m:val="|"/>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𝑋</m:t>
                                  </m:r>
                                </m:sub>
                              </m:sSub>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𝑌</m:t>
                              </m:r>
                            </m:sub>
                          </m:sSub>
                        </m:e>
                      </m:d>
                    </m:oMath>
                  </m:oMathPara>
                </a14:m>
                <a:endParaRPr lang="en-US" dirty="0"/>
              </a:p>
            </p:txBody>
          </p:sp>
        </mc:Choice>
        <mc:Fallback xmlns="">
          <p:sp>
            <p:nvSpPr>
              <p:cNvPr id="34" name="TextBox 33">
                <a:extLst>
                  <a:ext uri="{FF2B5EF4-FFF2-40B4-BE49-F238E27FC236}">
                    <a16:creationId xmlns:a16="http://schemas.microsoft.com/office/drawing/2014/main" id="{7A1B737E-5446-4D14-82CF-D16EEC5A70A3}"/>
                  </a:ext>
                </a:extLst>
              </p:cNvPr>
              <p:cNvSpPr txBox="1">
                <a:spLocks noRot="1" noChangeAspect="1" noMove="1" noResize="1" noEditPoints="1" noAdjustHandles="1" noChangeArrowheads="1" noChangeShapeType="1" noTextEdit="1"/>
              </p:cNvSpPr>
              <p:nvPr/>
            </p:nvSpPr>
            <p:spPr>
              <a:xfrm>
                <a:off x="2084494" y="1977104"/>
                <a:ext cx="4572000"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87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DE30344-FA83-4A80-A950-983BE1F388EF}"/>
              </a:ext>
            </a:extLst>
          </p:cNvPr>
          <p:cNvSpPr/>
          <p:nvPr/>
        </p:nvSpPr>
        <p:spPr>
          <a:xfrm>
            <a:off x="125945" y="2379550"/>
            <a:ext cx="8853540" cy="264047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1EE020-28C5-47DA-8417-73515823A2BB}"/>
              </a:ext>
            </a:extLst>
          </p:cNvPr>
          <p:cNvSpPr/>
          <p:nvPr/>
        </p:nvSpPr>
        <p:spPr>
          <a:xfrm>
            <a:off x="111807" y="72366"/>
            <a:ext cx="8853540" cy="21393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F82C2D-AB13-46D4-9C40-D476152B735F}"/>
                  </a:ext>
                </a:extLst>
              </p:cNvPr>
              <p:cNvSpPr txBox="1"/>
              <p:nvPr/>
            </p:nvSpPr>
            <p:spPr>
              <a:xfrm>
                <a:off x="243302" y="195486"/>
                <a:ext cx="8784976" cy="646331"/>
              </a:xfrm>
              <a:prstGeom prst="rect">
                <a:avLst/>
              </a:prstGeom>
              <a:noFill/>
            </p:spPr>
            <p:txBody>
              <a:bodyPr wrap="square">
                <a:spAutoFit/>
              </a:bodyPr>
              <a:lstStyle/>
              <a:p>
                <a:pPr algn="just"/>
                <a:r>
                  <a:rPr lang="en-GB" sz="1800" dirty="0">
                    <a:effectLst/>
                    <a:latin typeface="Calibri" panose="020F0502020204030204" pitchFamily="34" charset="0"/>
                    <a:ea typeface="Calibri" panose="020F0502020204030204" pitchFamily="34" charset="0"/>
                  </a:rPr>
                  <a:t>A process </a:t>
                </a:r>
                <a14:m>
                  <m:oMath xmlns:m="http://schemas.openxmlformats.org/officeDocument/2006/math">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𝑌</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oMath>
                </a14:m>
                <a:r>
                  <a:rPr lang="en-GB" sz="1800" dirty="0">
                    <a:solidFill>
                      <a:srgbClr val="0000FF"/>
                    </a:solidFill>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may have not an instantaneous causal influence on the process</a:t>
                </a:r>
                <a14:m>
                  <m:oMath xmlns:m="http://schemas.openxmlformats.org/officeDocument/2006/math">
                    <m:r>
                      <a:rPr lang="en-GB" sz="1800" i="1">
                        <a:effectLst/>
                        <a:latin typeface="Cambria Math" panose="02040503050406030204" pitchFamily="18" charset="0"/>
                        <a:ea typeface="Calibri" panose="020F0502020204030204" pitchFamily="34" charset="0"/>
                        <a:cs typeface="Calibri" panose="020F0502020204030204" pitchFamily="34" charset="0"/>
                      </a:rPr>
                      <m:t> </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𝑋</m:t>
                    </m:r>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oMath>
                </a14:m>
                <a:r>
                  <a:rPr lang="en-GB" sz="1800" dirty="0">
                    <a:solidFill>
                      <a:srgbClr val="0000FF"/>
                    </a:solidFill>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The influence may occur after a certain </a:t>
                </a:r>
                <a:r>
                  <a:rPr lang="en-GB" sz="1800" u="sng" dirty="0">
                    <a:effectLst/>
                    <a:latin typeface="Calibri" panose="020F0502020204030204" pitchFamily="34" charset="0"/>
                    <a:ea typeface="Calibri" panose="020F0502020204030204" pitchFamily="34" charset="0"/>
                  </a:rPr>
                  <a:t>lag time </a:t>
                </a:r>
                <a14:m>
                  <m:oMath xmlns:m="http://schemas.openxmlformats.org/officeDocument/2006/math">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𝜏</m:t>
                    </m:r>
                  </m:oMath>
                </a14:m>
                <a:r>
                  <a:rPr lang="en-GB" sz="1800" dirty="0">
                    <a:effectLst/>
                    <a:latin typeface="Calibri" panose="020F0502020204030204" pitchFamily="34" charset="0"/>
                    <a:ea typeface="Calibri" panose="020F0502020204030204" pitchFamily="34" charset="0"/>
                  </a:rPr>
                  <a:t> has elapsed. </a:t>
                </a:r>
                <a:endParaRPr lang="en-US" dirty="0"/>
              </a:p>
            </p:txBody>
          </p:sp>
        </mc:Choice>
        <mc:Fallback xmlns="">
          <p:sp>
            <p:nvSpPr>
              <p:cNvPr id="9" name="TextBox 8">
                <a:extLst>
                  <a:ext uri="{FF2B5EF4-FFF2-40B4-BE49-F238E27FC236}">
                    <a16:creationId xmlns:a16="http://schemas.microsoft.com/office/drawing/2014/main" id="{15F82C2D-AB13-46D4-9C40-D476152B735F}"/>
                  </a:ext>
                </a:extLst>
              </p:cNvPr>
              <p:cNvSpPr txBox="1">
                <a:spLocks noRot="1" noChangeAspect="1" noMove="1" noResize="1" noEditPoints="1" noAdjustHandles="1" noChangeArrowheads="1" noChangeShapeType="1" noTextEdit="1"/>
              </p:cNvSpPr>
              <p:nvPr/>
            </p:nvSpPr>
            <p:spPr>
              <a:xfrm>
                <a:off x="243302" y="195486"/>
                <a:ext cx="8784976" cy="646331"/>
              </a:xfrm>
              <a:prstGeom prst="rect">
                <a:avLst/>
              </a:prstGeom>
              <a:blipFill>
                <a:blip r:embed="rId3"/>
                <a:stretch>
                  <a:fillRect l="-625" t="-4717" r="-555"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546EF87-1A2F-4016-A084-FDFD8D74D968}"/>
                  </a:ext>
                </a:extLst>
              </p:cNvPr>
              <p:cNvSpPr txBox="1"/>
              <p:nvPr/>
            </p:nvSpPr>
            <p:spPr>
              <a:xfrm>
                <a:off x="251520" y="1059582"/>
                <a:ext cx="8713827" cy="923330"/>
              </a:xfrm>
              <a:prstGeom prst="rect">
                <a:avLst/>
              </a:prstGeom>
              <a:noFill/>
            </p:spPr>
            <p:txBody>
              <a:bodyPr wrap="square">
                <a:spAutoFit/>
              </a:bodyPr>
              <a:lstStyle/>
              <a:p>
                <a14:m>
                  <m:oMath xmlns:m="http://schemas.openxmlformats.org/officeDocument/2006/math">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𝑀</m:t>
                    </m:r>
                    <m:r>
                      <a:rPr lang="en-GB" sz="1800"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𝐼</m:t>
                    </m:r>
                    <m:r>
                      <a:rPr lang="en-GB" sz="1800" i="1" smtClean="0">
                        <a:effectLst/>
                        <a:latin typeface="Cambria Math" panose="02040503050406030204" pitchFamily="18" charset="0"/>
                        <a:ea typeface="Calibri" panose="020F0502020204030204" pitchFamily="34" charset="0"/>
                        <a:cs typeface="Calibri" panose="020F0502020204030204" pitchFamily="34" charset="0"/>
                      </a:rPr>
                      <m:t> </m:t>
                    </m:r>
                  </m:oMath>
                </a14:m>
                <a:r>
                  <a:rPr lang="en-GB" sz="1800" dirty="0">
                    <a:effectLst/>
                    <a:latin typeface="Calibri" panose="020F0502020204030204" pitchFamily="34" charset="0"/>
                    <a:ea typeface="Calibri" panose="020F0502020204030204" pitchFamily="34" charset="0"/>
                  </a:rPr>
                  <a:t>is calculated together with a </a:t>
                </a:r>
                <a:r>
                  <a:rPr lang="en-GB" sz="1800" u="sng" dirty="0">
                    <a:effectLst/>
                    <a:latin typeface="Calibri" panose="020F0502020204030204" pitchFamily="34" charset="0"/>
                    <a:ea typeface="Calibri" panose="020F0502020204030204" pitchFamily="34" charset="0"/>
                  </a:rPr>
                  <a:t>summation over all possible values of </a:t>
                </a:r>
                <a14:m>
                  <m:oMath xmlns:m="http://schemas.openxmlformats.org/officeDocument/2006/math">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𝜏</m:t>
                    </m:r>
                  </m:oMath>
                </a14:m>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Finally, the net asymmetric information measure is obtained by extracting the information about the future of </a:t>
                </a:r>
                <a14:m>
                  <m:oMath xmlns:m="http://schemas.openxmlformats.org/officeDocument/2006/math">
                    <m:r>
                      <a:rPr lang="en-US" i="1" smtClean="0">
                        <a:solidFill>
                          <a:srgbClr val="0000FF"/>
                        </a:solidFill>
                        <a:latin typeface="Cambria Math" panose="02040503050406030204" pitchFamily="18" charset="0"/>
                      </a:rPr>
                      <m:t>𝑋</m:t>
                    </m:r>
                  </m:oMath>
                </a14:m>
                <a:r>
                  <a:rPr lang="en-US" dirty="0"/>
                  <a:t> at time </a:t>
                </a:r>
                <a14:m>
                  <m:oMath xmlns:m="http://schemas.openxmlformats.org/officeDocument/2006/math">
                    <m:r>
                      <a:rPr lang="en-GB" i="1">
                        <a:solidFill>
                          <a:srgbClr val="0000FF"/>
                        </a:solidFill>
                        <a:latin typeface="Cambria Math" panose="02040503050406030204" pitchFamily="18" charset="0"/>
                        <a:ea typeface="Calibri" panose="020F0502020204030204" pitchFamily="34" charset="0"/>
                        <a:cs typeface="Calibri" panose="020F0502020204030204" pitchFamily="34" charset="0"/>
                      </a:rPr>
                      <m:t>𝜏</m:t>
                    </m:r>
                  </m:oMath>
                </a14:m>
                <a:r>
                  <a:rPr lang="en-US" dirty="0"/>
                  <a:t> contained in itself.</a:t>
                </a:r>
              </a:p>
            </p:txBody>
          </p:sp>
        </mc:Choice>
        <mc:Fallback xmlns="">
          <p:sp>
            <p:nvSpPr>
              <p:cNvPr id="15" name="TextBox 14">
                <a:extLst>
                  <a:ext uri="{FF2B5EF4-FFF2-40B4-BE49-F238E27FC236}">
                    <a16:creationId xmlns:a16="http://schemas.microsoft.com/office/drawing/2014/main" id="{8546EF87-1A2F-4016-A084-FDFD8D74D968}"/>
                  </a:ext>
                </a:extLst>
              </p:cNvPr>
              <p:cNvSpPr txBox="1">
                <a:spLocks noRot="1" noChangeAspect="1" noMove="1" noResize="1" noEditPoints="1" noAdjustHandles="1" noChangeArrowheads="1" noChangeShapeType="1" noTextEdit="1"/>
              </p:cNvSpPr>
              <p:nvPr/>
            </p:nvSpPr>
            <p:spPr>
              <a:xfrm>
                <a:off x="251520" y="1059582"/>
                <a:ext cx="8713827" cy="923330"/>
              </a:xfrm>
              <a:prstGeom prst="rect">
                <a:avLst/>
              </a:prstGeom>
              <a:blipFill>
                <a:blip r:embed="rId4"/>
                <a:stretch>
                  <a:fillRect l="-559" t="-3974" r="-559"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B106013-7730-4671-B6E9-8FA07CC7F8DD}"/>
                  </a:ext>
                </a:extLst>
              </p:cNvPr>
              <p:cNvSpPr txBox="1"/>
              <p:nvPr/>
            </p:nvSpPr>
            <p:spPr>
              <a:xfrm>
                <a:off x="125252" y="2571750"/>
                <a:ext cx="8840095" cy="2308324"/>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en-GB" sz="1800"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r>
                      <m:rPr>
                        <m:sty m:val="p"/>
                      </m:rPr>
                      <a:rPr lang="en-GB" sz="1800"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X</m:t>
                    </m:r>
                    <m:r>
                      <a:rPr lang="en-GB" sz="1800"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oMath>
                </a14:m>
                <a:r>
                  <a:rPr lang="en-GB" sz="1800" dirty="0">
                    <a:effectLst/>
                    <a:latin typeface="Calibri" panose="020F0502020204030204" pitchFamily="34" charset="0"/>
                    <a:ea typeface="Calibri" panose="020F0502020204030204" pitchFamily="34" charset="0"/>
                  </a:rPr>
                  <a:t> and </a:t>
                </a:r>
                <a14:m>
                  <m:oMath xmlns:m="http://schemas.openxmlformats.org/officeDocument/2006/math">
                    <m:r>
                      <a:rPr lang="en-GB" sz="1800"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r>
                      <a:rPr lang="en-GB" sz="1800"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𝑌</m:t>
                    </m:r>
                    <m:r>
                      <a:rPr lang="en-GB" sz="1800">
                        <a:solidFill>
                          <a:srgbClr val="0000FF"/>
                        </a:solidFill>
                        <a:effectLst/>
                        <a:latin typeface="Cambria Math" panose="02040503050406030204" pitchFamily="18" charset="0"/>
                        <a:ea typeface="Calibri" panose="020F0502020204030204" pitchFamily="34" charset="0"/>
                        <a:cs typeface="Calibri" panose="020F0502020204030204" pitchFamily="34" charset="0"/>
                      </a:rPr>
                      <m:t>}</m:t>
                    </m:r>
                  </m:oMath>
                </a14:m>
                <a:r>
                  <a:rPr lang="en-GB" sz="1800" dirty="0">
                    <a:solidFill>
                      <a:srgbClr val="0000FF"/>
                    </a:solidFill>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are dynamical systems, which evolve in spaces with </a:t>
                </a:r>
                <a14:m>
                  <m:oMath xmlns:m="http://schemas.openxmlformats.org/officeDocument/2006/math">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𝑛</m:t>
                    </m:r>
                  </m:oMath>
                </a14:m>
                <a:r>
                  <a:rPr lang="en-GB" sz="1800" dirty="0">
                    <a:effectLst/>
                    <a:latin typeface="Calibri" panose="020F0502020204030204" pitchFamily="34" charset="0"/>
                    <a:ea typeface="Calibri" panose="020F0502020204030204" pitchFamily="34" charset="0"/>
                  </a:rPr>
                  <a:t> and </a:t>
                </a:r>
                <a14:m>
                  <m:oMath xmlns:m="http://schemas.openxmlformats.org/officeDocument/2006/math">
                    <m:r>
                      <a:rPr lang="en-GB" sz="180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𝑚</m:t>
                    </m:r>
                  </m:oMath>
                </a14:m>
                <a:r>
                  <a:rPr lang="en-GB" sz="1800" dirty="0">
                    <a:effectLst/>
                    <a:latin typeface="Calibri" panose="020F0502020204030204" pitchFamily="34" charset="0"/>
                    <a:ea typeface="Calibri" panose="020F0502020204030204" pitchFamily="34" charset="0"/>
                  </a:rPr>
                  <a:t> dimensions</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However, in practice, only one dimensional realizations  </a:t>
                </a:r>
                <a14:m>
                  <m:oMath xmlns:m="http://schemas.openxmlformats.org/officeDocument/2006/math">
                    <m:d>
                      <m:dPr>
                        <m:begChr m:val="{"/>
                        <m:endChr m:val="}"/>
                        <m:ctrlPr>
                          <a:rPr lang="en-US"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ctrlPr>
                      </m:dPr>
                      <m:e>
                        <m:r>
                          <a:rPr lang="en-GB" sz="1800"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𝑥</m:t>
                        </m:r>
                        <m:d>
                          <m:dPr>
                            <m:ctrlPr>
                              <a:rPr lang="en-US"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ctrlPr>
                          </m:dPr>
                          <m:e>
                            <m:r>
                              <a:rPr lang="en-GB" sz="1800"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𝑡</m:t>
                            </m:r>
                          </m:e>
                        </m:d>
                      </m:e>
                    </m:d>
                  </m:oMath>
                </a14:m>
                <a:r>
                  <a:rPr lang="en-GB" sz="1800" dirty="0">
                    <a:solidFill>
                      <a:srgbClr val="0000FF"/>
                    </a:solidFill>
                    <a:effectLst/>
                    <a:latin typeface="Calibri" panose="020F0502020204030204" pitchFamily="34" charset="0"/>
                    <a:ea typeface="Calibri" panose="020F0502020204030204" pitchFamily="34" charset="0"/>
                  </a:rPr>
                  <a:t>, </a:t>
                </a:r>
                <a14:m>
                  <m:oMath xmlns:m="http://schemas.openxmlformats.org/officeDocument/2006/math">
                    <m:d>
                      <m:dPr>
                        <m:begChr m:val="{"/>
                        <m:endChr m:val="}"/>
                        <m:ctrlPr>
                          <a:rPr lang="en-US"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ctrlPr>
                      </m:dPr>
                      <m:e>
                        <m:r>
                          <a:rPr lang="en-US" sz="1800" b="0" i="1" smtClean="0">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𝑦</m:t>
                        </m:r>
                        <m:d>
                          <m:dPr>
                            <m:ctrlPr>
                              <a:rPr lang="en-US"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ctrlPr>
                          </m:dPr>
                          <m:e>
                            <m:r>
                              <a:rPr lang="en-GB" sz="1800" i="1">
                                <a:solidFill>
                                  <a:srgbClr val="0000FF"/>
                                </a:solidFill>
                                <a:effectLst/>
                                <a:latin typeface="Cambria Math" panose="02040503050406030204" pitchFamily="18" charset="0"/>
                                <a:ea typeface="Calibri" panose="020F0502020204030204" pitchFamily="34" charset="0"/>
                                <a:cs typeface="Calibri" panose="020F0502020204030204" pitchFamily="34" charset="0"/>
                              </a:rPr>
                              <m:t>𝑡</m:t>
                            </m:r>
                          </m:e>
                        </m:d>
                      </m:e>
                    </m:d>
                  </m:oMath>
                </a14:m>
                <a:r>
                  <a:rPr lang="en-GB" sz="1800" dirty="0">
                    <a:effectLst/>
                    <a:latin typeface="Times-Roman"/>
                    <a:ea typeface="Calibri" panose="020F0502020204030204" pitchFamily="34" charset="0"/>
                    <a:cs typeface="Times-Roman"/>
                  </a:rPr>
                  <a:t> </a:t>
                </a:r>
                <a:r>
                  <a:rPr lang="en-GB" sz="1800" dirty="0">
                    <a:effectLst/>
                    <a:latin typeface="Calibri" panose="020F0502020204030204" pitchFamily="34" charset="0"/>
                    <a:ea typeface="Calibri" panose="020F0502020204030204" pitchFamily="34" charset="0"/>
                  </a:rPr>
                  <a:t>of these processes can be measured. </a:t>
                </a:r>
              </a:p>
              <a:p>
                <a:endParaRPr lang="en-GB" sz="1800" dirty="0">
                  <a:effectLst/>
                  <a:latin typeface="Calibri" panose="020F0502020204030204" pitchFamily="34" charset="0"/>
                  <a:ea typeface="Calibri" panose="020F0502020204030204" pitchFamily="34" charset="0"/>
                </a:endParaRPr>
              </a:p>
              <a:p>
                <a:r>
                  <a:rPr lang="en-GB" sz="1800" dirty="0">
                    <a:solidFill>
                      <a:srgbClr val="C00000"/>
                    </a:solidFill>
                    <a:effectLst/>
                    <a:latin typeface="Calibri" panose="020F0502020204030204" pitchFamily="34" charset="0"/>
                    <a:ea typeface="Calibri" panose="020F0502020204030204" pitchFamily="34" charset="0"/>
                  </a:rPr>
                  <a:t>MI - should be reformulated according to the Takens’s delay embedding theorem.</a:t>
                </a:r>
              </a:p>
              <a:p>
                <a:endParaRPr lang="en-GB" sz="1800" dirty="0">
                  <a:solidFill>
                    <a:srgbClr val="C00000"/>
                  </a:solidFill>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rPr>
                  <a:t>This theorem allows the reconstruction of a dynamical system phase space evolution from time series of scalar-valued partial measurements of the internal states. </a:t>
                </a:r>
                <a:endParaRPr lang="en-US" dirty="0"/>
              </a:p>
            </p:txBody>
          </p:sp>
        </mc:Choice>
        <mc:Fallback xmlns="">
          <p:sp>
            <p:nvSpPr>
              <p:cNvPr id="19" name="TextBox 18">
                <a:extLst>
                  <a:ext uri="{FF2B5EF4-FFF2-40B4-BE49-F238E27FC236}">
                    <a16:creationId xmlns:a16="http://schemas.microsoft.com/office/drawing/2014/main" id="{8B106013-7730-4671-B6E9-8FA07CC7F8DD}"/>
                  </a:ext>
                </a:extLst>
              </p:cNvPr>
              <p:cNvSpPr txBox="1">
                <a:spLocks noRot="1" noChangeAspect="1" noMove="1" noResize="1" noEditPoints="1" noAdjustHandles="1" noChangeArrowheads="1" noChangeShapeType="1" noTextEdit="1"/>
              </p:cNvSpPr>
              <p:nvPr/>
            </p:nvSpPr>
            <p:spPr>
              <a:xfrm>
                <a:off x="125252" y="2571750"/>
                <a:ext cx="8840095" cy="2308324"/>
              </a:xfrm>
              <a:prstGeom prst="rect">
                <a:avLst/>
              </a:prstGeom>
              <a:blipFill>
                <a:blip r:embed="rId5"/>
                <a:stretch>
                  <a:fillRect l="-621" t="-1583" r="-1034" b="-3166"/>
                </a:stretch>
              </a:blipFill>
            </p:spPr>
            <p:txBody>
              <a:bodyPr/>
              <a:lstStyle/>
              <a:p>
                <a:r>
                  <a:rPr lang="en-US">
                    <a:noFill/>
                  </a:rPr>
                  <a:t> </a:t>
                </a:r>
              </a:p>
            </p:txBody>
          </p:sp>
        </mc:Fallback>
      </mc:AlternateContent>
    </p:spTree>
    <p:extLst>
      <p:ext uri="{BB962C8B-B14F-4D97-AF65-F5344CB8AC3E}">
        <p14:creationId xmlns:p14="http://schemas.microsoft.com/office/powerpoint/2010/main" val="9828752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Murari Phase and Amplitude </Template>
  <TotalTime>15327</TotalTime>
  <Words>1736</Words>
  <Application>Microsoft Office PowerPoint</Application>
  <PresentationFormat>On-screen Show (16:9)</PresentationFormat>
  <Paragraphs>138</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Times New Roman</vt:lpstr>
      <vt:lpstr>Times-Roman</vt:lpstr>
      <vt:lpstr>Wingdings</vt:lpstr>
      <vt:lpstr>Tema di Office</vt:lpstr>
      <vt:lpstr>A Methodology for Discriminating Phase and Amplitude Effects on Synchronization in Tokamak Pacing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dc:creator>
  <cp:lastModifiedBy>Teddy Craciunescu</cp:lastModifiedBy>
  <cp:revision>78</cp:revision>
  <cp:lastPrinted>2021-11-22T08:24:06Z</cp:lastPrinted>
  <dcterms:created xsi:type="dcterms:W3CDTF">2021-06-22T07:16:12Z</dcterms:created>
  <dcterms:modified xsi:type="dcterms:W3CDTF">2021-12-01T14:14:12Z</dcterms:modified>
</cp:coreProperties>
</file>