
<file path=[Content_Types].xml><?xml version="1.0" encoding="utf-8"?>
<Types xmlns="http://schemas.openxmlformats.org/package/2006/content-types">
  <Default Extension="emf" ContentType="image/x-emf"/>
  <Default Extension="jpeg" ContentType="image/jpeg"/>
  <Default Extension="jpg" ContentType="image/jpeg"/>
  <Default Extension="m4v" ContentType="video/mp4"/>
  <Default Extension="mpg" ContentType="video/m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6"/>
  </p:notesMasterIdLst>
  <p:sldIdLst>
    <p:sldId id="256" r:id="rId2"/>
    <p:sldId id="448" r:id="rId3"/>
    <p:sldId id="440" r:id="rId4"/>
    <p:sldId id="439" r:id="rId5"/>
    <p:sldId id="262" r:id="rId6"/>
    <p:sldId id="435" r:id="rId7"/>
    <p:sldId id="443" r:id="rId8"/>
    <p:sldId id="541" r:id="rId9"/>
    <p:sldId id="370" r:id="rId10"/>
    <p:sldId id="445" r:id="rId11"/>
    <p:sldId id="389" r:id="rId12"/>
    <p:sldId id="301" r:id="rId13"/>
    <p:sldId id="449" r:id="rId14"/>
    <p:sldId id="444" r:id="rId15"/>
    <p:sldId id="261" r:id="rId16"/>
    <p:sldId id="263" r:id="rId17"/>
    <p:sldId id="452" r:id="rId18"/>
    <p:sldId id="451" r:id="rId19"/>
    <p:sldId id="544" r:id="rId20"/>
    <p:sldId id="542" r:id="rId21"/>
    <p:sldId id="543" r:id="rId22"/>
    <p:sldId id="545" r:id="rId23"/>
    <p:sldId id="447" r:id="rId24"/>
    <p:sldId id="291" r:id="rId25"/>
  </p:sldIdLst>
  <p:sldSz cx="9144000" cy="5143500" type="screen16x9"/>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53BB2F-B869-48B0-BCF9-79F63007B18B}" v="1" dt="2021-12-10T14:36:33.5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690" autoAdjust="0"/>
    <p:restoredTop sz="54802" autoAdjust="0"/>
  </p:normalViewPr>
  <p:slideViewPr>
    <p:cSldViewPr>
      <p:cViewPr varScale="1">
        <p:scale>
          <a:sx n="82" d="100"/>
          <a:sy n="82" d="100"/>
        </p:scale>
        <p:origin x="2052"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BARINO, Matteo" userId="70cce6c4-2d76-48fc-a353-f51dfec9234c" providerId="ADAL" clId="{8353BB2F-B869-48B0-BCF9-79F63007B18B}"/>
    <pc:docChg chg="custSel modSld">
      <pc:chgData name="BARBARINO, Matteo" userId="70cce6c4-2d76-48fc-a353-f51dfec9234c" providerId="ADAL" clId="{8353BB2F-B869-48B0-BCF9-79F63007B18B}" dt="2021-12-10T14:36:51.578" v="23" actId="478"/>
      <pc:docMkLst>
        <pc:docMk/>
      </pc:docMkLst>
      <pc:sldChg chg="delSp mod delAnim">
        <pc:chgData name="BARBARINO, Matteo" userId="70cce6c4-2d76-48fc-a353-f51dfec9234c" providerId="ADAL" clId="{8353BB2F-B869-48B0-BCF9-79F63007B18B}" dt="2021-12-10T14:35:44.567" v="0" actId="478"/>
        <pc:sldMkLst>
          <pc:docMk/>
          <pc:sldMk cId="3827987102" sldId="256"/>
        </pc:sldMkLst>
        <pc:picChg chg="del">
          <ac:chgData name="BARBARINO, Matteo" userId="70cce6c4-2d76-48fc-a353-f51dfec9234c" providerId="ADAL" clId="{8353BB2F-B869-48B0-BCF9-79F63007B18B}" dt="2021-12-10T14:35:44.567" v="0" actId="478"/>
          <ac:picMkLst>
            <pc:docMk/>
            <pc:sldMk cId="3827987102" sldId="256"/>
            <ac:picMk id="2" creationId="{73F5DB1D-8E87-884B-9806-06A5AB379036}"/>
          </ac:picMkLst>
        </pc:picChg>
      </pc:sldChg>
      <pc:sldChg chg="delSp mod delAnim">
        <pc:chgData name="BARBARINO, Matteo" userId="70cce6c4-2d76-48fc-a353-f51dfec9234c" providerId="ADAL" clId="{8353BB2F-B869-48B0-BCF9-79F63007B18B}" dt="2021-12-10T14:36:28.999" v="14" actId="478"/>
        <pc:sldMkLst>
          <pc:docMk/>
          <pc:sldMk cId="3983803526" sldId="261"/>
        </pc:sldMkLst>
        <pc:picChg chg="del">
          <ac:chgData name="BARBARINO, Matteo" userId="70cce6c4-2d76-48fc-a353-f51dfec9234c" providerId="ADAL" clId="{8353BB2F-B869-48B0-BCF9-79F63007B18B}" dt="2021-12-10T14:36:28.999" v="14" actId="478"/>
          <ac:picMkLst>
            <pc:docMk/>
            <pc:sldMk cId="3983803526" sldId="261"/>
            <ac:picMk id="5" creationId="{75C5816E-4B93-AF4C-9EBD-EACACB1624FD}"/>
          </ac:picMkLst>
        </pc:picChg>
      </pc:sldChg>
      <pc:sldChg chg="delSp mod delAnim">
        <pc:chgData name="BARBARINO, Matteo" userId="70cce6c4-2d76-48fc-a353-f51dfec9234c" providerId="ADAL" clId="{8353BB2F-B869-48B0-BCF9-79F63007B18B}" dt="2021-12-10T14:36:02.217" v="4" actId="478"/>
        <pc:sldMkLst>
          <pc:docMk/>
          <pc:sldMk cId="1137640591" sldId="262"/>
        </pc:sldMkLst>
        <pc:picChg chg="del">
          <ac:chgData name="BARBARINO, Matteo" userId="70cce6c4-2d76-48fc-a353-f51dfec9234c" providerId="ADAL" clId="{8353BB2F-B869-48B0-BCF9-79F63007B18B}" dt="2021-12-10T14:36:02.217" v="4" actId="478"/>
          <ac:picMkLst>
            <pc:docMk/>
            <pc:sldMk cId="1137640591" sldId="262"/>
            <ac:picMk id="4" creationId="{B578CB3D-E99C-6D4D-A66F-E1ED75F7DE9B}"/>
          </ac:picMkLst>
        </pc:picChg>
      </pc:sldChg>
      <pc:sldChg chg="delSp mod delAnim">
        <pc:chgData name="BARBARINO, Matteo" userId="70cce6c4-2d76-48fc-a353-f51dfec9234c" providerId="ADAL" clId="{8353BB2F-B869-48B0-BCF9-79F63007B18B}" dt="2021-12-10T14:36:30.859" v="15" actId="478"/>
        <pc:sldMkLst>
          <pc:docMk/>
          <pc:sldMk cId="3602591385" sldId="263"/>
        </pc:sldMkLst>
        <pc:picChg chg="del">
          <ac:chgData name="BARBARINO, Matteo" userId="70cce6c4-2d76-48fc-a353-f51dfec9234c" providerId="ADAL" clId="{8353BB2F-B869-48B0-BCF9-79F63007B18B}" dt="2021-12-10T14:36:30.859" v="15" actId="478"/>
          <ac:picMkLst>
            <pc:docMk/>
            <pc:sldMk cId="3602591385" sldId="263"/>
            <ac:picMk id="3" creationId="{8B3D69E7-E6D9-F841-9D0A-F7EBEF6B1263}"/>
          </ac:picMkLst>
        </pc:picChg>
      </pc:sldChg>
      <pc:sldChg chg="delSp mod delAnim">
        <pc:chgData name="BARBARINO, Matteo" userId="70cce6c4-2d76-48fc-a353-f51dfec9234c" providerId="ADAL" clId="{8353BB2F-B869-48B0-BCF9-79F63007B18B}" dt="2021-12-10T14:36:51.578" v="23" actId="478"/>
        <pc:sldMkLst>
          <pc:docMk/>
          <pc:sldMk cId="1151185150" sldId="291"/>
        </pc:sldMkLst>
        <pc:picChg chg="del">
          <ac:chgData name="BARBARINO, Matteo" userId="70cce6c4-2d76-48fc-a353-f51dfec9234c" providerId="ADAL" clId="{8353BB2F-B869-48B0-BCF9-79F63007B18B}" dt="2021-12-10T14:36:51.578" v="23" actId="478"/>
          <ac:picMkLst>
            <pc:docMk/>
            <pc:sldMk cId="1151185150" sldId="291"/>
            <ac:picMk id="4" creationId="{57BC4DEB-DA9A-9B40-B18A-BDA0DA8C8B9F}"/>
          </ac:picMkLst>
        </pc:picChg>
      </pc:sldChg>
      <pc:sldChg chg="delSp mod delAnim">
        <pc:chgData name="BARBARINO, Matteo" userId="70cce6c4-2d76-48fc-a353-f51dfec9234c" providerId="ADAL" clId="{8353BB2F-B869-48B0-BCF9-79F63007B18B}" dt="2021-12-10T14:36:21.678" v="11" actId="478"/>
        <pc:sldMkLst>
          <pc:docMk/>
          <pc:sldMk cId="2651216180" sldId="301"/>
        </pc:sldMkLst>
        <pc:picChg chg="del">
          <ac:chgData name="BARBARINO, Matteo" userId="70cce6c4-2d76-48fc-a353-f51dfec9234c" providerId="ADAL" clId="{8353BB2F-B869-48B0-BCF9-79F63007B18B}" dt="2021-12-10T14:36:21.678" v="11" actId="478"/>
          <ac:picMkLst>
            <pc:docMk/>
            <pc:sldMk cId="2651216180" sldId="301"/>
            <ac:picMk id="11" creationId="{D4BAB658-5985-8D4F-82EB-90B064AEA364}"/>
          </ac:picMkLst>
        </pc:picChg>
      </pc:sldChg>
      <pc:sldChg chg="delSp mod delAnim">
        <pc:chgData name="BARBARINO, Matteo" userId="70cce6c4-2d76-48fc-a353-f51dfec9234c" providerId="ADAL" clId="{8353BB2F-B869-48B0-BCF9-79F63007B18B}" dt="2021-12-10T14:36:13.986" v="8" actId="478"/>
        <pc:sldMkLst>
          <pc:docMk/>
          <pc:sldMk cId="735857379" sldId="370"/>
        </pc:sldMkLst>
        <pc:picChg chg="del">
          <ac:chgData name="BARBARINO, Matteo" userId="70cce6c4-2d76-48fc-a353-f51dfec9234c" providerId="ADAL" clId="{8353BB2F-B869-48B0-BCF9-79F63007B18B}" dt="2021-12-10T14:36:13.986" v="8" actId="478"/>
          <ac:picMkLst>
            <pc:docMk/>
            <pc:sldMk cId="735857379" sldId="370"/>
            <ac:picMk id="8" creationId="{C519A523-2A4E-C84D-A14F-E7F39CCD9FC8}"/>
          </ac:picMkLst>
        </pc:picChg>
      </pc:sldChg>
      <pc:sldChg chg="delSp mod delAnim">
        <pc:chgData name="BARBARINO, Matteo" userId="70cce6c4-2d76-48fc-a353-f51dfec9234c" providerId="ADAL" clId="{8353BB2F-B869-48B0-BCF9-79F63007B18B}" dt="2021-12-10T14:36:19.680" v="10" actId="478"/>
        <pc:sldMkLst>
          <pc:docMk/>
          <pc:sldMk cId="2289674817" sldId="389"/>
        </pc:sldMkLst>
        <pc:picChg chg="del">
          <ac:chgData name="BARBARINO, Matteo" userId="70cce6c4-2d76-48fc-a353-f51dfec9234c" providerId="ADAL" clId="{8353BB2F-B869-48B0-BCF9-79F63007B18B}" dt="2021-12-10T14:36:19.680" v="10" actId="478"/>
          <ac:picMkLst>
            <pc:docMk/>
            <pc:sldMk cId="2289674817" sldId="389"/>
            <ac:picMk id="13" creationId="{B4953AF7-74E7-B546-B8E5-F13A914364AD}"/>
          </ac:picMkLst>
        </pc:picChg>
      </pc:sldChg>
      <pc:sldChg chg="delSp mod delAnim">
        <pc:chgData name="BARBARINO, Matteo" userId="70cce6c4-2d76-48fc-a353-f51dfec9234c" providerId="ADAL" clId="{8353BB2F-B869-48B0-BCF9-79F63007B18B}" dt="2021-12-10T14:36:06.240" v="5" actId="478"/>
        <pc:sldMkLst>
          <pc:docMk/>
          <pc:sldMk cId="1805956954" sldId="435"/>
        </pc:sldMkLst>
        <pc:picChg chg="del">
          <ac:chgData name="BARBARINO, Matteo" userId="70cce6c4-2d76-48fc-a353-f51dfec9234c" providerId="ADAL" clId="{8353BB2F-B869-48B0-BCF9-79F63007B18B}" dt="2021-12-10T14:36:06.240" v="5" actId="478"/>
          <ac:picMkLst>
            <pc:docMk/>
            <pc:sldMk cId="1805956954" sldId="435"/>
            <ac:picMk id="9" creationId="{6ECACCE1-99BA-C243-9F0C-170E9E5E5633}"/>
          </ac:picMkLst>
        </pc:picChg>
      </pc:sldChg>
      <pc:sldChg chg="delSp mod delAnim">
        <pc:chgData name="BARBARINO, Matteo" userId="70cce6c4-2d76-48fc-a353-f51dfec9234c" providerId="ADAL" clId="{8353BB2F-B869-48B0-BCF9-79F63007B18B}" dt="2021-12-10T14:35:54.472" v="3" actId="478"/>
        <pc:sldMkLst>
          <pc:docMk/>
          <pc:sldMk cId="3303071761" sldId="439"/>
        </pc:sldMkLst>
        <pc:picChg chg="del">
          <ac:chgData name="BARBARINO, Matteo" userId="70cce6c4-2d76-48fc-a353-f51dfec9234c" providerId="ADAL" clId="{8353BB2F-B869-48B0-BCF9-79F63007B18B}" dt="2021-12-10T14:35:54.472" v="3" actId="478"/>
          <ac:picMkLst>
            <pc:docMk/>
            <pc:sldMk cId="3303071761" sldId="439"/>
            <ac:picMk id="5" creationId="{D5E4F6CD-E167-DC40-8D73-91567CDB8490}"/>
          </ac:picMkLst>
        </pc:picChg>
      </pc:sldChg>
      <pc:sldChg chg="delSp mod delAnim">
        <pc:chgData name="BARBARINO, Matteo" userId="70cce6c4-2d76-48fc-a353-f51dfec9234c" providerId="ADAL" clId="{8353BB2F-B869-48B0-BCF9-79F63007B18B}" dt="2021-12-10T14:35:50.550" v="2" actId="478"/>
        <pc:sldMkLst>
          <pc:docMk/>
          <pc:sldMk cId="2484816454" sldId="440"/>
        </pc:sldMkLst>
        <pc:picChg chg="del">
          <ac:chgData name="BARBARINO, Matteo" userId="70cce6c4-2d76-48fc-a353-f51dfec9234c" providerId="ADAL" clId="{8353BB2F-B869-48B0-BCF9-79F63007B18B}" dt="2021-12-10T14:35:50.550" v="2" actId="478"/>
          <ac:picMkLst>
            <pc:docMk/>
            <pc:sldMk cId="2484816454" sldId="440"/>
            <ac:picMk id="4" creationId="{B238E818-0B73-8D41-A082-B2FEE8C34708}"/>
          </ac:picMkLst>
        </pc:picChg>
      </pc:sldChg>
      <pc:sldChg chg="delSp mod delAnim">
        <pc:chgData name="BARBARINO, Matteo" userId="70cce6c4-2d76-48fc-a353-f51dfec9234c" providerId="ADAL" clId="{8353BB2F-B869-48B0-BCF9-79F63007B18B}" dt="2021-12-10T14:36:09.562" v="6" actId="478"/>
        <pc:sldMkLst>
          <pc:docMk/>
          <pc:sldMk cId="750790856" sldId="443"/>
        </pc:sldMkLst>
        <pc:picChg chg="del">
          <ac:chgData name="BARBARINO, Matteo" userId="70cce6c4-2d76-48fc-a353-f51dfec9234c" providerId="ADAL" clId="{8353BB2F-B869-48B0-BCF9-79F63007B18B}" dt="2021-12-10T14:36:09.562" v="6" actId="478"/>
          <ac:picMkLst>
            <pc:docMk/>
            <pc:sldMk cId="750790856" sldId="443"/>
            <ac:picMk id="5" creationId="{BD46C9CE-8792-9B43-9B4C-7770086B0C29}"/>
          </ac:picMkLst>
        </pc:picChg>
      </pc:sldChg>
      <pc:sldChg chg="delSp mod delAnim">
        <pc:chgData name="BARBARINO, Matteo" userId="70cce6c4-2d76-48fc-a353-f51dfec9234c" providerId="ADAL" clId="{8353BB2F-B869-48B0-BCF9-79F63007B18B}" dt="2021-12-10T14:36:26.282" v="13" actId="478"/>
        <pc:sldMkLst>
          <pc:docMk/>
          <pc:sldMk cId="1137205203" sldId="444"/>
        </pc:sldMkLst>
        <pc:picChg chg="del">
          <ac:chgData name="BARBARINO, Matteo" userId="70cce6c4-2d76-48fc-a353-f51dfec9234c" providerId="ADAL" clId="{8353BB2F-B869-48B0-BCF9-79F63007B18B}" dt="2021-12-10T14:36:26.282" v="13" actId="478"/>
          <ac:picMkLst>
            <pc:docMk/>
            <pc:sldMk cId="1137205203" sldId="444"/>
            <ac:picMk id="5" creationId="{2F9A6A8A-5CA3-B54B-8909-C0CD6B810FD8}"/>
          </ac:picMkLst>
        </pc:picChg>
      </pc:sldChg>
      <pc:sldChg chg="delSp mod delAnim">
        <pc:chgData name="BARBARINO, Matteo" userId="70cce6c4-2d76-48fc-a353-f51dfec9234c" providerId="ADAL" clId="{8353BB2F-B869-48B0-BCF9-79F63007B18B}" dt="2021-12-10T14:36:17.403" v="9" actId="478"/>
        <pc:sldMkLst>
          <pc:docMk/>
          <pc:sldMk cId="2010811654" sldId="445"/>
        </pc:sldMkLst>
        <pc:picChg chg="del">
          <ac:chgData name="BARBARINO, Matteo" userId="70cce6c4-2d76-48fc-a353-f51dfec9234c" providerId="ADAL" clId="{8353BB2F-B869-48B0-BCF9-79F63007B18B}" dt="2021-12-10T14:36:17.403" v="9" actId="478"/>
          <ac:picMkLst>
            <pc:docMk/>
            <pc:sldMk cId="2010811654" sldId="445"/>
            <ac:picMk id="6" creationId="{033C200A-4A5F-174C-9B02-D6C05E537A03}"/>
          </ac:picMkLst>
        </pc:picChg>
      </pc:sldChg>
      <pc:sldChg chg="delSp mod delAnim">
        <pc:chgData name="BARBARINO, Matteo" userId="70cce6c4-2d76-48fc-a353-f51dfec9234c" providerId="ADAL" clId="{8353BB2F-B869-48B0-BCF9-79F63007B18B}" dt="2021-12-10T14:36:49.722" v="22" actId="478"/>
        <pc:sldMkLst>
          <pc:docMk/>
          <pc:sldMk cId="3859717822" sldId="447"/>
        </pc:sldMkLst>
        <pc:picChg chg="del">
          <ac:chgData name="BARBARINO, Matteo" userId="70cce6c4-2d76-48fc-a353-f51dfec9234c" providerId="ADAL" clId="{8353BB2F-B869-48B0-BCF9-79F63007B18B}" dt="2021-12-10T14:36:49.722" v="22" actId="478"/>
          <ac:picMkLst>
            <pc:docMk/>
            <pc:sldMk cId="3859717822" sldId="447"/>
            <ac:picMk id="2" creationId="{A4038ECE-6715-1A41-9F95-040BEEC45D63}"/>
          </ac:picMkLst>
        </pc:picChg>
      </pc:sldChg>
      <pc:sldChg chg="delSp mod delAnim">
        <pc:chgData name="BARBARINO, Matteo" userId="70cce6c4-2d76-48fc-a353-f51dfec9234c" providerId="ADAL" clId="{8353BB2F-B869-48B0-BCF9-79F63007B18B}" dt="2021-12-10T14:35:48.058" v="1" actId="478"/>
        <pc:sldMkLst>
          <pc:docMk/>
          <pc:sldMk cId="3539413372" sldId="448"/>
        </pc:sldMkLst>
        <pc:picChg chg="del">
          <ac:chgData name="BARBARINO, Matteo" userId="70cce6c4-2d76-48fc-a353-f51dfec9234c" providerId="ADAL" clId="{8353BB2F-B869-48B0-BCF9-79F63007B18B}" dt="2021-12-10T14:35:48.058" v="1" actId="478"/>
          <ac:picMkLst>
            <pc:docMk/>
            <pc:sldMk cId="3539413372" sldId="448"/>
            <ac:picMk id="3" creationId="{5D10A891-2B7F-404D-B457-9F0E05C44857}"/>
          </ac:picMkLst>
        </pc:picChg>
      </pc:sldChg>
      <pc:sldChg chg="delSp mod delAnim">
        <pc:chgData name="BARBARINO, Matteo" userId="70cce6c4-2d76-48fc-a353-f51dfec9234c" providerId="ADAL" clId="{8353BB2F-B869-48B0-BCF9-79F63007B18B}" dt="2021-12-10T14:36:24.202" v="12" actId="478"/>
        <pc:sldMkLst>
          <pc:docMk/>
          <pc:sldMk cId="2161811512" sldId="449"/>
        </pc:sldMkLst>
        <pc:picChg chg="del">
          <ac:chgData name="BARBARINO, Matteo" userId="70cce6c4-2d76-48fc-a353-f51dfec9234c" providerId="ADAL" clId="{8353BB2F-B869-48B0-BCF9-79F63007B18B}" dt="2021-12-10T14:36:24.202" v="12" actId="478"/>
          <ac:picMkLst>
            <pc:docMk/>
            <pc:sldMk cId="2161811512" sldId="449"/>
            <ac:picMk id="20" creationId="{1EF342B8-4183-5047-84E4-9834AD1A1AE5}"/>
          </ac:picMkLst>
        </pc:picChg>
      </pc:sldChg>
      <pc:sldChg chg="delSp mod delAnim">
        <pc:chgData name="BARBARINO, Matteo" userId="70cce6c4-2d76-48fc-a353-f51dfec9234c" providerId="ADAL" clId="{8353BB2F-B869-48B0-BCF9-79F63007B18B}" dt="2021-12-10T14:36:36.929" v="17" actId="478"/>
        <pc:sldMkLst>
          <pc:docMk/>
          <pc:sldMk cId="3774578998" sldId="451"/>
        </pc:sldMkLst>
        <pc:picChg chg="del">
          <ac:chgData name="BARBARINO, Matteo" userId="70cce6c4-2d76-48fc-a353-f51dfec9234c" providerId="ADAL" clId="{8353BB2F-B869-48B0-BCF9-79F63007B18B}" dt="2021-12-10T14:36:36.929" v="17" actId="478"/>
          <ac:picMkLst>
            <pc:docMk/>
            <pc:sldMk cId="3774578998" sldId="451"/>
            <ac:picMk id="9" creationId="{B63EE15B-7E9B-CD45-8C42-ACCE95926AF5}"/>
          </ac:picMkLst>
        </pc:picChg>
      </pc:sldChg>
      <pc:sldChg chg="delSp mod delAnim">
        <pc:chgData name="BARBARINO, Matteo" userId="70cce6c4-2d76-48fc-a353-f51dfec9234c" providerId="ADAL" clId="{8353BB2F-B869-48B0-BCF9-79F63007B18B}" dt="2021-12-10T14:36:33.872" v="16" actId="478"/>
        <pc:sldMkLst>
          <pc:docMk/>
          <pc:sldMk cId="3908562542" sldId="452"/>
        </pc:sldMkLst>
        <pc:picChg chg="del">
          <ac:chgData name="BARBARINO, Matteo" userId="70cce6c4-2d76-48fc-a353-f51dfec9234c" providerId="ADAL" clId="{8353BB2F-B869-48B0-BCF9-79F63007B18B}" dt="2021-12-10T14:36:33.872" v="16" actId="478"/>
          <ac:picMkLst>
            <pc:docMk/>
            <pc:sldMk cId="3908562542" sldId="452"/>
            <ac:picMk id="6" creationId="{78203B29-C86B-E048-9858-F84BF4C8716B}"/>
          </ac:picMkLst>
        </pc:picChg>
      </pc:sldChg>
      <pc:sldChg chg="delSp mod delAnim">
        <pc:chgData name="BARBARINO, Matteo" userId="70cce6c4-2d76-48fc-a353-f51dfec9234c" providerId="ADAL" clId="{8353BB2F-B869-48B0-BCF9-79F63007B18B}" dt="2021-12-10T14:36:11.664" v="7" actId="478"/>
        <pc:sldMkLst>
          <pc:docMk/>
          <pc:sldMk cId="514976119" sldId="541"/>
        </pc:sldMkLst>
        <pc:picChg chg="del">
          <ac:chgData name="BARBARINO, Matteo" userId="70cce6c4-2d76-48fc-a353-f51dfec9234c" providerId="ADAL" clId="{8353BB2F-B869-48B0-BCF9-79F63007B18B}" dt="2021-12-10T14:36:11.664" v="7" actId="478"/>
          <ac:picMkLst>
            <pc:docMk/>
            <pc:sldMk cId="514976119" sldId="541"/>
            <ac:picMk id="5" creationId="{99DCEC09-0E05-6143-A748-EFA1C8981501}"/>
          </ac:picMkLst>
        </pc:picChg>
      </pc:sldChg>
      <pc:sldChg chg="delSp mod delAnim">
        <pc:chgData name="BARBARINO, Matteo" userId="70cce6c4-2d76-48fc-a353-f51dfec9234c" providerId="ADAL" clId="{8353BB2F-B869-48B0-BCF9-79F63007B18B}" dt="2021-12-10T14:36:42.557" v="19" actId="478"/>
        <pc:sldMkLst>
          <pc:docMk/>
          <pc:sldMk cId="2748645140" sldId="542"/>
        </pc:sldMkLst>
        <pc:picChg chg="del">
          <ac:chgData name="BARBARINO, Matteo" userId="70cce6c4-2d76-48fc-a353-f51dfec9234c" providerId="ADAL" clId="{8353BB2F-B869-48B0-BCF9-79F63007B18B}" dt="2021-12-10T14:36:42.557" v="19" actId="478"/>
          <ac:picMkLst>
            <pc:docMk/>
            <pc:sldMk cId="2748645140" sldId="542"/>
            <ac:picMk id="8" creationId="{B0E5225B-56A7-1F41-BA77-7C8297420CCE}"/>
          </ac:picMkLst>
        </pc:picChg>
      </pc:sldChg>
      <pc:sldChg chg="delSp mod delAnim">
        <pc:chgData name="BARBARINO, Matteo" userId="70cce6c4-2d76-48fc-a353-f51dfec9234c" providerId="ADAL" clId="{8353BB2F-B869-48B0-BCF9-79F63007B18B}" dt="2021-12-10T14:36:44.545" v="20" actId="478"/>
        <pc:sldMkLst>
          <pc:docMk/>
          <pc:sldMk cId="2626899183" sldId="543"/>
        </pc:sldMkLst>
        <pc:picChg chg="del">
          <ac:chgData name="BARBARINO, Matteo" userId="70cce6c4-2d76-48fc-a353-f51dfec9234c" providerId="ADAL" clId="{8353BB2F-B869-48B0-BCF9-79F63007B18B}" dt="2021-12-10T14:36:44.545" v="20" actId="478"/>
          <ac:picMkLst>
            <pc:docMk/>
            <pc:sldMk cId="2626899183" sldId="543"/>
            <ac:picMk id="11" creationId="{EA6009CA-8DDF-6C4D-943D-CF3CB3E2D7CA}"/>
          </ac:picMkLst>
        </pc:picChg>
      </pc:sldChg>
      <pc:sldChg chg="delSp mod delAnim">
        <pc:chgData name="BARBARINO, Matteo" userId="70cce6c4-2d76-48fc-a353-f51dfec9234c" providerId="ADAL" clId="{8353BB2F-B869-48B0-BCF9-79F63007B18B}" dt="2021-12-10T14:36:40.241" v="18" actId="478"/>
        <pc:sldMkLst>
          <pc:docMk/>
          <pc:sldMk cId="3506153580" sldId="544"/>
        </pc:sldMkLst>
        <pc:picChg chg="del">
          <ac:chgData name="BARBARINO, Matteo" userId="70cce6c4-2d76-48fc-a353-f51dfec9234c" providerId="ADAL" clId="{8353BB2F-B869-48B0-BCF9-79F63007B18B}" dt="2021-12-10T14:36:40.241" v="18" actId="478"/>
          <ac:picMkLst>
            <pc:docMk/>
            <pc:sldMk cId="3506153580" sldId="544"/>
            <ac:picMk id="8" creationId="{138D37CE-D1A1-E64E-B639-DD82023E50D9}"/>
          </ac:picMkLst>
        </pc:picChg>
      </pc:sldChg>
      <pc:sldChg chg="delSp mod delAnim">
        <pc:chgData name="BARBARINO, Matteo" userId="70cce6c4-2d76-48fc-a353-f51dfec9234c" providerId="ADAL" clId="{8353BB2F-B869-48B0-BCF9-79F63007B18B}" dt="2021-12-10T14:36:46.933" v="21" actId="478"/>
        <pc:sldMkLst>
          <pc:docMk/>
          <pc:sldMk cId="69065842" sldId="545"/>
        </pc:sldMkLst>
        <pc:picChg chg="del">
          <ac:chgData name="BARBARINO, Matteo" userId="70cce6c4-2d76-48fc-a353-f51dfec9234c" providerId="ADAL" clId="{8353BB2F-B869-48B0-BCF9-79F63007B18B}" dt="2021-12-10T14:36:46.933" v="21" actId="478"/>
          <ac:picMkLst>
            <pc:docMk/>
            <pc:sldMk cId="69065842" sldId="545"/>
            <ac:picMk id="9" creationId="{6A78E4C1-7CF8-8D4D-B992-3A8D796CEEAF}"/>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4" Type="http://schemas.openxmlformats.org/officeDocument/2006/relationships/image" Target="../media/image21.png"/></Relationships>
</file>

<file path=ppt/diagrams/_rels/data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0.png"/><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4" Type="http://schemas.openxmlformats.org/officeDocument/2006/relationships/image" Target="../media/image2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0.png"/><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ED4709-3C78-584C-AF62-B597155179C8}" type="doc">
      <dgm:prSet loTypeId="urn:microsoft.com/office/officeart/2008/layout/CaptionedPictures" loCatId="list" qsTypeId="urn:microsoft.com/office/officeart/2005/8/quickstyle/simple1" qsCatId="simple" csTypeId="urn:microsoft.com/office/officeart/2005/8/colors/accent1_2" csCatId="accent1" phldr="1"/>
      <dgm:spPr/>
      <dgm:t>
        <a:bodyPr/>
        <a:lstStyle/>
        <a:p>
          <a:endParaRPr lang="en-US"/>
        </a:p>
      </dgm:t>
    </dgm:pt>
    <dgm:pt modelId="{1FD08C27-683C-4447-9023-532444A6A447}">
      <dgm:prSet phldrT="[Text]" custT="1"/>
      <dgm:spPr/>
      <dgm:t>
        <a:bodyPr/>
        <a:lstStyle/>
        <a:p>
          <a:r>
            <a:rPr lang="en-US" sz="1200" b="1" dirty="0"/>
            <a:t>Classification</a:t>
          </a:r>
          <a:endParaRPr lang="en-US" sz="1400" b="1" dirty="0"/>
        </a:p>
      </dgm:t>
    </dgm:pt>
    <dgm:pt modelId="{340BC19F-CC0E-9C49-930B-7AF7897A6691}" type="parTrans" cxnId="{96084AA2-677E-8641-8E79-ED2337267237}">
      <dgm:prSet/>
      <dgm:spPr/>
      <dgm:t>
        <a:bodyPr/>
        <a:lstStyle/>
        <a:p>
          <a:endParaRPr lang="en-US"/>
        </a:p>
      </dgm:t>
    </dgm:pt>
    <dgm:pt modelId="{D02D6E9A-5E03-5145-B772-AEDD123778C1}" type="sibTrans" cxnId="{96084AA2-677E-8641-8E79-ED2337267237}">
      <dgm:prSet/>
      <dgm:spPr/>
      <dgm:t>
        <a:bodyPr/>
        <a:lstStyle/>
        <a:p>
          <a:endParaRPr lang="en-US"/>
        </a:p>
      </dgm:t>
    </dgm:pt>
    <dgm:pt modelId="{14B53D80-503B-D248-9984-54F15AA36586}">
      <dgm:prSet phldrT="[Text]" custT="1"/>
      <dgm:spPr/>
      <dgm:t>
        <a:bodyPr/>
        <a:lstStyle/>
        <a:p>
          <a:r>
            <a:rPr lang="en-US" sz="1200" b="1" dirty="0"/>
            <a:t>Detection</a:t>
          </a:r>
          <a:endParaRPr lang="en-US" sz="1400" b="1" dirty="0"/>
        </a:p>
      </dgm:t>
    </dgm:pt>
    <dgm:pt modelId="{8BCC19C3-31EC-924A-A807-7FB840899BA1}" type="parTrans" cxnId="{C9493437-CB7D-4F47-A1A1-537D5503B126}">
      <dgm:prSet/>
      <dgm:spPr/>
      <dgm:t>
        <a:bodyPr/>
        <a:lstStyle/>
        <a:p>
          <a:endParaRPr lang="en-US"/>
        </a:p>
      </dgm:t>
    </dgm:pt>
    <dgm:pt modelId="{4696B169-8A0C-DB45-B697-00D18CD9D5CE}" type="sibTrans" cxnId="{C9493437-CB7D-4F47-A1A1-537D5503B126}">
      <dgm:prSet/>
      <dgm:spPr/>
      <dgm:t>
        <a:bodyPr/>
        <a:lstStyle/>
        <a:p>
          <a:endParaRPr lang="en-US"/>
        </a:p>
      </dgm:t>
    </dgm:pt>
    <dgm:pt modelId="{A8B86135-228B-F846-BAF0-EE71DEFBEBB3}">
      <dgm:prSet phldrT="[Text]" custT="1"/>
      <dgm:spPr/>
      <dgm:t>
        <a:bodyPr/>
        <a:lstStyle/>
        <a:p>
          <a:r>
            <a:rPr lang="en-US" sz="1200" b="1" dirty="0"/>
            <a:t>Segmentation</a:t>
          </a:r>
          <a:endParaRPr lang="en-US" sz="1400" b="1" dirty="0"/>
        </a:p>
      </dgm:t>
    </dgm:pt>
    <dgm:pt modelId="{F4173023-583C-474A-94E3-F5E25E0189BF}" type="parTrans" cxnId="{B1EB853D-81C3-7241-AC5E-32005A341633}">
      <dgm:prSet/>
      <dgm:spPr/>
      <dgm:t>
        <a:bodyPr/>
        <a:lstStyle/>
        <a:p>
          <a:endParaRPr lang="en-US"/>
        </a:p>
      </dgm:t>
    </dgm:pt>
    <dgm:pt modelId="{46BAA2F1-59EB-DE41-86C6-8336C122E414}" type="sibTrans" cxnId="{B1EB853D-81C3-7241-AC5E-32005A341633}">
      <dgm:prSet/>
      <dgm:spPr/>
      <dgm:t>
        <a:bodyPr/>
        <a:lstStyle/>
        <a:p>
          <a:endParaRPr lang="en-US"/>
        </a:p>
      </dgm:t>
    </dgm:pt>
    <dgm:pt modelId="{78551098-3DA4-B847-811C-814623253312}">
      <dgm:prSet custT="1"/>
      <dgm:spPr/>
      <dgm:t>
        <a:bodyPr/>
        <a:lstStyle/>
        <a:p>
          <a:r>
            <a:rPr lang="en-US" sz="1200" b="1" dirty="0"/>
            <a:t>Registration</a:t>
          </a:r>
          <a:endParaRPr lang="en-US" sz="1400" b="1" dirty="0"/>
        </a:p>
      </dgm:t>
    </dgm:pt>
    <dgm:pt modelId="{A0B342BA-C773-754E-AF2D-9C75676A98F1}" type="parTrans" cxnId="{0B95329C-B8C5-9E48-AB4D-88975EDC71AD}">
      <dgm:prSet/>
      <dgm:spPr/>
      <dgm:t>
        <a:bodyPr/>
        <a:lstStyle/>
        <a:p>
          <a:endParaRPr lang="en-US"/>
        </a:p>
      </dgm:t>
    </dgm:pt>
    <dgm:pt modelId="{9E561268-A7DA-724B-9AF9-5C3E627A6959}" type="sibTrans" cxnId="{0B95329C-B8C5-9E48-AB4D-88975EDC71AD}">
      <dgm:prSet/>
      <dgm:spPr/>
      <dgm:t>
        <a:bodyPr/>
        <a:lstStyle/>
        <a:p>
          <a:endParaRPr lang="en-US"/>
        </a:p>
      </dgm:t>
    </dgm:pt>
    <dgm:pt modelId="{72216E6D-A86C-D64F-BAC1-9D0D8719A00C}">
      <dgm:prSet custT="1"/>
      <dgm:spPr/>
      <dgm:t>
        <a:bodyPr/>
        <a:lstStyle/>
        <a:p>
          <a:r>
            <a:rPr lang="en-US" sz="1200" b="1" dirty="0"/>
            <a:t>Annotation</a:t>
          </a:r>
          <a:endParaRPr lang="en-US" sz="1400" b="1" dirty="0"/>
        </a:p>
      </dgm:t>
    </dgm:pt>
    <dgm:pt modelId="{D5557772-0AA5-4A4A-BF11-BFF0E2C80B75}" type="parTrans" cxnId="{8A1D4726-152A-D446-9558-F67CCF1BDCCB}">
      <dgm:prSet/>
      <dgm:spPr/>
      <dgm:t>
        <a:bodyPr/>
        <a:lstStyle/>
        <a:p>
          <a:endParaRPr lang="en-US"/>
        </a:p>
      </dgm:t>
    </dgm:pt>
    <dgm:pt modelId="{2877AB65-97E8-834F-8A84-D95E527D99A8}" type="sibTrans" cxnId="{8A1D4726-152A-D446-9558-F67CCF1BDCCB}">
      <dgm:prSet/>
      <dgm:spPr/>
      <dgm:t>
        <a:bodyPr/>
        <a:lstStyle/>
        <a:p>
          <a:endParaRPr lang="en-US"/>
        </a:p>
      </dgm:t>
    </dgm:pt>
    <dgm:pt modelId="{1939CC3E-E1FC-DB40-83DA-370BAECBFD89}" type="pres">
      <dgm:prSet presAssocID="{3FED4709-3C78-584C-AF62-B597155179C8}" presName="Name0" presStyleCnt="0">
        <dgm:presLayoutVars>
          <dgm:chMax/>
          <dgm:chPref/>
          <dgm:dir/>
        </dgm:presLayoutVars>
      </dgm:prSet>
      <dgm:spPr/>
    </dgm:pt>
    <dgm:pt modelId="{AE754EC7-1579-B74F-A02C-DC43FDC40D60}" type="pres">
      <dgm:prSet presAssocID="{1FD08C27-683C-4447-9023-532444A6A447}" presName="composite" presStyleCnt="0">
        <dgm:presLayoutVars>
          <dgm:chMax val="1"/>
          <dgm:chPref val="1"/>
        </dgm:presLayoutVars>
      </dgm:prSet>
      <dgm:spPr/>
    </dgm:pt>
    <dgm:pt modelId="{C84ED245-D0B8-C54B-91F3-8FE1ADDA5705}" type="pres">
      <dgm:prSet presAssocID="{1FD08C27-683C-4447-9023-532444A6A447}" presName="Accent" presStyleLbl="trAlignAcc1" presStyleIdx="0" presStyleCnt="5">
        <dgm:presLayoutVars>
          <dgm:chMax val="0"/>
          <dgm:chPref val="0"/>
        </dgm:presLayoutVars>
      </dgm:prSet>
      <dgm:spPr/>
    </dgm:pt>
    <dgm:pt modelId="{FE64A906-9C6F-7A4D-9D54-0570E48A7FF3}" type="pres">
      <dgm:prSet presAssocID="{1FD08C27-683C-4447-9023-532444A6A447}" presName="Image" presStyleLbl="alignImgPlace1" presStyleIdx="0" presStyleCnt="5">
        <dgm:presLayoutVars>
          <dgm:chMax val="0"/>
          <dgm:chPref val="0"/>
        </dgm:presLayoutVars>
      </dgm:prSet>
      <dgm:spPr>
        <a:blipFill rotWithShape="1">
          <a:blip xmlns:r="http://schemas.openxmlformats.org/officeDocument/2006/relationships" r:embed="rId1"/>
          <a:srcRect/>
          <a:stretch>
            <a:fillRect l="-7000" r="-7000"/>
          </a:stretch>
        </a:blipFill>
      </dgm:spPr>
    </dgm:pt>
    <dgm:pt modelId="{BAC6ECFD-E001-AB4C-B74E-7C3BA469279D}" type="pres">
      <dgm:prSet presAssocID="{1FD08C27-683C-4447-9023-532444A6A447}" presName="ChildComposite" presStyleCnt="0"/>
      <dgm:spPr/>
    </dgm:pt>
    <dgm:pt modelId="{D7E24D7D-D2E0-C546-879E-417BD9B69678}" type="pres">
      <dgm:prSet presAssocID="{1FD08C27-683C-4447-9023-532444A6A447}" presName="Child" presStyleLbl="node1" presStyleIdx="0" presStyleCnt="0">
        <dgm:presLayoutVars>
          <dgm:chMax val="0"/>
          <dgm:chPref val="0"/>
          <dgm:bulletEnabled val="1"/>
        </dgm:presLayoutVars>
      </dgm:prSet>
      <dgm:spPr/>
    </dgm:pt>
    <dgm:pt modelId="{72CC4813-884F-1244-8913-73BFDC89646D}" type="pres">
      <dgm:prSet presAssocID="{1FD08C27-683C-4447-9023-532444A6A447}" presName="Parent" presStyleLbl="revTx" presStyleIdx="0" presStyleCnt="5">
        <dgm:presLayoutVars>
          <dgm:chMax val="1"/>
          <dgm:chPref val="0"/>
          <dgm:bulletEnabled val="1"/>
        </dgm:presLayoutVars>
      </dgm:prSet>
      <dgm:spPr/>
    </dgm:pt>
    <dgm:pt modelId="{50F9789D-210D-3A4C-A7F4-3A70E4DE3413}" type="pres">
      <dgm:prSet presAssocID="{D02D6E9A-5E03-5145-B772-AEDD123778C1}" presName="sibTrans" presStyleCnt="0"/>
      <dgm:spPr/>
    </dgm:pt>
    <dgm:pt modelId="{D7B1A6AD-D559-074F-B937-4545FC449689}" type="pres">
      <dgm:prSet presAssocID="{14B53D80-503B-D248-9984-54F15AA36586}" presName="composite" presStyleCnt="0">
        <dgm:presLayoutVars>
          <dgm:chMax val="1"/>
          <dgm:chPref val="1"/>
        </dgm:presLayoutVars>
      </dgm:prSet>
      <dgm:spPr/>
    </dgm:pt>
    <dgm:pt modelId="{045D9F0C-F223-B94D-A418-985146D82C61}" type="pres">
      <dgm:prSet presAssocID="{14B53D80-503B-D248-9984-54F15AA36586}" presName="Accent" presStyleLbl="trAlignAcc1" presStyleIdx="1" presStyleCnt="5">
        <dgm:presLayoutVars>
          <dgm:chMax val="0"/>
          <dgm:chPref val="0"/>
        </dgm:presLayoutVars>
      </dgm:prSet>
      <dgm:spPr/>
    </dgm:pt>
    <dgm:pt modelId="{12FE4346-6F75-974B-A7C5-E52376120E64}" type="pres">
      <dgm:prSet presAssocID="{14B53D80-503B-D248-9984-54F15AA36586}" presName="Image" presStyleLbl="alignImgPlace1" presStyleIdx="1" presStyleCnt="5">
        <dgm:presLayoutVars>
          <dgm:chMax val="0"/>
          <dgm:chPref val="0"/>
        </dgm:presLayoutVars>
      </dgm:prSet>
      <dgm:spPr>
        <a:blipFill rotWithShape="1">
          <a:blip xmlns:r="http://schemas.openxmlformats.org/officeDocument/2006/relationships" r:embed="rId2"/>
          <a:srcRect/>
          <a:stretch>
            <a:fillRect t="-14000" b="-14000"/>
          </a:stretch>
        </a:blipFill>
      </dgm:spPr>
    </dgm:pt>
    <dgm:pt modelId="{A815CC2B-0964-5042-8899-2F1BD25B30F3}" type="pres">
      <dgm:prSet presAssocID="{14B53D80-503B-D248-9984-54F15AA36586}" presName="ChildComposite" presStyleCnt="0"/>
      <dgm:spPr/>
    </dgm:pt>
    <dgm:pt modelId="{D6C6E5EC-6BC1-364A-A668-F7E79C402EA3}" type="pres">
      <dgm:prSet presAssocID="{14B53D80-503B-D248-9984-54F15AA36586}" presName="Child" presStyleLbl="node1" presStyleIdx="0" presStyleCnt="0">
        <dgm:presLayoutVars>
          <dgm:chMax val="0"/>
          <dgm:chPref val="0"/>
          <dgm:bulletEnabled val="1"/>
        </dgm:presLayoutVars>
      </dgm:prSet>
      <dgm:spPr/>
    </dgm:pt>
    <dgm:pt modelId="{22993E60-8A59-6B43-8782-66328DEA5D1F}" type="pres">
      <dgm:prSet presAssocID="{14B53D80-503B-D248-9984-54F15AA36586}" presName="Parent" presStyleLbl="revTx" presStyleIdx="1" presStyleCnt="5">
        <dgm:presLayoutVars>
          <dgm:chMax val="1"/>
          <dgm:chPref val="0"/>
          <dgm:bulletEnabled val="1"/>
        </dgm:presLayoutVars>
      </dgm:prSet>
      <dgm:spPr/>
    </dgm:pt>
    <dgm:pt modelId="{7C7D8011-A993-8D45-ACD1-EA341F8A9E0C}" type="pres">
      <dgm:prSet presAssocID="{4696B169-8A0C-DB45-B697-00D18CD9D5CE}" presName="sibTrans" presStyleCnt="0"/>
      <dgm:spPr/>
    </dgm:pt>
    <dgm:pt modelId="{D4819854-8612-164A-860B-8A0F05D44114}" type="pres">
      <dgm:prSet presAssocID="{A8B86135-228B-F846-BAF0-EE71DEFBEBB3}" presName="composite" presStyleCnt="0">
        <dgm:presLayoutVars>
          <dgm:chMax val="1"/>
          <dgm:chPref val="1"/>
        </dgm:presLayoutVars>
      </dgm:prSet>
      <dgm:spPr/>
    </dgm:pt>
    <dgm:pt modelId="{4F9FF196-FBD8-E649-8C4E-47CE7D0C067C}" type="pres">
      <dgm:prSet presAssocID="{A8B86135-228B-F846-BAF0-EE71DEFBEBB3}" presName="Accent" presStyleLbl="trAlignAcc1" presStyleIdx="2" presStyleCnt="5">
        <dgm:presLayoutVars>
          <dgm:chMax val="0"/>
          <dgm:chPref val="0"/>
        </dgm:presLayoutVars>
      </dgm:prSet>
      <dgm:spPr/>
    </dgm:pt>
    <dgm:pt modelId="{819DD3BA-2660-D749-B262-82A7215E1C94}" type="pres">
      <dgm:prSet presAssocID="{A8B86135-228B-F846-BAF0-EE71DEFBEBB3}" presName="Image" presStyleLbl="alignImgPlace1" presStyleIdx="2" presStyleCnt="5">
        <dgm:presLayoutVars>
          <dgm:chMax val="0"/>
          <dgm:chPref val="0"/>
        </dgm:presLayoutVars>
      </dgm:prSet>
      <dgm:spPr>
        <a:blipFill rotWithShape="1">
          <a:blip xmlns:r="http://schemas.openxmlformats.org/officeDocument/2006/relationships" r:embed="rId3"/>
          <a:srcRect/>
          <a:stretch>
            <a:fillRect t="-21000" b="-21000"/>
          </a:stretch>
        </a:blipFill>
      </dgm:spPr>
    </dgm:pt>
    <dgm:pt modelId="{6605C703-F1D5-0844-97DD-9AC8F7434188}" type="pres">
      <dgm:prSet presAssocID="{A8B86135-228B-F846-BAF0-EE71DEFBEBB3}" presName="ChildComposite" presStyleCnt="0"/>
      <dgm:spPr/>
    </dgm:pt>
    <dgm:pt modelId="{EA6FB5C8-29AB-EF47-B3FF-AEB992573C6C}" type="pres">
      <dgm:prSet presAssocID="{A8B86135-228B-F846-BAF0-EE71DEFBEBB3}" presName="Child" presStyleLbl="node1" presStyleIdx="0" presStyleCnt="0">
        <dgm:presLayoutVars>
          <dgm:chMax val="0"/>
          <dgm:chPref val="0"/>
          <dgm:bulletEnabled val="1"/>
        </dgm:presLayoutVars>
      </dgm:prSet>
      <dgm:spPr/>
    </dgm:pt>
    <dgm:pt modelId="{278FE77B-3E0F-9747-92B7-401A97EE563A}" type="pres">
      <dgm:prSet presAssocID="{A8B86135-228B-F846-BAF0-EE71DEFBEBB3}" presName="Parent" presStyleLbl="revTx" presStyleIdx="2" presStyleCnt="5">
        <dgm:presLayoutVars>
          <dgm:chMax val="1"/>
          <dgm:chPref val="0"/>
          <dgm:bulletEnabled val="1"/>
        </dgm:presLayoutVars>
      </dgm:prSet>
      <dgm:spPr/>
    </dgm:pt>
    <dgm:pt modelId="{95BF7C16-D71B-5445-A4E2-E39D0B8DF9B6}" type="pres">
      <dgm:prSet presAssocID="{46BAA2F1-59EB-DE41-86C6-8336C122E414}" presName="sibTrans" presStyleCnt="0"/>
      <dgm:spPr/>
    </dgm:pt>
    <dgm:pt modelId="{8132856C-F034-8643-A96D-542545FB1CF4}" type="pres">
      <dgm:prSet presAssocID="{78551098-3DA4-B847-811C-814623253312}" presName="composite" presStyleCnt="0">
        <dgm:presLayoutVars>
          <dgm:chMax val="1"/>
          <dgm:chPref val="1"/>
        </dgm:presLayoutVars>
      </dgm:prSet>
      <dgm:spPr/>
    </dgm:pt>
    <dgm:pt modelId="{F3207943-6259-E646-A405-0CC6BADC115F}" type="pres">
      <dgm:prSet presAssocID="{78551098-3DA4-B847-811C-814623253312}" presName="Accent" presStyleLbl="trAlignAcc1" presStyleIdx="3" presStyleCnt="5">
        <dgm:presLayoutVars>
          <dgm:chMax val="0"/>
          <dgm:chPref val="0"/>
        </dgm:presLayoutVars>
      </dgm:prSet>
      <dgm:spPr/>
    </dgm:pt>
    <dgm:pt modelId="{9C7F4FA2-D8CE-5B45-B4C2-B997A15AE316}" type="pres">
      <dgm:prSet presAssocID="{78551098-3DA4-B847-811C-814623253312}" presName="Image" presStyleLbl="alignImgPlace1" presStyleIdx="3" presStyleCnt="5">
        <dgm:presLayoutVars>
          <dgm:chMax val="0"/>
          <dgm:chPref val="0"/>
        </dgm:presLayoutVars>
      </dgm:prSet>
      <dgm:spPr>
        <a:blipFill rotWithShape="1">
          <a:blip xmlns:r="http://schemas.openxmlformats.org/officeDocument/2006/relationships" r:embed="rId4"/>
          <a:srcRect/>
          <a:stretch>
            <a:fillRect l="-90000" r="-90000"/>
          </a:stretch>
        </a:blipFill>
      </dgm:spPr>
    </dgm:pt>
    <dgm:pt modelId="{03F18852-65F2-4D48-A1AE-62C5F60EF0A7}" type="pres">
      <dgm:prSet presAssocID="{78551098-3DA4-B847-811C-814623253312}" presName="ChildComposite" presStyleCnt="0"/>
      <dgm:spPr/>
    </dgm:pt>
    <dgm:pt modelId="{EA48957F-62F8-1C4E-A300-3DE426B5FBD0}" type="pres">
      <dgm:prSet presAssocID="{78551098-3DA4-B847-811C-814623253312}" presName="Child" presStyleLbl="node1" presStyleIdx="0" presStyleCnt="0">
        <dgm:presLayoutVars>
          <dgm:chMax val="0"/>
          <dgm:chPref val="0"/>
          <dgm:bulletEnabled val="1"/>
        </dgm:presLayoutVars>
      </dgm:prSet>
      <dgm:spPr/>
    </dgm:pt>
    <dgm:pt modelId="{09669AE7-1106-5F42-A15D-BBA4B7732858}" type="pres">
      <dgm:prSet presAssocID="{78551098-3DA4-B847-811C-814623253312}" presName="Parent" presStyleLbl="revTx" presStyleIdx="3" presStyleCnt="5">
        <dgm:presLayoutVars>
          <dgm:chMax val="1"/>
          <dgm:chPref val="0"/>
          <dgm:bulletEnabled val="1"/>
        </dgm:presLayoutVars>
      </dgm:prSet>
      <dgm:spPr/>
    </dgm:pt>
    <dgm:pt modelId="{83D9BB97-584F-4945-8C72-86A97B59145C}" type="pres">
      <dgm:prSet presAssocID="{9E561268-A7DA-724B-9AF9-5C3E627A6959}" presName="sibTrans" presStyleCnt="0"/>
      <dgm:spPr/>
    </dgm:pt>
    <dgm:pt modelId="{57DBE191-1CD8-CD43-B0B6-63DF0A921770}" type="pres">
      <dgm:prSet presAssocID="{72216E6D-A86C-D64F-BAC1-9D0D8719A00C}" presName="composite" presStyleCnt="0">
        <dgm:presLayoutVars>
          <dgm:chMax val="1"/>
          <dgm:chPref val="1"/>
        </dgm:presLayoutVars>
      </dgm:prSet>
      <dgm:spPr/>
    </dgm:pt>
    <dgm:pt modelId="{0D0CC935-41B3-B946-BA66-B06C2CCF5C07}" type="pres">
      <dgm:prSet presAssocID="{72216E6D-A86C-D64F-BAC1-9D0D8719A00C}" presName="Accent" presStyleLbl="trAlignAcc1" presStyleIdx="4" presStyleCnt="5">
        <dgm:presLayoutVars>
          <dgm:chMax val="0"/>
          <dgm:chPref val="0"/>
        </dgm:presLayoutVars>
      </dgm:prSet>
      <dgm:spPr/>
    </dgm:pt>
    <dgm:pt modelId="{46D96B18-FF03-E846-8DD1-F63C9E87B965}" type="pres">
      <dgm:prSet presAssocID="{72216E6D-A86C-D64F-BAC1-9D0D8719A00C}" presName="Image" presStyleLbl="alignImgPlace1" presStyleIdx="4" presStyleCnt="5">
        <dgm:presLayoutVars>
          <dgm:chMax val="0"/>
          <dgm:chPref val="0"/>
        </dgm:presLayoutVars>
      </dgm:prSet>
      <dgm:spPr/>
    </dgm:pt>
    <dgm:pt modelId="{8D82068C-6EE5-9E42-A196-910DD282CCFB}" type="pres">
      <dgm:prSet presAssocID="{72216E6D-A86C-D64F-BAC1-9D0D8719A00C}" presName="ChildComposite" presStyleCnt="0"/>
      <dgm:spPr/>
    </dgm:pt>
    <dgm:pt modelId="{E8C0699F-6F04-D14E-8477-39D73F51019E}" type="pres">
      <dgm:prSet presAssocID="{72216E6D-A86C-D64F-BAC1-9D0D8719A00C}" presName="Child" presStyleLbl="node1" presStyleIdx="0" presStyleCnt="0">
        <dgm:presLayoutVars>
          <dgm:chMax val="0"/>
          <dgm:chPref val="0"/>
          <dgm:bulletEnabled val="1"/>
        </dgm:presLayoutVars>
      </dgm:prSet>
      <dgm:spPr/>
    </dgm:pt>
    <dgm:pt modelId="{EEF23933-0AA3-2348-BFA5-E4B65695907A}" type="pres">
      <dgm:prSet presAssocID="{72216E6D-A86C-D64F-BAC1-9D0D8719A00C}" presName="Parent" presStyleLbl="revTx" presStyleIdx="4" presStyleCnt="5">
        <dgm:presLayoutVars>
          <dgm:chMax val="1"/>
          <dgm:chPref val="0"/>
          <dgm:bulletEnabled val="1"/>
        </dgm:presLayoutVars>
      </dgm:prSet>
      <dgm:spPr/>
    </dgm:pt>
  </dgm:ptLst>
  <dgm:cxnLst>
    <dgm:cxn modelId="{BD73710D-6AED-2147-9E5A-119D9B32130C}" type="presOf" srcId="{72216E6D-A86C-D64F-BAC1-9D0D8719A00C}" destId="{EEF23933-0AA3-2348-BFA5-E4B65695907A}" srcOrd="0" destOrd="0" presId="urn:microsoft.com/office/officeart/2008/layout/CaptionedPictures"/>
    <dgm:cxn modelId="{8A1D4726-152A-D446-9558-F67CCF1BDCCB}" srcId="{3FED4709-3C78-584C-AF62-B597155179C8}" destId="{72216E6D-A86C-D64F-BAC1-9D0D8719A00C}" srcOrd="4" destOrd="0" parTransId="{D5557772-0AA5-4A4A-BF11-BFF0E2C80B75}" sibTransId="{2877AB65-97E8-834F-8A84-D95E527D99A8}"/>
    <dgm:cxn modelId="{C9493437-CB7D-4F47-A1A1-537D5503B126}" srcId="{3FED4709-3C78-584C-AF62-B597155179C8}" destId="{14B53D80-503B-D248-9984-54F15AA36586}" srcOrd="1" destOrd="0" parTransId="{8BCC19C3-31EC-924A-A807-7FB840899BA1}" sibTransId="{4696B169-8A0C-DB45-B697-00D18CD9D5CE}"/>
    <dgm:cxn modelId="{B1EB853D-81C3-7241-AC5E-32005A341633}" srcId="{3FED4709-3C78-584C-AF62-B597155179C8}" destId="{A8B86135-228B-F846-BAF0-EE71DEFBEBB3}" srcOrd="2" destOrd="0" parTransId="{F4173023-583C-474A-94E3-F5E25E0189BF}" sibTransId="{46BAA2F1-59EB-DE41-86C6-8336C122E414}"/>
    <dgm:cxn modelId="{B1D3656B-4B89-1746-93EA-D30CA71E4371}" type="presOf" srcId="{1FD08C27-683C-4447-9023-532444A6A447}" destId="{72CC4813-884F-1244-8913-73BFDC89646D}" srcOrd="0" destOrd="0" presId="urn:microsoft.com/office/officeart/2008/layout/CaptionedPictures"/>
    <dgm:cxn modelId="{8588A68D-D6D6-6A40-868C-B371276F72ED}" type="presOf" srcId="{14B53D80-503B-D248-9984-54F15AA36586}" destId="{22993E60-8A59-6B43-8782-66328DEA5D1F}" srcOrd="0" destOrd="0" presId="urn:microsoft.com/office/officeart/2008/layout/CaptionedPictures"/>
    <dgm:cxn modelId="{0B95329C-B8C5-9E48-AB4D-88975EDC71AD}" srcId="{3FED4709-3C78-584C-AF62-B597155179C8}" destId="{78551098-3DA4-B847-811C-814623253312}" srcOrd="3" destOrd="0" parTransId="{A0B342BA-C773-754E-AF2D-9C75676A98F1}" sibTransId="{9E561268-A7DA-724B-9AF9-5C3E627A6959}"/>
    <dgm:cxn modelId="{96084AA2-677E-8641-8E79-ED2337267237}" srcId="{3FED4709-3C78-584C-AF62-B597155179C8}" destId="{1FD08C27-683C-4447-9023-532444A6A447}" srcOrd="0" destOrd="0" parTransId="{340BC19F-CC0E-9C49-930B-7AF7897A6691}" sibTransId="{D02D6E9A-5E03-5145-B772-AEDD123778C1}"/>
    <dgm:cxn modelId="{E9E984A3-767B-CF4D-ABFD-F0A28A6F8101}" type="presOf" srcId="{78551098-3DA4-B847-811C-814623253312}" destId="{09669AE7-1106-5F42-A15D-BBA4B7732858}" srcOrd="0" destOrd="0" presId="urn:microsoft.com/office/officeart/2008/layout/CaptionedPictures"/>
    <dgm:cxn modelId="{1D94A0A5-B9D7-874B-AEFB-8F453F4CFF34}" type="presOf" srcId="{3FED4709-3C78-584C-AF62-B597155179C8}" destId="{1939CC3E-E1FC-DB40-83DA-370BAECBFD89}" srcOrd="0" destOrd="0" presId="urn:microsoft.com/office/officeart/2008/layout/CaptionedPictures"/>
    <dgm:cxn modelId="{CFEAD1EC-BBE9-B34A-A7BD-E07DCEF33F29}" type="presOf" srcId="{A8B86135-228B-F846-BAF0-EE71DEFBEBB3}" destId="{278FE77B-3E0F-9747-92B7-401A97EE563A}" srcOrd="0" destOrd="0" presId="urn:microsoft.com/office/officeart/2008/layout/CaptionedPictures"/>
    <dgm:cxn modelId="{99EDFA3C-47B4-F84E-BC7C-675B2E9697D5}" type="presParOf" srcId="{1939CC3E-E1FC-DB40-83DA-370BAECBFD89}" destId="{AE754EC7-1579-B74F-A02C-DC43FDC40D60}" srcOrd="0" destOrd="0" presId="urn:microsoft.com/office/officeart/2008/layout/CaptionedPictures"/>
    <dgm:cxn modelId="{FD31409E-2801-C145-8EB7-F25A9DB1027E}" type="presParOf" srcId="{AE754EC7-1579-B74F-A02C-DC43FDC40D60}" destId="{C84ED245-D0B8-C54B-91F3-8FE1ADDA5705}" srcOrd="0" destOrd="0" presId="urn:microsoft.com/office/officeart/2008/layout/CaptionedPictures"/>
    <dgm:cxn modelId="{157637A9-5FDB-E24E-B319-E0FB7C08BF91}" type="presParOf" srcId="{AE754EC7-1579-B74F-A02C-DC43FDC40D60}" destId="{FE64A906-9C6F-7A4D-9D54-0570E48A7FF3}" srcOrd="1" destOrd="0" presId="urn:microsoft.com/office/officeart/2008/layout/CaptionedPictures"/>
    <dgm:cxn modelId="{A9A22D00-DA21-DC49-B36A-3D9B2775D680}" type="presParOf" srcId="{AE754EC7-1579-B74F-A02C-DC43FDC40D60}" destId="{BAC6ECFD-E001-AB4C-B74E-7C3BA469279D}" srcOrd="2" destOrd="0" presId="urn:microsoft.com/office/officeart/2008/layout/CaptionedPictures"/>
    <dgm:cxn modelId="{D58850FA-EEE4-AB43-B62D-08202C9D760D}" type="presParOf" srcId="{BAC6ECFD-E001-AB4C-B74E-7C3BA469279D}" destId="{D7E24D7D-D2E0-C546-879E-417BD9B69678}" srcOrd="0" destOrd="0" presId="urn:microsoft.com/office/officeart/2008/layout/CaptionedPictures"/>
    <dgm:cxn modelId="{0BFF3506-AAEA-F34D-B31D-926E8899AD1E}" type="presParOf" srcId="{BAC6ECFD-E001-AB4C-B74E-7C3BA469279D}" destId="{72CC4813-884F-1244-8913-73BFDC89646D}" srcOrd="1" destOrd="0" presId="urn:microsoft.com/office/officeart/2008/layout/CaptionedPictures"/>
    <dgm:cxn modelId="{2026D161-32F5-674F-9951-275357221965}" type="presParOf" srcId="{1939CC3E-E1FC-DB40-83DA-370BAECBFD89}" destId="{50F9789D-210D-3A4C-A7F4-3A70E4DE3413}" srcOrd="1" destOrd="0" presId="urn:microsoft.com/office/officeart/2008/layout/CaptionedPictures"/>
    <dgm:cxn modelId="{DB872D10-F7EE-8F48-A9C3-95BA064BCC41}" type="presParOf" srcId="{1939CC3E-E1FC-DB40-83DA-370BAECBFD89}" destId="{D7B1A6AD-D559-074F-B937-4545FC449689}" srcOrd="2" destOrd="0" presId="urn:microsoft.com/office/officeart/2008/layout/CaptionedPictures"/>
    <dgm:cxn modelId="{7187CF2E-32B8-824E-B854-84D0DEA7407D}" type="presParOf" srcId="{D7B1A6AD-D559-074F-B937-4545FC449689}" destId="{045D9F0C-F223-B94D-A418-985146D82C61}" srcOrd="0" destOrd="0" presId="urn:microsoft.com/office/officeart/2008/layout/CaptionedPictures"/>
    <dgm:cxn modelId="{50CC9F8B-9C67-0440-8FCC-19D693CA9B58}" type="presParOf" srcId="{D7B1A6AD-D559-074F-B937-4545FC449689}" destId="{12FE4346-6F75-974B-A7C5-E52376120E64}" srcOrd="1" destOrd="0" presId="urn:microsoft.com/office/officeart/2008/layout/CaptionedPictures"/>
    <dgm:cxn modelId="{D78AF901-46AA-0747-8152-EE3E933D1579}" type="presParOf" srcId="{D7B1A6AD-D559-074F-B937-4545FC449689}" destId="{A815CC2B-0964-5042-8899-2F1BD25B30F3}" srcOrd="2" destOrd="0" presId="urn:microsoft.com/office/officeart/2008/layout/CaptionedPictures"/>
    <dgm:cxn modelId="{718CC4CC-162B-F849-B61C-8C172FD1D643}" type="presParOf" srcId="{A815CC2B-0964-5042-8899-2F1BD25B30F3}" destId="{D6C6E5EC-6BC1-364A-A668-F7E79C402EA3}" srcOrd="0" destOrd="0" presId="urn:microsoft.com/office/officeart/2008/layout/CaptionedPictures"/>
    <dgm:cxn modelId="{A717CC40-79F3-9148-A9FC-58C572F21182}" type="presParOf" srcId="{A815CC2B-0964-5042-8899-2F1BD25B30F3}" destId="{22993E60-8A59-6B43-8782-66328DEA5D1F}" srcOrd="1" destOrd="0" presId="urn:microsoft.com/office/officeart/2008/layout/CaptionedPictures"/>
    <dgm:cxn modelId="{A75C7BAB-157A-144E-B196-842F44051AE7}" type="presParOf" srcId="{1939CC3E-E1FC-DB40-83DA-370BAECBFD89}" destId="{7C7D8011-A993-8D45-ACD1-EA341F8A9E0C}" srcOrd="3" destOrd="0" presId="urn:microsoft.com/office/officeart/2008/layout/CaptionedPictures"/>
    <dgm:cxn modelId="{E6550474-ADA8-E14D-BAFF-C136D1DB96C9}" type="presParOf" srcId="{1939CC3E-E1FC-DB40-83DA-370BAECBFD89}" destId="{D4819854-8612-164A-860B-8A0F05D44114}" srcOrd="4" destOrd="0" presId="urn:microsoft.com/office/officeart/2008/layout/CaptionedPictures"/>
    <dgm:cxn modelId="{79BD2EE2-6193-D143-8CD0-7E95115D498A}" type="presParOf" srcId="{D4819854-8612-164A-860B-8A0F05D44114}" destId="{4F9FF196-FBD8-E649-8C4E-47CE7D0C067C}" srcOrd="0" destOrd="0" presId="urn:microsoft.com/office/officeart/2008/layout/CaptionedPictures"/>
    <dgm:cxn modelId="{AE3F95E8-7F4F-AE47-B0BA-9277F1849BDA}" type="presParOf" srcId="{D4819854-8612-164A-860B-8A0F05D44114}" destId="{819DD3BA-2660-D749-B262-82A7215E1C94}" srcOrd="1" destOrd="0" presId="urn:microsoft.com/office/officeart/2008/layout/CaptionedPictures"/>
    <dgm:cxn modelId="{7D941152-D0AD-E542-92B7-0071643F4A73}" type="presParOf" srcId="{D4819854-8612-164A-860B-8A0F05D44114}" destId="{6605C703-F1D5-0844-97DD-9AC8F7434188}" srcOrd="2" destOrd="0" presId="urn:microsoft.com/office/officeart/2008/layout/CaptionedPictures"/>
    <dgm:cxn modelId="{F02EA08F-028B-B64A-A749-B90AB3ACB8DA}" type="presParOf" srcId="{6605C703-F1D5-0844-97DD-9AC8F7434188}" destId="{EA6FB5C8-29AB-EF47-B3FF-AEB992573C6C}" srcOrd="0" destOrd="0" presId="urn:microsoft.com/office/officeart/2008/layout/CaptionedPictures"/>
    <dgm:cxn modelId="{F7FDD036-BE15-4544-AED6-909677A0B612}" type="presParOf" srcId="{6605C703-F1D5-0844-97DD-9AC8F7434188}" destId="{278FE77B-3E0F-9747-92B7-401A97EE563A}" srcOrd="1" destOrd="0" presId="urn:microsoft.com/office/officeart/2008/layout/CaptionedPictures"/>
    <dgm:cxn modelId="{3A60A81A-67CC-114A-9D2A-48DDE159326F}" type="presParOf" srcId="{1939CC3E-E1FC-DB40-83DA-370BAECBFD89}" destId="{95BF7C16-D71B-5445-A4E2-E39D0B8DF9B6}" srcOrd="5" destOrd="0" presId="urn:microsoft.com/office/officeart/2008/layout/CaptionedPictures"/>
    <dgm:cxn modelId="{986624B6-5F60-ED42-9BF0-FF7C856E7FA1}" type="presParOf" srcId="{1939CC3E-E1FC-DB40-83DA-370BAECBFD89}" destId="{8132856C-F034-8643-A96D-542545FB1CF4}" srcOrd="6" destOrd="0" presId="urn:microsoft.com/office/officeart/2008/layout/CaptionedPictures"/>
    <dgm:cxn modelId="{A2774B61-8F21-3242-BCCC-DD49F9FCCA12}" type="presParOf" srcId="{8132856C-F034-8643-A96D-542545FB1CF4}" destId="{F3207943-6259-E646-A405-0CC6BADC115F}" srcOrd="0" destOrd="0" presId="urn:microsoft.com/office/officeart/2008/layout/CaptionedPictures"/>
    <dgm:cxn modelId="{812EE72D-5F6A-F84F-8F97-E13F130DD7C6}" type="presParOf" srcId="{8132856C-F034-8643-A96D-542545FB1CF4}" destId="{9C7F4FA2-D8CE-5B45-B4C2-B997A15AE316}" srcOrd="1" destOrd="0" presId="urn:microsoft.com/office/officeart/2008/layout/CaptionedPictures"/>
    <dgm:cxn modelId="{1D5027A6-8F1A-A14D-9D50-D7CB5CFF4640}" type="presParOf" srcId="{8132856C-F034-8643-A96D-542545FB1CF4}" destId="{03F18852-65F2-4D48-A1AE-62C5F60EF0A7}" srcOrd="2" destOrd="0" presId="urn:microsoft.com/office/officeart/2008/layout/CaptionedPictures"/>
    <dgm:cxn modelId="{6F83145A-66E4-0F48-A6C3-09A95CB4167E}" type="presParOf" srcId="{03F18852-65F2-4D48-A1AE-62C5F60EF0A7}" destId="{EA48957F-62F8-1C4E-A300-3DE426B5FBD0}" srcOrd="0" destOrd="0" presId="urn:microsoft.com/office/officeart/2008/layout/CaptionedPictures"/>
    <dgm:cxn modelId="{83F89439-45AF-5A4B-84DE-1EF030B3490C}" type="presParOf" srcId="{03F18852-65F2-4D48-A1AE-62C5F60EF0A7}" destId="{09669AE7-1106-5F42-A15D-BBA4B7732858}" srcOrd="1" destOrd="0" presId="urn:microsoft.com/office/officeart/2008/layout/CaptionedPictures"/>
    <dgm:cxn modelId="{65542A83-6A5E-E442-B6B7-8CBD105724C5}" type="presParOf" srcId="{1939CC3E-E1FC-DB40-83DA-370BAECBFD89}" destId="{83D9BB97-584F-4945-8C72-86A97B59145C}" srcOrd="7" destOrd="0" presId="urn:microsoft.com/office/officeart/2008/layout/CaptionedPictures"/>
    <dgm:cxn modelId="{8131CB08-B759-9649-9164-4BAFD1081506}" type="presParOf" srcId="{1939CC3E-E1FC-DB40-83DA-370BAECBFD89}" destId="{57DBE191-1CD8-CD43-B0B6-63DF0A921770}" srcOrd="8" destOrd="0" presId="urn:microsoft.com/office/officeart/2008/layout/CaptionedPictures"/>
    <dgm:cxn modelId="{2DD789BA-4AA5-F54A-865B-391363DBBCB3}" type="presParOf" srcId="{57DBE191-1CD8-CD43-B0B6-63DF0A921770}" destId="{0D0CC935-41B3-B946-BA66-B06C2CCF5C07}" srcOrd="0" destOrd="0" presId="urn:microsoft.com/office/officeart/2008/layout/CaptionedPictures"/>
    <dgm:cxn modelId="{EB23F762-5946-F941-973C-1A460CA30210}" type="presParOf" srcId="{57DBE191-1CD8-CD43-B0B6-63DF0A921770}" destId="{46D96B18-FF03-E846-8DD1-F63C9E87B965}" srcOrd="1" destOrd="0" presId="urn:microsoft.com/office/officeart/2008/layout/CaptionedPictures"/>
    <dgm:cxn modelId="{8FB49377-B293-5344-BDB2-8B7737A3E7A4}" type="presParOf" srcId="{57DBE191-1CD8-CD43-B0B6-63DF0A921770}" destId="{8D82068C-6EE5-9E42-A196-910DD282CCFB}" srcOrd="2" destOrd="0" presId="urn:microsoft.com/office/officeart/2008/layout/CaptionedPictures"/>
    <dgm:cxn modelId="{E590E9FA-3208-4D48-A632-758079436723}" type="presParOf" srcId="{8D82068C-6EE5-9E42-A196-910DD282CCFB}" destId="{E8C0699F-6F04-D14E-8477-39D73F51019E}" srcOrd="0" destOrd="0" presId="urn:microsoft.com/office/officeart/2008/layout/CaptionedPictures"/>
    <dgm:cxn modelId="{9BA85F86-EE65-4746-A55C-7BA7E8A4C61C}" type="presParOf" srcId="{8D82068C-6EE5-9E42-A196-910DD282CCFB}" destId="{EEF23933-0AA3-2348-BFA5-E4B65695907A}"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FA357B-BDB9-DA42-8E88-B3B765FDBDF9}" type="doc">
      <dgm:prSet loTypeId="urn:microsoft.com/office/officeart/2008/layout/CaptionedPictures" loCatId="list" qsTypeId="urn:microsoft.com/office/officeart/2005/8/quickstyle/simple1" qsCatId="simple" csTypeId="urn:microsoft.com/office/officeart/2005/8/colors/accent1_2" csCatId="accent1" phldr="1"/>
      <dgm:spPr/>
      <dgm:t>
        <a:bodyPr/>
        <a:lstStyle/>
        <a:p>
          <a:endParaRPr lang="en-US"/>
        </a:p>
      </dgm:t>
    </dgm:pt>
    <dgm:pt modelId="{EBC27027-C390-C749-B352-B1CF70A5A942}">
      <dgm:prSet phldrT="[Text]" custT="1"/>
      <dgm:spPr/>
      <dgm:t>
        <a:bodyPr/>
        <a:lstStyle/>
        <a:p>
          <a:r>
            <a:rPr lang="en-US" sz="1200" b="1" dirty="0"/>
            <a:t>Segmentation</a:t>
          </a:r>
          <a:r>
            <a:rPr lang="en-US" sz="1100" b="1" dirty="0"/>
            <a:t> </a:t>
          </a:r>
        </a:p>
      </dgm:t>
    </dgm:pt>
    <dgm:pt modelId="{821F04EC-70C1-A640-9661-F25C3D3CE18F}" type="parTrans" cxnId="{5EFBE9A8-2690-4144-AADB-436AF21B9A81}">
      <dgm:prSet/>
      <dgm:spPr/>
      <dgm:t>
        <a:bodyPr/>
        <a:lstStyle/>
        <a:p>
          <a:endParaRPr lang="en-US"/>
        </a:p>
      </dgm:t>
    </dgm:pt>
    <dgm:pt modelId="{D5A07AB3-0A3B-4142-91C4-6DC364CEE338}" type="sibTrans" cxnId="{5EFBE9A8-2690-4144-AADB-436AF21B9A81}">
      <dgm:prSet/>
      <dgm:spPr/>
      <dgm:t>
        <a:bodyPr/>
        <a:lstStyle/>
        <a:p>
          <a:endParaRPr lang="en-US"/>
        </a:p>
      </dgm:t>
    </dgm:pt>
    <dgm:pt modelId="{76DEEF17-7B5F-AB4D-A9B3-AB4ABEB898AC}">
      <dgm:prSet phldrT="[Text]" custT="1"/>
      <dgm:spPr/>
      <dgm:t>
        <a:bodyPr/>
        <a:lstStyle/>
        <a:p>
          <a:r>
            <a:rPr lang="en-US" sz="1200" b="1" dirty="0"/>
            <a:t>Image phenotyping and radiomics</a:t>
          </a:r>
        </a:p>
      </dgm:t>
    </dgm:pt>
    <dgm:pt modelId="{9578AF70-36F9-8941-A376-A68D92D71D97}" type="parTrans" cxnId="{8DB01AF8-0209-1D40-B6FE-9E40FFD81D4D}">
      <dgm:prSet/>
      <dgm:spPr/>
      <dgm:t>
        <a:bodyPr/>
        <a:lstStyle/>
        <a:p>
          <a:endParaRPr lang="en-US"/>
        </a:p>
      </dgm:t>
    </dgm:pt>
    <dgm:pt modelId="{F29D0DC6-9080-3B4B-9102-64EC91FA054A}" type="sibTrans" cxnId="{8DB01AF8-0209-1D40-B6FE-9E40FFD81D4D}">
      <dgm:prSet/>
      <dgm:spPr/>
      <dgm:t>
        <a:bodyPr/>
        <a:lstStyle/>
        <a:p>
          <a:endParaRPr lang="en-US"/>
        </a:p>
      </dgm:t>
    </dgm:pt>
    <dgm:pt modelId="{992A0929-1F80-5244-9377-4168287D7021}">
      <dgm:prSet phldrT="[Text]" custT="1"/>
      <dgm:spPr/>
      <dgm:t>
        <a:bodyPr/>
        <a:lstStyle/>
        <a:p>
          <a:r>
            <a:rPr lang="en-US" sz="1200" b="1" dirty="0"/>
            <a:t>Clinical outcome prediction</a:t>
          </a:r>
        </a:p>
      </dgm:t>
    </dgm:pt>
    <dgm:pt modelId="{C19F3545-8E17-0548-A874-576612C857AB}" type="parTrans" cxnId="{BB8461A9-EB05-504B-8416-25C08C5D3B5E}">
      <dgm:prSet/>
      <dgm:spPr/>
      <dgm:t>
        <a:bodyPr/>
        <a:lstStyle/>
        <a:p>
          <a:endParaRPr lang="en-US"/>
        </a:p>
      </dgm:t>
    </dgm:pt>
    <dgm:pt modelId="{94BC83DD-1C5D-844A-B611-FC358FF989B3}" type="sibTrans" cxnId="{BB8461A9-EB05-504B-8416-25C08C5D3B5E}">
      <dgm:prSet/>
      <dgm:spPr/>
      <dgm:t>
        <a:bodyPr/>
        <a:lstStyle/>
        <a:p>
          <a:endParaRPr lang="en-US"/>
        </a:p>
      </dgm:t>
    </dgm:pt>
    <dgm:pt modelId="{4681A423-0123-F54B-9208-B04F73057248}">
      <dgm:prSet custT="1"/>
      <dgm:spPr/>
      <dgm:t>
        <a:bodyPr/>
        <a:lstStyle/>
        <a:p>
          <a:r>
            <a:rPr lang="en-US" sz="1200" b="1" dirty="0"/>
            <a:t>Dose quantification</a:t>
          </a:r>
        </a:p>
      </dgm:t>
    </dgm:pt>
    <dgm:pt modelId="{77FC347D-C56E-374D-8A8F-738E5B26C44C}" type="parTrans" cxnId="{5F142C5E-FD25-2245-AED7-9877E0C7D62E}">
      <dgm:prSet/>
      <dgm:spPr/>
      <dgm:t>
        <a:bodyPr/>
        <a:lstStyle/>
        <a:p>
          <a:endParaRPr lang="en-US"/>
        </a:p>
      </dgm:t>
    </dgm:pt>
    <dgm:pt modelId="{DC56BD89-D59B-E244-8B5E-9AD50D15AF10}" type="sibTrans" cxnId="{5F142C5E-FD25-2245-AED7-9877E0C7D62E}">
      <dgm:prSet/>
      <dgm:spPr/>
      <dgm:t>
        <a:bodyPr/>
        <a:lstStyle/>
        <a:p>
          <a:endParaRPr lang="en-US"/>
        </a:p>
      </dgm:t>
    </dgm:pt>
    <dgm:pt modelId="{EF57D6A8-0D9A-8E41-9705-CF9E6BDB1CD0}">
      <dgm:prSet custT="1"/>
      <dgm:spPr/>
      <dgm:t>
        <a:bodyPr/>
        <a:lstStyle/>
        <a:p>
          <a:r>
            <a:rPr lang="en-US" sz="1200" b="1" dirty="0"/>
            <a:t>Dose-response</a:t>
          </a:r>
        </a:p>
      </dgm:t>
    </dgm:pt>
    <dgm:pt modelId="{D9A9CE08-D768-854D-9A8F-D3203620B66E}" type="parTrans" cxnId="{5A10135F-81D3-5C44-959F-9E60983E5185}">
      <dgm:prSet/>
      <dgm:spPr/>
      <dgm:t>
        <a:bodyPr/>
        <a:lstStyle/>
        <a:p>
          <a:endParaRPr lang="en-US"/>
        </a:p>
      </dgm:t>
    </dgm:pt>
    <dgm:pt modelId="{7D86BDBC-C450-BC4A-8C25-E54922CCC0A9}" type="sibTrans" cxnId="{5A10135F-81D3-5C44-959F-9E60983E5185}">
      <dgm:prSet/>
      <dgm:spPr/>
      <dgm:t>
        <a:bodyPr/>
        <a:lstStyle/>
        <a:p>
          <a:endParaRPr lang="en-US"/>
        </a:p>
      </dgm:t>
    </dgm:pt>
    <dgm:pt modelId="{B99CDC12-3B8E-9546-9968-A4CDD88F146D}">
      <dgm:prSet custT="1"/>
      <dgm:spPr/>
      <dgm:t>
        <a:bodyPr/>
        <a:lstStyle/>
        <a:p>
          <a:r>
            <a:rPr lang="en-US" sz="1200" b="1" dirty="0"/>
            <a:t>Image generation</a:t>
          </a:r>
        </a:p>
      </dgm:t>
    </dgm:pt>
    <dgm:pt modelId="{DDEA2630-8038-C44C-91B3-4C7B86F81C17}" type="parTrans" cxnId="{B192EE56-E5CA-614F-BDCF-AF4C9CD2CB44}">
      <dgm:prSet/>
      <dgm:spPr/>
      <dgm:t>
        <a:bodyPr/>
        <a:lstStyle/>
        <a:p>
          <a:endParaRPr lang="en-US"/>
        </a:p>
      </dgm:t>
    </dgm:pt>
    <dgm:pt modelId="{402E4B9E-78DC-1B47-93D4-BF9A50696E3B}" type="sibTrans" cxnId="{B192EE56-E5CA-614F-BDCF-AF4C9CD2CB44}">
      <dgm:prSet/>
      <dgm:spPr/>
      <dgm:t>
        <a:bodyPr/>
        <a:lstStyle/>
        <a:p>
          <a:endParaRPr lang="en-US"/>
        </a:p>
      </dgm:t>
    </dgm:pt>
    <dgm:pt modelId="{DA7946E0-405F-4343-BDA5-D90FACA078BF}" type="pres">
      <dgm:prSet presAssocID="{D3FA357B-BDB9-DA42-8E88-B3B765FDBDF9}" presName="Name0" presStyleCnt="0">
        <dgm:presLayoutVars>
          <dgm:chMax/>
          <dgm:chPref/>
          <dgm:dir/>
        </dgm:presLayoutVars>
      </dgm:prSet>
      <dgm:spPr/>
    </dgm:pt>
    <dgm:pt modelId="{26A53DE0-0302-6844-92A1-094E9FC05BBA}" type="pres">
      <dgm:prSet presAssocID="{EBC27027-C390-C749-B352-B1CF70A5A942}" presName="composite" presStyleCnt="0">
        <dgm:presLayoutVars>
          <dgm:chMax val="1"/>
          <dgm:chPref val="1"/>
        </dgm:presLayoutVars>
      </dgm:prSet>
      <dgm:spPr/>
    </dgm:pt>
    <dgm:pt modelId="{31A99729-E245-2B40-B075-A67F9B338596}" type="pres">
      <dgm:prSet presAssocID="{EBC27027-C390-C749-B352-B1CF70A5A942}" presName="Accent" presStyleLbl="trAlignAcc1" presStyleIdx="0" presStyleCnt="6">
        <dgm:presLayoutVars>
          <dgm:chMax val="0"/>
          <dgm:chPref val="0"/>
        </dgm:presLayoutVars>
      </dgm:prSet>
      <dgm:spPr/>
    </dgm:pt>
    <dgm:pt modelId="{44468A28-D28F-B94F-9CE2-EF2DAAF860F6}" type="pres">
      <dgm:prSet presAssocID="{EBC27027-C390-C749-B352-B1CF70A5A942}" presName="Image" presStyleLbl="alignImgPlace1" presStyleIdx="0" presStyleCnt="6">
        <dgm:presLayoutVars>
          <dgm:chMax val="0"/>
          <dgm:chPref val="0"/>
        </dgm:presLayoutVars>
      </dgm:prSet>
      <dgm:spPr>
        <a:blipFill rotWithShape="1">
          <a:blip xmlns:r="http://schemas.openxmlformats.org/officeDocument/2006/relationships" r:embed="rId1"/>
          <a:srcRect/>
          <a:stretch>
            <a:fillRect t="-21000" b="-21000"/>
          </a:stretch>
        </a:blipFill>
      </dgm:spPr>
    </dgm:pt>
    <dgm:pt modelId="{F8D6E794-65F3-EB4E-918E-396BACE4D611}" type="pres">
      <dgm:prSet presAssocID="{EBC27027-C390-C749-B352-B1CF70A5A942}" presName="ChildComposite" presStyleCnt="0"/>
      <dgm:spPr/>
    </dgm:pt>
    <dgm:pt modelId="{D292ACED-078A-6E4B-9534-D7BF04718237}" type="pres">
      <dgm:prSet presAssocID="{EBC27027-C390-C749-B352-B1CF70A5A942}" presName="Child" presStyleLbl="node1" presStyleIdx="0" presStyleCnt="0">
        <dgm:presLayoutVars>
          <dgm:chMax val="0"/>
          <dgm:chPref val="0"/>
          <dgm:bulletEnabled val="1"/>
        </dgm:presLayoutVars>
      </dgm:prSet>
      <dgm:spPr/>
    </dgm:pt>
    <dgm:pt modelId="{2A592450-66BD-9147-BC83-B76ECE30CDFA}" type="pres">
      <dgm:prSet presAssocID="{EBC27027-C390-C749-B352-B1CF70A5A942}" presName="Parent" presStyleLbl="revTx" presStyleIdx="0" presStyleCnt="6">
        <dgm:presLayoutVars>
          <dgm:chMax val="1"/>
          <dgm:chPref val="0"/>
          <dgm:bulletEnabled val="1"/>
        </dgm:presLayoutVars>
      </dgm:prSet>
      <dgm:spPr/>
    </dgm:pt>
    <dgm:pt modelId="{F2E56347-3E66-544C-8372-9ABB370B7A44}" type="pres">
      <dgm:prSet presAssocID="{D5A07AB3-0A3B-4142-91C4-6DC364CEE338}" presName="sibTrans" presStyleCnt="0"/>
      <dgm:spPr/>
    </dgm:pt>
    <dgm:pt modelId="{662BB430-B99A-DA4C-B812-5172FCE9981B}" type="pres">
      <dgm:prSet presAssocID="{76DEEF17-7B5F-AB4D-A9B3-AB4ABEB898AC}" presName="composite" presStyleCnt="0">
        <dgm:presLayoutVars>
          <dgm:chMax val="1"/>
          <dgm:chPref val="1"/>
        </dgm:presLayoutVars>
      </dgm:prSet>
      <dgm:spPr/>
    </dgm:pt>
    <dgm:pt modelId="{AEFDD376-0444-0D49-932C-9EC3323E6881}" type="pres">
      <dgm:prSet presAssocID="{76DEEF17-7B5F-AB4D-A9B3-AB4ABEB898AC}" presName="Accent" presStyleLbl="trAlignAcc1" presStyleIdx="1" presStyleCnt="6">
        <dgm:presLayoutVars>
          <dgm:chMax val="0"/>
          <dgm:chPref val="0"/>
        </dgm:presLayoutVars>
      </dgm:prSet>
      <dgm:spPr/>
    </dgm:pt>
    <dgm:pt modelId="{33EC1CC3-3D1D-DB4C-8978-09EAD95F8E6E}" type="pres">
      <dgm:prSet presAssocID="{76DEEF17-7B5F-AB4D-A9B3-AB4ABEB898AC}" presName="Image" presStyleLbl="alignImgPlace1" presStyleIdx="1" presStyleCnt="6">
        <dgm:presLayoutVars>
          <dgm:chMax val="0"/>
          <dgm:chPref val="0"/>
        </dgm:presLayoutVars>
      </dgm:prSet>
      <dgm:spPr>
        <a:blipFill rotWithShape="1">
          <a:blip xmlns:r="http://schemas.openxmlformats.org/officeDocument/2006/relationships" r:embed="rId2"/>
          <a:srcRect/>
          <a:stretch>
            <a:fillRect l="-2000" r="-2000"/>
          </a:stretch>
        </a:blipFill>
      </dgm:spPr>
    </dgm:pt>
    <dgm:pt modelId="{33272F24-B336-1449-96EE-DF9F51336708}" type="pres">
      <dgm:prSet presAssocID="{76DEEF17-7B5F-AB4D-A9B3-AB4ABEB898AC}" presName="ChildComposite" presStyleCnt="0"/>
      <dgm:spPr/>
    </dgm:pt>
    <dgm:pt modelId="{9B5B0F8E-9769-4449-9E98-868D799DD14E}" type="pres">
      <dgm:prSet presAssocID="{76DEEF17-7B5F-AB4D-A9B3-AB4ABEB898AC}" presName="Child" presStyleLbl="node1" presStyleIdx="0" presStyleCnt="0">
        <dgm:presLayoutVars>
          <dgm:chMax val="0"/>
          <dgm:chPref val="0"/>
          <dgm:bulletEnabled val="1"/>
        </dgm:presLayoutVars>
      </dgm:prSet>
      <dgm:spPr/>
    </dgm:pt>
    <dgm:pt modelId="{A5D4098D-372B-6B46-8C34-0E45C48F0EB1}" type="pres">
      <dgm:prSet presAssocID="{76DEEF17-7B5F-AB4D-A9B3-AB4ABEB898AC}" presName="Parent" presStyleLbl="revTx" presStyleIdx="1" presStyleCnt="6" custScaleX="112866">
        <dgm:presLayoutVars>
          <dgm:chMax val="1"/>
          <dgm:chPref val="0"/>
          <dgm:bulletEnabled val="1"/>
        </dgm:presLayoutVars>
      </dgm:prSet>
      <dgm:spPr/>
    </dgm:pt>
    <dgm:pt modelId="{4636EB6A-A3B8-CF48-9842-91D2F2B3EEEF}" type="pres">
      <dgm:prSet presAssocID="{F29D0DC6-9080-3B4B-9102-64EC91FA054A}" presName="sibTrans" presStyleCnt="0"/>
      <dgm:spPr/>
    </dgm:pt>
    <dgm:pt modelId="{9D3FBB32-65F8-784A-A03B-AFE168568DF7}" type="pres">
      <dgm:prSet presAssocID="{992A0929-1F80-5244-9377-4168287D7021}" presName="composite" presStyleCnt="0">
        <dgm:presLayoutVars>
          <dgm:chMax val="1"/>
          <dgm:chPref val="1"/>
        </dgm:presLayoutVars>
      </dgm:prSet>
      <dgm:spPr/>
    </dgm:pt>
    <dgm:pt modelId="{E0EFCF47-1FA6-5742-8CE0-19AF9386AEB1}" type="pres">
      <dgm:prSet presAssocID="{992A0929-1F80-5244-9377-4168287D7021}" presName="Accent" presStyleLbl="trAlignAcc1" presStyleIdx="2" presStyleCnt="6">
        <dgm:presLayoutVars>
          <dgm:chMax val="0"/>
          <dgm:chPref val="0"/>
        </dgm:presLayoutVars>
      </dgm:prSet>
      <dgm:spPr/>
    </dgm:pt>
    <dgm:pt modelId="{EBC0C237-B268-474E-9F39-772673D35DA0}" type="pres">
      <dgm:prSet presAssocID="{992A0929-1F80-5244-9377-4168287D7021}" presName="Image" presStyleLbl="alignImgPlace1" presStyleIdx="2" presStyleCnt="6">
        <dgm:presLayoutVars>
          <dgm:chMax val="0"/>
          <dgm:chPref val="0"/>
        </dgm:presLayoutVars>
      </dgm:prSet>
      <dgm:spPr>
        <a:blipFill rotWithShape="1">
          <a:blip xmlns:r="http://schemas.openxmlformats.org/officeDocument/2006/relationships" r:embed="rId3"/>
          <a:srcRect/>
          <a:stretch>
            <a:fillRect l="-17000" r="-17000"/>
          </a:stretch>
        </a:blipFill>
      </dgm:spPr>
    </dgm:pt>
    <dgm:pt modelId="{09341BBD-D163-DA47-B0CC-60BD599E6922}" type="pres">
      <dgm:prSet presAssocID="{992A0929-1F80-5244-9377-4168287D7021}" presName="ChildComposite" presStyleCnt="0"/>
      <dgm:spPr/>
    </dgm:pt>
    <dgm:pt modelId="{9ACE6A45-9B86-FA40-A5D4-0255712624B8}" type="pres">
      <dgm:prSet presAssocID="{992A0929-1F80-5244-9377-4168287D7021}" presName="Child" presStyleLbl="node1" presStyleIdx="0" presStyleCnt="0">
        <dgm:presLayoutVars>
          <dgm:chMax val="0"/>
          <dgm:chPref val="0"/>
          <dgm:bulletEnabled val="1"/>
        </dgm:presLayoutVars>
      </dgm:prSet>
      <dgm:spPr/>
    </dgm:pt>
    <dgm:pt modelId="{7984D3E3-43AD-5F4A-A9BE-063D8AE81166}" type="pres">
      <dgm:prSet presAssocID="{992A0929-1F80-5244-9377-4168287D7021}" presName="Parent" presStyleLbl="revTx" presStyleIdx="2" presStyleCnt="6">
        <dgm:presLayoutVars>
          <dgm:chMax val="1"/>
          <dgm:chPref val="0"/>
          <dgm:bulletEnabled val="1"/>
        </dgm:presLayoutVars>
      </dgm:prSet>
      <dgm:spPr/>
    </dgm:pt>
    <dgm:pt modelId="{A545FCC9-94E9-9443-8B91-E8ABDC665424}" type="pres">
      <dgm:prSet presAssocID="{94BC83DD-1C5D-844A-B611-FC358FF989B3}" presName="sibTrans" presStyleCnt="0"/>
      <dgm:spPr/>
    </dgm:pt>
    <dgm:pt modelId="{DB20DFD6-8455-A041-AE26-A65BB014A98A}" type="pres">
      <dgm:prSet presAssocID="{4681A423-0123-F54B-9208-B04F73057248}" presName="composite" presStyleCnt="0">
        <dgm:presLayoutVars>
          <dgm:chMax val="1"/>
          <dgm:chPref val="1"/>
        </dgm:presLayoutVars>
      </dgm:prSet>
      <dgm:spPr/>
    </dgm:pt>
    <dgm:pt modelId="{47BB947D-8004-1F4F-95FD-5306022E4BA4}" type="pres">
      <dgm:prSet presAssocID="{4681A423-0123-F54B-9208-B04F73057248}" presName="Accent" presStyleLbl="trAlignAcc1" presStyleIdx="3" presStyleCnt="6">
        <dgm:presLayoutVars>
          <dgm:chMax val="0"/>
          <dgm:chPref val="0"/>
        </dgm:presLayoutVars>
      </dgm:prSet>
      <dgm:spPr/>
    </dgm:pt>
    <dgm:pt modelId="{D52AF11B-4EEA-AA4D-804E-1EA981B2A92C}" type="pres">
      <dgm:prSet presAssocID="{4681A423-0123-F54B-9208-B04F73057248}" presName="Image" presStyleLbl="alignImgPlace1" presStyleIdx="3" presStyleCnt="6">
        <dgm:presLayoutVars>
          <dgm:chMax val="0"/>
          <dgm:chPref val="0"/>
        </dgm:presLayoutVars>
      </dgm:prSet>
      <dgm:spPr>
        <a:blipFill rotWithShape="1">
          <a:blip xmlns:r="http://schemas.openxmlformats.org/officeDocument/2006/relationships" r:embed="rId4"/>
          <a:srcRect/>
          <a:stretch>
            <a:fillRect l="-16000" r="-16000"/>
          </a:stretch>
        </a:blipFill>
      </dgm:spPr>
    </dgm:pt>
    <dgm:pt modelId="{FE224146-7961-064E-9794-720C67F4F793}" type="pres">
      <dgm:prSet presAssocID="{4681A423-0123-F54B-9208-B04F73057248}" presName="ChildComposite" presStyleCnt="0"/>
      <dgm:spPr/>
    </dgm:pt>
    <dgm:pt modelId="{4B6B8838-35DE-384F-A6F6-90A44B31839E}" type="pres">
      <dgm:prSet presAssocID="{4681A423-0123-F54B-9208-B04F73057248}" presName="Child" presStyleLbl="node1" presStyleIdx="0" presStyleCnt="0">
        <dgm:presLayoutVars>
          <dgm:chMax val="0"/>
          <dgm:chPref val="0"/>
          <dgm:bulletEnabled val="1"/>
        </dgm:presLayoutVars>
      </dgm:prSet>
      <dgm:spPr/>
    </dgm:pt>
    <dgm:pt modelId="{7E6E9641-3864-6B41-AEF8-9575DC42D44D}" type="pres">
      <dgm:prSet presAssocID="{4681A423-0123-F54B-9208-B04F73057248}" presName="Parent" presStyleLbl="revTx" presStyleIdx="3" presStyleCnt="6">
        <dgm:presLayoutVars>
          <dgm:chMax val="1"/>
          <dgm:chPref val="0"/>
          <dgm:bulletEnabled val="1"/>
        </dgm:presLayoutVars>
      </dgm:prSet>
      <dgm:spPr/>
    </dgm:pt>
    <dgm:pt modelId="{35E5AEFD-DC40-164D-9BBE-6AA93C89A60B}" type="pres">
      <dgm:prSet presAssocID="{DC56BD89-D59B-E244-8B5E-9AD50D15AF10}" presName="sibTrans" presStyleCnt="0"/>
      <dgm:spPr/>
    </dgm:pt>
    <dgm:pt modelId="{EAE46962-79A1-F749-A6B4-2E5731647741}" type="pres">
      <dgm:prSet presAssocID="{EF57D6A8-0D9A-8E41-9705-CF9E6BDB1CD0}" presName="composite" presStyleCnt="0">
        <dgm:presLayoutVars>
          <dgm:chMax val="1"/>
          <dgm:chPref val="1"/>
        </dgm:presLayoutVars>
      </dgm:prSet>
      <dgm:spPr/>
    </dgm:pt>
    <dgm:pt modelId="{A73F39DE-7D52-E74B-B7A8-9DEF030FD752}" type="pres">
      <dgm:prSet presAssocID="{EF57D6A8-0D9A-8E41-9705-CF9E6BDB1CD0}" presName="Accent" presStyleLbl="trAlignAcc1" presStyleIdx="4" presStyleCnt="6">
        <dgm:presLayoutVars>
          <dgm:chMax val="0"/>
          <dgm:chPref val="0"/>
        </dgm:presLayoutVars>
      </dgm:prSet>
      <dgm:spPr/>
    </dgm:pt>
    <dgm:pt modelId="{D7322FB2-EE0B-0742-B0BD-AB56B36DD5E9}" type="pres">
      <dgm:prSet presAssocID="{EF57D6A8-0D9A-8E41-9705-CF9E6BDB1CD0}" presName="Image" presStyleLbl="alignImgPlace1" presStyleIdx="4" presStyleCnt="6">
        <dgm:presLayoutVars>
          <dgm:chMax val="0"/>
          <dgm:chPref val="0"/>
        </dgm:presLayoutVars>
      </dgm:prSet>
      <dgm:spPr>
        <a:blipFill rotWithShape="1">
          <a:blip xmlns:r="http://schemas.openxmlformats.org/officeDocument/2006/relationships" r:embed="rId5"/>
          <a:srcRect/>
          <a:stretch>
            <a:fillRect t="-2000" b="-2000"/>
          </a:stretch>
        </a:blipFill>
      </dgm:spPr>
    </dgm:pt>
    <dgm:pt modelId="{64F38AA4-0D6F-924D-BF83-15D33172ACAE}" type="pres">
      <dgm:prSet presAssocID="{EF57D6A8-0D9A-8E41-9705-CF9E6BDB1CD0}" presName="ChildComposite" presStyleCnt="0"/>
      <dgm:spPr/>
    </dgm:pt>
    <dgm:pt modelId="{535F9F06-E65C-B046-AAEB-B15F7C4B30D3}" type="pres">
      <dgm:prSet presAssocID="{EF57D6A8-0D9A-8E41-9705-CF9E6BDB1CD0}" presName="Child" presStyleLbl="node1" presStyleIdx="0" presStyleCnt="0">
        <dgm:presLayoutVars>
          <dgm:chMax val="0"/>
          <dgm:chPref val="0"/>
          <dgm:bulletEnabled val="1"/>
        </dgm:presLayoutVars>
      </dgm:prSet>
      <dgm:spPr/>
    </dgm:pt>
    <dgm:pt modelId="{F64B37C9-A8B5-904E-9F89-13029C0FA7A8}" type="pres">
      <dgm:prSet presAssocID="{EF57D6A8-0D9A-8E41-9705-CF9E6BDB1CD0}" presName="Parent" presStyleLbl="revTx" presStyleIdx="4" presStyleCnt="6">
        <dgm:presLayoutVars>
          <dgm:chMax val="1"/>
          <dgm:chPref val="0"/>
          <dgm:bulletEnabled val="1"/>
        </dgm:presLayoutVars>
      </dgm:prSet>
      <dgm:spPr/>
    </dgm:pt>
    <dgm:pt modelId="{E75BF6F4-A350-8849-9A0A-FDF419089DB2}" type="pres">
      <dgm:prSet presAssocID="{7D86BDBC-C450-BC4A-8C25-E54922CCC0A9}" presName="sibTrans" presStyleCnt="0"/>
      <dgm:spPr/>
    </dgm:pt>
    <dgm:pt modelId="{EAD0FE98-6C79-944C-81C3-349FACC6B69E}" type="pres">
      <dgm:prSet presAssocID="{B99CDC12-3B8E-9546-9968-A4CDD88F146D}" presName="composite" presStyleCnt="0">
        <dgm:presLayoutVars>
          <dgm:chMax val="1"/>
          <dgm:chPref val="1"/>
        </dgm:presLayoutVars>
      </dgm:prSet>
      <dgm:spPr/>
    </dgm:pt>
    <dgm:pt modelId="{10AC1847-C82D-B149-9EBC-E60F23FB2C59}" type="pres">
      <dgm:prSet presAssocID="{B99CDC12-3B8E-9546-9968-A4CDD88F146D}" presName="Accent" presStyleLbl="trAlignAcc1" presStyleIdx="5" presStyleCnt="6">
        <dgm:presLayoutVars>
          <dgm:chMax val="0"/>
          <dgm:chPref val="0"/>
        </dgm:presLayoutVars>
      </dgm:prSet>
      <dgm:spPr/>
    </dgm:pt>
    <dgm:pt modelId="{70E3BF22-5601-AD48-8F43-99308C6A79C3}" type="pres">
      <dgm:prSet presAssocID="{B99CDC12-3B8E-9546-9968-A4CDD88F146D}" presName="Image" presStyleLbl="alignImgPlace1" presStyleIdx="5" presStyleCnt="6">
        <dgm:presLayoutVars>
          <dgm:chMax val="0"/>
          <dgm:chPref val="0"/>
        </dgm:presLayoutVars>
      </dgm:prSet>
      <dgm:spPr>
        <a:blipFill rotWithShape="1">
          <a:blip xmlns:r="http://schemas.openxmlformats.org/officeDocument/2006/relationships" r:embed="rId6"/>
          <a:srcRect/>
          <a:stretch>
            <a:fillRect l="-18000" r="-18000"/>
          </a:stretch>
        </a:blipFill>
      </dgm:spPr>
    </dgm:pt>
    <dgm:pt modelId="{2E1B5D62-3BB6-F74A-9391-06ACEFD20D32}" type="pres">
      <dgm:prSet presAssocID="{B99CDC12-3B8E-9546-9968-A4CDD88F146D}" presName="ChildComposite" presStyleCnt="0"/>
      <dgm:spPr/>
    </dgm:pt>
    <dgm:pt modelId="{27773B56-8C20-8448-85B4-6820FDB3ED98}" type="pres">
      <dgm:prSet presAssocID="{B99CDC12-3B8E-9546-9968-A4CDD88F146D}" presName="Child" presStyleLbl="node1" presStyleIdx="0" presStyleCnt="0">
        <dgm:presLayoutVars>
          <dgm:chMax val="0"/>
          <dgm:chPref val="0"/>
          <dgm:bulletEnabled val="1"/>
        </dgm:presLayoutVars>
      </dgm:prSet>
      <dgm:spPr/>
    </dgm:pt>
    <dgm:pt modelId="{446F3490-1DF7-1343-894C-2AF0D300BE83}" type="pres">
      <dgm:prSet presAssocID="{B99CDC12-3B8E-9546-9968-A4CDD88F146D}" presName="Parent" presStyleLbl="revTx" presStyleIdx="5" presStyleCnt="6">
        <dgm:presLayoutVars>
          <dgm:chMax val="1"/>
          <dgm:chPref val="0"/>
          <dgm:bulletEnabled val="1"/>
        </dgm:presLayoutVars>
      </dgm:prSet>
      <dgm:spPr/>
    </dgm:pt>
  </dgm:ptLst>
  <dgm:cxnLst>
    <dgm:cxn modelId="{5F142C5E-FD25-2245-AED7-9877E0C7D62E}" srcId="{D3FA357B-BDB9-DA42-8E88-B3B765FDBDF9}" destId="{4681A423-0123-F54B-9208-B04F73057248}" srcOrd="3" destOrd="0" parTransId="{77FC347D-C56E-374D-8A8F-738E5B26C44C}" sibTransId="{DC56BD89-D59B-E244-8B5E-9AD50D15AF10}"/>
    <dgm:cxn modelId="{5A10135F-81D3-5C44-959F-9E60983E5185}" srcId="{D3FA357B-BDB9-DA42-8E88-B3B765FDBDF9}" destId="{EF57D6A8-0D9A-8E41-9705-CF9E6BDB1CD0}" srcOrd="4" destOrd="0" parTransId="{D9A9CE08-D768-854D-9A8F-D3203620B66E}" sibTransId="{7D86BDBC-C450-BC4A-8C25-E54922CCC0A9}"/>
    <dgm:cxn modelId="{B0C92763-E7C2-ED4D-BD3C-DED05110AFF8}" type="presOf" srcId="{76DEEF17-7B5F-AB4D-A9B3-AB4ABEB898AC}" destId="{A5D4098D-372B-6B46-8C34-0E45C48F0EB1}" srcOrd="0" destOrd="0" presId="urn:microsoft.com/office/officeart/2008/layout/CaptionedPictures"/>
    <dgm:cxn modelId="{87424150-DAC3-C24B-A1FC-ECADC03FE679}" type="presOf" srcId="{B99CDC12-3B8E-9546-9968-A4CDD88F146D}" destId="{446F3490-1DF7-1343-894C-2AF0D300BE83}" srcOrd="0" destOrd="0" presId="urn:microsoft.com/office/officeart/2008/layout/CaptionedPictures"/>
    <dgm:cxn modelId="{148FAB50-4F61-3F46-AF76-B00D1CC0056A}" type="presOf" srcId="{992A0929-1F80-5244-9377-4168287D7021}" destId="{7984D3E3-43AD-5F4A-A9BE-063D8AE81166}" srcOrd="0" destOrd="0" presId="urn:microsoft.com/office/officeart/2008/layout/CaptionedPictures"/>
    <dgm:cxn modelId="{B192EE56-E5CA-614F-BDCF-AF4C9CD2CB44}" srcId="{D3FA357B-BDB9-DA42-8E88-B3B765FDBDF9}" destId="{B99CDC12-3B8E-9546-9968-A4CDD88F146D}" srcOrd="5" destOrd="0" parTransId="{DDEA2630-8038-C44C-91B3-4C7B86F81C17}" sibTransId="{402E4B9E-78DC-1B47-93D4-BF9A50696E3B}"/>
    <dgm:cxn modelId="{8506E47D-31B6-E24F-9813-D6D28F5DDA12}" type="presOf" srcId="{EF57D6A8-0D9A-8E41-9705-CF9E6BDB1CD0}" destId="{F64B37C9-A8B5-904E-9F89-13029C0FA7A8}" srcOrd="0" destOrd="0" presId="urn:microsoft.com/office/officeart/2008/layout/CaptionedPictures"/>
    <dgm:cxn modelId="{5AE93F89-20A2-4544-8716-024A030AD76E}" type="presOf" srcId="{EBC27027-C390-C749-B352-B1CF70A5A942}" destId="{2A592450-66BD-9147-BC83-B76ECE30CDFA}" srcOrd="0" destOrd="0" presId="urn:microsoft.com/office/officeart/2008/layout/CaptionedPictures"/>
    <dgm:cxn modelId="{5EFBE9A8-2690-4144-AADB-436AF21B9A81}" srcId="{D3FA357B-BDB9-DA42-8E88-B3B765FDBDF9}" destId="{EBC27027-C390-C749-B352-B1CF70A5A942}" srcOrd="0" destOrd="0" parTransId="{821F04EC-70C1-A640-9661-F25C3D3CE18F}" sibTransId="{D5A07AB3-0A3B-4142-91C4-6DC364CEE338}"/>
    <dgm:cxn modelId="{BB8461A9-EB05-504B-8416-25C08C5D3B5E}" srcId="{D3FA357B-BDB9-DA42-8E88-B3B765FDBDF9}" destId="{992A0929-1F80-5244-9377-4168287D7021}" srcOrd="2" destOrd="0" parTransId="{C19F3545-8E17-0548-A874-576612C857AB}" sibTransId="{94BC83DD-1C5D-844A-B611-FC358FF989B3}"/>
    <dgm:cxn modelId="{A00CDBD5-8B05-1C4C-8337-78B72BA470FB}" type="presOf" srcId="{4681A423-0123-F54B-9208-B04F73057248}" destId="{7E6E9641-3864-6B41-AEF8-9575DC42D44D}" srcOrd="0" destOrd="0" presId="urn:microsoft.com/office/officeart/2008/layout/CaptionedPictures"/>
    <dgm:cxn modelId="{8DB01AF8-0209-1D40-B6FE-9E40FFD81D4D}" srcId="{D3FA357B-BDB9-DA42-8E88-B3B765FDBDF9}" destId="{76DEEF17-7B5F-AB4D-A9B3-AB4ABEB898AC}" srcOrd="1" destOrd="0" parTransId="{9578AF70-36F9-8941-A376-A68D92D71D97}" sibTransId="{F29D0DC6-9080-3B4B-9102-64EC91FA054A}"/>
    <dgm:cxn modelId="{395E45FD-AF61-8446-AE74-7ECB755973D8}" type="presOf" srcId="{D3FA357B-BDB9-DA42-8E88-B3B765FDBDF9}" destId="{DA7946E0-405F-4343-BDA5-D90FACA078BF}" srcOrd="0" destOrd="0" presId="urn:microsoft.com/office/officeart/2008/layout/CaptionedPictures"/>
    <dgm:cxn modelId="{0A3E4954-C86B-BA4B-933B-F5A3FF033BA2}" type="presParOf" srcId="{DA7946E0-405F-4343-BDA5-D90FACA078BF}" destId="{26A53DE0-0302-6844-92A1-094E9FC05BBA}" srcOrd="0" destOrd="0" presId="urn:microsoft.com/office/officeart/2008/layout/CaptionedPictures"/>
    <dgm:cxn modelId="{BF66D252-24AF-0C46-BB5C-DFDE2006F198}" type="presParOf" srcId="{26A53DE0-0302-6844-92A1-094E9FC05BBA}" destId="{31A99729-E245-2B40-B075-A67F9B338596}" srcOrd="0" destOrd="0" presId="urn:microsoft.com/office/officeart/2008/layout/CaptionedPictures"/>
    <dgm:cxn modelId="{249C6DF7-8563-FD41-89B3-EFF66E41C570}" type="presParOf" srcId="{26A53DE0-0302-6844-92A1-094E9FC05BBA}" destId="{44468A28-D28F-B94F-9CE2-EF2DAAF860F6}" srcOrd="1" destOrd="0" presId="urn:microsoft.com/office/officeart/2008/layout/CaptionedPictures"/>
    <dgm:cxn modelId="{CB671528-9F16-FF4F-AFA2-351B042AF2AE}" type="presParOf" srcId="{26A53DE0-0302-6844-92A1-094E9FC05BBA}" destId="{F8D6E794-65F3-EB4E-918E-396BACE4D611}" srcOrd="2" destOrd="0" presId="urn:microsoft.com/office/officeart/2008/layout/CaptionedPictures"/>
    <dgm:cxn modelId="{627CACD8-22F2-CF4A-850F-C9036133BF50}" type="presParOf" srcId="{F8D6E794-65F3-EB4E-918E-396BACE4D611}" destId="{D292ACED-078A-6E4B-9534-D7BF04718237}" srcOrd="0" destOrd="0" presId="urn:microsoft.com/office/officeart/2008/layout/CaptionedPictures"/>
    <dgm:cxn modelId="{79D73D68-F9F1-4E4C-8AB0-299A807AE795}" type="presParOf" srcId="{F8D6E794-65F3-EB4E-918E-396BACE4D611}" destId="{2A592450-66BD-9147-BC83-B76ECE30CDFA}" srcOrd="1" destOrd="0" presId="urn:microsoft.com/office/officeart/2008/layout/CaptionedPictures"/>
    <dgm:cxn modelId="{83BDBACC-7A40-3840-9A23-C572482C0B05}" type="presParOf" srcId="{DA7946E0-405F-4343-BDA5-D90FACA078BF}" destId="{F2E56347-3E66-544C-8372-9ABB370B7A44}" srcOrd="1" destOrd="0" presId="urn:microsoft.com/office/officeart/2008/layout/CaptionedPictures"/>
    <dgm:cxn modelId="{C24AB7FA-2F70-8549-97DF-F6A8B65EFE26}" type="presParOf" srcId="{DA7946E0-405F-4343-BDA5-D90FACA078BF}" destId="{662BB430-B99A-DA4C-B812-5172FCE9981B}" srcOrd="2" destOrd="0" presId="urn:microsoft.com/office/officeart/2008/layout/CaptionedPictures"/>
    <dgm:cxn modelId="{7B953862-78C1-644C-8A87-0787F859D1C9}" type="presParOf" srcId="{662BB430-B99A-DA4C-B812-5172FCE9981B}" destId="{AEFDD376-0444-0D49-932C-9EC3323E6881}" srcOrd="0" destOrd="0" presId="urn:microsoft.com/office/officeart/2008/layout/CaptionedPictures"/>
    <dgm:cxn modelId="{26FAEE40-0540-204D-9198-AC9EBDB8C084}" type="presParOf" srcId="{662BB430-B99A-DA4C-B812-5172FCE9981B}" destId="{33EC1CC3-3D1D-DB4C-8978-09EAD95F8E6E}" srcOrd="1" destOrd="0" presId="urn:microsoft.com/office/officeart/2008/layout/CaptionedPictures"/>
    <dgm:cxn modelId="{87196004-4D44-984B-97E0-6416FFF3FC59}" type="presParOf" srcId="{662BB430-B99A-DA4C-B812-5172FCE9981B}" destId="{33272F24-B336-1449-96EE-DF9F51336708}" srcOrd="2" destOrd="0" presId="urn:microsoft.com/office/officeart/2008/layout/CaptionedPictures"/>
    <dgm:cxn modelId="{03419D52-5F87-DB4D-BF6D-D8ACB0197292}" type="presParOf" srcId="{33272F24-B336-1449-96EE-DF9F51336708}" destId="{9B5B0F8E-9769-4449-9E98-868D799DD14E}" srcOrd="0" destOrd="0" presId="urn:microsoft.com/office/officeart/2008/layout/CaptionedPictures"/>
    <dgm:cxn modelId="{C0D07BAA-C963-6E4E-A6DB-3B7EB1765B58}" type="presParOf" srcId="{33272F24-B336-1449-96EE-DF9F51336708}" destId="{A5D4098D-372B-6B46-8C34-0E45C48F0EB1}" srcOrd="1" destOrd="0" presId="urn:microsoft.com/office/officeart/2008/layout/CaptionedPictures"/>
    <dgm:cxn modelId="{6936241E-9479-F04B-BD26-34DF0A02250A}" type="presParOf" srcId="{DA7946E0-405F-4343-BDA5-D90FACA078BF}" destId="{4636EB6A-A3B8-CF48-9842-91D2F2B3EEEF}" srcOrd="3" destOrd="0" presId="urn:microsoft.com/office/officeart/2008/layout/CaptionedPictures"/>
    <dgm:cxn modelId="{A53705B5-039A-2B4A-BC2F-FD3BCCF4C50C}" type="presParOf" srcId="{DA7946E0-405F-4343-BDA5-D90FACA078BF}" destId="{9D3FBB32-65F8-784A-A03B-AFE168568DF7}" srcOrd="4" destOrd="0" presId="urn:microsoft.com/office/officeart/2008/layout/CaptionedPictures"/>
    <dgm:cxn modelId="{0C8523A9-A029-BE49-86AC-979DB8529493}" type="presParOf" srcId="{9D3FBB32-65F8-784A-A03B-AFE168568DF7}" destId="{E0EFCF47-1FA6-5742-8CE0-19AF9386AEB1}" srcOrd="0" destOrd="0" presId="urn:microsoft.com/office/officeart/2008/layout/CaptionedPictures"/>
    <dgm:cxn modelId="{EB1E68BB-A624-C341-828D-99A063FB6299}" type="presParOf" srcId="{9D3FBB32-65F8-784A-A03B-AFE168568DF7}" destId="{EBC0C237-B268-474E-9F39-772673D35DA0}" srcOrd="1" destOrd="0" presId="urn:microsoft.com/office/officeart/2008/layout/CaptionedPictures"/>
    <dgm:cxn modelId="{E6AE1E0E-523C-6A49-84C1-678E29EE2C09}" type="presParOf" srcId="{9D3FBB32-65F8-784A-A03B-AFE168568DF7}" destId="{09341BBD-D163-DA47-B0CC-60BD599E6922}" srcOrd="2" destOrd="0" presId="urn:microsoft.com/office/officeart/2008/layout/CaptionedPictures"/>
    <dgm:cxn modelId="{10451660-1536-1144-B2DB-96B6EFFF7EE2}" type="presParOf" srcId="{09341BBD-D163-DA47-B0CC-60BD599E6922}" destId="{9ACE6A45-9B86-FA40-A5D4-0255712624B8}" srcOrd="0" destOrd="0" presId="urn:microsoft.com/office/officeart/2008/layout/CaptionedPictures"/>
    <dgm:cxn modelId="{58682DC5-0EE2-B645-816D-1ADF50B7D328}" type="presParOf" srcId="{09341BBD-D163-DA47-B0CC-60BD599E6922}" destId="{7984D3E3-43AD-5F4A-A9BE-063D8AE81166}" srcOrd="1" destOrd="0" presId="urn:microsoft.com/office/officeart/2008/layout/CaptionedPictures"/>
    <dgm:cxn modelId="{EF3FB2E6-7EC3-974B-96EA-744B308600D9}" type="presParOf" srcId="{DA7946E0-405F-4343-BDA5-D90FACA078BF}" destId="{A545FCC9-94E9-9443-8B91-E8ABDC665424}" srcOrd="5" destOrd="0" presId="urn:microsoft.com/office/officeart/2008/layout/CaptionedPictures"/>
    <dgm:cxn modelId="{95FD0C4B-5F9E-6C46-BD10-23A23404E6EB}" type="presParOf" srcId="{DA7946E0-405F-4343-BDA5-D90FACA078BF}" destId="{DB20DFD6-8455-A041-AE26-A65BB014A98A}" srcOrd="6" destOrd="0" presId="urn:microsoft.com/office/officeart/2008/layout/CaptionedPictures"/>
    <dgm:cxn modelId="{144A5FE4-5DBB-9E49-8DEE-BBAF617995A8}" type="presParOf" srcId="{DB20DFD6-8455-A041-AE26-A65BB014A98A}" destId="{47BB947D-8004-1F4F-95FD-5306022E4BA4}" srcOrd="0" destOrd="0" presId="urn:microsoft.com/office/officeart/2008/layout/CaptionedPictures"/>
    <dgm:cxn modelId="{7C691F2E-9EAD-1C40-855E-058C89DFA717}" type="presParOf" srcId="{DB20DFD6-8455-A041-AE26-A65BB014A98A}" destId="{D52AF11B-4EEA-AA4D-804E-1EA981B2A92C}" srcOrd="1" destOrd="0" presId="urn:microsoft.com/office/officeart/2008/layout/CaptionedPictures"/>
    <dgm:cxn modelId="{945C47C1-9D0C-0644-B0B9-9043A3643A81}" type="presParOf" srcId="{DB20DFD6-8455-A041-AE26-A65BB014A98A}" destId="{FE224146-7961-064E-9794-720C67F4F793}" srcOrd="2" destOrd="0" presId="urn:microsoft.com/office/officeart/2008/layout/CaptionedPictures"/>
    <dgm:cxn modelId="{98D07F25-A603-9C4F-9F8D-5B7B552478DB}" type="presParOf" srcId="{FE224146-7961-064E-9794-720C67F4F793}" destId="{4B6B8838-35DE-384F-A6F6-90A44B31839E}" srcOrd="0" destOrd="0" presId="urn:microsoft.com/office/officeart/2008/layout/CaptionedPictures"/>
    <dgm:cxn modelId="{B15BECF4-F14A-4D46-A18E-F3862629A1A2}" type="presParOf" srcId="{FE224146-7961-064E-9794-720C67F4F793}" destId="{7E6E9641-3864-6B41-AEF8-9575DC42D44D}" srcOrd="1" destOrd="0" presId="urn:microsoft.com/office/officeart/2008/layout/CaptionedPictures"/>
    <dgm:cxn modelId="{E5B97032-5A05-A04C-940F-A76F4606DC45}" type="presParOf" srcId="{DA7946E0-405F-4343-BDA5-D90FACA078BF}" destId="{35E5AEFD-DC40-164D-9BBE-6AA93C89A60B}" srcOrd="7" destOrd="0" presId="urn:microsoft.com/office/officeart/2008/layout/CaptionedPictures"/>
    <dgm:cxn modelId="{C091A46A-0650-0A41-A8EE-B2F0B49CEBFB}" type="presParOf" srcId="{DA7946E0-405F-4343-BDA5-D90FACA078BF}" destId="{EAE46962-79A1-F749-A6B4-2E5731647741}" srcOrd="8" destOrd="0" presId="urn:microsoft.com/office/officeart/2008/layout/CaptionedPictures"/>
    <dgm:cxn modelId="{A737441A-6471-0944-8FF4-D836D5D9B820}" type="presParOf" srcId="{EAE46962-79A1-F749-A6B4-2E5731647741}" destId="{A73F39DE-7D52-E74B-B7A8-9DEF030FD752}" srcOrd="0" destOrd="0" presId="urn:microsoft.com/office/officeart/2008/layout/CaptionedPictures"/>
    <dgm:cxn modelId="{8902882B-A5E3-0A44-975B-E45520B01AB9}" type="presParOf" srcId="{EAE46962-79A1-F749-A6B4-2E5731647741}" destId="{D7322FB2-EE0B-0742-B0BD-AB56B36DD5E9}" srcOrd="1" destOrd="0" presId="urn:microsoft.com/office/officeart/2008/layout/CaptionedPictures"/>
    <dgm:cxn modelId="{F88FC858-95DF-8A4C-8EA2-C319F061C3FD}" type="presParOf" srcId="{EAE46962-79A1-F749-A6B4-2E5731647741}" destId="{64F38AA4-0D6F-924D-BF83-15D33172ACAE}" srcOrd="2" destOrd="0" presId="urn:microsoft.com/office/officeart/2008/layout/CaptionedPictures"/>
    <dgm:cxn modelId="{27E5C12E-8563-6944-9DCF-7746621FD92F}" type="presParOf" srcId="{64F38AA4-0D6F-924D-BF83-15D33172ACAE}" destId="{535F9F06-E65C-B046-AAEB-B15F7C4B30D3}" srcOrd="0" destOrd="0" presId="urn:microsoft.com/office/officeart/2008/layout/CaptionedPictures"/>
    <dgm:cxn modelId="{A6219575-CF8E-A148-91A5-4B9F656B1C65}" type="presParOf" srcId="{64F38AA4-0D6F-924D-BF83-15D33172ACAE}" destId="{F64B37C9-A8B5-904E-9F89-13029C0FA7A8}" srcOrd="1" destOrd="0" presId="urn:microsoft.com/office/officeart/2008/layout/CaptionedPictures"/>
    <dgm:cxn modelId="{71130ED3-0721-B044-8891-486A389B5B66}" type="presParOf" srcId="{DA7946E0-405F-4343-BDA5-D90FACA078BF}" destId="{E75BF6F4-A350-8849-9A0A-FDF419089DB2}" srcOrd="9" destOrd="0" presId="urn:microsoft.com/office/officeart/2008/layout/CaptionedPictures"/>
    <dgm:cxn modelId="{046214C5-1207-8348-81C9-DAD55039AB54}" type="presParOf" srcId="{DA7946E0-405F-4343-BDA5-D90FACA078BF}" destId="{EAD0FE98-6C79-944C-81C3-349FACC6B69E}" srcOrd="10" destOrd="0" presId="urn:microsoft.com/office/officeart/2008/layout/CaptionedPictures"/>
    <dgm:cxn modelId="{DCFFCFCB-E6D0-4F4D-A63E-CFC5E8B2F850}" type="presParOf" srcId="{EAD0FE98-6C79-944C-81C3-349FACC6B69E}" destId="{10AC1847-C82D-B149-9EBC-E60F23FB2C59}" srcOrd="0" destOrd="0" presId="urn:microsoft.com/office/officeart/2008/layout/CaptionedPictures"/>
    <dgm:cxn modelId="{1410A84B-6727-9244-9DAB-0449D23E5B47}" type="presParOf" srcId="{EAD0FE98-6C79-944C-81C3-349FACC6B69E}" destId="{70E3BF22-5601-AD48-8F43-99308C6A79C3}" srcOrd="1" destOrd="0" presId="urn:microsoft.com/office/officeart/2008/layout/CaptionedPictures"/>
    <dgm:cxn modelId="{2DB9985B-E686-0C49-BCA6-47E9C7C0FFBD}" type="presParOf" srcId="{EAD0FE98-6C79-944C-81C3-349FACC6B69E}" destId="{2E1B5D62-3BB6-F74A-9391-06ACEFD20D32}" srcOrd="2" destOrd="0" presId="urn:microsoft.com/office/officeart/2008/layout/CaptionedPictures"/>
    <dgm:cxn modelId="{E2694717-58B0-7A4C-9E7C-ECB8AFC1B95B}" type="presParOf" srcId="{2E1B5D62-3BB6-F74A-9391-06ACEFD20D32}" destId="{27773B56-8C20-8448-85B4-6820FDB3ED98}" srcOrd="0" destOrd="0" presId="urn:microsoft.com/office/officeart/2008/layout/CaptionedPictures"/>
    <dgm:cxn modelId="{06351CEB-78A0-2C4E-9C99-7B93E0BD6D51}" type="presParOf" srcId="{2E1B5D62-3BB6-F74A-9391-06ACEFD20D32}" destId="{446F3490-1DF7-1343-894C-2AF0D300BE83}" srcOrd="1" destOrd="0" presId="urn:microsoft.com/office/officeart/2008/layout/CaptionedPicture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4ED245-D0B8-C54B-91F3-8FE1ADDA5705}">
      <dsp:nvSpPr>
        <dsp:cNvPr id="0" name=""/>
        <dsp:cNvSpPr/>
      </dsp:nvSpPr>
      <dsp:spPr>
        <a:xfrm>
          <a:off x="2213" y="239414"/>
          <a:ext cx="1288241" cy="151557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E64A906-9C6F-7A4D-9D54-0570E48A7FF3}">
      <dsp:nvSpPr>
        <dsp:cNvPr id="0" name=""/>
        <dsp:cNvSpPr/>
      </dsp:nvSpPr>
      <dsp:spPr>
        <a:xfrm>
          <a:off x="66625" y="300037"/>
          <a:ext cx="1159416" cy="985125"/>
        </a:xfrm>
        <a:prstGeom prst="rect">
          <a:avLst/>
        </a:prstGeom>
        <a:blipFill rotWithShape="1">
          <a:blip xmlns:r="http://schemas.openxmlformats.org/officeDocument/2006/relationships" r:embed="rId1"/>
          <a:srcRect/>
          <a:stretch>
            <a:fillRect l="-7000" r="-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CC4813-884F-1244-8913-73BFDC89646D}">
      <dsp:nvSpPr>
        <dsp:cNvPr id="0" name=""/>
        <dsp:cNvSpPr/>
      </dsp:nvSpPr>
      <dsp:spPr>
        <a:xfrm>
          <a:off x="66625" y="1285162"/>
          <a:ext cx="1159416" cy="409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Classification</a:t>
          </a:r>
          <a:endParaRPr lang="en-US" sz="1400" b="1" kern="1200" dirty="0"/>
        </a:p>
      </dsp:txBody>
      <dsp:txXfrm>
        <a:off x="66625" y="1285162"/>
        <a:ext cx="1159416" cy="409205"/>
      </dsp:txXfrm>
    </dsp:sp>
    <dsp:sp modelId="{045D9F0C-F223-B94D-A418-985146D82C61}">
      <dsp:nvSpPr>
        <dsp:cNvPr id="0" name=""/>
        <dsp:cNvSpPr/>
      </dsp:nvSpPr>
      <dsp:spPr>
        <a:xfrm>
          <a:off x="1466249" y="239414"/>
          <a:ext cx="1288241" cy="151557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2FE4346-6F75-974B-A7C5-E52376120E64}">
      <dsp:nvSpPr>
        <dsp:cNvPr id="0" name=""/>
        <dsp:cNvSpPr/>
      </dsp:nvSpPr>
      <dsp:spPr>
        <a:xfrm>
          <a:off x="1530662" y="300037"/>
          <a:ext cx="1159416" cy="985125"/>
        </a:xfrm>
        <a:prstGeom prst="rect">
          <a:avLst/>
        </a:prstGeom>
        <a:blipFill rotWithShape="1">
          <a:blip xmlns:r="http://schemas.openxmlformats.org/officeDocument/2006/relationships" r:embed="rId2"/>
          <a:srcRect/>
          <a:stretch>
            <a:fillRect t="-14000" b="-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993E60-8A59-6B43-8782-66328DEA5D1F}">
      <dsp:nvSpPr>
        <dsp:cNvPr id="0" name=""/>
        <dsp:cNvSpPr/>
      </dsp:nvSpPr>
      <dsp:spPr>
        <a:xfrm>
          <a:off x="1530662" y="1285162"/>
          <a:ext cx="1159416" cy="409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Detection</a:t>
          </a:r>
          <a:endParaRPr lang="en-US" sz="1400" b="1" kern="1200" dirty="0"/>
        </a:p>
      </dsp:txBody>
      <dsp:txXfrm>
        <a:off x="1530662" y="1285162"/>
        <a:ext cx="1159416" cy="409205"/>
      </dsp:txXfrm>
    </dsp:sp>
    <dsp:sp modelId="{4F9FF196-FBD8-E649-8C4E-47CE7D0C067C}">
      <dsp:nvSpPr>
        <dsp:cNvPr id="0" name=""/>
        <dsp:cNvSpPr/>
      </dsp:nvSpPr>
      <dsp:spPr>
        <a:xfrm>
          <a:off x="2930286" y="239414"/>
          <a:ext cx="1288241" cy="151557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19DD3BA-2660-D749-B262-82A7215E1C94}">
      <dsp:nvSpPr>
        <dsp:cNvPr id="0" name=""/>
        <dsp:cNvSpPr/>
      </dsp:nvSpPr>
      <dsp:spPr>
        <a:xfrm>
          <a:off x="2994698" y="300037"/>
          <a:ext cx="1159416" cy="985125"/>
        </a:xfrm>
        <a:prstGeom prst="rect">
          <a:avLst/>
        </a:prstGeom>
        <a:blipFill rotWithShape="1">
          <a:blip xmlns:r="http://schemas.openxmlformats.org/officeDocument/2006/relationships" r:embed="rId3"/>
          <a:srcRect/>
          <a:stretch>
            <a:fillRect t="-21000" b="-2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8FE77B-3E0F-9747-92B7-401A97EE563A}">
      <dsp:nvSpPr>
        <dsp:cNvPr id="0" name=""/>
        <dsp:cNvSpPr/>
      </dsp:nvSpPr>
      <dsp:spPr>
        <a:xfrm>
          <a:off x="2994698" y="1285162"/>
          <a:ext cx="1159416" cy="409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Segmentation</a:t>
          </a:r>
          <a:endParaRPr lang="en-US" sz="1400" b="1" kern="1200" dirty="0"/>
        </a:p>
      </dsp:txBody>
      <dsp:txXfrm>
        <a:off x="2994698" y="1285162"/>
        <a:ext cx="1159416" cy="409205"/>
      </dsp:txXfrm>
    </dsp:sp>
    <dsp:sp modelId="{F3207943-6259-E646-A405-0CC6BADC115F}">
      <dsp:nvSpPr>
        <dsp:cNvPr id="0" name=""/>
        <dsp:cNvSpPr/>
      </dsp:nvSpPr>
      <dsp:spPr>
        <a:xfrm>
          <a:off x="734231" y="1883816"/>
          <a:ext cx="1288241" cy="151557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C7F4FA2-D8CE-5B45-B4C2-B997A15AE316}">
      <dsp:nvSpPr>
        <dsp:cNvPr id="0" name=""/>
        <dsp:cNvSpPr/>
      </dsp:nvSpPr>
      <dsp:spPr>
        <a:xfrm>
          <a:off x="798643" y="1944439"/>
          <a:ext cx="1159416" cy="985125"/>
        </a:xfrm>
        <a:prstGeom prst="rect">
          <a:avLst/>
        </a:prstGeom>
        <a:blipFill rotWithShape="1">
          <a:blip xmlns:r="http://schemas.openxmlformats.org/officeDocument/2006/relationships" r:embed="rId4"/>
          <a:srcRect/>
          <a:stretch>
            <a:fillRect l="-90000" r="-9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669AE7-1106-5F42-A15D-BBA4B7732858}">
      <dsp:nvSpPr>
        <dsp:cNvPr id="0" name=""/>
        <dsp:cNvSpPr/>
      </dsp:nvSpPr>
      <dsp:spPr>
        <a:xfrm>
          <a:off x="798643" y="2929564"/>
          <a:ext cx="1159416" cy="409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Registration</a:t>
          </a:r>
          <a:endParaRPr lang="en-US" sz="1400" b="1" kern="1200" dirty="0"/>
        </a:p>
      </dsp:txBody>
      <dsp:txXfrm>
        <a:off x="798643" y="2929564"/>
        <a:ext cx="1159416" cy="409205"/>
      </dsp:txXfrm>
    </dsp:sp>
    <dsp:sp modelId="{0D0CC935-41B3-B946-BA66-B06C2CCF5C07}">
      <dsp:nvSpPr>
        <dsp:cNvPr id="0" name=""/>
        <dsp:cNvSpPr/>
      </dsp:nvSpPr>
      <dsp:spPr>
        <a:xfrm>
          <a:off x="2198268" y="1883816"/>
          <a:ext cx="1288241" cy="151557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6D96B18-FF03-E846-8DD1-F63C9E87B965}">
      <dsp:nvSpPr>
        <dsp:cNvPr id="0" name=""/>
        <dsp:cNvSpPr/>
      </dsp:nvSpPr>
      <dsp:spPr>
        <a:xfrm>
          <a:off x="2262680" y="1944439"/>
          <a:ext cx="1159416" cy="985125"/>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F23933-0AA3-2348-BFA5-E4B65695907A}">
      <dsp:nvSpPr>
        <dsp:cNvPr id="0" name=""/>
        <dsp:cNvSpPr/>
      </dsp:nvSpPr>
      <dsp:spPr>
        <a:xfrm>
          <a:off x="2262680" y="2929564"/>
          <a:ext cx="1159416" cy="409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Annotation</a:t>
          </a:r>
          <a:endParaRPr lang="en-US" sz="1400" b="1" kern="1200" dirty="0"/>
        </a:p>
      </dsp:txBody>
      <dsp:txXfrm>
        <a:off x="2262680" y="2929564"/>
        <a:ext cx="1159416" cy="4092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A99729-E245-2B40-B075-A67F9B338596}">
      <dsp:nvSpPr>
        <dsp:cNvPr id="0" name=""/>
        <dsp:cNvSpPr/>
      </dsp:nvSpPr>
      <dsp:spPr>
        <a:xfrm>
          <a:off x="2012" y="196060"/>
          <a:ext cx="1277348" cy="150276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4468A28-D28F-B94F-9CE2-EF2DAAF860F6}">
      <dsp:nvSpPr>
        <dsp:cNvPr id="0" name=""/>
        <dsp:cNvSpPr/>
      </dsp:nvSpPr>
      <dsp:spPr>
        <a:xfrm>
          <a:off x="65879" y="256171"/>
          <a:ext cx="1149613" cy="976796"/>
        </a:xfrm>
        <a:prstGeom prst="rect">
          <a:avLst/>
        </a:prstGeom>
        <a:blipFill rotWithShape="1">
          <a:blip xmlns:r="http://schemas.openxmlformats.org/officeDocument/2006/relationships" r:embed="rId1"/>
          <a:srcRect/>
          <a:stretch>
            <a:fillRect t="-21000" b="-2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592450-66BD-9147-BC83-B76ECE30CDFA}">
      <dsp:nvSpPr>
        <dsp:cNvPr id="0" name=""/>
        <dsp:cNvSpPr/>
      </dsp:nvSpPr>
      <dsp:spPr>
        <a:xfrm>
          <a:off x="65879" y="1232967"/>
          <a:ext cx="1149613" cy="405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Segmentation</a:t>
          </a:r>
          <a:r>
            <a:rPr lang="en-US" sz="1100" b="1" kern="1200" dirty="0"/>
            <a:t> </a:t>
          </a:r>
        </a:p>
      </dsp:txBody>
      <dsp:txXfrm>
        <a:off x="65879" y="1232967"/>
        <a:ext cx="1149613" cy="405746"/>
      </dsp:txXfrm>
    </dsp:sp>
    <dsp:sp modelId="{AEFDD376-0444-0D49-932C-9EC3323E6881}">
      <dsp:nvSpPr>
        <dsp:cNvPr id="0" name=""/>
        <dsp:cNvSpPr/>
      </dsp:nvSpPr>
      <dsp:spPr>
        <a:xfrm>
          <a:off x="1469148" y="196060"/>
          <a:ext cx="1277348" cy="150276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3EC1CC3-3D1D-DB4C-8978-09EAD95F8E6E}">
      <dsp:nvSpPr>
        <dsp:cNvPr id="0" name=""/>
        <dsp:cNvSpPr/>
      </dsp:nvSpPr>
      <dsp:spPr>
        <a:xfrm>
          <a:off x="1533016" y="256171"/>
          <a:ext cx="1149613" cy="976796"/>
        </a:xfrm>
        <a:prstGeom prst="rect">
          <a:avLst/>
        </a:prstGeom>
        <a:blipFill rotWithShape="1">
          <a:blip xmlns:r="http://schemas.openxmlformats.org/officeDocument/2006/relationships" r:embed="rId2"/>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D4098D-372B-6B46-8C34-0E45C48F0EB1}">
      <dsp:nvSpPr>
        <dsp:cNvPr id="0" name=""/>
        <dsp:cNvSpPr/>
      </dsp:nvSpPr>
      <dsp:spPr>
        <a:xfrm>
          <a:off x="1459061" y="1232967"/>
          <a:ext cx="1297523" cy="405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Image phenotyping and radiomics</a:t>
          </a:r>
        </a:p>
      </dsp:txBody>
      <dsp:txXfrm>
        <a:off x="1459061" y="1232967"/>
        <a:ext cx="1297523" cy="405746"/>
      </dsp:txXfrm>
    </dsp:sp>
    <dsp:sp modelId="{E0EFCF47-1FA6-5742-8CE0-19AF9386AEB1}">
      <dsp:nvSpPr>
        <dsp:cNvPr id="0" name=""/>
        <dsp:cNvSpPr/>
      </dsp:nvSpPr>
      <dsp:spPr>
        <a:xfrm>
          <a:off x="2936284" y="196060"/>
          <a:ext cx="1277348" cy="150276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BC0C237-B268-474E-9F39-772673D35DA0}">
      <dsp:nvSpPr>
        <dsp:cNvPr id="0" name=""/>
        <dsp:cNvSpPr/>
      </dsp:nvSpPr>
      <dsp:spPr>
        <a:xfrm>
          <a:off x="3000152" y="256171"/>
          <a:ext cx="1149613" cy="976796"/>
        </a:xfrm>
        <a:prstGeom prst="rect">
          <a:avLst/>
        </a:prstGeom>
        <a:blipFill rotWithShape="1">
          <a:blip xmlns:r="http://schemas.openxmlformats.org/officeDocument/2006/relationships" r:embed="rId3"/>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84D3E3-43AD-5F4A-A9BE-063D8AE81166}">
      <dsp:nvSpPr>
        <dsp:cNvPr id="0" name=""/>
        <dsp:cNvSpPr/>
      </dsp:nvSpPr>
      <dsp:spPr>
        <a:xfrm>
          <a:off x="3000152" y="1232967"/>
          <a:ext cx="1149613" cy="405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Clinical outcome prediction</a:t>
          </a:r>
        </a:p>
      </dsp:txBody>
      <dsp:txXfrm>
        <a:off x="3000152" y="1232967"/>
        <a:ext cx="1149613" cy="405746"/>
      </dsp:txXfrm>
    </dsp:sp>
    <dsp:sp modelId="{47BB947D-8004-1F4F-95FD-5306022E4BA4}">
      <dsp:nvSpPr>
        <dsp:cNvPr id="0" name=""/>
        <dsp:cNvSpPr/>
      </dsp:nvSpPr>
      <dsp:spPr>
        <a:xfrm>
          <a:off x="12099" y="1826558"/>
          <a:ext cx="1277348" cy="150276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52AF11B-4EEA-AA4D-804E-1EA981B2A92C}">
      <dsp:nvSpPr>
        <dsp:cNvPr id="0" name=""/>
        <dsp:cNvSpPr/>
      </dsp:nvSpPr>
      <dsp:spPr>
        <a:xfrm>
          <a:off x="75967" y="1886669"/>
          <a:ext cx="1149613" cy="976796"/>
        </a:xfrm>
        <a:prstGeom prst="rect">
          <a:avLst/>
        </a:prstGeom>
        <a:blipFill rotWithShape="1">
          <a:blip xmlns:r="http://schemas.openxmlformats.org/officeDocument/2006/relationships" r:embed="rId4"/>
          <a:srcRect/>
          <a:stretch>
            <a:fillRect l="-16000" r="-1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6E9641-3864-6B41-AEF8-9575DC42D44D}">
      <dsp:nvSpPr>
        <dsp:cNvPr id="0" name=""/>
        <dsp:cNvSpPr/>
      </dsp:nvSpPr>
      <dsp:spPr>
        <a:xfrm>
          <a:off x="75967" y="2863465"/>
          <a:ext cx="1149613" cy="405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Dose quantification</a:t>
          </a:r>
        </a:p>
      </dsp:txBody>
      <dsp:txXfrm>
        <a:off x="75967" y="2863465"/>
        <a:ext cx="1149613" cy="405746"/>
      </dsp:txXfrm>
    </dsp:sp>
    <dsp:sp modelId="{A73F39DE-7D52-E74B-B7A8-9DEF030FD752}">
      <dsp:nvSpPr>
        <dsp:cNvPr id="0" name=""/>
        <dsp:cNvSpPr/>
      </dsp:nvSpPr>
      <dsp:spPr>
        <a:xfrm>
          <a:off x="1469148" y="1826558"/>
          <a:ext cx="1277348" cy="150276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7322FB2-EE0B-0742-B0BD-AB56B36DD5E9}">
      <dsp:nvSpPr>
        <dsp:cNvPr id="0" name=""/>
        <dsp:cNvSpPr/>
      </dsp:nvSpPr>
      <dsp:spPr>
        <a:xfrm>
          <a:off x="1533016" y="1886669"/>
          <a:ext cx="1149613" cy="976796"/>
        </a:xfrm>
        <a:prstGeom prst="rect">
          <a:avLst/>
        </a:prstGeom>
        <a:blipFill rotWithShape="1">
          <a:blip xmlns:r="http://schemas.openxmlformats.org/officeDocument/2006/relationships" r:embed="rId5"/>
          <a:srcRect/>
          <a:stretch>
            <a:fillRect t="-2000" b="-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4B37C9-A8B5-904E-9F89-13029C0FA7A8}">
      <dsp:nvSpPr>
        <dsp:cNvPr id="0" name=""/>
        <dsp:cNvSpPr/>
      </dsp:nvSpPr>
      <dsp:spPr>
        <a:xfrm>
          <a:off x="1533016" y="2863465"/>
          <a:ext cx="1149613" cy="405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Dose-response</a:t>
          </a:r>
        </a:p>
      </dsp:txBody>
      <dsp:txXfrm>
        <a:off x="1533016" y="2863465"/>
        <a:ext cx="1149613" cy="405746"/>
      </dsp:txXfrm>
    </dsp:sp>
    <dsp:sp modelId="{10AC1847-C82D-B149-9EBC-E60F23FB2C59}">
      <dsp:nvSpPr>
        <dsp:cNvPr id="0" name=""/>
        <dsp:cNvSpPr/>
      </dsp:nvSpPr>
      <dsp:spPr>
        <a:xfrm>
          <a:off x="2926197" y="1826558"/>
          <a:ext cx="1277348" cy="150276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0E3BF22-5601-AD48-8F43-99308C6A79C3}">
      <dsp:nvSpPr>
        <dsp:cNvPr id="0" name=""/>
        <dsp:cNvSpPr/>
      </dsp:nvSpPr>
      <dsp:spPr>
        <a:xfrm>
          <a:off x="2990065" y="1886669"/>
          <a:ext cx="1149613" cy="976796"/>
        </a:xfrm>
        <a:prstGeom prst="rect">
          <a:avLst/>
        </a:prstGeom>
        <a:blipFill rotWithShape="1">
          <a:blip xmlns:r="http://schemas.openxmlformats.org/officeDocument/2006/relationships" r:embed="rId6"/>
          <a:srcRect/>
          <a:stretch>
            <a:fillRect l="-18000" r="-1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6F3490-1DF7-1343-894C-2AF0D300BE83}">
      <dsp:nvSpPr>
        <dsp:cNvPr id="0" name=""/>
        <dsp:cNvSpPr/>
      </dsp:nvSpPr>
      <dsp:spPr>
        <a:xfrm>
          <a:off x="2990065" y="2863465"/>
          <a:ext cx="1149613" cy="405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Image generation</a:t>
          </a:r>
        </a:p>
      </dsp:txBody>
      <dsp:txXfrm>
        <a:off x="2990065" y="2863465"/>
        <a:ext cx="1149613" cy="405746"/>
      </dsp:txXfrm>
    </dsp:sp>
  </dsp:spTree>
</dsp:drawing>
</file>

<file path=ppt/diagrams/layout1.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137" cy="512222"/>
          </a:xfrm>
          <a:prstGeom prst="rect">
            <a:avLst/>
          </a:prstGeom>
        </p:spPr>
        <p:txBody>
          <a:bodyPr vert="horz" lIns="94736" tIns="47368" rIns="94736" bIns="47368" rtlCol="0"/>
          <a:lstStyle>
            <a:lvl1pPr algn="l">
              <a:defRPr sz="1200"/>
            </a:lvl1pPr>
          </a:lstStyle>
          <a:p>
            <a:endParaRPr lang="en-GB"/>
          </a:p>
        </p:txBody>
      </p:sp>
      <p:sp>
        <p:nvSpPr>
          <p:cNvPr id="3" name="Date Placeholder 2"/>
          <p:cNvSpPr>
            <a:spLocks noGrp="1"/>
          </p:cNvSpPr>
          <p:nvPr>
            <p:ph type="dt" idx="1"/>
          </p:nvPr>
        </p:nvSpPr>
        <p:spPr>
          <a:xfrm>
            <a:off x="4020507" y="0"/>
            <a:ext cx="3077137" cy="512222"/>
          </a:xfrm>
          <a:prstGeom prst="rect">
            <a:avLst/>
          </a:prstGeom>
        </p:spPr>
        <p:txBody>
          <a:bodyPr vert="horz" lIns="94736" tIns="47368" rIns="94736" bIns="47368" rtlCol="0"/>
          <a:lstStyle>
            <a:lvl1pPr algn="r">
              <a:defRPr sz="1200"/>
            </a:lvl1pPr>
          </a:lstStyle>
          <a:p>
            <a:fld id="{5E945880-6D3B-45FB-851F-AFC0D1D23A0C}" type="datetimeFigureOut">
              <a:rPr lang="en-GB" smtClean="0"/>
              <a:t>2021-12-10</a:t>
            </a:fld>
            <a:endParaRPr lang="en-GB"/>
          </a:p>
        </p:txBody>
      </p:sp>
      <p:sp>
        <p:nvSpPr>
          <p:cNvPr id="4" name="Slide Image Placehold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4736" tIns="47368" rIns="94736" bIns="47368" rtlCol="0" anchor="ctr"/>
          <a:lstStyle/>
          <a:p>
            <a:endParaRPr lang="en-GB"/>
          </a:p>
        </p:txBody>
      </p:sp>
      <p:sp>
        <p:nvSpPr>
          <p:cNvPr id="5" name="Notes Placeholder 4"/>
          <p:cNvSpPr>
            <a:spLocks noGrp="1"/>
          </p:cNvSpPr>
          <p:nvPr>
            <p:ph type="body" sz="quarter" idx="3"/>
          </p:nvPr>
        </p:nvSpPr>
        <p:spPr>
          <a:xfrm>
            <a:off x="709602" y="4862017"/>
            <a:ext cx="5680103" cy="4605085"/>
          </a:xfrm>
          <a:prstGeom prst="rect">
            <a:avLst/>
          </a:prstGeom>
        </p:spPr>
        <p:txBody>
          <a:bodyPr vert="horz" lIns="94736" tIns="47368" rIns="94736" bIns="473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0755"/>
            <a:ext cx="3077137" cy="512222"/>
          </a:xfrm>
          <a:prstGeom prst="rect">
            <a:avLst/>
          </a:prstGeom>
        </p:spPr>
        <p:txBody>
          <a:bodyPr vert="horz" lIns="94736" tIns="47368" rIns="94736" bIns="47368" rtlCol="0" anchor="b"/>
          <a:lstStyle>
            <a:lvl1pPr algn="l">
              <a:defRPr sz="1200"/>
            </a:lvl1pPr>
          </a:lstStyle>
          <a:p>
            <a:endParaRPr lang="en-GB"/>
          </a:p>
        </p:txBody>
      </p:sp>
      <p:sp>
        <p:nvSpPr>
          <p:cNvPr id="7" name="Slide Number Placeholder 6"/>
          <p:cNvSpPr>
            <a:spLocks noGrp="1"/>
          </p:cNvSpPr>
          <p:nvPr>
            <p:ph type="sldNum" sz="quarter" idx="5"/>
          </p:nvPr>
        </p:nvSpPr>
        <p:spPr>
          <a:xfrm>
            <a:off x="4020507" y="9720755"/>
            <a:ext cx="3077137" cy="512222"/>
          </a:xfrm>
          <a:prstGeom prst="rect">
            <a:avLst/>
          </a:prstGeom>
        </p:spPr>
        <p:txBody>
          <a:bodyPr vert="horz" lIns="94736" tIns="47368" rIns="94736" bIns="47368" rtlCol="0" anchor="b"/>
          <a:lstStyle>
            <a:lvl1pPr algn="r">
              <a:defRPr sz="1200"/>
            </a:lvl1pPr>
          </a:lstStyle>
          <a:p>
            <a:fld id="{5750A1E1-C8D9-4447-9192-37BA973CD27A}" type="slidenum">
              <a:rPr lang="en-GB" smtClean="0"/>
              <a:t>‹#›</a:t>
            </a:fld>
            <a:endParaRPr lang="en-GB"/>
          </a:p>
        </p:txBody>
      </p:sp>
    </p:spTree>
    <p:extLst>
      <p:ext uri="{BB962C8B-B14F-4D97-AF65-F5344CB8AC3E}">
        <p14:creationId xmlns:p14="http://schemas.microsoft.com/office/powerpoint/2010/main" val="4008544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GB" sz="1200" dirty="0"/>
              <a:t>Good morning everyone. My name is Jan </a:t>
            </a:r>
            <a:r>
              <a:rPr lang="en-GB" sz="1200" dirty="0" err="1"/>
              <a:t>Seuntjens</a:t>
            </a:r>
            <a:r>
              <a:rPr lang="en-GB" sz="1200" dirty="0"/>
              <a:t> and I am a medical physicist at the Princess Margaret Cancer Centre as well as a professor in the departments of radiation oncology and medical biophysics, in Toronto, Canada</a:t>
            </a:r>
          </a:p>
          <a:p>
            <a:endParaRPr lang="en-GB" sz="1200" dirty="0"/>
          </a:p>
          <a:p>
            <a:r>
              <a:rPr lang="en-GB" sz="1200" dirty="0"/>
              <a:t>In the healthcare environment, artificial </a:t>
            </a:r>
            <a:r>
              <a:rPr lang="en-GB" sz="1200" dirty="0" err="1"/>
              <a:t>intlelligence</a:t>
            </a:r>
            <a:r>
              <a:rPr lang="en-GB" sz="1200" dirty="0"/>
              <a:t> or AI is already present or making its entrance in a variety of subfields, including detection of disease and that includes both from medical imaging as well as from digital pathology, management of chronic conditions, optimization of healthcare services logistics, optimization of treatments, drug discovery and so on. </a:t>
            </a:r>
          </a:p>
          <a:p>
            <a:endParaRPr lang="en-GB" sz="1200" dirty="0"/>
          </a:p>
          <a:p>
            <a:r>
              <a:rPr lang="en-GB" sz="1200" dirty="0"/>
              <a:t>In this presentation I will concentrate on the diagnosis and treatment of cancer. </a:t>
            </a:r>
          </a:p>
          <a:p>
            <a:endParaRPr lang="en-GB" sz="1200" dirty="0"/>
          </a:p>
          <a:p>
            <a:r>
              <a:rPr lang="en-GB" sz="1200" dirty="0"/>
              <a:t>Modern oncology, although very advanced, still is largely a one-fit-for-all endeavour.  With this I mean that treatments prescribed for patients with a particular disease are still very much generic, or in other words, the same from one to the other patient. </a:t>
            </a:r>
          </a:p>
          <a:p>
            <a:endParaRPr lang="en-GB" sz="1200" dirty="0"/>
          </a:p>
          <a:p>
            <a:r>
              <a:rPr lang="en-GB" sz="1200" dirty="0"/>
              <a:t>AI gives us the opportunity to make treatments much more personalized.  Taking into account all the information or data that we have on that particular patient. This is known as precision medicine. </a:t>
            </a:r>
          </a:p>
          <a:p>
            <a:endParaRPr lang="en-GB" dirty="0"/>
          </a:p>
        </p:txBody>
      </p:sp>
      <p:sp>
        <p:nvSpPr>
          <p:cNvPr id="4" name="Slide Number Placeholder 3"/>
          <p:cNvSpPr>
            <a:spLocks noGrp="1"/>
          </p:cNvSpPr>
          <p:nvPr>
            <p:ph type="sldNum" sz="quarter" idx="10"/>
          </p:nvPr>
        </p:nvSpPr>
        <p:spPr/>
        <p:txBody>
          <a:bodyPr/>
          <a:lstStyle/>
          <a:p>
            <a:fld id="{5750A1E1-C8D9-4447-9192-37BA973CD27A}" type="slidenum">
              <a:rPr lang="en-GB" smtClean="0"/>
              <a:t>1</a:t>
            </a:fld>
            <a:endParaRPr lang="en-GB"/>
          </a:p>
        </p:txBody>
      </p:sp>
    </p:spTree>
    <p:extLst>
      <p:ext uri="{BB962C8B-B14F-4D97-AF65-F5344CB8AC3E}">
        <p14:creationId xmlns:p14="http://schemas.microsoft.com/office/powerpoint/2010/main" val="872101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Here we generically </a:t>
            </a:r>
            <a:r>
              <a:rPr lang="en-US" sz="2000" dirty="0" err="1"/>
              <a:t>summarizs</a:t>
            </a:r>
            <a:r>
              <a:rPr lang="en-US" sz="2000" dirty="0"/>
              <a:t> the process of a patient outcome prediction model using radiomics. At the top we have the imaging step, the segmentation step, followed by feature extraction, followed by feature analysis. Features are then used to generate a model using machine learning methods.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Once trained and validated the model can be used, new patient images can be fed into the model and an outcome prediction can be made.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In any outcome study it is important to control the way we arrive at the features which are subsequently used in a prediction model and standardization in these steps is important. </a:t>
            </a:r>
          </a:p>
        </p:txBody>
      </p:sp>
      <p:sp>
        <p:nvSpPr>
          <p:cNvPr id="4" name="Slide Number Placeholder 3"/>
          <p:cNvSpPr>
            <a:spLocks noGrp="1"/>
          </p:cNvSpPr>
          <p:nvPr>
            <p:ph type="sldNum" sz="quarter" idx="5"/>
          </p:nvPr>
        </p:nvSpPr>
        <p:spPr/>
        <p:txBody>
          <a:bodyPr/>
          <a:lstStyle/>
          <a:p>
            <a:fld id="{F1286FEB-61E8-A141-B7B4-EE48C1A74827}" type="slidenum">
              <a:rPr lang="en-US" smtClean="0"/>
              <a:t>10</a:t>
            </a:fld>
            <a:endParaRPr lang="en-US"/>
          </a:p>
        </p:txBody>
      </p:sp>
    </p:spTree>
    <p:extLst>
      <p:ext uri="{BB962C8B-B14F-4D97-AF65-F5344CB8AC3E}">
        <p14:creationId xmlns:p14="http://schemas.microsoft.com/office/powerpoint/2010/main" val="4040097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Here is a simplified example of a texture calculation from the images, i.e., mathematical operations that provide, in this case a quantity called GLCM = grey level co-</a:t>
            </a:r>
            <a:r>
              <a:rPr lang="en-CA" sz="1200" b="0" i="0" kern="1200" dirty="0" err="1">
                <a:solidFill>
                  <a:schemeClr val="tx1"/>
                </a:solidFill>
                <a:effectLst/>
                <a:latin typeface="+mn-lt"/>
                <a:ea typeface="+mn-ea"/>
                <a:cs typeface="+mn-cs"/>
              </a:rPr>
              <a:t>ocurrence</a:t>
            </a:r>
            <a:r>
              <a:rPr lang="en-CA" sz="1200" b="0" i="0" kern="1200" dirty="0">
                <a:solidFill>
                  <a:schemeClr val="tx1"/>
                </a:solidFill>
                <a:effectLst/>
                <a:latin typeface="+mn-lt"/>
                <a:ea typeface="+mn-ea"/>
                <a:cs typeface="+mn-cs"/>
              </a:rPr>
              <a:t> matrix, a higher-dimensional features. </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The left hand image is of a patient suffering from soft tissue sarcoma who ended up developing distant metastases in the lung, while the right hand image is from a soft tissue sarcoma patient that did not. </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We can see the variation in the features below the image. So these texture tell us something about the spatial distribution of gray level variations </a:t>
            </a:r>
          </a:p>
          <a:p>
            <a:r>
              <a:rPr lang="en-CA" sz="1200" b="0" i="0" kern="1200" dirty="0">
                <a:solidFill>
                  <a:schemeClr val="tx1"/>
                </a:solidFill>
                <a:effectLst/>
                <a:latin typeface="+mn-lt"/>
                <a:ea typeface="+mn-ea"/>
                <a:cs typeface="+mn-cs"/>
              </a:rPr>
              <a:t>within an image.</a:t>
            </a:r>
          </a:p>
          <a:p>
            <a:endParaRPr lang="en-CA" sz="1200" b="0" i="0" kern="1200" dirty="0">
              <a:solidFill>
                <a:schemeClr val="tx1"/>
              </a:solidFill>
              <a:effectLst/>
              <a:latin typeface="+mn-lt"/>
              <a:ea typeface="+mn-ea"/>
              <a:cs typeface="+mn-cs"/>
            </a:endParaRPr>
          </a:p>
          <a:p>
            <a:endParaRPr lang="en-CA" sz="1200" b="0" i="0" kern="1200" dirty="0">
              <a:solidFill>
                <a:schemeClr val="tx1"/>
              </a:solidFill>
              <a:effectLst/>
              <a:latin typeface="+mn-lt"/>
              <a:ea typeface="+mn-ea"/>
              <a:cs typeface="+mn-cs"/>
            </a:endParaRPr>
          </a:p>
          <a:p>
            <a:endParaRPr lang="en-CA" sz="1200" b="0" i="0" kern="1200" dirty="0">
              <a:solidFill>
                <a:schemeClr val="tx1"/>
              </a:solidFill>
              <a:effectLst/>
              <a:latin typeface="+mn-lt"/>
              <a:ea typeface="+mn-ea"/>
              <a:cs typeface="+mn-cs"/>
            </a:endParaRP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Textures are meaningless for human but contain some information from the image that may or may not correlate with a clinical end-point of interest. </a:t>
            </a:r>
          </a:p>
          <a:p>
            <a:endParaRPr lang="en-CA"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1286FEB-61E8-A141-B7B4-EE48C1A74827}" type="slidenum">
              <a:rPr lang="en-US" smtClean="0"/>
              <a:t>11</a:t>
            </a:fld>
            <a:endParaRPr lang="en-US"/>
          </a:p>
        </p:txBody>
      </p:sp>
    </p:spTree>
    <p:extLst>
      <p:ext uri="{BB962C8B-B14F-4D97-AF65-F5344CB8AC3E}">
        <p14:creationId xmlns:p14="http://schemas.microsoft.com/office/powerpoint/2010/main" val="2154361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Training and testing are illustrated here on the study of patients with soft-tissue sarcoma mentioned earlier . </a:t>
            </a:r>
          </a:p>
          <a:p>
            <a:endParaRPr lang="en-US" dirty="0"/>
          </a:p>
          <a:p>
            <a:r>
              <a:rPr lang="en-US" dirty="0"/>
              <a:t>On the left hand side we show the model training </a:t>
            </a:r>
            <a:r>
              <a:rPr lang="en-US" dirty="0" err="1"/>
              <a:t>behaviour</a:t>
            </a:r>
            <a:r>
              <a:rPr lang="en-US" dirty="0"/>
              <a:t>, with some estimates on the 95 CI in the datapoints. And we compare this with the uncertainty introduced through contouring/segmentation indicated by the vertical lines, which clearly limits the prediction capacity of the model. </a:t>
            </a:r>
          </a:p>
          <a:p>
            <a:endParaRPr lang="en-US" dirty="0"/>
          </a:p>
          <a:p>
            <a:r>
              <a:rPr lang="en-US" dirty="0"/>
              <a:t>On the right hand side the model is tested prospectively on a dozen or so new patients and we can see a reasonable but not perfect performance. </a:t>
            </a:r>
          </a:p>
        </p:txBody>
      </p:sp>
      <p:sp>
        <p:nvSpPr>
          <p:cNvPr id="4" name="Slide Number Placeholder 3"/>
          <p:cNvSpPr>
            <a:spLocks noGrp="1"/>
          </p:cNvSpPr>
          <p:nvPr>
            <p:ph type="sldNum" sz="quarter" idx="5"/>
          </p:nvPr>
        </p:nvSpPr>
        <p:spPr/>
        <p:txBody>
          <a:bodyPr/>
          <a:lstStyle/>
          <a:p>
            <a:fld id="{9BE5B762-0033-1C46-B4D3-CA2DF344639D}" type="slidenum">
              <a:rPr lang="en-US" smtClean="0"/>
              <a:t>12</a:t>
            </a:fld>
            <a:endParaRPr lang="en-US"/>
          </a:p>
        </p:txBody>
      </p:sp>
    </p:spTree>
    <p:extLst>
      <p:ext uri="{BB962C8B-B14F-4D97-AF65-F5344CB8AC3E}">
        <p14:creationId xmlns:p14="http://schemas.microsoft.com/office/powerpoint/2010/main" val="1386528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a:p>
            <a:r>
              <a:rPr lang="en-US" sz="2000" dirty="0"/>
              <a:t>Radiomics analysis can also be done using deep learning. Deep learning is a very powerful machine learning technique that can work with the entire image and that can, if enough training images are available, be used to recognize patterns. We applied deep learning to predict outcome based on images and clinical parameters.</a:t>
            </a:r>
          </a:p>
          <a:p>
            <a:endParaRPr lang="en-US" sz="2000" dirty="0"/>
          </a:p>
          <a:p>
            <a:r>
              <a:rPr lang="en-US" sz="2000" dirty="0"/>
              <a:t>On the left, an example of a deep learning convolutional neural network (CNN) is shown, that takes image information from CT scans, PET information and clinical inputs such as clinical tumor staging of patients with head and neck cancer.  All of this information can be used to generate a score that allows a classification of an outcome of interest, for example, disease recurrence, distant metastases or overall survival. </a:t>
            </a:r>
          </a:p>
          <a:p>
            <a:endParaRPr lang="en-US" sz="2000" dirty="0"/>
          </a:p>
          <a:p>
            <a:r>
              <a:rPr lang="en-US" sz="2000" dirty="0"/>
              <a:t>The bar plot on the right shows the metric AUC that quantifies how sensitive and how specific the prediction of in this case overall survival is. We can see that if the model is trained on patients with all three types of input variables CT, PET and clinical information available, then we can predict to high accuracy overall survival; when one of the modalities is not present, the prediction capability decreases. </a:t>
            </a:r>
          </a:p>
        </p:txBody>
      </p:sp>
      <p:sp>
        <p:nvSpPr>
          <p:cNvPr id="4" name="Slide Number Placeholder 3"/>
          <p:cNvSpPr>
            <a:spLocks noGrp="1"/>
          </p:cNvSpPr>
          <p:nvPr>
            <p:ph type="sldNum" sz="quarter" idx="5"/>
          </p:nvPr>
        </p:nvSpPr>
        <p:spPr/>
        <p:txBody>
          <a:bodyPr/>
          <a:lstStyle/>
          <a:p>
            <a:fld id="{5750A1E1-C8D9-4447-9192-37BA973CD27A}" type="slidenum">
              <a:rPr lang="en-GB" smtClean="0"/>
              <a:t>13</a:t>
            </a:fld>
            <a:endParaRPr lang="en-GB"/>
          </a:p>
        </p:txBody>
      </p:sp>
    </p:spTree>
    <p:extLst>
      <p:ext uri="{BB962C8B-B14F-4D97-AF65-F5344CB8AC3E}">
        <p14:creationId xmlns:p14="http://schemas.microsoft.com/office/powerpoint/2010/main" val="3636557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More in the radiology space, texture-based analysis plays an important role in diagnosis.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r>
              <a:rPr lang="en-US" sz="2000" dirty="0"/>
              <a:t>Here I highlight a study on the development of a tool called CAD4kids which is a collaboration between the Diagnostic Image Analysis Group in Delft, The Netherlands and a group in Johannesburg,  South Africa. The goal is to develop a completely automated computed-assisted diagnosis tool for the fast diagnosis of pneumonitis in children based on a classification of imaging characteristics of the lesion as assessed using texture analysis. </a:t>
            </a:r>
          </a:p>
          <a:p>
            <a:endParaRPr lang="en-US" sz="2000" dirty="0"/>
          </a:p>
          <a:p>
            <a:r>
              <a:rPr lang="en-US" sz="2000" dirty="0"/>
              <a:t>The algorithm also indicates the region where it suspects that texture abnormalities occur. On the left the algorithm successfully classifies the severity of the lesion. A color representation of the area where lesion is detected allows physicians to fast review the images and validate the prediction model. </a:t>
            </a:r>
          </a:p>
          <a:p>
            <a:endParaRPr lang="en-US" sz="2000" dirty="0"/>
          </a:p>
          <a:p>
            <a:r>
              <a:rPr lang="en-US" sz="2000" dirty="0"/>
              <a:t>The curve on the right shows a measure of the combined specificity and sensitivity of the method. AUC of 0.85 is a respectable performance and certainly helps in speeding up diagnosis in situations where a large number of images need to be reviewed.</a:t>
            </a:r>
          </a:p>
        </p:txBody>
      </p:sp>
      <p:sp>
        <p:nvSpPr>
          <p:cNvPr id="4" name="Slide Number Placeholder 3"/>
          <p:cNvSpPr>
            <a:spLocks noGrp="1"/>
          </p:cNvSpPr>
          <p:nvPr>
            <p:ph type="sldNum" sz="quarter" idx="5"/>
          </p:nvPr>
        </p:nvSpPr>
        <p:spPr/>
        <p:txBody>
          <a:bodyPr/>
          <a:lstStyle/>
          <a:p>
            <a:fld id="{5750A1E1-C8D9-4447-9192-37BA973CD27A}" type="slidenum">
              <a:rPr lang="en-GB" smtClean="0"/>
              <a:t>14</a:t>
            </a:fld>
            <a:endParaRPr lang="en-GB"/>
          </a:p>
        </p:txBody>
      </p:sp>
    </p:spTree>
    <p:extLst>
      <p:ext uri="{BB962C8B-B14F-4D97-AF65-F5344CB8AC3E}">
        <p14:creationId xmlns:p14="http://schemas.microsoft.com/office/powerpoint/2010/main" val="726525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many of these applications the quality of the AI models hinges on parameters extracted from images. </a:t>
            </a:r>
          </a:p>
          <a:p>
            <a:endParaRPr lang="en-US" dirty="0"/>
          </a:p>
          <a:p>
            <a:r>
              <a:rPr lang="en-US" dirty="0"/>
              <a:t>In this type of discussion we address repeatability and reproducibility, where repeatability stands for measure of precision under identical or near-identical conditions and can typically be done via test-retest analyses. Reproducibility in this context quantifies robustness in a more comprehensive manner, including imaging system, parameters, reconstruction, delineation and feature extraction and qualification.</a:t>
            </a:r>
          </a:p>
        </p:txBody>
      </p:sp>
      <p:sp>
        <p:nvSpPr>
          <p:cNvPr id="4" name="Slide Number Placeholder 3"/>
          <p:cNvSpPr>
            <a:spLocks noGrp="1"/>
          </p:cNvSpPr>
          <p:nvPr>
            <p:ph type="sldNum" sz="quarter" idx="5"/>
          </p:nvPr>
        </p:nvSpPr>
        <p:spPr/>
        <p:txBody>
          <a:bodyPr/>
          <a:lstStyle/>
          <a:p>
            <a:fld id="{9BE5B762-0033-1C46-B4D3-CA2DF344639D}" type="slidenum">
              <a:rPr lang="en-US" smtClean="0"/>
              <a:t>15</a:t>
            </a:fld>
            <a:endParaRPr lang="en-US"/>
          </a:p>
        </p:txBody>
      </p:sp>
    </p:spTree>
    <p:extLst>
      <p:ext uri="{BB962C8B-B14F-4D97-AF65-F5344CB8AC3E}">
        <p14:creationId xmlns:p14="http://schemas.microsoft.com/office/powerpoint/2010/main" val="3058880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area contributing to possible lack of reproducibility is that coming from CT scanner variability especially in the context of interinstitutional studies. </a:t>
            </a:r>
          </a:p>
          <a:p>
            <a:endParaRPr lang="en-US" dirty="0"/>
          </a:p>
          <a:p>
            <a:r>
              <a:rPr lang="en-US" dirty="0"/>
              <a:t>In </a:t>
            </a:r>
            <a:r>
              <a:rPr lang="en-CA" dirty="0"/>
              <a:t>this </a:t>
            </a:r>
            <a:r>
              <a:rPr lang="en-CA" dirty="0" err="1"/>
              <a:t>MDAnderson</a:t>
            </a:r>
            <a:r>
              <a:rPr lang="en-CA" dirty="0"/>
              <a:t> study the radiomics features calculated for non-small cell lung cancer (NSCLC) tumors from 20 patients was compared with those calculated for 17 scans of a specially designed radiomics phantom. They found that CT scanner variability can be large compared to patient-to-patient variability. </a:t>
            </a:r>
          </a:p>
          <a:p>
            <a:endParaRPr lang="en-CA" dirty="0"/>
          </a:p>
          <a:p>
            <a:r>
              <a:rPr lang="en-CA" dirty="0"/>
              <a:t>In another study by Zhao and colleagues, focus was on routine imaging acquisition techniques/parameters and how they affect reproducibility. </a:t>
            </a:r>
          </a:p>
          <a:p>
            <a:r>
              <a:rPr lang="en-CA" dirty="0"/>
              <a:t>On the positive side they found that radiomic features were reproducible over a wide range of imaging settings. However, smooth and sharp reconstruction algorithms should not be used interchangeably.</a:t>
            </a:r>
          </a:p>
          <a:p>
            <a:endParaRPr lang="en-CA" dirty="0"/>
          </a:p>
          <a:p>
            <a:endParaRPr lang="en-CA" dirty="0"/>
          </a:p>
          <a:p>
            <a:endParaRPr lang="en-CA" dirty="0"/>
          </a:p>
          <a:p>
            <a:endParaRPr lang="en-CA" dirty="0"/>
          </a:p>
          <a:p>
            <a:endParaRPr lang="en-CA" dirty="0"/>
          </a:p>
          <a:p>
            <a:endParaRPr lang="en-CA" dirty="0"/>
          </a:p>
          <a:p>
            <a:r>
              <a:rPr lang="en-CA" dirty="0"/>
              <a:t>The phantom comprised 10 cartridges, each filled with different materials to produce a wide range of radiomics feature values. The scans were acquired They found that variability between scanners of the feature values depended on both the cartridge material and the feature, and the variability was large relative to the variability between patients in the NSCLC tumors for some features. So </a:t>
            </a:r>
            <a:endParaRPr lang="en-US" dirty="0"/>
          </a:p>
        </p:txBody>
      </p:sp>
      <p:sp>
        <p:nvSpPr>
          <p:cNvPr id="4" name="Slide Number Placeholder 3"/>
          <p:cNvSpPr>
            <a:spLocks noGrp="1"/>
          </p:cNvSpPr>
          <p:nvPr>
            <p:ph type="sldNum" sz="quarter" idx="5"/>
          </p:nvPr>
        </p:nvSpPr>
        <p:spPr/>
        <p:txBody>
          <a:bodyPr/>
          <a:lstStyle/>
          <a:p>
            <a:fld id="{9BE5B762-0033-1C46-B4D3-CA2DF344639D}" type="slidenum">
              <a:rPr lang="en-US" smtClean="0"/>
              <a:t>16</a:t>
            </a:fld>
            <a:endParaRPr lang="en-US"/>
          </a:p>
        </p:txBody>
      </p:sp>
    </p:spTree>
    <p:extLst>
      <p:ext uri="{BB962C8B-B14F-4D97-AF65-F5344CB8AC3E}">
        <p14:creationId xmlns:p14="http://schemas.microsoft.com/office/powerpoint/2010/main" val="4229247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recent Dutch study the authors investigated the impact of different </a:t>
            </a:r>
            <a:r>
              <a:rPr lang="en-CA" sz="1200" kern="1200" dirty="0">
                <a:solidFill>
                  <a:schemeClr val="tx1"/>
                </a:solidFill>
                <a:effectLst/>
                <a:latin typeface="+mn-lt"/>
                <a:ea typeface="+mn-ea"/>
                <a:cs typeface="+mn-cs"/>
              </a:rPr>
              <a:t>SNR values, using a phantom with 17 regions of interest (ROI) . They found that 2/3 of the radiomic features depended on the exposure setting of the scanner. The authors developed an additive correction model for SNR, normalizing feature values to a standard exposure time, which then led to more reliable radiomics predictions.</a:t>
            </a:r>
          </a:p>
          <a:p>
            <a:endParaRPr lang="en-US" dirty="0"/>
          </a:p>
        </p:txBody>
      </p:sp>
      <p:sp>
        <p:nvSpPr>
          <p:cNvPr id="4" name="Slide Number Placeholder 3"/>
          <p:cNvSpPr>
            <a:spLocks noGrp="1"/>
          </p:cNvSpPr>
          <p:nvPr>
            <p:ph type="sldNum" sz="quarter" idx="5"/>
          </p:nvPr>
        </p:nvSpPr>
        <p:spPr/>
        <p:txBody>
          <a:bodyPr/>
          <a:lstStyle/>
          <a:p>
            <a:fld id="{9BE5B762-0033-1C46-B4D3-CA2DF344639D}" type="slidenum">
              <a:rPr lang="en-US" smtClean="0"/>
              <a:t>17</a:t>
            </a:fld>
            <a:endParaRPr lang="en-US"/>
          </a:p>
        </p:txBody>
      </p:sp>
    </p:spTree>
    <p:extLst>
      <p:ext uri="{BB962C8B-B14F-4D97-AF65-F5344CB8AC3E}">
        <p14:creationId xmlns:p14="http://schemas.microsoft.com/office/powerpoint/2010/main" val="3500112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impact of imaging acquisition and reconstruction on radiomic features is just one part of the challenges of AI in radiology.</a:t>
            </a:r>
          </a:p>
          <a:p>
            <a:endParaRPr lang="en-US" dirty="0"/>
          </a:p>
          <a:p>
            <a:r>
              <a:rPr lang="en-US" dirty="0"/>
              <a:t>A recent survey conducted by the American College of Radiology revealed that despite the fact that over 80 AI algorithms in the radiology space have been approved, its clinical use is modest and mostly limited to the larger </a:t>
            </a:r>
            <a:r>
              <a:rPr lang="en-US" dirty="0" err="1"/>
              <a:t>centres</a:t>
            </a:r>
            <a:r>
              <a:rPr lang="en-US" dirty="0"/>
              <a:t>. This has been attributed to variable performance, decrease in performance and lack of reimbursement. When large </a:t>
            </a:r>
            <a:r>
              <a:rPr lang="en-US" dirty="0" err="1"/>
              <a:t>centres</a:t>
            </a:r>
            <a:r>
              <a:rPr lang="en-US" dirty="0"/>
              <a:t> adopt a solution It would be mostly an in-house solution. It is concluded that there is strong potential that AI adds value to clinical practice but that in order for this to take place, these reliability issues need to be addressed. The authors expect a substantial opportunity to growth in AI in this space, once these barriers can be mitigated.</a:t>
            </a:r>
          </a:p>
        </p:txBody>
      </p:sp>
      <p:sp>
        <p:nvSpPr>
          <p:cNvPr id="4" name="Slide Number Placeholder 3"/>
          <p:cNvSpPr>
            <a:spLocks noGrp="1"/>
          </p:cNvSpPr>
          <p:nvPr>
            <p:ph type="sldNum" sz="quarter" idx="5"/>
          </p:nvPr>
        </p:nvSpPr>
        <p:spPr/>
        <p:txBody>
          <a:bodyPr/>
          <a:lstStyle/>
          <a:p>
            <a:fld id="{5750A1E1-C8D9-4447-9192-37BA973CD27A}" type="slidenum">
              <a:rPr lang="en-GB" smtClean="0"/>
              <a:t>18</a:t>
            </a:fld>
            <a:endParaRPr lang="en-GB"/>
          </a:p>
        </p:txBody>
      </p:sp>
    </p:spTree>
    <p:extLst>
      <p:ext uri="{BB962C8B-B14F-4D97-AF65-F5344CB8AC3E}">
        <p14:creationId xmlns:p14="http://schemas.microsoft.com/office/powerpoint/2010/main" val="3907734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recent years research publications on AI topics have boomed with some studies showing questionable quality of reporting methodology leading to lack of reproducibility of the results, even when using the same data. Like many other </a:t>
            </a:r>
            <a:r>
              <a:rPr lang="en-US" dirty="0" err="1"/>
              <a:t>jounrals</a:t>
            </a:r>
            <a:r>
              <a:rPr lang="en-US" dirty="0"/>
              <a:t>, The journal Medical Physics published an editorial with guidelines on the critical pieces of information to be included in papers reporting on an AI methodology and /or result. This leads </a:t>
            </a:r>
            <a:r>
              <a:rPr lang="en-US" dirty="0" err="1"/>
              <a:t>to.a</a:t>
            </a:r>
            <a:r>
              <a:rPr lang="en-US" dirty="0"/>
              <a:t> checklist for AI/ML applications in medical physics. The editorial contains a description of requirements, on a section-by-section basis of the information that needs to be provided with a trustworthy and reproducible AI study. Focusing briefly on the materials, authors are </a:t>
            </a:r>
            <a:r>
              <a:rPr lang="en-US" dirty="0" err="1"/>
              <a:t>aked</a:t>
            </a:r>
            <a:r>
              <a:rPr lang="en-US" dirty="0"/>
              <a:t> to provide great detail on data description, partitioning as well as the devices and protocols used on the imaging side. The methods section must contain details on the ML algorithm and the ML performance and statistics methods must be described in detail. </a:t>
            </a:r>
          </a:p>
        </p:txBody>
      </p:sp>
      <p:sp>
        <p:nvSpPr>
          <p:cNvPr id="4" name="Slide Number Placeholder 3"/>
          <p:cNvSpPr>
            <a:spLocks noGrp="1"/>
          </p:cNvSpPr>
          <p:nvPr>
            <p:ph type="sldNum" sz="quarter" idx="5"/>
          </p:nvPr>
        </p:nvSpPr>
        <p:spPr/>
        <p:txBody>
          <a:bodyPr/>
          <a:lstStyle/>
          <a:p>
            <a:fld id="{5750A1E1-C8D9-4447-9192-37BA973CD27A}" type="slidenum">
              <a:rPr lang="en-GB" smtClean="0"/>
              <a:t>19</a:t>
            </a:fld>
            <a:endParaRPr lang="en-GB"/>
          </a:p>
        </p:txBody>
      </p:sp>
    </p:spTree>
    <p:extLst>
      <p:ext uri="{BB962C8B-B14F-4D97-AF65-F5344CB8AC3E}">
        <p14:creationId xmlns:p14="http://schemas.microsoft.com/office/powerpoint/2010/main" val="1995645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2000" b="0" i="0" kern="1200" dirty="0">
                <a:solidFill>
                  <a:schemeClr val="tx1"/>
                </a:solidFill>
                <a:effectLst/>
                <a:latin typeface="+mn-lt"/>
                <a:ea typeface="+mn-ea"/>
                <a:cs typeface="+mn-cs"/>
              </a:rPr>
              <a:t>Within AI you will often hear the term “Machine learning”. In simple terms, machine learning is the study of computer algorithms that improve automatically through experience. </a:t>
            </a:r>
          </a:p>
          <a:p>
            <a:endParaRPr lang="en-CA" sz="2000" b="0" i="0" kern="1200" dirty="0">
              <a:solidFill>
                <a:schemeClr val="tx1"/>
              </a:solidFill>
              <a:effectLst/>
              <a:latin typeface="+mn-lt"/>
              <a:ea typeface="+mn-ea"/>
              <a:cs typeface="+mn-cs"/>
            </a:endParaRPr>
          </a:p>
          <a:p>
            <a:r>
              <a:rPr lang="en-CA" sz="2000" b="0" i="0" kern="1200" dirty="0">
                <a:solidFill>
                  <a:schemeClr val="tx1"/>
                </a:solidFill>
                <a:effectLst/>
                <a:latin typeface="+mn-lt"/>
                <a:ea typeface="+mn-ea"/>
                <a:cs typeface="+mn-cs"/>
              </a:rPr>
              <a:t>The computer algorithm is shown structured data (for example images) and labels or annotations (for example a classification, damaged versus healthy). The more variable data the algorithm can be given the better it can “learn” all the characteristics in the image that lead to a decision of the outcome being “health” versus ”damaged”. We call this the learning phase and in this particular case, since the images were annotated, we speak about supervised learning. </a:t>
            </a:r>
          </a:p>
          <a:p>
            <a:endParaRPr lang="en-CA" sz="2000" b="0" i="0" kern="1200" dirty="0">
              <a:solidFill>
                <a:schemeClr val="tx1"/>
              </a:solidFill>
              <a:effectLst/>
              <a:latin typeface="+mn-lt"/>
              <a:ea typeface="+mn-ea"/>
              <a:cs typeface="+mn-cs"/>
            </a:endParaRPr>
          </a:p>
          <a:p>
            <a:r>
              <a:rPr lang="en-CA" sz="2000" b="0" i="0" kern="1200" dirty="0">
                <a:solidFill>
                  <a:schemeClr val="tx1"/>
                </a:solidFill>
                <a:effectLst/>
                <a:latin typeface="+mn-lt"/>
                <a:ea typeface="+mn-ea"/>
                <a:cs typeface="+mn-cs"/>
              </a:rPr>
              <a:t>At some point the performance of the prediction is tested using a part of the annotated dataset that had been previously unseen. This is the testing phase – in the testing phase we can estimate the accuracy of the prediction. </a:t>
            </a:r>
          </a:p>
          <a:p>
            <a:endParaRPr lang="en-CA" sz="2000" b="0" i="0" kern="1200" dirty="0">
              <a:solidFill>
                <a:schemeClr val="tx1"/>
              </a:solidFill>
              <a:effectLst/>
              <a:latin typeface="+mn-lt"/>
              <a:ea typeface="+mn-ea"/>
              <a:cs typeface="+mn-cs"/>
            </a:endParaRPr>
          </a:p>
          <a:p>
            <a:r>
              <a:rPr lang="en-CA" sz="2000" b="0" i="0" kern="1200" dirty="0">
                <a:solidFill>
                  <a:schemeClr val="tx1"/>
                </a:solidFill>
                <a:effectLst/>
                <a:latin typeface="+mn-lt"/>
                <a:ea typeface="+mn-ea"/>
                <a:cs typeface="+mn-cs"/>
              </a:rPr>
              <a:t>Only when these tests are completed satisfactory can the algorithm be used on a new, not previously seen image and make a prediction.</a:t>
            </a:r>
          </a:p>
          <a:p>
            <a:endParaRPr lang="en-CA" sz="2000" b="0" i="0" kern="1200" dirty="0">
              <a:solidFill>
                <a:schemeClr val="tx1"/>
              </a:solidFill>
              <a:effectLst/>
              <a:latin typeface="+mn-lt"/>
              <a:ea typeface="+mn-ea"/>
              <a:cs typeface="+mn-cs"/>
            </a:endParaRPr>
          </a:p>
          <a:p>
            <a:r>
              <a:rPr lang="en-CA" sz="2000" b="0" i="0" kern="1200" dirty="0">
                <a:solidFill>
                  <a:schemeClr val="tx1"/>
                </a:solidFill>
                <a:effectLst/>
                <a:latin typeface="+mn-lt"/>
                <a:ea typeface="+mn-ea"/>
                <a:cs typeface="+mn-cs"/>
              </a:rPr>
              <a:t>Deep learning is a form of machine learning, where the algorithm can learn on a complex and variable dataset. Deep learning has been very successful in applications such as recognizing cats and dogs on photos. </a:t>
            </a:r>
          </a:p>
          <a:p>
            <a:endParaRPr lang="en-CA" sz="1200" b="0" i="0" kern="1200" dirty="0">
              <a:solidFill>
                <a:schemeClr val="tx1"/>
              </a:solidFill>
              <a:effectLst/>
              <a:latin typeface="+mn-lt"/>
              <a:ea typeface="+mn-ea"/>
              <a:cs typeface="+mn-cs"/>
            </a:endParaRPr>
          </a:p>
          <a:p>
            <a:endParaRPr lang="en-CA" sz="1200" b="0" i="0" kern="1200" dirty="0">
              <a:solidFill>
                <a:schemeClr val="tx1"/>
              </a:solidFill>
              <a:effectLst/>
              <a:latin typeface="+mn-lt"/>
              <a:ea typeface="+mn-ea"/>
              <a:cs typeface="+mn-cs"/>
            </a:endParaRPr>
          </a:p>
          <a:p>
            <a:endParaRPr lang="en-CA" sz="1200" b="0" i="0" kern="1200" dirty="0">
              <a:solidFill>
                <a:schemeClr val="tx1"/>
              </a:solidFill>
              <a:effectLst/>
              <a:latin typeface="+mn-lt"/>
              <a:ea typeface="+mn-ea"/>
              <a:cs typeface="+mn-cs"/>
            </a:endParaRPr>
          </a:p>
          <a:p>
            <a:endParaRPr lang="en-CA" sz="1200" b="0" i="0" kern="1200" dirty="0">
              <a:solidFill>
                <a:schemeClr val="tx1"/>
              </a:solidFill>
              <a:effectLst/>
              <a:latin typeface="+mn-lt"/>
              <a:ea typeface="+mn-ea"/>
              <a:cs typeface="+mn-cs"/>
            </a:endParaRPr>
          </a:p>
          <a:p>
            <a:endParaRPr lang="en-CA" sz="1200" b="0" i="0" kern="1200" dirty="0">
              <a:solidFill>
                <a:schemeClr val="tx1"/>
              </a:solidFill>
              <a:effectLst/>
              <a:latin typeface="+mn-lt"/>
              <a:ea typeface="+mn-ea"/>
              <a:cs typeface="+mn-cs"/>
            </a:endParaRPr>
          </a:p>
          <a:p>
            <a:br>
              <a:rPr lang="en-CA" dirty="0"/>
            </a:br>
            <a:endParaRPr lang="en-US" dirty="0"/>
          </a:p>
        </p:txBody>
      </p:sp>
      <p:sp>
        <p:nvSpPr>
          <p:cNvPr id="4" name="Slide Number Placeholder 3"/>
          <p:cNvSpPr>
            <a:spLocks noGrp="1"/>
          </p:cNvSpPr>
          <p:nvPr>
            <p:ph type="sldNum" sz="quarter" idx="5"/>
          </p:nvPr>
        </p:nvSpPr>
        <p:spPr/>
        <p:txBody>
          <a:bodyPr/>
          <a:lstStyle/>
          <a:p>
            <a:fld id="{5750A1E1-C8D9-4447-9192-37BA973CD27A}" type="slidenum">
              <a:rPr lang="en-GB" smtClean="0"/>
              <a:t>2</a:t>
            </a:fld>
            <a:endParaRPr lang="en-GB"/>
          </a:p>
        </p:txBody>
      </p:sp>
    </p:spTree>
    <p:extLst>
      <p:ext uri="{BB962C8B-B14F-4D97-AF65-F5344CB8AC3E}">
        <p14:creationId xmlns:p14="http://schemas.microsoft.com/office/powerpoint/2010/main" val="3982184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important question is about the role of the qualified medical physicist with this changing landscape. As quantitative physical scientists, medical physicists have the mathematical and numerical  background to implement AI algorithms, commission them (train, test, validate) and perform </a:t>
            </a:r>
            <a:r>
              <a:rPr lang="en-US" dirty="0" err="1"/>
              <a:t>qaulity</a:t>
            </a:r>
            <a:r>
              <a:rPr lang="en-US" dirty="0"/>
              <a:t> assurance on them. Qualified Medical physicists also have the clinical understanding to be able to put results obtained with the algorithms in the appropriate context and attach a reasonable interpretation to these results. With this dual role MPs are uniquely placed to be of great value for increasingly digital nature of the health care </a:t>
            </a:r>
            <a:r>
              <a:rPr lang="en-US" dirty="0" err="1"/>
              <a:t>ssytem</a:t>
            </a: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5750A1E1-C8D9-4447-9192-37BA973CD27A}" type="slidenum">
              <a:rPr lang="en-GB" smtClean="0"/>
              <a:t>20</a:t>
            </a:fld>
            <a:endParaRPr lang="en-GB"/>
          </a:p>
        </p:txBody>
      </p:sp>
    </p:spTree>
    <p:extLst>
      <p:ext uri="{BB962C8B-B14F-4D97-AF65-F5344CB8AC3E}">
        <p14:creationId xmlns:p14="http://schemas.microsoft.com/office/powerpoint/2010/main" val="2842649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some adjustment to the training programs may be welcome. In this recent </a:t>
            </a:r>
            <a:r>
              <a:rPr lang="en-US" dirty="0" err="1"/>
              <a:t>physica</a:t>
            </a:r>
            <a:r>
              <a:rPr lang="en-US" dirty="0"/>
              <a:t> medica paper a proposal for an addition of an AI </a:t>
            </a:r>
            <a:r>
              <a:rPr lang="en-US" dirty="0" err="1"/>
              <a:t>basinc</a:t>
            </a:r>
            <a:r>
              <a:rPr lang="en-US" dirty="0"/>
              <a:t> training to the curriculum of the QMP is discussed. The authors propose a two-level approach with a basic level introducing the students to basic concepts of ML, statistical learning, development and applications of AI and an advanced, sub-specialty specific level. </a:t>
            </a:r>
          </a:p>
          <a:p>
            <a:endParaRPr lang="en-US" dirty="0"/>
          </a:p>
        </p:txBody>
      </p:sp>
      <p:sp>
        <p:nvSpPr>
          <p:cNvPr id="4" name="Slide Number Placeholder 3"/>
          <p:cNvSpPr>
            <a:spLocks noGrp="1"/>
          </p:cNvSpPr>
          <p:nvPr>
            <p:ph type="sldNum" sz="quarter" idx="5"/>
          </p:nvPr>
        </p:nvSpPr>
        <p:spPr/>
        <p:txBody>
          <a:bodyPr/>
          <a:lstStyle/>
          <a:p>
            <a:fld id="{5750A1E1-C8D9-4447-9192-37BA973CD27A}" type="slidenum">
              <a:rPr lang="en-GB" smtClean="0"/>
              <a:t>21</a:t>
            </a:fld>
            <a:endParaRPr lang="en-GB"/>
          </a:p>
        </p:txBody>
      </p:sp>
    </p:spTree>
    <p:extLst>
      <p:ext uri="{BB962C8B-B14F-4D97-AF65-F5344CB8AC3E}">
        <p14:creationId xmlns:p14="http://schemas.microsoft.com/office/powerpoint/2010/main" val="41030392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To finalize we return briefly to the promise of AI in oncology, to use real-world data to make real time, precision predictions using actionable models.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Electronic multimodal health data currently lives in multiple, segregated systems across the healthcare system.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an example of an artificial intelligence framework called Med Omics that can integrate longitudinal electronic health records with real-world data and help to improve and personalize cancer treatments.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left, </a:t>
            </a:r>
            <a:r>
              <a:rPr lang="en-CA" sz="1200" kern="1200" dirty="0">
                <a:solidFill>
                  <a:schemeClr val="tx1"/>
                </a:solidFill>
                <a:effectLst/>
                <a:latin typeface="+mn-lt"/>
                <a:ea typeface="+mn-ea"/>
                <a:cs typeface="+mn-cs"/>
              </a:rPr>
              <a:t>electronic health data records (encounters, labs, diagnoses, orders, medication, notes, procedures, radiation, imaging, scanned documents and financial charges) is shown for an individual with breast cancer across a timeline of typical cancer management. A </a:t>
            </a:r>
            <a:r>
              <a:rPr lang="en-CA" sz="1200" kern="1200" dirty="0" err="1">
                <a:solidFill>
                  <a:schemeClr val="tx1"/>
                </a:solidFill>
                <a:effectLst/>
                <a:latin typeface="+mn-lt"/>
                <a:ea typeface="+mn-ea"/>
                <a:cs typeface="+mn-cs"/>
              </a:rPr>
              <a:t>MEDomics</a:t>
            </a:r>
            <a:r>
              <a:rPr lang="en-CA" sz="1200" kern="1200" dirty="0">
                <a:solidFill>
                  <a:schemeClr val="tx1"/>
                </a:solidFill>
                <a:effectLst/>
                <a:latin typeface="+mn-lt"/>
                <a:ea typeface="+mn-ea"/>
                <a:cs typeface="+mn-cs"/>
              </a:rPr>
              <a:t> profile is constructed dynamically from software interfaces, reports, image feature extraction and text feature extraction algorithms to obtain structured tables of features at different points of care (presentation, imaging, therapy and survivorship). AI and medical informatics applications are then developed using the </a:t>
            </a:r>
            <a:r>
              <a:rPr lang="en-CA" sz="1200" kern="1200" dirty="0" err="1">
                <a:solidFill>
                  <a:schemeClr val="tx1"/>
                </a:solidFill>
                <a:effectLst/>
                <a:latin typeface="+mn-lt"/>
                <a:ea typeface="+mn-ea"/>
                <a:cs typeface="+mn-cs"/>
              </a:rPr>
              <a:t>MEDomics</a:t>
            </a:r>
            <a:r>
              <a:rPr lang="en-CA" sz="1200" kern="1200" dirty="0">
                <a:solidFill>
                  <a:schemeClr val="tx1"/>
                </a:solidFill>
                <a:effectLst/>
                <a:latin typeface="+mn-lt"/>
                <a:ea typeface="+mn-ea"/>
                <a:cs typeface="+mn-cs"/>
              </a:rPr>
              <a:t> profiles via an ‘in silico randomized clinical trial’ methodology to detect, extract, predict, simulate and interpret relevant clinical end points. Actionable interventions are ultimately communicated back into the health system using management dashboards and other forms of communication between health professionals and data scientists. BMI, body mass index; HPV, human papilloma virus. </a:t>
            </a:r>
            <a:br>
              <a:rPr lang="en-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On the right, the flow of medical data for the creation of </a:t>
            </a:r>
            <a:r>
              <a:rPr lang="en-CA" sz="1200" kern="1200" dirty="0" err="1">
                <a:solidFill>
                  <a:schemeClr val="tx1"/>
                </a:solidFill>
                <a:effectLst/>
                <a:latin typeface="+mn-lt"/>
                <a:ea typeface="+mn-ea"/>
                <a:cs typeface="+mn-cs"/>
              </a:rPr>
              <a:t>MEDomics</a:t>
            </a:r>
            <a:r>
              <a:rPr lang="en-CA" sz="1200" kern="1200" dirty="0">
                <a:solidFill>
                  <a:schemeClr val="tx1"/>
                </a:solidFill>
                <a:effectLst/>
                <a:latin typeface="+mn-lt"/>
                <a:ea typeface="+mn-ea"/>
                <a:cs typeface="+mn-cs"/>
              </a:rPr>
              <a:t> profiles and AI development is shown. Medical activities are recorded continuously in the EHRs and the Clarity relational database. Custom reports are generated out of Clarity and sent to the </a:t>
            </a:r>
            <a:r>
              <a:rPr lang="en-CA" sz="1200" kern="1200" dirty="0" err="1">
                <a:solidFill>
                  <a:schemeClr val="tx1"/>
                </a:solidFill>
                <a:effectLst/>
                <a:latin typeface="+mn-lt"/>
                <a:ea typeface="+mn-ea"/>
                <a:cs typeface="+mn-cs"/>
              </a:rPr>
              <a:t>MEDomics</a:t>
            </a:r>
            <a:r>
              <a:rPr lang="en-CA" sz="1200" kern="1200" dirty="0">
                <a:solidFill>
                  <a:schemeClr val="tx1"/>
                </a:solidFill>
                <a:effectLst/>
                <a:latin typeface="+mn-lt"/>
                <a:ea typeface="+mn-ea"/>
                <a:cs typeface="+mn-cs"/>
              </a:rPr>
              <a:t> server for deidentification, data formatting and feature extraction/calculation. Diverse other databases are processed into </a:t>
            </a:r>
            <a:r>
              <a:rPr lang="en-CA" sz="1200" kern="1200" dirty="0" err="1">
                <a:solidFill>
                  <a:schemeClr val="tx1"/>
                </a:solidFill>
                <a:effectLst/>
                <a:latin typeface="+mn-lt"/>
                <a:ea typeface="+mn-ea"/>
                <a:cs typeface="+mn-cs"/>
              </a:rPr>
              <a:t>MEDomics</a:t>
            </a:r>
            <a:r>
              <a:rPr lang="en-CA" sz="1200" kern="1200" dirty="0">
                <a:solidFill>
                  <a:schemeClr val="tx1"/>
                </a:solidFill>
                <a:effectLst/>
                <a:latin typeface="+mn-lt"/>
                <a:ea typeface="+mn-ea"/>
                <a:cs typeface="+mn-cs"/>
              </a:rPr>
              <a:t>, including the oncology information system (radiation), treatment planning systems and imaging. Data are ultimately recorded and updated on a daily basis into the </a:t>
            </a:r>
            <a:r>
              <a:rPr lang="en-CA" sz="1200" kern="1200" dirty="0" err="1">
                <a:solidFill>
                  <a:schemeClr val="tx1"/>
                </a:solidFill>
                <a:effectLst/>
                <a:latin typeface="+mn-lt"/>
                <a:ea typeface="+mn-ea"/>
                <a:cs typeface="+mn-cs"/>
              </a:rPr>
              <a:t>MEDomics</a:t>
            </a:r>
            <a:r>
              <a:rPr lang="en-CA" sz="1200" kern="1200" dirty="0">
                <a:solidFill>
                  <a:schemeClr val="tx1"/>
                </a:solidFill>
                <a:effectLst/>
                <a:latin typeface="+mn-lt"/>
                <a:ea typeface="+mn-ea"/>
                <a:cs typeface="+mn-cs"/>
              </a:rPr>
              <a:t> server installed behind the institutional firewall with double identification access.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There is an enormous potential when real-world multimodal health data can be integrated, thereby enabling continuous learning while simultaneously capturing and integrating longitudinal clinical records. </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CA" sz="1200" kern="1200" dirty="0">
                <a:solidFill>
                  <a:schemeClr val="tx1"/>
                </a:solidFill>
                <a:effectLst/>
                <a:latin typeface="+mn-lt"/>
                <a:ea typeface="+mn-ea"/>
                <a:cs typeface="+mn-cs"/>
              </a:rPr>
            </a:b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750A1E1-C8D9-4447-9192-37BA973CD27A}" type="slidenum">
              <a:rPr lang="en-GB" smtClean="0"/>
              <a:t>22</a:t>
            </a:fld>
            <a:endParaRPr lang="en-GB"/>
          </a:p>
        </p:txBody>
      </p:sp>
    </p:spTree>
    <p:extLst>
      <p:ext uri="{BB962C8B-B14F-4D97-AF65-F5344CB8AC3E}">
        <p14:creationId xmlns:p14="http://schemas.microsoft.com/office/powerpoint/2010/main" val="3828579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I have tried to brief highlight a few areas of application of AI in medicine, focusing on cancer diagnosis and treatment using radiation.</a:t>
            </a:r>
          </a:p>
          <a:p>
            <a:endParaRPr lang="en-US" sz="2000" dirty="0"/>
          </a:p>
          <a:p>
            <a:r>
              <a:rPr lang="en-US" sz="2000" dirty="0"/>
              <a:t>The benefits of AI in those areas are numerous and include (1) </a:t>
            </a:r>
            <a:r>
              <a:rPr lang="en-US" sz="2000" kern="1200" dirty="0">
                <a:solidFill>
                  <a:schemeClr val="tx1"/>
                </a:solidFill>
                <a:latin typeface="+mn-lt"/>
                <a:ea typeface="+mn-ea"/>
                <a:cs typeface="+mn-cs"/>
              </a:rPr>
              <a:t>redistribution of workload of the health workforce; (2) enable quicker detection, treatment planning and treatment delivery, therefore allowing for higher patient throughput; (3) in radiology, AI can enhance diagnostic infrastructure in resource constrained settings and alleviate the burdens related to pathology tests; (4) quantify disease progress and recovery and inform adaptive treatments.</a:t>
            </a:r>
          </a:p>
          <a:p>
            <a:endParaRPr lang="en-US" sz="2000" kern="1200" dirty="0">
              <a:solidFill>
                <a:schemeClr val="tx1"/>
              </a:solidFill>
              <a:latin typeface="+mn-lt"/>
              <a:ea typeface="+mn-ea"/>
              <a:cs typeface="+mn-cs"/>
            </a:endParaRPr>
          </a:p>
          <a:p>
            <a:r>
              <a:rPr lang="en-US" sz="2000" kern="1200" dirty="0">
                <a:solidFill>
                  <a:schemeClr val="tx1"/>
                </a:solidFill>
                <a:latin typeface="+mn-lt"/>
                <a:ea typeface="+mn-ea"/>
                <a:cs typeface="+mn-cs"/>
              </a:rPr>
              <a:t>But there are also warning flags that we should raise and these include:</a:t>
            </a:r>
          </a:p>
          <a:p>
            <a:pPr marL="457200" indent="-457200">
              <a:buAutoNum type="arabicParenBoth"/>
            </a:pPr>
            <a:r>
              <a:rPr lang="en-US" sz="2000" kern="1200" dirty="0">
                <a:solidFill>
                  <a:schemeClr val="tx1"/>
                </a:solidFill>
                <a:latin typeface="+mn-lt"/>
                <a:ea typeface="+mn-ea"/>
                <a:cs typeface="+mn-cs"/>
              </a:rPr>
              <a:t>The fact that AI deep learning models are not easy to </a:t>
            </a:r>
            <a:r>
              <a:rPr lang="en-US" sz="2000" kern="1200" dirty="0" err="1">
                <a:solidFill>
                  <a:schemeClr val="tx1"/>
                </a:solidFill>
                <a:latin typeface="+mn-lt"/>
                <a:ea typeface="+mn-ea"/>
                <a:cs typeface="+mn-cs"/>
              </a:rPr>
              <a:t>interprete</a:t>
            </a:r>
            <a:r>
              <a:rPr lang="en-US" sz="2000" kern="1200" dirty="0">
                <a:solidFill>
                  <a:schemeClr val="tx1"/>
                </a:solidFill>
                <a:latin typeface="+mn-lt"/>
                <a:ea typeface="+mn-ea"/>
                <a:cs typeface="+mn-cs"/>
              </a:rPr>
              <a:t>  and have a black-box nature. Medical decision taking is still the responsibility of the medical professional, not an algorithm; we might see adaptations in the activities of the health professionals and efficiency gains, but the overall result should be better healthcare.</a:t>
            </a:r>
          </a:p>
          <a:p>
            <a:pPr marL="457200" indent="-457200">
              <a:buAutoNum type="arabicParenBoth"/>
            </a:pPr>
            <a:r>
              <a:rPr lang="en-US" sz="2000" kern="1200" dirty="0">
                <a:solidFill>
                  <a:schemeClr val="tx1"/>
                </a:solidFill>
                <a:latin typeface="+mn-lt"/>
                <a:ea typeface="+mn-ea"/>
                <a:cs typeface="+mn-cs"/>
              </a:rPr>
              <a:t>Trained ML models are prone to the quality of the data used and require a quality assurance step before they can be used in a particular setting. The design of this QA program must be thought out at the time the model is developed</a:t>
            </a:r>
          </a:p>
          <a:p>
            <a:pPr marL="457200" indent="-457200">
              <a:buAutoNum type="arabicParenBoth"/>
            </a:pPr>
            <a:r>
              <a:rPr lang="en-US" sz="2000" kern="1200" dirty="0">
                <a:solidFill>
                  <a:schemeClr val="tx1"/>
                </a:solidFill>
                <a:latin typeface="+mn-lt"/>
                <a:ea typeface="+mn-ea"/>
                <a:cs typeface="+mn-cs"/>
              </a:rPr>
              <a:t>I have not discussed the ethical aspects of the collection and systematic storage and access to data; </a:t>
            </a:r>
          </a:p>
          <a:p>
            <a:pPr marL="457200" indent="-457200">
              <a:buAutoNum type="arabicParenBoth"/>
            </a:pPr>
            <a:endParaRPr lang="en-US" sz="2100" kern="1200" dirty="0">
              <a:solidFill>
                <a:schemeClr val="tx1"/>
              </a:solidFill>
              <a:latin typeface="+mn-lt"/>
              <a:ea typeface="+mn-ea"/>
              <a:cs typeface="+mn-cs"/>
            </a:endParaRPr>
          </a:p>
          <a:p>
            <a:r>
              <a:rPr lang="en-US" dirty="0"/>
              <a:t>Societies within the field of radiology and oncology are in the process of formulating specialty-specific training requirements </a:t>
            </a:r>
          </a:p>
        </p:txBody>
      </p:sp>
      <p:sp>
        <p:nvSpPr>
          <p:cNvPr id="4" name="Slide Number Placeholder 3"/>
          <p:cNvSpPr>
            <a:spLocks noGrp="1"/>
          </p:cNvSpPr>
          <p:nvPr>
            <p:ph type="sldNum" sz="quarter" idx="5"/>
          </p:nvPr>
        </p:nvSpPr>
        <p:spPr/>
        <p:txBody>
          <a:bodyPr/>
          <a:lstStyle/>
          <a:p>
            <a:fld id="{5750A1E1-C8D9-4447-9192-37BA973CD27A}" type="slidenum">
              <a:rPr lang="en-GB" smtClean="0"/>
              <a:t>23</a:t>
            </a:fld>
            <a:endParaRPr lang="en-GB"/>
          </a:p>
        </p:txBody>
      </p:sp>
    </p:spTree>
    <p:extLst>
      <p:ext uri="{BB962C8B-B14F-4D97-AF65-F5344CB8AC3E}">
        <p14:creationId xmlns:p14="http://schemas.microsoft.com/office/powerpoint/2010/main" val="23030527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GB" dirty="0"/>
              <a:t>Thank you!</a:t>
            </a:r>
          </a:p>
        </p:txBody>
      </p:sp>
      <p:sp>
        <p:nvSpPr>
          <p:cNvPr id="4" name="Slide Number Placeholder 3"/>
          <p:cNvSpPr>
            <a:spLocks noGrp="1"/>
          </p:cNvSpPr>
          <p:nvPr>
            <p:ph type="sldNum" sz="quarter" idx="10"/>
          </p:nvPr>
        </p:nvSpPr>
        <p:spPr/>
        <p:txBody>
          <a:bodyPr/>
          <a:lstStyle/>
          <a:p>
            <a:fld id="{5750A1E1-C8D9-4447-9192-37BA973CD27A}" type="slidenum">
              <a:rPr lang="en-GB" smtClean="0"/>
              <a:t>24</a:t>
            </a:fld>
            <a:endParaRPr lang="en-GB"/>
          </a:p>
        </p:txBody>
      </p:sp>
    </p:spTree>
    <p:extLst>
      <p:ext uri="{BB962C8B-B14F-4D97-AF65-F5344CB8AC3E}">
        <p14:creationId xmlns:p14="http://schemas.microsoft.com/office/powerpoint/2010/main" val="2449169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There is a large amount of data floating around in a medical environment. As soon as the patient enters a medical </a:t>
            </a:r>
            <a:r>
              <a:rPr lang="en-US" sz="2000" dirty="0" err="1"/>
              <a:t>centre</a:t>
            </a:r>
            <a:r>
              <a:rPr lang="en-US" sz="2000" dirty="0"/>
              <a:t>, data is being generated and stored. For example, the patient registers at the hospital and basic personal data including address, age, sex, </a:t>
            </a:r>
            <a:r>
              <a:rPr lang="en-US" sz="2000" dirty="0" err="1"/>
              <a:t>etc</a:t>
            </a:r>
            <a:r>
              <a:rPr lang="en-US" sz="2000" dirty="0"/>
              <a:t> is entered into a database. The patient then continues to see a physician who enters a doctors note in the database and perhaps some tests are ordered. This could be an x-ray image, a blood test or a CT scan. The doctors note could also contain some glimpse of a diagnosis based on clinical examination. As the patient proceeds through the system all these data elements are being collected. </a:t>
            </a:r>
          </a:p>
          <a:p>
            <a:endParaRPr lang="en-US" dirty="0"/>
          </a:p>
          <a:p>
            <a:endParaRPr lang="en-US" dirty="0"/>
          </a:p>
        </p:txBody>
      </p:sp>
      <p:sp>
        <p:nvSpPr>
          <p:cNvPr id="4" name="Slide Number Placeholder 3"/>
          <p:cNvSpPr>
            <a:spLocks noGrp="1"/>
          </p:cNvSpPr>
          <p:nvPr>
            <p:ph type="sldNum" sz="quarter" idx="5"/>
          </p:nvPr>
        </p:nvSpPr>
        <p:spPr/>
        <p:txBody>
          <a:bodyPr/>
          <a:lstStyle/>
          <a:p>
            <a:fld id="{F1286FEB-61E8-A141-B7B4-EE48C1A74827}" type="slidenum">
              <a:rPr lang="en-US" smtClean="0"/>
              <a:t>3</a:t>
            </a:fld>
            <a:endParaRPr lang="en-US"/>
          </a:p>
        </p:txBody>
      </p:sp>
    </p:spTree>
    <p:extLst>
      <p:ext uri="{BB962C8B-B14F-4D97-AF65-F5344CB8AC3E}">
        <p14:creationId xmlns:p14="http://schemas.microsoft.com/office/powerpoint/2010/main" val="2757784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fontAlgn="base">
              <a:buNone/>
            </a:pPr>
            <a:r>
              <a:rPr lang="en-CA" sz="2000" kern="1200" dirty="0">
                <a:solidFill>
                  <a:schemeClr val="accent1"/>
                </a:solidFill>
                <a:latin typeface="+mn-lt"/>
                <a:ea typeface="+mn-ea"/>
                <a:cs typeface="+mn-cs"/>
              </a:rPr>
              <a:t>With all of these data it is becoming increasingly difficult for medical professionals to take into account all information they have access to. It has been shown, for example, that humans can process only about five to eight variables at a given time.  </a:t>
            </a:r>
          </a:p>
          <a:p>
            <a:pPr marL="0" indent="0" algn="l" fontAlgn="base">
              <a:buNone/>
            </a:pPr>
            <a:endParaRPr lang="en-CA" sz="2000" kern="1200" dirty="0">
              <a:solidFill>
                <a:schemeClr val="accent1"/>
              </a:solidFill>
              <a:latin typeface="+mn-lt"/>
              <a:ea typeface="+mn-ea"/>
              <a:cs typeface="+mn-cs"/>
            </a:endParaRPr>
          </a:p>
          <a:p>
            <a:pPr marL="0" indent="0" algn="l" fontAlgn="base">
              <a:buNone/>
            </a:pPr>
            <a:r>
              <a:rPr lang="en-CA" sz="2000" kern="1200" dirty="0">
                <a:solidFill>
                  <a:schemeClr val="accent1"/>
                </a:solidFill>
                <a:latin typeface="+mn-lt"/>
                <a:ea typeface="+mn-ea"/>
                <a:cs typeface="+mn-cs"/>
              </a:rPr>
              <a:t>In addition, the participation rate in clinical trials, which is the gold standard of medical hypothesis testing is perhaps less than 3% for a variety of reasons.</a:t>
            </a:r>
          </a:p>
          <a:p>
            <a:pPr marL="0" indent="0" algn="l" fontAlgn="base">
              <a:buNone/>
            </a:pPr>
            <a:endParaRPr lang="en-CA" sz="2000" kern="1200" dirty="0">
              <a:solidFill>
                <a:schemeClr val="accent1"/>
              </a:solidFill>
              <a:latin typeface="+mn-lt"/>
              <a:ea typeface="+mn-ea"/>
              <a:cs typeface="+mn-cs"/>
            </a:endParaRPr>
          </a:p>
          <a:p>
            <a:pPr marL="0" indent="0" algn="l" fontAlgn="base">
              <a:buNone/>
            </a:pPr>
            <a:r>
              <a:rPr lang="en-CA" sz="2000" kern="1200" dirty="0">
                <a:solidFill>
                  <a:schemeClr val="accent1"/>
                </a:solidFill>
                <a:latin typeface="+mn-lt"/>
                <a:ea typeface="+mn-ea"/>
                <a:cs typeface="+mn-cs"/>
              </a:rPr>
              <a:t>This means with not learning from all data that presents itself, an opportunity is missed. </a:t>
            </a:r>
          </a:p>
          <a:p>
            <a:pPr marL="0" indent="0" algn="l" fontAlgn="base">
              <a:buNone/>
            </a:pPr>
            <a:endParaRPr lang="en-CA" sz="2000" kern="1200" dirty="0">
              <a:solidFill>
                <a:schemeClr val="accent1"/>
              </a:solidFill>
              <a:latin typeface="+mn-lt"/>
              <a:ea typeface="+mn-ea"/>
              <a:cs typeface="+mn-cs"/>
            </a:endParaRPr>
          </a:p>
          <a:p>
            <a:pPr marL="0" indent="0" algn="l" fontAlgn="base">
              <a:buNone/>
            </a:pPr>
            <a:r>
              <a:rPr lang="en-CA" sz="2000" kern="1200" dirty="0">
                <a:solidFill>
                  <a:schemeClr val="accent1"/>
                </a:solidFill>
                <a:latin typeface="+mn-lt"/>
                <a:ea typeface="+mn-ea"/>
                <a:cs typeface="+mn-cs"/>
              </a:rPr>
              <a:t>We can say that from the perspective of AI, healthcare is a big machine that generates real-world data (RWD)</a:t>
            </a:r>
          </a:p>
          <a:p>
            <a:pPr marL="0" indent="0" algn="l" fontAlgn="base">
              <a:buNone/>
            </a:pPr>
            <a:r>
              <a:rPr lang="en-CA" sz="2000" kern="1200" dirty="0">
                <a:solidFill>
                  <a:schemeClr val="accent2"/>
                </a:solidFill>
                <a:latin typeface="+mn-lt"/>
                <a:ea typeface="+mn-ea"/>
                <a:cs typeface="+mn-cs"/>
              </a:rPr>
              <a:t>With the capability of AI to ingest large amounts of data, we could use RWD to help us </a:t>
            </a:r>
            <a:r>
              <a:rPr lang="en-CA" sz="2000" u="sng" kern="1200" dirty="0">
                <a:solidFill>
                  <a:schemeClr val="accent2"/>
                </a:solidFill>
                <a:latin typeface="+mn-lt"/>
                <a:ea typeface="+mn-ea"/>
                <a:cs typeface="+mn-cs"/>
              </a:rPr>
              <a:t>predict</a:t>
            </a:r>
            <a:r>
              <a:rPr lang="en-CA" sz="2000" kern="1200" dirty="0">
                <a:solidFill>
                  <a:schemeClr val="accent2"/>
                </a:solidFill>
                <a:latin typeface="+mn-lt"/>
                <a:ea typeface="+mn-ea"/>
                <a:cs typeface="+mn-cs"/>
              </a:rPr>
              <a:t>, using AI, how the patient will do. </a:t>
            </a:r>
          </a:p>
          <a:p>
            <a:pPr marL="0" indent="0" algn="l" fontAlgn="base">
              <a:buNone/>
            </a:pPr>
            <a:r>
              <a:rPr lang="en-CA" sz="2000" kern="1200" dirty="0">
                <a:solidFill>
                  <a:schemeClr val="accent6"/>
                </a:solidFill>
                <a:latin typeface="+mn-lt"/>
                <a:ea typeface="+mn-ea"/>
                <a:cs typeface="+mn-cs"/>
                <a:sym typeface="Wingdings" pitchFamily="2" charset="2"/>
              </a:rPr>
              <a:t>We could </a:t>
            </a:r>
            <a:r>
              <a:rPr lang="en-CA" sz="2000" u="sng" kern="1200" dirty="0">
                <a:solidFill>
                  <a:schemeClr val="accent6"/>
                </a:solidFill>
                <a:latin typeface="+mn-lt"/>
                <a:ea typeface="+mn-ea"/>
                <a:cs typeface="+mn-cs"/>
              </a:rPr>
              <a:t>optimize</a:t>
            </a:r>
            <a:r>
              <a:rPr lang="en-CA" sz="2000" kern="1200" dirty="0">
                <a:solidFill>
                  <a:schemeClr val="accent6"/>
                </a:solidFill>
                <a:latin typeface="+mn-lt"/>
                <a:ea typeface="+mn-ea"/>
                <a:cs typeface="+mn-cs"/>
              </a:rPr>
              <a:t> an intervention based on learned experience from previous patients combined with the data for that particular patient. </a:t>
            </a:r>
          </a:p>
          <a:p>
            <a:pPr marL="0" indent="0" algn="l" fontAlgn="base">
              <a:buNone/>
            </a:pPr>
            <a:endParaRPr lang="en-CA" sz="2000" kern="1200" dirty="0">
              <a:solidFill>
                <a:schemeClr val="accent6"/>
              </a:solidFill>
              <a:latin typeface="+mn-lt"/>
              <a:ea typeface="+mn-ea"/>
              <a:cs typeface="+mn-cs"/>
            </a:endParaRPr>
          </a:p>
          <a:p>
            <a:pPr marL="0" indent="0" algn="l" fontAlgn="base">
              <a:buNone/>
            </a:pPr>
            <a:r>
              <a:rPr lang="en-CA" sz="2000" kern="1200" dirty="0">
                <a:solidFill>
                  <a:schemeClr val="accent6"/>
                </a:solidFill>
                <a:latin typeface="+mn-lt"/>
                <a:ea typeface="+mn-ea"/>
                <a:cs typeface="+mn-cs"/>
              </a:rPr>
              <a:t>This type of precision medicine is the holy grail of a learning health care environment.</a:t>
            </a:r>
          </a:p>
          <a:p>
            <a:endParaRPr lang="en-US" dirty="0"/>
          </a:p>
        </p:txBody>
      </p:sp>
      <p:sp>
        <p:nvSpPr>
          <p:cNvPr id="4" name="Slide Number Placeholder 3"/>
          <p:cNvSpPr>
            <a:spLocks noGrp="1"/>
          </p:cNvSpPr>
          <p:nvPr>
            <p:ph type="sldNum" sz="quarter" idx="5"/>
          </p:nvPr>
        </p:nvSpPr>
        <p:spPr/>
        <p:txBody>
          <a:bodyPr/>
          <a:lstStyle/>
          <a:p>
            <a:fld id="{5750A1E1-C8D9-4447-9192-37BA973CD27A}" type="slidenum">
              <a:rPr lang="en-GB" smtClean="0"/>
              <a:t>4</a:t>
            </a:fld>
            <a:endParaRPr lang="en-GB"/>
          </a:p>
        </p:txBody>
      </p:sp>
    </p:spTree>
    <p:extLst>
      <p:ext uri="{BB962C8B-B14F-4D97-AF65-F5344CB8AC3E}">
        <p14:creationId xmlns:p14="http://schemas.microsoft.com/office/powerpoint/2010/main" val="273155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b="0" i="0" kern="1200" dirty="0">
                <a:solidFill>
                  <a:schemeClr val="tx1"/>
                </a:solidFill>
                <a:effectLst/>
                <a:latin typeface="+mn-lt"/>
                <a:ea typeface="+mn-ea"/>
                <a:cs typeface="+mn-cs"/>
              </a:rPr>
              <a:t>We will now concentrate more on cancer and on medical images as data for AI. Patients undergo different types of imaging including X-ray based imaging including computed tomography, imaging in nuclear medicine, including positron emission tomography, ultrasound, or MRI with different sequences and scanning protocols.  Different types of images represent different biological features, anatomical features, or metabolic processes. </a:t>
            </a:r>
            <a:endParaRPr lang="en-US" sz="2000" dirty="0"/>
          </a:p>
          <a:p>
            <a:endParaRPr lang="en-US" dirty="0"/>
          </a:p>
        </p:txBody>
      </p:sp>
      <p:sp>
        <p:nvSpPr>
          <p:cNvPr id="4" name="Slide Number Placeholder 3"/>
          <p:cNvSpPr>
            <a:spLocks noGrp="1"/>
          </p:cNvSpPr>
          <p:nvPr>
            <p:ph type="sldNum" sz="quarter" idx="5"/>
          </p:nvPr>
        </p:nvSpPr>
        <p:spPr/>
        <p:txBody>
          <a:bodyPr/>
          <a:lstStyle/>
          <a:p>
            <a:fld id="{F1286FEB-61E8-A141-B7B4-EE48C1A74827}" type="slidenum">
              <a:rPr lang="en-US" smtClean="0"/>
              <a:t>5</a:t>
            </a:fld>
            <a:endParaRPr lang="en-US"/>
          </a:p>
        </p:txBody>
      </p:sp>
    </p:spTree>
    <p:extLst>
      <p:ext uri="{BB962C8B-B14F-4D97-AF65-F5344CB8AC3E}">
        <p14:creationId xmlns:p14="http://schemas.microsoft.com/office/powerpoint/2010/main" val="1330526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86968" y="4234722"/>
            <a:ext cx="6684065" cy="4223792"/>
          </a:xfrm>
        </p:spPr>
        <p:txBody>
          <a:bodyPr/>
          <a:lstStyle/>
          <a:p>
            <a:r>
              <a:rPr lang="en-US" sz="2000" dirty="0"/>
              <a:t>In radiation therapy the goal is to treat tumors and spare normal tissues as much as possible.  This involves the annotation of what constitutes the so called “target volume”, and what constitutes normal tissues. This is established by using segmentation tools on 3dimensional patient images that define where the target and the different structures that need to be spared are. Computer algorithms are used to solve the optimization problem of maximizing radiation  dose to the target and minimizing dose to critical structures. Nowadays AI is implicated with making this planning process, including the segmentation step and the optimization.  </a:t>
            </a:r>
          </a:p>
          <a:p>
            <a:endParaRPr lang="en-US" sz="2000" dirty="0"/>
          </a:p>
          <a:p>
            <a:r>
              <a:rPr lang="en-US" sz="2000" dirty="0"/>
              <a:t>Radiotherapy is delivered in more than one session, and on the right we show how imaging is used to verify and correct the position of the patient for a particular session.</a:t>
            </a:r>
          </a:p>
        </p:txBody>
      </p:sp>
      <p:sp>
        <p:nvSpPr>
          <p:cNvPr id="4" name="Slide Number Placeholder 3"/>
          <p:cNvSpPr>
            <a:spLocks noGrp="1"/>
          </p:cNvSpPr>
          <p:nvPr>
            <p:ph type="sldNum" sz="quarter" idx="10"/>
          </p:nvPr>
        </p:nvSpPr>
        <p:spPr/>
        <p:txBody>
          <a:bodyPr/>
          <a:lstStyle/>
          <a:p>
            <a:fld id="{98CCAFBD-EAB0-49DA-9CAF-0DA8E24E55EC}" type="slidenum">
              <a:rPr lang="en-US" smtClean="0"/>
              <a:pPr/>
              <a:t>6</a:t>
            </a:fld>
            <a:endParaRPr lang="en-US"/>
          </a:p>
        </p:txBody>
      </p:sp>
    </p:spTree>
    <p:extLst>
      <p:ext uri="{BB962C8B-B14F-4D97-AF65-F5344CB8AC3E}">
        <p14:creationId xmlns:p14="http://schemas.microsoft.com/office/powerpoint/2010/main" val="1804259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Here we bring together some of the main areas of application of AI in cancer radiation medicine and radiology. </a:t>
            </a:r>
          </a:p>
          <a:p>
            <a:endParaRPr lang="en-US" sz="2000" dirty="0"/>
          </a:p>
          <a:p>
            <a:r>
              <a:rPr lang="en-US" sz="2000" dirty="0"/>
              <a:t>These include the segmentation, quantitative image analysis (known as radiomics), outcome prediction where we use data about patients and try to learn outcome, dose quantification for fast dose calculation algorithms, dose response studies and generation of images, for example, synthetic computed tomography from MRI.  </a:t>
            </a:r>
          </a:p>
          <a:p>
            <a:endParaRPr lang="en-US" sz="2000" dirty="0"/>
          </a:p>
          <a:p>
            <a:r>
              <a:rPr lang="en-US" sz="2000" dirty="0"/>
              <a:t>In radiology, aside from segmentation, applications can be found in classification for disease staging, point of care detection of disease, image registration where we align images of different types with each other and others. </a:t>
            </a:r>
          </a:p>
          <a:p>
            <a:endParaRPr lang="en-US" sz="2000" dirty="0"/>
          </a:p>
          <a:p>
            <a:r>
              <a:rPr lang="en-US" sz="2000" dirty="0"/>
              <a:t>In pathology, similar activities occur. In addition, feature identification on image patches from a whole slide image can be done using CNN and then overlaid with the whole slide image.</a:t>
            </a:r>
          </a:p>
        </p:txBody>
      </p:sp>
      <p:sp>
        <p:nvSpPr>
          <p:cNvPr id="4" name="Slide Number Placeholder 3"/>
          <p:cNvSpPr>
            <a:spLocks noGrp="1"/>
          </p:cNvSpPr>
          <p:nvPr>
            <p:ph type="sldNum" sz="quarter" idx="5"/>
          </p:nvPr>
        </p:nvSpPr>
        <p:spPr/>
        <p:txBody>
          <a:bodyPr/>
          <a:lstStyle/>
          <a:p>
            <a:fld id="{8E0A67C6-D8B2-3840-B3A7-C34CE3C28E16}" type="slidenum">
              <a:rPr lang="en-US" smtClean="0"/>
              <a:t>7</a:t>
            </a:fld>
            <a:endParaRPr lang="en-US"/>
          </a:p>
        </p:txBody>
      </p:sp>
    </p:spTree>
    <p:extLst>
      <p:ext uri="{BB962C8B-B14F-4D97-AF65-F5344CB8AC3E}">
        <p14:creationId xmlns:p14="http://schemas.microsoft.com/office/powerpoint/2010/main" val="887820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first example, in the radiation oncology area, treatment planning starts from CT images where OAR and target (tumor)  are contoured, beams are chosen and an optimal treatment plan is developed sparing OARs and delivering highest dose to target. This is an optimization process that is time consuming and introduces variability in plan 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This is an example from an international collaboration between researchers from University of Texas MD Anderson Cancer Center, UC San Diego, Stanford University and University of the Free State, Bloemfontein, and </a:t>
            </a:r>
            <a:r>
              <a:rPr lang="en-CA" sz="1200" b="1" i="0" kern="1200" dirty="0">
                <a:solidFill>
                  <a:schemeClr val="tx1"/>
                </a:solidFill>
                <a:effectLst/>
                <a:latin typeface="+mn-lt"/>
                <a:ea typeface="+mn-ea"/>
                <a:cs typeface="+mn-cs"/>
              </a:rPr>
              <a:t>Stellenbosch University, </a:t>
            </a:r>
            <a:r>
              <a:rPr lang="en-CA" sz="1200" b="0" i="0" kern="1200" dirty="0">
                <a:solidFill>
                  <a:schemeClr val="tx1"/>
                </a:solidFill>
                <a:effectLst/>
                <a:latin typeface="+mn-lt"/>
                <a:ea typeface="+mn-ea"/>
                <a:cs typeface="+mn-cs"/>
              </a:rPr>
              <a:t>South Africa on a data-driven fully automated contouring and planning solution for cervical cancer.</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context of this first contribution is automatic planning. Knowledge based planning, where algorithms based on dose prediction using conventional DVH based methods (such as the Varian </a:t>
            </a:r>
            <a:r>
              <a:rPr lang="en-US" dirty="0" err="1"/>
              <a:t>Rapidplan</a:t>
            </a:r>
            <a:r>
              <a:rPr lang="en-US" dirty="0"/>
              <a:t>) or through deep learning,  are already in the clinic. These algorithms then spit out the constraints for the optimization algorithm to arrive at an optimal treatment plan. For these algorithms to work of course, OARs and targets already have to be contoured. On the other hand an increasing number of reports show up in the literature that talk about automatic contouring either via atlas-based methods (many of them using commercial tools) or deep learning based contouring. Whereas we expect that contouring generally will lead to less physician dependence, what is often concluded is that there still is a substantial editing phase and time gains over manual contouring can be modest.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paper puts everything together: the entire pipeline from contouring, placement of beams, aperture selection and optimization to arrive at clinically sound plans – the study should be viewed in a global radiation oncology context.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EBCB661-2B8A-4A3E-A2FF-8A6B66616FF6}" type="slidenum">
              <a:rPr lang="en-US" smtClean="0"/>
              <a:t>8</a:t>
            </a:fld>
            <a:endParaRPr lang="en-US"/>
          </a:p>
        </p:txBody>
      </p:sp>
    </p:spTree>
    <p:extLst>
      <p:ext uri="{BB962C8B-B14F-4D97-AF65-F5344CB8AC3E}">
        <p14:creationId xmlns:p14="http://schemas.microsoft.com/office/powerpoint/2010/main" val="1326105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i="0" dirty="0"/>
              <a:t>Here we focus on medical images used in precision oncology.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20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2000" i="0" dirty="0"/>
              <a:t>On the left we show a number different types of data that might be available for a given patient including medical images, pathology images, genomics profiles, proteomics, demographics, doctors notes, etc.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20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2000" i="0" dirty="0"/>
              <a:t>Focusing on medical images, radiomics refers to the use of quantitative information in images. For example, in quantifying aggressiveness of a tumor the underlying hypotheses is that heterogeneity at the genomic scale is translating in heterogeneity at the anatomical scale. The idea being that that type of information cannot be qualitatively discerned but can be captured using quantitative image analysis sometimes called higher order features.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20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2000" i="0" dirty="0"/>
              <a:t>So we extract these “features” or “descriptors” of the image such as parameters derived from image intensity, texture, etc. Features could also be as simple as volumes or shape parameters, but in general texture features are mostly meaningless for a human but they carry some very specific information present in the image.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20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2000" i="0" dirty="0"/>
              <a:t>Radiomics is typically applied to subregions of the image quantified by segmentation where it may be representative of or associated with necrosis, oxygenation levels, vasculature and so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i="0" dirty="0"/>
          </a:p>
          <a:p>
            <a:endParaRPr lang="en-US" dirty="0"/>
          </a:p>
        </p:txBody>
      </p:sp>
      <p:sp>
        <p:nvSpPr>
          <p:cNvPr id="4" name="Slide Number Placeholder 3"/>
          <p:cNvSpPr>
            <a:spLocks noGrp="1"/>
          </p:cNvSpPr>
          <p:nvPr>
            <p:ph type="sldNum" sz="quarter" idx="5"/>
          </p:nvPr>
        </p:nvSpPr>
        <p:spPr/>
        <p:txBody>
          <a:bodyPr/>
          <a:lstStyle/>
          <a:p>
            <a:fld id="{F1286FEB-61E8-A141-B7B4-EE48C1A74827}" type="slidenum">
              <a:rPr lang="en-US" smtClean="0"/>
              <a:t>9</a:t>
            </a:fld>
            <a:endParaRPr lang="en-US"/>
          </a:p>
        </p:txBody>
      </p:sp>
    </p:spTree>
    <p:extLst>
      <p:ext uri="{BB962C8B-B14F-4D97-AF65-F5344CB8AC3E}">
        <p14:creationId xmlns:p14="http://schemas.microsoft.com/office/powerpoint/2010/main" val="1538033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323528" y="1329612"/>
            <a:ext cx="8568953" cy="810090"/>
          </a:xfrm>
        </p:spPr>
        <p:txBody>
          <a:bodyPr/>
          <a:lstStyle>
            <a:lvl1pPr algn="l">
              <a:defRPr>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323528" y="2679762"/>
            <a:ext cx="8568953" cy="1206438"/>
          </a:xfrm>
        </p:spPr>
        <p:txBody>
          <a:bodyPr>
            <a:normAutofit/>
          </a:bodyPr>
          <a:lstStyle>
            <a:lvl1pPr marL="0" indent="0" algn="l">
              <a:buNone/>
              <a:defRPr sz="2800" b="1">
                <a:solidFill>
                  <a:schemeClr val="accent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pic>
        <p:nvPicPr>
          <p:cNvPr id="2050" name="Picture 2" descr="\\iaea.org\Secretariat\MTCD\PublishingCurrent\2017\IAEA\17-42841_LOGO_IAEA_update\Design\Presentation_IAEA\IAEA_Logo_E_horizontal_whit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11370" y="195486"/>
            <a:ext cx="1845515" cy="408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934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solidFill>
                  <a:schemeClr val="tx2"/>
                </a:solidFill>
              </a:defRPr>
            </a:lvl1pPr>
          </a:lstStyle>
          <a:p>
            <a:r>
              <a:rPr lang="en-US"/>
              <a:t>Click to edit Master title style</a:t>
            </a:r>
            <a:endParaRPr lang="en-GB" dirty="0"/>
          </a:p>
        </p:txBody>
      </p:sp>
      <p:sp>
        <p:nvSpPr>
          <p:cNvPr id="3" name="Picture Placeholder 2"/>
          <p:cNvSpPr>
            <a:spLocks noGrp="1"/>
          </p:cNvSpPr>
          <p:nvPr>
            <p:ph type="pic" idx="1"/>
          </p:nvPr>
        </p:nvSpPr>
        <p:spPr>
          <a:xfrm>
            <a:off x="1792288" y="843558"/>
            <a:ext cx="5486400" cy="27021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Date Placeholder 13"/>
          <p:cNvSpPr>
            <a:spLocks noGrp="1"/>
          </p:cNvSpPr>
          <p:nvPr>
            <p:ph type="dt" sz="half" idx="10"/>
          </p:nvPr>
        </p:nvSpPr>
        <p:spPr/>
        <p:txBody>
          <a:bodyPr/>
          <a:lstStyle/>
          <a:p>
            <a:endParaRPr lang="en-US" dirty="0"/>
          </a:p>
        </p:txBody>
      </p:sp>
      <p:sp>
        <p:nvSpPr>
          <p:cNvPr id="15" name="Footer Placeholder 14"/>
          <p:cNvSpPr>
            <a:spLocks noGrp="1"/>
          </p:cNvSpPr>
          <p:nvPr>
            <p:ph type="ftr" sz="quarter" idx="11"/>
          </p:nvPr>
        </p:nvSpPr>
        <p:spPr/>
        <p:txBody>
          <a:bodyPr/>
          <a:lstStyle/>
          <a:p>
            <a:r>
              <a:rPr lang="en-US"/>
              <a:t>#AI4Atoms Technical Meeting on Artificial Intelligence for Nuclear Technology and Applications</a:t>
            </a:r>
            <a:endParaRPr lang="en-US" dirty="0"/>
          </a:p>
        </p:txBody>
      </p:sp>
      <p:sp>
        <p:nvSpPr>
          <p:cNvPr id="16" name="Slide Number Placeholder 15"/>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3677190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Date Placeholder 12"/>
          <p:cNvSpPr>
            <a:spLocks noGrp="1"/>
          </p:cNvSpPr>
          <p:nvPr>
            <p:ph type="dt" sz="half" idx="10"/>
          </p:nvPr>
        </p:nvSpPr>
        <p:spPr/>
        <p:txBody>
          <a:bodyPr/>
          <a:lstStyle/>
          <a:p>
            <a:endParaRPr lang="en-US" dirty="0"/>
          </a:p>
        </p:txBody>
      </p:sp>
      <p:sp>
        <p:nvSpPr>
          <p:cNvPr id="14" name="Footer Placeholder 13"/>
          <p:cNvSpPr>
            <a:spLocks noGrp="1"/>
          </p:cNvSpPr>
          <p:nvPr>
            <p:ph type="ftr" sz="quarter" idx="11"/>
          </p:nvPr>
        </p:nvSpPr>
        <p:spPr/>
        <p:txBody>
          <a:bodyPr/>
          <a:lstStyle/>
          <a:p>
            <a:r>
              <a:rPr lang="en-US"/>
              <a:t>#AI4Atoms Technical Meeting on Artificial Intelligence for Nuclear Technology and Applications</a:t>
            </a:r>
            <a:endParaRPr lang="en-US" dirty="0"/>
          </a:p>
        </p:txBody>
      </p:sp>
      <p:sp>
        <p:nvSpPr>
          <p:cNvPr id="15" name="Slide Number Placeholder 14"/>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34856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Date Placeholder 12"/>
          <p:cNvSpPr>
            <a:spLocks noGrp="1"/>
          </p:cNvSpPr>
          <p:nvPr>
            <p:ph type="dt" sz="half" idx="10"/>
          </p:nvPr>
        </p:nvSpPr>
        <p:spPr/>
        <p:txBody>
          <a:bodyPr/>
          <a:lstStyle/>
          <a:p>
            <a:endParaRPr lang="en-US" dirty="0"/>
          </a:p>
        </p:txBody>
      </p:sp>
      <p:sp>
        <p:nvSpPr>
          <p:cNvPr id="14" name="Footer Placeholder 13"/>
          <p:cNvSpPr>
            <a:spLocks noGrp="1"/>
          </p:cNvSpPr>
          <p:nvPr>
            <p:ph type="ftr" sz="quarter" idx="11"/>
          </p:nvPr>
        </p:nvSpPr>
        <p:spPr/>
        <p:txBody>
          <a:bodyPr/>
          <a:lstStyle/>
          <a:p>
            <a:r>
              <a:rPr lang="en-US"/>
              <a:t>#AI4Atoms Technical Meeting on Artificial Intelligence for Nuclear Technology and Applications</a:t>
            </a:r>
            <a:endParaRPr lang="en-US" dirty="0"/>
          </a:p>
        </p:txBody>
      </p:sp>
      <p:sp>
        <p:nvSpPr>
          <p:cNvPr id="15" name="Slide Number Placeholder 14"/>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989202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a:ln>
            <a:noFill/>
          </a:ln>
        </p:spPr>
      </p:pic>
      <p:sp>
        <p:nvSpPr>
          <p:cNvPr id="4" name="Title 1"/>
          <p:cNvSpPr>
            <a:spLocks noGrp="1"/>
          </p:cNvSpPr>
          <p:nvPr>
            <p:ph type="ctrTitle"/>
          </p:nvPr>
        </p:nvSpPr>
        <p:spPr>
          <a:xfrm>
            <a:off x="323528" y="1329612"/>
            <a:ext cx="8568953" cy="810090"/>
          </a:xfrm>
        </p:spPr>
        <p:txBody>
          <a:bodyPr/>
          <a:lstStyle>
            <a:lvl1pPr algn="l">
              <a:defRPr>
                <a:solidFill>
                  <a:schemeClr val="tx2"/>
                </a:solidFill>
              </a:defRPr>
            </a:lvl1pPr>
          </a:lstStyle>
          <a:p>
            <a:r>
              <a:rPr lang="en-US"/>
              <a:t>Click to edit Master title style</a:t>
            </a:r>
            <a:endParaRPr lang="en-GB" dirty="0"/>
          </a:p>
        </p:txBody>
      </p:sp>
      <p:sp>
        <p:nvSpPr>
          <p:cNvPr id="5" name="Subtitle 2"/>
          <p:cNvSpPr>
            <a:spLocks noGrp="1"/>
          </p:cNvSpPr>
          <p:nvPr>
            <p:ph type="subTitle" idx="1"/>
          </p:nvPr>
        </p:nvSpPr>
        <p:spPr>
          <a:xfrm>
            <a:off x="323528" y="2679762"/>
            <a:ext cx="8568953" cy="1206438"/>
          </a:xfrm>
        </p:spPr>
        <p:txBody>
          <a:bodyPr>
            <a:normAutofit/>
          </a:bodyPr>
          <a:lstStyle>
            <a:lvl1pPr marL="0" indent="0" algn="l">
              <a:buNone/>
              <a:defRPr sz="2800" b="1">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pic>
        <p:nvPicPr>
          <p:cNvPr id="3074" name="Picture 2" descr="\\iaea.org\Secretariat\MTCD\PublishingCurrent\2017\IAEA\17-42841_LOGO_IAEA_update\Design\Presentation_IAEA\IAEA_Logo_E_horizontal_Blu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11369" y="185587"/>
            <a:ext cx="1892276" cy="417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803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3" name="Date Placeholder 12"/>
          <p:cNvSpPr>
            <a:spLocks noGrp="1"/>
          </p:cNvSpPr>
          <p:nvPr>
            <p:ph type="dt" sz="half" idx="10"/>
          </p:nvPr>
        </p:nvSpPr>
        <p:spPr/>
        <p:txBody>
          <a:bodyPr/>
          <a:lstStyle/>
          <a:p>
            <a:endParaRPr lang="en-US" dirty="0"/>
          </a:p>
        </p:txBody>
      </p:sp>
      <p:sp>
        <p:nvSpPr>
          <p:cNvPr id="14" name="Footer Placeholder 13"/>
          <p:cNvSpPr>
            <a:spLocks noGrp="1"/>
          </p:cNvSpPr>
          <p:nvPr>
            <p:ph type="ftr" sz="quarter" idx="11"/>
          </p:nvPr>
        </p:nvSpPr>
        <p:spPr/>
        <p:txBody>
          <a:bodyPr/>
          <a:lstStyle/>
          <a:p>
            <a:r>
              <a:rPr lang="en-US"/>
              <a:t>#AI4Atoms Technical Meeting on Artificial Intelligence for Nuclear Technology and Applications</a:t>
            </a:r>
            <a:endParaRPr lang="en-US" dirty="0"/>
          </a:p>
        </p:txBody>
      </p:sp>
      <p:sp>
        <p:nvSpPr>
          <p:cNvPr id="15" name="Slide Number Placeholder 14"/>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729194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Date Placeholder 13"/>
          <p:cNvSpPr>
            <a:spLocks noGrp="1"/>
          </p:cNvSpPr>
          <p:nvPr>
            <p:ph type="dt" sz="half" idx="10"/>
          </p:nvPr>
        </p:nvSpPr>
        <p:spPr/>
        <p:txBody>
          <a:bodyPr/>
          <a:lstStyle/>
          <a:p>
            <a:endParaRPr lang="en-US" dirty="0"/>
          </a:p>
        </p:txBody>
      </p:sp>
      <p:sp>
        <p:nvSpPr>
          <p:cNvPr id="15" name="Footer Placeholder 14"/>
          <p:cNvSpPr>
            <a:spLocks noGrp="1"/>
          </p:cNvSpPr>
          <p:nvPr>
            <p:ph type="ftr" sz="quarter" idx="11"/>
          </p:nvPr>
        </p:nvSpPr>
        <p:spPr/>
        <p:txBody>
          <a:bodyPr/>
          <a:lstStyle/>
          <a:p>
            <a:r>
              <a:rPr lang="en-US"/>
              <a:t>#AI4Atoms Technical Meeting on Artificial Intelligence for Nuclear Technology and Applications</a:t>
            </a:r>
            <a:endParaRPr lang="en-US" dirty="0"/>
          </a:p>
        </p:txBody>
      </p:sp>
      <p:sp>
        <p:nvSpPr>
          <p:cNvPr id="16" name="Slide Number Placeholder 15"/>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2682252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Date Placeholder 15"/>
          <p:cNvSpPr>
            <a:spLocks noGrp="1"/>
          </p:cNvSpPr>
          <p:nvPr>
            <p:ph type="dt" sz="half" idx="10"/>
          </p:nvPr>
        </p:nvSpPr>
        <p:spPr/>
        <p:txBody>
          <a:bodyPr/>
          <a:lstStyle/>
          <a:p>
            <a:endParaRPr lang="en-US" dirty="0"/>
          </a:p>
        </p:txBody>
      </p:sp>
      <p:sp>
        <p:nvSpPr>
          <p:cNvPr id="17" name="Footer Placeholder 16"/>
          <p:cNvSpPr>
            <a:spLocks noGrp="1"/>
          </p:cNvSpPr>
          <p:nvPr>
            <p:ph type="ftr" sz="quarter" idx="11"/>
          </p:nvPr>
        </p:nvSpPr>
        <p:spPr/>
        <p:txBody>
          <a:bodyPr/>
          <a:lstStyle/>
          <a:p>
            <a:r>
              <a:rPr lang="en-US"/>
              <a:t>#AI4Atoms Technical Meeting on Artificial Intelligence for Nuclear Technology and Applications</a:t>
            </a:r>
            <a:endParaRPr lang="en-US" dirty="0"/>
          </a:p>
        </p:txBody>
      </p:sp>
      <p:sp>
        <p:nvSpPr>
          <p:cNvPr id="18" name="Slide Number Placeholder 17"/>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833714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9" name="Date Placeholder 8"/>
          <p:cNvSpPr>
            <a:spLocks noGrp="1"/>
          </p:cNvSpPr>
          <p:nvPr>
            <p:ph type="dt" sz="half" idx="10"/>
          </p:nvPr>
        </p:nvSpPr>
        <p:spPr/>
        <p:txBody>
          <a:bodyPr/>
          <a:lstStyle/>
          <a:p>
            <a:endParaRPr lang="en-US" dirty="0"/>
          </a:p>
        </p:txBody>
      </p:sp>
      <p:sp>
        <p:nvSpPr>
          <p:cNvPr id="10" name="Footer Placeholder 9"/>
          <p:cNvSpPr>
            <a:spLocks noGrp="1"/>
          </p:cNvSpPr>
          <p:nvPr>
            <p:ph type="ftr" sz="quarter" idx="11"/>
          </p:nvPr>
        </p:nvSpPr>
        <p:spPr/>
        <p:txBody>
          <a:bodyPr/>
          <a:lstStyle/>
          <a:p>
            <a:r>
              <a:rPr lang="en-US"/>
              <a:t>#AI4Atoms Technical Meeting on Artificial Intelligence for Nuclear Technology and Applications</a:t>
            </a:r>
            <a:endParaRPr lang="en-US" dirty="0"/>
          </a:p>
        </p:txBody>
      </p:sp>
      <p:sp>
        <p:nvSpPr>
          <p:cNvPr id="11" name="Slide Number Placeholder 10"/>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192189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Date Placeholder 10"/>
          <p:cNvSpPr>
            <a:spLocks noGrp="1"/>
          </p:cNvSpPr>
          <p:nvPr>
            <p:ph type="dt" sz="half" idx="10"/>
          </p:nvPr>
        </p:nvSpPr>
        <p:spPr/>
        <p:txBody>
          <a:bodyPr/>
          <a:lstStyle/>
          <a:p>
            <a:endParaRPr lang="en-US" dirty="0"/>
          </a:p>
        </p:txBody>
      </p:sp>
      <p:sp>
        <p:nvSpPr>
          <p:cNvPr id="12" name="Footer Placeholder 11"/>
          <p:cNvSpPr>
            <a:spLocks noGrp="1"/>
          </p:cNvSpPr>
          <p:nvPr>
            <p:ph type="ftr" sz="quarter" idx="11"/>
          </p:nvPr>
        </p:nvSpPr>
        <p:spPr/>
        <p:txBody>
          <a:bodyPr/>
          <a:lstStyle/>
          <a:p>
            <a:r>
              <a:rPr lang="en-US"/>
              <a:t>#AI4Atoms Technical Meeting on Artificial Intelligence for Nuclear Technology and Applications</a:t>
            </a:r>
            <a:endParaRPr lang="en-US" dirty="0"/>
          </a:p>
        </p:txBody>
      </p:sp>
      <p:sp>
        <p:nvSpPr>
          <p:cNvPr id="13" name="Slide Number Placeholder 12"/>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071505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Date Placeholder 13"/>
          <p:cNvSpPr>
            <a:spLocks noGrp="1"/>
          </p:cNvSpPr>
          <p:nvPr>
            <p:ph type="dt" sz="half" idx="10"/>
          </p:nvPr>
        </p:nvSpPr>
        <p:spPr/>
        <p:txBody>
          <a:bodyPr/>
          <a:lstStyle/>
          <a:p>
            <a:endParaRPr lang="en-US" dirty="0"/>
          </a:p>
        </p:txBody>
      </p:sp>
      <p:sp>
        <p:nvSpPr>
          <p:cNvPr id="15" name="Footer Placeholder 14"/>
          <p:cNvSpPr>
            <a:spLocks noGrp="1"/>
          </p:cNvSpPr>
          <p:nvPr>
            <p:ph type="ftr" sz="quarter" idx="11"/>
          </p:nvPr>
        </p:nvSpPr>
        <p:spPr/>
        <p:txBody>
          <a:bodyPr/>
          <a:lstStyle/>
          <a:p>
            <a:r>
              <a:rPr lang="en-US"/>
              <a:t>#AI4Atoms Technical Meeting on Artificial Intelligence for Nuclear Technology and Applications</a:t>
            </a:r>
            <a:endParaRPr lang="en-US" dirty="0"/>
          </a:p>
        </p:txBody>
      </p:sp>
      <p:sp>
        <p:nvSpPr>
          <p:cNvPr id="16" name="Slide Number Placeholder 15"/>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73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p:nvPr userDrawn="1"/>
        </p:nvSpPr>
        <p:spPr>
          <a:xfrm flipH="1" flipV="1">
            <a:off x="0" y="3975906"/>
            <a:ext cx="6372200" cy="1167594"/>
          </a:xfrm>
          <a:prstGeom prst="rect">
            <a:avLst/>
          </a:prstGeom>
          <a:gradFill flip="none" rotWithShape="1">
            <a:gsLst>
              <a:gs pos="48000">
                <a:schemeClr val="bg1"/>
              </a:gs>
              <a:gs pos="0">
                <a:schemeClr val="accent6"/>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1" y="0"/>
            <a:ext cx="9143999" cy="1599642"/>
          </a:xfrm>
          <a:prstGeom prst="rect">
            <a:avLst/>
          </a:prstGeom>
          <a:gradFill flip="none" rotWithShape="1">
            <a:gsLst>
              <a:gs pos="56000">
                <a:schemeClr val="bg1"/>
              </a:gs>
              <a:gs pos="0">
                <a:schemeClr val="accent6"/>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5"/>
          <p:cNvSpPr>
            <a:spLocks noGrp="1" noChangeArrowheads="1"/>
          </p:cNvSpPr>
          <p:nvPr>
            <p:ph type="dt" sz="half" idx="2"/>
          </p:nvPr>
        </p:nvSpPr>
        <p:spPr bwMode="white">
          <a:xfrm>
            <a:off x="7524328" y="4862044"/>
            <a:ext cx="935460" cy="220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chemeClr val="tx2"/>
                </a:solidFill>
                <a:latin typeface="+mn-lt"/>
              </a:defRPr>
            </a:lvl1pPr>
          </a:lstStyle>
          <a:p>
            <a:endParaRPr lang="en-US" dirty="0"/>
          </a:p>
        </p:txBody>
      </p:sp>
      <p:sp>
        <p:nvSpPr>
          <p:cNvPr id="9" name="Rectangle 6"/>
          <p:cNvSpPr>
            <a:spLocks noGrp="1" noChangeArrowheads="1"/>
          </p:cNvSpPr>
          <p:nvPr>
            <p:ph type="ftr" sz="quarter" idx="3"/>
          </p:nvPr>
        </p:nvSpPr>
        <p:spPr bwMode="white">
          <a:xfrm>
            <a:off x="1403649" y="4862044"/>
            <a:ext cx="6080522" cy="220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chemeClr val="tx2"/>
                </a:solidFill>
                <a:latin typeface="+mn-lt"/>
              </a:defRPr>
            </a:lvl1pPr>
          </a:lstStyle>
          <a:p>
            <a:r>
              <a:rPr lang="en-US" dirty="0"/>
              <a:t>#AI4Atoms Technical Meeting on Artificial Intelligence for Nuclear Technology and Applications</a:t>
            </a:r>
          </a:p>
        </p:txBody>
      </p:sp>
      <p:sp>
        <p:nvSpPr>
          <p:cNvPr id="10" name="Rectangle 7"/>
          <p:cNvSpPr>
            <a:spLocks noGrp="1" noChangeArrowheads="1"/>
          </p:cNvSpPr>
          <p:nvPr>
            <p:ph type="sldNum" sz="quarter" idx="4"/>
          </p:nvPr>
        </p:nvSpPr>
        <p:spPr bwMode="white">
          <a:xfrm>
            <a:off x="8472489" y="4862044"/>
            <a:ext cx="509587" cy="220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chemeClr val="tx2"/>
                </a:solidFill>
                <a:latin typeface="+mn-lt"/>
              </a:defRPr>
            </a:lvl1pPr>
          </a:lstStyle>
          <a:p>
            <a:fld id="{23A0628E-C12F-4F8C-9895-BCD5E30100D3}" type="slidenum">
              <a:rPr lang="en-US" smtClean="0"/>
              <a:pPr/>
              <a:t>‹#›</a:t>
            </a:fld>
            <a:endParaRPr lang="en-US" dirty="0"/>
          </a:p>
        </p:txBody>
      </p:sp>
      <p:sp>
        <p:nvSpPr>
          <p:cNvPr id="2" name="Title Placeholder 1"/>
          <p:cNvSpPr>
            <a:spLocks noGrp="1"/>
          </p:cNvSpPr>
          <p:nvPr>
            <p:ph type="title"/>
          </p:nvPr>
        </p:nvSpPr>
        <p:spPr>
          <a:xfrm>
            <a:off x="251520" y="87474"/>
            <a:ext cx="6120680" cy="648072"/>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251520" y="951571"/>
            <a:ext cx="8712968" cy="36430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026" name="Picture 2" descr="\\iaea.org\Secretariat\MTCD\PublishingCurrent\2017\IAEA\17-42841_LOGO_IAEA_update\Design\Presentation_IAEA\IAEA_Logo_SHORT_vertical_white.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388424" y="135041"/>
            <a:ext cx="445792" cy="545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750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dt="0"/>
  <p:txStyles>
    <p:titleStyle>
      <a:lvl1pPr algn="l" defTabSz="914400" rtl="0" eaLnBrk="1" latinLnBrk="0" hangingPunct="1">
        <a:spcBef>
          <a:spcPct val="0"/>
        </a:spcBef>
        <a:buNone/>
        <a:defRPr sz="3600" b="1" kern="1200">
          <a:solidFill>
            <a:schemeClr val="tx2"/>
          </a:solidFill>
          <a:latin typeface="Arial "/>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000000"/>
          </a:solidFill>
          <a:latin typeface="Arial "/>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0000"/>
          </a:solidFill>
          <a:latin typeface="Arial "/>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0000"/>
          </a:solidFill>
          <a:latin typeface="Arial "/>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7.jp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44.pn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tiff"/><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g"/><Relationship Id="rId10" Type="http://schemas.openxmlformats.org/officeDocument/2006/relationships/image" Target="../media/image15.jpg"/><Relationship Id="rId4" Type="http://schemas.openxmlformats.org/officeDocument/2006/relationships/image" Target="../media/image9.jpg"/><Relationship Id="rId9" Type="http://schemas.openxmlformats.org/officeDocument/2006/relationships/image" Target="../media/image14.jp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2.m4v"/><Relationship Id="rId7" Type="http://schemas.openxmlformats.org/officeDocument/2006/relationships/image" Target="../media/image16.png"/><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video" Target="../media/media2.m4v"/></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27.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en-GB" dirty="0"/>
              <a:t>Implications of AI in cancer diagnosis, treatment and outcome prediction</a:t>
            </a:r>
          </a:p>
        </p:txBody>
      </p:sp>
      <p:sp>
        <p:nvSpPr>
          <p:cNvPr id="4" name="Subtitle 3"/>
          <p:cNvSpPr>
            <a:spLocks noGrp="1"/>
          </p:cNvSpPr>
          <p:nvPr>
            <p:ph type="subTitle" idx="1"/>
          </p:nvPr>
        </p:nvSpPr>
        <p:spPr/>
        <p:txBody>
          <a:bodyPr>
            <a:normAutofit/>
          </a:bodyPr>
          <a:lstStyle/>
          <a:p>
            <a:r>
              <a:rPr lang="en-GB" sz="1800" dirty="0"/>
              <a:t>Jan </a:t>
            </a:r>
            <a:r>
              <a:rPr lang="en-GB" sz="1800" dirty="0" err="1"/>
              <a:t>Seuntjens</a:t>
            </a:r>
            <a:r>
              <a:rPr lang="en-GB" sz="1800" dirty="0"/>
              <a:t>, Ph.D., FAAPM, FCCPM, FCOMP</a:t>
            </a:r>
          </a:p>
          <a:p>
            <a:r>
              <a:rPr lang="en-GB" sz="1800" dirty="0"/>
              <a:t>Princess Margaret Cancer Centre, Toronto</a:t>
            </a:r>
          </a:p>
        </p:txBody>
      </p:sp>
      <p:sp>
        <p:nvSpPr>
          <p:cNvPr id="5" name="TextBox 4">
            <a:extLst>
              <a:ext uri="{FF2B5EF4-FFF2-40B4-BE49-F238E27FC236}">
                <a16:creationId xmlns:a16="http://schemas.microsoft.com/office/drawing/2014/main" id="{AFAC0D22-E8C3-42B5-A797-E9A4401C5218}"/>
              </a:ext>
            </a:extLst>
          </p:cNvPr>
          <p:cNvSpPr txBox="1"/>
          <p:nvPr/>
        </p:nvSpPr>
        <p:spPr>
          <a:xfrm>
            <a:off x="323561" y="4011910"/>
            <a:ext cx="8568920" cy="830997"/>
          </a:xfrm>
          <a:prstGeom prst="rect">
            <a:avLst/>
          </a:prstGeom>
          <a:noFill/>
        </p:spPr>
        <p:txBody>
          <a:bodyPr wrap="square">
            <a:spAutoFit/>
          </a:bodyPr>
          <a:lstStyle/>
          <a:p>
            <a:r>
              <a:rPr lang="en-GB" sz="1600" b="1" dirty="0">
                <a:solidFill>
                  <a:schemeClr val="bg1"/>
                </a:solidFill>
              </a:rPr>
              <a:t>Technical Meeting on Artificial Intelligence for Nuclear Technology and Applications</a:t>
            </a:r>
          </a:p>
          <a:p>
            <a:r>
              <a:rPr lang="en-GB" sz="1600" dirty="0">
                <a:solidFill>
                  <a:schemeClr val="bg1"/>
                </a:solidFill>
              </a:rPr>
              <a:t>#AI4Atoms Virtual Event</a:t>
            </a:r>
          </a:p>
          <a:p>
            <a:r>
              <a:rPr lang="en-GB" sz="1600" dirty="0">
                <a:solidFill>
                  <a:schemeClr val="bg1"/>
                </a:solidFill>
              </a:rPr>
              <a:t>25–29 October 2021</a:t>
            </a:r>
          </a:p>
        </p:txBody>
      </p:sp>
    </p:spTree>
    <p:extLst>
      <p:ext uri="{BB962C8B-B14F-4D97-AF65-F5344CB8AC3E}">
        <p14:creationId xmlns:p14="http://schemas.microsoft.com/office/powerpoint/2010/main" val="3827987102"/>
      </p:ext>
    </p:extLst>
  </p:cSld>
  <p:clrMapOvr>
    <a:masterClrMapping/>
  </p:clrMapOvr>
  <mc:AlternateContent xmlns:mc="http://schemas.openxmlformats.org/markup-compatibility/2006" xmlns:p14="http://schemas.microsoft.com/office/powerpoint/2010/main">
    <mc:Choice Requires="p14">
      <p:transition spd="slow" p14:dur="2000" advTm="72172"/>
    </mc:Choice>
    <mc:Fallback xmlns="">
      <p:transition spd="slow" advTm="7217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1899B5-6F65-2C47-B214-1C0F47D47409}"/>
              </a:ext>
            </a:extLst>
          </p:cNvPr>
          <p:cNvSpPr>
            <a:spLocks noGrp="1"/>
          </p:cNvSpPr>
          <p:nvPr>
            <p:ph type="title"/>
          </p:nvPr>
        </p:nvSpPr>
        <p:spPr/>
        <p:txBody>
          <a:bodyPr>
            <a:normAutofit fontScale="90000"/>
          </a:bodyPr>
          <a:lstStyle/>
          <a:p>
            <a:r>
              <a:rPr lang="en-US" dirty="0"/>
              <a:t>Outcome prediction from images</a:t>
            </a:r>
          </a:p>
        </p:txBody>
      </p:sp>
      <p:pic>
        <p:nvPicPr>
          <p:cNvPr id="8" name="Picture 2" descr="Z:\home\martin\Dropbox\Presentations\Conference_Presentations\RADIOMICS 2016\Oncoray initiative\Figures\Radiomics_Workflow.png">
            <a:extLst>
              <a:ext uri="{FF2B5EF4-FFF2-40B4-BE49-F238E27FC236}">
                <a16:creationId xmlns:a16="http://schemas.microsoft.com/office/drawing/2014/main" id="{1CA1562B-59E4-A94D-9C37-6C042C49E2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848" y="1253710"/>
            <a:ext cx="8554305" cy="16904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4DB21D2-46FC-B944-9ACC-DA3856B645DA}"/>
              </a:ext>
            </a:extLst>
          </p:cNvPr>
          <p:cNvSpPr txBox="1"/>
          <p:nvPr/>
        </p:nvSpPr>
        <p:spPr>
          <a:xfrm>
            <a:off x="6415768" y="4050047"/>
            <a:ext cx="2748719" cy="784830"/>
          </a:xfrm>
          <a:prstGeom prst="rect">
            <a:avLst/>
          </a:prstGeom>
          <a:noFill/>
        </p:spPr>
        <p:txBody>
          <a:bodyPr wrap="square" rtlCol="0">
            <a:spAutoFit/>
          </a:bodyPr>
          <a:lstStyle/>
          <a:p>
            <a:r>
              <a:rPr lang="fr-FR" sz="1500" dirty="0">
                <a:latin typeface="Arial" pitchFamily="34" charset="0"/>
                <a:cs typeface="Arial" pitchFamily="34" charset="0"/>
              </a:rPr>
              <a:t>Lambin P </a:t>
            </a:r>
            <a:r>
              <a:rPr lang="fr-FR" sz="1500" i="1" dirty="0">
                <a:latin typeface="Arial" pitchFamily="34" charset="0"/>
                <a:cs typeface="Arial" pitchFamily="34" charset="0"/>
              </a:rPr>
              <a:t>et al</a:t>
            </a:r>
            <a:r>
              <a:rPr lang="fr-FR" sz="1500" dirty="0">
                <a:latin typeface="Arial" pitchFamily="34" charset="0"/>
                <a:cs typeface="Arial" pitchFamily="34" charset="0"/>
              </a:rPr>
              <a:t>., </a:t>
            </a:r>
            <a:r>
              <a:rPr lang="fr-FR" sz="1500" i="1" dirty="0" err="1">
                <a:latin typeface="Arial" pitchFamily="34" charset="0"/>
                <a:cs typeface="Arial" pitchFamily="34" charset="0"/>
              </a:rPr>
              <a:t>Eur</a:t>
            </a:r>
            <a:r>
              <a:rPr lang="fr-FR" sz="1500" i="1" dirty="0">
                <a:latin typeface="Arial" pitchFamily="34" charset="0"/>
                <a:cs typeface="Arial" pitchFamily="34" charset="0"/>
              </a:rPr>
              <a:t> J Cancer</a:t>
            </a:r>
            <a:r>
              <a:rPr lang="fr-FR" sz="1500" dirty="0">
                <a:latin typeface="Arial" pitchFamily="34" charset="0"/>
                <a:cs typeface="Arial" pitchFamily="34" charset="0"/>
              </a:rPr>
              <a:t> </a:t>
            </a:r>
            <a:r>
              <a:rPr lang="fr-FR" sz="1500" b="1" dirty="0">
                <a:latin typeface="Arial" pitchFamily="34" charset="0"/>
                <a:cs typeface="Arial" pitchFamily="34" charset="0"/>
              </a:rPr>
              <a:t>48</a:t>
            </a:r>
            <a:r>
              <a:rPr lang="fr-FR" sz="1500" dirty="0">
                <a:latin typeface="Arial" pitchFamily="34" charset="0"/>
                <a:cs typeface="Arial" pitchFamily="34" charset="0"/>
              </a:rPr>
              <a:t>, 2012</a:t>
            </a:r>
          </a:p>
          <a:p>
            <a:endParaRPr lang="en-CA" sz="1500" dirty="0">
              <a:latin typeface="Arial" pitchFamily="34" charset="0"/>
              <a:cs typeface="Arial" pitchFamily="34" charset="0"/>
            </a:endParaRPr>
          </a:p>
        </p:txBody>
      </p:sp>
      <p:sp>
        <p:nvSpPr>
          <p:cNvPr id="10" name="Down Arrow 9">
            <a:extLst>
              <a:ext uri="{FF2B5EF4-FFF2-40B4-BE49-F238E27FC236}">
                <a16:creationId xmlns:a16="http://schemas.microsoft.com/office/drawing/2014/main" id="{104B38AB-8DD4-E54C-9644-2419E99EAAC3}"/>
              </a:ext>
            </a:extLst>
          </p:cNvPr>
          <p:cNvSpPr/>
          <p:nvPr/>
        </p:nvSpPr>
        <p:spPr>
          <a:xfrm>
            <a:off x="4290624" y="2802091"/>
            <a:ext cx="405045" cy="676143"/>
          </a:xfrm>
          <a:prstGeom prst="downArrow">
            <a:avLst/>
          </a:prstGeom>
          <a:solidFill>
            <a:schemeClr val="accent6"/>
          </a:solidFill>
          <a:ln w="508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p>
        </p:txBody>
      </p:sp>
      <p:sp>
        <p:nvSpPr>
          <p:cNvPr id="11" name="TextBox 10">
            <a:extLst>
              <a:ext uri="{FF2B5EF4-FFF2-40B4-BE49-F238E27FC236}">
                <a16:creationId xmlns:a16="http://schemas.microsoft.com/office/drawing/2014/main" id="{151AABE3-91A6-A841-8379-3D6EFC504911}"/>
              </a:ext>
            </a:extLst>
          </p:cNvPr>
          <p:cNvSpPr txBox="1"/>
          <p:nvPr/>
        </p:nvSpPr>
        <p:spPr>
          <a:xfrm>
            <a:off x="2671842" y="4272197"/>
            <a:ext cx="3642610" cy="461665"/>
          </a:xfrm>
          <a:prstGeom prst="rect">
            <a:avLst/>
          </a:prstGeom>
          <a:noFill/>
          <a:ln w="28575" cmpd="sng">
            <a:solidFill>
              <a:schemeClr val="tx1"/>
            </a:solidFill>
          </a:ln>
        </p:spPr>
        <p:txBody>
          <a:bodyPr wrap="square" rtlCol="0">
            <a:spAutoFit/>
          </a:bodyPr>
          <a:lstStyle/>
          <a:p>
            <a:pPr algn="ctr"/>
            <a:r>
              <a:rPr lang="en-CA" sz="2400" dirty="0"/>
              <a:t>Outcome prediction</a:t>
            </a:r>
          </a:p>
        </p:txBody>
      </p:sp>
      <p:sp>
        <p:nvSpPr>
          <p:cNvPr id="12" name="TextBox 11">
            <a:extLst>
              <a:ext uri="{FF2B5EF4-FFF2-40B4-BE49-F238E27FC236}">
                <a16:creationId xmlns:a16="http://schemas.microsoft.com/office/drawing/2014/main" id="{80A13780-6015-6B4A-AFA0-7A79EDE88F0F}"/>
              </a:ext>
            </a:extLst>
          </p:cNvPr>
          <p:cNvSpPr txBox="1"/>
          <p:nvPr/>
        </p:nvSpPr>
        <p:spPr>
          <a:xfrm>
            <a:off x="2720716" y="3478234"/>
            <a:ext cx="3530183" cy="461665"/>
          </a:xfrm>
          <a:prstGeom prst="rect">
            <a:avLst/>
          </a:prstGeom>
          <a:noFill/>
          <a:ln w="28575" cmpd="sng">
            <a:solidFill>
              <a:schemeClr val="tx1"/>
            </a:solidFill>
          </a:ln>
        </p:spPr>
        <p:txBody>
          <a:bodyPr wrap="square" rtlCol="0">
            <a:spAutoFit/>
          </a:bodyPr>
          <a:lstStyle/>
          <a:p>
            <a:pPr algn="ctr"/>
            <a:r>
              <a:rPr lang="en-CA" sz="2400" dirty="0"/>
              <a:t>Machine Learning Model</a:t>
            </a:r>
          </a:p>
        </p:txBody>
      </p:sp>
      <p:cxnSp>
        <p:nvCxnSpPr>
          <p:cNvPr id="14" name="Straight Arrow Connector 13">
            <a:extLst>
              <a:ext uri="{FF2B5EF4-FFF2-40B4-BE49-F238E27FC236}">
                <a16:creationId xmlns:a16="http://schemas.microsoft.com/office/drawing/2014/main" id="{5B5051FE-03D1-7C4D-9861-B4EAF0FE3E25}"/>
              </a:ext>
            </a:extLst>
          </p:cNvPr>
          <p:cNvCxnSpPr>
            <a:cxnSpLocks/>
            <a:stCxn id="12" idx="2"/>
            <a:endCxn id="11" idx="0"/>
          </p:cNvCxnSpPr>
          <p:nvPr/>
        </p:nvCxnSpPr>
        <p:spPr>
          <a:xfrm>
            <a:off x="4485808" y="3939899"/>
            <a:ext cx="7339" cy="332298"/>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Down Arrow 12">
            <a:extLst>
              <a:ext uri="{FF2B5EF4-FFF2-40B4-BE49-F238E27FC236}">
                <a16:creationId xmlns:a16="http://schemas.microsoft.com/office/drawing/2014/main" id="{39786D70-9A9B-594C-8700-A03D02FF9F29}"/>
              </a:ext>
            </a:extLst>
          </p:cNvPr>
          <p:cNvSpPr/>
          <p:nvPr/>
        </p:nvSpPr>
        <p:spPr>
          <a:xfrm rot="16200000">
            <a:off x="2180121" y="3349196"/>
            <a:ext cx="405045" cy="676143"/>
          </a:xfrm>
          <a:prstGeom prst="downArrow">
            <a:avLst/>
          </a:prstGeom>
          <a:solidFill>
            <a:schemeClr val="accent6"/>
          </a:solidFill>
          <a:ln w="508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p>
        </p:txBody>
      </p:sp>
      <p:sp>
        <p:nvSpPr>
          <p:cNvPr id="2" name="TextBox 1">
            <a:extLst>
              <a:ext uri="{FF2B5EF4-FFF2-40B4-BE49-F238E27FC236}">
                <a16:creationId xmlns:a16="http://schemas.microsoft.com/office/drawing/2014/main" id="{B779AC0D-AC40-FD44-A911-1786160A0661}"/>
              </a:ext>
            </a:extLst>
          </p:cNvPr>
          <p:cNvSpPr txBox="1"/>
          <p:nvPr/>
        </p:nvSpPr>
        <p:spPr>
          <a:xfrm>
            <a:off x="4743826" y="3072713"/>
            <a:ext cx="2284600" cy="300082"/>
          </a:xfrm>
          <a:prstGeom prst="rect">
            <a:avLst/>
          </a:prstGeom>
          <a:noFill/>
        </p:spPr>
        <p:txBody>
          <a:bodyPr wrap="none" rtlCol="0">
            <a:spAutoFit/>
          </a:bodyPr>
          <a:lstStyle/>
          <a:p>
            <a:r>
              <a:rPr lang="en-US" sz="1350" dirty="0"/>
              <a:t>Training on a large data set</a:t>
            </a:r>
          </a:p>
        </p:txBody>
      </p:sp>
      <p:pic>
        <p:nvPicPr>
          <p:cNvPr id="15" name="Picture 3" descr="Z:\home\martin\Dropbox\Presentations\Conference_Presentations\RADIOMICS 2016\Oncoray initiative\Figures\NewData.png">
            <a:extLst>
              <a:ext uri="{FF2B5EF4-FFF2-40B4-BE49-F238E27FC236}">
                <a16:creationId xmlns:a16="http://schemas.microsoft.com/office/drawing/2014/main" id="{8F805E8F-3132-FD46-8C63-665CE46A64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668" y="3201706"/>
            <a:ext cx="837747" cy="8377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C568AD4-6553-414E-90F0-0AEE368A80E6}"/>
              </a:ext>
            </a:extLst>
          </p:cNvPr>
          <p:cNvSpPr txBox="1"/>
          <p:nvPr/>
        </p:nvSpPr>
        <p:spPr>
          <a:xfrm>
            <a:off x="-463366" y="4037922"/>
            <a:ext cx="1890512" cy="300082"/>
          </a:xfrm>
          <a:prstGeom prst="rect">
            <a:avLst/>
          </a:prstGeom>
          <a:noFill/>
        </p:spPr>
        <p:txBody>
          <a:bodyPr wrap="square" rtlCol="0">
            <a:spAutoFit/>
          </a:bodyPr>
          <a:lstStyle/>
          <a:p>
            <a:pPr algn="ctr"/>
            <a:r>
              <a:rPr lang="en-CA" sz="1350" dirty="0"/>
              <a:t>New patient</a:t>
            </a:r>
          </a:p>
        </p:txBody>
      </p:sp>
      <p:pic>
        <p:nvPicPr>
          <p:cNvPr id="17" name="Picture 16">
            <a:extLst>
              <a:ext uri="{FF2B5EF4-FFF2-40B4-BE49-F238E27FC236}">
                <a16:creationId xmlns:a16="http://schemas.microsoft.com/office/drawing/2014/main" id="{9FA453CA-2359-244D-83E8-2E44A35349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95" y="3192121"/>
            <a:ext cx="556991" cy="834044"/>
          </a:xfrm>
          <a:prstGeom prst="rect">
            <a:avLst/>
          </a:prstGeom>
        </p:spPr>
      </p:pic>
      <p:sp>
        <p:nvSpPr>
          <p:cNvPr id="18" name="Right Arrow 17">
            <a:extLst>
              <a:ext uri="{FF2B5EF4-FFF2-40B4-BE49-F238E27FC236}">
                <a16:creationId xmlns:a16="http://schemas.microsoft.com/office/drawing/2014/main" id="{CC5E3631-D04D-BF4E-9D7F-0B530AB6F372}"/>
              </a:ext>
            </a:extLst>
          </p:cNvPr>
          <p:cNvSpPr/>
          <p:nvPr/>
        </p:nvSpPr>
        <p:spPr>
          <a:xfrm>
            <a:off x="717197" y="3512567"/>
            <a:ext cx="355885"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3" name="Footer Placeholder 2">
            <a:extLst>
              <a:ext uri="{FF2B5EF4-FFF2-40B4-BE49-F238E27FC236}">
                <a16:creationId xmlns:a16="http://schemas.microsoft.com/office/drawing/2014/main" id="{76BD3933-3C31-0941-B19A-74461C88250A}"/>
              </a:ext>
            </a:extLst>
          </p:cNvPr>
          <p:cNvSpPr>
            <a:spLocks noGrp="1"/>
          </p:cNvSpPr>
          <p:nvPr>
            <p:ph type="ftr" sz="quarter" idx="11"/>
          </p:nvPr>
        </p:nvSpPr>
        <p:spPr/>
        <p:txBody>
          <a:bodyPr/>
          <a:lstStyle/>
          <a:p>
            <a:r>
              <a:rPr lang="en-US"/>
              <a:t>#AI4Atoms Technical Meeting on Artificial Intelligence for Nuclear Technology and Applications</a:t>
            </a:r>
            <a:endParaRPr lang="en-US" dirty="0"/>
          </a:p>
        </p:txBody>
      </p:sp>
    </p:spTree>
    <p:extLst>
      <p:ext uri="{BB962C8B-B14F-4D97-AF65-F5344CB8AC3E}">
        <p14:creationId xmlns:p14="http://schemas.microsoft.com/office/powerpoint/2010/main" val="2010811654"/>
      </p:ext>
    </p:extLst>
  </p:cSld>
  <p:clrMapOvr>
    <a:masterClrMapping/>
  </p:clrMapOvr>
  <mc:AlternateContent xmlns:mc="http://schemas.openxmlformats.org/markup-compatibility/2006" xmlns:p14="http://schemas.microsoft.com/office/powerpoint/2010/main">
    <mc:Choice Requires="p14">
      <p:transition spd="slow" p14:dur="2000" advTm="44075"/>
    </mc:Choice>
    <mc:Fallback xmlns="">
      <p:transition spd="slow" advTm="44075"/>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1960" y="1156303"/>
            <a:ext cx="1953629" cy="184160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2579" y="1175712"/>
            <a:ext cx="1958843" cy="18420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475092" y="3017742"/>
            <a:ext cx="1807369" cy="1338828"/>
          </a:xfrm>
          <a:prstGeom prst="rect">
            <a:avLst/>
          </a:prstGeom>
          <a:noFill/>
        </p:spPr>
        <p:txBody>
          <a:bodyPr wrap="square" rtlCol="0">
            <a:spAutoFit/>
          </a:bodyPr>
          <a:lstStyle/>
          <a:p>
            <a:pPr algn="ctr"/>
            <a:r>
              <a:rPr lang="en-CA" sz="1350" b="1" dirty="0">
                <a:solidFill>
                  <a:srgbClr val="FF0000"/>
                </a:solidFill>
              </a:rPr>
              <a:t>Energy: 0.06</a:t>
            </a:r>
          </a:p>
          <a:p>
            <a:pPr algn="ctr"/>
            <a:r>
              <a:rPr lang="en-CA" sz="1350" b="1" dirty="0">
                <a:solidFill>
                  <a:srgbClr val="FF0000"/>
                </a:solidFill>
              </a:rPr>
              <a:t>Contrast: 0.73</a:t>
            </a:r>
          </a:p>
          <a:p>
            <a:pPr algn="ctr"/>
            <a:r>
              <a:rPr lang="en-CA" sz="1350" dirty="0"/>
              <a:t>Entropy: 3.09</a:t>
            </a:r>
          </a:p>
          <a:p>
            <a:pPr algn="ctr"/>
            <a:r>
              <a:rPr lang="en-CA" sz="1350" dirty="0"/>
              <a:t>Homogeneity: 0.74</a:t>
            </a:r>
          </a:p>
          <a:p>
            <a:pPr algn="ctr"/>
            <a:r>
              <a:rPr lang="en-CA" sz="1350" dirty="0"/>
              <a:t>Correlation: 0.87</a:t>
            </a:r>
          </a:p>
          <a:p>
            <a:pPr algn="ctr"/>
            <a:r>
              <a:rPr lang="en-CA" sz="1350" dirty="0"/>
              <a:t>Variance: 0.28</a:t>
            </a:r>
          </a:p>
        </p:txBody>
      </p:sp>
      <p:sp>
        <p:nvSpPr>
          <p:cNvPr id="8" name="TextBox 7"/>
          <p:cNvSpPr txBox="1"/>
          <p:nvPr/>
        </p:nvSpPr>
        <p:spPr>
          <a:xfrm>
            <a:off x="3686174" y="3034539"/>
            <a:ext cx="1771650" cy="1338828"/>
          </a:xfrm>
          <a:prstGeom prst="rect">
            <a:avLst/>
          </a:prstGeom>
          <a:noFill/>
        </p:spPr>
        <p:txBody>
          <a:bodyPr wrap="square" rtlCol="0">
            <a:spAutoFit/>
          </a:bodyPr>
          <a:lstStyle/>
          <a:p>
            <a:pPr algn="ctr"/>
            <a:r>
              <a:rPr lang="en-CA" sz="1350" b="1" dirty="0">
                <a:solidFill>
                  <a:srgbClr val="FF0000"/>
                </a:solidFill>
              </a:rPr>
              <a:t>Energy: 0.03</a:t>
            </a:r>
          </a:p>
          <a:p>
            <a:pPr algn="ctr"/>
            <a:r>
              <a:rPr lang="en-CA" sz="1350" b="1" dirty="0">
                <a:solidFill>
                  <a:srgbClr val="FF0000"/>
                </a:solidFill>
              </a:rPr>
              <a:t>Contrast: 1.61</a:t>
            </a:r>
          </a:p>
          <a:p>
            <a:pPr algn="ctr"/>
            <a:r>
              <a:rPr lang="en-CA" sz="1350" dirty="0"/>
              <a:t>Entropy: 3.57</a:t>
            </a:r>
          </a:p>
          <a:p>
            <a:pPr algn="ctr"/>
            <a:r>
              <a:rPr lang="en-CA" sz="1350" dirty="0"/>
              <a:t>Homogeneity: 0.64</a:t>
            </a:r>
          </a:p>
          <a:p>
            <a:pPr algn="ctr"/>
            <a:r>
              <a:rPr lang="en-CA" sz="1350" dirty="0"/>
              <a:t>Correlation: 0.80</a:t>
            </a:r>
          </a:p>
          <a:p>
            <a:pPr algn="ctr"/>
            <a:r>
              <a:rPr lang="en-CA" sz="1350" dirty="0"/>
              <a:t>Variance: 0.39</a:t>
            </a:r>
          </a:p>
        </p:txBody>
      </p:sp>
      <p:sp>
        <p:nvSpPr>
          <p:cNvPr id="6" name="TextBox 5"/>
          <p:cNvSpPr txBox="1"/>
          <p:nvPr/>
        </p:nvSpPr>
        <p:spPr>
          <a:xfrm>
            <a:off x="6331743" y="695767"/>
            <a:ext cx="2179042" cy="507831"/>
          </a:xfrm>
          <a:prstGeom prst="rect">
            <a:avLst/>
          </a:prstGeom>
          <a:noFill/>
        </p:spPr>
        <p:txBody>
          <a:bodyPr wrap="square" rtlCol="0">
            <a:spAutoFit/>
          </a:bodyPr>
          <a:lstStyle/>
          <a:p>
            <a:pPr algn="ctr"/>
            <a:r>
              <a:rPr lang="en-CA" sz="1350" dirty="0"/>
              <a:t>Patient did not develop metastases</a:t>
            </a:r>
          </a:p>
        </p:txBody>
      </p:sp>
      <p:sp>
        <p:nvSpPr>
          <p:cNvPr id="10" name="TextBox 9"/>
          <p:cNvSpPr txBox="1"/>
          <p:nvPr/>
        </p:nvSpPr>
        <p:spPr>
          <a:xfrm>
            <a:off x="3592578" y="695767"/>
            <a:ext cx="1958843" cy="507831"/>
          </a:xfrm>
          <a:prstGeom prst="rect">
            <a:avLst/>
          </a:prstGeom>
          <a:noFill/>
        </p:spPr>
        <p:txBody>
          <a:bodyPr wrap="square" rtlCol="0">
            <a:spAutoFit/>
          </a:bodyPr>
          <a:lstStyle/>
          <a:p>
            <a:pPr algn="ctr"/>
            <a:r>
              <a:rPr lang="en-CA" sz="1350" dirty="0"/>
              <a:t>Patient developed metastases</a:t>
            </a:r>
          </a:p>
        </p:txBody>
      </p:sp>
      <p:sp>
        <p:nvSpPr>
          <p:cNvPr id="2" name="Rectangle 1"/>
          <p:cNvSpPr/>
          <p:nvPr/>
        </p:nvSpPr>
        <p:spPr>
          <a:xfrm>
            <a:off x="1655363" y="4367081"/>
            <a:ext cx="7397624" cy="738664"/>
          </a:xfrm>
          <a:prstGeom prst="rect">
            <a:avLst/>
          </a:prstGeom>
          <a:solidFill>
            <a:schemeClr val="accent1"/>
          </a:solidFill>
        </p:spPr>
        <p:txBody>
          <a:bodyPr wrap="square">
            <a:spAutoFit/>
          </a:bodyPr>
          <a:lstStyle/>
          <a:p>
            <a:pPr algn="ctr"/>
            <a:r>
              <a:rPr lang="en-CA" sz="2100" dirty="0">
                <a:solidFill>
                  <a:schemeClr val="bg1"/>
                </a:solidFill>
              </a:rPr>
              <a:t>Texture analysis is concerned with the </a:t>
            </a:r>
            <a:r>
              <a:rPr lang="en-CA" sz="2100" i="1" dirty="0">
                <a:solidFill>
                  <a:schemeClr val="bg1"/>
                </a:solidFill>
              </a:rPr>
              <a:t>spatial distribution (patterns) of gray level variations </a:t>
            </a:r>
            <a:r>
              <a:rPr lang="en-CA" sz="2100" dirty="0">
                <a:solidFill>
                  <a:schemeClr val="bg1"/>
                </a:solidFill>
              </a:rPr>
              <a:t>within an image</a:t>
            </a:r>
            <a:r>
              <a:rPr lang="en-CA" sz="2100" dirty="0"/>
              <a:t>.</a:t>
            </a:r>
          </a:p>
        </p:txBody>
      </p:sp>
      <p:sp>
        <p:nvSpPr>
          <p:cNvPr id="12" name="Title 1"/>
          <p:cNvSpPr>
            <a:spLocks noGrp="1"/>
          </p:cNvSpPr>
          <p:nvPr>
            <p:ph type="title"/>
          </p:nvPr>
        </p:nvSpPr>
        <p:spPr/>
        <p:txBody>
          <a:bodyPr>
            <a:noAutofit/>
          </a:bodyPr>
          <a:lstStyle/>
          <a:p>
            <a:r>
              <a:rPr lang="en-CA" dirty="0"/>
              <a:t>Example of </a:t>
            </a:r>
            <a:r>
              <a:rPr lang="en-CA" i="1" dirty="0"/>
              <a:t>GLCM</a:t>
            </a:r>
            <a:r>
              <a:rPr lang="en-CA" dirty="0"/>
              <a:t> textures</a:t>
            </a:r>
          </a:p>
        </p:txBody>
      </p:sp>
      <p:sp>
        <p:nvSpPr>
          <p:cNvPr id="4" name="TextBox 3">
            <a:extLst>
              <a:ext uri="{FF2B5EF4-FFF2-40B4-BE49-F238E27FC236}">
                <a16:creationId xmlns:a16="http://schemas.microsoft.com/office/drawing/2014/main" id="{9EE76873-37B3-574C-BD7E-9D88C760D374}"/>
              </a:ext>
            </a:extLst>
          </p:cNvPr>
          <p:cNvSpPr txBox="1"/>
          <p:nvPr/>
        </p:nvSpPr>
        <p:spPr>
          <a:xfrm>
            <a:off x="1216452" y="3981628"/>
            <a:ext cx="1643399" cy="300082"/>
          </a:xfrm>
          <a:prstGeom prst="rect">
            <a:avLst/>
          </a:prstGeom>
          <a:noFill/>
        </p:spPr>
        <p:txBody>
          <a:bodyPr wrap="none" rtlCol="0">
            <a:spAutoFit/>
          </a:bodyPr>
          <a:lstStyle/>
          <a:p>
            <a:r>
              <a:rPr lang="en-US" sz="1350" dirty="0" err="1"/>
              <a:t>Vallières</a:t>
            </a:r>
            <a:r>
              <a:rPr lang="en-US" sz="1350" dirty="0"/>
              <a:t> et al 2017</a:t>
            </a:r>
          </a:p>
        </p:txBody>
      </p:sp>
      <p:pic>
        <p:nvPicPr>
          <p:cNvPr id="9" name="Picture 8" descr="A close up of text on a white background&#10;&#10;Description automatically generated">
            <a:extLst>
              <a:ext uri="{FF2B5EF4-FFF2-40B4-BE49-F238E27FC236}">
                <a16:creationId xmlns:a16="http://schemas.microsoft.com/office/drawing/2014/main" id="{230A32A3-4E40-484B-A557-96520F99E038}"/>
              </a:ext>
            </a:extLst>
          </p:cNvPr>
          <p:cNvPicPr>
            <a:picLocks noChangeAspect="1"/>
          </p:cNvPicPr>
          <p:nvPr/>
        </p:nvPicPr>
        <p:blipFill>
          <a:blip r:embed="rId5"/>
          <a:stretch>
            <a:fillRect/>
          </a:stretch>
        </p:blipFill>
        <p:spPr>
          <a:xfrm>
            <a:off x="169175" y="2412601"/>
            <a:ext cx="2643081" cy="1418713"/>
          </a:xfrm>
          <a:prstGeom prst="rect">
            <a:avLst/>
          </a:prstGeom>
        </p:spPr>
      </p:pic>
      <p:sp>
        <p:nvSpPr>
          <p:cNvPr id="11" name="TextBox 10">
            <a:extLst>
              <a:ext uri="{FF2B5EF4-FFF2-40B4-BE49-F238E27FC236}">
                <a16:creationId xmlns:a16="http://schemas.microsoft.com/office/drawing/2014/main" id="{C07F56E0-3B96-BA43-A49E-AA7CC0463312}"/>
              </a:ext>
            </a:extLst>
          </p:cNvPr>
          <p:cNvSpPr txBox="1"/>
          <p:nvPr/>
        </p:nvSpPr>
        <p:spPr>
          <a:xfrm>
            <a:off x="26181" y="2096726"/>
            <a:ext cx="3286477" cy="300082"/>
          </a:xfrm>
          <a:prstGeom prst="rect">
            <a:avLst/>
          </a:prstGeom>
          <a:noFill/>
        </p:spPr>
        <p:txBody>
          <a:bodyPr wrap="none" rtlCol="0">
            <a:spAutoFit/>
          </a:bodyPr>
          <a:lstStyle/>
          <a:p>
            <a:r>
              <a:rPr lang="en-US" sz="1350" dirty="0"/>
              <a:t>GLCM = grey level co-occurrence matrix</a:t>
            </a:r>
          </a:p>
        </p:txBody>
      </p:sp>
      <p:sp>
        <p:nvSpPr>
          <p:cNvPr id="3" name="Footer Placeholder 2">
            <a:extLst>
              <a:ext uri="{FF2B5EF4-FFF2-40B4-BE49-F238E27FC236}">
                <a16:creationId xmlns:a16="http://schemas.microsoft.com/office/drawing/2014/main" id="{FD8AC550-6102-7D42-A14B-7A68EF87EA93}"/>
              </a:ext>
            </a:extLst>
          </p:cNvPr>
          <p:cNvSpPr>
            <a:spLocks noGrp="1"/>
          </p:cNvSpPr>
          <p:nvPr>
            <p:ph type="ftr" sz="quarter" idx="11"/>
          </p:nvPr>
        </p:nvSpPr>
        <p:spPr/>
        <p:txBody>
          <a:bodyPr/>
          <a:lstStyle/>
          <a:p>
            <a:r>
              <a:rPr lang="en-US"/>
              <a:t>#AI4Atoms Technical Meeting on Artificial Intelligence for Nuclear Technology and Applications</a:t>
            </a:r>
          </a:p>
        </p:txBody>
      </p:sp>
    </p:spTree>
    <p:extLst>
      <p:ext uri="{BB962C8B-B14F-4D97-AF65-F5344CB8AC3E}">
        <p14:creationId xmlns:p14="http://schemas.microsoft.com/office/powerpoint/2010/main" val="2289674817"/>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Soft tissue sarcoma – lung metastases prediction model</a:t>
            </a:r>
          </a:p>
        </p:txBody>
      </p:sp>
      <p:sp>
        <p:nvSpPr>
          <p:cNvPr id="3" name="Footer Placeholder 2"/>
          <p:cNvSpPr>
            <a:spLocks noGrp="1"/>
          </p:cNvSpPr>
          <p:nvPr>
            <p:ph type="ftr" sz="quarter" idx="11"/>
          </p:nvPr>
        </p:nvSpPr>
        <p:spPr/>
        <p:txBody>
          <a:bodyPr/>
          <a:lstStyle/>
          <a:p>
            <a:r>
              <a:rPr lang="en-US"/>
              <a:t>#AI4Atoms Technical Meeting on Artificial Intelligence for Nuclear Technology and Applications</a:t>
            </a:r>
            <a:endParaRPr lang="en-US" dirty="0"/>
          </a:p>
        </p:txBody>
      </p:sp>
      <p:pic>
        <p:nvPicPr>
          <p:cNvPr id="5" name="Picture 4" descr="martin_STS_model.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00" y="1735281"/>
            <a:ext cx="3860940" cy="2037244"/>
          </a:xfrm>
          <a:prstGeom prst="rect">
            <a:avLst/>
          </a:prstGeom>
        </p:spPr>
      </p:pic>
      <p:sp>
        <p:nvSpPr>
          <p:cNvPr id="9" name="TextBox 8"/>
          <p:cNvSpPr txBox="1"/>
          <p:nvPr/>
        </p:nvSpPr>
        <p:spPr>
          <a:xfrm>
            <a:off x="628650" y="3854395"/>
            <a:ext cx="3669594" cy="300082"/>
          </a:xfrm>
          <a:prstGeom prst="rect">
            <a:avLst/>
          </a:prstGeom>
          <a:noFill/>
        </p:spPr>
        <p:txBody>
          <a:bodyPr wrap="none" rtlCol="0">
            <a:spAutoFit/>
          </a:bodyPr>
          <a:lstStyle/>
          <a:p>
            <a:r>
              <a:rPr lang="en-US" sz="1350" i="1" dirty="0" err="1"/>
              <a:t>Vallieres</a:t>
            </a:r>
            <a:r>
              <a:rPr lang="en-US" sz="1350" i="1" dirty="0"/>
              <a:t> et al 2015 Phys. Med. Biol. 60: 5471</a:t>
            </a:r>
          </a:p>
        </p:txBody>
      </p:sp>
      <p:pic>
        <p:nvPicPr>
          <p:cNvPr id="4" name="Picture 3">
            <a:extLst>
              <a:ext uri="{FF2B5EF4-FFF2-40B4-BE49-F238E27FC236}">
                <a16:creationId xmlns:a16="http://schemas.microsoft.com/office/drawing/2014/main" id="{6EBDB384-8AB8-EF46-9C6F-14C69E71A597}"/>
              </a:ext>
            </a:extLst>
          </p:cNvPr>
          <p:cNvPicPr>
            <a:picLocks noChangeAspect="1"/>
          </p:cNvPicPr>
          <p:nvPr/>
        </p:nvPicPr>
        <p:blipFill>
          <a:blip r:embed="rId4"/>
          <a:stretch>
            <a:fillRect/>
          </a:stretch>
        </p:blipFill>
        <p:spPr>
          <a:xfrm>
            <a:off x="5045876" y="1528356"/>
            <a:ext cx="3803073" cy="2326039"/>
          </a:xfrm>
          <a:prstGeom prst="rect">
            <a:avLst/>
          </a:prstGeom>
        </p:spPr>
      </p:pic>
      <p:sp>
        <p:nvSpPr>
          <p:cNvPr id="6" name="TextBox 5">
            <a:extLst>
              <a:ext uri="{FF2B5EF4-FFF2-40B4-BE49-F238E27FC236}">
                <a16:creationId xmlns:a16="http://schemas.microsoft.com/office/drawing/2014/main" id="{6645399C-9698-8C4B-834F-44C7FAC79962}"/>
              </a:ext>
            </a:extLst>
          </p:cNvPr>
          <p:cNvSpPr txBox="1"/>
          <p:nvPr/>
        </p:nvSpPr>
        <p:spPr>
          <a:xfrm>
            <a:off x="6317673" y="1392382"/>
            <a:ext cx="732958" cy="300082"/>
          </a:xfrm>
          <a:prstGeom prst="rect">
            <a:avLst/>
          </a:prstGeom>
          <a:noFill/>
        </p:spPr>
        <p:txBody>
          <a:bodyPr wrap="none" rtlCol="0">
            <a:spAutoFit/>
          </a:bodyPr>
          <a:lstStyle/>
          <a:p>
            <a:r>
              <a:rPr lang="en-US" sz="1350" dirty="0"/>
              <a:t>Testing</a:t>
            </a:r>
          </a:p>
        </p:txBody>
      </p:sp>
      <p:sp>
        <p:nvSpPr>
          <p:cNvPr id="8" name="TextBox 7">
            <a:extLst>
              <a:ext uri="{FF2B5EF4-FFF2-40B4-BE49-F238E27FC236}">
                <a16:creationId xmlns:a16="http://schemas.microsoft.com/office/drawing/2014/main" id="{18BBAE46-47FD-DD47-8AAC-A14B7BB55648}"/>
              </a:ext>
            </a:extLst>
          </p:cNvPr>
          <p:cNvSpPr txBox="1"/>
          <p:nvPr/>
        </p:nvSpPr>
        <p:spPr>
          <a:xfrm>
            <a:off x="1995055" y="1465118"/>
            <a:ext cx="803425" cy="300082"/>
          </a:xfrm>
          <a:prstGeom prst="rect">
            <a:avLst/>
          </a:prstGeom>
          <a:noFill/>
        </p:spPr>
        <p:txBody>
          <a:bodyPr wrap="none" rtlCol="0">
            <a:spAutoFit/>
          </a:bodyPr>
          <a:lstStyle/>
          <a:p>
            <a:r>
              <a:rPr lang="en-US" sz="1350" dirty="0"/>
              <a:t>Training</a:t>
            </a:r>
          </a:p>
        </p:txBody>
      </p:sp>
      <p:sp>
        <p:nvSpPr>
          <p:cNvPr id="10" name="TextBox 9">
            <a:extLst>
              <a:ext uri="{FF2B5EF4-FFF2-40B4-BE49-F238E27FC236}">
                <a16:creationId xmlns:a16="http://schemas.microsoft.com/office/drawing/2014/main" id="{8D41825E-60F5-724E-B2DC-24D5E7F2756B}"/>
              </a:ext>
            </a:extLst>
          </p:cNvPr>
          <p:cNvSpPr txBox="1"/>
          <p:nvPr/>
        </p:nvSpPr>
        <p:spPr>
          <a:xfrm>
            <a:off x="5695586" y="3895330"/>
            <a:ext cx="2967479" cy="300082"/>
          </a:xfrm>
          <a:prstGeom prst="rect">
            <a:avLst/>
          </a:prstGeom>
          <a:noFill/>
        </p:spPr>
        <p:txBody>
          <a:bodyPr wrap="none" rtlCol="0">
            <a:spAutoFit/>
          </a:bodyPr>
          <a:lstStyle/>
          <a:p>
            <a:r>
              <a:rPr lang="en-US" sz="1350" i="1" dirty="0" err="1"/>
              <a:t>Vallieres</a:t>
            </a:r>
            <a:r>
              <a:rPr lang="en-US" sz="1350" i="1" dirty="0"/>
              <a:t> et al 2018 PHIRO </a:t>
            </a:r>
            <a:r>
              <a:rPr lang="en-US" sz="1350" b="1" i="1" dirty="0"/>
              <a:t>6</a:t>
            </a:r>
            <a:r>
              <a:rPr lang="en-US" sz="1350" i="1" dirty="0"/>
              <a:t>, 53–60</a:t>
            </a:r>
          </a:p>
        </p:txBody>
      </p:sp>
    </p:spTree>
    <p:extLst>
      <p:ext uri="{BB962C8B-B14F-4D97-AF65-F5344CB8AC3E}">
        <p14:creationId xmlns:p14="http://schemas.microsoft.com/office/powerpoint/2010/main" val="2651216180"/>
      </p:ext>
    </p:extLst>
  </p:cSld>
  <p:clrMapOvr>
    <a:masterClrMapping/>
  </p:clrMapOvr>
  <mc:AlternateContent xmlns:mc="http://schemas.openxmlformats.org/markup-compatibility/2006" xmlns:p14="http://schemas.microsoft.com/office/powerpoint/2010/main">
    <mc:Choice Requires="p14">
      <p:transition spd="slow" p14:dur="2000" advTm="37894"/>
    </mc:Choice>
    <mc:Fallback xmlns="">
      <p:transition spd="slow" advTm="37894"/>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79773AD-4DD7-C74C-BB12-6A9E351C635F}"/>
              </a:ext>
            </a:extLst>
          </p:cNvPr>
          <p:cNvGrpSpPr/>
          <p:nvPr/>
        </p:nvGrpSpPr>
        <p:grpSpPr>
          <a:xfrm>
            <a:off x="0" y="735546"/>
            <a:ext cx="5796136" cy="3672407"/>
            <a:chOff x="0" y="735546"/>
            <a:chExt cx="5796136" cy="3672407"/>
          </a:xfrm>
        </p:grpSpPr>
        <p:pic>
          <p:nvPicPr>
            <p:cNvPr id="3" name="step2.jpeg" descr="step2.jpeg">
              <a:extLst>
                <a:ext uri="{FF2B5EF4-FFF2-40B4-BE49-F238E27FC236}">
                  <a16:creationId xmlns:a16="http://schemas.microsoft.com/office/drawing/2014/main" id="{6B5550ED-E8BE-F04F-90E3-F912353005E4}"/>
                </a:ext>
              </a:extLst>
            </p:cNvPr>
            <p:cNvPicPr>
              <a:picLocks noChangeAspect="1"/>
            </p:cNvPicPr>
            <p:nvPr/>
          </p:nvPicPr>
          <p:blipFill rotWithShape="1">
            <a:blip r:embed="rId4"/>
            <a:srcRect l="2247" t="12049" r="12359" b="12049"/>
            <a:stretch/>
          </p:blipFill>
          <p:spPr>
            <a:xfrm>
              <a:off x="0" y="1203597"/>
              <a:ext cx="5472608" cy="2736305"/>
            </a:xfrm>
            <a:prstGeom prst="rect">
              <a:avLst/>
            </a:prstGeom>
            <a:ln w="12700">
              <a:miter lim="400000"/>
            </a:ln>
          </p:spPr>
        </p:pic>
        <p:sp>
          <p:nvSpPr>
            <p:cNvPr id="4" name="Rectangle 3">
              <a:extLst>
                <a:ext uri="{FF2B5EF4-FFF2-40B4-BE49-F238E27FC236}">
                  <a16:creationId xmlns:a16="http://schemas.microsoft.com/office/drawing/2014/main" id="{64BD4DC6-32F4-E148-8F33-A6C4A49DB289}"/>
                </a:ext>
              </a:extLst>
            </p:cNvPr>
            <p:cNvSpPr/>
            <p:nvPr/>
          </p:nvSpPr>
          <p:spPr>
            <a:xfrm>
              <a:off x="3995936" y="735546"/>
              <a:ext cx="1800200" cy="900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4DA6E39-5285-B448-9C32-C4A6C31FAD3C}"/>
                </a:ext>
              </a:extLst>
            </p:cNvPr>
            <p:cNvSpPr/>
            <p:nvPr/>
          </p:nvSpPr>
          <p:spPr>
            <a:xfrm>
              <a:off x="4525551" y="1131590"/>
              <a:ext cx="1270585" cy="900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465BE5-FAF7-CA46-A68E-08755E143E96}"/>
                </a:ext>
              </a:extLst>
            </p:cNvPr>
            <p:cNvSpPr/>
            <p:nvPr/>
          </p:nvSpPr>
          <p:spPr>
            <a:xfrm>
              <a:off x="539552" y="969571"/>
              <a:ext cx="1152128" cy="378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A9234A2-087F-784C-9072-A8769DBDCB4E}"/>
                </a:ext>
              </a:extLst>
            </p:cNvPr>
            <p:cNvSpPr/>
            <p:nvPr/>
          </p:nvSpPr>
          <p:spPr>
            <a:xfrm>
              <a:off x="2051720" y="3795886"/>
              <a:ext cx="1270585" cy="612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AA491AB-6220-7C4C-8EA7-F05483D8ED63}"/>
              </a:ext>
            </a:extLst>
          </p:cNvPr>
          <p:cNvSpPr>
            <a:spLocks noGrp="1"/>
          </p:cNvSpPr>
          <p:nvPr>
            <p:ph type="title"/>
          </p:nvPr>
        </p:nvSpPr>
        <p:spPr/>
        <p:txBody>
          <a:bodyPr>
            <a:normAutofit fontScale="90000"/>
          </a:bodyPr>
          <a:lstStyle/>
          <a:p>
            <a:r>
              <a:rPr lang="en-US" dirty="0"/>
              <a:t>Outcome prediction from images</a:t>
            </a:r>
          </a:p>
        </p:txBody>
      </p:sp>
      <p:pic>
        <p:nvPicPr>
          <p:cNvPr id="9" name="Picture 8">
            <a:extLst>
              <a:ext uri="{FF2B5EF4-FFF2-40B4-BE49-F238E27FC236}">
                <a16:creationId xmlns:a16="http://schemas.microsoft.com/office/drawing/2014/main" id="{6C5C952B-DC2C-F945-8611-5EE1803F0888}"/>
              </a:ext>
            </a:extLst>
          </p:cNvPr>
          <p:cNvPicPr>
            <a:picLocks noChangeAspect="1"/>
          </p:cNvPicPr>
          <p:nvPr/>
        </p:nvPicPr>
        <p:blipFill>
          <a:blip r:embed="rId5"/>
          <a:stretch>
            <a:fillRect/>
          </a:stretch>
        </p:blipFill>
        <p:spPr>
          <a:xfrm>
            <a:off x="5436096" y="771550"/>
            <a:ext cx="3644900" cy="2578100"/>
          </a:xfrm>
          <a:prstGeom prst="rect">
            <a:avLst/>
          </a:prstGeom>
        </p:spPr>
      </p:pic>
      <p:sp>
        <p:nvSpPr>
          <p:cNvPr id="10" name="TextBox 9">
            <a:extLst>
              <a:ext uri="{FF2B5EF4-FFF2-40B4-BE49-F238E27FC236}">
                <a16:creationId xmlns:a16="http://schemas.microsoft.com/office/drawing/2014/main" id="{F230F5C2-70CF-6844-9846-B75788D3BEB5}"/>
              </a:ext>
            </a:extLst>
          </p:cNvPr>
          <p:cNvSpPr txBox="1"/>
          <p:nvPr/>
        </p:nvSpPr>
        <p:spPr>
          <a:xfrm>
            <a:off x="6012160" y="3291830"/>
            <a:ext cx="3347864" cy="1077218"/>
          </a:xfrm>
          <a:prstGeom prst="rect">
            <a:avLst/>
          </a:prstGeom>
          <a:noFill/>
        </p:spPr>
        <p:txBody>
          <a:bodyPr wrap="square" rtlCol="0">
            <a:spAutoFit/>
          </a:bodyPr>
          <a:lstStyle/>
          <a:p>
            <a:r>
              <a:rPr lang="en-US" sz="1600" dirty="0"/>
              <a:t>Prediction AUC of “Overall survival” in head and neck cancer patients based on CT, PET and clinical parameters.</a:t>
            </a:r>
          </a:p>
        </p:txBody>
      </p:sp>
      <p:sp>
        <p:nvSpPr>
          <p:cNvPr id="11" name="TextBox 10">
            <a:extLst>
              <a:ext uri="{FF2B5EF4-FFF2-40B4-BE49-F238E27FC236}">
                <a16:creationId xmlns:a16="http://schemas.microsoft.com/office/drawing/2014/main" id="{D3A88158-E8F1-6749-9AF5-A29073E1512C}"/>
              </a:ext>
            </a:extLst>
          </p:cNvPr>
          <p:cNvSpPr txBox="1"/>
          <p:nvPr/>
        </p:nvSpPr>
        <p:spPr>
          <a:xfrm>
            <a:off x="440871" y="947057"/>
            <a:ext cx="3365024" cy="369332"/>
          </a:xfrm>
          <a:prstGeom prst="rect">
            <a:avLst/>
          </a:prstGeom>
          <a:noFill/>
        </p:spPr>
        <p:txBody>
          <a:bodyPr wrap="none" rtlCol="0">
            <a:spAutoFit/>
          </a:bodyPr>
          <a:lstStyle/>
          <a:p>
            <a:r>
              <a:rPr lang="en-US" dirty="0"/>
              <a:t>Head and neck cancer patients</a:t>
            </a:r>
          </a:p>
        </p:txBody>
      </p:sp>
      <p:sp>
        <p:nvSpPr>
          <p:cNvPr id="12" name="TextBox 11">
            <a:extLst>
              <a:ext uri="{FF2B5EF4-FFF2-40B4-BE49-F238E27FC236}">
                <a16:creationId xmlns:a16="http://schemas.microsoft.com/office/drawing/2014/main" id="{E4483983-7D3D-094C-BFE0-01CC781B28D1}"/>
              </a:ext>
            </a:extLst>
          </p:cNvPr>
          <p:cNvSpPr txBox="1"/>
          <p:nvPr/>
        </p:nvSpPr>
        <p:spPr>
          <a:xfrm>
            <a:off x="1181437" y="3988126"/>
            <a:ext cx="3030523" cy="584775"/>
          </a:xfrm>
          <a:prstGeom prst="rect">
            <a:avLst/>
          </a:prstGeom>
          <a:noFill/>
        </p:spPr>
        <p:txBody>
          <a:bodyPr wrap="square" rtlCol="0">
            <a:spAutoFit/>
          </a:bodyPr>
          <a:lstStyle/>
          <a:p>
            <a:r>
              <a:rPr lang="en-US" sz="1600" dirty="0"/>
              <a:t>Deep learning convolutional neural network</a:t>
            </a:r>
          </a:p>
        </p:txBody>
      </p:sp>
      <p:grpSp>
        <p:nvGrpSpPr>
          <p:cNvPr id="19" name="Group 18">
            <a:extLst>
              <a:ext uri="{FF2B5EF4-FFF2-40B4-BE49-F238E27FC236}">
                <a16:creationId xmlns:a16="http://schemas.microsoft.com/office/drawing/2014/main" id="{7D2C0139-17A8-004B-BC1E-D9FBA034413B}"/>
              </a:ext>
            </a:extLst>
          </p:cNvPr>
          <p:cNvGrpSpPr/>
          <p:nvPr/>
        </p:nvGrpSpPr>
        <p:grpSpPr>
          <a:xfrm>
            <a:off x="-59747" y="1450980"/>
            <a:ext cx="2503442" cy="2160239"/>
            <a:chOff x="-59747" y="1450980"/>
            <a:chExt cx="2503442" cy="2160239"/>
          </a:xfrm>
        </p:grpSpPr>
        <p:sp>
          <p:nvSpPr>
            <p:cNvPr id="15" name="TextBox 14">
              <a:extLst>
                <a:ext uri="{FF2B5EF4-FFF2-40B4-BE49-F238E27FC236}">
                  <a16:creationId xmlns:a16="http://schemas.microsoft.com/office/drawing/2014/main" id="{F6F50C96-233A-B741-8C07-DDACA955DF07}"/>
                </a:ext>
              </a:extLst>
            </p:cNvPr>
            <p:cNvSpPr txBox="1"/>
            <p:nvPr/>
          </p:nvSpPr>
          <p:spPr>
            <a:xfrm>
              <a:off x="-59747" y="2186805"/>
              <a:ext cx="1001236" cy="369332"/>
            </a:xfrm>
            <a:prstGeom prst="rect">
              <a:avLst/>
            </a:prstGeom>
            <a:noFill/>
          </p:spPr>
          <p:txBody>
            <a:bodyPr wrap="none" rtlCol="0">
              <a:spAutoFit/>
            </a:bodyPr>
            <a:lstStyle/>
            <a:p>
              <a:r>
                <a:rPr lang="en-US" dirty="0">
                  <a:solidFill>
                    <a:srgbClr val="FF0000"/>
                  </a:solidFill>
                </a:rPr>
                <a:t>CT data</a:t>
              </a:r>
            </a:p>
          </p:txBody>
        </p:sp>
        <p:sp>
          <p:nvSpPr>
            <p:cNvPr id="16" name="TextBox 15">
              <a:extLst>
                <a:ext uri="{FF2B5EF4-FFF2-40B4-BE49-F238E27FC236}">
                  <a16:creationId xmlns:a16="http://schemas.microsoft.com/office/drawing/2014/main" id="{5184F4BB-4211-EB4C-8DB6-BABFC83DCB05}"/>
                </a:ext>
              </a:extLst>
            </p:cNvPr>
            <p:cNvSpPr txBox="1"/>
            <p:nvPr/>
          </p:nvSpPr>
          <p:spPr>
            <a:xfrm>
              <a:off x="-26684" y="3241887"/>
              <a:ext cx="1142300" cy="369332"/>
            </a:xfrm>
            <a:prstGeom prst="rect">
              <a:avLst/>
            </a:prstGeom>
            <a:noFill/>
          </p:spPr>
          <p:txBody>
            <a:bodyPr wrap="none" rtlCol="0">
              <a:spAutoFit/>
            </a:bodyPr>
            <a:lstStyle/>
            <a:p>
              <a:r>
                <a:rPr lang="en-US" dirty="0">
                  <a:solidFill>
                    <a:srgbClr val="FF0000"/>
                  </a:solidFill>
                </a:rPr>
                <a:t>PET data</a:t>
              </a:r>
            </a:p>
          </p:txBody>
        </p:sp>
        <p:sp>
          <p:nvSpPr>
            <p:cNvPr id="17" name="TextBox 16">
              <a:extLst>
                <a:ext uri="{FF2B5EF4-FFF2-40B4-BE49-F238E27FC236}">
                  <a16:creationId xmlns:a16="http://schemas.microsoft.com/office/drawing/2014/main" id="{DC44784D-9C21-154A-9877-162168D72D82}"/>
                </a:ext>
              </a:extLst>
            </p:cNvPr>
            <p:cNvSpPr txBox="1"/>
            <p:nvPr/>
          </p:nvSpPr>
          <p:spPr>
            <a:xfrm>
              <a:off x="1053571" y="1450980"/>
              <a:ext cx="1390124" cy="369332"/>
            </a:xfrm>
            <a:prstGeom prst="rect">
              <a:avLst/>
            </a:prstGeom>
            <a:noFill/>
          </p:spPr>
          <p:txBody>
            <a:bodyPr wrap="none" rtlCol="0">
              <a:spAutoFit/>
            </a:bodyPr>
            <a:lstStyle/>
            <a:p>
              <a:r>
                <a:rPr lang="en-US" dirty="0">
                  <a:solidFill>
                    <a:srgbClr val="FF0000"/>
                  </a:solidFill>
                </a:rPr>
                <a:t>clinical data</a:t>
              </a:r>
            </a:p>
          </p:txBody>
        </p:sp>
      </p:grpSp>
      <p:sp>
        <p:nvSpPr>
          <p:cNvPr id="18" name="Oval 17">
            <a:extLst>
              <a:ext uri="{FF2B5EF4-FFF2-40B4-BE49-F238E27FC236}">
                <a16:creationId xmlns:a16="http://schemas.microsoft.com/office/drawing/2014/main" id="{877CF7EC-BC4B-4946-B491-612EBFCEAE11}"/>
              </a:ext>
            </a:extLst>
          </p:cNvPr>
          <p:cNvSpPr/>
          <p:nvPr/>
        </p:nvSpPr>
        <p:spPr>
          <a:xfrm>
            <a:off x="4635196" y="2186805"/>
            <a:ext cx="864096" cy="5039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75C33F8-2489-384D-86F3-B1C25A0A4B35}"/>
              </a:ext>
            </a:extLst>
          </p:cNvPr>
          <p:cNvSpPr txBox="1"/>
          <p:nvPr/>
        </p:nvSpPr>
        <p:spPr>
          <a:xfrm>
            <a:off x="6012160" y="4573500"/>
            <a:ext cx="2233304" cy="307777"/>
          </a:xfrm>
          <a:prstGeom prst="rect">
            <a:avLst/>
          </a:prstGeom>
          <a:noFill/>
        </p:spPr>
        <p:txBody>
          <a:bodyPr wrap="none" rtlCol="0">
            <a:spAutoFit/>
          </a:bodyPr>
          <a:lstStyle/>
          <a:p>
            <a:r>
              <a:rPr lang="en-US" sz="1400" dirty="0"/>
              <a:t>Diamant et al, 2019, 2020</a:t>
            </a:r>
          </a:p>
        </p:txBody>
      </p:sp>
      <p:sp>
        <p:nvSpPr>
          <p:cNvPr id="13" name="Footer Placeholder 12">
            <a:extLst>
              <a:ext uri="{FF2B5EF4-FFF2-40B4-BE49-F238E27FC236}">
                <a16:creationId xmlns:a16="http://schemas.microsoft.com/office/drawing/2014/main" id="{93BEE51A-EB7B-284B-A9F0-34CF6F7EE425}"/>
              </a:ext>
            </a:extLst>
          </p:cNvPr>
          <p:cNvSpPr>
            <a:spLocks noGrp="1"/>
          </p:cNvSpPr>
          <p:nvPr>
            <p:ph type="ftr" sz="quarter" idx="11"/>
          </p:nvPr>
        </p:nvSpPr>
        <p:spPr/>
        <p:txBody>
          <a:bodyPr/>
          <a:lstStyle/>
          <a:p>
            <a:r>
              <a:rPr lang="en-US" dirty="0"/>
              <a:t>#AI4Atoms Technical Meeting on Artificial Intelligence for Nuclear Technology and Applications</a:t>
            </a:r>
          </a:p>
        </p:txBody>
      </p:sp>
    </p:spTree>
    <p:custDataLst>
      <p:tags r:id="rId1"/>
    </p:custDataLst>
    <p:extLst>
      <p:ext uri="{BB962C8B-B14F-4D97-AF65-F5344CB8AC3E}">
        <p14:creationId xmlns:p14="http://schemas.microsoft.com/office/powerpoint/2010/main" val="2161811512"/>
      </p:ext>
    </p:extLst>
  </p:cSld>
  <p:clrMapOvr>
    <a:masterClrMapping/>
  </p:clrMapOvr>
  <mc:AlternateContent xmlns:mc="http://schemas.openxmlformats.org/markup-compatibility/2006" xmlns:p14="http://schemas.microsoft.com/office/powerpoint/2010/main">
    <mc:Choice Requires="p14">
      <p:transition spd="slow" p14:dur="2000" advTm="92737"/>
    </mc:Choice>
    <mc:Fallback xmlns="">
      <p:transition spd="slow" advTm="927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10F19BCE-36DB-834A-B101-D2A00C684506}"/>
              </a:ext>
            </a:extLst>
          </p:cNvPr>
          <p:cNvSpPr/>
          <p:nvPr/>
        </p:nvSpPr>
        <p:spPr>
          <a:xfrm>
            <a:off x="323528" y="1180285"/>
            <a:ext cx="1641423" cy="629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Automatic lung field segmentation</a:t>
            </a:r>
          </a:p>
        </p:txBody>
      </p:sp>
      <p:cxnSp>
        <p:nvCxnSpPr>
          <p:cNvPr id="6" name="Straight Arrow Connector 5">
            <a:extLst>
              <a:ext uri="{FF2B5EF4-FFF2-40B4-BE49-F238E27FC236}">
                <a16:creationId xmlns:a16="http://schemas.microsoft.com/office/drawing/2014/main" id="{634322D8-4BAE-D344-A84F-D2AC440FF4A1}"/>
              </a:ext>
            </a:extLst>
          </p:cNvPr>
          <p:cNvCxnSpPr>
            <a:cxnSpLocks/>
            <a:stCxn id="7" idx="2"/>
          </p:cNvCxnSpPr>
          <p:nvPr/>
        </p:nvCxnSpPr>
        <p:spPr>
          <a:xfrm>
            <a:off x="1144240" y="952348"/>
            <a:ext cx="0" cy="20545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a:extLst>
              <a:ext uri="{FF2B5EF4-FFF2-40B4-BE49-F238E27FC236}">
                <a16:creationId xmlns:a16="http://schemas.microsoft.com/office/drawing/2014/main" id="{E7847B68-4F0D-284F-A8D3-7675C075AA08}"/>
              </a:ext>
            </a:extLst>
          </p:cNvPr>
          <p:cNvSpPr/>
          <p:nvPr/>
        </p:nvSpPr>
        <p:spPr>
          <a:xfrm>
            <a:off x="323528" y="123478"/>
            <a:ext cx="1641423" cy="8288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t>Thoracic</a:t>
            </a:r>
          </a:p>
          <a:p>
            <a:r>
              <a:rPr lang="en-US" sz="1350" dirty="0"/>
              <a:t> image </a:t>
            </a:r>
          </a:p>
          <a:p>
            <a:r>
              <a:rPr lang="en-US" sz="1350" dirty="0"/>
              <a:t>data set</a:t>
            </a:r>
          </a:p>
        </p:txBody>
      </p:sp>
      <p:pic>
        <p:nvPicPr>
          <p:cNvPr id="8" name="Picture 7">
            <a:extLst>
              <a:ext uri="{FF2B5EF4-FFF2-40B4-BE49-F238E27FC236}">
                <a16:creationId xmlns:a16="http://schemas.microsoft.com/office/drawing/2014/main" id="{DD41A776-9D60-E84C-9ED4-7F716608FFE4}"/>
              </a:ext>
            </a:extLst>
          </p:cNvPr>
          <p:cNvPicPr>
            <a:picLocks noChangeAspect="1"/>
          </p:cNvPicPr>
          <p:nvPr/>
        </p:nvPicPr>
        <p:blipFill>
          <a:blip r:embed="rId3"/>
          <a:stretch>
            <a:fillRect/>
          </a:stretch>
        </p:blipFill>
        <p:spPr>
          <a:xfrm>
            <a:off x="1144240" y="223120"/>
            <a:ext cx="775119" cy="629587"/>
          </a:xfrm>
          <a:prstGeom prst="rect">
            <a:avLst/>
          </a:prstGeom>
        </p:spPr>
      </p:pic>
      <p:cxnSp>
        <p:nvCxnSpPr>
          <p:cNvPr id="9" name="Straight Arrow Connector 8">
            <a:extLst>
              <a:ext uri="{FF2B5EF4-FFF2-40B4-BE49-F238E27FC236}">
                <a16:creationId xmlns:a16="http://schemas.microsoft.com/office/drawing/2014/main" id="{F6029587-8344-B54E-ADBB-2E344BC70EA5}"/>
              </a:ext>
            </a:extLst>
          </p:cNvPr>
          <p:cNvCxnSpPr>
            <a:cxnSpLocks/>
          </p:cNvCxnSpPr>
          <p:nvPr/>
        </p:nvCxnSpPr>
        <p:spPr>
          <a:xfrm>
            <a:off x="1144240" y="1858920"/>
            <a:ext cx="0" cy="15371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a16="http://schemas.microsoft.com/office/drawing/2014/main" id="{609432E8-1F6B-E64E-A825-29C582CC93A9}"/>
              </a:ext>
            </a:extLst>
          </p:cNvPr>
          <p:cNvSpPr/>
          <p:nvPr/>
        </p:nvSpPr>
        <p:spPr>
          <a:xfrm>
            <a:off x="323528" y="2007706"/>
            <a:ext cx="1641423" cy="629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Texture analysis</a:t>
            </a:r>
          </a:p>
        </p:txBody>
      </p:sp>
      <p:sp>
        <p:nvSpPr>
          <p:cNvPr id="14" name="Rounded Rectangle 13">
            <a:extLst>
              <a:ext uri="{FF2B5EF4-FFF2-40B4-BE49-F238E27FC236}">
                <a16:creationId xmlns:a16="http://schemas.microsoft.com/office/drawing/2014/main" id="{E7BBF718-0BD5-6B46-9E9C-36C7438E429B}"/>
              </a:ext>
            </a:extLst>
          </p:cNvPr>
          <p:cNvSpPr/>
          <p:nvPr/>
        </p:nvSpPr>
        <p:spPr>
          <a:xfrm>
            <a:off x="323528" y="2867017"/>
            <a:ext cx="1641423" cy="629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SVM classifier</a:t>
            </a:r>
          </a:p>
        </p:txBody>
      </p:sp>
      <p:sp>
        <p:nvSpPr>
          <p:cNvPr id="16" name="TextBox 15">
            <a:extLst>
              <a:ext uri="{FF2B5EF4-FFF2-40B4-BE49-F238E27FC236}">
                <a16:creationId xmlns:a16="http://schemas.microsoft.com/office/drawing/2014/main" id="{1EC3C734-21B2-F44A-9712-94F23B09B01C}"/>
              </a:ext>
            </a:extLst>
          </p:cNvPr>
          <p:cNvSpPr txBox="1"/>
          <p:nvPr/>
        </p:nvSpPr>
        <p:spPr>
          <a:xfrm>
            <a:off x="2482399" y="2260167"/>
            <a:ext cx="3817793" cy="1754326"/>
          </a:xfrm>
          <a:prstGeom prst="rect">
            <a:avLst/>
          </a:prstGeom>
          <a:noFill/>
        </p:spPr>
        <p:txBody>
          <a:bodyPr wrap="square" rtlCol="0">
            <a:spAutoFit/>
          </a:bodyPr>
          <a:lstStyle/>
          <a:p>
            <a:r>
              <a:rPr lang="en-CA" sz="1350" b="1" dirty="0"/>
              <a:t>Texture abnormalities</a:t>
            </a:r>
          </a:p>
          <a:p>
            <a:pPr marL="214313" indent="-214313">
              <a:buFontTx/>
              <a:buChar char="-"/>
            </a:pPr>
            <a:r>
              <a:rPr lang="en-CA" sz="1350" dirty="0"/>
              <a:t>diffuse change and structure (e.g., interstitial lesions), </a:t>
            </a:r>
          </a:p>
          <a:p>
            <a:pPr marL="214313" indent="-214313">
              <a:buFontTx/>
              <a:buChar char="-"/>
            </a:pPr>
            <a:r>
              <a:rPr lang="en-CA" sz="1350" dirty="0"/>
              <a:t>focal abnormalities: isolated changes in density (e.g., pulmonary nodules)</a:t>
            </a:r>
          </a:p>
          <a:p>
            <a:pPr marL="214313" indent="-214313">
              <a:buFontTx/>
              <a:buChar char="-"/>
            </a:pPr>
            <a:r>
              <a:rPr lang="en-CA" sz="1350" dirty="0"/>
              <a:t>abnormal shape, where the disease process changes the outline of normal anatomy</a:t>
            </a:r>
          </a:p>
          <a:p>
            <a:endParaRPr lang="en-US" sz="1350" dirty="0"/>
          </a:p>
        </p:txBody>
      </p:sp>
      <p:cxnSp>
        <p:nvCxnSpPr>
          <p:cNvPr id="19" name="Straight Arrow Connector 18">
            <a:extLst>
              <a:ext uri="{FF2B5EF4-FFF2-40B4-BE49-F238E27FC236}">
                <a16:creationId xmlns:a16="http://schemas.microsoft.com/office/drawing/2014/main" id="{06F6E019-D141-3B4F-9FD4-1DD70C2FF216}"/>
              </a:ext>
            </a:extLst>
          </p:cNvPr>
          <p:cNvCxnSpPr>
            <a:cxnSpLocks/>
          </p:cNvCxnSpPr>
          <p:nvPr/>
        </p:nvCxnSpPr>
        <p:spPr>
          <a:xfrm>
            <a:off x="1144240" y="2625457"/>
            <a:ext cx="0" cy="25280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97044FD-49BD-7D48-B1BF-C649535EE983}"/>
              </a:ext>
            </a:extLst>
          </p:cNvPr>
          <p:cNvCxnSpPr>
            <a:cxnSpLocks/>
          </p:cNvCxnSpPr>
          <p:nvPr/>
        </p:nvCxnSpPr>
        <p:spPr>
          <a:xfrm>
            <a:off x="1144240" y="3708825"/>
            <a:ext cx="0" cy="33320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A5D6D156-3A70-DB49-903F-E3DDF066D70B}"/>
              </a:ext>
            </a:extLst>
          </p:cNvPr>
          <p:cNvPicPr>
            <a:picLocks noChangeAspect="1"/>
          </p:cNvPicPr>
          <p:nvPr/>
        </p:nvPicPr>
        <p:blipFill rotWithShape="1">
          <a:blip r:embed="rId4"/>
          <a:srcRect l="50000"/>
          <a:stretch/>
        </p:blipFill>
        <p:spPr>
          <a:xfrm>
            <a:off x="527278" y="3519849"/>
            <a:ext cx="1273145" cy="1106466"/>
          </a:xfrm>
          <a:prstGeom prst="rect">
            <a:avLst/>
          </a:prstGeom>
        </p:spPr>
      </p:pic>
      <p:sp>
        <p:nvSpPr>
          <p:cNvPr id="24" name="TextBox 23">
            <a:extLst>
              <a:ext uri="{FF2B5EF4-FFF2-40B4-BE49-F238E27FC236}">
                <a16:creationId xmlns:a16="http://schemas.microsoft.com/office/drawing/2014/main" id="{480508D0-FBE9-9B47-AA85-CB336CC29247}"/>
              </a:ext>
            </a:extLst>
          </p:cNvPr>
          <p:cNvSpPr txBox="1"/>
          <p:nvPr/>
        </p:nvSpPr>
        <p:spPr>
          <a:xfrm>
            <a:off x="2467095" y="4011910"/>
            <a:ext cx="3761089" cy="923330"/>
          </a:xfrm>
          <a:prstGeom prst="rect">
            <a:avLst/>
          </a:prstGeom>
          <a:noFill/>
        </p:spPr>
        <p:txBody>
          <a:bodyPr wrap="square" rtlCol="0">
            <a:spAutoFit/>
          </a:bodyPr>
          <a:lstStyle/>
          <a:p>
            <a:r>
              <a:rPr lang="en-CA" sz="1350" b="1" dirty="0"/>
              <a:t>CAD4Kids</a:t>
            </a:r>
            <a:r>
              <a:rPr lang="en-CA" sz="1350" dirty="0"/>
              <a:t> had a sensitivity of 76%, specificity of 80% and area under the ROC curve of 0.850 (95% CI 0.823–0.876) </a:t>
            </a:r>
          </a:p>
          <a:p>
            <a:endParaRPr lang="en-US" sz="1350" dirty="0"/>
          </a:p>
        </p:txBody>
      </p:sp>
      <p:pic>
        <p:nvPicPr>
          <p:cNvPr id="25" name="Picture 24">
            <a:extLst>
              <a:ext uri="{FF2B5EF4-FFF2-40B4-BE49-F238E27FC236}">
                <a16:creationId xmlns:a16="http://schemas.microsoft.com/office/drawing/2014/main" id="{CF17AD23-702F-8F48-934A-14B0C0D4B4F8}"/>
              </a:ext>
            </a:extLst>
          </p:cNvPr>
          <p:cNvPicPr>
            <a:picLocks noChangeAspect="1"/>
          </p:cNvPicPr>
          <p:nvPr/>
        </p:nvPicPr>
        <p:blipFill>
          <a:blip r:embed="rId5"/>
          <a:stretch>
            <a:fillRect/>
          </a:stretch>
        </p:blipFill>
        <p:spPr>
          <a:xfrm>
            <a:off x="6532024" y="2422659"/>
            <a:ext cx="2294661" cy="2197115"/>
          </a:xfrm>
          <a:prstGeom prst="rect">
            <a:avLst/>
          </a:prstGeom>
        </p:spPr>
      </p:pic>
      <p:sp>
        <p:nvSpPr>
          <p:cNvPr id="26" name="TextBox 25">
            <a:extLst>
              <a:ext uri="{FF2B5EF4-FFF2-40B4-BE49-F238E27FC236}">
                <a16:creationId xmlns:a16="http://schemas.microsoft.com/office/drawing/2014/main" id="{2706C8E0-FA99-E441-B2B4-BCDE5DD8C2E4}"/>
              </a:ext>
            </a:extLst>
          </p:cNvPr>
          <p:cNvSpPr txBox="1"/>
          <p:nvPr/>
        </p:nvSpPr>
        <p:spPr>
          <a:xfrm>
            <a:off x="2445906" y="1743095"/>
            <a:ext cx="6590590" cy="507831"/>
          </a:xfrm>
          <a:prstGeom prst="rect">
            <a:avLst/>
          </a:prstGeom>
          <a:noFill/>
        </p:spPr>
        <p:txBody>
          <a:bodyPr wrap="square" rtlCol="0">
            <a:spAutoFit/>
          </a:bodyPr>
          <a:lstStyle/>
          <a:p>
            <a:r>
              <a:rPr lang="en-US" sz="1350" b="1" dirty="0"/>
              <a:t>CAD4kids</a:t>
            </a:r>
            <a:r>
              <a:rPr lang="en-US" sz="1350" dirty="0"/>
              <a:t> </a:t>
            </a:r>
            <a:r>
              <a:rPr lang="en-US" sz="1350" dirty="0">
                <a:solidFill>
                  <a:schemeClr val="accent6"/>
                </a:solidFill>
              </a:rPr>
              <a:t>- </a:t>
            </a:r>
            <a:r>
              <a:rPr lang="en-US" sz="1350" dirty="0">
                <a:solidFill>
                  <a:schemeClr val="accent2"/>
                </a:solidFill>
              </a:rPr>
              <a:t>collaboration between Diagnostic Image Analysis Group (Delft, The Netherlands) and the PERCH South African team, Johannesburg</a:t>
            </a:r>
          </a:p>
        </p:txBody>
      </p:sp>
      <p:sp>
        <p:nvSpPr>
          <p:cNvPr id="27" name="TextBox 26">
            <a:extLst>
              <a:ext uri="{FF2B5EF4-FFF2-40B4-BE49-F238E27FC236}">
                <a16:creationId xmlns:a16="http://schemas.microsoft.com/office/drawing/2014/main" id="{F141D3CE-270C-E646-8781-CB4EB681AF34}"/>
              </a:ext>
            </a:extLst>
          </p:cNvPr>
          <p:cNvSpPr txBox="1"/>
          <p:nvPr/>
        </p:nvSpPr>
        <p:spPr>
          <a:xfrm>
            <a:off x="3096522" y="4645242"/>
            <a:ext cx="2805576" cy="300082"/>
          </a:xfrm>
          <a:prstGeom prst="rect">
            <a:avLst/>
          </a:prstGeom>
          <a:noFill/>
        </p:spPr>
        <p:txBody>
          <a:bodyPr wrap="none" rtlCol="0">
            <a:spAutoFit/>
          </a:bodyPr>
          <a:lstStyle/>
          <a:p>
            <a:r>
              <a:rPr lang="en-US" sz="1350" dirty="0">
                <a:solidFill>
                  <a:srgbClr val="FF0000"/>
                </a:solidFill>
              </a:rPr>
              <a:t>Ground truth = expert radiologists.</a:t>
            </a:r>
          </a:p>
        </p:txBody>
      </p:sp>
      <p:pic>
        <p:nvPicPr>
          <p:cNvPr id="28" name="Picture 27">
            <a:extLst>
              <a:ext uri="{FF2B5EF4-FFF2-40B4-BE49-F238E27FC236}">
                <a16:creationId xmlns:a16="http://schemas.microsoft.com/office/drawing/2014/main" id="{133899E1-5E67-C244-A4FB-E7388845375E}"/>
              </a:ext>
            </a:extLst>
          </p:cNvPr>
          <p:cNvPicPr>
            <a:picLocks noChangeAspect="1"/>
          </p:cNvPicPr>
          <p:nvPr/>
        </p:nvPicPr>
        <p:blipFill>
          <a:blip r:embed="rId6"/>
          <a:stretch>
            <a:fillRect/>
          </a:stretch>
        </p:blipFill>
        <p:spPr>
          <a:xfrm>
            <a:off x="3679066" y="0"/>
            <a:ext cx="5464934" cy="1733855"/>
          </a:xfrm>
          <a:prstGeom prst="rect">
            <a:avLst/>
          </a:prstGeom>
        </p:spPr>
      </p:pic>
      <p:sp>
        <p:nvSpPr>
          <p:cNvPr id="3" name="Title 2">
            <a:extLst>
              <a:ext uri="{FF2B5EF4-FFF2-40B4-BE49-F238E27FC236}">
                <a16:creationId xmlns:a16="http://schemas.microsoft.com/office/drawing/2014/main" id="{AACC9944-0A6C-2F42-956E-56D282A5FE56}"/>
              </a:ext>
            </a:extLst>
          </p:cNvPr>
          <p:cNvSpPr>
            <a:spLocks noGrp="1"/>
          </p:cNvSpPr>
          <p:nvPr>
            <p:ph type="title"/>
          </p:nvPr>
        </p:nvSpPr>
        <p:spPr>
          <a:xfrm>
            <a:off x="1981084" y="87474"/>
            <a:ext cx="2230876" cy="648072"/>
          </a:xfrm>
        </p:spPr>
        <p:txBody>
          <a:bodyPr>
            <a:normAutofit fontScale="90000"/>
          </a:bodyPr>
          <a:lstStyle/>
          <a:p>
            <a:r>
              <a:rPr lang="en-US" dirty="0"/>
              <a:t>AI in CAD</a:t>
            </a:r>
          </a:p>
        </p:txBody>
      </p:sp>
      <p:sp>
        <p:nvSpPr>
          <p:cNvPr id="31" name="Footer Placeholder 30">
            <a:extLst>
              <a:ext uri="{FF2B5EF4-FFF2-40B4-BE49-F238E27FC236}">
                <a16:creationId xmlns:a16="http://schemas.microsoft.com/office/drawing/2014/main" id="{E218B6CE-CA18-774B-AC00-26CE455C9A9E}"/>
              </a:ext>
            </a:extLst>
          </p:cNvPr>
          <p:cNvSpPr>
            <a:spLocks noGrp="1"/>
          </p:cNvSpPr>
          <p:nvPr>
            <p:ph type="ftr" sz="quarter" idx="11"/>
          </p:nvPr>
        </p:nvSpPr>
        <p:spPr/>
        <p:txBody>
          <a:bodyPr/>
          <a:lstStyle/>
          <a:p>
            <a:r>
              <a:rPr lang="en-US"/>
              <a:t>#AI4Atoms Technical Meeting on Artificial Intelligence for Nuclear Technology and Applications</a:t>
            </a:r>
            <a:endParaRPr lang="en-US" dirty="0"/>
          </a:p>
        </p:txBody>
      </p:sp>
    </p:spTree>
    <p:extLst>
      <p:ext uri="{BB962C8B-B14F-4D97-AF65-F5344CB8AC3E}">
        <p14:creationId xmlns:p14="http://schemas.microsoft.com/office/powerpoint/2010/main" val="1137205203"/>
      </p:ext>
    </p:extLst>
  </p:cSld>
  <p:clrMapOvr>
    <a:masterClrMapping/>
  </p:clrMapOvr>
  <mc:AlternateContent xmlns:mc="http://schemas.openxmlformats.org/markup-compatibility/2006" xmlns:p14="http://schemas.microsoft.com/office/powerpoint/2010/main">
    <mc:Choice Requires="p14">
      <p:transition spd="slow" p14:dur="2000" advTm="84892"/>
    </mc:Choice>
    <mc:Fallback xmlns="">
      <p:transition spd="slow" advTm="8489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5859A-E274-2F4D-B80B-78F382AED01C}"/>
              </a:ext>
            </a:extLst>
          </p:cNvPr>
          <p:cNvSpPr>
            <a:spLocks noGrp="1"/>
          </p:cNvSpPr>
          <p:nvPr>
            <p:ph type="title"/>
          </p:nvPr>
        </p:nvSpPr>
        <p:spPr>
          <a:xfrm>
            <a:off x="251520" y="87474"/>
            <a:ext cx="6768752" cy="648072"/>
          </a:xfrm>
        </p:spPr>
        <p:txBody>
          <a:bodyPr>
            <a:normAutofit fontScale="90000"/>
          </a:bodyPr>
          <a:lstStyle/>
          <a:p>
            <a:r>
              <a:rPr lang="en-CA" dirty="0"/>
              <a:t>Repeatability and reproducibility</a:t>
            </a:r>
            <a:endParaRPr lang="en-US" dirty="0"/>
          </a:p>
        </p:txBody>
      </p:sp>
      <p:sp>
        <p:nvSpPr>
          <p:cNvPr id="3" name="Content Placeholder 2">
            <a:extLst>
              <a:ext uri="{FF2B5EF4-FFF2-40B4-BE49-F238E27FC236}">
                <a16:creationId xmlns:a16="http://schemas.microsoft.com/office/drawing/2014/main" id="{4513F97C-AA40-B448-A5CB-16705FCE2C32}"/>
              </a:ext>
            </a:extLst>
          </p:cNvPr>
          <p:cNvSpPr>
            <a:spLocks noGrp="1"/>
          </p:cNvSpPr>
          <p:nvPr>
            <p:ph idx="1"/>
          </p:nvPr>
        </p:nvSpPr>
        <p:spPr/>
        <p:txBody>
          <a:bodyPr>
            <a:normAutofit fontScale="70000" lnSpcReduction="20000"/>
          </a:bodyPr>
          <a:lstStyle/>
          <a:p>
            <a:r>
              <a:rPr lang="en-CA" dirty="0">
                <a:solidFill>
                  <a:schemeClr val="accent2"/>
                </a:solidFill>
              </a:rPr>
              <a:t>Repeatability</a:t>
            </a:r>
            <a:r>
              <a:rPr lang="en-CA" dirty="0"/>
              <a:t> = measure of precision under identical or near-identical conditions and acquisition parameters </a:t>
            </a:r>
          </a:p>
          <a:p>
            <a:pPr lvl="1"/>
            <a:r>
              <a:rPr lang="en-CA" dirty="0"/>
              <a:t>evaluated by ‘‘test-retest” analysis </a:t>
            </a:r>
          </a:p>
          <a:p>
            <a:pPr lvl="1"/>
            <a:r>
              <a:rPr lang="en-CA" dirty="0"/>
              <a:t>31 CT datasets Reference Image Database to Evaluate Therapy Response (RIDER) </a:t>
            </a:r>
          </a:p>
          <a:p>
            <a:r>
              <a:rPr lang="en-CA" dirty="0">
                <a:solidFill>
                  <a:schemeClr val="accent2"/>
                </a:solidFill>
              </a:rPr>
              <a:t>Reproducibility</a:t>
            </a:r>
            <a:r>
              <a:rPr lang="en-CA" dirty="0"/>
              <a:t> = better to assess overall robustness</a:t>
            </a:r>
          </a:p>
          <a:p>
            <a:pPr lvl="1"/>
            <a:r>
              <a:rPr lang="en-CA" dirty="0"/>
              <a:t>Imaging system</a:t>
            </a:r>
          </a:p>
          <a:p>
            <a:pPr lvl="1"/>
            <a:r>
              <a:rPr lang="en-CA" dirty="0"/>
              <a:t>Imaging parameters</a:t>
            </a:r>
          </a:p>
          <a:p>
            <a:pPr lvl="1"/>
            <a:r>
              <a:rPr lang="en-CA" dirty="0"/>
              <a:t>Reconstruction</a:t>
            </a:r>
          </a:p>
          <a:p>
            <a:pPr lvl="1"/>
            <a:r>
              <a:rPr lang="en-CA" dirty="0"/>
              <a:t>ROI delineation</a:t>
            </a:r>
          </a:p>
          <a:p>
            <a:pPr lvl="1"/>
            <a:r>
              <a:rPr lang="en-CA" dirty="0"/>
              <a:t>Feature extraction and feature qualification</a:t>
            </a:r>
          </a:p>
          <a:p>
            <a:pPr lvl="1"/>
            <a:endParaRPr lang="en-CA" dirty="0"/>
          </a:p>
          <a:p>
            <a:endParaRPr lang="en-US" dirty="0"/>
          </a:p>
        </p:txBody>
      </p:sp>
      <p:sp>
        <p:nvSpPr>
          <p:cNvPr id="4" name="Footer Placeholder 3">
            <a:extLst>
              <a:ext uri="{FF2B5EF4-FFF2-40B4-BE49-F238E27FC236}">
                <a16:creationId xmlns:a16="http://schemas.microsoft.com/office/drawing/2014/main" id="{140E6D0B-868D-6045-A941-5164F58CD8B3}"/>
              </a:ext>
            </a:extLst>
          </p:cNvPr>
          <p:cNvSpPr>
            <a:spLocks noGrp="1"/>
          </p:cNvSpPr>
          <p:nvPr>
            <p:ph type="ftr" sz="quarter" idx="11"/>
          </p:nvPr>
        </p:nvSpPr>
        <p:spPr/>
        <p:txBody>
          <a:bodyPr/>
          <a:lstStyle/>
          <a:p>
            <a:r>
              <a:rPr lang="en-US"/>
              <a:t>#AI4Atoms Technical Meeting on Artificial Intelligence for Nuclear Technology and Applications</a:t>
            </a:r>
          </a:p>
        </p:txBody>
      </p:sp>
    </p:spTree>
    <p:extLst>
      <p:ext uri="{BB962C8B-B14F-4D97-AF65-F5344CB8AC3E}">
        <p14:creationId xmlns:p14="http://schemas.microsoft.com/office/powerpoint/2010/main" val="3983803526"/>
      </p:ext>
    </p:extLst>
  </p:cSld>
  <p:clrMapOvr>
    <a:masterClrMapping/>
  </p:clrMapOvr>
  <mc:AlternateContent xmlns:mc="http://schemas.openxmlformats.org/markup-compatibility/2006" xmlns:p14="http://schemas.microsoft.com/office/powerpoint/2010/main">
    <mc:Choice Requires="p14">
      <p:transition spd="slow" p14:dur="2000" advTm="39451"/>
    </mc:Choice>
    <mc:Fallback xmlns="">
      <p:transition spd="slow" advTm="3945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486F95A-28C2-994D-927D-3E83AD2AE121}"/>
              </a:ext>
            </a:extLst>
          </p:cNvPr>
          <p:cNvPicPr>
            <a:picLocks noGrp="1" noChangeAspect="1"/>
          </p:cNvPicPr>
          <p:nvPr>
            <p:ph idx="4294967295"/>
          </p:nvPr>
        </p:nvPicPr>
        <p:blipFill>
          <a:blip r:embed="rId3"/>
          <a:stretch>
            <a:fillRect/>
          </a:stretch>
        </p:blipFill>
        <p:spPr>
          <a:xfrm>
            <a:off x="2211705" y="2202230"/>
            <a:ext cx="6829425" cy="1752600"/>
          </a:xfrm>
        </p:spPr>
      </p:pic>
      <p:pic>
        <p:nvPicPr>
          <p:cNvPr id="5" name="Picture 4">
            <a:extLst>
              <a:ext uri="{FF2B5EF4-FFF2-40B4-BE49-F238E27FC236}">
                <a16:creationId xmlns:a16="http://schemas.microsoft.com/office/drawing/2014/main" id="{EC16F9A4-F5B4-6142-946C-EF69C15195C2}"/>
              </a:ext>
            </a:extLst>
          </p:cNvPr>
          <p:cNvPicPr>
            <a:picLocks noChangeAspect="1"/>
          </p:cNvPicPr>
          <p:nvPr/>
        </p:nvPicPr>
        <p:blipFill>
          <a:blip r:embed="rId4"/>
          <a:stretch>
            <a:fillRect/>
          </a:stretch>
        </p:blipFill>
        <p:spPr>
          <a:xfrm>
            <a:off x="434340" y="239316"/>
            <a:ext cx="5824538" cy="1448397"/>
          </a:xfrm>
          <a:prstGeom prst="rect">
            <a:avLst/>
          </a:prstGeom>
        </p:spPr>
      </p:pic>
      <p:sp>
        <p:nvSpPr>
          <p:cNvPr id="8" name="TextBox 7">
            <a:extLst>
              <a:ext uri="{FF2B5EF4-FFF2-40B4-BE49-F238E27FC236}">
                <a16:creationId xmlns:a16="http://schemas.microsoft.com/office/drawing/2014/main" id="{FA550A48-0FEF-8E4A-978E-961DA69860F6}"/>
              </a:ext>
            </a:extLst>
          </p:cNvPr>
          <p:cNvSpPr txBox="1"/>
          <p:nvPr/>
        </p:nvSpPr>
        <p:spPr>
          <a:xfrm>
            <a:off x="2211705" y="3979418"/>
            <a:ext cx="6409373" cy="507831"/>
          </a:xfrm>
          <a:prstGeom prst="rect">
            <a:avLst/>
          </a:prstGeom>
          <a:noFill/>
        </p:spPr>
        <p:txBody>
          <a:bodyPr wrap="square" rtlCol="0">
            <a:spAutoFit/>
          </a:bodyPr>
          <a:lstStyle/>
          <a:p>
            <a:r>
              <a:rPr lang="en-US" sz="1350" dirty="0">
                <a:solidFill>
                  <a:srgbClr val="FF0000"/>
                </a:solidFill>
                <a:sym typeface="Wingdings" pitchFamily="2" charset="2"/>
              </a:rPr>
              <a:t></a:t>
            </a:r>
            <a:r>
              <a:rPr lang="en-US" sz="1350" dirty="0">
                <a:sym typeface="Wingdings" pitchFamily="2" charset="2"/>
              </a:rPr>
              <a:t> </a:t>
            </a:r>
            <a:r>
              <a:rPr lang="en-US" sz="1350" dirty="0">
                <a:solidFill>
                  <a:srgbClr val="FF0000"/>
                </a:solidFill>
              </a:rPr>
              <a:t>Imaging parameters </a:t>
            </a:r>
            <a:r>
              <a:rPr lang="en-US" sz="1350" dirty="0"/>
              <a:t>that affect edge sharpness significantly affect radiomic features </a:t>
            </a:r>
          </a:p>
        </p:txBody>
      </p:sp>
      <p:sp>
        <p:nvSpPr>
          <p:cNvPr id="9" name="TextBox 8">
            <a:extLst>
              <a:ext uri="{FF2B5EF4-FFF2-40B4-BE49-F238E27FC236}">
                <a16:creationId xmlns:a16="http://schemas.microsoft.com/office/drawing/2014/main" id="{63952FB2-B6FB-134D-9B9F-37BB160BABA8}"/>
              </a:ext>
            </a:extLst>
          </p:cNvPr>
          <p:cNvSpPr txBox="1"/>
          <p:nvPr/>
        </p:nvSpPr>
        <p:spPr>
          <a:xfrm>
            <a:off x="434340" y="1692892"/>
            <a:ext cx="7806690" cy="507831"/>
          </a:xfrm>
          <a:prstGeom prst="rect">
            <a:avLst/>
          </a:prstGeom>
          <a:noFill/>
        </p:spPr>
        <p:txBody>
          <a:bodyPr wrap="square" rtlCol="0">
            <a:spAutoFit/>
          </a:bodyPr>
          <a:lstStyle/>
          <a:p>
            <a:r>
              <a:rPr lang="en-US" sz="1350" dirty="0">
                <a:solidFill>
                  <a:srgbClr val="FF0000"/>
                </a:solidFill>
                <a:sym typeface="Wingdings" pitchFamily="2" charset="2"/>
              </a:rPr>
              <a:t> </a:t>
            </a:r>
            <a:r>
              <a:rPr lang="en-US" sz="1350" dirty="0">
                <a:solidFill>
                  <a:srgbClr val="FF0000"/>
                </a:solidFill>
              </a:rPr>
              <a:t>CT scanner variability </a:t>
            </a:r>
            <a:r>
              <a:rPr lang="en-US" sz="1350" dirty="0"/>
              <a:t>is large compared to the interpatient variability in the NSCLC tumors for some features.</a:t>
            </a:r>
          </a:p>
        </p:txBody>
      </p:sp>
      <p:sp>
        <p:nvSpPr>
          <p:cNvPr id="2" name="Footer Placeholder 1">
            <a:extLst>
              <a:ext uri="{FF2B5EF4-FFF2-40B4-BE49-F238E27FC236}">
                <a16:creationId xmlns:a16="http://schemas.microsoft.com/office/drawing/2014/main" id="{1334A2CE-A093-5E4F-9E2B-DA5CC277FEB1}"/>
              </a:ext>
            </a:extLst>
          </p:cNvPr>
          <p:cNvSpPr>
            <a:spLocks noGrp="1"/>
          </p:cNvSpPr>
          <p:nvPr>
            <p:ph type="ftr" sz="quarter" idx="11"/>
          </p:nvPr>
        </p:nvSpPr>
        <p:spPr/>
        <p:txBody>
          <a:bodyPr/>
          <a:lstStyle/>
          <a:p>
            <a:r>
              <a:rPr lang="en-US"/>
              <a:t>#AI4Atoms Technical Meeting on Artificial Intelligence for Nuclear Technology and Applications</a:t>
            </a:r>
          </a:p>
        </p:txBody>
      </p:sp>
    </p:spTree>
    <p:extLst>
      <p:ext uri="{BB962C8B-B14F-4D97-AF65-F5344CB8AC3E}">
        <p14:creationId xmlns:p14="http://schemas.microsoft.com/office/powerpoint/2010/main" val="3602591385"/>
      </p:ext>
    </p:extLst>
  </p:cSld>
  <p:clrMapOvr>
    <a:masterClrMapping/>
  </p:clrMapOvr>
  <mc:AlternateContent xmlns:mc="http://schemas.openxmlformats.org/markup-compatibility/2006" xmlns:p14="http://schemas.microsoft.com/office/powerpoint/2010/main">
    <mc:Choice Requires="p14">
      <p:transition spd="slow" p14:dur="2000" advTm="56747"/>
    </mc:Choice>
    <mc:Fallback xmlns="">
      <p:transition spd="slow" advTm="56747"/>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486F95A-28C2-994D-927D-3E83AD2AE121}"/>
              </a:ext>
            </a:extLst>
          </p:cNvPr>
          <p:cNvPicPr>
            <a:picLocks noGrp="1" noChangeAspect="1"/>
          </p:cNvPicPr>
          <p:nvPr>
            <p:ph idx="4294967295"/>
          </p:nvPr>
        </p:nvPicPr>
        <p:blipFill>
          <a:blip r:embed="rId3"/>
          <a:stretch>
            <a:fillRect/>
          </a:stretch>
        </p:blipFill>
        <p:spPr>
          <a:xfrm>
            <a:off x="2211705" y="2202230"/>
            <a:ext cx="6829425" cy="1752600"/>
          </a:xfrm>
        </p:spPr>
      </p:pic>
      <p:pic>
        <p:nvPicPr>
          <p:cNvPr id="5" name="Picture 4">
            <a:extLst>
              <a:ext uri="{FF2B5EF4-FFF2-40B4-BE49-F238E27FC236}">
                <a16:creationId xmlns:a16="http://schemas.microsoft.com/office/drawing/2014/main" id="{EC16F9A4-F5B4-6142-946C-EF69C15195C2}"/>
              </a:ext>
            </a:extLst>
          </p:cNvPr>
          <p:cNvPicPr>
            <a:picLocks noChangeAspect="1"/>
          </p:cNvPicPr>
          <p:nvPr/>
        </p:nvPicPr>
        <p:blipFill>
          <a:blip r:embed="rId4"/>
          <a:stretch>
            <a:fillRect/>
          </a:stretch>
        </p:blipFill>
        <p:spPr>
          <a:xfrm>
            <a:off x="434340" y="239316"/>
            <a:ext cx="5824538" cy="1448397"/>
          </a:xfrm>
          <a:prstGeom prst="rect">
            <a:avLst/>
          </a:prstGeom>
        </p:spPr>
      </p:pic>
      <p:sp>
        <p:nvSpPr>
          <p:cNvPr id="9" name="TextBox 8">
            <a:extLst>
              <a:ext uri="{FF2B5EF4-FFF2-40B4-BE49-F238E27FC236}">
                <a16:creationId xmlns:a16="http://schemas.microsoft.com/office/drawing/2014/main" id="{63952FB2-B6FB-134D-9B9F-37BB160BABA8}"/>
              </a:ext>
            </a:extLst>
          </p:cNvPr>
          <p:cNvSpPr txBox="1"/>
          <p:nvPr/>
        </p:nvSpPr>
        <p:spPr>
          <a:xfrm>
            <a:off x="434340" y="1692892"/>
            <a:ext cx="7806690" cy="507831"/>
          </a:xfrm>
          <a:prstGeom prst="rect">
            <a:avLst/>
          </a:prstGeom>
          <a:noFill/>
        </p:spPr>
        <p:txBody>
          <a:bodyPr wrap="square" rtlCol="0">
            <a:spAutoFit/>
          </a:bodyPr>
          <a:lstStyle/>
          <a:p>
            <a:r>
              <a:rPr lang="en-US" sz="1350" dirty="0">
                <a:solidFill>
                  <a:srgbClr val="FF0000"/>
                </a:solidFill>
                <a:sym typeface="Wingdings" pitchFamily="2" charset="2"/>
              </a:rPr>
              <a:t> </a:t>
            </a:r>
            <a:r>
              <a:rPr lang="en-US" sz="1350" dirty="0">
                <a:solidFill>
                  <a:srgbClr val="FF0000"/>
                </a:solidFill>
              </a:rPr>
              <a:t>CT scanner variability </a:t>
            </a:r>
            <a:r>
              <a:rPr lang="en-US" sz="1350" dirty="0"/>
              <a:t>is large compared to the interpatient variability in the NSCLC tumors for some features.</a:t>
            </a:r>
          </a:p>
        </p:txBody>
      </p:sp>
      <p:sp>
        <p:nvSpPr>
          <p:cNvPr id="2" name="Footer Placeholder 1">
            <a:extLst>
              <a:ext uri="{FF2B5EF4-FFF2-40B4-BE49-F238E27FC236}">
                <a16:creationId xmlns:a16="http://schemas.microsoft.com/office/drawing/2014/main" id="{1334A2CE-A093-5E4F-9E2B-DA5CC277FEB1}"/>
              </a:ext>
            </a:extLst>
          </p:cNvPr>
          <p:cNvSpPr>
            <a:spLocks noGrp="1"/>
          </p:cNvSpPr>
          <p:nvPr>
            <p:ph type="ftr" sz="quarter" idx="11"/>
          </p:nvPr>
        </p:nvSpPr>
        <p:spPr/>
        <p:txBody>
          <a:bodyPr/>
          <a:lstStyle/>
          <a:p>
            <a:r>
              <a:rPr lang="en-US"/>
              <a:t>#AI4Atoms Technical Meeting on Artificial Intelligence for Nuclear Technology and Applications</a:t>
            </a:r>
          </a:p>
        </p:txBody>
      </p:sp>
      <p:pic>
        <p:nvPicPr>
          <p:cNvPr id="3" name="Picture 2">
            <a:extLst>
              <a:ext uri="{FF2B5EF4-FFF2-40B4-BE49-F238E27FC236}">
                <a16:creationId xmlns:a16="http://schemas.microsoft.com/office/drawing/2014/main" id="{F3268196-635D-A349-8F4D-7F2902717ABD}"/>
              </a:ext>
            </a:extLst>
          </p:cNvPr>
          <p:cNvPicPr>
            <a:picLocks noChangeAspect="1"/>
          </p:cNvPicPr>
          <p:nvPr/>
        </p:nvPicPr>
        <p:blipFill>
          <a:blip r:embed="rId5"/>
          <a:stretch>
            <a:fillRect/>
          </a:stretch>
        </p:blipFill>
        <p:spPr>
          <a:xfrm>
            <a:off x="958465" y="1059582"/>
            <a:ext cx="7201853" cy="3219072"/>
          </a:xfrm>
          <a:prstGeom prst="rect">
            <a:avLst/>
          </a:prstGeom>
        </p:spPr>
      </p:pic>
      <p:sp>
        <p:nvSpPr>
          <p:cNvPr id="4" name="TextBox 3">
            <a:extLst>
              <a:ext uri="{FF2B5EF4-FFF2-40B4-BE49-F238E27FC236}">
                <a16:creationId xmlns:a16="http://schemas.microsoft.com/office/drawing/2014/main" id="{002CECAA-1203-7846-8C3E-C462E9D4A293}"/>
              </a:ext>
            </a:extLst>
          </p:cNvPr>
          <p:cNvSpPr txBox="1"/>
          <p:nvPr/>
        </p:nvSpPr>
        <p:spPr>
          <a:xfrm>
            <a:off x="1059201" y="4186540"/>
            <a:ext cx="6769418" cy="1131079"/>
          </a:xfrm>
          <a:prstGeom prst="rect">
            <a:avLst/>
          </a:prstGeom>
          <a:noFill/>
        </p:spPr>
        <p:txBody>
          <a:bodyPr wrap="square" rtlCol="0">
            <a:spAutoFit/>
          </a:bodyPr>
          <a:lstStyle/>
          <a:p>
            <a:r>
              <a:rPr lang="en-CA" sz="1350" dirty="0">
                <a:solidFill>
                  <a:srgbClr val="FF0000"/>
                </a:solidFill>
                <a:sym typeface="Wingdings" pitchFamily="2" charset="2"/>
              </a:rPr>
              <a:t> </a:t>
            </a:r>
            <a:r>
              <a:rPr lang="en-CA" sz="1350" dirty="0">
                <a:solidFill>
                  <a:srgbClr val="FF0000"/>
                </a:solidFill>
              </a:rPr>
              <a:t>2/3 of the radiomic features </a:t>
            </a:r>
            <a:r>
              <a:rPr lang="en-CA" sz="1350" dirty="0"/>
              <a:t>depend on the exposure setting of the scanner! Models can correct for this in a large part</a:t>
            </a:r>
            <a:r>
              <a:rPr lang="en-CA" sz="1350" dirty="0">
                <a:solidFill>
                  <a:srgbClr val="FF0000"/>
                </a:solidFill>
              </a:rPr>
              <a:t>. Scanner SNR correction </a:t>
            </a:r>
            <a:r>
              <a:rPr lang="en-CA" sz="1350" dirty="0"/>
              <a:t>will result in more reliable radiomics predictions in NSCLC.</a:t>
            </a:r>
          </a:p>
          <a:p>
            <a:endParaRPr lang="en-CA" sz="1350" dirty="0"/>
          </a:p>
          <a:p>
            <a:endParaRPr lang="en-US" sz="1350" dirty="0"/>
          </a:p>
        </p:txBody>
      </p:sp>
    </p:spTree>
    <p:extLst>
      <p:ext uri="{BB962C8B-B14F-4D97-AF65-F5344CB8AC3E}">
        <p14:creationId xmlns:p14="http://schemas.microsoft.com/office/powerpoint/2010/main" val="3908562542"/>
      </p:ext>
    </p:extLst>
  </p:cSld>
  <p:clrMapOvr>
    <a:masterClrMapping/>
  </p:clrMapOvr>
  <mc:AlternateContent xmlns:mc="http://schemas.openxmlformats.org/markup-compatibility/2006" xmlns:p14="http://schemas.microsoft.com/office/powerpoint/2010/main">
    <mc:Choice Requires="p14">
      <p:transition spd="slow" p14:dur="2000" advTm="30928"/>
    </mc:Choice>
    <mc:Fallback xmlns="">
      <p:transition spd="slow" advTm="30928"/>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0BD4A-1491-334B-B6FC-803C2DCF33AE}"/>
              </a:ext>
            </a:extLst>
          </p:cNvPr>
          <p:cNvSpPr>
            <a:spLocks noGrp="1"/>
          </p:cNvSpPr>
          <p:nvPr>
            <p:ph type="title"/>
          </p:nvPr>
        </p:nvSpPr>
        <p:spPr>
          <a:xfrm>
            <a:off x="251520" y="87474"/>
            <a:ext cx="7704856" cy="648072"/>
          </a:xfrm>
        </p:spPr>
        <p:txBody>
          <a:bodyPr>
            <a:normAutofit fontScale="90000"/>
          </a:bodyPr>
          <a:lstStyle/>
          <a:p>
            <a:r>
              <a:rPr lang="en-US" dirty="0"/>
              <a:t>AI penetration in radiology - snapshot</a:t>
            </a:r>
          </a:p>
        </p:txBody>
      </p:sp>
      <p:sp>
        <p:nvSpPr>
          <p:cNvPr id="3" name="Content Placeholder 2">
            <a:extLst>
              <a:ext uri="{FF2B5EF4-FFF2-40B4-BE49-F238E27FC236}">
                <a16:creationId xmlns:a16="http://schemas.microsoft.com/office/drawing/2014/main" id="{E656D79E-93ED-CF48-8CBB-B3FB1E70DE2A}"/>
              </a:ext>
            </a:extLst>
          </p:cNvPr>
          <p:cNvSpPr>
            <a:spLocks noGrp="1"/>
          </p:cNvSpPr>
          <p:nvPr>
            <p:ph idx="1"/>
          </p:nvPr>
        </p:nvSpPr>
        <p:spPr>
          <a:xfrm>
            <a:off x="194201" y="1311962"/>
            <a:ext cx="4248472" cy="2267900"/>
          </a:xfrm>
        </p:spPr>
        <p:txBody>
          <a:bodyPr>
            <a:normAutofit lnSpcReduction="10000"/>
          </a:bodyPr>
          <a:lstStyle/>
          <a:p>
            <a:r>
              <a:rPr lang="en-CA" sz="1800" dirty="0"/>
              <a:t>Over 80 algorithms FDA approved</a:t>
            </a:r>
          </a:p>
          <a:p>
            <a:r>
              <a:rPr lang="en-CA" sz="1800" dirty="0"/>
              <a:t>Clinical use of AI is modest due to inconsistent performance, potential decrease in productivity, and lack of reimbursement</a:t>
            </a:r>
          </a:p>
          <a:p>
            <a:r>
              <a:rPr lang="en-CA" sz="1800" dirty="0"/>
              <a:t>Larger practices are </a:t>
            </a:r>
            <a:r>
              <a:rPr lang="en-CA" sz="1800" dirty="0">
                <a:solidFill>
                  <a:srgbClr val="FF0000"/>
                </a:solidFill>
              </a:rPr>
              <a:t>more likely </a:t>
            </a:r>
            <a:r>
              <a:rPr lang="en-CA" sz="1800" dirty="0"/>
              <a:t>to use AI than smaller ones, and are using locally developed solutions</a:t>
            </a:r>
          </a:p>
        </p:txBody>
      </p:sp>
      <p:sp>
        <p:nvSpPr>
          <p:cNvPr id="4" name="Footer Placeholder 3">
            <a:extLst>
              <a:ext uri="{FF2B5EF4-FFF2-40B4-BE49-F238E27FC236}">
                <a16:creationId xmlns:a16="http://schemas.microsoft.com/office/drawing/2014/main" id="{83637D56-5D4D-194F-95B9-95E47EDFB513}"/>
              </a:ext>
            </a:extLst>
          </p:cNvPr>
          <p:cNvSpPr>
            <a:spLocks noGrp="1"/>
          </p:cNvSpPr>
          <p:nvPr>
            <p:ph type="ftr" sz="quarter" idx="11"/>
          </p:nvPr>
        </p:nvSpPr>
        <p:spPr/>
        <p:txBody>
          <a:bodyPr/>
          <a:lstStyle/>
          <a:p>
            <a:r>
              <a:rPr lang="en-US"/>
              <a:t>#AI4Atoms Technical Meeting on Artificial Intelligence for Nuclear Technology and Applications</a:t>
            </a:r>
            <a:endParaRPr lang="en-US" dirty="0"/>
          </a:p>
        </p:txBody>
      </p:sp>
      <p:pic>
        <p:nvPicPr>
          <p:cNvPr id="5" name="Picture 4">
            <a:extLst>
              <a:ext uri="{FF2B5EF4-FFF2-40B4-BE49-F238E27FC236}">
                <a16:creationId xmlns:a16="http://schemas.microsoft.com/office/drawing/2014/main" id="{B86B3BBA-B07A-884E-A47D-7C419F879F3D}"/>
              </a:ext>
            </a:extLst>
          </p:cNvPr>
          <p:cNvPicPr>
            <a:picLocks noChangeAspect="1"/>
          </p:cNvPicPr>
          <p:nvPr/>
        </p:nvPicPr>
        <p:blipFill>
          <a:blip r:embed="rId3"/>
          <a:stretch>
            <a:fillRect/>
          </a:stretch>
        </p:blipFill>
        <p:spPr>
          <a:xfrm>
            <a:off x="4573120" y="753727"/>
            <a:ext cx="4401615" cy="1436849"/>
          </a:xfrm>
          <a:prstGeom prst="rect">
            <a:avLst/>
          </a:prstGeom>
        </p:spPr>
      </p:pic>
      <p:sp>
        <p:nvSpPr>
          <p:cNvPr id="6" name="TextBox 5">
            <a:extLst>
              <a:ext uri="{FF2B5EF4-FFF2-40B4-BE49-F238E27FC236}">
                <a16:creationId xmlns:a16="http://schemas.microsoft.com/office/drawing/2014/main" id="{85BD7E8F-4215-7C47-A0F6-53749CA789AD}"/>
              </a:ext>
            </a:extLst>
          </p:cNvPr>
          <p:cNvSpPr txBox="1"/>
          <p:nvPr/>
        </p:nvSpPr>
        <p:spPr>
          <a:xfrm>
            <a:off x="5689141" y="2118656"/>
            <a:ext cx="3123291" cy="307777"/>
          </a:xfrm>
          <a:prstGeom prst="rect">
            <a:avLst/>
          </a:prstGeom>
          <a:noFill/>
        </p:spPr>
        <p:txBody>
          <a:bodyPr wrap="none" rtlCol="0">
            <a:spAutoFit/>
          </a:bodyPr>
          <a:lstStyle/>
          <a:p>
            <a:r>
              <a:rPr lang="en-CA" sz="1400" dirty="0"/>
              <a:t>J Am Coll </a:t>
            </a:r>
            <a:r>
              <a:rPr lang="en-CA" sz="1400" dirty="0" err="1"/>
              <a:t>Radiol</a:t>
            </a:r>
            <a:r>
              <a:rPr lang="en-CA" sz="1400" dirty="0"/>
              <a:t> 2021;18:1153-1159 </a:t>
            </a:r>
          </a:p>
        </p:txBody>
      </p:sp>
      <p:sp>
        <p:nvSpPr>
          <p:cNvPr id="7" name="Content Placeholder 2">
            <a:extLst>
              <a:ext uri="{FF2B5EF4-FFF2-40B4-BE49-F238E27FC236}">
                <a16:creationId xmlns:a16="http://schemas.microsoft.com/office/drawing/2014/main" id="{C664A588-74E1-1643-9557-3B40D4A14197}"/>
              </a:ext>
            </a:extLst>
          </p:cNvPr>
          <p:cNvSpPr txBox="1">
            <a:spLocks/>
          </p:cNvSpPr>
          <p:nvPr/>
        </p:nvSpPr>
        <p:spPr>
          <a:xfrm>
            <a:off x="4427984" y="2499742"/>
            <a:ext cx="4384448" cy="196389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000000"/>
                </a:solidFill>
                <a:latin typeface="Arial "/>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0000"/>
                </a:solidFill>
                <a:latin typeface="Arial "/>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0000"/>
                </a:solidFill>
                <a:latin typeface="Arial "/>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CA" sz="1800" dirty="0"/>
              <a:t>AI may add value to clinical practice, but because of inconsistent performance, no trust in AI for autonomous clinical use. </a:t>
            </a:r>
          </a:p>
          <a:p>
            <a:r>
              <a:rPr lang="en-CA" sz="1800" dirty="0"/>
              <a:t>As barriers to implementation are mitigated, there is opportunity for future growth of AI in clinical practice. </a:t>
            </a:r>
          </a:p>
        </p:txBody>
      </p:sp>
    </p:spTree>
    <p:extLst>
      <p:ext uri="{BB962C8B-B14F-4D97-AF65-F5344CB8AC3E}">
        <p14:creationId xmlns:p14="http://schemas.microsoft.com/office/powerpoint/2010/main" val="3774578998"/>
      </p:ext>
    </p:extLst>
  </p:cSld>
  <p:clrMapOvr>
    <a:masterClrMapping/>
  </p:clrMapOvr>
  <mc:AlternateContent xmlns:mc="http://schemas.openxmlformats.org/markup-compatibility/2006" xmlns:p14="http://schemas.microsoft.com/office/powerpoint/2010/main">
    <mc:Choice Requires="p14">
      <p:transition spd="slow" p14:dur="2000" advTm="59813"/>
    </mc:Choice>
    <mc:Fallback xmlns="">
      <p:transition spd="slow" advTm="59813"/>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9AA54-4DD2-2648-B8ED-1419132F74AD}"/>
              </a:ext>
            </a:extLst>
          </p:cNvPr>
          <p:cNvSpPr>
            <a:spLocks noGrp="1"/>
          </p:cNvSpPr>
          <p:nvPr>
            <p:ph type="title"/>
          </p:nvPr>
        </p:nvSpPr>
        <p:spPr>
          <a:xfrm>
            <a:off x="251519" y="87474"/>
            <a:ext cx="7992889" cy="648072"/>
          </a:xfrm>
        </p:spPr>
        <p:txBody>
          <a:bodyPr>
            <a:normAutofit fontScale="90000"/>
          </a:bodyPr>
          <a:lstStyle/>
          <a:p>
            <a:r>
              <a:rPr lang="en-US" dirty="0"/>
              <a:t>Reporting AI studies in medical physics</a:t>
            </a:r>
          </a:p>
        </p:txBody>
      </p:sp>
      <p:sp>
        <p:nvSpPr>
          <p:cNvPr id="3" name="Content Placeholder 2">
            <a:extLst>
              <a:ext uri="{FF2B5EF4-FFF2-40B4-BE49-F238E27FC236}">
                <a16:creationId xmlns:a16="http://schemas.microsoft.com/office/drawing/2014/main" id="{6E613C83-D6A7-924D-A01F-E41DE6034266}"/>
              </a:ext>
            </a:extLst>
          </p:cNvPr>
          <p:cNvSpPr>
            <a:spLocks noGrp="1"/>
          </p:cNvSpPr>
          <p:nvPr>
            <p:ph idx="1"/>
          </p:nvPr>
        </p:nvSpPr>
        <p:spPr>
          <a:xfrm>
            <a:off x="145208" y="950596"/>
            <a:ext cx="3672408" cy="3643052"/>
          </a:xfrm>
        </p:spPr>
        <p:txBody>
          <a:bodyPr>
            <a:normAutofit/>
          </a:bodyPr>
          <a:lstStyle/>
          <a:p>
            <a:r>
              <a:rPr lang="en-CA" sz="2000" dirty="0"/>
              <a:t>a new, required checklist for AI/ML applications in </a:t>
            </a:r>
            <a:r>
              <a:rPr lang="en-CA" sz="2000" i="1" dirty="0"/>
              <a:t>Medical Physics </a:t>
            </a:r>
            <a:r>
              <a:rPr lang="en-CA" sz="2000" dirty="0"/>
              <a:t>(CLAMP) </a:t>
            </a:r>
          </a:p>
          <a:p>
            <a:r>
              <a:rPr lang="en-CA" sz="2000" dirty="0"/>
              <a:t>Description of requirements section-by-section</a:t>
            </a:r>
          </a:p>
          <a:p>
            <a:pPr lvl="1"/>
            <a:r>
              <a:rPr lang="en-CA" sz="1600" dirty="0"/>
              <a:t>Abstract, Introduction</a:t>
            </a:r>
          </a:p>
          <a:p>
            <a:pPr lvl="1"/>
            <a:r>
              <a:rPr lang="en-CA" sz="1600" dirty="0"/>
              <a:t>Materials</a:t>
            </a:r>
          </a:p>
          <a:p>
            <a:pPr lvl="2"/>
            <a:r>
              <a:rPr lang="en-CA" sz="1200" dirty="0"/>
              <a:t>Data description, partitioning, training, validation/tuning, testing, </a:t>
            </a:r>
            <a:r>
              <a:rPr lang="en-CA" sz="1200" dirty="0" err="1"/>
              <a:t>etc</a:t>
            </a:r>
            <a:endParaRPr lang="en-CA" sz="1200" dirty="0"/>
          </a:p>
          <a:p>
            <a:pPr lvl="2"/>
            <a:r>
              <a:rPr lang="en-CA" sz="1200" dirty="0"/>
              <a:t>Devices used for data acquisition</a:t>
            </a:r>
          </a:p>
          <a:p>
            <a:pPr lvl="2"/>
            <a:r>
              <a:rPr lang="en-CA" sz="1200" dirty="0"/>
              <a:t>For imaging date: image or data acquisition modality, protocol, </a:t>
            </a:r>
            <a:r>
              <a:rPr lang="en-CA" sz="1200" dirty="0" err="1"/>
              <a:t>etc</a:t>
            </a:r>
            <a:endParaRPr lang="en-CA" sz="1200" dirty="0"/>
          </a:p>
          <a:p>
            <a:pPr lvl="1"/>
            <a:endParaRPr lang="en-CA" sz="1600" dirty="0"/>
          </a:p>
          <a:p>
            <a:endParaRPr lang="en-US" sz="2000" dirty="0"/>
          </a:p>
        </p:txBody>
      </p:sp>
      <p:sp>
        <p:nvSpPr>
          <p:cNvPr id="4" name="Footer Placeholder 3">
            <a:extLst>
              <a:ext uri="{FF2B5EF4-FFF2-40B4-BE49-F238E27FC236}">
                <a16:creationId xmlns:a16="http://schemas.microsoft.com/office/drawing/2014/main" id="{5F3FB720-A404-7D49-93E9-91309A4EB744}"/>
              </a:ext>
            </a:extLst>
          </p:cNvPr>
          <p:cNvSpPr>
            <a:spLocks noGrp="1"/>
          </p:cNvSpPr>
          <p:nvPr>
            <p:ph type="ftr" sz="quarter" idx="11"/>
          </p:nvPr>
        </p:nvSpPr>
        <p:spPr/>
        <p:txBody>
          <a:bodyPr/>
          <a:lstStyle/>
          <a:p>
            <a:r>
              <a:rPr lang="en-US"/>
              <a:t>#AI4Atoms Technical Meeting on Artificial Intelligence for Nuclear Technology and Applications</a:t>
            </a:r>
            <a:endParaRPr lang="en-US" dirty="0"/>
          </a:p>
        </p:txBody>
      </p:sp>
      <p:sp>
        <p:nvSpPr>
          <p:cNvPr id="6" name="Content Placeholder 2">
            <a:extLst>
              <a:ext uri="{FF2B5EF4-FFF2-40B4-BE49-F238E27FC236}">
                <a16:creationId xmlns:a16="http://schemas.microsoft.com/office/drawing/2014/main" id="{81A304B9-9898-594B-92B5-77AB3DC667A1}"/>
              </a:ext>
            </a:extLst>
          </p:cNvPr>
          <p:cNvSpPr txBox="1">
            <a:spLocks/>
          </p:cNvSpPr>
          <p:nvPr/>
        </p:nvSpPr>
        <p:spPr>
          <a:xfrm>
            <a:off x="3939819" y="2571750"/>
            <a:ext cx="3544360" cy="27789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000000"/>
                </a:solidFill>
                <a:latin typeface="Arial "/>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0000"/>
                </a:solidFill>
                <a:latin typeface="Arial "/>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0000"/>
                </a:solidFill>
                <a:latin typeface="Arial "/>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CA" sz="1600" dirty="0"/>
              <a:t>Methods</a:t>
            </a:r>
          </a:p>
          <a:p>
            <a:pPr lvl="2"/>
            <a:r>
              <a:rPr lang="en-CA" sz="1200" dirty="0"/>
              <a:t>ML algorithm</a:t>
            </a:r>
          </a:p>
          <a:p>
            <a:pPr lvl="2"/>
            <a:r>
              <a:rPr lang="en-CA" sz="1200" dirty="0"/>
              <a:t>ML performance and statistics</a:t>
            </a:r>
          </a:p>
          <a:p>
            <a:pPr lvl="1"/>
            <a:r>
              <a:rPr lang="en-CA" sz="1600" dirty="0"/>
              <a:t>Discussion</a:t>
            </a:r>
          </a:p>
          <a:p>
            <a:pPr lvl="2"/>
            <a:r>
              <a:rPr lang="en-CA" sz="1200" dirty="0"/>
              <a:t>Conclusions supported by data</a:t>
            </a:r>
          </a:p>
          <a:p>
            <a:pPr lvl="2"/>
            <a:r>
              <a:rPr lang="en-CA" sz="1200" dirty="0"/>
              <a:t>Limitations</a:t>
            </a:r>
          </a:p>
          <a:p>
            <a:pPr lvl="1"/>
            <a:endParaRPr lang="en-CA" sz="1600" dirty="0"/>
          </a:p>
          <a:p>
            <a:endParaRPr lang="en-US" sz="2000" dirty="0"/>
          </a:p>
        </p:txBody>
      </p:sp>
      <p:pic>
        <p:nvPicPr>
          <p:cNvPr id="7" name="Picture 6">
            <a:extLst>
              <a:ext uri="{FF2B5EF4-FFF2-40B4-BE49-F238E27FC236}">
                <a16:creationId xmlns:a16="http://schemas.microsoft.com/office/drawing/2014/main" id="{62B3182B-DB51-A648-991A-BFE118476E61}"/>
              </a:ext>
            </a:extLst>
          </p:cNvPr>
          <p:cNvPicPr>
            <a:picLocks noChangeAspect="1"/>
          </p:cNvPicPr>
          <p:nvPr/>
        </p:nvPicPr>
        <p:blipFill>
          <a:blip r:embed="rId3"/>
          <a:stretch>
            <a:fillRect/>
          </a:stretch>
        </p:blipFill>
        <p:spPr>
          <a:xfrm>
            <a:off x="3817616" y="1090497"/>
            <a:ext cx="5326384" cy="1138865"/>
          </a:xfrm>
          <a:prstGeom prst="rect">
            <a:avLst/>
          </a:prstGeom>
        </p:spPr>
      </p:pic>
    </p:spTree>
    <p:extLst>
      <p:ext uri="{BB962C8B-B14F-4D97-AF65-F5344CB8AC3E}">
        <p14:creationId xmlns:p14="http://schemas.microsoft.com/office/powerpoint/2010/main" val="3506153580"/>
      </p:ext>
    </p:extLst>
  </p:cSld>
  <p:clrMapOvr>
    <a:masterClrMapping/>
  </p:clrMapOvr>
  <mc:AlternateContent xmlns:mc="http://schemas.openxmlformats.org/markup-compatibility/2006" xmlns:p14="http://schemas.microsoft.com/office/powerpoint/2010/main">
    <mc:Choice Requires="p14">
      <p:transition spd="slow" p14:dur="2000" advTm="78896"/>
    </mc:Choice>
    <mc:Fallback xmlns="">
      <p:transition spd="slow" advTm="7889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BA879F-322E-FD40-9C82-F91877E90F71}"/>
              </a:ext>
            </a:extLst>
          </p:cNvPr>
          <p:cNvSpPr>
            <a:spLocks noGrp="1"/>
          </p:cNvSpPr>
          <p:nvPr>
            <p:ph type="title"/>
          </p:nvPr>
        </p:nvSpPr>
        <p:spPr/>
        <p:txBody>
          <a:bodyPr/>
          <a:lstStyle/>
          <a:p>
            <a:r>
              <a:rPr lang="en-US" dirty="0"/>
              <a:t>AI and machine learning</a:t>
            </a:r>
          </a:p>
        </p:txBody>
      </p:sp>
      <p:pic>
        <p:nvPicPr>
          <p:cNvPr id="7" name="Picture 6">
            <a:extLst>
              <a:ext uri="{FF2B5EF4-FFF2-40B4-BE49-F238E27FC236}">
                <a16:creationId xmlns:a16="http://schemas.microsoft.com/office/drawing/2014/main" id="{85637B5D-45CC-F04D-BED4-87386ED640EA}"/>
              </a:ext>
            </a:extLst>
          </p:cNvPr>
          <p:cNvPicPr>
            <a:picLocks noChangeAspect="1"/>
          </p:cNvPicPr>
          <p:nvPr/>
        </p:nvPicPr>
        <p:blipFill rotWithShape="1">
          <a:blip r:embed="rId4"/>
          <a:srcRect l="13190"/>
          <a:stretch/>
        </p:blipFill>
        <p:spPr>
          <a:xfrm>
            <a:off x="1162633" y="1355825"/>
            <a:ext cx="7981367" cy="2736304"/>
          </a:xfrm>
          <a:prstGeom prst="rect">
            <a:avLst/>
          </a:prstGeom>
        </p:spPr>
      </p:pic>
      <p:sp>
        <p:nvSpPr>
          <p:cNvPr id="8" name="TextBox 7">
            <a:extLst>
              <a:ext uri="{FF2B5EF4-FFF2-40B4-BE49-F238E27FC236}">
                <a16:creationId xmlns:a16="http://schemas.microsoft.com/office/drawing/2014/main" id="{D3366F09-3285-CD45-B3CF-A5D65E211A38}"/>
              </a:ext>
            </a:extLst>
          </p:cNvPr>
          <p:cNvSpPr txBox="1"/>
          <p:nvPr/>
        </p:nvSpPr>
        <p:spPr>
          <a:xfrm>
            <a:off x="1169259" y="4509546"/>
            <a:ext cx="8099781" cy="307777"/>
          </a:xfrm>
          <a:prstGeom prst="rect">
            <a:avLst/>
          </a:prstGeom>
          <a:noFill/>
        </p:spPr>
        <p:txBody>
          <a:bodyPr wrap="none" rtlCol="0">
            <a:spAutoFit/>
          </a:bodyPr>
          <a:lstStyle/>
          <a:p>
            <a:r>
              <a:rPr lang="en-US" sz="1400" i="1" dirty="0"/>
              <a:t>Modified from a figure by Sean Wilson in a blog post by Daniel Greenfield, Harvard University, 2019 </a:t>
            </a:r>
          </a:p>
        </p:txBody>
      </p:sp>
      <p:grpSp>
        <p:nvGrpSpPr>
          <p:cNvPr id="30" name="Group 29">
            <a:extLst>
              <a:ext uri="{FF2B5EF4-FFF2-40B4-BE49-F238E27FC236}">
                <a16:creationId xmlns:a16="http://schemas.microsoft.com/office/drawing/2014/main" id="{86675FE1-AAED-7049-9F6E-D9B219F2AF81}"/>
              </a:ext>
            </a:extLst>
          </p:cNvPr>
          <p:cNvGrpSpPr/>
          <p:nvPr/>
        </p:nvGrpSpPr>
        <p:grpSpPr>
          <a:xfrm>
            <a:off x="26348" y="1773242"/>
            <a:ext cx="1377300" cy="976738"/>
            <a:chOff x="26348" y="1773242"/>
            <a:chExt cx="1377300" cy="976738"/>
          </a:xfrm>
        </p:grpSpPr>
        <p:cxnSp>
          <p:nvCxnSpPr>
            <p:cNvPr id="13" name="Straight Arrow Connector 12">
              <a:extLst>
                <a:ext uri="{FF2B5EF4-FFF2-40B4-BE49-F238E27FC236}">
                  <a16:creationId xmlns:a16="http://schemas.microsoft.com/office/drawing/2014/main" id="{E38DAE8A-E572-964F-80B9-1A00080AEA2C}"/>
                </a:ext>
              </a:extLst>
            </p:cNvPr>
            <p:cNvCxnSpPr>
              <a:cxnSpLocks/>
              <a:stCxn id="24" idx="0"/>
            </p:cNvCxnSpPr>
            <p:nvPr/>
          </p:nvCxnSpPr>
          <p:spPr>
            <a:xfrm flipV="1">
              <a:off x="714998" y="1773242"/>
              <a:ext cx="688650" cy="2509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AFAD84BB-49B2-264F-B5AD-0EA79AE0ED27}"/>
                </a:ext>
              </a:extLst>
            </p:cNvPr>
            <p:cNvCxnSpPr>
              <a:cxnSpLocks/>
            </p:cNvCxnSpPr>
            <p:nvPr/>
          </p:nvCxnSpPr>
          <p:spPr>
            <a:xfrm>
              <a:off x="709035" y="2419524"/>
              <a:ext cx="694613" cy="3304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7250BDAD-981B-E443-AE2E-31B30FBC51A1}"/>
                </a:ext>
              </a:extLst>
            </p:cNvPr>
            <p:cNvSpPr txBox="1"/>
            <p:nvPr/>
          </p:nvSpPr>
          <p:spPr>
            <a:xfrm>
              <a:off x="26348" y="2024189"/>
              <a:ext cx="1377300" cy="369332"/>
            </a:xfrm>
            <a:prstGeom prst="rect">
              <a:avLst/>
            </a:prstGeom>
            <a:noFill/>
          </p:spPr>
          <p:txBody>
            <a:bodyPr wrap="none" rtlCol="0">
              <a:spAutoFit/>
            </a:bodyPr>
            <a:lstStyle/>
            <a:p>
              <a:r>
                <a:rPr lang="en-US" dirty="0"/>
                <a:t>annotations</a:t>
              </a:r>
            </a:p>
          </p:txBody>
        </p:sp>
      </p:grpSp>
      <p:sp>
        <p:nvSpPr>
          <p:cNvPr id="2" name="Footer Placeholder 1">
            <a:extLst>
              <a:ext uri="{FF2B5EF4-FFF2-40B4-BE49-F238E27FC236}">
                <a16:creationId xmlns:a16="http://schemas.microsoft.com/office/drawing/2014/main" id="{62283FC9-F537-A54D-8CF0-63D5ACB1397C}"/>
              </a:ext>
            </a:extLst>
          </p:cNvPr>
          <p:cNvSpPr>
            <a:spLocks noGrp="1"/>
          </p:cNvSpPr>
          <p:nvPr>
            <p:ph type="ftr" sz="quarter" idx="11"/>
          </p:nvPr>
        </p:nvSpPr>
        <p:spPr/>
        <p:txBody>
          <a:bodyPr/>
          <a:lstStyle/>
          <a:p>
            <a:r>
              <a:rPr lang="en-US"/>
              <a:t>#AI4Atoms Technical Meeting on Artificial Intelligence for Nuclear Technology and Applications</a:t>
            </a:r>
            <a:endParaRPr lang="en-US" dirty="0"/>
          </a:p>
        </p:txBody>
      </p:sp>
    </p:spTree>
    <p:custDataLst>
      <p:tags r:id="rId1"/>
    </p:custDataLst>
    <p:extLst>
      <p:ext uri="{BB962C8B-B14F-4D97-AF65-F5344CB8AC3E}">
        <p14:creationId xmlns:p14="http://schemas.microsoft.com/office/powerpoint/2010/main" val="3539413372"/>
      </p:ext>
    </p:extLst>
  </p:cSld>
  <p:clrMapOvr>
    <a:masterClrMapping/>
  </p:clrMapOvr>
  <mc:AlternateContent xmlns:mc="http://schemas.openxmlformats.org/markup-compatibility/2006" xmlns:p14="http://schemas.microsoft.com/office/powerpoint/2010/main">
    <mc:Choice Requires="p14">
      <p:transition spd="slow" p14:dur="2000" advTm="84342"/>
    </mc:Choice>
    <mc:Fallback xmlns="">
      <p:transition spd="slow" advTm="843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AF3A9-4BFA-2F4E-9AEF-448E9CF64BF3}"/>
              </a:ext>
            </a:extLst>
          </p:cNvPr>
          <p:cNvSpPr>
            <a:spLocks noGrp="1"/>
          </p:cNvSpPr>
          <p:nvPr>
            <p:ph type="title"/>
          </p:nvPr>
        </p:nvSpPr>
        <p:spPr>
          <a:xfrm>
            <a:off x="251520" y="87474"/>
            <a:ext cx="6768752" cy="648072"/>
          </a:xfrm>
        </p:spPr>
        <p:txBody>
          <a:bodyPr>
            <a:normAutofit fontScale="90000"/>
          </a:bodyPr>
          <a:lstStyle/>
          <a:p>
            <a:r>
              <a:rPr lang="en-US" dirty="0"/>
              <a:t>The role of clinical professionals – medical physicists</a:t>
            </a:r>
          </a:p>
        </p:txBody>
      </p:sp>
      <p:pic>
        <p:nvPicPr>
          <p:cNvPr id="5" name="Content Placeholder 4">
            <a:extLst>
              <a:ext uri="{FF2B5EF4-FFF2-40B4-BE49-F238E27FC236}">
                <a16:creationId xmlns:a16="http://schemas.microsoft.com/office/drawing/2014/main" id="{E2052573-6184-4A4F-845E-B53DFD2AF1D0}"/>
              </a:ext>
            </a:extLst>
          </p:cNvPr>
          <p:cNvPicPr>
            <a:picLocks noGrp="1" noChangeAspect="1"/>
          </p:cNvPicPr>
          <p:nvPr>
            <p:ph idx="1"/>
          </p:nvPr>
        </p:nvPicPr>
        <p:blipFill>
          <a:blip r:embed="rId3"/>
          <a:stretch>
            <a:fillRect/>
          </a:stretch>
        </p:blipFill>
        <p:spPr>
          <a:xfrm>
            <a:off x="2001852" y="950913"/>
            <a:ext cx="5211733" cy="3643312"/>
          </a:xfrm>
          <a:prstGeom prst="rect">
            <a:avLst/>
          </a:prstGeom>
        </p:spPr>
      </p:pic>
      <p:sp>
        <p:nvSpPr>
          <p:cNvPr id="4" name="Footer Placeholder 3">
            <a:extLst>
              <a:ext uri="{FF2B5EF4-FFF2-40B4-BE49-F238E27FC236}">
                <a16:creationId xmlns:a16="http://schemas.microsoft.com/office/drawing/2014/main" id="{435459A4-A9B2-444C-B11F-F7858CCD9448}"/>
              </a:ext>
            </a:extLst>
          </p:cNvPr>
          <p:cNvSpPr>
            <a:spLocks noGrp="1"/>
          </p:cNvSpPr>
          <p:nvPr>
            <p:ph type="ftr" sz="quarter" idx="11"/>
          </p:nvPr>
        </p:nvSpPr>
        <p:spPr/>
        <p:txBody>
          <a:bodyPr/>
          <a:lstStyle/>
          <a:p>
            <a:r>
              <a:rPr lang="en-US"/>
              <a:t>#AI4Atoms Technical Meeting on Artificial Intelligence for Nuclear Technology and Applications</a:t>
            </a:r>
            <a:endParaRPr lang="en-US" dirty="0"/>
          </a:p>
        </p:txBody>
      </p:sp>
    </p:spTree>
    <p:extLst>
      <p:ext uri="{BB962C8B-B14F-4D97-AF65-F5344CB8AC3E}">
        <p14:creationId xmlns:p14="http://schemas.microsoft.com/office/powerpoint/2010/main" val="2748645140"/>
      </p:ext>
    </p:extLst>
  </p:cSld>
  <p:clrMapOvr>
    <a:masterClrMapping/>
  </p:clrMapOvr>
  <mc:AlternateContent xmlns:mc="http://schemas.openxmlformats.org/markup-compatibility/2006" xmlns:p14="http://schemas.microsoft.com/office/powerpoint/2010/main">
    <mc:Choice Requires="p14">
      <p:transition spd="slow" p14:dur="2000" advTm="42198"/>
    </mc:Choice>
    <mc:Fallback xmlns="">
      <p:transition spd="slow" advTm="42198"/>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2128F-3077-1544-9B57-673904B77D82}"/>
              </a:ext>
            </a:extLst>
          </p:cNvPr>
          <p:cNvSpPr>
            <a:spLocks noGrp="1"/>
          </p:cNvSpPr>
          <p:nvPr>
            <p:ph type="title"/>
          </p:nvPr>
        </p:nvSpPr>
        <p:spPr/>
        <p:txBody>
          <a:bodyPr/>
          <a:lstStyle/>
          <a:p>
            <a:r>
              <a:rPr lang="en-US" dirty="0"/>
              <a:t>Training programs</a:t>
            </a:r>
          </a:p>
        </p:txBody>
      </p:sp>
      <p:sp>
        <p:nvSpPr>
          <p:cNvPr id="4" name="Footer Placeholder 3">
            <a:extLst>
              <a:ext uri="{FF2B5EF4-FFF2-40B4-BE49-F238E27FC236}">
                <a16:creationId xmlns:a16="http://schemas.microsoft.com/office/drawing/2014/main" id="{0E9E2321-A65E-1443-88C0-36103150AA66}"/>
              </a:ext>
            </a:extLst>
          </p:cNvPr>
          <p:cNvSpPr>
            <a:spLocks noGrp="1"/>
          </p:cNvSpPr>
          <p:nvPr>
            <p:ph type="ftr" sz="quarter" idx="11"/>
          </p:nvPr>
        </p:nvSpPr>
        <p:spPr/>
        <p:txBody>
          <a:bodyPr/>
          <a:lstStyle/>
          <a:p>
            <a:r>
              <a:rPr lang="en-US"/>
              <a:t>#AI4Atoms Technical Meeting on Artificial Intelligence for Nuclear Technology and Applications</a:t>
            </a:r>
            <a:endParaRPr lang="en-US" dirty="0"/>
          </a:p>
        </p:txBody>
      </p:sp>
      <p:pic>
        <p:nvPicPr>
          <p:cNvPr id="5" name="Content Placeholder 4">
            <a:extLst>
              <a:ext uri="{FF2B5EF4-FFF2-40B4-BE49-F238E27FC236}">
                <a16:creationId xmlns:a16="http://schemas.microsoft.com/office/drawing/2014/main" id="{8ADF3771-FA49-5D4B-82CB-7F2C8D271F9B}"/>
              </a:ext>
            </a:extLst>
          </p:cNvPr>
          <p:cNvPicPr>
            <a:picLocks noGrp="1" noChangeAspect="1"/>
          </p:cNvPicPr>
          <p:nvPr>
            <p:ph idx="1"/>
          </p:nvPr>
        </p:nvPicPr>
        <p:blipFill>
          <a:blip r:embed="rId3"/>
          <a:stretch>
            <a:fillRect/>
          </a:stretch>
        </p:blipFill>
        <p:spPr>
          <a:xfrm>
            <a:off x="2295944" y="915567"/>
            <a:ext cx="6669363" cy="1152128"/>
          </a:xfrm>
          <a:prstGeom prst="rect">
            <a:avLst/>
          </a:prstGeom>
        </p:spPr>
      </p:pic>
      <p:sp>
        <p:nvSpPr>
          <p:cNvPr id="6" name="TextBox 5">
            <a:extLst>
              <a:ext uri="{FF2B5EF4-FFF2-40B4-BE49-F238E27FC236}">
                <a16:creationId xmlns:a16="http://schemas.microsoft.com/office/drawing/2014/main" id="{21023E74-3527-794F-B2EB-9ED333254A37}"/>
              </a:ext>
            </a:extLst>
          </p:cNvPr>
          <p:cNvSpPr txBox="1"/>
          <p:nvPr/>
        </p:nvSpPr>
        <p:spPr>
          <a:xfrm>
            <a:off x="251520" y="2310707"/>
            <a:ext cx="4498840" cy="2308324"/>
          </a:xfrm>
          <a:prstGeom prst="rect">
            <a:avLst/>
          </a:prstGeom>
          <a:noFill/>
        </p:spPr>
        <p:txBody>
          <a:bodyPr wrap="square" rtlCol="0">
            <a:spAutoFit/>
          </a:bodyPr>
          <a:lstStyle/>
          <a:p>
            <a:r>
              <a:rPr lang="en-US" dirty="0"/>
              <a:t>Propose curriculum, two levels:</a:t>
            </a:r>
          </a:p>
          <a:p>
            <a:pPr marL="285750" indent="-285750">
              <a:buFont typeface="Arial" panose="020B0604020202020204" pitchFamily="34" charset="0"/>
              <a:buChar char="•"/>
            </a:pPr>
            <a:r>
              <a:rPr lang="en-US" dirty="0"/>
              <a:t>Basic</a:t>
            </a:r>
          </a:p>
          <a:p>
            <a:pPr marL="742950" lvl="1" indent="-285750">
              <a:buFont typeface="Arial" panose="020B0604020202020204" pitchFamily="34" charset="0"/>
              <a:buChar char="•"/>
            </a:pPr>
            <a:r>
              <a:rPr lang="en-US" dirty="0"/>
              <a:t>intro to knowledge, development and applications of AI; results presented in the KSC approach</a:t>
            </a:r>
          </a:p>
          <a:p>
            <a:pPr marL="285750" indent="-285750">
              <a:buFont typeface="Arial" panose="020B0604020202020204" pitchFamily="34" charset="0"/>
              <a:buChar char="•"/>
            </a:pPr>
            <a:r>
              <a:rPr lang="en-US" dirty="0"/>
              <a:t>Advanced (sub-specialty)</a:t>
            </a:r>
          </a:p>
          <a:p>
            <a:pPr marL="742950" lvl="1" indent="-285750">
              <a:buFont typeface="Arial" panose="020B0604020202020204" pitchFamily="34" charset="0"/>
              <a:buChar char="•"/>
            </a:pPr>
            <a:r>
              <a:rPr lang="en-US" dirty="0"/>
              <a:t>A block to be further specified by each subspecialty</a:t>
            </a:r>
          </a:p>
        </p:txBody>
      </p:sp>
      <p:pic>
        <p:nvPicPr>
          <p:cNvPr id="8" name="Picture 7">
            <a:extLst>
              <a:ext uri="{FF2B5EF4-FFF2-40B4-BE49-F238E27FC236}">
                <a16:creationId xmlns:a16="http://schemas.microsoft.com/office/drawing/2014/main" id="{B8F2ADB6-8D85-FB41-9B20-5D31BDC4E3CE}"/>
              </a:ext>
            </a:extLst>
          </p:cNvPr>
          <p:cNvPicPr>
            <a:picLocks noChangeAspect="1"/>
          </p:cNvPicPr>
          <p:nvPr/>
        </p:nvPicPr>
        <p:blipFill>
          <a:blip r:embed="rId4"/>
          <a:stretch>
            <a:fillRect/>
          </a:stretch>
        </p:blipFill>
        <p:spPr>
          <a:xfrm>
            <a:off x="4575416" y="2074270"/>
            <a:ext cx="3877185" cy="2787774"/>
          </a:xfrm>
          <a:prstGeom prst="rect">
            <a:avLst/>
          </a:prstGeom>
        </p:spPr>
      </p:pic>
      <p:sp>
        <p:nvSpPr>
          <p:cNvPr id="9" name="TextBox 8">
            <a:extLst>
              <a:ext uri="{FF2B5EF4-FFF2-40B4-BE49-F238E27FC236}">
                <a16:creationId xmlns:a16="http://schemas.microsoft.com/office/drawing/2014/main" id="{5D51B892-3380-914F-A2BA-0FA8FF452AB8}"/>
              </a:ext>
            </a:extLst>
          </p:cNvPr>
          <p:cNvSpPr txBox="1"/>
          <p:nvPr/>
        </p:nvSpPr>
        <p:spPr>
          <a:xfrm>
            <a:off x="2301680" y="1987256"/>
            <a:ext cx="2480166" cy="261610"/>
          </a:xfrm>
          <a:prstGeom prst="rect">
            <a:avLst/>
          </a:prstGeom>
          <a:noFill/>
        </p:spPr>
        <p:txBody>
          <a:bodyPr wrap="none" rtlCol="0">
            <a:spAutoFit/>
          </a:bodyPr>
          <a:lstStyle/>
          <a:p>
            <a:r>
              <a:rPr lang="en-US" sz="1100" dirty="0"/>
              <a:t> </a:t>
            </a:r>
            <a:r>
              <a:rPr lang="en-CA" sz="1100" dirty="0" err="1"/>
              <a:t>Physica</a:t>
            </a:r>
            <a:r>
              <a:rPr lang="en-CA" sz="1100" dirty="0"/>
              <a:t> Medica 83 (2021) 174–183 </a:t>
            </a:r>
          </a:p>
        </p:txBody>
      </p:sp>
    </p:spTree>
    <p:extLst>
      <p:ext uri="{BB962C8B-B14F-4D97-AF65-F5344CB8AC3E}">
        <p14:creationId xmlns:p14="http://schemas.microsoft.com/office/powerpoint/2010/main" val="2626899183"/>
      </p:ext>
    </p:extLst>
  </p:cSld>
  <p:clrMapOvr>
    <a:masterClrMapping/>
  </p:clrMapOvr>
  <mc:AlternateContent xmlns:mc="http://schemas.openxmlformats.org/markup-compatibility/2006" xmlns:p14="http://schemas.microsoft.com/office/powerpoint/2010/main">
    <mc:Choice Requires="p14">
      <p:transition spd="slow" p14:dur="2000" advTm="35647"/>
    </mc:Choice>
    <mc:Fallback xmlns="">
      <p:transition spd="slow" advTm="35647"/>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0F1BE-C976-344C-A0E3-6CA469F5B9A3}"/>
              </a:ext>
            </a:extLst>
          </p:cNvPr>
          <p:cNvSpPr>
            <a:spLocks noGrp="1"/>
          </p:cNvSpPr>
          <p:nvPr>
            <p:ph type="title"/>
          </p:nvPr>
        </p:nvSpPr>
        <p:spPr/>
        <p:txBody>
          <a:bodyPr>
            <a:normAutofit fontScale="90000"/>
          </a:bodyPr>
          <a:lstStyle/>
          <a:p>
            <a:r>
              <a:rPr lang="en-US" dirty="0"/>
              <a:t>Learning from health care data</a:t>
            </a:r>
          </a:p>
        </p:txBody>
      </p:sp>
      <p:pic>
        <p:nvPicPr>
          <p:cNvPr id="5" name="Content Placeholder 4">
            <a:extLst>
              <a:ext uri="{FF2B5EF4-FFF2-40B4-BE49-F238E27FC236}">
                <a16:creationId xmlns:a16="http://schemas.microsoft.com/office/drawing/2014/main" id="{3CDA68EA-870D-C84A-ADD1-20E63CEC3798}"/>
              </a:ext>
            </a:extLst>
          </p:cNvPr>
          <p:cNvPicPr>
            <a:picLocks noGrp="1" noChangeAspect="1"/>
          </p:cNvPicPr>
          <p:nvPr>
            <p:ph idx="1"/>
          </p:nvPr>
        </p:nvPicPr>
        <p:blipFill>
          <a:blip r:embed="rId3"/>
          <a:stretch>
            <a:fillRect/>
          </a:stretch>
        </p:blipFill>
        <p:spPr>
          <a:xfrm>
            <a:off x="392268" y="735546"/>
            <a:ext cx="2955596" cy="4240922"/>
          </a:xfrm>
          <a:prstGeom prst="rect">
            <a:avLst/>
          </a:prstGeom>
        </p:spPr>
      </p:pic>
      <p:sp>
        <p:nvSpPr>
          <p:cNvPr id="4" name="Footer Placeholder 3">
            <a:extLst>
              <a:ext uri="{FF2B5EF4-FFF2-40B4-BE49-F238E27FC236}">
                <a16:creationId xmlns:a16="http://schemas.microsoft.com/office/drawing/2014/main" id="{09A7B218-0659-7E43-BD64-95416779ED7B}"/>
              </a:ext>
            </a:extLst>
          </p:cNvPr>
          <p:cNvSpPr>
            <a:spLocks noGrp="1"/>
          </p:cNvSpPr>
          <p:nvPr>
            <p:ph type="ftr" sz="quarter" idx="11"/>
          </p:nvPr>
        </p:nvSpPr>
        <p:spPr/>
        <p:txBody>
          <a:bodyPr/>
          <a:lstStyle/>
          <a:p>
            <a:r>
              <a:rPr lang="en-US"/>
              <a:t>#AI4Atoms Technical Meeting on Artificial Intelligence for Nuclear Technology and Applications</a:t>
            </a:r>
            <a:endParaRPr lang="en-US" dirty="0"/>
          </a:p>
        </p:txBody>
      </p:sp>
      <p:sp>
        <p:nvSpPr>
          <p:cNvPr id="6" name="TextBox 5">
            <a:extLst>
              <a:ext uri="{FF2B5EF4-FFF2-40B4-BE49-F238E27FC236}">
                <a16:creationId xmlns:a16="http://schemas.microsoft.com/office/drawing/2014/main" id="{8C4E5B7C-28EA-7843-862D-9DFB8083B638}"/>
              </a:ext>
            </a:extLst>
          </p:cNvPr>
          <p:cNvSpPr txBox="1"/>
          <p:nvPr/>
        </p:nvSpPr>
        <p:spPr>
          <a:xfrm>
            <a:off x="3635896" y="3401184"/>
            <a:ext cx="4160113" cy="307777"/>
          </a:xfrm>
          <a:prstGeom prst="rect">
            <a:avLst/>
          </a:prstGeom>
          <a:noFill/>
        </p:spPr>
        <p:txBody>
          <a:bodyPr wrap="none" rtlCol="0">
            <a:spAutoFit/>
          </a:bodyPr>
          <a:lstStyle/>
          <a:p>
            <a:r>
              <a:rPr lang="en-US" sz="1400" dirty="0"/>
              <a:t>From Morin et al (2021) Nature Cancer 2:709–722</a:t>
            </a:r>
          </a:p>
        </p:txBody>
      </p:sp>
      <p:pic>
        <p:nvPicPr>
          <p:cNvPr id="7" name="Picture 6">
            <a:extLst>
              <a:ext uri="{FF2B5EF4-FFF2-40B4-BE49-F238E27FC236}">
                <a16:creationId xmlns:a16="http://schemas.microsoft.com/office/drawing/2014/main" id="{AE8612FD-46C5-FA42-95E4-BBB1E9187908}"/>
              </a:ext>
            </a:extLst>
          </p:cNvPr>
          <p:cNvPicPr>
            <a:picLocks noChangeAspect="1"/>
          </p:cNvPicPr>
          <p:nvPr/>
        </p:nvPicPr>
        <p:blipFill>
          <a:blip r:embed="rId4"/>
          <a:stretch>
            <a:fillRect/>
          </a:stretch>
        </p:blipFill>
        <p:spPr>
          <a:xfrm>
            <a:off x="3923928" y="843558"/>
            <a:ext cx="3672408" cy="2521234"/>
          </a:xfrm>
          <a:prstGeom prst="rect">
            <a:avLst/>
          </a:prstGeom>
        </p:spPr>
      </p:pic>
    </p:spTree>
    <p:extLst>
      <p:ext uri="{BB962C8B-B14F-4D97-AF65-F5344CB8AC3E}">
        <p14:creationId xmlns:p14="http://schemas.microsoft.com/office/powerpoint/2010/main" val="69065842"/>
      </p:ext>
    </p:extLst>
  </p:cSld>
  <p:clrMapOvr>
    <a:masterClrMapping/>
  </p:clrMapOvr>
  <mc:AlternateContent xmlns:mc="http://schemas.openxmlformats.org/markup-compatibility/2006" xmlns:p14="http://schemas.microsoft.com/office/powerpoint/2010/main">
    <mc:Choice Requires="p14">
      <p:transition spd="slow" p14:dur="2000" advTm="156865"/>
    </mc:Choice>
    <mc:Fallback xmlns="">
      <p:transition spd="slow" advTm="156865"/>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CBF424-5196-BA4D-9044-BDB8FDABD408}"/>
              </a:ext>
            </a:extLst>
          </p:cNvPr>
          <p:cNvSpPr>
            <a:spLocks noGrp="1"/>
          </p:cNvSpPr>
          <p:nvPr>
            <p:ph type="title"/>
          </p:nvPr>
        </p:nvSpPr>
        <p:spPr/>
        <p:txBody>
          <a:bodyPr/>
          <a:lstStyle/>
          <a:p>
            <a:r>
              <a:rPr lang="en-US" dirty="0"/>
              <a:t>Conclusions</a:t>
            </a:r>
          </a:p>
        </p:txBody>
      </p:sp>
      <p:sp>
        <p:nvSpPr>
          <p:cNvPr id="7" name="Content Placeholder 6">
            <a:extLst>
              <a:ext uri="{FF2B5EF4-FFF2-40B4-BE49-F238E27FC236}">
                <a16:creationId xmlns:a16="http://schemas.microsoft.com/office/drawing/2014/main" id="{26FEB5CA-CEDB-4A49-A17E-1BEC44526663}"/>
              </a:ext>
            </a:extLst>
          </p:cNvPr>
          <p:cNvSpPr>
            <a:spLocks noGrp="1"/>
          </p:cNvSpPr>
          <p:nvPr>
            <p:ph idx="1"/>
          </p:nvPr>
        </p:nvSpPr>
        <p:spPr/>
        <p:txBody>
          <a:bodyPr>
            <a:normAutofit/>
          </a:bodyPr>
          <a:lstStyle/>
          <a:p>
            <a:r>
              <a:rPr lang="en-US" sz="2000" dirty="0"/>
              <a:t>AI, machine learning and deep learning are powerful tools that have the potential to support health care in different contexts worldwide</a:t>
            </a:r>
          </a:p>
          <a:p>
            <a:r>
              <a:rPr lang="en-US" sz="2000" dirty="0"/>
              <a:t>Be aware:</a:t>
            </a:r>
          </a:p>
          <a:p>
            <a:pPr lvl="1"/>
            <a:r>
              <a:rPr lang="en-US" sz="1800" dirty="0"/>
              <a:t>Interpretability of AI algorithm (black-box)?</a:t>
            </a:r>
          </a:p>
          <a:p>
            <a:pPr lvl="1"/>
            <a:r>
              <a:rPr lang="en-US" sz="1800" dirty="0"/>
              <a:t>Quality and aggregation of the data (images, clinical data). Quality assurance deserves special attention!</a:t>
            </a:r>
          </a:p>
          <a:p>
            <a:pPr lvl="1"/>
            <a:r>
              <a:rPr lang="en-US" sz="1800" dirty="0"/>
              <a:t>Ethical aspects!</a:t>
            </a:r>
          </a:p>
          <a:p>
            <a:r>
              <a:rPr lang="en-US" sz="2000" dirty="0"/>
              <a:t>Societies are publishing subspecialty-specific requirements on training and publication of novel findings</a:t>
            </a:r>
          </a:p>
        </p:txBody>
      </p:sp>
      <p:sp>
        <p:nvSpPr>
          <p:cNvPr id="5" name="Footer Placeholder 4">
            <a:extLst>
              <a:ext uri="{FF2B5EF4-FFF2-40B4-BE49-F238E27FC236}">
                <a16:creationId xmlns:a16="http://schemas.microsoft.com/office/drawing/2014/main" id="{F27F14A9-7F21-524F-BD24-2C43BC92356A}"/>
              </a:ext>
            </a:extLst>
          </p:cNvPr>
          <p:cNvSpPr>
            <a:spLocks noGrp="1"/>
          </p:cNvSpPr>
          <p:nvPr>
            <p:ph type="ftr" sz="quarter" idx="11"/>
          </p:nvPr>
        </p:nvSpPr>
        <p:spPr/>
        <p:txBody>
          <a:bodyPr/>
          <a:lstStyle/>
          <a:p>
            <a:r>
              <a:rPr lang="en-US"/>
              <a:t>#AI4Atoms Technical Meeting on Artificial Intelligence for Nuclear Technology and Applications</a:t>
            </a:r>
            <a:endParaRPr lang="en-US" dirty="0"/>
          </a:p>
        </p:txBody>
      </p:sp>
    </p:spTree>
    <p:extLst>
      <p:ext uri="{BB962C8B-B14F-4D97-AF65-F5344CB8AC3E}">
        <p14:creationId xmlns:p14="http://schemas.microsoft.com/office/powerpoint/2010/main" val="3859717822"/>
      </p:ext>
    </p:extLst>
  </p:cSld>
  <p:clrMapOvr>
    <a:masterClrMapping/>
  </p:clrMapOvr>
  <mc:AlternateContent xmlns:mc="http://schemas.openxmlformats.org/markup-compatibility/2006" xmlns:p14="http://schemas.microsoft.com/office/powerpoint/2010/main">
    <mc:Choice Requires="p14">
      <p:transition spd="slow" p14:dur="2000" advTm="118779"/>
    </mc:Choice>
    <mc:Fallback xmlns="">
      <p:transition spd="slow" advTm="118779"/>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323528" y="3273828"/>
            <a:ext cx="8568953" cy="810090"/>
          </a:xfrm>
        </p:spPr>
        <p:txBody>
          <a:bodyPr>
            <a:normAutofit/>
          </a:bodyPr>
          <a:lstStyle/>
          <a:p>
            <a:r>
              <a:rPr lang="en-GB" sz="4400" b="0" i="1" dirty="0">
                <a:latin typeface="Times" panose="02020603050405020304" pitchFamily="18" charset="0"/>
              </a:rPr>
              <a:t>Thank you!</a:t>
            </a:r>
          </a:p>
        </p:txBody>
      </p:sp>
    </p:spTree>
    <p:extLst>
      <p:ext uri="{BB962C8B-B14F-4D97-AF65-F5344CB8AC3E}">
        <p14:creationId xmlns:p14="http://schemas.microsoft.com/office/powerpoint/2010/main" val="1151185150"/>
      </p:ext>
    </p:extLst>
  </p:cSld>
  <p:clrMapOvr>
    <a:masterClrMapping/>
  </p:clrMapOvr>
  <mc:AlternateContent xmlns:mc="http://schemas.openxmlformats.org/markup-compatibility/2006" xmlns:p14="http://schemas.microsoft.com/office/powerpoint/2010/main">
    <mc:Choice Requires="p14">
      <p:transition spd="slow" p14:dur="2000" advTm="4999"/>
    </mc:Choice>
    <mc:Fallback xmlns="">
      <p:transition spd="slow" advTm="4999"/>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img.php.jpeg" descr="img.php.jpeg"/>
          <p:cNvPicPr>
            <a:picLocks noChangeAspect="1"/>
          </p:cNvPicPr>
          <p:nvPr/>
        </p:nvPicPr>
        <p:blipFill>
          <a:blip r:embed="rId3"/>
          <a:stretch>
            <a:fillRect/>
          </a:stretch>
        </p:blipFill>
        <p:spPr>
          <a:xfrm>
            <a:off x="-15739" y="-31823"/>
            <a:ext cx="7529915" cy="5175323"/>
          </a:xfrm>
          <a:prstGeom prst="rect">
            <a:avLst/>
          </a:prstGeom>
          <a:ln w="12700">
            <a:miter lim="400000"/>
          </a:ln>
        </p:spPr>
      </p:pic>
      <p:sp>
        <p:nvSpPr>
          <p:cNvPr id="3" name="Footer Placeholder 2">
            <a:extLst>
              <a:ext uri="{FF2B5EF4-FFF2-40B4-BE49-F238E27FC236}">
                <a16:creationId xmlns:a16="http://schemas.microsoft.com/office/drawing/2014/main" id="{FF5668E2-2640-4842-9BBA-1D32E476497A}"/>
              </a:ext>
            </a:extLst>
          </p:cNvPr>
          <p:cNvSpPr>
            <a:spLocks noGrp="1"/>
          </p:cNvSpPr>
          <p:nvPr>
            <p:ph type="ftr" sz="quarter" idx="11"/>
          </p:nvPr>
        </p:nvSpPr>
        <p:spPr/>
        <p:txBody>
          <a:bodyPr/>
          <a:lstStyle/>
          <a:p>
            <a:r>
              <a:rPr lang="en-US"/>
              <a:t>#AI4Atoms Technical Meeting on Artificial Intelligence for Nuclear Technology and Applications</a:t>
            </a:r>
            <a:endParaRPr lang="en-US" dirty="0"/>
          </a:p>
        </p:txBody>
      </p:sp>
    </p:spTree>
    <p:extLst>
      <p:ext uri="{BB962C8B-B14F-4D97-AF65-F5344CB8AC3E}">
        <p14:creationId xmlns:p14="http://schemas.microsoft.com/office/powerpoint/2010/main" val="2484816454"/>
      </p:ext>
    </p:extLst>
  </p:cSld>
  <p:clrMapOvr>
    <a:masterClrMapping/>
  </p:clrMapOvr>
  <mc:AlternateContent xmlns:mc="http://schemas.openxmlformats.org/markup-compatibility/2006" xmlns:p14="http://schemas.microsoft.com/office/powerpoint/2010/main">
    <mc:Choice Requires="p14">
      <p:transition spd="slow" p14:dur="2000" advTm="50367"/>
    </mc:Choice>
    <mc:Fallback xmlns="">
      <p:transition spd="slow" advTm="5036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F0172-0EAF-9241-9713-82F2BB24C877}"/>
              </a:ext>
            </a:extLst>
          </p:cNvPr>
          <p:cNvSpPr>
            <a:spLocks noGrp="1"/>
          </p:cNvSpPr>
          <p:nvPr>
            <p:ph type="title"/>
          </p:nvPr>
        </p:nvSpPr>
        <p:spPr/>
        <p:txBody>
          <a:bodyPr>
            <a:normAutofit/>
          </a:bodyPr>
          <a:lstStyle/>
          <a:p>
            <a:r>
              <a:rPr lang="en-US" sz="3600" dirty="0"/>
              <a:t>Observation</a:t>
            </a:r>
          </a:p>
        </p:txBody>
      </p:sp>
      <p:sp>
        <p:nvSpPr>
          <p:cNvPr id="3" name="Content Placeholder 2">
            <a:extLst>
              <a:ext uri="{FF2B5EF4-FFF2-40B4-BE49-F238E27FC236}">
                <a16:creationId xmlns:a16="http://schemas.microsoft.com/office/drawing/2014/main" id="{76E22104-2318-1147-AB7F-69B4A34CAFEF}"/>
              </a:ext>
            </a:extLst>
          </p:cNvPr>
          <p:cNvSpPr>
            <a:spLocks noGrp="1"/>
          </p:cNvSpPr>
          <p:nvPr>
            <p:ph idx="1"/>
          </p:nvPr>
        </p:nvSpPr>
        <p:spPr>
          <a:xfrm>
            <a:off x="628650" y="1369219"/>
            <a:ext cx="8515350" cy="3263504"/>
          </a:xfrm>
        </p:spPr>
        <p:txBody>
          <a:bodyPr>
            <a:normAutofit/>
          </a:bodyPr>
          <a:lstStyle/>
          <a:p>
            <a:pPr>
              <a:spcBef>
                <a:spcPts val="300"/>
              </a:spcBef>
            </a:pPr>
            <a:r>
              <a:rPr lang="en-US" sz="2925" dirty="0">
                <a:latin typeface="+mj-lt"/>
              </a:rPr>
              <a:t>Humans can process only about 5 to 8 variables at any given time</a:t>
            </a:r>
            <a:r>
              <a:rPr lang="en-US" sz="2925" baseline="30000" dirty="0">
                <a:latin typeface="+mj-lt"/>
              </a:rPr>
              <a:t>1</a:t>
            </a:r>
            <a:endParaRPr lang="en-US" sz="2925" dirty="0">
              <a:latin typeface="+mj-lt"/>
            </a:endParaRPr>
          </a:p>
          <a:p>
            <a:pPr>
              <a:spcBef>
                <a:spcPts val="300"/>
              </a:spcBef>
            </a:pPr>
            <a:r>
              <a:rPr lang="en-US" sz="2925" dirty="0">
                <a:latin typeface="+mj-lt"/>
              </a:rPr>
              <a:t>Fewer than 3% of the patients participate in clinical trials</a:t>
            </a:r>
            <a:r>
              <a:rPr lang="en-US" sz="2925" baseline="30000" dirty="0">
                <a:latin typeface="+mj-lt"/>
              </a:rPr>
              <a:t>2</a:t>
            </a:r>
            <a:r>
              <a:rPr lang="en-US" sz="2925" dirty="0">
                <a:latin typeface="+mj-lt"/>
              </a:rPr>
              <a:t>, the gold standard of medical hypothesis testing</a:t>
            </a:r>
          </a:p>
          <a:p>
            <a:pPr marL="0" indent="0">
              <a:spcBef>
                <a:spcPts val="300"/>
              </a:spcBef>
              <a:buNone/>
            </a:pPr>
            <a:endParaRPr lang="en-US" dirty="0">
              <a:latin typeface="+mj-lt"/>
            </a:endParaRPr>
          </a:p>
        </p:txBody>
      </p:sp>
      <p:sp>
        <p:nvSpPr>
          <p:cNvPr id="4" name="TextBox 3">
            <a:extLst>
              <a:ext uri="{FF2B5EF4-FFF2-40B4-BE49-F238E27FC236}">
                <a16:creationId xmlns:a16="http://schemas.microsoft.com/office/drawing/2014/main" id="{85DE8955-819A-BC4C-9699-5429A3DFF20F}"/>
              </a:ext>
            </a:extLst>
          </p:cNvPr>
          <p:cNvSpPr txBox="1"/>
          <p:nvPr/>
        </p:nvSpPr>
        <p:spPr>
          <a:xfrm>
            <a:off x="796352" y="3855924"/>
            <a:ext cx="7886700" cy="715581"/>
          </a:xfrm>
          <a:prstGeom prst="rect">
            <a:avLst/>
          </a:prstGeom>
          <a:noFill/>
        </p:spPr>
        <p:txBody>
          <a:bodyPr wrap="square" rtlCol="0">
            <a:spAutoFit/>
          </a:bodyPr>
          <a:lstStyle/>
          <a:p>
            <a:pPr marL="385763" indent="-385763">
              <a:buAutoNum type="arabicPeriod"/>
            </a:pPr>
            <a:r>
              <a:rPr lang="en-US" sz="1350" dirty="0" err="1"/>
              <a:t>Rajkomar</a:t>
            </a:r>
            <a:r>
              <a:rPr lang="en-US" sz="1350" dirty="0"/>
              <a:t> et al (2019) Machine Learning in Medicine. </a:t>
            </a:r>
            <a:r>
              <a:rPr lang="en-US" sz="1350" i="1" dirty="0"/>
              <a:t>N. Eng. J. Med. </a:t>
            </a:r>
            <a:r>
              <a:rPr lang="en-US" sz="1350" dirty="0"/>
              <a:t>380: 1347 – 1358</a:t>
            </a:r>
          </a:p>
          <a:p>
            <a:pPr marL="385763" indent="-385763">
              <a:buAutoNum type="arabicPeriod"/>
            </a:pPr>
            <a:r>
              <a:rPr lang="en-US" sz="1350" dirty="0"/>
              <a:t>Murthy VH et al (2004) Participation in clinical trials: Race-, sex and age-based disparities. </a:t>
            </a:r>
            <a:r>
              <a:rPr lang="en-US" sz="1350" i="1" dirty="0"/>
              <a:t>JAMA </a:t>
            </a:r>
            <a:r>
              <a:rPr lang="en-US" sz="1350" dirty="0"/>
              <a:t>291: 2720 - 2726 </a:t>
            </a:r>
          </a:p>
        </p:txBody>
      </p:sp>
      <p:sp>
        <p:nvSpPr>
          <p:cNvPr id="6" name="Footer Placeholder 5">
            <a:extLst>
              <a:ext uri="{FF2B5EF4-FFF2-40B4-BE49-F238E27FC236}">
                <a16:creationId xmlns:a16="http://schemas.microsoft.com/office/drawing/2014/main" id="{B0895CEE-BAB6-9043-9593-33B92D3F2359}"/>
              </a:ext>
            </a:extLst>
          </p:cNvPr>
          <p:cNvSpPr>
            <a:spLocks noGrp="1"/>
          </p:cNvSpPr>
          <p:nvPr>
            <p:ph type="ftr" sz="quarter" idx="11"/>
          </p:nvPr>
        </p:nvSpPr>
        <p:spPr/>
        <p:txBody>
          <a:bodyPr/>
          <a:lstStyle/>
          <a:p>
            <a:r>
              <a:rPr lang="en-US" dirty="0"/>
              <a:t>#AI4Atoms Technical Meeting on Artificial Intelligence for Nuclear Technology and Applications</a:t>
            </a:r>
          </a:p>
        </p:txBody>
      </p:sp>
    </p:spTree>
    <p:custDataLst>
      <p:tags r:id="rId1"/>
    </p:custDataLst>
    <p:extLst>
      <p:ext uri="{BB962C8B-B14F-4D97-AF65-F5344CB8AC3E}">
        <p14:creationId xmlns:p14="http://schemas.microsoft.com/office/powerpoint/2010/main" val="3303071761"/>
      </p:ext>
    </p:extLst>
  </p:cSld>
  <p:clrMapOvr>
    <a:masterClrMapping/>
  </p:clrMapOvr>
  <mc:AlternateContent xmlns:mc="http://schemas.openxmlformats.org/markup-compatibility/2006" xmlns:p14="http://schemas.microsoft.com/office/powerpoint/2010/main">
    <mc:Choice Requires="p14">
      <p:transition spd="slow" p14:dur="2000" advTm="73542"/>
    </mc:Choice>
    <mc:Fallback xmlns="">
      <p:transition spd="slow" advTm="735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957611" y="4622798"/>
            <a:ext cx="570990" cy="183255"/>
          </a:xfrm>
          <a:prstGeom prst="rect">
            <a:avLst/>
          </a:prstGeom>
          <a:noFill/>
        </p:spPr>
        <p:txBody>
          <a:bodyPr wrap="none" rtlCol="0">
            <a:spAutoFit/>
          </a:bodyPr>
          <a:lstStyle/>
          <a:p>
            <a:r>
              <a:rPr lang="en-US" sz="591" dirty="0" err="1">
                <a:latin typeface="CMU Serif Roman" charset="0"/>
                <a:ea typeface="CMU Serif Roman" charset="0"/>
                <a:cs typeface="CMU Serif Roman" charset="0"/>
              </a:rPr>
              <a:t>philips.co.uk</a:t>
            </a:r>
            <a:endParaRPr lang="en-US" sz="591" dirty="0">
              <a:latin typeface="CMU Serif Roman" charset="0"/>
              <a:ea typeface="CMU Serif Roman" charset="0"/>
              <a:cs typeface="CMU Serif Roman" charset="0"/>
            </a:endParaRPr>
          </a:p>
        </p:txBody>
      </p:sp>
      <p:pic>
        <p:nvPicPr>
          <p:cNvPr id="8"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6337" y="971095"/>
            <a:ext cx="1639199" cy="1274309"/>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8468" r="8309"/>
          <a:stretch/>
        </p:blipFill>
        <p:spPr>
          <a:xfrm>
            <a:off x="4293750" y="3534653"/>
            <a:ext cx="1211906" cy="109216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8729" y="3259253"/>
            <a:ext cx="1767767" cy="1321039"/>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r="37131"/>
          <a:stretch/>
        </p:blipFill>
        <p:spPr>
          <a:xfrm>
            <a:off x="4020472" y="719663"/>
            <a:ext cx="1280715" cy="1527831"/>
          </a:xfrm>
          <a:prstGeom prst="rect">
            <a:avLst/>
          </a:prstGeom>
        </p:spPr>
      </p:pic>
      <p:grpSp>
        <p:nvGrpSpPr>
          <p:cNvPr id="14" name="Group 13"/>
          <p:cNvGrpSpPr/>
          <p:nvPr/>
        </p:nvGrpSpPr>
        <p:grpSpPr>
          <a:xfrm>
            <a:off x="5619834" y="1943904"/>
            <a:ext cx="1577042" cy="1576734"/>
            <a:chOff x="6078119" y="1283858"/>
            <a:chExt cx="5877155" cy="4186016"/>
          </a:xfrm>
        </p:grpSpPr>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l="2264" r="4067" b="9716"/>
            <a:stretch/>
          </p:blipFill>
          <p:spPr>
            <a:xfrm>
              <a:off x="6473615" y="1325562"/>
              <a:ext cx="5481659" cy="4144312"/>
            </a:xfrm>
            <a:prstGeom prst="rect">
              <a:avLst/>
            </a:prstGeom>
          </p:spPr>
        </p:pic>
        <p:sp>
          <p:nvSpPr>
            <p:cNvPr id="16" name="Rectangle 15"/>
            <p:cNvSpPr/>
            <p:nvPr/>
          </p:nvSpPr>
          <p:spPr>
            <a:xfrm>
              <a:off x="6078119" y="1283858"/>
              <a:ext cx="2483682" cy="14609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pic>
        <p:nvPicPr>
          <p:cNvPr id="17" name="Picture 16"/>
          <p:cNvPicPr>
            <a:picLocks noChangeAspect="1"/>
          </p:cNvPicPr>
          <p:nvPr/>
        </p:nvPicPr>
        <p:blipFill rotWithShape="1">
          <a:blip r:embed="rId8">
            <a:extLst>
              <a:ext uri="{28A0092B-C50C-407E-A947-70E740481C1C}">
                <a14:useLocalDpi xmlns:a14="http://schemas.microsoft.com/office/drawing/2010/main" val="0"/>
              </a:ext>
            </a:extLst>
          </a:blip>
          <a:srcRect l="7564" r="7474"/>
          <a:stretch/>
        </p:blipFill>
        <p:spPr>
          <a:xfrm>
            <a:off x="6057845" y="526926"/>
            <a:ext cx="773468" cy="1599650"/>
          </a:xfrm>
          <a:prstGeom prst="rect">
            <a:avLst/>
          </a:prstGeom>
        </p:spPr>
      </p:pic>
      <p:sp>
        <p:nvSpPr>
          <p:cNvPr id="7" name="TextBox 6"/>
          <p:cNvSpPr txBox="1"/>
          <p:nvPr/>
        </p:nvSpPr>
        <p:spPr>
          <a:xfrm>
            <a:off x="107505" y="1008541"/>
            <a:ext cx="4350810" cy="3163824"/>
          </a:xfrm>
          <a:prstGeom prst="rect">
            <a:avLst/>
          </a:prstGeom>
          <a:noFill/>
        </p:spPr>
        <p:txBody>
          <a:bodyPr wrap="square" rtlCol="0">
            <a:spAutoFit/>
          </a:bodyPr>
          <a:lstStyle/>
          <a:p>
            <a:pPr marL="192881" indent="-192881">
              <a:buFont typeface="Wingdings" charset="2"/>
              <a:buChar char="Ø"/>
            </a:pPr>
            <a:r>
              <a:rPr lang="en-US" sz="2000" dirty="0">
                <a:ea typeface="CMU Serif Roman" charset="0"/>
                <a:cs typeface="CMU Serif Roman" charset="0"/>
              </a:rPr>
              <a:t>X-ray based for diagnostic medicine: </a:t>
            </a:r>
          </a:p>
          <a:p>
            <a:pPr marL="417910" lvl="1" indent="-160735">
              <a:buFont typeface="Arial" charset="0"/>
              <a:buChar char="•"/>
            </a:pPr>
            <a:r>
              <a:rPr lang="en-US" sz="1400" dirty="0">
                <a:ea typeface="CMU Serif Roman" charset="0"/>
                <a:cs typeface="CMU Serif Roman" charset="0"/>
              </a:rPr>
              <a:t>Radiography</a:t>
            </a:r>
          </a:p>
          <a:p>
            <a:pPr marL="417910" lvl="1" indent="-160735">
              <a:buFont typeface="Arial" charset="0"/>
              <a:buChar char="•"/>
            </a:pPr>
            <a:r>
              <a:rPr lang="en-US" sz="1400" dirty="0">
                <a:ea typeface="CMU Serif Roman" charset="0"/>
                <a:cs typeface="CMU Serif Roman" charset="0"/>
              </a:rPr>
              <a:t>Mammography</a:t>
            </a:r>
          </a:p>
          <a:p>
            <a:pPr marL="417910" lvl="1" indent="-160735">
              <a:buFont typeface="Arial" charset="0"/>
              <a:buChar char="•"/>
            </a:pPr>
            <a:r>
              <a:rPr lang="en-US" sz="1400" dirty="0">
                <a:ea typeface="CMU Serif Roman" charset="0"/>
                <a:cs typeface="CMU Serif Roman" charset="0"/>
              </a:rPr>
              <a:t>Fluoroscopy</a:t>
            </a:r>
          </a:p>
          <a:p>
            <a:pPr marL="417910" lvl="1" indent="-160735">
              <a:buFont typeface="Arial" charset="0"/>
              <a:buChar char="•"/>
            </a:pPr>
            <a:r>
              <a:rPr lang="en-US" sz="1400" dirty="0">
                <a:ea typeface="CMU Serif Roman" charset="0"/>
                <a:cs typeface="CMU Serif Roman" charset="0"/>
              </a:rPr>
              <a:t>Computed Tomography</a:t>
            </a:r>
          </a:p>
          <a:p>
            <a:pPr marL="192881" indent="-192881">
              <a:buFont typeface="Wingdings" charset="2"/>
              <a:buChar char="Ø"/>
            </a:pPr>
            <a:r>
              <a:rPr lang="en-US" sz="2000" dirty="0">
                <a:ea typeface="CMU Serif Roman" charset="0"/>
                <a:cs typeface="CMU Serif Roman" charset="0"/>
              </a:rPr>
              <a:t>Nuclear medicine</a:t>
            </a:r>
          </a:p>
          <a:p>
            <a:pPr marL="417910" lvl="1" indent="-160735">
              <a:buFont typeface="Arial" charset="0"/>
              <a:buChar char="•"/>
            </a:pPr>
            <a:r>
              <a:rPr lang="en-US" sz="1400" dirty="0">
                <a:ea typeface="CMU Serif Roman" charset="0"/>
                <a:cs typeface="CMU Serif Roman" charset="0"/>
              </a:rPr>
              <a:t>Positron Emission Tomography</a:t>
            </a:r>
          </a:p>
          <a:p>
            <a:pPr marL="417910" lvl="1" indent="-160735">
              <a:buFont typeface="Arial" charset="0"/>
              <a:buChar char="•"/>
            </a:pPr>
            <a:r>
              <a:rPr lang="en-US" sz="1400" dirty="0">
                <a:ea typeface="CMU Serif Roman" charset="0"/>
                <a:cs typeface="CMU Serif Roman" charset="0"/>
              </a:rPr>
              <a:t>Single Photon Emission Computed Tomography</a:t>
            </a:r>
          </a:p>
          <a:p>
            <a:pPr marL="192881" indent="-192881">
              <a:buFont typeface="Wingdings" charset="2"/>
              <a:buChar char="Ø"/>
            </a:pPr>
            <a:r>
              <a:rPr lang="en-US" sz="2000" dirty="0">
                <a:ea typeface="CMU Serif Roman" charset="0"/>
                <a:cs typeface="CMU Serif Roman" charset="0"/>
              </a:rPr>
              <a:t>Ultrasound</a:t>
            </a:r>
          </a:p>
          <a:p>
            <a:pPr marL="192881" indent="-192881">
              <a:buFont typeface="Wingdings" charset="2"/>
              <a:buChar char="Ø"/>
            </a:pPr>
            <a:r>
              <a:rPr lang="en-US" sz="2000" dirty="0">
                <a:ea typeface="CMU Serif Roman" charset="0"/>
                <a:cs typeface="CMU Serif Roman" charset="0"/>
              </a:rPr>
              <a:t>Magnetic Resonance Imaging</a:t>
            </a:r>
          </a:p>
        </p:txBody>
      </p:sp>
      <p:sp>
        <p:nvSpPr>
          <p:cNvPr id="26" name="Title 1"/>
          <p:cNvSpPr>
            <a:spLocks noGrp="1"/>
          </p:cNvSpPr>
          <p:nvPr>
            <p:ph type="title"/>
          </p:nvPr>
        </p:nvSpPr>
        <p:spPr>
          <a:xfrm>
            <a:off x="240052" y="4720"/>
            <a:ext cx="7560840" cy="648072"/>
          </a:xfrm>
        </p:spPr>
        <p:txBody>
          <a:bodyPr>
            <a:normAutofit fontScale="90000"/>
          </a:bodyPr>
          <a:lstStyle/>
          <a:p>
            <a:r>
              <a:rPr lang="en-US" dirty="0"/>
              <a:t>Imaging modalities used in medicine</a:t>
            </a:r>
          </a:p>
        </p:txBody>
      </p:sp>
      <p:pic>
        <p:nvPicPr>
          <p:cNvPr id="18" name="Content Placeholder 4"/>
          <p:cNvPicPr>
            <a:picLocks noGrp="1" noChangeAspect="1"/>
          </p:cNvPicPr>
          <p:nvPr>
            <p:ph idx="1"/>
          </p:nvPr>
        </p:nvPicPr>
        <p:blipFill>
          <a:blip r:embed="rId9">
            <a:extLst>
              <a:ext uri="{28A0092B-C50C-407E-A947-70E740481C1C}">
                <a14:useLocalDpi xmlns:a14="http://schemas.microsoft.com/office/drawing/2010/main" val="0"/>
              </a:ext>
            </a:extLst>
          </a:blip>
          <a:stretch>
            <a:fillRect/>
          </a:stretch>
        </p:blipFill>
        <p:spPr>
          <a:xfrm>
            <a:off x="3147219" y="1858169"/>
            <a:ext cx="2921000" cy="1828800"/>
          </a:xfr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78597" y="3774775"/>
            <a:ext cx="611455" cy="570692"/>
          </a:xfrm>
          <a:prstGeom prst="rect">
            <a:avLst/>
          </a:prstGeom>
        </p:spPr>
      </p:pic>
      <p:sp>
        <p:nvSpPr>
          <p:cNvPr id="19" name="TextBox 18"/>
          <p:cNvSpPr txBox="1"/>
          <p:nvPr/>
        </p:nvSpPr>
        <p:spPr>
          <a:xfrm>
            <a:off x="6378597" y="3989109"/>
            <a:ext cx="590226" cy="183255"/>
          </a:xfrm>
          <a:prstGeom prst="rect">
            <a:avLst/>
          </a:prstGeom>
          <a:noFill/>
        </p:spPr>
        <p:txBody>
          <a:bodyPr wrap="none" rtlCol="0">
            <a:spAutoFit/>
          </a:bodyPr>
          <a:lstStyle/>
          <a:p>
            <a:r>
              <a:rPr lang="en-US" sz="591" dirty="0" err="1">
                <a:latin typeface="CMU Serif Roman" charset="0"/>
                <a:ea typeface="CMU Serif Roman" charset="0"/>
                <a:cs typeface="CMU Serif Roman" charset="0"/>
              </a:rPr>
              <a:t>etmedical.eu</a:t>
            </a:r>
            <a:endParaRPr lang="en-US" sz="591" dirty="0">
              <a:latin typeface="CMU Serif Roman" charset="0"/>
              <a:ea typeface="CMU Serif Roman" charset="0"/>
              <a:cs typeface="CMU Serif Roman" charset="0"/>
            </a:endParaRPr>
          </a:p>
        </p:txBody>
      </p:sp>
      <p:sp>
        <p:nvSpPr>
          <p:cNvPr id="20" name="TextBox 19"/>
          <p:cNvSpPr txBox="1"/>
          <p:nvPr/>
        </p:nvSpPr>
        <p:spPr>
          <a:xfrm>
            <a:off x="6186367" y="4445645"/>
            <a:ext cx="851515" cy="183255"/>
          </a:xfrm>
          <a:prstGeom prst="rect">
            <a:avLst/>
          </a:prstGeom>
          <a:noFill/>
        </p:spPr>
        <p:txBody>
          <a:bodyPr wrap="none" rtlCol="0">
            <a:spAutoFit/>
          </a:bodyPr>
          <a:lstStyle/>
          <a:p>
            <a:r>
              <a:rPr lang="en-US" sz="591">
                <a:latin typeface="CMU Serif Roman" charset="0"/>
                <a:ea typeface="CMU Serif Roman" charset="0"/>
                <a:cs typeface="CMU Serif Roman" charset="0"/>
              </a:rPr>
              <a:t>manifestmedical.com</a:t>
            </a:r>
            <a:endParaRPr lang="en-US" sz="591" dirty="0">
              <a:latin typeface="CMU Serif Roman" charset="0"/>
              <a:ea typeface="CMU Serif Roman" charset="0"/>
              <a:cs typeface="CMU Serif Roman" charset="0"/>
            </a:endParaRPr>
          </a:p>
        </p:txBody>
      </p:sp>
      <p:sp>
        <p:nvSpPr>
          <p:cNvPr id="21" name="TextBox 20"/>
          <p:cNvSpPr txBox="1"/>
          <p:nvPr/>
        </p:nvSpPr>
        <p:spPr>
          <a:xfrm>
            <a:off x="4258189" y="4605912"/>
            <a:ext cx="941283" cy="183255"/>
          </a:xfrm>
          <a:prstGeom prst="rect">
            <a:avLst/>
          </a:prstGeom>
          <a:noFill/>
        </p:spPr>
        <p:txBody>
          <a:bodyPr wrap="none" rtlCol="0">
            <a:spAutoFit/>
          </a:bodyPr>
          <a:lstStyle/>
          <a:p>
            <a:r>
              <a:rPr lang="en-US" sz="591">
                <a:latin typeface="CMU Serif Roman" charset="0"/>
                <a:ea typeface="CMU Serif Roman" charset="0"/>
                <a:cs typeface="CMU Serif Roman" charset="0"/>
              </a:rPr>
              <a:t>healthcare.siemens.com</a:t>
            </a:r>
            <a:endParaRPr lang="en-US" sz="591" dirty="0">
              <a:latin typeface="CMU Serif Roman" charset="0"/>
              <a:ea typeface="CMU Serif Roman" charset="0"/>
              <a:cs typeface="CMU Serif Roman" charset="0"/>
            </a:endParaRPr>
          </a:p>
        </p:txBody>
      </p:sp>
      <p:sp>
        <p:nvSpPr>
          <p:cNvPr id="22" name="TextBox 21"/>
          <p:cNvSpPr txBox="1"/>
          <p:nvPr/>
        </p:nvSpPr>
        <p:spPr>
          <a:xfrm>
            <a:off x="3093740" y="3683147"/>
            <a:ext cx="941283" cy="183255"/>
          </a:xfrm>
          <a:prstGeom prst="rect">
            <a:avLst/>
          </a:prstGeom>
          <a:noFill/>
        </p:spPr>
        <p:txBody>
          <a:bodyPr wrap="none" rtlCol="0">
            <a:spAutoFit/>
          </a:bodyPr>
          <a:lstStyle/>
          <a:p>
            <a:r>
              <a:rPr lang="en-US" sz="591" dirty="0" err="1">
                <a:latin typeface="CMU Serif Roman" charset="0"/>
                <a:ea typeface="CMU Serif Roman" charset="0"/>
                <a:cs typeface="CMU Serif Roman" charset="0"/>
              </a:rPr>
              <a:t>healthcare.siemens.com</a:t>
            </a:r>
            <a:endParaRPr lang="en-US" sz="591" dirty="0">
              <a:latin typeface="CMU Serif Roman" charset="0"/>
              <a:ea typeface="CMU Serif Roman" charset="0"/>
              <a:cs typeface="CMU Serif Roman" charset="0"/>
            </a:endParaRPr>
          </a:p>
        </p:txBody>
      </p:sp>
      <p:sp>
        <p:nvSpPr>
          <p:cNvPr id="23" name="TextBox 22"/>
          <p:cNvSpPr txBox="1"/>
          <p:nvPr/>
        </p:nvSpPr>
        <p:spPr>
          <a:xfrm>
            <a:off x="5068219" y="3015648"/>
            <a:ext cx="570990" cy="183255"/>
          </a:xfrm>
          <a:prstGeom prst="rect">
            <a:avLst/>
          </a:prstGeom>
          <a:noFill/>
        </p:spPr>
        <p:txBody>
          <a:bodyPr wrap="none" rtlCol="0">
            <a:spAutoFit/>
          </a:bodyPr>
          <a:lstStyle/>
          <a:p>
            <a:r>
              <a:rPr lang="en-US" sz="591" dirty="0" err="1">
                <a:latin typeface="CMU Serif Roman" charset="0"/>
                <a:ea typeface="CMU Serif Roman" charset="0"/>
                <a:cs typeface="CMU Serif Roman" charset="0"/>
              </a:rPr>
              <a:t>philips.co.uk</a:t>
            </a:r>
            <a:endParaRPr lang="en-US" sz="591" dirty="0">
              <a:latin typeface="CMU Serif Roman" charset="0"/>
              <a:ea typeface="CMU Serif Roman" charset="0"/>
              <a:cs typeface="CMU Serif Roman" charset="0"/>
            </a:endParaRPr>
          </a:p>
        </p:txBody>
      </p:sp>
      <p:sp>
        <p:nvSpPr>
          <p:cNvPr id="24" name="TextBox 23"/>
          <p:cNvSpPr txBox="1"/>
          <p:nvPr/>
        </p:nvSpPr>
        <p:spPr>
          <a:xfrm>
            <a:off x="6326630" y="3015919"/>
            <a:ext cx="570990" cy="183255"/>
          </a:xfrm>
          <a:prstGeom prst="rect">
            <a:avLst/>
          </a:prstGeom>
          <a:noFill/>
        </p:spPr>
        <p:txBody>
          <a:bodyPr wrap="none" rtlCol="0">
            <a:spAutoFit/>
          </a:bodyPr>
          <a:lstStyle/>
          <a:p>
            <a:r>
              <a:rPr lang="en-US" sz="591" dirty="0" err="1">
                <a:latin typeface="CMU Serif Roman" charset="0"/>
                <a:ea typeface="CMU Serif Roman" charset="0"/>
                <a:cs typeface="CMU Serif Roman" charset="0"/>
              </a:rPr>
              <a:t>philips.co.uk</a:t>
            </a:r>
            <a:endParaRPr lang="en-US" sz="591" dirty="0">
              <a:latin typeface="CMU Serif Roman" charset="0"/>
              <a:ea typeface="CMU Serif Roman" charset="0"/>
              <a:cs typeface="CMU Serif Roman" charset="0"/>
            </a:endParaRPr>
          </a:p>
        </p:txBody>
      </p:sp>
      <p:sp>
        <p:nvSpPr>
          <p:cNvPr id="25" name="TextBox 24"/>
          <p:cNvSpPr txBox="1"/>
          <p:nvPr/>
        </p:nvSpPr>
        <p:spPr>
          <a:xfrm>
            <a:off x="8166596" y="2090144"/>
            <a:ext cx="570990" cy="183255"/>
          </a:xfrm>
          <a:prstGeom prst="rect">
            <a:avLst/>
          </a:prstGeom>
          <a:noFill/>
        </p:spPr>
        <p:txBody>
          <a:bodyPr wrap="none" rtlCol="0">
            <a:spAutoFit/>
          </a:bodyPr>
          <a:lstStyle/>
          <a:p>
            <a:r>
              <a:rPr lang="en-US" sz="591" dirty="0" err="1">
                <a:latin typeface="CMU Serif Roman" charset="0"/>
                <a:ea typeface="CMU Serif Roman" charset="0"/>
                <a:cs typeface="CMU Serif Roman" charset="0"/>
              </a:rPr>
              <a:t>philips.co.uk</a:t>
            </a:r>
            <a:endParaRPr lang="en-US" sz="591" dirty="0">
              <a:latin typeface="CMU Serif Roman" charset="0"/>
              <a:ea typeface="CMU Serif Roman" charset="0"/>
              <a:cs typeface="CMU Serif Roman" charset="0"/>
            </a:endParaRPr>
          </a:p>
        </p:txBody>
      </p:sp>
      <p:sp>
        <p:nvSpPr>
          <p:cNvPr id="3" name="Footer Placeholder 2">
            <a:extLst>
              <a:ext uri="{FF2B5EF4-FFF2-40B4-BE49-F238E27FC236}">
                <a16:creationId xmlns:a16="http://schemas.microsoft.com/office/drawing/2014/main" id="{B5656BD4-6609-0B43-BED7-FE80593F2EA7}"/>
              </a:ext>
            </a:extLst>
          </p:cNvPr>
          <p:cNvSpPr>
            <a:spLocks noGrp="1"/>
          </p:cNvSpPr>
          <p:nvPr>
            <p:ph type="ftr" sz="quarter" idx="11"/>
          </p:nvPr>
        </p:nvSpPr>
        <p:spPr/>
        <p:txBody>
          <a:bodyPr/>
          <a:lstStyle/>
          <a:p>
            <a:r>
              <a:rPr lang="en-US"/>
              <a:t>#AI4Atoms Technical Meeting on Artificial Intelligence for Nuclear Technology and Applications</a:t>
            </a:r>
            <a:endParaRPr lang="en-US" dirty="0"/>
          </a:p>
        </p:txBody>
      </p:sp>
    </p:spTree>
    <p:extLst>
      <p:ext uri="{BB962C8B-B14F-4D97-AF65-F5344CB8AC3E}">
        <p14:creationId xmlns:p14="http://schemas.microsoft.com/office/powerpoint/2010/main" val="1137640591"/>
      </p:ext>
    </p:extLst>
  </p:cSld>
  <p:clrMapOvr>
    <a:masterClrMapping/>
  </p:clrMapOvr>
  <mc:AlternateContent xmlns:mc="http://schemas.openxmlformats.org/markup-compatibility/2006" xmlns:p14="http://schemas.microsoft.com/office/powerpoint/2010/main">
    <mc:Choice Requires="p14">
      <p:transition spd="slow" p14:dur="2000" advTm="34007"/>
    </mc:Choice>
    <mc:Fallback xmlns="">
      <p:transition spd="slow" advTm="3400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prstGeom prst="rect">
            <a:avLst/>
          </a:prstGeom>
        </p:spPr>
        <p:txBody>
          <a:bodyPr/>
          <a:lstStyle/>
          <a:p>
            <a:r>
              <a:rPr lang="en-US" dirty="0"/>
              <a:t>Radiotherapy technologies</a:t>
            </a:r>
          </a:p>
        </p:txBody>
      </p:sp>
      <p:pic>
        <p:nvPicPr>
          <p:cNvPr id="8" name="trueBeam IGRT H&amp;N.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572000" y="1059582"/>
            <a:ext cx="4378410" cy="2752098"/>
          </a:xfrm>
          <a:prstGeom prst="rect">
            <a:avLst/>
          </a:prstGeom>
        </p:spPr>
      </p:pic>
      <p:pic>
        <p:nvPicPr>
          <p:cNvPr id="3" name="Online Media 2" descr="rapidarc.m4v">
            <a:hlinkClick r:id="" action="ppaction://media"/>
            <a:extLst>
              <a:ext uri="{FF2B5EF4-FFF2-40B4-BE49-F238E27FC236}">
                <a16:creationId xmlns:a16="http://schemas.microsoft.com/office/drawing/2014/main" id="{05B72F65-D5CD-8743-9E35-74052F197380}"/>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a:stretch/>
        </p:blipFill>
        <p:spPr>
          <a:xfrm>
            <a:off x="193590" y="1081552"/>
            <a:ext cx="4078328" cy="2718885"/>
          </a:xfrm>
          <a:prstGeom prst="rect">
            <a:avLst/>
          </a:prstGeom>
        </p:spPr>
      </p:pic>
      <p:sp>
        <p:nvSpPr>
          <p:cNvPr id="2" name="TextBox 1">
            <a:extLst>
              <a:ext uri="{FF2B5EF4-FFF2-40B4-BE49-F238E27FC236}">
                <a16:creationId xmlns:a16="http://schemas.microsoft.com/office/drawing/2014/main" id="{D60A1A15-C6F1-EE47-BCCE-BCF68EF081BE}"/>
              </a:ext>
            </a:extLst>
          </p:cNvPr>
          <p:cNvSpPr txBox="1"/>
          <p:nvPr/>
        </p:nvSpPr>
        <p:spPr>
          <a:xfrm>
            <a:off x="4572000" y="3867894"/>
            <a:ext cx="4501553" cy="415498"/>
          </a:xfrm>
          <a:prstGeom prst="rect">
            <a:avLst/>
          </a:prstGeom>
          <a:noFill/>
        </p:spPr>
        <p:txBody>
          <a:bodyPr wrap="none" rtlCol="0">
            <a:spAutoFit/>
          </a:bodyPr>
          <a:lstStyle/>
          <a:p>
            <a:r>
              <a:rPr lang="en-US" sz="2100" dirty="0"/>
              <a:t>imaging for positioning of the patient</a:t>
            </a:r>
          </a:p>
        </p:txBody>
      </p:sp>
      <p:sp>
        <p:nvSpPr>
          <p:cNvPr id="7" name="TextBox 6">
            <a:extLst>
              <a:ext uri="{FF2B5EF4-FFF2-40B4-BE49-F238E27FC236}">
                <a16:creationId xmlns:a16="http://schemas.microsoft.com/office/drawing/2014/main" id="{1850CFD1-C480-BE42-B34C-BDADE41E2CB8}"/>
              </a:ext>
            </a:extLst>
          </p:cNvPr>
          <p:cNvSpPr txBox="1"/>
          <p:nvPr/>
        </p:nvSpPr>
        <p:spPr>
          <a:xfrm>
            <a:off x="422451" y="3867894"/>
            <a:ext cx="3829895" cy="415498"/>
          </a:xfrm>
          <a:prstGeom prst="rect">
            <a:avLst/>
          </a:prstGeom>
          <a:noFill/>
        </p:spPr>
        <p:txBody>
          <a:bodyPr wrap="none" rtlCol="0">
            <a:spAutoFit/>
          </a:bodyPr>
          <a:lstStyle/>
          <a:p>
            <a:r>
              <a:rPr lang="en-US" sz="2100" dirty="0"/>
              <a:t>volumetric arc therapy delivery</a:t>
            </a:r>
          </a:p>
        </p:txBody>
      </p:sp>
      <p:sp>
        <p:nvSpPr>
          <p:cNvPr id="5" name="TextBox 4">
            <a:extLst>
              <a:ext uri="{FF2B5EF4-FFF2-40B4-BE49-F238E27FC236}">
                <a16:creationId xmlns:a16="http://schemas.microsoft.com/office/drawing/2014/main" id="{12625597-64BC-FA49-8015-4D8AB02FE1E9}"/>
              </a:ext>
            </a:extLst>
          </p:cNvPr>
          <p:cNvSpPr txBox="1"/>
          <p:nvPr/>
        </p:nvSpPr>
        <p:spPr>
          <a:xfrm>
            <a:off x="6360952" y="4422677"/>
            <a:ext cx="2544286" cy="300082"/>
          </a:xfrm>
          <a:prstGeom prst="rect">
            <a:avLst/>
          </a:prstGeom>
          <a:noFill/>
        </p:spPr>
        <p:txBody>
          <a:bodyPr wrap="none" rtlCol="0">
            <a:spAutoFit/>
          </a:bodyPr>
          <a:lstStyle/>
          <a:p>
            <a:r>
              <a:rPr lang="en-US" sz="1350" i="1" dirty="0"/>
              <a:t>Movies, courtesy of Varian, Inc</a:t>
            </a:r>
          </a:p>
        </p:txBody>
      </p:sp>
      <p:sp>
        <p:nvSpPr>
          <p:cNvPr id="4" name="Footer Placeholder 3">
            <a:extLst>
              <a:ext uri="{FF2B5EF4-FFF2-40B4-BE49-F238E27FC236}">
                <a16:creationId xmlns:a16="http://schemas.microsoft.com/office/drawing/2014/main" id="{D3B3A2C7-B435-524B-B0D1-4BCFB4FAA101}"/>
              </a:ext>
            </a:extLst>
          </p:cNvPr>
          <p:cNvSpPr>
            <a:spLocks noGrp="1"/>
          </p:cNvSpPr>
          <p:nvPr>
            <p:ph type="ftr" sz="quarter" idx="11"/>
          </p:nvPr>
        </p:nvSpPr>
        <p:spPr/>
        <p:txBody>
          <a:bodyPr/>
          <a:lstStyle/>
          <a:p>
            <a:r>
              <a:rPr lang="en-US"/>
              <a:t>#AI4Atoms Technical Meeting on Artificial Intelligence for Nuclear Technology and Applications</a:t>
            </a:r>
            <a:endParaRPr lang="en-US" dirty="0"/>
          </a:p>
        </p:txBody>
      </p:sp>
    </p:spTree>
    <p:extLst>
      <p:ext uri="{BB962C8B-B14F-4D97-AF65-F5344CB8AC3E}">
        <p14:creationId xmlns:p14="http://schemas.microsoft.com/office/powerpoint/2010/main" val="1805956954"/>
      </p:ext>
    </p:extLst>
  </p:cSld>
  <p:clrMapOvr>
    <a:masterClrMapping/>
  </p:clrMapOvr>
  <mc:AlternateContent xmlns:mc="http://schemas.openxmlformats.org/markup-compatibility/2006" xmlns:p14="http://schemas.microsoft.com/office/powerpoint/2010/main">
    <mc:Choice Requires="p14">
      <p:transition spd="slow" p14:dur="2000" advTm="61337"/>
    </mc:Choice>
    <mc:Fallback xmlns="">
      <p:transition spd="slow" advTm="61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video>
              <p:cMediaNode vol="80000">
                <p:cTn id="8" repeatCount="indefinite" fill="remove" display="0">
                  <p:stCondLst>
                    <p:cond delay="indefinite"/>
                  </p:stCondLst>
                </p:cTn>
                <p:tgtEl>
                  <p:spTgt spid="8"/>
                </p:tgtEl>
              </p:cMediaNode>
            </p:video>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8"/>
                                        </p:tgtEl>
                                      </p:cBhvr>
                                    </p:cmd>
                                  </p:childTnLst>
                                </p:cTn>
                              </p:par>
                            </p:childTnLst>
                          </p:cTn>
                        </p:par>
                      </p:childTnLst>
                    </p:cTn>
                  </p:par>
                </p:childTnLst>
              </p:cTn>
              <p:nextCondLst>
                <p:cond evt="onClick" delay="0">
                  <p:tgtEl>
                    <p:spTgt spid="8"/>
                  </p:tgtEl>
                </p:cond>
              </p:nextCondLst>
            </p:seq>
          </p:childTnLst>
        </p:cTn>
      </p:par>
    </p:tnLst>
  </p:timing>
  <p:extLst>
    <p:ext uri="{E180D4A7-C9FB-4DFB-919C-405C955672EB}">
      <p14:showEvtLst xmlns:p14="http://schemas.microsoft.com/office/powerpoint/2010/main">
        <p14:playEvt time="34" objId="8"/>
        <p14:pauseEvt time="5494" objId="3"/>
        <p14:seekEvt time="5494" objId="3" seek="16451"/>
        <p14:resumeEvt time="9440" objId="3"/>
        <p14:stopEvt time="11591" objId="3"/>
        <p14:playEvt time="35144" objId="8"/>
        <p14:stopEvt time="61337" objId="8"/>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a:extLst>
              <a:ext uri="{FF2B5EF4-FFF2-40B4-BE49-F238E27FC236}">
                <a16:creationId xmlns:a16="http://schemas.microsoft.com/office/drawing/2014/main" id="{35A1B8E6-91A8-7A4D-B705-A18DFB8F1419}"/>
              </a:ext>
            </a:extLst>
          </p:cNvPr>
          <p:cNvSpPr/>
          <p:nvPr/>
        </p:nvSpPr>
        <p:spPr>
          <a:xfrm>
            <a:off x="112426" y="699542"/>
            <a:ext cx="4459574" cy="40315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ounded Rectangle 23">
            <a:extLst>
              <a:ext uri="{FF2B5EF4-FFF2-40B4-BE49-F238E27FC236}">
                <a16:creationId xmlns:a16="http://schemas.microsoft.com/office/drawing/2014/main" id="{AA35DD5B-C982-B64D-89B2-287083F0BC9B}"/>
              </a:ext>
            </a:extLst>
          </p:cNvPr>
          <p:cNvSpPr/>
          <p:nvPr/>
        </p:nvSpPr>
        <p:spPr>
          <a:xfrm>
            <a:off x="4658532" y="735546"/>
            <a:ext cx="4350557" cy="4001876"/>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itle 3">
            <a:extLst>
              <a:ext uri="{FF2B5EF4-FFF2-40B4-BE49-F238E27FC236}">
                <a16:creationId xmlns:a16="http://schemas.microsoft.com/office/drawing/2014/main" id="{94A75711-8419-6F44-B781-B9848120CBAA}"/>
              </a:ext>
            </a:extLst>
          </p:cNvPr>
          <p:cNvSpPr>
            <a:spLocks noGrp="1"/>
          </p:cNvSpPr>
          <p:nvPr>
            <p:ph type="title"/>
          </p:nvPr>
        </p:nvSpPr>
        <p:spPr>
          <a:xfrm>
            <a:off x="251520" y="87474"/>
            <a:ext cx="6840760" cy="648072"/>
          </a:xfrm>
        </p:spPr>
        <p:txBody>
          <a:bodyPr>
            <a:normAutofit/>
          </a:bodyPr>
          <a:lstStyle/>
          <a:p>
            <a:r>
              <a:rPr lang="en-US" dirty="0"/>
              <a:t>Application of AI</a:t>
            </a:r>
          </a:p>
        </p:txBody>
      </p:sp>
      <p:graphicFrame>
        <p:nvGraphicFramePr>
          <p:cNvPr id="20" name="Content Placeholder 19">
            <a:extLst>
              <a:ext uri="{FF2B5EF4-FFF2-40B4-BE49-F238E27FC236}">
                <a16:creationId xmlns:a16="http://schemas.microsoft.com/office/drawing/2014/main" id="{A73F41BC-589E-5040-BC09-04FA4D5B8EBE}"/>
              </a:ext>
            </a:extLst>
          </p:cNvPr>
          <p:cNvGraphicFramePr>
            <a:graphicFrameLocks noGrp="1"/>
          </p:cNvGraphicFramePr>
          <p:nvPr>
            <p:ph sz="half" idx="2"/>
            <p:extLst>
              <p:ext uri="{D42A27DB-BD31-4B8C-83A1-F6EECF244321}">
                <p14:modId xmlns:p14="http://schemas.microsoft.com/office/powerpoint/2010/main" val="1202972433"/>
              </p:ext>
            </p:extLst>
          </p:nvPr>
        </p:nvGraphicFramePr>
        <p:xfrm>
          <a:off x="4701816" y="900910"/>
          <a:ext cx="4220741" cy="36388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7" name="Content Placeholder 16">
            <a:extLst>
              <a:ext uri="{FF2B5EF4-FFF2-40B4-BE49-F238E27FC236}">
                <a16:creationId xmlns:a16="http://schemas.microsoft.com/office/drawing/2014/main" id="{EB246716-A7E3-DF4F-BDD3-4E2566C0DFF4}"/>
              </a:ext>
            </a:extLst>
          </p:cNvPr>
          <p:cNvGraphicFramePr>
            <a:graphicFrameLocks noGrp="1"/>
          </p:cNvGraphicFramePr>
          <p:nvPr>
            <p:ph sz="half" idx="1"/>
          </p:nvPr>
        </p:nvGraphicFramePr>
        <p:xfrm>
          <a:off x="221444" y="958124"/>
          <a:ext cx="4215646" cy="352538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1" name="TextBox 20">
            <a:extLst>
              <a:ext uri="{FF2B5EF4-FFF2-40B4-BE49-F238E27FC236}">
                <a16:creationId xmlns:a16="http://schemas.microsoft.com/office/drawing/2014/main" id="{C1652139-5376-D04A-8CAA-886A2695E151}"/>
              </a:ext>
            </a:extLst>
          </p:cNvPr>
          <p:cNvSpPr txBox="1"/>
          <p:nvPr/>
        </p:nvSpPr>
        <p:spPr>
          <a:xfrm>
            <a:off x="1067859" y="4305749"/>
            <a:ext cx="2686954" cy="415498"/>
          </a:xfrm>
          <a:prstGeom prst="rect">
            <a:avLst/>
          </a:prstGeom>
          <a:noFill/>
        </p:spPr>
        <p:txBody>
          <a:bodyPr wrap="none" rtlCol="0">
            <a:spAutoFit/>
          </a:bodyPr>
          <a:lstStyle/>
          <a:p>
            <a:r>
              <a:rPr lang="en-US" sz="2100" b="1" dirty="0"/>
              <a:t>Radiation oncology</a:t>
            </a:r>
          </a:p>
        </p:txBody>
      </p:sp>
      <p:sp>
        <p:nvSpPr>
          <p:cNvPr id="22" name="TextBox 21">
            <a:extLst>
              <a:ext uri="{FF2B5EF4-FFF2-40B4-BE49-F238E27FC236}">
                <a16:creationId xmlns:a16="http://schemas.microsoft.com/office/drawing/2014/main" id="{A4C9DD93-FF9D-E741-A6ED-D0A18046E885}"/>
              </a:ext>
            </a:extLst>
          </p:cNvPr>
          <p:cNvSpPr txBox="1"/>
          <p:nvPr/>
        </p:nvSpPr>
        <p:spPr>
          <a:xfrm>
            <a:off x="5203130" y="4302596"/>
            <a:ext cx="3121367" cy="415498"/>
          </a:xfrm>
          <a:prstGeom prst="rect">
            <a:avLst/>
          </a:prstGeom>
          <a:noFill/>
        </p:spPr>
        <p:txBody>
          <a:bodyPr wrap="none" rtlCol="0">
            <a:spAutoFit/>
          </a:bodyPr>
          <a:lstStyle/>
          <a:p>
            <a:r>
              <a:rPr lang="en-US" sz="2100" b="1" dirty="0"/>
              <a:t>Radiology &amp; Pathology</a:t>
            </a:r>
          </a:p>
        </p:txBody>
      </p:sp>
      <p:sp>
        <p:nvSpPr>
          <p:cNvPr id="27" name="Footer Placeholder 26">
            <a:extLst>
              <a:ext uri="{FF2B5EF4-FFF2-40B4-BE49-F238E27FC236}">
                <a16:creationId xmlns:a16="http://schemas.microsoft.com/office/drawing/2014/main" id="{0B452B9B-7C32-1040-8864-ADA83AD62A5F}"/>
              </a:ext>
            </a:extLst>
          </p:cNvPr>
          <p:cNvSpPr>
            <a:spLocks noGrp="1"/>
          </p:cNvSpPr>
          <p:nvPr>
            <p:ph type="ftr" sz="quarter" idx="11"/>
          </p:nvPr>
        </p:nvSpPr>
        <p:spPr/>
        <p:txBody>
          <a:bodyPr/>
          <a:lstStyle/>
          <a:p>
            <a:r>
              <a:rPr lang="en-US"/>
              <a:t>#AI4Atoms Technical Meeting on Artificial Intelligence for Nuclear Technology and Applications</a:t>
            </a:r>
            <a:endParaRPr lang="en-US" dirty="0"/>
          </a:p>
        </p:txBody>
      </p:sp>
      <p:pic>
        <p:nvPicPr>
          <p:cNvPr id="2" name="Picture 1">
            <a:extLst>
              <a:ext uri="{FF2B5EF4-FFF2-40B4-BE49-F238E27FC236}">
                <a16:creationId xmlns:a16="http://schemas.microsoft.com/office/drawing/2014/main" id="{69417953-39C9-2E46-8C3C-7BC207FDCAF2}"/>
              </a:ext>
            </a:extLst>
          </p:cNvPr>
          <p:cNvPicPr>
            <a:picLocks noChangeAspect="1"/>
          </p:cNvPicPr>
          <p:nvPr/>
        </p:nvPicPr>
        <p:blipFill rotWithShape="1">
          <a:blip r:embed="rId13"/>
          <a:srcRect l="8209" t="4082"/>
          <a:stretch/>
        </p:blipFill>
        <p:spPr>
          <a:xfrm>
            <a:off x="6948264" y="2889214"/>
            <a:ext cx="1152128" cy="901550"/>
          </a:xfrm>
          <a:prstGeom prst="rect">
            <a:avLst/>
          </a:prstGeom>
        </p:spPr>
      </p:pic>
    </p:spTree>
    <p:extLst>
      <p:ext uri="{BB962C8B-B14F-4D97-AF65-F5344CB8AC3E}">
        <p14:creationId xmlns:p14="http://schemas.microsoft.com/office/powerpoint/2010/main" val="750790856"/>
      </p:ext>
    </p:extLst>
  </p:cSld>
  <p:clrMapOvr>
    <a:masterClrMapping/>
  </p:clrMapOvr>
  <mc:AlternateContent xmlns:mc="http://schemas.openxmlformats.org/markup-compatibility/2006" xmlns:p14="http://schemas.microsoft.com/office/powerpoint/2010/main">
    <mc:Choice Requires="p14">
      <p:transition spd="slow" p14:dur="2000" advTm="75940"/>
    </mc:Choice>
    <mc:Fallback xmlns="">
      <p:transition spd="slow" advTm="7594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C131878-6A28-3C4C-95F4-83658D9893E8}"/>
              </a:ext>
            </a:extLst>
          </p:cNvPr>
          <p:cNvPicPr>
            <a:picLocks noGrp="1" noChangeAspect="1"/>
          </p:cNvPicPr>
          <p:nvPr>
            <p:ph idx="1"/>
          </p:nvPr>
        </p:nvPicPr>
        <p:blipFill rotWithShape="1">
          <a:blip r:embed="rId3"/>
          <a:srcRect b="19"/>
          <a:stretch/>
        </p:blipFill>
        <p:spPr>
          <a:xfrm>
            <a:off x="15" y="961"/>
            <a:ext cx="9143985" cy="5142539"/>
          </a:xfrm>
          <a:prstGeom prst="rect">
            <a:avLst/>
          </a:prstGeom>
        </p:spPr>
      </p:pic>
      <p:pic>
        <p:nvPicPr>
          <p:cNvPr id="2050" name="Picture 2" descr="Laurence E. Court | MD Anderson Cancer Center">
            <a:extLst>
              <a:ext uri="{FF2B5EF4-FFF2-40B4-BE49-F238E27FC236}">
                <a16:creationId xmlns:a16="http://schemas.microsoft.com/office/drawing/2014/main" id="{510358EE-7D45-F64F-AFB8-2C1CA27CA8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796" r="13792" b="29794"/>
          <a:stretch/>
        </p:blipFill>
        <p:spPr bwMode="auto">
          <a:xfrm>
            <a:off x="8035788" y="1365807"/>
            <a:ext cx="1108213" cy="157120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3DFD2FD-A781-B346-9A72-3ACC5776824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180" t="7515" r="12422" b="14671"/>
          <a:stretch/>
        </p:blipFill>
        <p:spPr bwMode="auto">
          <a:xfrm>
            <a:off x="1" y="1692137"/>
            <a:ext cx="1222514" cy="12970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ext&#10;&#10;Description automatically generated">
            <a:extLst>
              <a:ext uri="{FF2B5EF4-FFF2-40B4-BE49-F238E27FC236}">
                <a16:creationId xmlns:a16="http://schemas.microsoft.com/office/drawing/2014/main" id="{DF80648A-F9AE-C34A-9129-FDE5B5F077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959" y="4180168"/>
            <a:ext cx="2693324" cy="625236"/>
          </a:xfrm>
          <a:prstGeom prst="rect">
            <a:avLst/>
          </a:prstGeom>
        </p:spPr>
      </p:pic>
      <p:sp>
        <p:nvSpPr>
          <p:cNvPr id="3" name="Footer Placeholder 2">
            <a:extLst>
              <a:ext uri="{FF2B5EF4-FFF2-40B4-BE49-F238E27FC236}">
                <a16:creationId xmlns:a16="http://schemas.microsoft.com/office/drawing/2014/main" id="{9BFB0C64-1772-5E49-891E-6BBB65766965}"/>
              </a:ext>
            </a:extLst>
          </p:cNvPr>
          <p:cNvSpPr>
            <a:spLocks noGrp="1"/>
          </p:cNvSpPr>
          <p:nvPr>
            <p:ph type="ftr" sz="quarter" idx="11"/>
          </p:nvPr>
        </p:nvSpPr>
        <p:spPr/>
        <p:txBody>
          <a:bodyPr/>
          <a:lstStyle/>
          <a:p>
            <a:r>
              <a:rPr lang="en-US"/>
              <a:t>#AI4Atoms Technical Meeting on Artificial Intelligence for Nuclear Technology and Applications</a:t>
            </a:r>
            <a:endParaRPr lang="en-US" dirty="0"/>
          </a:p>
        </p:txBody>
      </p:sp>
    </p:spTree>
    <p:extLst>
      <p:ext uri="{BB962C8B-B14F-4D97-AF65-F5344CB8AC3E}">
        <p14:creationId xmlns:p14="http://schemas.microsoft.com/office/powerpoint/2010/main" val="514976119"/>
      </p:ext>
    </p:extLst>
  </p:cSld>
  <p:clrMapOvr>
    <a:masterClrMapping/>
  </p:clrMapOvr>
  <mc:AlternateContent xmlns:mc="http://schemas.openxmlformats.org/markup-compatibility/2006" xmlns:p14="http://schemas.microsoft.com/office/powerpoint/2010/main">
    <mc:Choice Requires="p14">
      <p:transition spd="slow" p14:dur="2000" advTm="149301"/>
    </mc:Choice>
    <mc:Fallback xmlns="">
      <p:transition spd="slow" advTm="14930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75046942-B413-5943-8A75-63BF5A057CCF}"/>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4814" y="837472"/>
            <a:ext cx="1656041" cy="165604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4001436" y="3392986"/>
            <a:ext cx="5142564" cy="1477328"/>
          </a:xfrm>
          <a:prstGeom prst="rect">
            <a:avLst/>
          </a:prstGeom>
          <a:noFill/>
          <a:ln>
            <a:noFill/>
          </a:ln>
        </p:spPr>
        <p:txBody>
          <a:bodyPr wrap="square" rtlCol="0">
            <a:spAutoFit/>
          </a:bodyPr>
          <a:lstStyle/>
          <a:p>
            <a:pPr marL="214313" indent="-214313">
              <a:buFont typeface="Symbol"/>
              <a:buChar char="®"/>
            </a:pPr>
            <a:r>
              <a:rPr lang="en-CA" sz="1500" b="1" u="sng" dirty="0"/>
              <a:t>Hypothesis 1</a:t>
            </a:r>
            <a:r>
              <a:rPr lang="en-CA" sz="1500" b="1" dirty="0"/>
              <a:t>:</a:t>
            </a:r>
            <a:r>
              <a:rPr lang="en-CA" sz="1500" dirty="0"/>
              <a:t>  genomic heterogeneity of aggressive tumours translates into heterogeneous characteristics at the anatomical scale.</a:t>
            </a:r>
          </a:p>
          <a:p>
            <a:pPr marL="214313" indent="-214313">
              <a:buFont typeface="Symbol"/>
              <a:buChar char="®"/>
            </a:pPr>
            <a:r>
              <a:rPr lang="en-CA" sz="1500" b="1" u="sng" dirty="0"/>
              <a:t>Hypothesis 2</a:t>
            </a:r>
            <a:r>
              <a:rPr lang="en-CA" sz="1500" b="1" dirty="0"/>
              <a:t>:</a:t>
            </a:r>
            <a:r>
              <a:rPr lang="en-CA" sz="1500" dirty="0"/>
              <a:t> </a:t>
            </a:r>
            <a:r>
              <a:rPr lang="en-CA" sz="1500" dirty="0" err="1"/>
              <a:t>Intratumoral</a:t>
            </a:r>
            <a:r>
              <a:rPr lang="en-CA" sz="1500" dirty="0"/>
              <a:t> heterogeneity at the anatomical scale can be captured using quantitative image analysis.</a:t>
            </a:r>
            <a:endParaRPr lang="fr-CA" sz="1350" dirty="0"/>
          </a:p>
        </p:txBody>
      </p:sp>
      <p:sp>
        <p:nvSpPr>
          <p:cNvPr id="5" name="ZoneTexte 4"/>
          <p:cNvSpPr txBox="1"/>
          <p:nvPr/>
        </p:nvSpPr>
        <p:spPr>
          <a:xfrm>
            <a:off x="190702" y="4810274"/>
            <a:ext cx="3310593" cy="415498"/>
          </a:xfrm>
          <a:prstGeom prst="rect">
            <a:avLst/>
          </a:prstGeom>
          <a:noFill/>
        </p:spPr>
        <p:txBody>
          <a:bodyPr wrap="square" rtlCol="0">
            <a:spAutoFit/>
          </a:bodyPr>
          <a:lstStyle/>
          <a:p>
            <a:pPr algn="ctr"/>
            <a:r>
              <a:rPr lang="fr-CA" sz="1050" dirty="0" err="1"/>
              <a:t>Adapted</a:t>
            </a:r>
            <a:r>
              <a:rPr lang="fr-CA" sz="1050" dirty="0"/>
              <a:t> </a:t>
            </a:r>
            <a:r>
              <a:rPr lang="fr-CA" sz="1050" dirty="0" err="1"/>
              <a:t>from</a:t>
            </a:r>
            <a:r>
              <a:rPr lang="fr-CA" sz="1050" dirty="0"/>
              <a:t> (Lambin P </a:t>
            </a:r>
            <a:r>
              <a:rPr lang="fr-CA" sz="1050" i="1" dirty="0"/>
              <a:t>et al</a:t>
            </a:r>
            <a:r>
              <a:rPr lang="fr-CA" sz="1050" dirty="0"/>
              <a:t>., </a:t>
            </a:r>
            <a:r>
              <a:rPr lang="fr-CA" sz="1050" i="1" dirty="0" err="1"/>
              <a:t>Eur</a:t>
            </a:r>
            <a:r>
              <a:rPr lang="fr-CA" sz="1050" i="1" dirty="0"/>
              <a:t> J Cancer</a:t>
            </a:r>
            <a:r>
              <a:rPr lang="fr-CA" sz="1050" dirty="0"/>
              <a:t>  </a:t>
            </a:r>
            <a:r>
              <a:rPr lang="fr-CA" sz="1050" b="1" dirty="0"/>
              <a:t>48</a:t>
            </a:r>
            <a:r>
              <a:rPr lang="fr-CA" sz="1050" dirty="0"/>
              <a:t>, 2012)</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680" y="837472"/>
            <a:ext cx="3680368" cy="3967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5942656" y="2511505"/>
            <a:ext cx="2097483" cy="923330"/>
          </a:xfrm>
          <a:prstGeom prst="rect">
            <a:avLst/>
          </a:prstGeom>
          <a:noFill/>
          <a:ln w="19050">
            <a:noFill/>
            <a:miter lim="800000"/>
          </a:ln>
        </p:spPr>
        <p:txBody>
          <a:bodyPr wrap="square" rtlCol="0">
            <a:spAutoFit/>
          </a:bodyPr>
          <a:lstStyle/>
          <a:p>
            <a:pPr>
              <a:buFont typeface="Arial"/>
              <a:buChar char="•"/>
            </a:pPr>
            <a:r>
              <a:rPr lang="en-US" sz="1350" dirty="0">
                <a:latin typeface="Arial"/>
                <a:cs typeface="Arial"/>
              </a:rPr>
              <a:t> Necrosis</a:t>
            </a:r>
          </a:p>
          <a:p>
            <a:pPr>
              <a:buFont typeface="Arial"/>
              <a:buChar char="•"/>
            </a:pPr>
            <a:r>
              <a:rPr lang="en-US" sz="1350" dirty="0">
                <a:latin typeface="Arial"/>
                <a:cs typeface="Arial"/>
              </a:rPr>
              <a:t> Oxygenation levels</a:t>
            </a:r>
          </a:p>
          <a:p>
            <a:pPr>
              <a:buFont typeface="Arial"/>
              <a:buChar char="•"/>
            </a:pPr>
            <a:r>
              <a:rPr lang="en-US" sz="1350" dirty="0">
                <a:latin typeface="Arial"/>
                <a:cs typeface="Arial"/>
              </a:rPr>
              <a:t> Blood vasculature</a:t>
            </a:r>
          </a:p>
          <a:p>
            <a:pPr>
              <a:buFont typeface="Arial"/>
              <a:buChar char="•"/>
            </a:pPr>
            <a:r>
              <a:rPr lang="en-US" sz="1350" dirty="0">
                <a:latin typeface="Arial"/>
                <a:cs typeface="Arial"/>
              </a:rPr>
              <a:t> etc.</a:t>
            </a:r>
          </a:p>
        </p:txBody>
      </p:sp>
      <p:sp>
        <p:nvSpPr>
          <p:cNvPr id="7" name="TextBox 6"/>
          <p:cNvSpPr txBox="1"/>
          <p:nvPr/>
        </p:nvSpPr>
        <p:spPr>
          <a:xfrm>
            <a:off x="4486742" y="1362151"/>
            <a:ext cx="1227764" cy="784830"/>
          </a:xfrm>
          <a:prstGeom prst="rect">
            <a:avLst/>
          </a:prstGeom>
          <a:noFill/>
          <a:scene3d>
            <a:camera prst="orthographicFront">
              <a:rot lat="0" lon="0" rev="0"/>
            </a:camera>
            <a:lightRig rig="threePt" dir="t"/>
          </a:scene3d>
        </p:spPr>
        <p:txBody>
          <a:bodyPr wrap="square" rtlCol="0">
            <a:spAutoFit/>
          </a:bodyPr>
          <a:lstStyle/>
          <a:p>
            <a:pPr algn="ctr"/>
            <a:r>
              <a:rPr lang="en-CA" sz="1500" dirty="0">
                <a:latin typeface="Arial" pitchFamily="34" charset="0"/>
                <a:cs typeface="Arial" pitchFamily="34" charset="0"/>
              </a:rPr>
              <a:t>Tumour</a:t>
            </a:r>
          </a:p>
          <a:p>
            <a:pPr algn="ctr"/>
            <a:r>
              <a:rPr lang="en-CA" sz="1500" dirty="0">
                <a:latin typeface="Arial" pitchFamily="34" charset="0"/>
                <a:cs typeface="Arial" pitchFamily="34" charset="0"/>
              </a:rPr>
              <a:t>sub-region</a:t>
            </a:r>
          </a:p>
          <a:p>
            <a:pPr algn="ctr"/>
            <a:r>
              <a:rPr lang="en-CA" sz="1500" dirty="0">
                <a:latin typeface="Arial" pitchFamily="34" charset="0"/>
                <a:cs typeface="Arial" pitchFamily="34" charset="0"/>
              </a:rPr>
              <a:t>differences</a:t>
            </a:r>
          </a:p>
        </p:txBody>
      </p:sp>
      <p:cxnSp>
        <p:nvCxnSpPr>
          <p:cNvPr id="14" name="Elbow Connector 13"/>
          <p:cNvCxnSpPr>
            <a:cxnSpLocks/>
          </p:cNvCxnSpPr>
          <p:nvPr/>
        </p:nvCxnSpPr>
        <p:spPr>
          <a:xfrm>
            <a:off x="5085580" y="2177411"/>
            <a:ext cx="822327" cy="784832"/>
          </a:xfrm>
          <a:prstGeom prst="bentConnector3">
            <a:avLst>
              <a:gd name="adj1" fmla="val 2344"/>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9" name="Right Arrow 18"/>
          <p:cNvSpPr/>
          <p:nvPr/>
        </p:nvSpPr>
        <p:spPr>
          <a:xfrm>
            <a:off x="3662941" y="954746"/>
            <a:ext cx="3111872" cy="87701"/>
          </a:xfrm>
          <a:prstGeom prst="rightArrow">
            <a:avLst/>
          </a:prstGeom>
          <a:solidFill>
            <a:schemeClr val="accent1"/>
          </a:solidFill>
          <a:ln w="95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1350"/>
          </a:p>
        </p:txBody>
      </p:sp>
      <p:cxnSp>
        <p:nvCxnSpPr>
          <p:cNvPr id="22" name="Straight Arrow Connector 21"/>
          <p:cNvCxnSpPr>
            <a:cxnSpLocks/>
          </p:cNvCxnSpPr>
          <p:nvPr/>
        </p:nvCxnSpPr>
        <p:spPr>
          <a:xfrm>
            <a:off x="5650807" y="1770005"/>
            <a:ext cx="1248369" cy="1"/>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6" name="Title 1"/>
          <p:cNvSpPr>
            <a:spLocks noGrp="1"/>
          </p:cNvSpPr>
          <p:nvPr>
            <p:ph type="title"/>
          </p:nvPr>
        </p:nvSpPr>
        <p:spPr>
          <a:xfrm>
            <a:off x="1" y="116586"/>
            <a:ext cx="8999621" cy="939546"/>
          </a:xfrm>
        </p:spPr>
        <p:txBody>
          <a:bodyPr>
            <a:noAutofit/>
          </a:bodyPr>
          <a:lstStyle/>
          <a:p>
            <a:r>
              <a:rPr lang="en-CA" sz="3000" dirty="0"/>
              <a:t>Radiomics for precision oncology</a:t>
            </a:r>
          </a:p>
        </p:txBody>
      </p:sp>
      <p:pic>
        <p:nvPicPr>
          <p:cNvPr id="20" name="Picture 2">
            <a:extLst>
              <a:ext uri="{FF2B5EF4-FFF2-40B4-BE49-F238E27FC236}">
                <a16:creationId xmlns:a16="http://schemas.microsoft.com/office/drawing/2014/main" id="{CD968DEB-64E0-834D-982D-67D0C4A3AF0A}"/>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1830" y="2430192"/>
            <a:ext cx="622522" cy="62252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5" name="Image" descr="Image">
            <a:extLst>
              <a:ext uri="{FF2B5EF4-FFF2-40B4-BE49-F238E27FC236}">
                <a16:creationId xmlns:a16="http://schemas.microsoft.com/office/drawing/2014/main" id="{55C4DD92-5B3D-A74C-A320-BCFF9639E33F}"/>
              </a:ext>
            </a:extLst>
          </p:cNvPr>
          <p:cNvPicPr>
            <a:picLocks noChangeAspect="1"/>
          </p:cNvPicPr>
          <p:nvPr/>
        </p:nvPicPr>
        <p:blipFill>
          <a:blip r:embed="rId6">
            <a:duotone>
              <a:schemeClr val="accent6">
                <a:shade val="45000"/>
                <a:satMod val="135000"/>
              </a:schemeClr>
              <a:prstClr val="white"/>
            </a:duotone>
          </a:blip>
          <a:stretch>
            <a:fillRect/>
          </a:stretch>
        </p:blipFill>
        <p:spPr>
          <a:xfrm>
            <a:off x="7120066" y="1268667"/>
            <a:ext cx="1348974" cy="1365205"/>
          </a:xfrm>
          <a:prstGeom prst="rect">
            <a:avLst/>
          </a:prstGeom>
          <a:ln w="12700">
            <a:miter lim="400000"/>
          </a:ln>
        </p:spPr>
      </p:pic>
      <p:sp>
        <p:nvSpPr>
          <p:cNvPr id="3" name="Footer Placeholder 2">
            <a:extLst>
              <a:ext uri="{FF2B5EF4-FFF2-40B4-BE49-F238E27FC236}">
                <a16:creationId xmlns:a16="http://schemas.microsoft.com/office/drawing/2014/main" id="{86DD9A38-1E7C-AD41-9BC3-965C1DC1D7BD}"/>
              </a:ext>
            </a:extLst>
          </p:cNvPr>
          <p:cNvSpPr>
            <a:spLocks noGrp="1"/>
          </p:cNvSpPr>
          <p:nvPr>
            <p:ph type="ftr" sz="quarter" idx="11"/>
          </p:nvPr>
        </p:nvSpPr>
        <p:spPr/>
        <p:txBody>
          <a:bodyPr/>
          <a:lstStyle/>
          <a:p>
            <a:r>
              <a:rPr lang="en-US"/>
              <a:t>#AI4Atoms Technical Meeting on Artificial Intelligence for Nuclear Technology and Applications</a:t>
            </a:r>
            <a:endParaRPr lang="en-US" dirty="0"/>
          </a:p>
        </p:txBody>
      </p:sp>
    </p:spTree>
    <p:custDataLst>
      <p:tags r:id="rId1"/>
    </p:custDataLst>
    <p:extLst>
      <p:ext uri="{BB962C8B-B14F-4D97-AF65-F5344CB8AC3E}">
        <p14:creationId xmlns:p14="http://schemas.microsoft.com/office/powerpoint/2010/main" val="735857379"/>
      </p:ext>
    </p:extLst>
  </p:cSld>
  <p:clrMapOvr>
    <a:masterClrMapping/>
  </p:clrMapOvr>
  <mc:AlternateContent xmlns:mc="http://schemas.openxmlformats.org/markup-compatibility/2006" xmlns:p14="http://schemas.microsoft.com/office/powerpoint/2010/main">
    <mc:Choice Requires="p14">
      <p:transition spd="slow" p14:dur="2000" advTm="85491"/>
    </mc:Choice>
    <mc:Fallback xmlns="">
      <p:transition spd="slow" advTm="854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8"/>
</p:tagLst>
</file>

<file path=ppt/tags/tag2.xml><?xml version="1.0" encoding="utf-8"?>
<p:tagLst xmlns:a="http://schemas.openxmlformats.org/drawingml/2006/main" xmlns:r="http://schemas.openxmlformats.org/officeDocument/2006/relationships" xmlns:p="http://schemas.openxmlformats.org/presentationml/2006/main">
  <p:tag name="TIMING" val="|10.6|7.2"/>
</p:tagLst>
</file>

<file path=ppt/tags/tag3.xml><?xml version="1.0" encoding="utf-8"?>
<p:tagLst xmlns:a="http://schemas.openxmlformats.org/drawingml/2006/main" xmlns:r="http://schemas.openxmlformats.org/officeDocument/2006/relationships" xmlns:p="http://schemas.openxmlformats.org/presentationml/2006/main">
  <p:tag name="TIMING" val="|48.5"/>
</p:tagLst>
</file>

<file path=ppt/tags/tag4.xml><?xml version="1.0" encoding="utf-8"?>
<p:tagLst xmlns:a="http://schemas.openxmlformats.org/drawingml/2006/main" xmlns:r="http://schemas.openxmlformats.org/officeDocument/2006/relationships" xmlns:p="http://schemas.openxmlformats.org/presentationml/2006/main">
  <p:tag name="TIMING" val="|28.5|15.9"/>
</p:tagLst>
</file>

<file path=ppt/theme/theme1.xml><?xml version="1.0" encoding="utf-8"?>
<a:theme xmlns:a="http://schemas.openxmlformats.org/drawingml/2006/main" name="Office Theme">
  <a:themeElements>
    <a:clrScheme name="Custom 2">
      <a:dk1>
        <a:srgbClr val="003399"/>
      </a:dk1>
      <a:lt1>
        <a:sysClr val="window" lastClr="FFFFFF"/>
      </a:lt1>
      <a:dk2>
        <a:srgbClr val="3366CC"/>
      </a:dk2>
      <a:lt2>
        <a:srgbClr val="DBDBDD"/>
      </a:lt2>
      <a:accent1>
        <a:srgbClr val="6699CC"/>
      </a:accent1>
      <a:accent2>
        <a:srgbClr val="FF9900"/>
      </a:accent2>
      <a:accent3>
        <a:srgbClr val="99CC00"/>
      </a:accent3>
      <a:accent4>
        <a:srgbClr val="8681B8"/>
      </a:accent4>
      <a:accent5>
        <a:srgbClr val="32A14C"/>
      </a:accent5>
      <a:accent6>
        <a:srgbClr val="99CCFF"/>
      </a:accent6>
      <a:hlink>
        <a:srgbClr val="6699CC"/>
      </a:hlink>
      <a:folHlink>
        <a:srgbClr val="8681B8"/>
      </a:folHlink>
    </a:clrScheme>
    <a:fontScheme name="procureme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AEA_Presentation_wide_templ_1.pptx" id="{74F94D85-F321-452F-AFBA-435B7F14D923}" vid="{B994BE24-E5A7-494B-84B3-B72DCB3959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IAEA_Logo_wide</Template>
  <TotalTime>0</TotalTime>
  <Words>5160</Words>
  <Application>Microsoft Office PowerPoint</Application>
  <PresentationFormat>On-screen Show (16:9)</PresentationFormat>
  <Paragraphs>354</Paragraphs>
  <Slides>24</Slides>
  <Notes>24</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Arial </vt:lpstr>
      <vt:lpstr>Calibri</vt:lpstr>
      <vt:lpstr>CMU Serif Roman</vt:lpstr>
      <vt:lpstr>Symbol</vt:lpstr>
      <vt:lpstr>Times</vt:lpstr>
      <vt:lpstr>Wingdings</vt:lpstr>
      <vt:lpstr>Office Theme</vt:lpstr>
      <vt:lpstr>Implications of AI in cancer diagnosis, treatment and outcome prediction</vt:lpstr>
      <vt:lpstr>AI and machine learning</vt:lpstr>
      <vt:lpstr>PowerPoint Presentation</vt:lpstr>
      <vt:lpstr>Observation</vt:lpstr>
      <vt:lpstr>Imaging modalities used in medicine</vt:lpstr>
      <vt:lpstr>Radiotherapy technologies</vt:lpstr>
      <vt:lpstr>Application of AI</vt:lpstr>
      <vt:lpstr>PowerPoint Presentation</vt:lpstr>
      <vt:lpstr>Radiomics for precision oncology</vt:lpstr>
      <vt:lpstr>Outcome prediction from images</vt:lpstr>
      <vt:lpstr>Example of GLCM textures</vt:lpstr>
      <vt:lpstr>Soft tissue sarcoma – lung metastases prediction model</vt:lpstr>
      <vt:lpstr>Outcome prediction from images</vt:lpstr>
      <vt:lpstr>AI in CAD</vt:lpstr>
      <vt:lpstr>Repeatability and reproducibility</vt:lpstr>
      <vt:lpstr>PowerPoint Presentation</vt:lpstr>
      <vt:lpstr>PowerPoint Presentation</vt:lpstr>
      <vt:lpstr>AI penetration in radiology - snapshot</vt:lpstr>
      <vt:lpstr>Reporting AI studies in medical physics</vt:lpstr>
      <vt:lpstr>The role of clinical professionals – medical physicists</vt:lpstr>
      <vt:lpstr>Training programs</vt:lpstr>
      <vt:lpstr>Learning from health care data</vt:lpstr>
      <vt:lpstr>Conclusions</vt:lpstr>
      <vt:lpstr>Thank you!</vt:lpstr>
    </vt:vector>
  </TitlesOfParts>
  <Company>IAEA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PYNDA, Yaroslav</dc:creator>
  <cp:lastModifiedBy>BARBARINO, Matteo</cp:lastModifiedBy>
  <cp:revision>4</cp:revision>
  <cp:lastPrinted>2015-12-18T15:27:41Z</cp:lastPrinted>
  <dcterms:created xsi:type="dcterms:W3CDTF">2021-10-04T08:40:41Z</dcterms:created>
  <dcterms:modified xsi:type="dcterms:W3CDTF">2021-12-10T14:36:57Z</dcterms:modified>
</cp:coreProperties>
</file>