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5" r:id="rId2"/>
    <p:sldId id="257" r:id="rId3"/>
    <p:sldId id="299" r:id="rId4"/>
    <p:sldId id="326" r:id="rId5"/>
    <p:sldId id="328" r:id="rId6"/>
    <p:sldId id="307" r:id="rId7"/>
    <p:sldId id="329" r:id="rId8"/>
    <p:sldId id="331" r:id="rId9"/>
    <p:sldId id="332" r:id="rId10"/>
    <p:sldId id="271" r:id="rId11"/>
    <p:sldId id="282" r:id="rId1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0"/>
        <a:cs typeface="宋体" charset="0"/>
      </a:defRPr>
    </a:lvl1pPr>
    <a:lvl2pPr marL="457200" algn="l" rtl="0" fontAlgn="base">
      <a:spcBef>
        <a:spcPct val="0"/>
      </a:spcBef>
      <a:spcAft>
        <a:spcPct val="0"/>
      </a:spcAft>
      <a:defRPr kern="1200">
        <a:solidFill>
          <a:schemeClr val="tx1"/>
        </a:solidFill>
        <a:latin typeface="Arial" charset="0"/>
        <a:ea typeface="宋体" charset="0"/>
        <a:cs typeface="宋体" charset="0"/>
      </a:defRPr>
    </a:lvl2pPr>
    <a:lvl3pPr marL="914400" algn="l" rtl="0" fontAlgn="base">
      <a:spcBef>
        <a:spcPct val="0"/>
      </a:spcBef>
      <a:spcAft>
        <a:spcPct val="0"/>
      </a:spcAft>
      <a:defRPr kern="1200">
        <a:solidFill>
          <a:schemeClr val="tx1"/>
        </a:solidFill>
        <a:latin typeface="Arial" charset="0"/>
        <a:ea typeface="宋体" charset="0"/>
        <a:cs typeface="宋体" charset="0"/>
      </a:defRPr>
    </a:lvl3pPr>
    <a:lvl4pPr marL="1371600" algn="l" rtl="0" fontAlgn="base">
      <a:spcBef>
        <a:spcPct val="0"/>
      </a:spcBef>
      <a:spcAft>
        <a:spcPct val="0"/>
      </a:spcAft>
      <a:defRPr kern="1200">
        <a:solidFill>
          <a:schemeClr val="tx1"/>
        </a:solidFill>
        <a:latin typeface="Arial" charset="0"/>
        <a:ea typeface="宋体" charset="0"/>
        <a:cs typeface="宋体" charset="0"/>
      </a:defRPr>
    </a:lvl4pPr>
    <a:lvl5pPr marL="1828800" algn="l" rtl="0" fontAlgn="base">
      <a:spcBef>
        <a:spcPct val="0"/>
      </a:spcBef>
      <a:spcAft>
        <a:spcPct val="0"/>
      </a:spcAft>
      <a:defRPr kern="1200">
        <a:solidFill>
          <a:schemeClr val="tx1"/>
        </a:solidFill>
        <a:latin typeface="Arial" charset="0"/>
        <a:ea typeface="宋体" charset="0"/>
        <a:cs typeface="宋体" charset="0"/>
      </a:defRPr>
    </a:lvl5pPr>
    <a:lvl6pPr marL="2286000" algn="l" defTabSz="457200" rtl="0" eaLnBrk="1" latinLnBrk="0" hangingPunct="1">
      <a:defRPr kern="1200">
        <a:solidFill>
          <a:schemeClr val="tx1"/>
        </a:solidFill>
        <a:latin typeface="Arial" charset="0"/>
        <a:ea typeface="宋体" charset="0"/>
        <a:cs typeface="宋体" charset="0"/>
      </a:defRPr>
    </a:lvl6pPr>
    <a:lvl7pPr marL="2743200" algn="l" defTabSz="457200" rtl="0" eaLnBrk="1" latinLnBrk="0" hangingPunct="1">
      <a:defRPr kern="1200">
        <a:solidFill>
          <a:schemeClr val="tx1"/>
        </a:solidFill>
        <a:latin typeface="Arial" charset="0"/>
        <a:ea typeface="宋体" charset="0"/>
        <a:cs typeface="宋体" charset="0"/>
      </a:defRPr>
    </a:lvl7pPr>
    <a:lvl8pPr marL="3200400" algn="l" defTabSz="457200" rtl="0" eaLnBrk="1" latinLnBrk="0" hangingPunct="1">
      <a:defRPr kern="1200">
        <a:solidFill>
          <a:schemeClr val="tx1"/>
        </a:solidFill>
        <a:latin typeface="Arial" charset="0"/>
        <a:ea typeface="宋体" charset="0"/>
        <a:cs typeface="宋体" charset="0"/>
      </a:defRPr>
    </a:lvl8pPr>
    <a:lvl9pPr marL="3657600" algn="l" defTabSz="457200" rtl="0" eaLnBrk="1" latinLnBrk="0" hangingPunct="1">
      <a:defRPr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2600"/>
    <a:srgbClr val="FF9480"/>
    <a:srgbClr val="FF8D56"/>
    <a:srgbClr val="2B18B8"/>
    <a:srgbClr val="DDB2DF"/>
    <a:srgbClr val="94E5FF"/>
    <a:srgbClr val="FFD112"/>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3" autoAdjust="0"/>
    <p:restoredTop sz="88108" autoAdjust="0"/>
  </p:normalViewPr>
  <p:slideViewPr>
    <p:cSldViewPr>
      <p:cViewPr>
        <p:scale>
          <a:sx n="140" d="100"/>
          <a:sy n="140" d="100"/>
        </p:scale>
        <p:origin x="608"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3438442-84F3-424E-A075-6E854FE60E08}" type="datetimeFigureOut">
              <a:rPr lang="zh-CN" altLang="en-US"/>
              <a:pPr>
                <a:defRPr/>
              </a:pPr>
              <a:t>2021/7/7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6083C37-2752-6E4C-B2EF-ADA0E0D8B390}" type="slidenum">
              <a:rPr lang="zh-CN" altLang="en-US"/>
              <a:pPr>
                <a:defRPr/>
              </a:pPr>
              <a:t>‹#›</a:t>
            </a:fld>
            <a:endParaRPr lang="zh-CN" altLang="en-US"/>
          </a:p>
        </p:txBody>
      </p:sp>
    </p:spTree>
    <p:extLst>
      <p:ext uri="{BB962C8B-B14F-4D97-AF65-F5344CB8AC3E}">
        <p14:creationId xmlns:p14="http://schemas.microsoft.com/office/powerpoint/2010/main" val="2331223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 altLang="zh-CN" sz="1200" b="1" kern="0" dirty="0">
              <a:solidFill>
                <a:srgbClr val="C00000"/>
              </a:solidFill>
              <a:latin typeface="微软雅黑" panose="020B0503020204020204" pitchFamily="34" charset="-122"/>
              <a:ea typeface="微软雅黑" panose="020B0503020204020204" pitchFamily="34" charset="-122"/>
            </a:endParaRPr>
          </a:p>
          <a:p>
            <a:pPr>
              <a:spcBef>
                <a:spcPct val="0"/>
              </a:spcBef>
            </a:pPr>
            <a:endParaRPr lang="en-US" altLang="zh-CN" b="0" dirty="0">
              <a:latin typeface="+mn-ea"/>
              <a:ea typeface="+mn-ea"/>
            </a:endParaRPr>
          </a:p>
        </p:txBody>
      </p:sp>
      <p:sp>
        <p:nvSpPr>
          <p:cNvPr id="2" name="灯片编号占位符 1"/>
          <p:cNvSpPr>
            <a:spLocks noGrp="1"/>
          </p:cNvSpPr>
          <p:nvPr>
            <p:ph type="sldNum" sz="quarter" idx="10"/>
          </p:nvPr>
        </p:nvSpPr>
        <p:spPr/>
        <p:txBody>
          <a:bodyPr/>
          <a:lstStyle/>
          <a:p>
            <a:pPr>
              <a:defRPr/>
            </a:pPr>
            <a:fld id="{0EBF9E7F-0D9E-4691-8944-E5702F139BCB}" type="slidenum">
              <a:rPr lang="zh-CN" altLang="en-US" smtClean="0"/>
              <a:pPr>
                <a:defRPr/>
              </a:pPr>
              <a:t>1</a:t>
            </a:fld>
            <a:endParaRPr lang="zh-CN" altLang="en-US"/>
          </a:p>
        </p:txBody>
      </p:sp>
      <p:sp>
        <p:nvSpPr>
          <p:cNvPr id="3" name="日期占位符 2"/>
          <p:cNvSpPr>
            <a:spLocks noGrp="1"/>
          </p:cNvSpPr>
          <p:nvPr>
            <p:ph type="dt" idx="11"/>
          </p:nvPr>
        </p:nvSpPr>
        <p:spPr/>
        <p:txBody>
          <a:bodyPr/>
          <a:lstStyle/>
          <a:p>
            <a:pPr>
              <a:defRPr/>
            </a:pPr>
            <a:fld id="{9348F999-EA6C-4C90-AD81-FBBEE3A4C6FD}" type="datetime1">
              <a:rPr lang="zh-CN" altLang="en-US" smtClean="0"/>
              <a:pPr>
                <a:defRPr/>
              </a:pPr>
              <a:t>2021/7/7</a:t>
            </a:fld>
            <a:endParaRPr lang="zh-CN" altLang="en-US"/>
          </a:p>
        </p:txBody>
      </p:sp>
    </p:spTree>
    <p:extLst>
      <p:ext uri="{BB962C8B-B14F-4D97-AF65-F5344CB8AC3E}">
        <p14:creationId xmlns:p14="http://schemas.microsoft.com/office/powerpoint/2010/main" val="154477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mtClean="0"/>
              <a:t>The summary is here</a:t>
            </a:r>
            <a:endParaRPr lang="zh-CN" altLang="en-US" dirty="0"/>
          </a:p>
        </p:txBody>
      </p:sp>
      <p:sp>
        <p:nvSpPr>
          <p:cNvPr id="4" name="灯片编号占位符 3"/>
          <p:cNvSpPr>
            <a:spLocks noGrp="1"/>
          </p:cNvSpPr>
          <p:nvPr>
            <p:ph type="sldNum" sz="quarter" idx="10"/>
          </p:nvPr>
        </p:nvSpPr>
        <p:spPr/>
        <p:txBody>
          <a:bodyPr/>
          <a:lstStyle/>
          <a:p>
            <a:pPr>
              <a:defRPr/>
            </a:pPr>
            <a:fld id="{F6083C37-2752-6E4C-B2EF-ADA0E0D8B390}" type="slidenum">
              <a:rPr lang="zh-CN" altLang="en-US" smtClean="0"/>
              <a:pPr>
                <a:defRPr/>
              </a:pPr>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6083C37-2752-6E4C-B2EF-ADA0E0D8B390}" type="slidenum">
              <a:rPr lang="zh-CN" altLang="en-US" smtClean="0"/>
              <a:pPr>
                <a:defRPr/>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EAST plasma control system PCS, adapted from DIIID PCS, is a mini </a:t>
            </a:r>
            <a:r>
              <a:rPr lang="en-US" altLang="zh-CN" baseline="0" dirty="0" err="1" smtClean="0"/>
              <a:t>linux</a:t>
            </a:r>
            <a:r>
              <a:rPr lang="en-US" altLang="zh-CN" baseline="0" dirty="0" smtClean="0"/>
              <a:t> </a:t>
            </a:r>
            <a:r>
              <a:rPr lang="en-US" altLang="zh-CN" baseline="0" dirty="0" smtClean="0"/>
              <a:t>cluster</a:t>
            </a:r>
            <a:endParaRPr kumimoji="1" lang="zh-CN" altLang="en-US" dirty="0"/>
          </a:p>
        </p:txBody>
      </p:sp>
      <p:sp>
        <p:nvSpPr>
          <p:cNvPr id="4" name="幻灯片编号占位符 3"/>
          <p:cNvSpPr>
            <a:spLocks noGrp="1"/>
          </p:cNvSpPr>
          <p:nvPr>
            <p:ph type="sldNum" sz="quarter" idx="10"/>
          </p:nvPr>
        </p:nvSpPr>
        <p:spPr/>
        <p:txBody>
          <a:bodyPr/>
          <a:lstStyle/>
          <a:p>
            <a:pPr>
              <a:defRPr/>
            </a:pPr>
            <a:fld id="{F6083C37-2752-6E4C-B2EF-ADA0E0D8B390}" type="slidenum">
              <a:rPr lang="zh-CN" altLang="en-US" smtClean="0"/>
              <a:pPr>
                <a:defRPr/>
              </a:pPr>
              <a:t>3</a:t>
            </a:fld>
            <a:endParaRPr lang="zh-CN" altLang="en-US"/>
          </a:p>
        </p:txBody>
      </p:sp>
    </p:spTree>
    <p:extLst>
      <p:ext uri="{BB962C8B-B14F-4D97-AF65-F5344CB8AC3E}">
        <p14:creationId xmlns:p14="http://schemas.microsoft.com/office/powerpoint/2010/main" val="426526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kumimoji="1" lang="en-US" altLang="zh-CN" sz="1200" dirty="0" smtClean="0">
                <a:latin typeface="Times New Roman" panose="02020603050405020304" pitchFamily="18" charset="0"/>
                <a:cs typeface="Times New Roman" panose="02020603050405020304" pitchFamily="18" charset="0"/>
              </a:rPr>
              <a:t>A series of off-normal event monitoring algorithms have been developed in EAST PCS, as shown in Table 1. </a:t>
            </a:r>
            <a:r>
              <a:rPr lang="en-US" altLang="zh-CN" sz="1200" dirty="0" smtClean="0"/>
              <a:t>The emergency termination gives up the plasma control with sending zero commands to all the actuator systems, which may cause the plasma disruption and damage the first wall material. Thus, the controlled discharge termination is studied in this paper.</a:t>
            </a:r>
            <a:endParaRPr kumimoji="1" lang="zh-CN" altLang="en-US" sz="1200" dirty="0">
              <a:latin typeface="Times New Roman" panose="02020603050405020304" pitchFamily="18" charset="0"/>
              <a:cs typeface="Times New Roman" panose="02020603050405020304" pitchFamily="18" charset="0"/>
            </a:endParaRPr>
          </a:p>
        </p:txBody>
      </p:sp>
      <p:sp>
        <p:nvSpPr>
          <p:cNvPr id="4" name="幻灯片编号占位符 3"/>
          <p:cNvSpPr>
            <a:spLocks noGrp="1"/>
          </p:cNvSpPr>
          <p:nvPr>
            <p:ph type="sldNum" sz="quarter" idx="10"/>
          </p:nvPr>
        </p:nvSpPr>
        <p:spPr/>
        <p:txBody>
          <a:bodyPr/>
          <a:lstStyle/>
          <a:p>
            <a:pPr>
              <a:defRPr/>
            </a:pPr>
            <a:fld id="{F6083C37-2752-6E4C-B2EF-ADA0E0D8B390}" type="slidenum">
              <a:rPr lang="zh-CN" altLang="en-US" smtClean="0"/>
              <a:pPr>
                <a:defRPr/>
              </a:pPr>
              <a:t>4</a:t>
            </a:fld>
            <a:endParaRPr lang="zh-CN" altLang="en-US"/>
          </a:p>
        </p:txBody>
      </p:sp>
    </p:spTree>
    <p:extLst>
      <p:ext uri="{BB962C8B-B14F-4D97-AF65-F5344CB8AC3E}">
        <p14:creationId xmlns:p14="http://schemas.microsoft.com/office/powerpoint/2010/main" val="75973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dirty="0" smtClean="0">
                <a:cs typeface="Times New Roman" panose="02020603050405020304" pitchFamily="18" charset="0"/>
              </a:rPr>
              <a:t> The plasma shape control has the same processes. The target control points and X points are input to PEFIT, then the flux errors are generated and used for ISOFLUX control. The required poloidal field coil current is composed of feedforward current set in the GUI and feedback calculation from the IP and shape control loop. And a PID controller is applied to generate the commands.</a:t>
            </a:r>
            <a:endParaRPr kumimoji="1" lang="zh-CN" altLang="en-US" dirty="0"/>
          </a:p>
        </p:txBody>
      </p:sp>
      <p:sp>
        <p:nvSpPr>
          <p:cNvPr id="4" name="幻灯片编号占位符 3"/>
          <p:cNvSpPr>
            <a:spLocks noGrp="1"/>
          </p:cNvSpPr>
          <p:nvPr>
            <p:ph type="sldNum" sz="quarter" idx="10"/>
          </p:nvPr>
        </p:nvSpPr>
        <p:spPr/>
        <p:txBody>
          <a:bodyPr/>
          <a:lstStyle/>
          <a:p>
            <a:pPr>
              <a:defRPr/>
            </a:pPr>
            <a:fld id="{F6083C37-2752-6E4C-B2EF-ADA0E0D8B390}" type="slidenum">
              <a:rPr lang="zh-CN" altLang="en-US" smtClean="0"/>
              <a:pPr>
                <a:defRPr/>
              </a:pPr>
              <a:t>5</a:t>
            </a:fld>
            <a:endParaRPr lang="zh-CN" altLang="en-US"/>
          </a:p>
        </p:txBody>
      </p:sp>
    </p:spTree>
    <p:extLst>
      <p:ext uri="{BB962C8B-B14F-4D97-AF65-F5344CB8AC3E}">
        <p14:creationId xmlns:p14="http://schemas.microsoft.com/office/powerpoint/2010/main" val="111688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GB" altLang="zh-CN" sz="1200" kern="1200" dirty="0" smtClean="0">
                <a:solidFill>
                  <a:schemeClr val="tx1"/>
                </a:solidFill>
                <a:effectLst/>
                <a:latin typeface="+mn-lt"/>
                <a:ea typeface="+mn-ea"/>
                <a:cs typeface="宋体" charset="0"/>
              </a:rPr>
              <a:t>In PCS, each category contains one or more ‘sequences’. The execution sequence can be switched when off-normal event happens. </a:t>
            </a:r>
            <a:endParaRPr kumimoji="1" lang="zh-CN" altLang="en-US" dirty="0"/>
          </a:p>
        </p:txBody>
      </p:sp>
      <p:sp>
        <p:nvSpPr>
          <p:cNvPr id="4" name="幻灯片编号占位符 3"/>
          <p:cNvSpPr>
            <a:spLocks noGrp="1"/>
          </p:cNvSpPr>
          <p:nvPr>
            <p:ph type="sldNum" sz="quarter" idx="10"/>
          </p:nvPr>
        </p:nvSpPr>
        <p:spPr/>
        <p:txBody>
          <a:bodyPr/>
          <a:lstStyle/>
          <a:p>
            <a:pPr>
              <a:defRPr/>
            </a:pPr>
            <a:fld id="{F6083C37-2752-6E4C-B2EF-ADA0E0D8B390}" type="slidenum">
              <a:rPr lang="zh-CN" altLang="en-US" smtClean="0"/>
              <a:pPr>
                <a:defRPr/>
              </a:pPr>
              <a:t>6</a:t>
            </a:fld>
            <a:endParaRPr lang="zh-CN" altLang="en-US"/>
          </a:p>
        </p:txBody>
      </p:sp>
    </p:spTree>
    <p:extLst>
      <p:ext uri="{BB962C8B-B14F-4D97-AF65-F5344CB8AC3E}">
        <p14:creationId xmlns:p14="http://schemas.microsoft.com/office/powerpoint/2010/main" val="141344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dirty="0" smtClean="0">
                <a:cs typeface="Times New Roman" panose="02020603050405020304" pitchFamily="18" charset="0"/>
              </a:rPr>
              <a:t>The </a:t>
            </a:r>
            <a:r>
              <a:rPr lang="en-US" altLang="zh-CN" sz="1200" dirty="0" smtClean="0"/>
              <a:t>difficulty of controlled plasma termination is to </a:t>
            </a:r>
            <a:r>
              <a:rPr lang="en-US" altLang="zh-CN" sz="1200" dirty="0" smtClean="0">
                <a:solidFill>
                  <a:srgbClr val="C00000"/>
                </a:solidFill>
              </a:rPr>
              <a:t>set suitable plasma parameter targets before shot</a:t>
            </a:r>
            <a:r>
              <a:rPr lang="en-US" altLang="zh-CN" sz="1200" dirty="0" smtClean="0"/>
              <a:t>, since the off-normal event trigger time is uncertain.</a:t>
            </a:r>
            <a:r>
              <a:rPr lang="zh-CN" altLang="zh-CN" sz="1200" dirty="0" smtClean="0"/>
              <a:t> </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CN" altLang="en-US" sz="1200" dirty="0" smtClean="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To avoid large control fluctuations when termination control starts, the feedforward current waveform is replaced with the measured PF current at the switching time as a constant value. </a:t>
            </a:r>
            <a:endParaRPr kumimoji="1" lang="zh-CN" altLang="en-US" sz="1200" dirty="0" smtClean="0"/>
          </a:p>
          <a:p>
            <a:endParaRPr kumimoji="1" lang="zh-CN" altLang="en-US" dirty="0"/>
          </a:p>
        </p:txBody>
      </p:sp>
      <p:sp>
        <p:nvSpPr>
          <p:cNvPr id="4" name="幻灯片编号占位符 3"/>
          <p:cNvSpPr>
            <a:spLocks noGrp="1"/>
          </p:cNvSpPr>
          <p:nvPr>
            <p:ph type="sldNum" sz="quarter" idx="10"/>
          </p:nvPr>
        </p:nvSpPr>
        <p:spPr/>
        <p:txBody>
          <a:bodyPr/>
          <a:lstStyle/>
          <a:p>
            <a:pPr>
              <a:defRPr/>
            </a:pPr>
            <a:fld id="{F6083C37-2752-6E4C-B2EF-ADA0E0D8B390}" type="slidenum">
              <a:rPr lang="zh-CN" altLang="en-US" smtClean="0"/>
              <a:pPr>
                <a:defRPr/>
              </a:pPr>
              <a:t>7</a:t>
            </a:fld>
            <a:endParaRPr lang="zh-CN" altLang="en-US"/>
          </a:p>
        </p:txBody>
      </p:sp>
    </p:spTree>
    <p:extLst>
      <p:ext uri="{BB962C8B-B14F-4D97-AF65-F5344CB8AC3E}">
        <p14:creationId xmlns:p14="http://schemas.microsoft.com/office/powerpoint/2010/main" val="157968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dirty="0" smtClean="0">
                <a:cs typeface="Times New Roman" panose="02020603050405020304" pitchFamily="18" charset="0"/>
              </a:rPr>
              <a:t>The </a:t>
            </a:r>
            <a:r>
              <a:rPr lang="en-US" altLang="zh-CN" sz="1200" dirty="0" smtClean="0"/>
              <a:t>difficulty of controlled plasma termination is to </a:t>
            </a:r>
            <a:r>
              <a:rPr lang="en-US" altLang="zh-CN" sz="1200" dirty="0" smtClean="0">
                <a:solidFill>
                  <a:srgbClr val="C00000"/>
                </a:solidFill>
              </a:rPr>
              <a:t>set suitable plasma parameter targets before shot</a:t>
            </a:r>
            <a:r>
              <a:rPr lang="en-US" altLang="zh-CN" sz="1200" dirty="0" smtClean="0"/>
              <a:t>, since the off-normal event trigger time is uncertain.</a:t>
            </a:r>
            <a:r>
              <a:rPr lang="zh-CN" altLang="zh-CN" sz="1200" dirty="0" smtClean="0"/>
              <a:t> </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CN" altLang="en-US" sz="1200" dirty="0" smtClean="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To avoid large control fluctuations when termination control starts, the feedforward current waveform is replaced with the measured PF current at the switching time as a constant value. </a:t>
            </a:r>
            <a:endParaRPr kumimoji="1" lang="zh-CN" altLang="en-US" sz="1200" dirty="0" smtClean="0"/>
          </a:p>
          <a:p>
            <a:endParaRPr kumimoji="1" lang="zh-CN" altLang="en-US" dirty="0"/>
          </a:p>
        </p:txBody>
      </p:sp>
      <p:sp>
        <p:nvSpPr>
          <p:cNvPr id="4" name="幻灯片编号占位符 3"/>
          <p:cNvSpPr>
            <a:spLocks noGrp="1"/>
          </p:cNvSpPr>
          <p:nvPr>
            <p:ph type="sldNum" sz="quarter" idx="10"/>
          </p:nvPr>
        </p:nvSpPr>
        <p:spPr/>
        <p:txBody>
          <a:bodyPr/>
          <a:lstStyle/>
          <a:p>
            <a:pPr>
              <a:defRPr/>
            </a:pPr>
            <a:fld id="{F6083C37-2752-6E4C-B2EF-ADA0E0D8B390}" type="slidenum">
              <a:rPr lang="zh-CN" altLang="en-US" smtClean="0"/>
              <a:pPr>
                <a:defRPr/>
              </a:pPr>
              <a:t>8</a:t>
            </a:fld>
            <a:endParaRPr lang="zh-CN" altLang="en-US"/>
          </a:p>
        </p:txBody>
      </p:sp>
    </p:spTree>
    <p:extLst>
      <p:ext uri="{BB962C8B-B14F-4D97-AF65-F5344CB8AC3E}">
        <p14:creationId xmlns:p14="http://schemas.microsoft.com/office/powerpoint/2010/main" val="17361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 In 2019 EAST experiment, the plasma controlled termination mechanism is verified with VDE event trigging. The response sequence is set to execute plasma current and shape control with current ramp rate -0.2MA/s and lower elongation. The VDE fault is trigged at 7.5s, and the plasms control result is shown in Fig. 4 and Fig.5. As shown in the above figures, the plasma current was controlled to ramp down after execution sequence switched at 7.5s. The target shapes were linear interpolation from the actual shape at 7.5s and first set new target shape 2s later keeping in upper single null configuration and lower elongation. The shape was controlled quite stable with elongation from 1.65 to 1.5. </a:t>
            </a:r>
            <a:endParaRPr kumimoji="1" lang="zh-CN" altLang="en-US" dirty="0"/>
          </a:p>
        </p:txBody>
      </p:sp>
      <p:sp>
        <p:nvSpPr>
          <p:cNvPr id="4" name="幻灯片编号占位符 3"/>
          <p:cNvSpPr>
            <a:spLocks noGrp="1"/>
          </p:cNvSpPr>
          <p:nvPr>
            <p:ph type="sldNum" sz="quarter" idx="10"/>
          </p:nvPr>
        </p:nvSpPr>
        <p:spPr/>
        <p:txBody>
          <a:bodyPr/>
          <a:lstStyle/>
          <a:p>
            <a:pPr>
              <a:defRPr/>
            </a:pPr>
            <a:fld id="{F6083C37-2752-6E4C-B2EF-ADA0E0D8B390}" type="slidenum">
              <a:rPr lang="zh-CN" altLang="en-US" smtClean="0"/>
              <a:pPr>
                <a:defRPr/>
              </a:pPr>
              <a:t>9</a:t>
            </a:fld>
            <a:endParaRPr lang="zh-CN" altLang="en-US"/>
          </a:p>
        </p:txBody>
      </p:sp>
    </p:spTree>
    <p:extLst>
      <p:ext uri="{BB962C8B-B14F-4D97-AF65-F5344CB8AC3E}">
        <p14:creationId xmlns:p14="http://schemas.microsoft.com/office/powerpoint/2010/main" val="27801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sz="4800" b="1"/>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atin typeface="华文中宋" pitchFamily="2" charset="-122"/>
                <a:ea typeface="华文中宋" pitchFamily="2"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CD583E9-44E3-5445-AFFA-0237D94FC93E}" type="slidenum">
              <a:rPr lang="en-US" altLang="zh-CN"/>
              <a:pPr>
                <a:defRPr/>
              </a:pPr>
              <a:t>‹#›</a:t>
            </a:fld>
            <a:endParaRPr lang="en-US" altLang="zh-CN"/>
          </a:p>
        </p:txBody>
      </p:sp>
    </p:spTree>
    <p:extLst>
      <p:ext uri="{BB962C8B-B14F-4D97-AF65-F5344CB8AC3E}">
        <p14:creationId xmlns:p14="http://schemas.microsoft.com/office/powerpoint/2010/main" val="19013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291EE7D-4394-AF4A-A2AC-528355136420}" type="slidenum">
              <a:rPr lang="en-US" altLang="zh-CN"/>
              <a:pPr>
                <a:defRPr/>
              </a:pPr>
              <a:t>‹#›</a:t>
            </a:fld>
            <a:endParaRPr lang="en-US" altLang="zh-CN"/>
          </a:p>
        </p:txBody>
      </p:sp>
    </p:spTree>
    <p:extLst>
      <p:ext uri="{BB962C8B-B14F-4D97-AF65-F5344CB8AC3E}">
        <p14:creationId xmlns:p14="http://schemas.microsoft.com/office/powerpoint/2010/main" val="368708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F93BEBD-8C39-5247-AB13-9A4B1707400F}" type="slidenum">
              <a:rPr lang="en-US" altLang="zh-CN"/>
              <a:pPr>
                <a:defRPr/>
              </a:pPr>
              <a:t>‹#›</a:t>
            </a:fld>
            <a:endParaRPr lang="en-US" altLang="zh-CN"/>
          </a:p>
        </p:txBody>
      </p:sp>
    </p:spTree>
    <p:extLst>
      <p:ext uri="{BB962C8B-B14F-4D97-AF65-F5344CB8AC3E}">
        <p14:creationId xmlns:p14="http://schemas.microsoft.com/office/powerpoint/2010/main" val="301734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CFE1F16-5B11-EA40-940F-DF974E61C420}" type="slidenum">
              <a:rPr lang="en-US" altLang="zh-CN"/>
              <a:pPr>
                <a:defRPr/>
              </a:pPr>
              <a:t>‹#›</a:t>
            </a:fld>
            <a:endParaRPr lang="en-US" altLang="zh-CN"/>
          </a:p>
        </p:txBody>
      </p:sp>
    </p:spTree>
    <p:extLst>
      <p:ext uri="{BB962C8B-B14F-4D97-AF65-F5344CB8AC3E}">
        <p14:creationId xmlns:p14="http://schemas.microsoft.com/office/powerpoint/2010/main" val="352485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714375"/>
            <a:ext cx="8229600" cy="703263"/>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10EAC65-69E5-F54F-9120-D42CA9355AED}" type="slidenum">
              <a:rPr lang="en-US" altLang="zh-CN"/>
              <a:pPr>
                <a:defRPr/>
              </a:pPr>
              <a:t>‹#›</a:t>
            </a:fld>
            <a:endParaRPr lang="en-US" altLang="zh-CN"/>
          </a:p>
        </p:txBody>
      </p:sp>
    </p:spTree>
    <p:extLst>
      <p:ext uri="{BB962C8B-B14F-4D97-AF65-F5344CB8AC3E}">
        <p14:creationId xmlns:p14="http://schemas.microsoft.com/office/powerpoint/2010/main" val="327143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标题 1"/>
          <p:cNvSpPr txBox="1">
            <a:spLocks/>
          </p:cNvSpPr>
          <p:nvPr userDrawn="1"/>
        </p:nvSpPr>
        <p:spPr bwMode="auto">
          <a:xfrm>
            <a:off x="0" y="0"/>
            <a:ext cx="9144000" cy="908050"/>
          </a:xfrm>
          <a:prstGeom prst="rect">
            <a:avLst/>
          </a:prstGeom>
          <a:solidFill>
            <a:schemeClr val="accent6">
              <a:lumMod val="75000"/>
            </a:schemeClr>
          </a:solidFill>
          <a:ln w="9525">
            <a:noFill/>
            <a:miter lim="800000"/>
            <a:headEnd/>
            <a:tailEnd/>
          </a:ln>
        </p:spPr>
        <p:txBody>
          <a:bodyPr anchor="ctr"/>
          <a:lstStyle>
            <a:lvl1pPr>
              <a:defRPr>
                <a:solidFill>
                  <a:schemeClr val="bg1"/>
                </a:solidFill>
                <a:latin typeface="Arial Black" pitchFamily="34" charset="0"/>
              </a:defRPr>
            </a:lvl1pPr>
          </a:lstStyle>
          <a:p>
            <a:pPr algn="ctr">
              <a:defRPr/>
            </a:pPr>
            <a:endParaRPr lang="zh-CN" altLang="en-US" sz="3600" b="1" kern="0" dirty="0">
              <a:ea typeface="+mj-ea"/>
              <a:cs typeface="+mj-cs"/>
            </a:endParaRPr>
          </a:p>
        </p:txBody>
      </p:sp>
      <p:sp>
        <p:nvSpPr>
          <p:cNvPr id="2" name="标题 1"/>
          <p:cNvSpPr>
            <a:spLocks noGrp="1"/>
          </p:cNvSpPr>
          <p:nvPr>
            <p:ph type="title"/>
          </p:nvPr>
        </p:nvSpPr>
        <p:spPr>
          <a:xfrm>
            <a:off x="0" y="188640"/>
            <a:ext cx="9144000" cy="703263"/>
          </a:xfrm>
          <a:solidFill>
            <a:schemeClr val="accent6">
              <a:lumMod val="75000"/>
            </a:schemeClr>
          </a:solidFill>
        </p:spPr>
        <p:txBody>
          <a:bodyPr/>
          <a:lstStyle>
            <a:lvl1pPr>
              <a:defRPr>
                <a:solidFill>
                  <a:schemeClr val="bg1"/>
                </a:solidFill>
                <a:latin typeface="Arial Black" pitchFamily="34" charset="0"/>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spcBef>
                <a:spcPts val="400"/>
              </a:spcBef>
              <a:spcAft>
                <a:spcPts val="300"/>
              </a:spcAft>
              <a:defRPr b="1" baseline="0">
                <a:latin typeface="Century Gothic" pitchFamily="34" charset="0"/>
                <a:cs typeface="Verdana"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sp>
        <p:nvSpPr>
          <p:cNvPr id="5" name="Rectangle 6"/>
          <p:cNvSpPr>
            <a:spLocks noGrp="1" noChangeArrowheads="1"/>
          </p:cNvSpPr>
          <p:nvPr>
            <p:ph type="sldNum" sz="quarter" idx="10"/>
          </p:nvPr>
        </p:nvSpPr>
        <p:spPr>
          <a:xfrm>
            <a:off x="8701088" y="6381750"/>
            <a:ext cx="442912" cy="476250"/>
          </a:xfrm>
        </p:spPr>
        <p:txBody>
          <a:bodyPr/>
          <a:lstStyle>
            <a:lvl1pPr>
              <a:defRPr/>
            </a:lvl1pPr>
          </a:lstStyle>
          <a:p>
            <a:pPr>
              <a:defRPr/>
            </a:pPr>
            <a:fld id="{031D06F1-0282-A64A-AE15-C1C822BDAB7B}" type="slidenum">
              <a:rPr lang="en-US" altLang="zh-CN"/>
              <a:pPr>
                <a:defRPr/>
              </a:pPr>
              <a:t>‹#›</a:t>
            </a:fld>
            <a:endParaRPr lang="en-US" altLang="zh-CN"/>
          </a:p>
        </p:txBody>
      </p:sp>
    </p:spTree>
    <p:extLst>
      <p:ext uri="{BB962C8B-B14F-4D97-AF65-F5344CB8AC3E}">
        <p14:creationId xmlns:p14="http://schemas.microsoft.com/office/powerpoint/2010/main" val="155265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3A55203-B858-FE4F-92B6-7CDD39693B3F}" type="slidenum">
              <a:rPr lang="en-US" altLang="zh-CN"/>
              <a:pPr>
                <a:defRPr/>
              </a:pPr>
              <a:t>‹#›</a:t>
            </a:fld>
            <a:endParaRPr lang="en-US" altLang="zh-CN"/>
          </a:p>
        </p:txBody>
      </p:sp>
    </p:spTree>
    <p:extLst>
      <p:ext uri="{BB962C8B-B14F-4D97-AF65-F5344CB8AC3E}">
        <p14:creationId xmlns:p14="http://schemas.microsoft.com/office/powerpoint/2010/main" val="198671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00054CE-A046-A245-963D-74AF8CEC0285}" type="slidenum">
              <a:rPr lang="en-US" altLang="zh-CN"/>
              <a:pPr>
                <a:defRPr/>
              </a:pPr>
              <a:t>‹#›</a:t>
            </a:fld>
            <a:endParaRPr lang="en-US" altLang="zh-CN"/>
          </a:p>
        </p:txBody>
      </p:sp>
    </p:spTree>
    <p:extLst>
      <p:ext uri="{BB962C8B-B14F-4D97-AF65-F5344CB8AC3E}">
        <p14:creationId xmlns:p14="http://schemas.microsoft.com/office/powerpoint/2010/main" val="100830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928637B-F7DA-F44F-A4A3-DBEA992A9D8A}" type="slidenum">
              <a:rPr lang="en-US" altLang="zh-CN"/>
              <a:pPr>
                <a:defRPr/>
              </a:pPr>
              <a:t>‹#›</a:t>
            </a:fld>
            <a:endParaRPr lang="en-US" altLang="zh-CN"/>
          </a:p>
        </p:txBody>
      </p:sp>
    </p:spTree>
    <p:extLst>
      <p:ext uri="{BB962C8B-B14F-4D97-AF65-F5344CB8AC3E}">
        <p14:creationId xmlns:p14="http://schemas.microsoft.com/office/powerpoint/2010/main" val="5090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F756B93-5189-634A-A68D-425BB9472505}" type="slidenum">
              <a:rPr lang="en-US" altLang="zh-CN"/>
              <a:pPr>
                <a:defRPr/>
              </a:pPr>
              <a:t>‹#›</a:t>
            </a:fld>
            <a:endParaRPr lang="en-US" altLang="zh-CN"/>
          </a:p>
        </p:txBody>
      </p:sp>
    </p:spTree>
    <p:extLst>
      <p:ext uri="{BB962C8B-B14F-4D97-AF65-F5344CB8AC3E}">
        <p14:creationId xmlns:p14="http://schemas.microsoft.com/office/powerpoint/2010/main" val="248649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0E5CD92-712C-644D-AA11-C84937388B29}" type="slidenum">
              <a:rPr lang="en-US" altLang="zh-CN"/>
              <a:pPr>
                <a:defRPr/>
              </a:pPr>
              <a:t>‹#›</a:t>
            </a:fld>
            <a:endParaRPr lang="en-US" altLang="zh-CN"/>
          </a:p>
        </p:txBody>
      </p:sp>
    </p:spTree>
    <p:extLst>
      <p:ext uri="{BB962C8B-B14F-4D97-AF65-F5344CB8AC3E}">
        <p14:creationId xmlns:p14="http://schemas.microsoft.com/office/powerpoint/2010/main" val="136747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28596" y="928670"/>
            <a:ext cx="3008313" cy="1162050"/>
          </a:xfrm>
        </p:spPr>
        <p:txBody>
          <a:bodyPr anchor="b"/>
          <a:lstStyle>
            <a:lvl1pPr algn="l">
              <a:defRPr sz="2000" b="1"/>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575050" y="857232"/>
            <a:ext cx="4926040" cy="5268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sp>
        <p:nvSpPr>
          <p:cNvPr id="4" name="文本占位符 3"/>
          <p:cNvSpPr>
            <a:spLocks noGrp="1"/>
          </p:cNvSpPr>
          <p:nvPr>
            <p:ph type="body" sz="half" idx="2"/>
          </p:nvPr>
        </p:nvSpPr>
        <p:spPr>
          <a:xfrm>
            <a:off x="457200" y="2071678"/>
            <a:ext cx="3008313" cy="40544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1D8157E-ECC5-6D40-8937-9BA8AA8B64FD}" type="slidenum">
              <a:rPr lang="en-US" altLang="zh-CN"/>
              <a:pPr>
                <a:defRPr/>
              </a:pPr>
              <a:t>‹#›</a:t>
            </a:fld>
            <a:endParaRPr lang="en-US" altLang="zh-CN"/>
          </a:p>
        </p:txBody>
      </p:sp>
    </p:spTree>
    <p:extLst>
      <p:ext uri="{BB962C8B-B14F-4D97-AF65-F5344CB8AC3E}">
        <p14:creationId xmlns:p14="http://schemas.microsoft.com/office/powerpoint/2010/main" val="313482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0ADD18E-CE29-F342-A163-DC53AAFE0103}" type="slidenum">
              <a:rPr lang="en-US" altLang="zh-CN"/>
              <a:pPr>
                <a:defRPr/>
              </a:pPr>
              <a:t>‹#›</a:t>
            </a:fld>
            <a:endParaRPr lang="en-US" altLang="zh-CN"/>
          </a:p>
        </p:txBody>
      </p:sp>
    </p:spTree>
    <p:extLst>
      <p:ext uri="{BB962C8B-B14F-4D97-AF65-F5344CB8AC3E}">
        <p14:creationId xmlns:p14="http://schemas.microsoft.com/office/powerpoint/2010/main" val="13165821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NM 2-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197600"/>
            <a:ext cx="823913"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395288" y="908050"/>
            <a:ext cx="8353425" cy="49688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Rectangle 4"/>
          <p:cNvSpPr>
            <a:spLocks noGrp="1" noChangeArrowheads="1"/>
          </p:cNvSpPr>
          <p:nvPr>
            <p:ph type="dt" sz="half" idx="2"/>
          </p:nvPr>
        </p:nvSpPr>
        <p:spPr bwMode="auto">
          <a:xfrm>
            <a:off x="457200" y="62944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944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944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99B9F0C-414C-1540-ABA9-DBDBEDAD4DD7}" type="slidenum">
              <a:rPr lang="en-US" altLang="zh-CN"/>
              <a:pPr>
                <a:defRPr/>
              </a:pPr>
              <a:t>‹#›</a:t>
            </a:fld>
            <a:endParaRPr lang="en-US" altLang="zh-CN"/>
          </a:p>
        </p:txBody>
      </p:sp>
      <p:sp>
        <p:nvSpPr>
          <p:cNvPr id="11" name="任意多边形 10"/>
          <p:cNvSpPr>
            <a:spLocks/>
          </p:cNvSpPr>
          <p:nvPr/>
        </p:nvSpPr>
        <p:spPr bwMode="auto">
          <a:xfrm>
            <a:off x="0" y="6165850"/>
            <a:ext cx="9163050" cy="9461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12" name="任意多边形 11"/>
          <p:cNvSpPr>
            <a:spLocks/>
          </p:cNvSpPr>
          <p:nvPr/>
        </p:nvSpPr>
        <p:spPr bwMode="auto">
          <a:xfrm>
            <a:off x="4381500" y="6165850"/>
            <a:ext cx="4762500" cy="54292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grpSp>
        <p:nvGrpSpPr>
          <p:cNvPr id="1033" name="组合 1"/>
          <p:cNvGrpSpPr>
            <a:grpSpLocks/>
          </p:cNvGrpSpPr>
          <p:nvPr/>
        </p:nvGrpSpPr>
        <p:grpSpPr bwMode="auto">
          <a:xfrm>
            <a:off x="0" y="6210300"/>
            <a:ext cx="9180513" cy="647700"/>
            <a:chOff x="-19045" y="216550"/>
            <a:chExt cx="9180548" cy="649224"/>
          </a:xfrm>
        </p:grpSpPr>
        <p:sp>
          <p:nvSpPr>
            <p:cNvPr id="14" name="任意多边形 1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a typeface="宋体" pitchFamily="2" charset="-122"/>
                <a:cs typeface="+mn-cs"/>
              </a:endParaRPr>
            </a:p>
          </p:txBody>
        </p:sp>
        <p:sp>
          <p:nvSpPr>
            <p:cNvPr id="15" name="任意多边形 1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a typeface="宋体" pitchFamily="2" charset="-122"/>
                <a:cs typeface="+mn-cs"/>
              </a:endParaRPr>
            </a:p>
          </p:txBody>
        </p:sp>
      </p:grpSp>
      <p:sp>
        <p:nvSpPr>
          <p:cNvPr id="19" name="TextBox 18"/>
          <p:cNvSpPr txBox="1"/>
          <p:nvPr/>
        </p:nvSpPr>
        <p:spPr>
          <a:xfrm>
            <a:off x="-108520" y="6334125"/>
            <a:ext cx="8893175" cy="523220"/>
          </a:xfrm>
          <a:prstGeom prst="rect">
            <a:avLst/>
          </a:prstGeom>
          <a:noFill/>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800" dirty="0" smtClean="0">
                <a:solidFill>
                  <a:schemeClr val="accent2"/>
                </a:solidFill>
                <a:latin typeface="Arial Black" charset="0"/>
              </a:rPr>
              <a:t>       ASIPP/    	                                         EAST</a:t>
            </a:r>
            <a:endParaRPr lang="zh-CN" altLang="en-US" dirty="0" smtClean="0">
              <a:solidFill>
                <a:schemeClr val="accent2"/>
              </a:solidFill>
              <a:latin typeface="Arial Black" charset="0"/>
            </a:endParaRPr>
          </a:p>
        </p:txBody>
      </p:sp>
      <p:sp>
        <p:nvSpPr>
          <p:cNvPr id="3" name="Rectangle 2"/>
          <p:cNvSpPr>
            <a:spLocks noGrp="1" noChangeArrowheads="1"/>
          </p:cNvSpPr>
          <p:nvPr>
            <p:ph type="title"/>
          </p:nvPr>
        </p:nvSpPr>
        <p:spPr bwMode="auto">
          <a:xfrm>
            <a:off x="0" y="0"/>
            <a:ext cx="9144000" cy="892175"/>
          </a:xfrm>
          <a:prstGeom prst="rect">
            <a:avLst/>
          </a:prstGeom>
          <a:solidFill>
            <a:schemeClr val="accent6">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747" r:id="rId1"/>
    <p:sldLayoutId id="2147483759"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hdr="0" ftr="0" dt="0"/>
  <p:txStyles>
    <p:titleStyle>
      <a:lvl1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1pPr>
      <a:lvl2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2pPr>
      <a:lvl3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3pPr>
      <a:lvl4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4pPr>
      <a:lvl5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kumimoji="1" sz="2400">
          <a:solidFill>
            <a:schemeClr val="tx1"/>
          </a:solidFill>
          <a:latin typeface="华文中宋" pitchFamily="2" charset="-122"/>
          <a:ea typeface="华文中宋" pitchFamily="2" charset="-122"/>
          <a:cs typeface="华文中宋" charset="0"/>
        </a:defRPr>
      </a:lvl1pPr>
      <a:lvl2pPr marL="742950" indent="-285750" algn="l" rtl="0" eaLnBrk="1" fontAlgn="base" hangingPunct="1">
        <a:spcBef>
          <a:spcPct val="20000"/>
        </a:spcBef>
        <a:spcAft>
          <a:spcPct val="0"/>
        </a:spcAft>
        <a:buChar char="–"/>
        <a:defRPr kumimoji="1" sz="2000">
          <a:solidFill>
            <a:schemeClr val="tx1"/>
          </a:solidFill>
          <a:latin typeface="华文中宋" pitchFamily="2" charset="-122"/>
          <a:ea typeface="华文中宋" pitchFamily="2" charset="-122"/>
          <a:cs typeface="华文中宋" charset="0"/>
        </a:defRPr>
      </a:lvl2pPr>
      <a:lvl3pPr marL="1143000" indent="-228600" algn="l" rtl="0" eaLnBrk="1" fontAlgn="base" hangingPunct="1">
        <a:spcBef>
          <a:spcPct val="20000"/>
        </a:spcBef>
        <a:spcAft>
          <a:spcPct val="0"/>
        </a:spcAft>
        <a:buChar char="•"/>
        <a:defRPr kumimoji="1">
          <a:solidFill>
            <a:schemeClr val="tx1"/>
          </a:solidFill>
          <a:latin typeface="华文中宋" pitchFamily="2" charset="-122"/>
          <a:ea typeface="华文中宋" pitchFamily="2" charset="-122"/>
          <a:cs typeface="华文中宋" charset="0"/>
        </a:defRPr>
      </a:lvl3pPr>
      <a:lvl4pPr marL="1600200" indent="-228600" algn="l" rtl="0" eaLnBrk="1" fontAlgn="base" hangingPunct="1">
        <a:spcBef>
          <a:spcPct val="20000"/>
        </a:spcBef>
        <a:spcAft>
          <a:spcPct val="0"/>
        </a:spcAft>
        <a:buChar char="–"/>
        <a:defRPr kumimoji="1" sz="1600">
          <a:solidFill>
            <a:schemeClr val="tx1"/>
          </a:solidFill>
          <a:latin typeface="华文中宋" pitchFamily="2" charset="-122"/>
          <a:ea typeface="华文中宋" pitchFamily="2" charset="-122"/>
          <a:cs typeface="华文中宋" charset="0"/>
        </a:defRPr>
      </a:lvl4pPr>
      <a:lvl5pPr marL="2057400" indent="-228600" algn="l" rtl="0" eaLnBrk="1" fontAlgn="base" hangingPunct="1">
        <a:spcBef>
          <a:spcPct val="20000"/>
        </a:spcBef>
        <a:spcAft>
          <a:spcPct val="0"/>
        </a:spcAft>
        <a:buChar char="»"/>
        <a:defRPr kumimoji="1" sz="1400">
          <a:solidFill>
            <a:schemeClr val="tx1"/>
          </a:solidFill>
          <a:latin typeface="华文中宋" pitchFamily="2" charset="-122"/>
          <a:ea typeface="华文中宋" pitchFamily="2" charset="-122"/>
          <a:cs typeface="华文中宋"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emf"/><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mgsa.baidu.com/baike/w%3D268/sign=60243d351ed8bc3ec60801ccba8aa6c8/9345d688d43f8794a867c021d51b0ef41bd53a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0138"/>
            <a:ext cx="808702" cy="821289"/>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3">
            <a:extLst>
              <a:ext uri="{FF2B5EF4-FFF2-40B4-BE49-F238E27FC236}">
                <a16:creationId xmlns="" xmlns:a16="http://schemas.microsoft.com/office/drawing/2014/main" id="{9205CDD5-B074-4890-AE17-B6923E209B54}"/>
              </a:ext>
            </a:extLst>
          </p:cNvPr>
          <p:cNvPicPr>
            <a:picLocks noChangeAspect="1"/>
          </p:cNvPicPr>
          <p:nvPr/>
        </p:nvPicPr>
        <p:blipFill>
          <a:blip r:embed="rId4"/>
          <a:srcRect t="13676" r="124"/>
          <a:stretch>
            <a:fillRect/>
          </a:stretch>
        </p:blipFill>
        <p:spPr>
          <a:xfrm>
            <a:off x="0" y="5157192"/>
            <a:ext cx="9144000" cy="1700808"/>
          </a:xfrm>
          <a:prstGeom prst="rect">
            <a:avLst/>
          </a:prstGeom>
          <a:noFill/>
          <a:ln w="9525">
            <a:noFill/>
          </a:ln>
        </p:spPr>
      </p:pic>
      <p:sp>
        <p:nvSpPr>
          <p:cNvPr id="10" name="Rectangle 2"/>
          <p:cNvSpPr txBox="1">
            <a:spLocks noChangeArrowheads="1"/>
          </p:cNvSpPr>
          <p:nvPr/>
        </p:nvSpPr>
        <p:spPr bwMode="auto">
          <a:xfrm>
            <a:off x="115128" y="1294518"/>
            <a:ext cx="8921368" cy="3667122"/>
          </a:xfrm>
          <a:prstGeom prst="rect">
            <a:avLst/>
          </a:prstGeom>
          <a:solidFill>
            <a:srgbClr val="FFFFFF">
              <a:alpha val="74000"/>
            </a:srgbClr>
          </a:solidFill>
          <a:ln>
            <a:solidFill>
              <a:schemeClr val="bg1"/>
            </a:solidFill>
            <a:miter lim="800000"/>
          </a:ln>
        </p:spPr>
        <p:txBody>
          <a:bodyPr/>
          <a:lstStyle/>
          <a:p>
            <a:pPr algn="ctr">
              <a:spcBef>
                <a:spcPts val="600"/>
              </a:spcBef>
            </a:pPr>
            <a:r>
              <a:rPr lang="en-US" altLang="zh-CN" sz="3200" b="1" smtClean="0">
                <a:solidFill>
                  <a:srgbClr val="2B18B8"/>
                </a:solidFill>
              </a:rPr>
              <a:t>The </a:t>
            </a:r>
            <a:r>
              <a:rPr lang="en-US" altLang="zh-CN" sz="3200" b="1" dirty="0">
                <a:solidFill>
                  <a:srgbClr val="2B18B8"/>
                </a:solidFill>
              </a:rPr>
              <a:t>realization of controlled plasma termination towards off-normal events in EAST PCS</a:t>
            </a:r>
            <a:r>
              <a:rPr lang="zh-CN" altLang="zh-CN" sz="3200" b="1" dirty="0">
                <a:solidFill>
                  <a:srgbClr val="2B18B8"/>
                </a:solidFill>
              </a:rPr>
              <a:t> </a:t>
            </a:r>
            <a:endParaRPr lang="en-GB" altLang="zh-CN" sz="3200" b="1" dirty="0">
              <a:solidFill>
                <a:srgbClr val="2B18B8"/>
              </a:solidFill>
            </a:endParaRPr>
          </a:p>
          <a:p>
            <a:pPr algn="ctr" defTabSz="457200">
              <a:lnSpc>
                <a:spcPct val="150000"/>
              </a:lnSpc>
              <a:spcBef>
                <a:spcPts val="0"/>
              </a:spcBef>
              <a:defRPr/>
            </a:pPr>
            <a:endParaRPr lang="en-US" altLang="zh-CN" dirty="0"/>
          </a:p>
          <a:p>
            <a:pPr algn="ctr" defTabSz="457200">
              <a:lnSpc>
                <a:spcPct val="150000"/>
              </a:lnSpc>
              <a:spcBef>
                <a:spcPts val="0"/>
              </a:spcBef>
              <a:defRPr/>
            </a:pPr>
            <a:r>
              <a:rPr lang="en-US" altLang="zh-CN" i="1" dirty="0">
                <a:latin typeface="+mn-lt"/>
              </a:rPr>
              <a:t>Q.P. Yuan</a:t>
            </a:r>
            <a:r>
              <a:rPr lang="en-US" altLang="zh-CN" i="1" baseline="30000" dirty="0">
                <a:latin typeface="+mn-lt"/>
              </a:rPr>
              <a:t> a</a:t>
            </a:r>
            <a:r>
              <a:rPr lang="en-US" altLang="zh-CN" i="1" dirty="0">
                <a:latin typeface="+mn-lt"/>
              </a:rPr>
              <a:t>, Y. Huang</a:t>
            </a:r>
            <a:r>
              <a:rPr lang="en-US" altLang="zh-CN" i="1" baseline="30000" dirty="0">
                <a:latin typeface="+mn-lt"/>
              </a:rPr>
              <a:t> a</a:t>
            </a:r>
            <a:r>
              <a:rPr lang="en-US" altLang="zh-CN" i="1" dirty="0">
                <a:latin typeface="+mn-lt"/>
              </a:rPr>
              <a:t>, B.J. Xiao</a:t>
            </a:r>
            <a:r>
              <a:rPr lang="en-US" altLang="zh-CN" i="1" baseline="30000" dirty="0">
                <a:latin typeface="+mn-lt"/>
              </a:rPr>
              <a:t> a, b</a:t>
            </a:r>
            <a:r>
              <a:rPr lang="en-US" altLang="zh-CN" i="1" dirty="0">
                <a:latin typeface="+mn-lt"/>
              </a:rPr>
              <a:t>, </a:t>
            </a:r>
            <a:r>
              <a:rPr lang="en-US" altLang="zh-CN" i="1" dirty="0" smtClean="0">
                <a:latin typeface="+mn-lt"/>
              </a:rPr>
              <a:t>J.Q</a:t>
            </a:r>
            <a:r>
              <a:rPr lang="en-US" altLang="zh-CN" i="1" dirty="0">
                <a:latin typeface="+mn-lt"/>
              </a:rPr>
              <a:t>. Zhu</a:t>
            </a:r>
            <a:r>
              <a:rPr lang="en-US" altLang="zh-CN" i="1" baseline="30000" dirty="0">
                <a:latin typeface="+mn-lt"/>
              </a:rPr>
              <a:t> a, b</a:t>
            </a:r>
            <a:r>
              <a:rPr lang="en-US" altLang="zh-CN" i="1" dirty="0" smtClean="0">
                <a:latin typeface="+mn-lt"/>
              </a:rPr>
              <a:t>,</a:t>
            </a:r>
            <a:r>
              <a:rPr lang="en-US" altLang="zh-CN" i="1" dirty="0">
                <a:latin typeface="+mn-lt"/>
              </a:rPr>
              <a:t> R.R. Zhang</a:t>
            </a:r>
            <a:r>
              <a:rPr lang="en-US" altLang="zh-CN" i="1" baseline="30000" dirty="0">
                <a:latin typeface="+mn-lt"/>
              </a:rPr>
              <a:t> a</a:t>
            </a:r>
            <a:r>
              <a:rPr lang="en-US" altLang="zh-CN" i="1" dirty="0">
                <a:latin typeface="+mn-lt"/>
              </a:rPr>
              <a:t>, Z.P. Luo</a:t>
            </a:r>
            <a:r>
              <a:rPr lang="en-US" altLang="zh-CN" i="1" baseline="30000" dirty="0">
                <a:latin typeface="+mn-lt"/>
              </a:rPr>
              <a:t> a</a:t>
            </a:r>
            <a:r>
              <a:rPr lang="en-US" altLang="zh-CN" i="1" dirty="0">
                <a:latin typeface="+mn-lt"/>
              </a:rPr>
              <a:t>, </a:t>
            </a:r>
            <a:endParaRPr lang="en-US" altLang="zh-CN" i="1" dirty="0" smtClean="0">
              <a:latin typeface="+mn-lt"/>
            </a:endParaRPr>
          </a:p>
          <a:p>
            <a:pPr algn="ctr" defTabSz="457200">
              <a:lnSpc>
                <a:spcPct val="150000"/>
              </a:lnSpc>
              <a:spcBef>
                <a:spcPts val="0"/>
              </a:spcBef>
              <a:defRPr/>
            </a:pPr>
            <a:r>
              <a:rPr lang="en-US" altLang="zh-CN" i="1" dirty="0" smtClean="0">
                <a:latin typeface="+mn-lt"/>
              </a:rPr>
              <a:t>B</a:t>
            </a:r>
            <a:r>
              <a:rPr lang="en-US" altLang="zh-CN" i="1" dirty="0">
                <a:latin typeface="+mn-lt"/>
              </a:rPr>
              <a:t>. </a:t>
            </a:r>
            <a:r>
              <a:rPr lang="en-US" altLang="zh-CN" i="1" dirty="0" err="1">
                <a:latin typeface="+mn-lt"/>
              </a:rPr>
              <a:t>Penaflor</a:t>
            </a:r>
            <a:r>
              <a:rPr lang="en-US" altLang="zh-CN" i="1" baseline="30000" dirty="0">
                <a:latin typeface="+mn-lt"/>
              </a:rPr>
              <a:t> c</a:t>
            </a:r>
            <a:r>
              <a:rPr lang="en-US" altLang="zh-CN" i="1" dirty="0">
                <a:latin typeface="+mn-lt"/>
              </a:rPr>
              <a:t>, D. Humphreys</a:t>
            </a:r>
            <a:r>
              <a:rPr lang="en-US" altLang="zh-CN" i="1" baseline="30000" dirty="0">
                <a:latin typeface="+mn-lt"/>
              </a:rPr>
              <a:t> c</a:t>
            </a:r>
            <a:endParaRPr lang="zh-CN" altLang="zh-CN" dirty="0">
              <a:latin typeface="+mn-lt"/>
            </a:endParaRPr>
          </a:p>
          <a:p>
            <a:pPr algn="ctr" defTabSz="457200">
              <a:lnSpc>
                <a:spcPct val="150000"/>
              </a:lnSpc>
              <a:spcBef>
                <a:spcPts val="0"/>
              </a:spcBef>
              <a:defRPr/>
            </a:pPr>
            <a:endParaRPr lang="en-US" altLang="zh-CN" sz="1400" dirty="0"/>
          </a:p>
          <a:p>
            <a:pPr algn="ctr"/>
            <a:r>
              <a:rPr lang="en-US" altLang="zh-CN" sz="1400" i="1" baseline="30000" dirty="0"/>
              <a:t>a </a:t>
            </a:r>
            <a:r>
              <a:rPr lang="en-US" altLang="zh-CN" sz="1400" i="1" dirty="0"/>
              <a:t>Institute of Plasma Physics, Chinese Academy of Sciences, Hefei, China</a:t>
            </a:r>
            <a:endParaRPr lang="zh-CN" altLang="zh-CN" sz="1400" dirty="0"/>
          </a:p>
          <a:p>
            <a:pPr algn="ctr"/>
            <a:r>
              <a:rPr lang="en-US" altLang="zh-CN" sz="1400" i="1" baseline="30000" dirty="0"/>
              <a:t>b </a:t>
            </a:r>
            <a:r>
              <a:rPr lang="en-US" altLang="zh-CN" sz="1400" i="1" dirty="0"/>
              <a:t>University of Science &amp; Technology of China, Hefei, China</a:t>
            </a:r>
            <a:endParaRPr lang="zh-CN" altLang="zh-CN" sz="1400" dirty="0"/>
          </a:p>
          <a:p>
            <a:pPr algn="ctr"/>
            <a:r>
              <a:rPr lang="en-US" altLang="zh-CN" sz="1400" i="1" baseline="30000" dirty="0"/>
              <a:t>c</a:t>
            </a:r>
            <a:r>
              <a:rPr lang="en-US" altLang="zh-CN" sz="1400" i="1" dirty="0"/>
              <a:t> General Atomics, DIII-D National Fusion Facility, San Diego, CA, USA</a:t>
            </a:r>
            <a:r>
              <a:rPr lang="zh-CN" altLang="zh-CN" sz="1400" dirty="0"/>
              <a:t> </a:t>
            </a:r>
            <a:r>
              <a:rPr lang="en-US" altLang="zh-CN" sz="1400" i="1" dirty="0">
                <a:solidFill>
                  <a:srgbClr val="0070C0"/>
                </a:solidFill>
                <a:latin typeface="Times New Roman" panose="02020603050405020304" pitchFamily="18" charset="0"/>
                <a:cs typeface="Times New Roman" panose="02020603050405020304" pitchFamily="18" charset="0"/>
                <a:sym typeface="+mn-ea"/>
              </a:rPr>
              <a:t> </a:t>
            </a:r>
          </a:p>
        </p:txBody>
      </p:sp>
      <p:sp>
        <p:nvSpPr>
          <p:cNvPr id="3" name="文本框 2">
            <a:extLst>
              <a:ext uri="{FF2B5EF4-FFF2-40B4-BE49-F238E27FC236}">
                <a16:creationId xmlns="" xmlns:a16="http://schemas.microsoft.com/office/drawing/2014/main" id="{88627751-1C6E-524D-B686-E8EA3EE85518}"/>
              </a:ext>
            </a:extLst>
          </p:cNvPr>
          <p:cNvSpPr txBox="1"/>
          <p:nvPr/>
        </p:nvSpPr>
        <p:spPr>
          <a:xfrm>
            <a:off x="3239852" y="5157192"/>
            <a:ext cx="2664296" cy="400110"/>
          </a:xfrm>
          <a:prstGeom prst="rect">
            <a:avLst/>
          </a:prstGeom>
          <a:noFill/>
        </p:spPr>
        <p:txBody>
          <a:bodyPr wrap="square" rtlCol="0">
            <a:spAutoFit/>
          </a:bodyPr>
          <a:lstStyle/>
          <a:p>
            <a:pPr algn="ctr"/>
            <a:r>
              <a:rPr kumimoji="1" lang="en-US" altLang="zh-CN" sz="2000" b="1" dirty="0" err="1" smtClean="0">
                <a:solidFill>
                  <a:srgbClr val="2B18B8"/>
                </a:solidFill>
              </a:rPr>
              <a:t>qpyuan@ipp.ac.cn</a:t>
            </a:r>
            <a:endParaRPr kumimoji="1" lang="zh-CN" altLang="en-US" sz="2000" b="1" dirty="0">
              <a:solidFill>
                <a:srgbClr val="2B18B8"/>
              </a:solidFill>
            </a:endParaRPr>
          </a:p>
        </p:txBody>
      </p:sp>
      <p:sp>
        <p:nvSpPr>
          <p:cNvPr id="4" name="文本框 3">
            <a:extLst>
              <a:ext uri="{FF2B5EF4-FFF2-40B4-BE49-F238E27FC236}">
                <a16:creationId xmlns="" xmlns:a16="http://schemas.microsoft.com/office/drawing/2014/main" id="{D2A3E410-EFF1-304E-8252-CF7319E2D701}"/>
              </a:ext>
            </a:extLst>
          </p:cNvPr>
          <p:cNvSpPr txBox="1"/>
          <p:nvPr/>
        </p:nvSpPr>
        <p:spPr>
          <a:xfrm>
            <a:off x="1043608" y="128394"/>
            <a:ext cx="7056784" cy="584775"/>
          </a:xfrm>
          <a:prstGeom prst="rect">
            <a:avLst/>
          </a:prstGeom>
          <a:noFill/>
        </p:spPr>
        <p:txBody>
          <a:bodyPr wrap="square" rtlCol="0">
            <a:spAutoFit/>
          </a:bodyPr>
          <a:lstStyle/>
          <a:p>
            <a:pPr algn="ctr"/>
            <a:r>
              <a:rPr kumimoji="1" lang="en" altLang="zh-CN" sz="1600" dirty="0">
                <a:latin typeface="Times New Roman" panose="02020603050405020304" pitchFamily="18" charset="0"/>
                <a:cs typeface="Times New Roman" panose="02020603050405020304" pitchFamily="18" charset="0"/>
              </a:rPr>
              <a:t>13th Technical Meeting on Plasma Control Systems, Data Management and Remote Experiments in Fusion Research 5-8 </a:t>
            </a:r>
            <a:r>
              <a:rPr kumimoji="1" lang="en" altLang="zh-CN" sz="1600" dirty="0" smtClean="0">
                <a:latin typeface="Times New Roman" panose="02020603050405020304" pitchFamily="18" charset="0"/>
                <a:cs typeface="Times New Roman" panose="02020603050405020304" pitchFamily="18" charset="0"/>
              </a:rPr>
              <a:t>J</a:t>
            </a:r>
            <a:r>
              <a:rPr kumimoji="1" lang="en-US" altLang="zh-CN" sz="1600" dirty="0" err="1" smtClean="0">
                <a:latin typeface="Times New Roman" panose="02020603050405020304" pitchFamily="18" charset="0"/>
                <a:cs typeface="Times New Roman" panose="02020603050405020304" pitchFamily="18" charset="0"/>
              </a:rPr>
              <a:t>ul</a:t>
            </a:r>
            <a:r>
              <a:rPr kumimoji="1" lang="en" altLang="zh-CN" sz="1600" dirty="0" smtClean="0">
                <a:latin typeface="Times New Roman" panose="02020603050405020304" pitchFamily="18" charset="0"/>
                <a:cs typeface="Times New Roman" panose="02020603050405020304" pitchFamily="18" charset="0"/>
              </a:rPr>
              <a:t> </a:t>
            </a:r>
            <a:r>
              <a:rPr kumimoji="1" lang="en" altLang="zh-CN" sz="1600" dirty="0">
                <a:latin typeface="Times New Roman" panose="02020603050405020304" pitchFamily="18" charset="0"/>
                <a:cs typeface="Times New Roman" panose="02020603050405020304" pitchFamily="18" charset="0"/>
              </a:rPr>
              <a:t>2021, </a:t>
            </a:r>
            <a:r>
              <a:rPr kumimoji="1" lang="en" altLang="zh-CN" sz="1600" dirty="0" err="1">
                <a:latin typeface="Times New Roman" panose="02020603050405020304" pitchFamily="18" charset="0"/>
                <a:cs typeface="Times New Roman" panose="02020603050405020304" pitchFamily="18" charset="0"/>
              </a:rPr>
              <a:t>Culham</a:t>
            </a:r>
            <a:r>
              <a:rPr kumimoji="1" lang="en" altLang="zh-CN" sz="1600" dirty="0">
                <a:latin typeface="Times New Roman" panose="02020603050405020304" pitchFamily="18" charset="0"/>
                <a:cs typeface="Times New Roman" panose="02020603050405020304" pitchFamily="18" charset="0"/>
              </a:rPr>
              <a:t>, United Kingdom</a:t>
            </a:r>
            <a:endParaRPr kumimoji="1" lang="zh-CN" altLang="en-US" sz="1600" dirty="0">
              <a:latin typeface="Times New Roman" panose="02020603050405020304" pitchFamily="18" charset="0"/>
              <a:cs typeface="Times New Roman" panose="02020603050405020304" pitchFamily="18" charset="0"/>
            </a:endParaRPr>
          </a:p>
        </p:txBody>
      </p:sp>
      <p:cxnSp>
        <p:nvCxnSpPr>
          <p:cNvPr id="5" name="直线箭头连接符 4"/>
          <p:cNvCxnSpPr/>
          <p:nvPr/>
        </p:nvCxnSpPr>
        <p:spPr>
          <a:xfrm>
            <a:off x="107504" y="908720"/>
            <a:ext cx="8928992" cy="0"/>
          </a:xfrm>
          <a:prstGeom prst="straightConnector1">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335415"/>
      </p:ext>
    </p:extLst>
  </p:cSld>
  <p:clrMapOvr>
    <a:masterClrMapping/>
  </p:clrMapOvr>
  <p:transition advTm="48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r>
              <a:rPr lang="zh-CN" altLang="en-US" dirty="0" smtClean="0"/>
              <a:t> </a:t>
            </a:r>
            <a:r>
              <a:rPr lang="en-US" altLang="zh-CN" dirty="0" smtClean="0"/>
              <a:t>and future work</a:t>
            </a:r>
            <a:endParaRPr lang="zh-CN" altLang="en-US" dirty="0"/>
          </a:p>
        </p:txBody>
      </p:sp>
      <p:sp>
        <p:nvSpPr>
          <p:cNvPr id="4" name="灯片编号占位符 3"/>
          <p:cNvSpPr>
            <a:spLocks noGrp="1"/>
          </p:cNvSpPr>
          <p:nvPr>
            <p:ph type="sldNum" sz="quarter" idx="10"/>
          </p:nvPr>
        </p:nvSpPr>
        <p:spPr/>
        <p:txBody>
          <a:bodyPr/>
          <a:lstStyle/>
          <a:p>
            <a:pPr>
              <a:defRPr/>
            </a:pPr>
            <a:fld id="{031D06F1-0282-A64A-AE15-C1C822BDAB7B}" type="slidenum">
              <a:rPr lang="en-US" altLang="zh-CN" smtClean="0"/>
              <a:pPr>
                <a:defRPr/>
              </a:pPr>
              <a:t>10</a:t>
            </a:fld>
            <a:endParaRPr lang="en-US" altLang="zh-CN"/>
          </a:p>
        </p:txBody>
      </p:sp>
      <p:sp>
        <p:nvSpPr>
          <p:cNvPr id="6" name="内容占位符 5"/>
          <p:cNvSpPr>
            <a:spLocks noGrp="1"/>
          </p:cNvSpPr>
          <p:nvPr>
            <p:ph idx="1"/>
          </p:nvPr>
        </p:nvSpPr>
        <p:spPr>
          <a:xfrm>
            <a:off x="395288" y="980729"/>
            <a:ext cx="8353425" cy="2304256"/>
          </a:xfrm>
        </p:spPr>
        <p:txBody>
          <a:bodyPr/>
          <a:lstStyle/>
          <a:p>
            <a:pPr>
              <a:spcAft>
                <a:spcPts val="600"/>
              </a:spcAft>
            </a:pPr>
            <a:r>
              <a:rPr lang="en-US" altLang="zh-CN" b="0" dirty="0" smtClean="0">
                <a:latin typeface="+mn-lt"/>
              </a:rPr>
              <a:t>The </a:t>
            </a:r>
            <a:r>
              <a:rPr lang="en-US" altLang="zh-CN" b="0" dirty="0" smtClean="0">
                <a:latin typeface="+mn-lt"/>
              </a:rPr>
              <a:t>controlled termination trajectory toward off-normal events is studied.</a:t>
            </a:r>
          </a:p>
          <a:p>
            <a:pPr>
              <a:spcAft>
                <a:spcPts val="600"/>
              </a:spcAft>
            </a:pPr>
            <a:r>
              <a:rPr lang="en-US" altLang="zh-CN" b="0" dirty="0">
                <a:latin typeface="+mn-lt"/>
              </a:rPr>
              <a:t> The plasma current and shape </a:t>
            </a:r>
            <a:r>
              <a:rPr lang="en-US" altLang="zh-CN" b="0" dirty="0" smtClean="0">
                <a:latin typeface="+mn-lt"/>
              </a:rPr>
              <a:t>were successfully </a:t>
            </a:r>
            <a:r>
              <a:rPr lang="en-US" altLang="zh-CN" b="0" dirty="0">
                <a:latin typeface="+mn-lt"/>
              </a:rPr>
              <a:t>controlled using certain current ramp rate and PEFIT/ISOFLUX control during termination </a:t>
            </a:r>
            <a:r>
              <a:rPr lang="en-US" altLang="zh-CN" b="0" dirty="0" smtClean="0">
                <a:latin typeface="+mn-lt"/>
              </a:rPr>
              <a:t>phase.</a:t>
            </a:r>
          </a:p>
        </p:txBody>
      </p:sp>
      <p:pic>
        <p:nvPicPr>
          <p:cNvPr id="5" name="图片 4">
            <a:extLst>
              <a:ext uri="{FF2B5EF4-FFF2-40B4-BE49-F238E27FC236}">
                <a16:creationId xmlns="" xmlns:a16="http://schemas.microsoft.com/office/drawing/2014/main" id="{20A74E26-22A9-804A-B78C-270EBC875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741" y="3140968"/>
            <a:ext cx="4279491" cy="2678207"/>
          </a:xfrm>
          <a:prstGeom prst="rect">
            <a:avLst/>
          </a:prstGeom>
        </p:spPr>
      </p:pic>
      <p:sp>
        <p:nvSpPr>
          <p:cNvPr id="3" name="矩形 2"/>
          <p:cNvSpPr/>
          <p:nvPr/>
        </p:nvSpPr>
        <p:spPr>
          <a:xfrm>
            <a:off x="432048" y="3140968"/>
            <a:ext cx="4572000" cy="1569660"/>
          </a:xfrm>
          <a:prstGeom prst="rect">
            <a:avLst/>
          </a:prstGeom>
        </p:spPr>
        <p:txBody>
          <a:bodyPr>
            <a:spAutoFit/>
          </a:bodyPr>
          <a:lstStyle/>
          <a:p>
            <a:pPr marL="342900" indent="-342900">
              <a:spcAft>
                <a:spcPts val="600"/>
              </a:spcAft>
              <a:buFont typeface="Arial" charset="0"/>
              <a:buChar char="•"/>
            </a:pPr>
            <a:r>
              <a:rPr lang="en-US" altLang="zh-CN" sz="2400" dirty="0">
                <a:latin typeface="+mn-lt"/>
              </a:rPr>
              <a:t>Further research is undergoing for more event detection, </a:t>
            </a:r>
            <a:r>
              <a:rPr lang="en-US" altLang="zh-CN" sz="2400" dirty="0" smtClean="0">
                <a:latin typeface="+mn-lt"/>
              </a:rPr>
              <a:t>and more suitable handling strategies.</a:t>
            </a:r>
            <a:endParaRPr lang="zh-CN" altLang="en-US" sz="24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31D06F1-0282-A64A-AE15-C1C822BDAB7B}" type="slidenum">
              <a:rPr lang="en-US" altLang="zh-CN" smtClean="0"/>
              <a:pPr>
                <a:defRPr/>
              </a:pPr>
              <a:t>11</a:t>
            </a:fld>
            <a:endParaRPr lang="en-US" altLang="zh-CN"/>
          </a:p>
        </p:txBody>
      </p:sp>
      <p:sp>
        <p:nvSpPr>
          <p:cNvPr id="5" name="Rectangle 6"/>
          <p:cNvSpPr txBox="1">
            <a:spLocks noChangeArrowheads="1"/>
          </p:cNvSpPr>
          <p:nvPr/>
        </p:nvSpPr>
        <p:spPr bwMode="auto">
          <a:xfrm>
            <a:off x="467544" y="2650604"/>
            <a:ext cx="9036496" cy="121044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50000"/>
              </a:lnSpc>
              <a:spcBef>
                <a:spcPts val="400"/>
              </a:spcBef>
              <a:spcAft>
                <a:spcPts val="300"/>
              </a:spcAft>
              <a:buClrTx/>
              <a:buSzTx/>
              <a:tabLst/>
              <a:defRPr/>
            </a:pPr>
            <a:r>
              <a:rPr kumimoji="1" lang="en-US" altLang="zh-CN" sz="4000" b="1" i="0" u="none" strike="noStrike" kern="0" cap="none" spc="0" normalizeH="0" baseline="0" noProof="0" dirty="0" smtClean="0">
                <a:ln>
                  <a:noFill/>
                </a:ln>
                <a:solidFill>
                  <a:schemeClr val="accent2"/>
                </a:solidFill>
                <a:effectLst/>
                <a:uLnTx/>
                <a:uFillTx/>
                <a:latin typeface="Verdana" pitchFamily="34" charset="0"/>
                <a:ea typeface="华文中宋" pitchFamily="2" charset="-122"/>
                <a:cs typeface="Verdana" pitchFamily="34" charset="0"/>
              </a:rPr>
              <a:t>Thank you for your attention</a:t>
            </a:r>
            <a:endParaRPr kumimoji="1" lang="zh-CN" altLang="en-US" sz="4000" b="1" i="0" u="none" strike="noStrike" kern="0" cap="none" spc="0" normalizeH="0" baseline="0" noProof="0" dirty="0" smtClean="0">
              <a:ln>
                <a:noFill/>
              </a:ln>
              <a:solidFill>
                <a:schemeClr val="tx1"/>
              </a:solidFill>
              <a:effectLst/>
              <a:uLnTx/>
              <a:uFillTx/>
              <a:latin typeface="Verdana" pitchFamily="34" charset="0"/>
              <a:ea typeface="华文中宋" pitchFamily="2" charset="-122"/>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endParaRPr lang="en-US" altLang="zh-CN" dirty="0" smtClean="0"/>
          </a:p>
          <a:p>
            <a:pPr>
              <a:spcBef>
                <a:spcPts val="1200"/>
              </a:spcBef>
            </a:pPr>
            <a:r>
              <a:rPr lang="en-US" altLang="zh-CN" sz="2800" dirty="0" smtClean="0"/>
              <a:t>Introduction</a:t>
            </a:r>
          </a:p>
          <a:p>
            <a:pPr>
              <a:spcBef>
                <a:spcPts val="1200"/>
              </a:spcBef>
            </a:pPr>
            <a:r>
              <a:rPr lang="en-US" altLang="zh-CN" sz="2800" dirty="0" smtClean="0"/>
              <a:t>Control trajectory design</a:t>
            </a:r>
          </a:p>
          <a:p>
            <a:pPr>
              <a:spcBef>
                <a:spcPts val="1200"/>
              </a:spcBef>
            </a:pPr>
            <a:r>
              <a:rPr lang="en-US" altLang="zh-CN" sz="2800" dirty="0" smtClean="0"/>
              <a:t>Algorithm implementation</a:t>
            </a:r>
          </a:p>
          <a:p>
            <a:pPr>
              <a:spcBef>
                <a:spcPts val="1200"/>
              </a:spcBef>
            </a:pPr>
            <a:r>
              <a:rPr lang="en-US" altLang="zh-CN" sz="2800" dirty="0" smtClean="0"/>
              <a:t>Summary</a:t>
            </a:r>
            <a:endParaRPr lang="zh-CN" altLang="en-US" sz="2800" dirty="0"/>
          </a:p>
        </p:txBody>
      </p:sp>
      <p:sp>
        <p:nvSpPr>
          <p:cNvPr id="4" name="灯片编号占位符 3"/>
          <p:cNvSpPr>
            <a:spLocks noGrp="1"/>
          </p:cNvSpPr>
          <p:nvPr>
            <p:ph type="sldNum" sz="quarter" idx="10"/>
          </p:nvPr>
        </p:nvSpPr>
        <p:spPr/>
        <p:txBody>
          <a:bodyPr/>
          <a:lstStyle/>
          <a:p>
            <a:pPr>
              <a:defRPr/>
            </a:pPr>
            <a:fld id="{031D06F1-0282-A64A-AE15-C1C822BDAB7B}" type="slidenum">
              <a:rPr lang="en-US" altLang="zh-CN" smtClean="0"/>
              <a:pPr>
                <a:defRPr/>
              </a:pPr>
              <a:t>2</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kumimoji="1" lang="zh-CN" altLang="en-US" sz="3200" b="1" dirty="0"/>
          </a:p>
        </p:txBody>
      </p:sp>
      <p:sp>
        <p:nvSpPr>
          <p:cNvPr id="4" name="幻灯片编号占位符 3"/>
          <p:cNvSpPr>
            <a:spLocks noGrp="1"/>
          </p:cNvSpPr>
          <p:nvPr>
            <p:ph type="sldNum" sz="quarter" idx="10"/>
          </p:nvPr>
        </p:nvSpPr>
        <p:spPr/>
        <p:txBody>
          <a:bodyPr/>
          <a:lstStyle/>
          <a:p>
            <a:pPr>
              <a:defRPr/>
            </a:pPr>
            <a:fld id="{031D06F1-0282-A64A-AE15-C1C822BDAB7B}" type="slidenum">
              <a:rPr lang="en-US" altLang="zh-CN" smtClean="0"/>
              <a:pPr>
                <a:defRPr/>
              </a:pPr>
              <a:t>3</a:t>
            </a:fld>
            <a:endParaRPr lang="en-US" altLang="zh-CN"/>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8" y="1196752"/>
            <a:ext cx="4539676" cy="2286235"/>
          </a:xfrm>
          <a:prstGeom prst="rect">
            <a:avLst/>
          </a:prstGeom>
        </p:spPr>
      </p:pic>
      <p:pic>
        <p:nvPicPr>
          <p:cNvPr id="8" name="图片 7"/>
          <p:cNvPicPr>
            <a:picLocks noChangeAspect="1"/>
          </p:cNvPicPr>
          <p:nvPr/>
        </p:nvPicPr>
        <p:blipFill>
          <a:blip r:embed="rId4"/>
          <a:stretch>
            <a:fillRect/>
          </a:stretch>
        </p:blipFill>
        <p:spPr>
          <a:xfrm>
            <a:off x="97618" y="3941813"/>
            <a:ext cx="5905277" cy="1828301"/>
          </a:xfrm>
          <a:prstGeom prst="rect">
            <a:avLst/>
          </a:prstGeom>
        </p:spPr>
      </p:pic>
      <p:sp>
        <p:nvSpPr>
          <p:cNvPr id="10" name="TextBox 6"/>
          <p:cNvSpPr txBox="1">
            <a:spLocks noChangeArrowheads="1"/>
          </p:cNvSpPr>
          <p:nvPr/>
        </p:nvSpPr>
        <p:spPr bwMode="auto">
          <a:xfrm>
            <a:off x="4660139" y="953720"/>
            <a:ext cx="4520373" cy="3339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spcAft>
                <a:spcPts val="600"/>
              </a:spcAft>
            </a:pPr>
            <a:r>
              <a:rPr lang="en-US" altLang="zh-CN" sz="2000" b="1" dirty="0" smtClean="0">
                <a:solidFill>
                  <a:srgbClr val="C00000"/>
                </a:solidFill>
                <a:ea typeface="Arial" charset="0"/>
                <a:cs typeface="Arial" charset="0"/>
              </a:rPr>
              <a:t>PCS cluster</a:t>
            </a:r>
            <a:r>
              <a:rPr lang="zh-CN" altLang="en-US" sz="2000" b="1" dirty="0" smtClean="0">
                <a:solidFill>
                  <a:srgbClr val="C00000"/>
                </a:solidFill>
                <a:ea typeface="Arial" charset="0"/>
                <a:cs typeface="Arial" charset="0"/>
              </a:rPr>
              <a:t>：</a:t>
            </a:r>
            <a:endParaRPr lang="en-US" altLang="zh-CN" sz="2000" b="1" dirty="0" smtClean="0">
              <a:solidFill>
                <a:srgbClr val="C00000"/>
              </a:solidFill>
              <a:ea typeface="Arial" charset="0"/>
              <a:cs typeface="Arial" charset="0"/>
            </a:endParaRPr>
          </a:p>
          <a:p>
            <a:pPr>
              <a:spcAft>
                <a:spcPts val="600"/>
              </a:spcAft>
            </a:pPr>
            <a:r>
              <a:rPr lang="en-US" altLang="zh-CN" sz="1800" dirty="0" smtClean="0">
                <a:ea typeface="Arial" charset="0"/>
                <a:cs typeface="Arial" charset="0"/>
              </a:rPr>
              <a:t>Host + computing nodes </a:t>
            </a:r>
            <a:endParaRPr lang="en-US" altLang="zh-CN" sz="1800" dirty="0">
              <a:ea typeface="Arial" charset="0"/>
              <a:cs typeface="Arial" charset="0"/>
            </a:endParaRPr>
          </a:p>
          <a:p>
            <a:pPr>
              <a:spcAft>
                <a:spcPts val="600"/>
              </a:spcAft>
            </a:pPr>
            <a:r>
              <a:rPr lang="en-US" altLang="zh-CN" sz="2000" b="1" dirty="0" smtClean="0">
                <a:solidFill>
                  <a:srgbClr val="C00000"/>
                </a:solidFill>
                <a:ea typeface="Arial" charset="0"/>
                <a:cs typeface="Arial" charset="0"/>
              </a:rPr>
              <a:t>Fast data input/output:  </a:t>
            </a:r>
            <a:r>
              <a:rPr lang="en-US" altLang="zh-CN" sz="1800" b="1" dirty="0" smtClean="0">
                <a:solidFill>
                  <a:srgbClr val="011893"/>
                </a:solidFill>
                <a:ea typeface="Arial" charset="0"/>
                <a:cs typeface="Arial" charset="0"/>
              </a:rPr>
              <a:t>RFM network</a:t>
            </a:r>
          </a:p>
          <a:p>
            <a:pPr marL="342900" indent="-342900">
              <a:spcAft>
                <a:spcPts val="0"/>
              </a:spcAft>
              <a:buClr>
                <a:srgbClr val="C00000"/>
              </a:buClr>
              <a:buFont typeface="Wingdings" charset="2"/>
              <a:buChar char="Ø"/>
            </a:pPr>
            <a:r>
              <a:rPr lang="en-US" altLang="zh-CN" sz="1800" dirty="0" smtClean="0">
                <a:ea typeface="Arial" charset="0"/>
                <a:cs typeface="Arial" charset="0"/>
              </a:rPr>
              <a:t>GPU</a:t>
            </a:r>
            <a:r>
              <a:rPr lang="zh-CN" altLang="en-US" sz="1800" dirty="0" smtClean="0">
                <a:ea typeface="Arial" charset="0"/>
                <a:cs typeface="Arial" charset="0"/>
              </a:rPr>
              <a:t> </a:t>
            </a:r>
            <a:r>
              <a:rPr lang="en-US" altLang="zh-CN" sz="1800" dirty="0" smtClean="0">
                <a:ea typeface="Arial" charset="0"/>
                <a:cs typeface="Arial" charset="0"/>
              </a:rPr>
              <a:t>data</a:t>
            </a:r>
          </a:p>
          <a:p>
            <a:pPr marL="342900" indent="-342900">
              <a:spcAft>
                <a:spcPts val="0"/>
              </a:spcAft>
              <a:buClr>
                <a:srgbClr val="C00000"/>
              </a:buClr>
              <a:buFont typeface="Wingdings" charset="2"/>
              <a:buChar char="Ø"/>
            </a:pPr>
            <a:r>
              <a:rPr lang="en-US" altLang="zh-CN" sz="1800" dirty="0" smtClean="0">
                <a:ea typeface="Arial" charset="0"/>
                <a:cs typeface="Arial" charset="0"/>
              </a:rPr>
              <a:t>Sub-</a:t>
            </a:r>
            <a:r>
              <a:rPr lang="en-US" altLang="zh-CN" sz="1800" dirty="0" err="1" smtClean="0">
                <a:ea typeface="Arial" charset="0"/>
                <a:cs typeface="Arial" charset="0"/>
              </a:rPr>
              <a:t>acq</a:t>
            </a:r>
            <a:r>
              <a:rPr lang="en-US" altLang="zh-CN" sz="1800" dirty="0" smtClean="0">
                <a:ea typeface="Arial" charset="0"/>
                <a:cs typeface="Arial" charset="0"/>
              </a:rPr>
              <a:t> system</a:t>
            </a:r>
          </a:p>
          <a:p>
            <a:pPr marL="342900" indent="-342900">
              <a:spcAft>
                <a:spcPts val="0"/>
              </a:spcAft>
              <a:buClr>
                <a:srgbClr val="C00000"/>
              </a:buClr>
              <a:buFont typeface="Wingdings" charset="2"/>
              <a:buChar char="Ø"/>
            </a:pPr>
            <a:r>
              <a:rPr lang="en-US" altLang="zh-CN" sz="1800" dirty="0">
                <a:ea typeface="Arial" charset="0"/>
                <a:cs typeface="Arial" charset="0"/>
              </a:rPr>
              <a:t>A</a:t>
            </a:r>
            <a:r>
              <a:rPr lang="en-US" altLang="zh-CN" sz="1800" dirty="0" smtClean="0">
                <a:ea typeface="Arial" charset="0"/>
                <a:cs typeface="Arial" charset="0"/>
              </a:rPr>
              <a:t>ctuator system</a:t>
            </a:r>
            <a:endParaRPr lang="en-US" altLang="zh-CN" sz="1800" dirty="0">
              <a:ea typeface="Arial" charset="0"/>
              <a:cs typeface="Arial" charset="0"/>
            </a:endParaRPr>
          </a:p>
          <a:p>
            <a:pPr marL="342900" indent="-342900">
              <a:spcAft>
                <a:spcPts val="0"/>
              </a:spcAft>
              <a:buClr>
                <a:srgbClr val="C00000"/>
              </a:buClr>
              <a:buFont typeface="Wingdings" charset="2"/>
              <a:buChar char="Ø"/>
            </a:pPr>
            <a:r>
              <a:rPr lang="en-US" altLang="zh-CN" sz="1800" dirty="0" smtClean="0">
                <a:ea typeface="Arial" charset="0"/>
                <a:cs typeface="Arial" charset="0"/>
              </a:rPr>
              <a:t>data display and remote system</a:t>
            </a:r>
            <a:endParaRPr lang="en-US" altLang="zh-CN" sz="1800" dirty="0">
              <a:ea typeface="Arial" charset="0"/>
              <a:cs typeface="Arial" charset="0"/>
            </a:endParaRPr>
          </a:p>
          <a:p>
            <a:pPr>
              <a:spcBef>
                <a:spcPts val="600"/>
              </a:spcBef>
              <a:spcAft>
                <a:spcPts val="600"/>
              </a:spcAft>
            </a:pPr>
            <a:r>
              <a:rPr lang="en-US" altLang="zh-CN" sz="2000" b="1" dirty="0">
                <a:solidFill>
                  <a:srgbClr val="C00000"/>
                </a:solidFill>
                <a:ea typeface="Arial" charset="0"/>
                <a:cs typeface="Arial" charset="0"/>
              </a:rPr>
              <a:t>S</a:t>
            </a:r>
            <a:r>
              <a:rPr lang="en-US" altLang="zh-CN" sz="2000" b="1" dirty="0" smtClean="0">
                <a:solidFill>
                  <a:srgbClr val="C00000"/>
                </a:solidFill>
                <a:ea typeface="Arial" charset="0"/>
                <a:cs typeface="Arial" charset="0"/>
              </a:rPr>
              <a:t>low data input/output</a:t>
            </a:r>
            <a:r>
              <a:rPr lang="zh-CN" altLang="en-US" sz="2000" b="1" dirty="0" smtClean="0">
                <a:solidFill>
                  <a:srgbClr val="C00000"/>
                </a:solidFill>
                <a:ea typeface="Arial" charset="0"/>
                <a:cs typeface="Arial" charset="0"/>
              </a:rPr>
              <a:t>：</a:t>
            </a:r>
            <a:r>
              <a:rPr lang="en-US" altLang="zh-CN" sz="1800" b="1" dirty="0" smtClean="0">
                <a:solidFill>
                  <a:srgbClr val="2D2D8A"/>
                </a:solidFill>
                <a:ea typeface="Arial" charset="0"/>
                <a:cs typeface="Arial" charset="0"/>
              </a:rPr>
              <a:t>Ethernet</a:t>
            </a:r>
          </a:p>
          <a:p>
            <a:pPr marL="342900" indent="-342900">
              <a:spcBef>
                <a:spcPts val="0"/>
              </a:spcBef>
              <a:spcAft>
                <a:spcPts val="0"/>
              </a:spcAft>
              <a:buClr>
                <a:srgbClr val="C00000"/>
              </a:buClr>
              <a:buFont typeface="Wingdings" charset="2"/>
              <a:buChar char="Ø"/>
            </a:pPr>
            <a:r>
              <a:rPr lang="en-US" altLang="zh-CN" sz="1800" dirty="0" smtClean="0">
                <a:ea typeface="Arial" charset="0"/>
                <a:cs typeface="Arial" charset="0"/>
              </a:rPr>
              <a:t>Parameter setting</a:t>
            </a:r>
          </a:p>
          <a:p>
            <a:pPr marL="342900" indent="-342900">
              <a:spcBef>
                <a:spcPts val="0"/>
              </a:spcBef>
              <a:spcAft>
                <a:spcPts val="0"/>
              </a:spcAft>
              <a:buClr>
                <a:srgbClr val="C00000"/>
              </a:buClr>
              <a:buFont typeface="Wingdings" charset="2"/>
              <a:buChar char="Ø"/>
            </a:pPr>
            <a:r>
              <a:rPr lang="en-US" altLang="zh-CN" sz="1800" dirty="0" smtClean="0">
                <a:ea typeface="Arial" charset="0"/>
                <a:cs typeface="Arial" charset="0"/>
              </a:rPr>
              <a:t>Data restore/archiving</a:t>
            </a:r>
          </a:p>
        </p:txBody>
      </p:sp>
      <p:sp>
        <p:nvSpPr>
          <p:cNvPr id="11" name="矩形 10"/>
          <p:cNvSpPr/>
          <p:nvPr/>
        </p:nvSpPr>
        <p:spPr>
          <a:xfrm>
            <a:off x="5292080" y="5025950"/>
            <a:ext cx="4074868" cy="923330"/>
          </a:xfrm>
          <a:prstGeom prst="rect">
            <a:avLst/>
          </a:prstGeom>
        </p:spPr>
        <p:txBody>
          <a:bodyPr wrap="square">
            <a:spAutoFit/>
          </a:bodyPr>
          <a:lstStyle/>
          <a:p>
            <a:r>
              <a:rPr lang="en-US" altLang="zh-CN" dirty="0" smtClean="0">
                <a:latin typeface="Arial" charset="0"/>
                <a:ea typeface="Arial" charset="0"/>
                <a:cs typeface="Arial" charset="0"/>
              </a:rPr>
              <a:t>Integrate </a:t>
            </a:r>
            <a:r>
              <a:rPr lang="en-US" altLang="zh-CN" dirty="0">
                <a:latin typeface="Arial" charset="0"/>
                <a:ea typeface="Arial" charset="0"/>
                <a:cs typeface="Arial" charset="0"/>
              </a:rPr>
              <a:t>current</a:t>
            </a:r>
            <a:r>
              <a:rPr lang="en-US" altLang="zh-CN" dirty="0" smtClean="0">
                <a:latin typeface="Arial" charset="0"/>
                <a:ea typeface="Arial" charset="0"/>
                <a:cs typeface="Arial" charset="0"/>
              </a:rPr>
              <a:t>,</a:t>
            </a:r>
            <a:r>
              <a:rPr lang="en-US" altLang="zh-CN" dirty="0">
                <a:latin typeface="Arial" charset="0"/>
                <a:ea typeface="Arial" charset="0"/>
                <a:cs typeface="Arial" charset="0"/>
              </a:rPr>
              <a:t> position</a:t>
            </a:r>
            <a:r>
              <a:rPr lang="en-US" altLang="zh-CN" dirty="0" smtClean="0">
                <a:latin typeface="Arial" charset="0"/>
                <a:ea typeface="Arial" charset="0"/>
                <a:cs typeface="Arial" charset="0"/>
              </a:rPr>
              <a:t>, shape, density, pressure, profile, heat load,</a:t>
            </a:r>
            <a:r>
              <a:rPr lang="en-US" altLang="zh-CN" dirty="0">
                <a:latin typeface="Arial" charset="0"/>
                <a:ea typeface="Arial" charset="0"/>
                <a:cs typeface="Arial" charset="0"/>
              </a:rPr>
              <a:t> </a:t>
            </a:r>
            <a:r>
              <a:rPr lang="en-US" altLang="zh-CN" dirty="0" smtClean="0">
                <a:latin typeface="Arial" charset="0"/>
                <a:ea typeface="Arial" charset="0"/>
                <a:cs typeface="Arial" charset="0"/>
              </a:rPr>
              <a:t>and fault detection &amp; protection</a:t>
            </a:r>
            <a:endParaRPr lang="zh-CN" altLang="en-US" dirty="0">
              <a:latin typeface="Arial" charset="0"/>
              <a:ea typeface="Arial" charset="0"/>
              <a:cs typeface="Arial" charset="0"/>
            </a:endParaRPr>
          </a:p>
        </p:txBody>
      </p:sp>
    </p:spTree>
    <p:extLst>
      <p:ext uri="{BB962C8B-B14F-4D97-AF65-F5344CB8AC3E}">
        <p14:creationId xmlns:p14="http://schemas.microsoft.com/office/powerpoint/2010/main" val="37227496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kumimoji="1" lang="zh-CN" altLang="en-US" sz="3200" b="1" dirty="0"/>
          </a:p>
        </p:txBody>
      </p:sp>
      <p:sp>
        <p:nvSpPr>
          <p:cNvPr id="4" name="幻灯片编号占位符 3"/>
          <p:cNvSpPr>
            <a:spLocks noGrp="1"/>
          </p:cNvSpPr>
          <p:nvPr>
            <p:ph type="sldNum" sz="quarter" idx="10"/>
          </p:nvPr>
        </p:nvSpPr>
        <p:spPr/>
        <p:txBody>
          <a:bodyPr/>
          <a:lstStyle/>
          <a:p>
            <a:pPr>
              <a:defRPr/>
            </a:pPr>
            <a:fld id="{031D06F1-0282-A64A-AE15-C1C822BDAB7B}" type="slidenum">
              <a:rPr lang="en-US" altLang="zh-CN" smtClean="0"/>
              <a:pPr>
                <a:defRPr/>
              </a:pPr>
              <a:t>4</a:t>
            </a:fld>
            <a:endParaRPr lang="en-US" altLang="zh-CN"/>
          </a:p>
        </p:txBody>
      </p:sp>
      <p:sp>
        <p:nvSpPr>
          <p:cNvPr id="11" name="矩形 10"/>
          <p:cNvSpPr/>
          <p:nvPr/>
        </p:nvSpPr>
        <p:spPr>
          <a:xfrm>
            <a:off x="323528" y="1023119"/>
            <a:ext cx="8208912" cy="461665"/>
          </a:xfrm>
          <a:prstGeom prst="rect">
            <a:avLst/>
          </a:prstGeom>
        </p:spPr>
        <p:txBody>
          <a:bodyPr wrap="square">
            <a:spAutoFit/>
          </a:bodyPr>
          <a:lstStyle/>
          <a:p>
            <a:r>
              <a:rPr lang="en-US" altLang="zh-CN" sz="2400" b="1" dirty="0" smtClean="0">
                <a:solidFill>
                  <a:srgbClr val="C00000"/>
                </a:solidFill>
                <a:latin typeface="Arial" charset="0"/>
                <a:ea typeface="Arial" charset="0"/>
                <a:cs typeface="Arial" charset="0"/>
              </a:rPr>
              <a:t>PCS provides the first level protection to the device.</a:t>
            </a:r>
            <a:endParaRPr lang="zh-CN" altLang="en-US" sz="2400" b="1" dirty="0">
              <a:solidFill>
                <a:srgbClr val="C00000"/>
              </a:solidFill>
              <a:latin typeface="Arial" charset="0"/>
              <a:ea typeface="Arial" charset="0"/>
              <a:cs typeface="Arial"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322241581"/>
              </p:ext>
            </p:extLst>
          </p:nvPr>
        </p:nvGraphicFramePr>
        <p:xfrm>
          <a:off x="539552" y="1619232"/>
          <a:ext cx="7992888" cy="4489134"/>
        </p:xfrm>
        <a:graphic>
          <a:graphicData uri="http://schemas.openxmlformats.org/drawingml/2006/table">
            <a:tbl>
              <a:tblPr firstRow="1" bandRow="1">
                <a:tableStyleId>{21E4AEA4-8DFA-4A89-87EB-49C32662AFE0}</a:tableStyleId>
              </a:tblPr>
              <a:tblGrid>
                <a:gridCol w="3682996"/>
                <a:gridCol w="4309892"/>
              </a:tblGrid>
              <a:tr h="496623">
                <a:tc>
                  <a:txBody>
                    <a:bodyPr/>
                    <a:lstStyle/>
                    <a:p>
                      <a:pPr algn="ctr"/>
                      <a:r>
                        <a:rPr lang="en-US" altLang="zh-CN" sz="2000" dirty="0" smtClean="0"/>
                        <a:t>Fault detected</a:t>
                      </a:r>
                      <a:endParaRPr lang="zh-CN" alt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2000" dirty="0" smtClean="0"/>
                        <a:t>Description</a:t>
                      </a:r>
                      <a:endParaRPr lang="zh-CN" altLang="en-US" sz="2000" dirty="0"/>
                    </a:p>
                  </a:txBody>
                  <a:tcPr>
                    <a:lnT w="12700" cap="flat" cmpd="sng" algn="ctr">
                      <a:solidFill>
                        <a:schemeClr val="tx1"/>
                      </a:solidFill>
                      <a:prstDash val="solid"/>
                      <a:round/>
                      <a:headEnd type="none" w="med" len="med"/>
                      <a:tailEnd type="none" w="med" len="med"/>
                    </a:lnT>
                  </a:tcPr>
                </a:tc>
              </a:tr>
              <a:tr h="505612">
                <a:tc>
                  <a:txBody>
                    <a:bodyPr/>
                    <a:lstStyle/>
                    <a:p>
                      <a:r>
                        <a:rPr lang="en-US" altLang="zh-CN" sz="1600" dirty="0" smtClean="0"/>
                        <a:t>Plasma</a:t>
                      </a:r>
                      <a:r>
                        <a:rPr lang="en-US" altLang="zh-CN" sz="1600" baseline="0" dirty="0" smtClean="0"/>
                        <a:t> current </a:t>
                      </a:r>
                      <a:r>
                        <a:rPr lang="en-US" altLang="zh-CN" sz="1600" dirty="0" smtClean="0"/>
                        <a:t>error</a:t>
                      </a:r>
                      <a:endParaRPr lang="zh-CN" altLang="en-US" sz="1600" dirty="0"/>
                    </a:p>
                  </a:txBody>
                  <a:tcPr/>
                </a:tc>
                <a:tc>
                  <a:txBody>
                    <a:bodyPr/>
                    <a:lstStyle/>
                    <a:p>
                      <a:r>
                        <a:rPr lang="en-US" altLang="zh-CN" sz="1600" dirty="0" err="1" smtClean="0"/>
                        <a:t>fabs</a:t>
                      </a:r>
                      <a:r>
                        <a:rPr lang="en-US" altLang="zh-CN" sz="1600" dirty="0" smtClean="0"/>
                        <a:t> (</a:t>
                      </a:r>
                      <a:r>
                        <a:rPr lang="en-US" altLang="zh-CN" sz="1600" dirty="0" err="1" smtClean="0"/>
                        <a:t>Ip</a:t>
                      </a:r>
                      <a:r>
                        <a:rPr lang="en-US" altLang="zh-CN" sz="1600" dirty="0" smtClean="0"/>
                        <a:t> measured </a:t>
                      </a:r>
                      <a:r>
                        <a:rPr lang="mr-IN" altLang="zh-CN" sz="1600" dirty="0" smtClean="0"/>
                        <a:t>–</a:t>
                      </a:r>
                      <a:r>
                        <a:rPr lang="en-US" altLang="zh-CN" sz="1600" dirty="0" smtClean="0"/>
                        <a:t> </a:t>
                      </a:r>
                      <a:r>
                        <a:rPr lang="en-US" altLang="zh-CN" sz="1600" dirty="0" err="1" smtClean="0"/>
                        <a:t>Ip</a:t>
                      </a:r>
                      <a:r>
                        <a:rPr lang="en-US" altLang="zh-CN" sz="1600" baseline="0" dirty="0" smtClean="0"/>
                        <a:t> target) &gt; threshold </a:t>
                      </a:r>
                      <a:endParaRPr lang="zh-CN" altLang="en-US" sz="1600" dirty="0"/>
                    </a:p>
                  </a:txBody>
                  <a:tcPr/>
                </a:tc>
              </a:tr>
              <a:tr h="555795">
                <a:tc>
                  <a:txBody>
                    <a:bodyPr/>
                    <a:lstStyle/>
                    <a:p>
                      <a:r>
                        <a:rPr lang="en-US" altLang="zh-CN" sz="1600" dirty="0" smtClean="0"/>
                        <a:t>Poloidal</a:t>
                      </a:r>
                      <a:r>
                        <a:rPr lang="en-US" altLang="zh-CN" sz="1600" baseline="0" dirty="0" smtClean="0"/>
                        <a:t> field coil current error</a:t>
                      </a:r>
                      <a:endParaRPr lang="zh-CN" altLang="en-US" sz="1600" dirty="0"/>
                    </a:p>
                  </a:txBody>
                  <a:tcPr/>
                </a:tc>
                <a:tc>
                  <a:txBody>
                    <a:bodyPr/>
                    <a:lstStyle/>
                    <a:p>
                      <a:pPr marL="0" marR="0" indent="0" algn="l" defTabSz="4176395" rtl="0" eaLnBrk="1" fontAlgn="auto" latinLnBrk="0" hangingPunct="1">
                        <a:lnSpc>
                          <a:spcPct val="100000"/>
                        </a:lnSpc>
                        <a:spcBef>
                          <a:spcPts val="0"/>
                        </a:spcBef>
                        <a:spcAft>
                          <a:spcPts val="0"/>
                        </a:spcAft>
                        <a:buClrTx/>
                        <a:buSzTx/>
                        <a:buFontTx/>
                        <a:buNone/>
                        <a:tabLst/>
                        <a:defRPr/>
                      </a:pPr>
                      <a:r>
                        <a:rPr lang="en-US" altLang="zh-CN" sz="1600" dirty="0" err="1" smtClean="0"/>
                        <a:t>fabs</a:t>
                      </a:r>
                      <a:r>
                        <a:rPr lang="en-US" altLang="zh-CN" sz="1600" dirty="0" smtClean="0"/>
                        <a:t> (PF current measured </a:t>
                      </a:r>
                      <a:r>
                        <a:rPr lang="mr-IN" altLang="zh-CN" sz="1600" dirty="0" smtClean="0"/>
                        <a:t>–</a:t>
                      </a:r>
                      <a:r>
                        <a:rPr lang="en-US" altLang="zh-CN" sz="1600" dirty="0" smtClean="0"/>
                        <a:t> PF</a:t>
                      </a:r>
                      <a:r>
                        <a:rPr lang="en-US" altLang="zh-CN" sz="1600" baseline="0" dirty="0" smtClean="0"/>
                        <a:t> current target) &gt; threshold </a:t>
                      </a:r>
                      <a:endParaRPr lang="zh-CN" altLang="en-US" sz="1600" dirty="0" smtClean="0"/>
                    </a:p>
                  </a:txBody>
                  <a:tcPr/>
                </a:tc>
              </a:tr>
              <a:tr h="555795">
                <a:tc>
                  <a:txBody>
                    <a:bodyPr/>
                    <a:lstStyle/>
                    <a:p>
                      <a:r>
                        <a:rPr lang="en-US" altLang="zh-CN" sz="1600" dirty="0" smtClean="0"/>
                        <a:t>Poloidal</a:t>
                      </a:r>
                      <a:r>
                        <a:rPr lang="en-US" altLang="zh-CN" sz="1600" baseline="0" dirty="0" smtClean="0"/>
                        <a:t> field coil </a:t>
                      </a:r>
                      <a:r>
                        <a:rPr lang="en-US" altLang="zh-CN" sz="1600" dirty="0" smtClean="0"/>
                        <a:t> over current error</a:t>
                      </a:r>
                      <a:endParaRPr lang="zh-CN" altLang="en-US" sz="1600" dirty="0"/>
                    </a:p>
                  </a:txBody>
                  <a:tcPr/>
                </a:tc>
                <a:tc>
                  <a:txBody>
                    <a:bodyPr/>
                    <a:lstStyle/>
                    <a:p>
                      <a:pPr marL="0" marR="0" indent="0" algn="l" defTabSz="4176395" rtl="0" eaLnBrk="1" fontAlgn="auto" latinLnBrk="0" hangingPunct="1">
                        <a:lnSpc>
                          <a:spcPct val="100000"/>
                        </a:lnSpc>
                        <a:spcBef>
                          <a:spcPts val="0"/>
                        </a:spcBef>
                        <a:spcAft>
                          <a:spcPts val="0"/>
                        </a:spcAft>
                        <a:buClrTx/>
                        <a:buSzTx/>
                        <a:buFontTx/>
                        <a:buNone/>
                        <a:tabLst/>
                        <a:defRPr/>
                      </a:pPr>
                      <a:r>
                        <a:rPr lang="en-US" altLang="zh-CN" sz="1600" dirty="0" err="1" smtClean="0"/>
                        <a:t>fabs</a:t>
                      </a:r>
                      <a:r>
                        <a:rPr lang="en-US" altLang="zh-CN" sz="1600" dirty="0" smtClean="0"/>
                        <a:t> (PF current measured</a:t>
                      </a:r>
                      <a:r>
                        <a:rPr lang="en-US" altLang="zh-CN" sz="1600" baseline="0" dirty="0" smtClean="0"/>
                        <a:t>) &gt; threshold </a:t>
                      </a:r>
                      <a:endParaRPr lang="zh-CN" altLang="en-US" sz="1600" dirty="0" smtClean="0"/>
                    </a:p>
                  </a:txBody>
                  <a:tcPr/>
                </a:tc>
              </a:tr>
              <a:tr h="555795">
                <a:tc>
                  <a:txBody>
                    <a:bodyPr/>
                    <a:lstStyle/>
                    <a:p>
                      <a:r>
                        <a:rPr lang="en-US" altLang="zh-CN" sz="1600" dirty="0" smtClean="0"/>
                        <a:t>Poloidal</a:t>
                      </a:r>
                      <a:r>
                        <a:rPr lang="en-US" altLang="zh-CN" sz="1600" baseline="0" dirty="0" smtClean="0"/>
                        <a:t> field power supply </a:t>
                      </a:r>
                      <a:r>
                        <a:rPr lang="en-US" altLang="zh-CN" sz="1600" dirty="0" smtClean="0"/>
                        <a:t> fault</a:t>
                      </a:r>
                      <a:endParaRPr lang="zh-CN" altLang="en-US" sz="1600" dirty="0"/>
                    </a:p>
                  </a:txBody>
                  <a:tcPr/>
                </a:tc>
                <a:tc>
                  <a:txBody>
                    <a:bodyPr/>
                    <a:lstStyle/>
                    <a:p>
                      <a:r>
                        <a:rPr lang="en-US" altLang="zh-CN" sz="1600" dirty="0" smtClean="0"/>
                        <a:t>When</a:t>
                      </a:r>
                      <a:r>
                        <a:rPr lang="en-US" altLang="zh-CN" sz="1600" baseline="0" dirty="0" smtClean="0"/>
                        <a:t>  PS system sends effective DIO signal to PCS </a:t>
                      </a:r>
                      <a:endParaRPr lang="zh-CN" altLang="en-US" sz="1600" dirty="0"/>
                    </a:p>
                  </a:txBody>
                  <a:tcPr/>
                </a:tc>
              </a:tr>
              <a:tr h="698401">
                <a:tc>
                  <a:txBody>
                    <a:bodyPr/>
                    <a:lstStyle/>
                    <a:p>
                      <a:r>
                        <a:rPr lang="en-US" altLang="zh-CN" sz="1600" dirty="0" smtClean="0"/>
                        <a:t>Magnetic</a:t>
                      </a:r>
                      <a:r>
                        <a:rPr lang="en-US" altLang="zh-CN" sz="1600" baseline="0" dirty="0" smtClean="0"/>
                        <a:t> diagnostic signals error</a:t>
                      </a:r>
                      <a:endParaRPr lang="zh-CN" altLang="en-US" sz="1600" dirty="0"/>
                    </a:p>
                  </a:txBody>
                  <a:tcPr/>
                </a:tc>
                <a:tc>
                  <a:txBody>
                    <a:bodyPr/>
                    <a:lstStyle/>
                    <a:p>
                      <a:r>
                        <a:rPr lang="en-US" altLang="zh-CN" sz="1600" dirty="0" smtClean="0"/>
                        <a:t>When the rogowiskis</a:t>
                      </a:r>
                      <a:r>
                        <a:rPr lang="en-US" altLang="zh-CN" sz="1600" baseline="0" dirty="0" smtClean="0"/>
                        <a:t> coils, flux loops, probes signals used for control are abnormal</a:t>
                      </a:r>
                      <a:endParaRPr lang="zh-CN" altLang="en-US" sz="1600" dirty="0"/>
                    </a:p>
                  </a:txBody>
                  <a:tcPr/>
                </a:tc>
              </a:tr>
              <a:tr h="590955">
                <a:tc>
                  <a:txBody>
                    <a:bodyPr/>
                    <a:lstStyle/>
                    <a:p>
                      <a:r>
                        <a:rPr lang="en-US" altLang="zh-CN" sz="1600" dirty="0" smtClean="0"/>
                        <a:t>VDE event</a:t>
                      </a:r>
                      <a:endParaRPr lang="zh-CN" altLang="en-US" sz="1600" dirty="0"/>
                    </a:p>
                  </a:txBody>
                  <a:tcPr/>
                </a:tc>
                <a:tc>
                  <a:txBody>
                    <a:bodyPr/>
                    <a:lstStyle/>
                    <a:p>
                      <a:r>
                        <a:rPr lang="en-US" altLang="zh-CN" sz="1600" dirty="0" smtClean="0"/>
                        <a:t>When the real time calculated vertical displacement growth rate &gt; threshold</a:t>
                      </a:r>
                      <a:endParaRPr lang="zh-CN" altLang="en-US" sz="1600" dirty="0"/>
                    </a:p>
                  </a:txBody>
                  <a:tcPr/>
                </a:tc>
              </a:tr>
              <a:tr h="483508">
                <a:tc>
                  <a:txBody>
                    <a:bodyPr/>
                    <a:lstStyle/>
                    <a:p>
                      <a:r>
                        <a:rPr lang="en-US" altLang="zh-CN" sz="1600" dirty="0" smtClean="0"/>
                        <a:t>Disruption</a:t>
                      </a:r>
                      <a:r>
                        <a:rPr lang="en-US" altLang="zh-CN" sz="1600" baseline="0" dirty="0" smtClean="0"/>
                        <a:t> prediction</a:t>
                      </a:r>
                      <a:endParaRPr lang="zh-CN" altLang="en-US" sz="1600" dirty="0"/>
                    </a:p>
                  </a:txBody>
                  <a:tcPr/>
                </a:tc>
                <a:tc>
                  <a:txBody>
                    <a:bodyPr/>
                    <a:lstStyle/>
                    <a:p>
                      <a:r>
                        <a:rPr lang="en-US" altLang="zh-CN" sz="1600" dirty="0" smtClean="0"/>
                        <a:t>When the disruption possibilities</a:t>
                      </a:r>
                      <a:r>
                        <a:rPr lang="en-US" altLang="zh-CN" sz="1600" baseline="0" dirty="0" smtClean="0"/>
                        <a:t> &gt; threshold</a:t>
                      </a:r>
                      <a:endParaRPr lang="zh-CN" altLang="en-US" sz="1600" dirty="0"/>
                    </a:p>
                  </a:txBody>
                  <a:tcPr/>
                </a:tc>
              </a:tr>
            </a:tbl>
          </a:graphicData>
        </a:graphic>
      </p:graphicFrame>
      <p:sp>
        <p:nvSpPr>
          <p:cNvPr id="12" name="矩形 11"/>
          <p:cNvSpPr/>
          <p:nvPr/>
        </p:nvSpPr>
        <p:spPr>
          <a:xfrm rot="20832283">
            <a:off x="1475656" y="3501008"/>
            <a:ext cx="6192688" cy="461665"/>
          </a:xfrm>
          <a:prstGeom prst="rect">
            <a:avLst/>
          </a:prstGeom>
          <a:solidFill>
            <a:srgbClr val="FF2600"/>
          </a:solidFill>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zh-CN" sz="2400" b="1" dirty="0" smtClean="0">
                <a:solidFill>
                  <a:schemeClr val="bg1"/>
                </a:solidFill>
                <a:latin typeface="Arial" charset="0"/>
                <a:ea typeface="Arial" charset="0"/>
                <a:cs typeface="Arial" charset="0"/>
              </a:rPr>
              <a:t>How </a:t>
            </a:r>
            <a:r>
              <a:rPr lang="en-US" altLang="zh-CN" sz="2400" b="1" smtClean="0">
                <a:solidFill>
                  <a:schemeClr val="bg1"/>
                </a:solidFill>
                <a:latin typeface="Arial" charset="0"/>
                <a:ea typeface="Arial" charset="0"/>
                <a:cs typeface="Arial" charset="0"/>
              </a:rPr>
              <a:t>to handle these off-normal events?</a:t>
            </a:r>
            <a:endParaRPr lang="zh-CN" altLang="en-US" sz="2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0129031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250825" y="33338"/>
            <a:ext cx="8229600" cy="874712"/>
          </a:xfrm>
        </p:spPr>
        <p:txBody>
          <a:bodyPr/>
          <a:lstStyle/>
          <a:p>
            <a:r>
              <a:rPr lang="en-US" altLang="zh-CN" dirty="0" smtClean="0"/>
              <a:t>Control trajectory design</a:t>
            </a:r>
            <a:endParaRPr lang="zh-CN" altLang="en-US" dirty="0">
              <a:latin typeface="黑体" charset="0"/>
              <a:ea typeface="黑体" charset="0"/>
            </a:endParaRPr>
          </a:p>
        </p:txBody>
      </p:sp>
      <p:sp>
        <p:nvSpPr>
          <p:cNvPr id="22530" name="幻灯片编号占位符 3"/>
          <p:cNvSpPr txBox="1">
            <a:spLocks/>
          </p:cNvSpPr>
          <p:nvPr/>
        </p:nvSpPr>
        <p:spPr bwMode="auto">
          <a:xfrm>
            <a:off x="8674795" y="6405140"/>
            <a:ext cx="44291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r"/>
            <a:fld id="{33FE1174-5CCD-E244-97E6-804FD0A16FB6}" type="slidenum">
              <a:rPr kumimoji="0" lang="en-US" altLang="zh-CN" sz="1400"/>
              <a:pPr algn="r"/>
              <a:t>5</a:t>
            </a:fld>
            <a:endParaRPr kumimoji="0" lang="en-US" altLang="zh-CN" sz="1400"/>
          </a:p>
        </p:txBody>
      </p:sp>
      <p:sp>
        <p:nvSpPr>
          <p:cNvPr id="12" name="文本框 11"/>
          <p:cNvSpPr txBox="1"/>
          <p:nvPr/>
        </p:nvSpPr>
        <p:spPr>
          <a:xfrm>
            <a:off x="246216" y="930681"/>
            <a:ext cx="5405903" cy="427746"/>
          </a:xfrm>
          <a:prstGeom prst="rect">
            <a:avLst/>
          </a:prstGeom>
          <a:noFill/>
        </p:spPr>
        <p:txBody>
          <a:bodyPr wrap="square" rtlCol="0">
            <a:spAutoFit/>
          </a:bodyPr>
          <a:lstStyle/>
          <a:p>
            <a:pPr marL="342900" indent="-342900" algn="just">
              <a:lnSpc>
                <a:spcPct val="120000"/>
              </a:lnSpc>
              <a:buFont typeface="Wingdings" charset="2"/>
              <a:buChar char="Ø"/>
            </a:pPr>
            <a:r>
              <a:rPr kumimoji="1" lang="en-GB" altLang="zh-CN" sz="2000" b="1" dirty="0" smtClean="0">
                <a:solidFill>
                  <a:srgbClr val="B2251B"/>
                </a:solidFill>
                <a:cs typeface="Times New Roman" panose="02020603050405020304" pitchFamily="18" charset="0"/>
              </a:rPr>
              <a:t>Plasma current and shape control</a:t>
            </a:r>
          </a:p>
        </p:txBody>
      </p:sp>
      <p:pic>
        <p:nvPicPr>
          <p:cNvPr id="20" name="图片 19"/>
          <p:cNvPicPr>
            <a:picLocks noChangeAspect="1"/>
          </p:cNvPicPr>
          <p:nvPr/>
        </p:nvPicPr>
        <p:blipFill>
          <a:blip r:embed="rId3"/>
          <a:stretch>
            <a:fillRect/>
          </a:stretch>
        </p:blipFill>
        <p:spPr>
          <a:xfrm>
            <a:off x="219944" y="1484809"/>
            <a:ext cx="4989168" cy="2414417"/>
          </a:xfrm>
          <a:prstGeom prst="rect">
            <a:avLst/>
          </a:prstGeom>
        </p:spPr>
      </p:pic>
      <p:grpSp>
        <p:nvGrpSpPr>
          <p:cNvPr id="2" name="组 1"/>
          <p:cNvGrpSpPr/>
          <p:nvPr/>
        </p:nvGrpSpPr>
        <p:grpSpPr>
          <a:xfrm>
            <a:off x="5292080" y="1196752"/>
            <a:ext cx="4235986" cy="2610117"/>
            <a:chOff x="5292080" y="1196752"/>
            <a:chExt cx="4235986" cy="2610117"/>
          </a:xfrm>
        </p:grpSpPr>
        <p:grpSp>
          <p:nvGrpSpPr>
            <p:cNvPr id="21" name="组 20"/>
            <p:cNvGrpSpPr/>
            <p:nvPr/>
          </p:nvGrpSpPr>
          <p:grpSpPr>
            <a:xfrm>
              <a:off x="5292080" y="1196752"/>
              <a:ext cx="4235986" cy="1643327"/>
              <a:chOff x="15301839" y="11016827"/>
              <a:chExt cx="6192688" cy="2012908"/>
            </a:xfrm>
          </p:grpSpPr>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6187" y="11565774"/>
                <a:ext cx="3170030" cy="332189"/>
              </a:xfrm>
              <a:prstGeom prst="rect">
                <a:avLst/>
              </a:prstGeom>
            </p:spPr>
          </p:pic>
          <p:sp>
            <p:nvSpPr>
              <p:cNvPr id="23" name="文本框 22"/>
              <p:cNvSpPr txBox="1"/>
              <p:nvPr/>
            </p:nvSpPr>
            <p:spPr>
              <a:xfrm>
                <a:off x="15301839" y="11016827"/>
                <a:ext cx="3558003" cy="400110"/>
              </a:xfrm>
              <a:prstGeom prst="rect">
                <a:avLst/>
              </a:prstGeom>
              <a:noFill/>
            </p:spPr>
            <p:txBody>
              <a:bodyPr wrap="square" rtlCol="0">
                <a:spAutoFit/>
              </a:bodyPr>
              <a:lstStyle/>
              <a:p>
                <a:r>
                  <a:rPr kumimoji="1" lang="en-US" altLang="zh-CN" sz="2000" dirty="0" smtClean="0"/>
                  <a:t>(1) Error calculation</a:t>
                </a:r>
                <a:endParaRPr kumimoji="1" lang="zh-CN" altLang="en-US" sz="2000" dirty="0"/>
              </a:p>
            </p:txBody>
          </p:sp>
          <p:sp>
            <p:nvSpPr>
              <p:cNvPr id="24" name="文本框 23"/>
              <p:cNvSpPr txBox="1"/>
              <p:nvPr/>
            </p:nvSpPr>
            <p:spPr>
              <a:xfrm>
                <a:off x="15301839" y="12149791"/>
                <a:ext cx="6192688" cy="400110"/>
              </a:xfrm>
              <a:prstGeom prst="rect">
                <a:avLst/>
              </a:prstGeom>
              <a:noFill/>
            </p:spPr>
            <p:txBody>
              <a:bodyPr wrap="square" rtlCol="0">
                <a:spAutoFit/>
              </a:bodyPr>
              <a:lstStyle/>
              <a:p>
                <a:r>
                  <a:rPr kumimoji="1" lang="en-US" altLang="zh-CN" sz="2000" dirty="0" smtClean="0"/>
                  <a:t>(2) PID calculation   </a:t>
                </a:r>
                <a:endParaRPr kumimoji="1" lang="zh-CN" altLang="en-US" sz="2000" dirty="0"/>
              </a:p>
            </p:txBody>
          </p:sp>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16186" y="12728110"/>
                <a:ext cx="2665974" cy="301625"/>
              </a:xfrm>
              <a:prstGeom prst="rect">
                <a:avLst/>
              </a:prstGeom>
            </p:spPr>
          </p:pic>
        </p:grpSp>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7569" y="3507936"/>
              <a:ext cx="3215351" cy="298933"/>
            </a:xfrm>
            <a:prstGeom prst="rect">
              <a:avLst/>
            </a:prstGeom>
          </p:spPr>
        </p:pic>
        <p:sp>
          <p:nvSpPr>
            <p:cNvPr id="27" name="文本框 26"/>
            <p:cNvSpPr txBox="1"/>
            <p:nvPr/>
          </p:nvSpPr>
          <p:spPr>
            <a:xfrm>
              <a:off x="5292080" y="2988997"/>
              <a:ext cx="4235986" cy="400110"/>
            </a:xfrm>
            <a:prstGeom prst="rect">
              <a:avLst/>
            </a:prstGeom>
            <a:noFill/>
          </p:spPr>
          <p:txBody>
            <a:bodyPr wrap="square" rtlCol="0">
              <a:spAutoFit/>
            </a:bodyPr>
            <a:lstStyle/>
            <a:p>
              <a:r>
                <a:rPr kumimoji="1" lang="en-US" altLang="zh-CN" sz="2000" dirty="0" smtClean="0"/>
                <a:t>(3) command    </a:t>
              </a:r>
              <a:endParaRPr kumimoji="1" lang="zh-CN" altLang="en-US" sz="2000" dirty="0"/>
            </a:p>
          </p:txBody>
        </p:sp>
      </p:grpSp>
      <p:pic>
        <p:nvPicPr>
          <p:cNvPr id="28" name="图片 27"/>
          <p:cNvPicPr/>
          <p:nvPr/>
        </p:nvPicPr>
        <p:blipFill>
          <a:blip r:embed="rId7"/>
          <a:stretch>
            <a:fillRect/>
          </a:stretch>
        </p:blipFill>
        <p:spPr>
          <a:xfrm>
            <a:off x="246216" y="4475985"/>
            <a:ext cx="3168352" cy="1584176"/>
          </a:xfrm>
          <a:prstGeom prst="rect">
            <a:avLst/>
          </a:prstGeom>
        </p:spPr>
      </p:pic>
      <p:sp>
        <p:nvSpPr>
          <p:cNvPr id="29" name="文本框 28"/>
          <p:cNvSpPr txBox="1"/>
          <p:nvPr/>
        </p:nvSpPr>
        <p:spPr>
          <a:xfrm>
            <a:off x="3602291" y="4502563"/>
            <a:ext cx="5112568" cy="1569660"/>
          </a:xfrm>
          <a:prstGeom prst="rect">
            <a:avLst/>
          </a:prstGeom>
          <a:noFill/>
        </p:spPr>
        <p:txBody>
          <a:bodyPr wrap="square" rtlCol="0">
            <a:spAutoFit/>
          </a:bodyPr>
          <a:lstStyle/>
          <a:p>
            <a:pPr algn="just">
              <a:lnSpc>
                <a:spcPct val="120000"/>
              </a:lnSpc>
            </a:pPr>
            <a:r>
              <a:rPr kumimoji="1" lang="en-GB" altLang="zh-CN" sz="1600" b="1" smtClean="0">
                <a:cs typeface="Times New Roman" panose="02020603050405020304" pitchFamily="18" charset="0"/>
              </a:rPr>
              <a:t>(</a:t>
            </a:r>
            <a:r>
              <a:rPr kumimoji="1" lang="en-GB" altLang="zh-CN" sz="1600" b="1" dirty="0" smtClean="0">
                <a:cs typeface="Times New Roman" panose="02020603050405020304" pitchFamily="18" charset="0"/>
              </a:rPr>
              <a:t>1) </a:t>
            </a:r>
            <a:r>
              <a:rPr kumimoji="1" lang="en-GB" altLang="zh-CN" sz="1600" dirty="0" smtClean="0">
                <a:cs typeface="Times New Roman" panose="02020603050405020304" pitchFamily="18" charset="0"/>
              </a:rPr>
              <a:t>change the executing sequence to enable the termination control algorithms.</a:t>
            </a:r>
          </a:p>
          <a:p>
            <a:pPr algn="just">
              <a:lnSpc>
                <a:spcPct val="120000"/>
              </a:lnSpc>
            </a:pPr>
            <a:r>
              <a:rPr kumimoji="1" lang="en-GB" altLang="zh-CN" sz="1600" b="1" dirty="0" smtClean="0">
                <a:cs typeface="Times New Roman" panose="02020603050405020304" pitchFamily="18" charset="0"/>
              </a:rPr>
              <a:t>(2)  </a:t>
            </a:r>
            <a:r>
              <a:rPr kumimoji="1" lang="en-US" altLang="zh-CN" sz="1600" dirty="0" smtClean="0">
                <a:cs typeface="Times New Roman" panose="02020603050405020304" pitchFamily="18" charset="0"/>
              </a:rPr>
              <a:t>new targets for current and shape need to be calculated.</a:t>
            </a:r>
            <a:r>
              <a:rPr kumimoji="1" lang="en-GB" altLang="zh-CN" sz="1600" dirty="0" smtClean="0">
                <a:cs typeface="Times New Roman" panose="02020603050405020304" pitchFamily="18" charset="0"/>
              </a:rPr>
              <a:t> </a:t>
            </a:r>
            <a:endParaRPr kumimoji="1" lang="en-GB" altLang="zh-CN" sz="1600" dirty="0">
              <a:cs typeface="Times New Roman" panose="02020603050405020304" pitchFamily="18" charset="0"/>
            </a:endParaRPr>
          </a:p>
          <a:p>
            <a:pPr algn="just">
              <a:lnSpc>
                <a:spcPct val="120000"/>
              </a:lnSpc>
            </a:pPr>
            <a:r>
              <a:rPr kumimoji="1" lang="en-US" altLang="zh-CN" sz="1600" b="1" dirty="0" smtClean="0">
                <a:cs typeface="Times New Roman" panose="02020603050405020304" pitchFamily="18" charset="0"/>
              </a:rPr>
              <a:t>(3) </a:t>
            </a:r>
            <a:r>
              <a:rPr kumimoji="1" lang="en-US" altLang="zh-CN" sz="1600" dirty="0" smtClean="0">
                <a:cs typeface="Times New Roman" panose="02020603050405020304" pitchFamily="18" charset="0"/>
              </a:rPr>
              <a:t>choose the suitable PF feedforward current.  </a:t>
            </a:r>
            <a:endParaRPr kumimoji="1" lang="zh-CN" altLang="en-US" sz="1600" dirty="0">
              <a:cs typeface="Times New Roman" panose="02020603050405020304" pitchFamily="18" charset="0"/>
            </a:endParaRPr>
          </a:p>
        </p:txBody>
      </p:sp>
      <p:sp>
        <p:nvSpPr>
          <p:cNvPr id="3" name="矩形 2"/>
          <p:cNvSpPr/>
          <p:nvPr/>
        </p:nvSpPr>
        <p:spPr>
          <a:xfrm>
            <a:off x="323528" y="3949762"/>
            <a:ext cx="4572000" cy="394210"/>
          </a:xfrm>
          <a:prstGeom prst="rect">
            <a:avLst/>
          </a:prstGeom>
        </p:spPr>
        <p:txBody>
          <a:bodyPr>
            <a:spAutoFit/>
          </a:bodyPr>
          <a:lstStyle/>
          <a:p>
            <a:pPr marL="285750" indent="-285750" algn="just">
              <a:lnSpc>
                <a:spcPct val="120000"/>
              </a:lnSpc>
              <a:buFont typeface="Wingdings" charset="2"/>
              <a:buChar char="Ø"/>
            </a:pPr>
            <a:r>
              <a:rPr kumimoji="1" lang="en-GB" altLang="zh-CN" b="1" dirty="0">
                <a:solidFill>
                  <a:srgbClr val="B2251B"/>
                </a:solidFill>
                <a:cs typeface="Times New Roman" panose="02020603050405020304" pitchFamily="18" charset="0"/>
              </a:rPr>
              <a:t>The termination control </a:t>
            </a:r>
            <a:r>
              <a:rPr kumimoji="1" lang="en-GB" altLang="zh-CN" b="1" dirty="0" smtClean="0">
                <a:solidFill>
                  <a:srgbClr val="B2251B"/>
                </a:solidFill>
                <a:cs typeface="Times New Roman" panose="02020603050405020304" pitchFamily="18" charset="0"/>
              </a:rPr>
              <a:t>design</a:t>
            </a:r>
            <a:endParaRPr kumimoji="1" lang="en-GB" altLang="zh-CN" b="1" dirty="0">
              <a:solidFill>
                <a:srgbClr val="B2251B"/>
              </a:solidFill>
              <a:cs typeface="Times New Roman" panose="02020603050405020304" pitchFamily="18" charset="0"/>
            </a:endParaRPr>
          </a:p>
        </p:txBody>
      </p:sp>
    </p:spTree>
    <p:extLst>
      <p:ext uri="{BB962C8B-B14F-4D97-AF65-F5344CB8AC3E}">
        <p14:creationId xmlns:p14="http://schemas.microsoft.com/office/powerpoint/2010/main" val="21523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250825" y="33338"/>
            <a:ext cx="8229600" cy="874712"/>
          </a:xfrm>
        </p:spPr>
        <p:txBody>
          <a:bodyPr/>
          <a:lstStyle/>
          <a:p>
            <a:r>
              <a:rPr lang="en-US" altLang="zh-CN" dirty="0" smtClean="0"/>
              <a:t>Control trajectory design</a:t>
            </a:r>
            <a:endParaRPr lang="zh-CN" altLang="en-US" dirty="0">
              <a:latin typeface="黑体" charset="0"/>
              <a:ea typeface="黑体" charset="0"/>
            </a:endParaRPr>
          </a:p>
        </p:txBody>
      </p:sp>
      <p:sp>
        <p:nvSpPr>
          <p:cNvPr id="22530" name="幻灯片编号占位符 3"/>
          <p:cNvSpPr txBox="1">
            <a:spLocks/>
          </p:cNvSpPr>
          <p:nvPr/>
        </p:nvSpPr>
        <p:spPr bwMode="auto">
          <a:xfrm>
            <a:off x="8674795" y="6405140"/>
            <a:ext cx="44291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r"/>
            <a:fld id="{33FE1174-5CCD-E244-97E6-804FD0A16FB6}" type="slidenum">
              <a:rPr kumimoji="0" lang="en-US" altLang="zh-CN" sz="1400"/>
              <a:pPr algn="r"/>
              <a:t>6</a:t>
            </a:fld>
            <a:endParaRPr kumimoji="0" lang="en-US" altLang="zh-CN" sz="1400"/>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45" y="1504683"/>
            <a:ext cx="3609617" cy="2593396"/>
          </a:xfrm>
          <a:prstGeom prst="rect">
            <a:avLst/>
          </a:prstGeom>
        </p:spPr>
      </p:pic>
      <p:grpSp>
        <p:nvGrpSpPr>
          <p:cNvPr id="15" name="组 14"/>
          <p:cNvGrpSpPr/>
          <p:nvPr/>
        </p:nvGrpSpPr>
        <p:grpSpPr>
          <a:xfrm>
            <a:off x="6173056" y="3706544"/>
            <a:ext cx="3026502" cy="1768753"/>
            <a:chOff x="3675953" y="3909241"/>
            <a:chExt cx="5211167" cy="2675689"/>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953" y="3909241"/>
              <a:ext cx="5211167" cy="2675689"/>
            </a:xfrm>
            <a:prstGeom prst="rect">
              <a:avLst/>
            </a:prstGeom>
          </p:spPr>
        </p:pic>
        <p:sp>
          <p:nvSpPr>
            <p:cNvPr id="17" name="矩形 16"/>
            <p:cNvSpPr/>
            <p:nvPr/>
          </p:nvSpPr>
          <p:spPr>
            <a:xfrm>
              <a:off x="6321896" y="4789885"/>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80840" y="23618675"/>
            <a:ext cx="7109712" cy="593890"/>
          </a:xfrm>
          <a:prstGeom prst="rect">
            <a:avLst/>
          </a:prstGeom>
        </p:spPr>
      </p:pic>
      <p:sp>
        <p:nvSpPr>
          <p:cNvPr id="20" name="矩形 19"/>
          <p:cNvSpPr/>
          <p:nvPr/>
        </p:nvSpPr>
        <p:spPr>
          <a:xfrm>
            <a:off x="323528" y="994000"/>
            <a:ext cx="3897026" cy="394210"/>
          </a:xfrm>
          <a:prstGeom prst="rect">
            <a:avLst/>
          </a:prstGeom>
        </p:spPr>
        <p:txBody>
          <a:bodyPr wrap="square">
            <a:spAutoFit/>
          </a:bodyPr>
          <a:lstStyle/>
          <a:p>
            <a:pPr marL="285750" indent="-285750" algn="just">
              <a:lnSpc>
                <a:spcPct val="120000"/>
              </a:lnSpc>
              <a:buFont typeface="Wingdings" charset="2"/>
              <a:buChar char="ü"/>
            </a:pPr>
            <a:r>
              <a:rPr kumimoji="1" lang="en-US" altLang="zh-CN" b="1" dirty="0" smtClean="0">
                <a:solidFill>
                  <a:srgbClr val="B2251B"/>
                </a:solidFill>
                <a:cs typeface="Times New Roman" panose="02020603050405020304" pitchFamily="18" charset="0"/>
              </a:rPr>
              <a:t>E</a:t>
            </a:r>
            <a:r>
              <a:rPr kumimoji="1" lang="en-GB" altLang="zh-CN" b="1" dirty="0" err="1" smtClean="0">
                <a:solidFill>
                  <a:srgbClr val="B2251B"/>
                </a:solidFill>
                <a:cs typeface="Times New Roman" panose="02020603050405020304" pitchFamily="18" charset="0"/>
              </a:rPr>
              <a:t>xecution</a:t>
            </a:r>
            <a:r>
              <a:rPr kumimoji="1" lang="en-GB" altLang="zh-CN" b="1" dirty="0" smtClean="0">
                <a:solidFill>
                  <a:srgbClr val="B2251B"/>
                </a:solidFill>
                <a:cs typeface="Times New Roman" panose="02020603050405020304" pitchFamily="18" charset="0"/>
              </a:rPr>
              <a:t> </a:t>
            </a:r>
            <a:r>
              <a:rPr kumimoji="1" lang="en-GB" altLang="zh-CN" b="1" dirty="0" smtClean="0">
                <a:solidFill>
                  <a:srgbClr val="B2251B"/>
                </a:solidFill>
                <a:cs typeface="Times New Roman" panose="02020603050405020304" pitchFamily="18" charset="0"/>
              </a:rPr>
              <a:t>sequence </a:t>
            </a:r>
            <a:r>
              <a:rPr kumimoji="1" lang="en-GB" altLang="zh-CN" b="1" dirty="0" smtClean="0">
                <a:solidFill>
                  <a:srgbClr val="B2251B"/>
                </a:solidFill>
                <a:cs typeface="Times New Roman" panose="02020603050405020304" pitchFamily="18" charset="0"/>
              </a:rPr>
              <a:t>switching</a:t>
            </a:r>
            <a:endParaRPr kumimoji="1" lang="en-GB" altLang="zh-CN" b="1" dirty="0">
              <a:solidFill>
                <a:srgbClr val="B2251B"/>
              </a:solidFill>
              <a:cs typeface="Times New Roman" panose="02020603050405020304" pitchFamily="18" charset="0"/>
            </a:endParaRPr>
          </a:p>
        </p:txBody>
      </p:sp>
      <p:grpSp>
        <p:nvGrpSpPr>
          <p:cNvPr id="21" name="组 20"/>
          <p:cNvGrpSpPr/>
          <p:nvPr/>
        </p:nvGrpSpPr>
        <p:grpSpPr>
          <a:xfrm>
            <a:off x="3807794" y="2378120"/>
            <a:ext cx="2427563" cy="2314835"/>
            <a:chOff x="553078" y="1916832"/>
            <a:chExt cx="3200504" cy="3086100"/>
          </a:xfrm>
        </p:grpSpPr>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882" y="1916832"/>
              <a:ext cx="3187700" cy="3086100"/>
            </a:xfrm>
            <a:prstGeom prst="rect">
              <a:avLst/>
            </a:prstGeom>
          </p:spPr>
        </p:pic>
        <p:sp>
          <p:nvSpPr>
            <p:cNvPr id="23" name="矩形 22"/>
            <p:cNvSpPr/>
            <p:nvPr/>
          </p:nvSpPr>
          <p:spPr>
            <a:xfrm>
              <a:off x="553078" y="2967730"/>
              <a:ext cx="2938802" cy="2035202"/>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4" name="表格 23"/>
          <p:cNvGraphicFramePr>
            <a:graphicFrameLocks noGrp="1"/>
          </p:cNvGraphicFramePr>
          <p:nvPr>
            <p:extLst>
              <p:ext uri="{D42A27DB-BD31-4B8C-83A1-F6EECF244321}">
                <p14:modId xmlns:p14="http://schemas.microsoft.com/office/powerpoint/2010/main" val="734945188"/>
              </p:ext>
            </p:extLst>
          </p:nvPr>
        </p:nvGraphicFramePr>
        <p:xfrm>
          <a:off x="6303065" y="1166403"/>
          <a:ext cx="2808310" cy="1816216"/>
        </p:xfrm>
        <a:graphic>
          <a:graphicData uri="http://schemas.openxmlformats.org/drawingml/2006/table">
            <a:tbl>
              <a:tblPr firstRow="1" bandRow="1">
                <a:solidFill>
                  <a:srgbClr val="FFC000"/>
                </a:solidFill>
                <a:tableStyleId>{21E4AEA4-8DFA-4A89-87EB-49C32662AFE0}</a:tableStyleId>
              </a:tblPr>
              <a:tblGrid>
                <a:gridCol w="619006"/>
                <a:gridCol w="480539"/>
                <a:gridCol w="432451"/>
                <a:gridCol w="412461"/>
                <a:gridCol w="471383"/>
                <a:gridCol w="392470"/>
              </a:tblGrid>
              <a:tr h="475096">
                <a:tc>
                  <a:txBody>
                    <a:bodyPr/>
                    <a:lstStyle/>
                    <a:p>
                      <a:endParaRPr lang="zh-CN" altLang="en-US" sz="1600" dirty="0"/>
                    </a:p>
                  </a:txBody>
                  <a:tcPr/>
                </a:tc>
                <a:tc>
                  <a:txBody>
                    <a:bodyPr/>
                    <a:lstStyle/>
                    <a:p>
                      <a:r>
                        <a:rPr lang="en-US" altLang="zh-CN" sz="1400" dirty="0" smtClean="0"/>
                        <a:t>E1</a:t>
                      </a:r>
                      <a:endParaRPr lang="zh-CN" altLang="en-US" sz="1400" dirty="0"/>
                    </a:p>
                  </a:txBody>
                  <a:tcPr/>
                </a:tc>
                <a:tc>
                  <a:txBody>
                    <a:bodyPr/>
                    <a:lstStyle/>
                    <a:p>
                      <a:r>
                        <a:rPr lang="en-US" altLang="zh-CN" sz="1400" dirty="0" smtClean="0"/>
                        <a:t>E2</a:t>
                      </a:r>
                      <a:endParaRPr lang="zh-CN" altLang="en-US" sz="1400" dirty="0"/>
                    </a:p>
                  </a:txBody>
                  <a:tcPr/>
                </a:tc>
                <a:tc>
                  <a:txBody>
                    <a:bodyPr/>
                    <a:lstStyle/>
                    <a:p>
                      <a:r>
                        <a:rPr lang="en-US" altLang="zh-CN" sz="1400" dirty="0" smtClean="0"/>
                        <a:t>E3</a:t>
                      </a:r>
                      <a:endParaRPr lang="zh-CN" altLang="en-US" sz="1400" dirty="0"/>
                    </a:p>
                  </a:txBody>
                  <a:tcPr/>
                </a:tc>
                <a:tc>
                  <a:txBody>
                    <a:bodyPr/>
                    <a:lstStyle/>
                    <a:p>
                      <a:r>
                        <a:rPr lang="en-US" altLang="zh-CN" sz="1400" dirty="0" smtClean="0"/>
                        <a:t>E4</a:t>
                      </a:r>
                      <a:endParaRPr lang="zh-CN" altLang="en-US" sz="1400" dirty="0"/>
                    </a:p>
                  </a:txBody>
                  <a:tcPr/>
                </a:tc>
                <a:tc>
                  <a:txBody>
                    <a:bodyPr/>
                    <a:lstStyle/>
                    <a:p>
                      <a:r>
                        <a:rPr lang="mr-IN" altLang="zh-CN" sz="1400" dirty="0" smtClean="0"/>
                        <a:t>…</a:t>
                      </a:r>
                      <a:endParaRPr lang="zh-CN" altLang="en-US" sz="1400" dirty="0"/>
                    </a:p>
                  </a:txBody>
                  <a:tcPr/>
                </a:tc>
              </a:tr>
              <a:tr h="331470">
                <a:tc>
                  <a:txBody>
                    <a:bodyPr/>
                    <a:lstStyle/>
                    <a:p>
                      <a:r>
                        <a:rPr lang="en-US" altLang="zh-CN" sz="1400" dirty="0" smtClean="0"/>
                        <a:t>Cat1</a:t>
                      </a:r>
                      <a:endParaRPr lang="zh-CN" altLang="en-US" sz="1400" dirty="0"/>
                    </a:p>
                  </a:txBody>
                  <a:tcPr/>
                </a:tc>
                <a:tc>
                  <a:txBody>
                    <a:bodyPr/>
                    <a:lstStyle/>
                    <a:p>
                      <a:r>
                        <a:rPr lang="en-US" altLang="zh-CN" sz="1600" dirty="0" smtClean="0"/>
                        <a:t>0</a:t>
                      </a:r>
                      <a:endParaRPr lang="zh-CN" altLang="en-US" sz="1600" dirty="0"/>
                    </a:p>
                  </a:txBody>
                  <a:tcPr/>
                </a:tc>
                <a:tc>
                  <a:txBody>
                    <a:bodyPr/>
                    <a:lstStyle/>
                    <a:p>
                      <a:r>
                        <a:rPr lang="en-US" altLang="zh-CN" sz="1600" dirty="0" smtClean="0"/>
                        <a:t>1</a:t>
                      </a:r>
                      <a:endParaRPr lang="zh-CN" altLang="en-US" sz="1600" dirty="0"/>
                    </a:p>
                  </a:txBody>
                  <a:tcPr/>
                </a:tc>
                <a:tc>
                  <a:txBody>
                    <a:bodyPr/>
                    <a:lstStyle/>
                    <a:p>
                      <a:r>
                        <a:rPr lang="en-US" altLang="zh-CN" sz="1600" dirty="0" smtClean="0"/>
                        <a:t>2</a:t>
                      </a:r>
                      <a:endParaRPr lang="zh-CN" altLang="en-US" sz="1600" dirty="0"/>
                    </a:p>
                  </a:txBody>
                  <a:tcPr/>
                </a:tc>
                <a:tc>
                  <a:txBody>
                    <a:bodyPr/>
                    <a:lstStyle/>
                    <a:p>
                      <a:r>
                        <a:rPr lang="en-US" altLang="zh-CN" sz="1600" dirty="0" smtClean="0"/>
                        <a:t>1</a:t>
                      </a:r>
                      <a:endParaRPr lang="zh-CN" altLang="en-US" sz="1600" dirty="0"/>
                    </a:p>
                  </a:txBody>
                  <a:tcPr/>
                </a:tc>
                <a:tc>
                  <a:txBody>
                    <a:bodyPr/>
                    <a:lstStyle/>
                    <a:p>
                      <a:endParaRPr lang="zh-CN" altLang="en-US" sz="1600" dirty="0"/>
                    </a:p>
                  </a:txBody>
                  <a:tcPr/>
                </a:tc>
              </a:tr>
              <a:tr h="331470">
                <a:tc>
                  <a:txBody>
                    <a:bodyPr/>
                    <a:lstStyle/>
                    <a:p>
                      <a:r>
                        <a:rPr lang="en-US" altLang="zh-CN" sz="1400" dirty="0" smtClean="0"/>
                        <a:t>Cat2</a:t>
                      </a:r>
                      <a:endParaRPr lang="zh-CN" altLang="en-US" sz="1400" dirty="0"/>
                    </a:p>
                  </a:txBody>
                  <a:tcPr/>
                </a:tc>
                <a:tc>
                  <a:txBody>
                    <a:bodyPr/>
                    <a:lstStyle/>
                    <a:p>
                      <a:r>
                        <a:rPr lang="en-US" altLang="zh-CN" sz="1600" dirty="0" smtClean="0"/>
                        <a:t>0</a:t>
                      </a:r>
                      <a:endParaRPr lang="zh-CN" altLang="en-US" sz="1600" dirty="0"/>
                    </a:p>
                  </a:txBody>
                  <a:tcPr/>
                </a:tc>
                <a:tc>
                  <a:txBody>
                    <a:bodyPr/>
                    <a:lstStyle/>
                    <a:p>
                      <a:r>
                        <a:rPr lang="en-US" altLang="zh-CN" sz="1600" dirty="0" smtClean="0"/>
                        <a:t>2</a:t>
                      </a:r>
                      <a:endParaRPr lang="zh-CN" altLang="en-US" sz="1600" dirty="0"/>
                    </a:p>
                  </a:txBody>
                  <a:tcPr/>
                </a:tc>
                <a:tc>
                  <a:txBody>
                    <a:bodyPr/>
                    <a:lstStyle/>
                    <a:p>
                      <a:r>
                        <a:rPr lang="en-US" altLang="zh-CN" sz="1600" dirty="0" smtClean="0"/>
                        <a:t>1</a:t>
                      </a:r>
                      <a:endParaRPr lang="zh-CN" altLang="en-US" sz="1600" dirty="0"/>
                    </a:p>
                  </a:txBody>
                  <a:tcPr/>
                </a:tc>
                <a:tc>
                  <a:txBody>
                    <a:bodyPr/>
                    <a:lstStyle/>
                    <a:p>
                      <a:r>
                        <a:rPr lang="en-US" altLang="zh-CN" sz="1600" dirty="0" smtClean="0"/>
                        <a:t>3</a:t>
                      </a:r>
                      <a:endParaRPr lang="zh-CN" altLang="en-US" sz="1600" dirty="0"/>
                    </a:p>
                  </a:txBody>
                  <a:tcPr/>
                </a:tc>
                <a:tc>
                  <a:txBody>
                    <a:bodyPr/>
                    <a:lstStyle/>
                    <a:p>
                      <a:endParaRPr lang="zh-CN" altLang="en-US" sz="1600" dirty="0"/>
                    </a:p>
                  </a:txBody>
                  <a:tcPr/>
                </a:tc>
              </a:tr>
              <a:tr h="331470">
                <a:tc>
                  <a:txBody>
                    <a:bodyPr/>
                    <a:lstStyle/>
                    <a:p>
                      <a:r>
                        <a:rPr lang="en-US" altLang="zh-CN" sz="1400" dirty="0" smtClean="0"/>
                        <a:t>Cat3</a:t>
                      </a:r>
                      <a:endParaRPr lang="zh-CN" altLang="en-US" sz="1400" dirty="0"/>
                    </a:p>
                  </a:txBody>
                  <a:tcPr/>
                </a:tc>
                <a:tc>
                  <a:txBody>
                    <a:bodyPr/>
                    <a:lstStyle/>
                    <a:p>
                      <a:endParaRPr lang="zh-CN" altLang="en-US" sz="1600" dirty="0"/>
                    </a:p>
                  </a:txBody>
                  <a:tcPr/>
                </a:tc>
                <a:tc>
                  <a:txBody>
                    <a:bodyPr/>
                    <a:lstStyle/>
                    <a:p>
                      <a:endParaRPr lang="zh-CN" altLang="en-US" sz="1600"/>
                    </a:p>
                  </a:txBody>
                  <a:tcPr/>
                </a:tc>
                <a:tc>
                  <a:txBody>
                    <a:bodyPr/>
                    <a:lstStyle/>
                    <a:p>
                      <a:endParaRPr lang="zh-CN" altLang="en-US" sz="1600" dirty="0"/>
                    </a:p>
                  </a:txBody>
                  <a:tcPr/>
                </a:tc>
                <a:tc>
                  <a:txBody>
                    <a:bodyPr/>
                    <a:lstStyle/>
                    <a:p>
                      <a:endParaRPr lang="zh-CN" altLang="en-US" sz="1600" dirty="0"/>
                    </a:p>
                  </a:txBody>
                  <a:tcPr/>
                </a:tc>
                <a:tc>
                  <a:txBody>
                    <a:bodyPr/>
                    <a:lstStyle/>
                    <a:p>
                      <a:endParaRPr lang="zh-CN" altLang="en-US" sz="1600"/>
                    </a:p>
                  </a:txBody>
                  <a:tcPr/>
                </a:tc>
              </a:tr>
              <a:tr h="299247">
                <a:tc>
                  <a:txBody>
                    <a:bodyPr/>
                    <a:lstStyle/>
                    <a:p>
                      <a:r>
                        <a:rPr lang="mr-IN" altLang="zh-CN" sz="1600" dirty="0" smtClean="0"/>
                        <a:t>…</a:t>
                      </a:r>
                      <a:endParaRPr lang="zh-CN" altLang="en-US" sz="1600" dirty="0"/>
                    </a:p>
                  </a:txBody>
                  <a:tcPr/>
                </a:tc>
                <a:tc>
                  <a:txBody>
                    <a:bodyPr/>
                    <a:lstStyle/>
                    <a:p>
                      <a:endParaRPr lang="zh-CN" altLang="en-US" sz="1600"/>
                    </a:p>
                  </a:txBody>
                  <a:tcPr/>
                </a:tc>
                <a:tc>
                  <a:txBody>
                    <a:bodyPr/>
                    <a:lstStyle/>
                    <a:p>
                      <a:endParaRPr lang="zh-CN" altLang="en-US" sz="1600" dirty="0"/>
                    </a:p>
                  </a:txBody>
                  <a:tcPr/>
                </a:tc>
                <a:tc>
                  <a:txBody>
                    <a:bodyPr/>
                    <a:lstStyle/>
                    <a:p>
                      <a:endParaRPr lang="zh-CN" altLang="en-US" sz="1600"/>
                    </a:p>
                  </a:txBody>
                  <a:tcPr/>
                </a:tc>
                <a:tc>
                  <a:txBody>
                    <a:bodyPr/>
                    <a:lstStyle/>
                    <a:p>
                      <a:endParaRPr lang="zh-CN" altLang="en-US" sz="1600" dirty="0"/>
                    </a:p>
                  </a:txBody>
                  <a:tcPr/>
                </a:tc>
                <a:tc>
                  <a:txBody>
                    <a:bodyPr/>
                    <a:lstStyle/>
                    <a:p>
                      <a:endParaRPr lang="zh-CN" altLang="en-US" sz="1600" dirty="0"/>
                    </a:p>
                  </a:txBody>
                  <a:tcPr/>
                </a:tc>
              </a:tr>
            </a:tbl>
          </a:graphicData>
        </a:graphic>
      </p:graphicFrame>
      <p:cxnSp>
        <p:nvCxnSpPr>
          <p:cNvPr id="25" name="直线箭头连接符 24"/>
          <p:cNvCxnSpPr>
            <a:endCxn id="24" idx="1"/>
          </p:cNvCxnSpPr>
          <p:nvPr/>
        </p:nvCxnSpPr>
        <p:spPr>
          <a:xfrm flipV="1">
            <a:off x="5065402" y="2074511"/>
            <a:ext cx="1237663" cy="100521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p:cNvCxnSpPr/>
          <p:nvPr/>
        </p:nvCxnSpPr>
        <p:spPr>
          <a:xfrm flipH="1">
            <a:off x="7836868" y="3263025"/>
            <a:ext cx="7813" cy="4221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8"/>
          <p:cNvSpPr>
            <a:spLocks noChangeArrowheads="1"/>
          </p:cNvSpPr>
          <p:nvPr/>
        </p:nvSpPr>
        <p:spPr bwMode="auto">
          <a:xfrm>
            <a:off x="60257" y="4200052"/>
            <a:ext cx="3723395"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lnSpc>
                <a:spcPct val="120000"/>
              </a:lnSpc>
            </a:pPr>
            <a:r>
              <a:rPr kumimoji="1" lang="en-GB" altLang="zh-CN" sz="1600" b="1" dirty="0">
                <a:solidFill>
                  <a:srgbClr val="B2251B"/>
                </a:solidFill>
                <a:cs typeface="Times New Roman" panose="02020603050405020304" pitchFamily="18" charset="0"/>
              </a:rPr>
              <a:t>Categories</a:t>
            </a:r>
            <a:r>
              <a:rPr kumimoji="1" lang="en-US" altLang="zh-CN" sz="1600" b="1" dirty="0">
                <a:solidFill>
                  <a:srgbClr val="B2251B"/>
                </a:solidFill>
                <a:cs typeface="Times New Roman" panose="02020603050405020304" pitchFamily="18" charset="0"/>
              </a:rPr>
              <a:t>:</a:t>
            </a:r>
            <a:r>
              <a:rPr kumimoji="1" lang="zh-CN" altLang="en-US" sz="1600" b="1" dirty="0">
                <a:solidFill>
                  <a:srgbClr val="B2251B"/>
                </a:solidFill>
                <a:cs typeface="Times New Roman" panose="02020603050405020304" pitchFamily="18" charset="0"/>
              </a:rPr>
              <a:t> </a:t>
            </a:r>
            <a:r>
              <a:rPr kumimoji="1" lang="en-US" altLang="zh-CN" sz="1600" dirty="0">
                <a:cs typeface="Times New Roman" panose="02020603050405020304" pitchFamily="18" charset="0"/>
              </a:rPr>
              <a:t>Algorithm set classified by actuator</a:t>
            </a:r>
            <a:endParaRPr kumimoji="1" lang="en-GB" altLang="zh-CN" sz="1600" dirty="0">
              <a:cs typeface="Times New Roman" panose="02020603050405020304" pitchFamily="18" charset="0"/>
            </a:endParaRPr>
          </a:p>
          <a:p>
            <a:pPr algn="just">
              <a:lnSpc>
                <a:spcPct val="120000"/>
              </a:lnSpc>
            </a:pPr>
            <a:r>
              <a:rPr kumimoji="1" lang="en-US" altLang="zh-CN" sz="1600" b="1" dirty="0" smtClean="0">
                <a:solidFill>
                  <a:srgbClr val="B2251B"/>
                </a:solidFill>
                <a:cs typeface="Times New Roman" panose="02020603050405020304" pitchFamily="18" charset="0"/>
              </a:rPr>
              <a:t>Sequence</a:t>
            </a:r>
            <a:r>
              <a:rPr kumimoji="1" lang="en-US" altLang="zh-CN" sz="1600" b="1" dirty="0">
                <a:solidFill>
                  <a:srgbClr val="B2251B"/>
                </a:solidFill>
                <a:cs typeface="Times New Roman" panose="02020603050405020304" pitchFamily="18" charset="0"/>
              </a:rPr>
              <a:t>:</a:t>
            </a:r>
            <a:r>
              <a:rPr kumimoji="1" lang="zh-CN" altLang="en-US" sz="1600" b="1" dirty="0">
                <a:solidFill>
                  <a:srgbClr val="B2251B"/>
                </a:solidFill>
                <a:cs typeface="Times New Roman" panose="02020603050405020304" pitchFamily="18" charset="0"/>
              </a:rPr>
              <a:t> </a:t>
            </a:r>
            <a:r>
              <a:rPr kumimoji="1" lang="en-US" altLang="zh-CN" sz="1600" dirty="0">
                <a:cs typeface="Times New Roman" panose="02020603050405020304" pitchFamily="18" charset="0"/>
              </a:rPr>
              <a:t>a time-dependent list of the control algorithms that will be </a:t>
            </a:r>
            <a:r>
              <a:rPr kumimoji="1" lang="en-US" altLang="zh-CN" sz="1600" dirty="0" smtClean="0">
                <a:cs typeface="Times New Roman" panose="02020603050405020304" pitchFamily="18" charset="0"/>
              </a:rPr>
              <a:t>called</a:t>
            </a:r>
            <a:endParaRPr kumimoji="1" lang="en-GB" altLang="zh-CN" sz="1600" dirty="0">
              <a:cs typeface="Times New Roman" panose="02020603050405020304" pitchFamily="18" charset="0"/>
            </a:endParaRPr>
          </a:p>
        </p:txBody>
      </p:sp>
      <p:sp>
        <p:nvSpPr>
          <p:cNvPr id="27" name="矩形 26"/>
          <p:cNvSpPr/>
          <p:nvPr/>
        </p:nvSpPr>
        <p:spPr>
          <a:xfrm>
            <a:off x="4012218" y="1935116"/>
            <a:ext cx="2069374" cy="360612"/>
          </a:xfrm>
          <a:prstGeom prst="rect">
            <a:avLst/>
          </a:prstGeom>
        </p:spPr>
        <p:txBody>
          <a:bodyPr wrap="square">
            <a:spAutoFit/>
          </a:bodyPr>
          <a:lstStyle/>
          <a:p>
            <a:pPr algn="just">
              <a:lnSpc>
                <a:spcPct val="120000"/>
              </a:lnSpc>
            </a:pPr>
            <a:r>
              <a:rPr kumimoji="1" lang="en-US" altLang="zh-CN" sz="1600" b="1" dirty="0" smtClean="0">
                <a:solidFill>
                  <a:srgbClr val="0000CC"/>
                </a:solidFill>
                <a:cs typeface="Times New Roman" panose="02020603050405020304" pitchFamily="18" charset="0"/>
              </a:rPr>
              <a:t>Event detection</a:t>
            </a:r>
            <a:endParaRPr kumimoji="1" lang="en-GB" altLang="zh-CN" sz="1600" b="1" dirty="0">
              <a:solidFill>
                <a:srgbClr val="0000CC"/>
              </a:solidFill>
              <a:cs typeface="Times New Roman" panose="02020603050405020304" pitchFamily="18" charset="0"/>
            </a:endParaRPr>
          </a:p>
        </p:txBody>
      </p:sp>
      <p:sp>
        <p:nvSpPr>
          <p:cNvPr id="28" name="矩形 27"/>
          <p:cNvSpPr/>
          <p:nvPr/>
        </p:nvSpPr>
        <p:spPr>
          <a:xfrm>
            <a:off x="6809994" y="2881011"/>
            <a:ext cx="2069374" cy="360612"/>
          </a:xfrm>
          <a:prstGeom prst="rect">
            <a:avLst/>
          </a:prstGeom>
        </p:spPr>
        <p:txBody>
          <a:bodyPr wrap="square">
            <a:spAutoFit/>
          </a:bodyPr>
          <a:lstStyle/>
          <a:p>
            <a:pPr algn="just">
              <a:lnSpc>
                <a:spcPct val="120000"/>
              </a:lnSpc>
            </a:pPr>
            <a:r>
              <a:rPr kumimoji="1" lang="en-US" altLang="zh-CN" sz="1600" b="1" smtClean="0">
                <a:solidFill>
                  <a:srgbClr val="0000CC"/>
                </a:solidFill>
                <a:cs typeface="Times New Roman" panose="02020603050405020304" pitchFamily="18" charset="0"/>
              </a:rPr>
              <a:t>Response decision</a:t>
            </a:r>
            <a:endParaRPr kumimoji="1" lang="en-GB" altLang="zh-CN" sz="1600" b="1" dirty="0">
              <a:solidFill>
                <a:srgbClr val="0000CC"/>
              </a:solidFill>
              <a:cs typeface="Times New Roman" panose="02020603050405020304" pitchFamily="18" charset="0"/>
            </a:endParaRPr>
          </a:p>
        </p:txBody>
      </p:sp>
      <p:sp>
        <p:nvSpPr>
          <p:cNvPr id="29" name="矩形 28"/>
          <p:cNvSpPr/>
          <p:nvPr/>
        </p:nvSpPr>
        <p:spPr>
          <a:xfrm>
            <a:off x="6672532" y="5496699"/>
            <a:ext cx="2291955" cy="387798"/>
          </a:xfrm>
          <a:prstGeom prst="rect">
            <a:avLst/>
          </a:prstGeom>
        </p:spPr>
        <p:txBody>
          <a:bodyPr wrap="square">
            <a:spAutoFit/>
          </a:bodyPr>
          <a:lstStyle/>
          <a:p>
            <a:pPr algn="just">
              <a:lnSpc>
                <a:spcPct val="120000"/>
              </a:lnSpc>
            </a:pPr>
            <a:r>
              <a:rPr kumimoji="1" lang="en-US" altLang="zh-CN" sz="1600" b="1" smtClean="0">
                <a:solidFill>
                  <a:srgbClr val="0000CC"/>
                </a:solidFill>
                <a:cs typeface="Times New Roman" panose="02020603050405020304" pitchFamily="18" charset="0"/>
              </a:rPr>
              <a:t>Switching sequence</a:t>
            </a:r>
            <a:endParaRPr kumimoji="1" lang="en-GB" altLang="zh-CN" sz="1600" b="1" dirty="0">
              <a:solidFill>
                <a:srgbClr val="0000CC"/>
              </a:solidFill>
              <a:cs typeface="Times New Roman" panose="02020603050405020304" pitchFamily="18" charset="0"/>
            </a:endParaRPr>
          </a:p>
        </p:txBody>
      </p:sp>
    </p:spTree>
    <p:extLst>
      <p:ext uri="{BB962C8B-B14F-4D97-AF65-F5344CB8AC3E}">
        <p14:creationId xmlns:p14="http://schemas.microsoft.com/office/powerpoint/2010/main" val="2249891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250825" y="33338"/>
            <a:ext cx="8229600" cy="874712"/>
          </a:xfrm>
        </p:spPr>
        <p:txBody>
          <a:bodyPr/>
          <a:lstStyle/>
          <a:p>
            <a:r>
              <a:rPr lang="en-US" altLang="zh-CN" dirty="0"/>
              <a:t>Control trajectory design</a:t>
            </a:r>
            <a:endParaRPr lang="zh-CN" altLang="en-US" dirty="0">
              <a:latin typeface="黑体" charset="0"/>
              <a:ea typeface="黑体" charset="0"/>
            </a:endParaRPr>
          </a:p>
        </p:txBody>
      </p:sp>
      <p:sp>
        <p:nvSpPr>
          <p:cNvPr id="22530" name="幻灯片编号占位符 3"/>
          <p:cNvSpPr txBox="1">
            <a:spLocks/>
          </p:cNvSpPr>
          <p:nvPr/>
        </p:nvSpPr>
        <p:spPr bwMode="auto">
          <a:xfrm>
            <a:off x="8674795" y="6405140"/>
            <a:ext cx="44291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r"/>
            <a:fld id="{33FE1174-5CCD-E244-97E6-804FD0A16FB6}" type="slidenum">
              <a:rPr kumimoji="0" lang="en-US" altLang="zh-CN" sz="1400"/>
              <a:pPr algn="r"/>
              <a:t>7</a:t>
            </a:fld>
            <a:endParaRPr kumimoji="0" lang="en-US" altLang="zh-CN" sz="1400"/>
          </a:p>
        </p:txBody>
      </p:sp>
      <mc:AlternateContent xmlns:mc="http://schemas.openxmlformats.org/markup-compatibility/2006">
        <mc:Choice xmlns:a14="http://schemas.microsoft.com/office/drawing/2010/main" Requires="a14">
          <p:sp>
            <p:nvSpPr>
              <p:cNvPr id="6" name="矩形 5"/>
              <p:cNvSpPr/>
              <p:nvPr/>
            </p:nvSpPr>
            <p:spPr>
              <a:xfrm>
                <a:off x="1187624" y="2356671"/>
                <a:ext cx="4047198"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charset="0"/>
                            </a:rPr>
                          </m:ctrlPr>
                        </m:sSubPr>
                        <m:e>
                          <m:r>
                            <a:rPr lang="zh-CN" altLang="en-US" i="1">
                              <a:latin typeface="Cambria Math" charset="0"/>
                            </a:rPr>
                            <m:t>𝐼𝑃</m:t>
                          </m:r>
                        </m:e>
                        <m:sub>
                          <m:r>
                            <a:rPr lang="zh-CN" altLang="en-US" i="1">
                              <a:latin typeface="Cambria Math" charset="0"/>
                            </a:rPr>
                            <m:t>𝑡𝑎𝑟𝑔𝑒𝑡</m:t>
                          </m:r>
                        </m:sub>
                      </m:sSub>
                      <m:r>
                        <a:rPr lang="zh-CN" altLang="en-US" i="0">
                          <a:latin typeface="Cambria Math" charset="0"/>
                        </a:rPr>
                        <m:t>=</m:t>
                      </m:r>
                      <m:sSub>
                        <m:sSubPr>
                          <m:ctrlPr>
                            <a:rPr lang="zh-CN" altLang="en-US" i="1">
                              <a:latin typeface="Cambria Math" charset="0"/>
                            </a:rPr>
                          </m:ctrlPr>
                        </m:sSubPr>
                        <m:e>
                          <m:r>
                            <a:rPr lang="zh-CN" altLang="en-US" i="1">
                              <a:latin typeface="Cambria Math" charset="0"/>
                            </a:rPr>
                            <m:t>𝐼𝑃</m:t>
                          </m:r>
                        </m:e>
                        <m:sub>
                          <m:r>
                            <a:rPr lang="zh-CN" altLang="en-US" i="1">
                              <a:latin typeface="Cambria Math" charset="0"/>
                            </a:rPr>
                            <m:t>𝑡</m:t>
                          </m:r>
                          <m:r>
                            <a:rPr lang="zh-CN" altLang="en-US">
                              <a:latin typeface="Cambria Math" charset="0"/>
                            </a:rPr>
                            <m:t>0</m:t>
                          </m:r>
                        </m:sub>
                      </m:sSub>
                      <m:r>
                        <a:rPr lang="zh-CN" altLang="en-US" i="0">
                          <a:latin typeface="Cambria Math" charset="0"/>
                        </a:rPr>
                        <m:t>+</m:t>
                      </m:r>
                      <m:d>
                        <m:dPr>
                          <m:ctrlPr>
                            <a:rPr lang="zh-CN" altLang="en-US" i="1">
                              <a:latin typeface="Cambria Math" charset="0"/>
                            </a:rPr>
                          </m:ctrlPr>
                        </m:dPr>
                        <m:e>
                          <m:r>
                            <a:rPr lang="zh-CN" altLang="en-US" i="1">
                              <a:latin typeface="Cambria Math" charset="0"/>
                            </a:rPr>
                            <m:t>𝑡</m:t>
                          </m:r>
                          <m:r>
                            <a:rPr lang="zh-CN" altLang="en-US" i="0">
                              <a:latin typeface="Cambria Math" charset="0"/>
                            </a:rPr>
                            <m:t>−</m:t>
                          </m:r>
                          <m:sSub>
                            <m:sSubPr>
                              <m:ctrlPr>
                                <a:rPr lang="zh-CN" altLang="en-US" i="1">
                                  <a:latin typeface="Cambria Math" charset="0"/>
                                </a:rPr>
                              </m:ctrlPr>
                            </m:sSubPr>
                            <m:e>
                              <m:r>
                                <a:rPr lang="zh-CN" altLang="en-US" i="1">
                                  <a:latin typeface="Cambria Math" charset="0"/>
                                </a:rPr>
                                <m:t>𝑡</m:t>
                              </m:r>
                            </m:e>
                            <m:sub>
                              <m:r>
                                <a:rPr lang="zh-CN" altLang="en-US" i="0">
                                  <a:latin typeface="Cambria Math" charset="0"/>
                                </a:rPr>
                                <m:t>0</m:t>
                              </m:r>
                            </m:sub>
                          </m:sSub>
                        </m:e>
                      </m:d>
                      <m:r>
                        <a:rPr lang="zh-CN" altLang="en-US" i="0">
                          <a:latin typeface="Cambria Math" charset="0"/>
                        </a:rPr>
                        <m:t>∗</m:t>
                      </m:r>
                      <m:r>
                        <a:rPr lang="zh-CN" altLang="en-US" i="1">
                          <a:latin typeface="Cambria Math" charset="0"/>
                        </a:rPr>
                        <m:t>𝑟𝑎𝑚𝑝</m:t>
                      </m:r>
                      <m:r>
                        <m:rPr>
                          <m:lit/>
                        </m:rPr>
                        <a:rPr lang="zh-CN" altLang="en-US" i="0">
                          <a:latin typeface="Cambria Math" charset="0"/>
                        </a:rPr>
                        <m:t>_</m:t>
                      </m:r>
                      <m:r>
                        <a:rPr lang="zh-CN" altLang="en-US" i="1">
                          <a:latin typeface="Cambria Math" charset="0"/>
                        </a:rPr>
                        <m:t>𝑟𝑎𝑡𝑒</m:t>
                      </m:r>
                    </m:oMath>
                  </m:oMathPara>
                </a14:m>
                <a:endParaRPr lang="zh-CN" altLang="en-US" dirty="0"/>
              </a:p>
            </p:txBody>
          </p:sp>
        </mc:Choice>
        <mc:Fallback>
          <p:sp>
            <p:nvSpPr>
              <p:cNvPr id="6" name="矩形 5"/>
              <p:cNvSpPr>
                <a:spLocks noRot="1" noChangeAspect="1" noMove="1" noResize="1" noEditPoints="1" noAdjustHandles="1" noChangeArrowheads="1" noChangeShapeType="1" noTextEdit="1"/>
              </p:cNvSpPr>
              <p:nvPr/>
            </p:nvSpPr>
            <p:spPr>
              <a:xfrm>
                <a:off x="1187624" y="2356671"/>
                <a:ext cx="4047198" cy="391902"/>
              </a:xfrm>
              <a:prstGeom prst="rect">
                <a:avLst/>
              </a:prstGeom>
              <a:blipFill rotWithShape="0">
                <a:blip r:embed="rId3"/>
                <a:stretch>
                  <a:fillRect b="-6250"/>
                </a:stretch>
              </a:blipFill>
            </p:spPr>
            <p:txBody>
              <a:bodyPr/>
              <a:lstStyle/>
              <a:p>
                <a:r>
                  <a:rPr lang="zh-CN" altLang="en-US">
                    <a:noFill/>
                  </a:rPr>
                  <a:t> </a:t>
                </a:r>
              </a:p>
            </p:txBody>
          </p:sp>
        </mc:Fallback>
      </mc:AlternateContent>
      <p:sp>
        <p:nvSpPr>
          <p:cNvPr id="8" name="文本框 7"/>
          <p:cNvSpPr txBox="1"/>
          <p:nvPr/>
        </p:nvSpPr>
        <p:spPr>
          <a:xfrm>
            <a:off x="688205" y="1521408"/>
            <a:ext cx="6188051" cy="646331"/>
          </a:xfrm>
          <a:prstGeom prst="rect">
            <a:avLst/>
          </a:prstGeom>
          <a:noFill/>
        </p:spPr>
        <p:txBody>
          <a:bodyPr wrap="square" rtlCol="0">
            <a:spAutoFit/>
          </a:bodyPr>
          <a:lstStyle/>
          <a:p>
            <a:pPr marL="285750" indent="-285750">
              <a:buFont typeface="Arial" charset="0"/>
              <a:buChar char="•"/>
            </a:pPr>
            <a:r>
              <a:rPr kumimoji="1" lang="en-US" altLang="zh-CN" dirty="0" smtClean="0">
                <a:latin typeface="+mn-lt"/>
                <a:ea typeface="Microsoft YaHei" charset="-122"/>
                <a:cs typeface="Microsoft YaHei" charset="-122"/>
              </a:rPr>
              <a:t>IP target: calculate </a:t>
            </a:r>
            <a:r>
              <a:rPr kumimoji="1" lang="en-US" altLang="zh-CN" dirty="0">
                <a:latin typeface="+mn-lt"/>
                <a:ea typeface="Microsoft YaHei" charset="-122"/>
                <a:cs typeface="Microsoft YaHei" charset="-122"/>
              </a:rPr>
              <a:t>in real </a:t>
            </a:r>
            <a:r>
              <a:rPr kumimoji="1" lang="en-US" altLang="zh-CN" dirty="0" smtClean="0">
                <a:latin typeface="+mn-lt"/>
                <a:ea typeface="Microsoft YaHei" charset="-122"/>
                <a:cs typeface="Microsoft YaHei" charset="-122"/>
              </a:rPr>
              <a:t>time with </a:t>
            </a:r>
            <a:r>
              <a:rPr kumimoji="1" lang="en-US" altLang="zh-CN" dirty="0" smtClean="0">
                <a:latin typeface="+mn-lt"/>
                <a:ea typeface="Microsoft YaHei" charset="-122"/>
                <a:cs typeface="Microsoft YaHei" charset="-122"/>
              </a:rPr>
              <a:t>ramp down rate and the current at the switching point</a:t>
            </a:r>
            <a:endParaRPr kumimoji="1" lang="zh-CN" altLang="en-US" dirty="0">
              <a:latin typeface="+mn-lt"/>
              <a:ea typeface="Microsoft YaHei" charset="-122"/>
              <a:cs typeface="Microsoft YaHei" charset="-122"/>
            </a:endParaRPr>
          </a:p>
        </p:txBody>
      </p:sp>
      <p:sp>
        <p:nvSpPr>
          <p:cNvPr id="9" name="文本框 8"/>
          <p:cNvSpPr txBox="1"/>
          <p:nvPr/>
        </p:nvSpPr>
        <p:spPr>
          <a:xfrm>
            <a:off x="688205" y="2787797"/>
            <a:ext cx="8064298" cy="872034"/>
          </a:xfrm>
          <a:prstGeom prst="rect">
            <a:avLst/>
          </a:prstGeom>
          <a:noFill/>
        </p:spPr>
        <p:txBody>
          <a:bodyPr wrap="square" rtlCol="0">
            <a:spAutoFit/>
          </a:bodyPr>
          <a:lstStyle/>
          <a:p>
            <a:pPr marL="342900" indent="-342900">
              <a:lnSpc>
                <a:spcPct val="150000"/>
              </a:lnSpc>
              <a:buFont typeface="Arial" charset="0"/>
              <a:buChar char="•"/>
            </a:pPr>
            <a:r>
              <a:rPr kumimoji="1" lang="en-US" altLang="zh-CN" dirty="0">
                <a:latin typeface="+mn-lt"/>
                <a:ea typeface="Microsoft YaHei" charset="-122"/>
                <a:cs typeface="Microsoft YaHei" charset="-122"/>
              </a:rPr>
              <a:t>Shape target: calculated </a:t>
            </a:r>
            <a:r>
              <a:rPr kumimoji="1" lang="en-US" altLang="zh-CN" dirty="0">
                <a:latin typeface="+mn-lt"/>
                <a:ea typeface="Microsoft YaHei" charset="-122"/>
                <a:cs typeface="Microsoft YaHei" charset="-122"/>
              </a:rPr>
              <a:t>with </a:t>
            </a:r>
            <a:r>
              <a:rPr kumimoji="1" lang="en-US" altLang="zh-CN" dirty="0">
                <a:solidFill>
                  <a:srgbClr val="C00000"/>
                </a:solidFill>
                <a:latin typeface="+mn-lt"/>
                <a:ea typeface="Microsoft YaHei" charset="-122"/>
                <a:cs typeface="Microsoft YaHei" charset="-122"/>
              </a:rPr>
              <a:t>linear interpolation </a:t>
            </a:r>
            <a:r>
              <a:rPr kumimoji="1" lang="en-US" altLang="zh-CN" dirty="0">
                <a:latin typeface="+mn-lt"/>
                <a:ea typeface="Microsoft YaHei" charset="-122"/>
                <a:cs typeface="Microsoft YaHei" charset="-122"/>
              </a:rPr>
              <a:t>from the actual plasma shape at the switching </a:t>
            </a:r>
            <a:r>
              <a:rPr kumimoji="1" lang="en-US" altLang="zh-CN" dirty="0">
                <a:latin typeface="+mn-lt"/>
                <a:ea typeface="Microsoft YaHei" charset="-122"/>
                <a:cs typeface="Microsoft YaHei" charset="-122"/>
              </a:rPr>
              <a:t>point to the first set new target shape</a:t>
            </a:r>
            <a:endParaRPr kumimoji="1" lang="zh-CN" altLang="en-US" dirty="0">
              <a:latin typeface="+mn-lt"/>
              <a:ea typeface="Microsoft YaHei" charset="-122"/>
              <a:cs typeface="Microsoft YaHei" charset="-122"/>
            </a:endParaRPr>
          </a:p>
        </p:txBody>
      </p:sp>
      <p:sp>
        <p:nvSpPr>
          <p:cNvPr id="10" name="文本框 9"/>
          <p:cNvSpPr txBox="1"/>
          <p:nvPr/>
        </p:nvSpPr>
        <p:spPr>
          <a:xfrm>
            <a:off x="688205" y="4437112"/>
            <a:ext cx="6620099" cy="872034"/>
          </a:xfrm>
          <a:prstGeom prst="rect">
            <a:avLst/>
          </a:prstGeom>
          <a:noFill/>
        </p:spPr>
        <p:txBody>
          <a:bodyPr wrap="square" rtlCol="0">
            <a:spAutoFit/>
          </a:bodyPr>
          <a:lstStyle/>
          <a:p>
            <a:pPr marL="342900" indent="-342900">
              <a:lnSpc>
                <a:spcPct val="150000"/>
              </a:lnSpc>
              <a:buFont typeface="Arial" charset="0"/>
              <a:buChar char="•"/>
            </a:pPr>
            <a:r>
              <a:rPr kumimoji="1" lang="en-US" altLang="zh-CN" dirty="0" smtClean="0">
                <a:latin typeface="+mn-lt"/>
                <a:ea typeface="Microsoft YaHei" charset="-122"/>
                <a:cs typeface="Microsoft YaHei" charset="-122"/>
              </a:rPr>
              <a:t>Use the measured PF current at the switching point and keep as a constant</a:t>
            </a:r>
            <a:endParaRPr kumimoji="1" lang="zh-CN" altLang="en-US" dirty="0">
              <a:latin typeface="+mn-lt"/>
              <a:ea typeface="Microsoft YaHei" charset="-122"/>
              <a:cs typeface="Microsoft YaHei" charset="-122"/>
            </a:endParaRPr>
          </a:p>
        </p:txBody>
      </p:sp>
      <p:sp>
        <p:nvSpPr>
          <p:cNvPr id="11" name="矩形 10"/>
          <p:cNvSpPr/>
          <p:nvPr/>
        </p:nvSpPr>
        <p:spPr>
          <a:xfrm>
            <a:off x="323528" y="994000"/>
            <a:ext cx="3897026" cy="394210"/>
          </a:xfrm>
          <a:prstGeom prst="rect">
            <a:avLst/>
          </a:prstGeom>
        </p:spPr>
        <p:txBody>
          <a:bodyPr wrap="square">
            <a:spAutoFit/>
          </a:bodyPr>
          <a:lstStyle/>
          <a:p>
            <a:pPr marL="285750" indent="-285750" algn="just">
              <a:lnSpc>
                <a:spcPct val="120000"/>
              </a:lnSpc>
              <a:buFont typeface="Wingdings" charset="2"/>
              <a:buChar char="ü"/>
            </a:pPr>
            <a:r>
              <a:rPr kumimoji="1" lang="en-US" altLang="zh-CN" b="1" dirty="0" smtClean="0">
                <a:solidFill>
                  <a:srgbClr val="B2251B"/>
                </a:solidFill>
                <a:cs typeface="Times New Roman" panose="02020603050405020304" pitchFamily="18" charset="0"/>
              </a:rPr>
              <a:t>Control target calculation</a:t>
            </a:r>
            <a:endParaRPr kumimoji="1" lang="en-GB" altLang="zh-CN" b="1" dirty="0">
              <a:solidFill>
                <a:srgbClr val="B2251B"/>
              </a:solidFill>
              <a:cs typeface="Times New Roman" panose="02020603050405020304" pitchFamily="18" charset="0"/>
            </a:endParaRPr>
          </a:p>
        </p:txBody>
      </p:sp>
      <p:grpSp>
        <p:nvGrpSpPr>
          <p:cNvPr id="4" name="组 3"/>
          <p:cNvGrpSpPr/>
          <p:nvPr/>
        </p:nvGrpSpPr>
        <p:grpSpPr>
          <a:xfrm>
            <a:off x="6516216" y="1268760"/>
            <a:ext cx="2446611" cy="1310862"/>
            <a:chOff x="6516216" y="1268760"/>
            <a:chExt cx="2446611" cy="1310862"/>
          </a:xfrm>
        </p:grpSpPr>
        <p:pic>
          <p:nvPicPr>
            <p:cNvPr id="7" name="图片 6"/>
            <p:cNvPicPr/>
            <p:nvPr/>
          </p:nvPicPr>
          <p:blipFill>
            <a:blip r:embed="rId4"/>
            <a:stretch>
              <a:fillRect/>
            </a:stretch>
          </p:blipFill>
          <p:spPr>
            <a:xfrm>
              <a:off x="6516216" y="1268760"/>
              <a:ext cx="2446611" cy="1310862"/>
            </a:xfrm>
            <a:prstGeom prst="rect">
              <a:avLst/>
            </a:prstGeom>
          </p:spPr>
        </p:pic>
        <p:sp>
          <p:nvSpPr>
            <p:cNvPr id="2" name="文本框 1"/>
            <p:cNvSpPr txBox="1"/>
            <p:nvPr/>
          </p:nvSpPr>
          <p:spPr>
            <a:xfrm>
              <a:off x="7380312" y="1506020"/>
              <a:ext cx="495462" cy="338554"/>
            </a:xfrm>
            <a:prstGeom prst="rect">
              <a:avLst/>
            </a:prstGeom>
            <a:noFill/>
          </p:spPr>
          <p:txBody>
            <a:bodyPr wrap="square" rtlCol="0">
              <a:spAutoFit/>
            </a:bodyPr>
            <a:lstStyle/>
            <a:p>
              <a:r>
                <a:rPr kumimoji="1" lang="en-US" altLang="zh-CN" sz="1600" dirty="0" smtClean="0"/>
                <a:t>IP</a:t>
              </a:r>
              <a:r>
                <a:rPr kumimoji="1" lang="en-US" altLang="zh-CN" sz="1600" baseline="-25000" dirty="0" smtClean="0"/>
                <a:t>t0</a:t>
              </a:r>
              <a:endParaRPr kumimoji="1" lang="zh-CN" altLang="en-US" sz="1600" baseline="-25000" dirty="0"/>
            </a:p>
          </p:txBody>
        </p:sp>
      </p:grpSp>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24177" t="3352" r="24177"/>
          <a:stretch/>
        </p:blipFill>
        <p:spPr>
          <a:xfrm>
            <a:off x="7227701" y="3223813"/>
            <a:ext cx="1664779" cy="2861509"/>
          </a:xfrm>
          <a:prstGeom prst="rect">
            <a:avLst/>
          </a:prstGeom>
        </p:spPr>
      </p:pic>
      <p:sp>
        <p:nvSpPr>
          <p:cNvPr id="12" name="矩形 11"/>
          <p:cNvSpPr/>
          <p:nvPr/>
        </p:nvSpPr>
        <p:spPr>
          <a:xfrm>
            <a:off x="440047" y="4042902"/>
            <a:ext cx="3897026" cy="394210"/>
          </a:xfrm>
          <a:prstGeom prst="rect">
            <a:avLst/>
          </a:prstGeom>
        </p:spPr>
        <p:txBody>
          <a:bodyPr wrap="square">
            <a:spAutoFit/>
          </a:bodyPr>
          <a:lstStyle/>
          <a:p>
            <a:pPr marL="285750" indent="-285750" algn="just">
              <a:lnSpc>
                <a:spcPct val="120000"/>
              </a:lnSpc>
              <a:buFont typeface="Wingdings" charset="2"/>
              <a:buChar char="ü"/>
            </a:pPr>
            <a:r>
              <a:rPr kumimoji="1" lang="en-US" altLang="zh-CN" b="1" dirty="0" smtClean="0">
                <a:solidFill>
                  <a:srgbClr val="B2251B"/>
                </a:solidFill>
                <a:cs typeface="Times New Roman" panose="02020603050405020304" pitchFamily="18" charset="0"/>
              </a:rPr>
              <a:t>Feedforward current</a:t>
            </a:r>
            <a:endParaRPr kumimoji="1" lang="en-GB" altLang="zh-CN" b="1" dirty="0">
              <a:solidFill>
                <a:srgbClr val="B2251B"/>
              </a:solidFill>
              <a:cs typeface="Times New Roman" panose="02020603050405020304" pitchFamily="18" charset="0"/>
            </a:endParaRPr>
          </a:p>
        </p:txBody>
      </p:sp>
    </p:spTree>
    <p:extLst>
      <p:ext uri="{BB962C8B-B14F-4D97-AF65-F5344CB8AC3E}">
        <p14:creationId xmlns:p14="http://schemas.microsoft.com/office/powerpoint/2010/main" val="1764641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250825" y="33338"/>
            <a:ext cx="8229600" cy="874712"/>
          </a:xfrm>
        </p:spPr>
        <p:txBody>
          <a:bodyPr/>
          <a:lstStyle/>
          <a:p>
            <a:r>
              <a:rPr lang="en-US" altLang="zh-CN" dirty="0" smtClean="0"/>
              <a:t>Algorithm implementation</a:t>
            </a:r>
            <a:endParaRPr lang="zh-CN" altLang="en-US" dirty="0">
              <a:latin typeface="黑体" charset="0"/>
              <a:ea typeface="黑体" charset="0"/>
            </a:endParaRPr>
          </a:p>
        </p:txBody>
      </p:sp>
      <p:sp>
        <p:nvSpPr>
          <p:cNvPr id="22530" name="幻灯片编号占位符 3"/>
          <p:cNvSpPr txBox="1">
            <a:spLocks/>
          </p:cNvSpPr>
          <p:nvPr/>
        </p:nvSpPr>
        <p:spPr bwMode="auto">
          <a:xfrm>
            <a:off x="8674795" y="6405140"/>
            <a:ext cx="44291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r"/>
            <a:fld id="{33FE1174-5CCD-E244-97E6-804FD0A16FB6}" type="slidenum">
              <a:rPr kumimoji="0" lang="en-US" altLang="zh-CN" sz="1400"/>
              <a:pPr algn="r"/>
              <a:t>8</a:t>
            </a:fld>
            <a:endParaRPr kumimoji="0" lang="en-US" altLang="zh-CN" sz="1400"/>
          </a:p>
        </p:txBody>
      </p:sp>
      <p:sp>
        <p:nvSpPr>
          <p:cNvPr id="8" name="文本框 7"/>
          <p:cNvSpPr txBox="1"/>
          <p:nvPr/>
        </p:nvSpPr>
        <p:spPr>
          <a:xfrm>
            <a:off x="656221" y="1403484"/>
            <a:ext cx="6188051" cy="369332"/>
          </a:xfrm>
          <a:prstGeom prst="rect">
            <a:avLst/>
          </a:prstGeom>
          <a:noFill/>
        </p:spPr>
        <p:txBody>
          <a:bodyPr wrap="square" rtlCol="0">
            <a:spAutoFit/>
          </a:bodyPr>
          <a:lstStyle/>
          <a:p>
            <a:pPr marL="285750" indent="-285750">
              <a:buFont typeface="Arial" charset="0"/>
              <a:buChar char="•"/>
            </a:pPr>
            <a:r>
              <a:rPr kumimoji="1" lang="en-US" altLang="zh-CN" dirty="0">
                <a:latin typeface="+mn-lt"/>
                <a:ea typeface="Microsoft YaHei" charset="-122"/>
                <a:cs typeface="Microsoft YaHei" charset="-122"/>
              </a:rPr>
              <a:t>r</a:t>
            </a:r>
            <a:r>
              <a:rPr kumimoji="1" lang="en-US" altLang="zh-CN" dirty="0" smtClean="0">
                <a:latin typeface="+mn-lt"/>
                <a:ea typeface="Microsoft YaHei" charset="-122"/>
                <a:cs typeface="Microsoft YaHei" charset="-122"/>
              </a:rPr>
              <a:t>amp down ON/OFF switch, ramp rate</a:t>
            </a:r>
            <a:endParaRPr kumimoji="1" lang="zh-CN" altLang="en-US" dirty="0">
              <a:latin typeface="+mn-lt"/>
              <a:ea typeface="Microsoft YaHei" charset="-122"/>
              <a:cs typeface="Microsoft YaHei" charset="-122"/>
            </a:endParaRPr>
          </a:p>
        </p:txBody>
      </p:sp>
      <p:sp>
        <p:nvSpPr>
          <p:cNvPr id="10" name="文本框 9"/>
          <p:cNvSpPr txBox="1"/>
          <p:nvPr/>
        </p:nvSpPr>
        <p:spPr>
          <a:xfrm>
            <a:off x="601174" y="5165030"/>
            <a:ext cx="8363314" cy="1000274"/>
          </a:xfrm>
          <a:prstGeom prst="rect">
            <a:avLst/>
          </a:prstGeom>
          <a:noFill/>
        </p:spPr>
        <p:txBody>
          <a:bodyPr wrap="square" rtlCol="0">
            <a:spAutoFit/>
          </a:bodyPr>
          <a:lstStyle/>
          <a:p>
            <a:pPr marL="342900" indent="-342900">
              <a:spcAft>
                <a:spcPts val="600"/>
              </a:spcAft>
              <a:buFont typeface="Arial" charset="0"/>
              <a:buChar char="•"/>
            </a:pPr>
            <a:r>
              <a:rPr kumimoji="1" lang="en-US" altLang="zh-CN" dirty="0" smtClean="0">
                <a:latin typeface="+mn-lt"/>
                <a:ea typeface="Microsoft YaHei" charset="-122"/>
                <a:cs typeface="Microsoft YaHei" charset="-122"/>
              </a:rPr>
              <a:t>Current target calculation in real time</a:t>
            </a:r>
          </a:p>
          <a:p>
            <a:pPr marL="342900" indent="-342900">
              <a:spcAft>
                <a:spcPts val="600"/>
              </a:spcAft>
              <a:buFont typeface="Arial" charset="0"/>
              <a:buChar char="•"/>
            </a:pPr>
            <a:r>
              <a:rPr kumimoji="1" lang="en-US" altLang="zh-CN" dirty="0" smtClean="0">
                <a:latin typeface="+mn-lt"/>
                <a:ea typeface="Microsoft YaHei" charset="-122"/>
                <a:cs typeface="Microsoft YaHei" charset="-122"/>
              </a:rPr>
              <a:t>switching flag is sent to PEFIT, the </a:t>
            </a:r>
            <a:r>
              <a:rPr kumimoji="1" lang="en-US" altLang="zh-CN" dirty="0">
                <a:ea typeface="Microsoft YaHei" charset="-122"/>
                <a:cs typeface="Microsoft YaHei" charset="-122"/>
              </a:rPr>
              <a:t>linear interpolation </a:t>
            </a:r>
            <a:r>
              <a:rPr kumimoji="1" lang="en-US" altLang="zh-CN" dirty="0" smtClean="0">
                <a:ea typeface="Microsoft YaHei" charset="-122"/>
                <a:cs typeface="Microsoft YaHei" charset="-122"/>
              </a:rPr>
              <a:t>is done by PEFIT and </a:t>
            </a:r>
            <a:r>
              <a:rPr kumimoji="1" lang="en-US" altLang="zh-CN" dirty="0" err="1" smtClean="0">
                <a:ea typeface="Microsoft YaHei" charset="-122"/>
                <a:cs typeface="Microsoft YaHei" charset="-122"/>
              </a:rPr>
              <a:t>isoflux</a:t>
            </a:r>
            <a:r>
              <a:rPr kumimoji="1" lang="en-US" altLang="zh-CN" dirty="0" smtClean="0">
                <a:ea typeface="Microsoft YaHei" charset="-122"/>
                <a:cs typeface="Microsoft YaHei" charset="-122"/>
              </a:rPr>
              <a:t> control errors are generated</a:t>
            </a:r>
            <a:endParaRPr kumimoji="1" lang="zh-CN" altLang="en-US" dirty="0">
              <a:latin typeface="+mn-lt"/>
              <a:ea typeface="Microsoft YaHei" charset="-122"/>
              <a:cs typeface="Microsoft YaHei" charset="-122"/>
            </a:endParaRPr>
          </a:p>
        </p:txBody>
      </p:sp>
      <p:sp>
        <p:nvSpPr>
          <p:cNvPr id="11" name="矩形 10"/>
          <p:cNvSpPr/>
          <p:nvPr/>
        </p:nvSpPr>
        <p:spPr>
          <a:xfrm>
            <a:off x="323528" y="994000"/>
            <a:ext cx="3897026" cy="394210"/>
          </a:xfrm>
          <a:prstGeom prst="rect">
            <a:avLst/>
          </a:prstGeom>
        </p:spPr>
        <p:txBody>
          <a:bodyPr wrap="square">
            <a:spAutoFit/>
          </a:bodyPr>
          <a:lstStyle/>
          <a:p>
            <a:pPr marL="285750" indent="-285750" algn="just">
              <a:lnSpc>
                <a:spcPct val="120000"/>
              </a:lnSpc>
              <a:buFont typeface="Wingdings" charset="2"/>
              <a:buChar char="ü"/>
            </a:pPr>
            <a:r>
              <a:rPr kumimoji="1" lang="en-US" altLang="zh-CN" b="1" dirty="0" smtClean="0">
                <a:solidFill>
                  <a:srgbClr val="B2251B"/>
                </a:solidFill>
                <a:cs typeface="Times New Roman" panose="02020603050405020304" pitchFamily="18" charset="0"/>
              </a:rPr>
              <a:t>PCS</a:t>
            </a:r>
            <a:r>
              <a:rPr kumimoji="1" lang="zh-CN" altLang="en-US" b="1" dirty="0" smtClean="0">
                <a:solidFill>
                  <a:srgbClr val="B2251B"/>
                </a:solidFill>
                <a:cs typeface="Times New Roman" panose="02020603050405020304" pitchFamily="18" charset="0"/>
              </a:rPr>
              <a:t> </a:t>
            </a:r>
            <a:r>
              <a:rPr kumimoji="1" lang="en-US" altLang="zh-CN" b="1" dirty="0" smtClean="0">
                <a:solidFill>
                  <a:srgbClr val="B2251B"/>
                </a:solidFill>
                <a:cs typeface="Times New Roman" panose="02020603050405020304" pitchFamily="18" charset="0"/>
              </a:rPr>
              <a:t>GUI</a:t>
            </a:r>
            <a:endParaRPr kumimoji="1" lang="en-GB" altLang="zh-CN" b="1" dirty="0">
              <a:solidFill>
                <a:srgbClr val="B2251B"/>
              </a:solidFill>
              <a:cs typeface="Times New Roman" panose="02020603050405020304" pitchFamily="18" charset="0"/>
            </a:endParaRPr>
          </a:p>
        </p:txBody>
      </p:sp>
      <p:sp>
        <p:nvSpPr>
          <p:cNvPr id="12" name="矩形 11"/>
          <p:cNvSpPr/>
          <p:nvPr/>
        </p:nvSpPr>
        <p:spPr>
          <a:xfrm>
            <a:off x="398313" y="4834990"/>
            <a:ext cx="3897026" cy="394210"/>
          </a:xfrm>
          <a:prstGeom prst="rect">
            <a:avLst/>
          </a:prstGeom>
        </p:spPr>
        <p:txBody>
          <a:bodyPr wrap="square">
            <a:spAutoFit/>
          </a:bodyPr>
          <a:lstStyle/>
          <a:p>
            <a:pPr marL="285750" indent="-285750" algn="just">
              <a:lnSpc>
                <a:spcPct val="120000"/>
              </a:lnSpc>
              <a:buFont typeface="Wingdings" charset="2"/>
              <a:buChar char="ü"/>
            </a:pPr>
            <a:r>
              <a:rPr kumimoji="1" lang="en-US" altLang="zh-CN" b="1" dirty="0" smtClean="0">
                <a:solidFill>
                  <a:srgbClr val="B2251B"/>
                </a:solidFill>
                <a:cs typeface="Times New Roman" panose="02020603050405020304" pitchFamily="18" charset="0"/>
              </a:rPr>
              <a:t>Control logic realization</a:t>
            </a:r>
            <a:endParaRPr kumimoji="1" lang="en-GB" altLang="zh-CN" b="1" dirty="0">
              <a:solidFill>
                <a:srgbClr val="B2251B"/>
              </a:solidFill>
              <a:cs typeface="Times New Roman" panose="02020603050405020304" pitchFamily="18" charset="0"/>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883644"/>
            <a:ext cx="4667790" cy="2870300"/>
          </a:xfrm>
          <a:prstGeom prst="rect">
            <a:avLst/>
          </a:prstGeom>
        </p:spPr>
      </p:pic>
      <p:grpSp>
        <p:nvGrpSpPr>
          <p:cNvPr id="24" name="组 23"/>
          <p:cNvGrpSpPr/>
          <p:nvPr/>
        </p:nvGrpSpPr>
        <p:grpSpPr>
          <a:xfrm>
            <a:off x="6156176" y="1824333"/>
            <a:ext cx="2938632" cy="3640406"/>
            <a:chOff x="6156176" y="1824333"/>
            <a:chExt cx="2938632" cy="3640406"/>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1824333"/>
              <a:ext cx="2016224" cy="3640406"/>
            </a:xfrm>
            <a:prstGeom prst="rect">
              <a:avLst/>
            </a:prstGeom>
          </p:spPr>
        </p:pic>
        <p:sp>
          <p:nvSpPr>
            <p:cNvPr id="16" name="文本框 15"/>
            <p:cNvSpPr txBox="1"/>
            <p:nvPr/>
          </p:nvSpPr>
          <p:spPr>
            <a:xfrm>
              <a:off x="7711150" y="4221088"/>
              <a:ext cx="1383658" cy="307777"/>
            </a:xfrm>
            <a:prstGeom prst="rect">
              <a:avLst/>
            </a:prstGeom>
            <a:noFill/>
          </p:spPr>
          <p:txBody>
            <a:bodyPr wrap="square" rtlCol="0">
              <a:spAutoFit/>
            </a:bodyPr>
            <a:lstStyle/>
            <a:p>
              <a:r>
                <a:rPr kumimoji="1" lang="en-US" altLang="zh-CN" sz="1400" b="1" dirty="0" smtClean="0">
                  <a:solidFill>
                    <a:srgbClr val="C00000"/>
                  </a:solidFill>
                </a:rPr>
                <a:t>Control point</a:t>
              </a:r>
              <a:endParaRPr kumimoji="1" lang="zh-CN" altLang="en-US" sz="1400" b="1" dirty="0">
                <a:solidFill>
                  <a:srgbClr val="C00000"/>
                </a:solidFill>
              </a:endParaRPr>
            </a:p>
          </p:txBody>
        </p:sp>
        <p:cxnSp>
          <p:nvCxnSpPr>
            <p:cNvPr id="17" name="直线箭头连接符 16"/>
            <p:cNvCxnSpPr/>
            <p:nvPr/>
          </p:nvCxnSpPr>
          <p:spPr>
            <a:xfrm>
              <a:off x="7452320" y="4077072"/>
              <a:ext cx="432048" cy="178436"/>
            </a:xfrm>
            <a:prstGeom prst="straightConnector1">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7176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250825" y="33338"/>
            <a:ext cx="8229600" cy="874712"/>
          </a:xfrm>
        </p:spPr>
        <p:txBody>
          <a:bodyPr/>
          <a:lstStyle/>
          <a:p>
            <a:r>
              <a:rPr lang="en-US" altLang="zh-CN" dirty="0" smtClean="0"/>
              <a:t>Algorithm implementation</a:t>
            </a:r>
            <a:endParaRPr lang="zh-CN" altLang="en-US" dirty="0">
              <a:latin typeface="黑体" charset="0"/>
              <a:ea typeface="黑体" charset="0"/>
            </a:endParaRPr>
          </a:p>
        </p:txBody>
      </p:sp>
      <p:sp>
        <p:nvSpPr>
          <p:cNvPr id="22530" name="幻灯片编号占位符 3"/>
          <p:cNvSpPr txBox="1">
            <a:spLocks/>
          </p:cNvSpPr>
          <p:nvPr/>
        </p:nvSpPr>
        <p:spPr bwMode="auto">
          <a:xfrm>
            <a:off x="8674795" y="6405140"/>
            <a:ext cx="44291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r"/>
            <a:fld id="{33FE1174-5CCD-E244-97E6-804FD0A16FB6}" type="slidenum">
              <a:rPr kumimoji="0" lang="en-US" altLang="zh-CN" sz="1400"/>
              <a:pPr algn="r"/>
              <a:t>9</a:t>
            </a:fld>
            <a:endParaRPr kumimoji="0" lang="en-US" altLang="zh-CN" sz="1400"/>
          </a:p>
        </p:txBody>
      </p:sp>
      <p:sp>
        <p:nvSpPr>
          <p:cNvPr id="10" name="文本框 9"/>
          <p:cNvSpPr txBox="1"/>
          <p:nvPr/>
        </p:nvSpPr>
        <p:spPr>
          <a:xfrm>
            <a:off x="601174" y="5165030"/>
            <a:ext cx="8363314" cy="723275"/>
          </a:xfrm>
          <a:prstGeom prst="rect">
            <a:avLst/>
          </a:prstGeom>
          <a:noFill/>
        </p:spPr>
        <p:txBody>
          <a:bodyPr wrap="square" rtlCol="0">
            <a:spAutoFit/>
          </a:bodyPr>
          <a:lstStyle/>
          <a:p>
            <a:pPr marL="342900" indent="-342900">
              <a:spcAft>
                <a:spcPts val="600"/>
              </a:spcAft>
              <a:buFont typeface="Arial" charset="0"/>
              <a:buChar char="•"/>
            </a:pPr>
            <a:r>
              <a:rPr kumimoji="1" lang="en-US" altLang="zh-CN" dirty="0" smtClean="0">
                <a:latin typeface="+mn-lt"/>
                <a:ea typeface="Microsoft YaHei" charset="-122"/>
                <a:cs typeface="Microsoft YaHei" charset="-122"/>
              </a:rPr>
              <a:t>Trigged by VDE event at 7.5 s</a:t>
            </a:r>
          </a:p>
          <a:p>
            <a:pPr marL="342900" indent="-342900">
              <a:spcAft>
                <a:spcPts val="600"/>
              </a:spcAft>
              <a:buFont typeface="Arial" charset="0"/>
              <a:buChar char="•"/>
            </a:pPr>
            <a:r>
              <a:rPr kumimoji="1" lang="en-US" altLang="zh-CN" dirty="0" smtClean="0">
                <a:latin typeface="+mn-lt"/>
                <a:ea typeface="Microsoft YaHei" charset="-122"/>
                <a:cs typeface="Microsoft YaHei" charset="-122"/>
              </a:rPr>
              <a:t>Controlled termination with </a:t>
            </a:r>
            <a:r>
              <a:rPr kumimoji="1" lang="en-US" altLang="zh-CN" dirty="0" smtClean="0">
                <a:solidFill>
                  <a:srgbClr val="C00000"/>
                </a:solidFill>
                <a:latin typeface="+mn-lt"/>
                <a:ea typeface="Microsoft YaHei" charset="-122"/>
                <a:cs typeface="Microsoft YaHei" charset="-122"/>
              </a:rPr>
              <a:t>ramp rate -0.2MA/s</a:t>
            </a:r>
            <a:r>
              <a:rPr kumimoji="1" lang="en-US" altLang="zh-CN" dirty="0" smtClean="0">
                <a:latin typeface="+mn-lt"/>
                <a:ea typeface="Microsoft YaHei" charset="-122"/>
                <a:cs typeface="Microsoft YaHei" charset="-122"/>
              </a:rPr>
              <a:t>, elongation from </a:t>
            </a:r>
            <a:r>
              <a:rPr kumimoji="1" lang="en-US" altLang="zh-CN" dirty="0" smtClean="0">
                <a:solidFill>
                  <a:srgbClr val="C00000"/>
                </a:solidFill>
                <a:latin typeface="+mn-lt"/>
                <a:ea typeface="Microsoft YaHei" charset="-122"/>
                <a:cs typeface="Microsoft YaHei" charset="-122"/>
              </a:rPr>
              <a:t>1.65 to 1.5</a:t>
            </a:r>
            <a:endParaRPr kumimoji="1" lang="zh-CN" altLang="en-US" dirty="0">
              <a:solidFill>
                <a:srgbClr val="C00000"/>
              </a:solidFill>
              <a:latin typeface="+mn-lt"/>
              <a:ea typeface="Microsoft YaHei" charset="-122"/>
              <a:cs typeface="Microsoft YaHei" charset="-122"/>
            </a:endParaRPr>
          </a:p>
        </p:txBody>
      </p:sp>
      <p:sp>
        <p:nvSpPr>
          <p:cNvPr id="11" name="矩形 10"/>
          <p:cNvSpPr/>
          <p:nvPr/>
        </p:nvSpPr>
        <p:spPr>
          <a:xfrm>
            <a:off x="323528" y="994000"/>
            <a:ext cx="3897026" cy="394210"/>
          </a:xfrm>
          <a:prstGeom prst="rect">
            <a:avLst/>
          </a:prstGeom>
        </p:spPr>
        <p:txBody>
          <a:bodyPr wrap="square">
            <a:spAutoFit/>
          </a:bodyPr>
          <a:lstStyle/>
          <a:p>
            <a:pPr marL="285750" indent="-285750" algn="just">
              <a:lnSpc>
                <a:spcPct val="120000"/>
              </a:lnSpc>
              <a:buFont typeface="Wingdings" charset="2"/>
              <a:buChar char="ü"/>
            </a:pPr>
            <a:r>
              <a:rPr kumimoji="1" lang="en-US" altLang="zh-CN" b="1" dirty="0" smtClean="0">
                <a:solidFill>
                  <a:srgbClr val="B2251B"/>
                </a:solidFill>
                <a:cs typeface="Times New Roman" panose="02020603050405020304" pitchFamily="18" charset="0"/>
              </a:rPr>
              <a:t>Experiment result</a:t>
            </a:r>
            <a:endParaRPr kumimoji="1" lang="en-GB" altLang="zh-CN" b="1" dirty="0">
              <a:solidFill>
                <a:srgbClr val="B2251B"/>
              </a:solidFill>
              <a:cs typeface="Times New Roman" panose="02020603050405020304" pitchFamily="18" charset="0"/>
            </a:endParaRPr>
          </a:p>
        </p:txBody>
      </p:sp>
      <p:pic>
        <p:nvPicPr>
          <p:cNvPr id="14" name="图片 13"/>
          <p:cNvPicPr/>
          <p:nvPr/>
        </p:nvPicPr>
        <p:blipFill>
          <a:blip r:embed="rId3">
            <a:extLst>
              <a:ext uri="{28A0092B-C50C-407E-A947-70E740481C1C}">
                <a14:useLocalDpi xmlns:a14="http://schemas.microsoft.com/office/drawing/2010/main" val="0"/>
              </a:ext>
            </a:extLst>
          </a:blip>
          <a:srcRect t="5254" b="5721"/>
          <a:stretch>
            <a:fillRect/>
          </a:stretch>
        </p:blipFill>
        <p:spPr bwMode="auto">
          <a:xfrm>
            <a:off x="1004086" y="1449495"/>
            <a:ext cx="3927954" cy="3779706"/>
          </a:xfrm>
          <a:prstGeom prst="rect">
            <a:avLst/>
          </a:prstGeom>
          <a:noFill/>
          <a:ln>
            <a:noFill/>
          </a:ln>
          <a:extLst/>
        </p:spPr>
      </p:pic>
      <p:grpSp>
        <p:nvGrpSpPr>
          <p:cNvPr id="18" name="组 17"/>
          <p:cNvGrpSpPr/>
          <p:nvPr/>
        </p:nvGrpSpPr>
        <p:grpSpPr>
          <a:xfrm>
            <a:off x="5352064" y="1409922"/>
            <a:ext cx="3384376" cy="3796221"/>
            <a:chOff x="0" y="0"/>
            <a:chExt cx="5041985" cy="5310800"/>
          </a:xfrm>
        </p:grpSpPr>
        <p:pic>
          <p:nvPicPr>
            <p:cNvPr id="19" name="图片 18"/>
            <p:cNvPicPr>
              <a:picLocks noChangeAspect="1" noChangeArrowheads="1"/>
            </p:cNvPicPr>
            <p:nvPr/>
          </p:nvPicPr>
          <p:blipFill>
            <a:blip r:embed="rId4">
              <a:extLst>
                <a:ext uri="{28A0092B-C50C-407E-A947-70E740481C1C}">
                  <a14:useLocalDpi xmlns:a14="http://schemas.microsoft.com/office/drawing/2010/main" val="0"/>
                </a:ext>
              </a:extLst>
            </a:blip>
            <a:srcRect l="41029" t="18282" r="15781" b="18839"/>
            <a:stretch>
              <a:fillRect/>
            </a:stretch>
          </p:blipFill>
          <p:spPr bwMode="auto">
            <a:xfrm>
              <a:off x="0" y="32668"/>
              <a:ext cx="3749150" cy="527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noChangeArrowheads="1"/>
            </p:cNvPicPr>
            <p:nvPr/>
          </p:nvPicPr>
          <p:blipFill>
            <a:blip r:embed="rId4">
              <a:extLst>
                <a:ext uri="{28A0092B-C50C-407E-A947-70E740481C1C}">
                  <a14:useLocalDpi xmlns:a14="http://schemas.microsoft.com/office/drawing/2010/main" val="0"/>
                </a:ext>
              </a:extLst>
            </a:blip>
            <a:srcRect l="3653" t="85081" r="64285"/>
            <a:stretch>
              <a:fillRect/>
            </a:stretch>
          </p:blipFill>
          <p:spPr bwMode="auto">
            <a:xfrm>
              <a:off x="3001180" y="0"/>
              <a:ext cx="2040805" cy="91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 6"/>
          <p:cNvGrpSpPr/>
          <p:nvPr/>
        </p:nvGrpSpPr>
        <p:grpSpPr>
          <a:xfrm>
            <a:off x="3131840" y="1737858"/>
            <a:ext cx="1607462" cy="788473"/>
            <a:chOff x="3131840" y="1737858"/>
            <a:chExt cx="1607462" cy="788473"/>
          </a:xfrm>
        </p:grpSpPr>
        <p:sp>
          <p:nvSpPr>
            <p:cNvPr id="21" name="文本框 20"/>
            <p:cNvSpPr txBox="1"/>
            <p:nvPr/>
          </p:nvSpPr>
          <p:spPr>
            <a:xfrm>
              <a:off x="3131840" y="2064666"/>
              <a:ext cx="959387" cy="283086"/>
            </a:xfrm>
            <a:prstGeom prst="rect">
              <a:avLst/>
            </a:prstGeom>
            <a:noFill/>
          </p:spPr>
          <p:txBody>
            <a:bodyPr wrap="square" rtlCol="0">
              <a:spAutoFit/>
            </a:bodyPr>
            <a:lstStyle/>
            <a:p>
              <a:r>
                <a:rPr kumimoji="1" lang="en-US" altLang="zh-CN" sz="1200" b="1" dirty="0" smtClean="0">
                  <a:solidFill>
                    <a:srgbClr val="C00000"/>
                  </a:solidFill>
                </a:rPr>
                <a:t>VDE event</a:t>
              </a:r>
              <a:endParaRPr kumimoji="1" lang="zh-CN" altLang="en-US" sz="1200" b="1" dirty="0">
                <a:solidFill>
                  <a:srgbClr val="C00000"/>
                </a:solidFill>
              </a:endParaRPr>
            </a:p>
          </p:txBody>
        </p:sp>
        <p:cxnSp>
          <p:nvCxnSpPr>
            <p:cNvPr id="22" name="直线箭头连接符 21"/>
            <p:cNvCxnSpPr/>
            <p:nvPr/>
          </p:nvCxnSpPr>
          <p:spPr>
            <a:xfrm flipH="1">
              <a:off x="3779914" y="1737858"/>
              <a:ext cx="311313" cy="394998"/>
            </a:xfrm>
            <a:prstGeom prst="straightConnector1">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999224" y="2064666"/>
              <a:ext cx="740078" cy="461665"/>
            </a:xfrm>
            <a:prstGeom prst="rect">
              <a:avLst/>
            </a:prstGeom>
            <a:noFill/>
          </p:spPr>
          <p:txBody>
            <a:bodyPr wrap="square" rtlCol="0">
              <a:spAutoFit/>
            </a:bodyPr>
            <a:lstStyle/>
            <a:p>
              <a:r>
                <a:rPr kumimoji="1" lang="en-US" altLang="zh-CN" sz="1200" b="1" smtClean="0">
                  <a:solidFill>
                    <a:srgbClr val="C00000"/>
                  </a:solidFill>
                </a:rPr>
                <a:t>Ramp down</a:t>
              </a:r>
              <a:endParaRPr kumimoji="1" lang="zh-CN" altLang="en-US" sz="1200" b="1" dirty="0">
                <a:solidFill>
                  <a:srgbClr val="C00000"/>
                </a:solidFill>
              </a:endParaRPr>
            </a:p>
          </p:txBody>
        </p:sp>
      </p:grpSp>
    </p:spTree>
    <p:extLst>
      <p:ext uri="{BB962C8B-B14F-4D97-AF65-F5344CB8AC3E}">
        <p14:creationId xmlns:p14="http://schemas.microsoft.com/office/powerpoint/2010/main" val="1811584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EAST plasma control_tm201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EAST plasma control_tm2011.potx</Template>
  <TotalTime>34183</TotalTime>
  <Words>1065</Words>
  <Application>Microsoft Macintosh PowerPoint</Application>
  <PresentationFormat>全屏显示(4:3)</PresentationFormat>
  <Paragraphs>139</Paragraphs>
  <Slides>11</Slides>
  <Notes>10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 Black</vt:lpstr>
      <vt:lpstr>Calibri</vt:lpstr>
      <vt:lpstr>Cambria Math</vt:lpstr>
      <vt:lpstr>Century Gothic</vt:lpstr>
      <vt:lpstr>Microsoft YaHei</vt:lpstr>
      <vt:lpstr>Times New Roman</vt:lpstr>
      <vt:lpstr>Verdana</vt:lpstr>
      <vt:lpstr>Wingdings</vt:lpstr>
      <vt:lpstr>黑体</vt:lpstr>
      <vt:lpstr>华文中宋</vt:lpstr>
      <vt:lpstr>宋体</vt:lpstr>
      <vt:lpstr>微软雅黑</vt:lpstr>
      <vt:lpstr>Arial</vt:lpstr>
      <vt:lpstr>EAST plasma control_tm2011</vt:lpstr>
      <vt:lpstr>PowerPoint 演示文稿</vt:lpstr>
      <vt:lpstr>Outline</vt:lpstr>
      <vt:lpstr>Introduction</vt:lpstr>
      <vt:lpstr>Introduction</vt:lpstr>
      <vt:lpstr>Control trajectory design</vt:lpstr>
      <vt:lpstr>Control trajectory design</vt:lpstr>
      <vt:lpstr>Control trajectory design</vt:lpstr>
      <vt:lpstr>Algorithm implementation</vt:lpstr>
      <vt:lpstr>Algorithm implementation</vt:lpstr>
      <vt:lpstr>Summary and future work</vt:lpstr>
      <vt:lpstr>PowerPoint 演示文稿</vt:lpstr>
    </vt:vector>
  </TitlesOfParts>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qpyuan</dc:creator>
  <cp:lastModifiedBy>袁旗平</cp:lastModifiedBy>
  <cp:revision>321</cp:revision>
  <dcterms:created xsi:type="dcterms:W3CDTF">2011-03-14T00:13:06Z</dcterms:created>
  <dcterms:modified xsi:type="dcterms:W3CDTF">2021-07-07T14:35:32Z</dcterms:modified>
</cp:coreProperties>
</file>