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4"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0"/>
        <a:cs typeface="宋体" charset="0"/>
      </a:defRPr>
    </a:lvl1pPr>
    <a:lvl2pPr marL="457200" algn="l" rtl="0" fontAlgn="base">
      <a:spcBef>
        <a:spcPct val="0"/>
      </a:spcBef>
      <a:spcAft>
        <a:spcPct val="0"/>
      </a:spcAft>
      <a:defRPr kern="1200">
        <a:solidFill>
          <a:schemeClr val="tx1"/>
        </a:solidFill>
        <a:latin typeface="Arial" charset="0"/>
        <a:ea typeface="宋体" charset="0"/>
        <a:cs typeface="宋体" charset="0"/>
      </a:defRPr>
    </a:lvl2pPr>
    <a:lvl3pPr marL="914400" algn="l" rtl="0" fontAlgn="base">
      <a:spcBef>
        <a:spcPct val="0"/>
      </a:spcBef>
      <a:spcAft>
        <a:spcPct val="0"/>
      </a:spcAft>
      <a:defRPr kern="1200">
        <a:solidFill>
          <a:schemeClr val="tx1"/>
        </a:solidFill>
        <a:latin typeface="Arial" charset="0"/>
        <a:ea typeface="宋体" charset="0"/>
        <a:cs typeface="宋体" charset="0"/>
      </a:defRPr>
    </a:lvl3pPr>
    <a:lvl4pPr marL="1371600" algn="l" rtl="0" fontAlgn="base">
      <a:spcBef>
        <a:spcPct val="0"/>
      </a:spcBef>
      <a:spcAft>
        <a:spcPct val="0"/>
      </a:spcAft>
      <a:defRPr kern="1200">
        <a:solidFill>
          <a:schemeClr val="tx1"/>
        </a:solidFill>
        <a:latin typeface="Arial" charset="0"/>
        <a:ea typeface="宋体" charset="0"/>
        <a:cs typeface="宋体" charset="0"/>
      </a:defRPr>
    </a:lvl4pPr>
    <a:lvl5pPr marL="1828800" algn="l" rtl="0" fontAlgn="base">
      <a:spcBef>
        <a:spcPct val="0"/>
      </a:spcBef>
      <a:spcAft>
        <a:spcPct val="0"/>
      </a:spcAft>
      <a:defRPr kern="1200">
        <a:solidFill>
          <a:schemeClr val="tx1"/>
        </a:solidFill>
        <a:latin typeface="Arial" charset="0"/>
        <a:ea typeface="宋体" charset="0"/>
        <a:cs typeface="宋体" charset="0"/>
      </a:defRPr>
    </a:lvl5pPr>
    <a:lvl6pPr marL="2286000" algn="l" defTabSz="457200" rtl="0" eaLnBrk="1" latinLnBrk="0" hangingPunct="1">
      <a:defRPr kern="1200">
        <a:solidFill>
          <a:schemeClr val="tx1"/>
        </a:solidFill>
        <a:latin typeface="Arial" charset="0"/>
        <a:ea typeface="宋体" charset="0"/>
        <a:cs typeface="宋体" charset="0"/>
      </a:defRPr>
    </a:lvl6pPr>
    <a:lvl7pPr marL="2743200" algn="l" defTabSz="457200" rtl="0" eaLnBrk="1" latinLnBrk="0" hangingPunct="1">
      <a:defRPr kern="1200">
        <a:solidFill>
          <a:schemeClr val="tx1"/>
        </a:solidFill>
        <a:latin typeface="Arial" charset="0"/>
        <a:ea typeface="宋体" charset="0"/>
        <a:cs typeface="宋体" charset="0"/>
      </a:defRPr>
    </a:lvl7pPr>
    <a:lvl8pPr marL="3200400" algn="l" defTabSz="457200" rtl="0" eaLnBrk="1" latinLnBrk="0" hangingPunct="1">
      <a:defRPr kern="1200">
        <a:solidFill>
          <a:schemeClr val="tx1"/>
        </a:solidFill>
        <a:latin typeface="Arial" charset="0"/>
        <a:ea typeface="宋体" charset="0"/>
        <a:cs typeface="宋体" charset="0"/>
      </a:defRPr>
    </a:lvl8pPr>
    <a:lvl9pPr marL="3657600" algn="l" defTabSz="457200" rtl="0" eaLnBrk="1" latinLnBrk="0" hangingPunct="1">
      <a:defRPr kern="1200">
        <a:solidFill>
          <a:schemeClr val="tx1"/>
        </a:solidFill>
        <a:latin typeface="Arial" charset="0"/>
        <a:ea typeface="宋体" charset="0"/>
        <a:cs typeface="宋体"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FF"/>
    <a:srgbClr val="950001"/>
    <a:srgbClr val="7594C5"/>
    <a:srgbClr val="FF8D56"/>
    <a:srgbClr val="FF9480"/>
    <a:srgbClr val="DDB2DF"/>
    <a:srgbClr val="94E5FF"/>
    <a:srgbClr val="FFD112"/>
    <a:srgbClr val="0000CC"/>
    <a:srgbClr val="2B18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5" autoAdjust="0"/>
    <p:restoredTop sz="75135" autoAdjust="0"/>
  </p:normalViewPr>
  <p:slideViewPr>
    <p:cSldViewPr>
      <p:cViewPr>
        <p:scale>
          <a:sx n="66" d="100"/>
          <a:sy n="66" d="100"/>
        </p:scale>
        <p:origin x="-1022"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3438442-84F3-424E-A075-6E854FE60E08}" type="datetimeFigureOut">
              <a:rPr lang="zh-CN" altLang="en-US"/>
              <a:pPr>
                <a:defRPr/>
              </a:pPr>
              <a:t>2021/7/5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6083C37-2752-6E4C-B2EF-ADA0E0D8B390}" type="slidenum">
              <a:rPr lang="zh-CN" altLang="en-US"/>
              <a:pPr>
                <a:defRPr/>
              </a:pPr>
              <a:t>‹#›</a:t>
            </a:fld>
            <a:endParaRPr lang="zh-CN" altLang="en-US"/>
          </a:p>
        </p:txBody>
      </p:sp>
    </p:spTree>
    <p:extLst>
      <p:ext uri="{BB962C8B-B14F-4D97-AF65-F5344CB8AC3E}">
        <p14:creationId xmlns:p14="http://schemas.microsoft.com/office/powerpoint/2010/main" val="2331223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b="0" dirty="0">
              <a:latin typeface="+mn-ea"/>
              <a:ea typeface="+mn-ea"/>
            </a:endParaRPr>
          </a:p>
        </p:txBody>
      </p:sp>
      <p:sp>
        <p:nvSpPr>
          <p:cNvPr id="2" name="灯片编号占位符 1"/>
          <p:cNvSpPr>
            <a:spLocks noGrp="1"/>
          </p:cNvSpPr>
          <p:nvPr>
            <p:ph type="sldNum" sz="quarter" idx="10"/>
          </p:nvPr>
        </p:nvSpPr>
        <p:spPr/>
        <p:txBody>
          <a:bodyPr/>
          <a:lstStyle/>
          <a:p>
            <a:pPr>
              <a:defRPr/>
            </a:pPr>
            <a:fld id="{0EBF9E7F-0D9E-4691-8944-E5702F139BCB}" type="slidenum">
              <a:rPr lang="zh-CN" altLang="en-US" smtClean="0"/>
              <a:pPr>
                <a:defRPr/>
              </a:pPr>
              <a:t>1</a:t>
            </a:fld>
            <a:endParaRPr lang="zh-CN" altLang="en-US"/>
          </a:p>
        </p:txBody>
      </p:sp>
      <p:sp>
        <p:nvSpPr>
          <p:cNvPr id="3" name="日期占位符 2"/>
          <p:cNvSpPr>
            <a:spLocks noGrp="1"/>
          </p:cNvSpPr>
          <p:nvPr>
            <p:ph type="dt" idx="11"/>
          </p:nvPr>
        </p:nvSpPr>
        <p:spPr/>
        <p:txBody>
          <a:bodyPr/>
          <a:lstStyle/>
          <a:p>
            <a:pPr>
              <a:defRPr/>
            </a:pPr>
            <a:fld id="{9348F999-EA6C-4C90-AD81-FBBEE3A4C6FD}" type="datetime1">
              <a:rPr lang="zh-CN" altLang="en-US" smtClean="0"/>
              <a:pPr>
                <a:defRPr/>
              </a:pPr>
              <a:t>2021/7/5</a:t>
            </a:fld>
            <a:endParaRPr lang="zh-CN" altLang="en-US"/>
          </a:p>
        </p:txBody>
      </p:sp>
    </p:spTree>
    <p:extLst>
      <p:ext uri="{BB962C8B-B14F-4D97-AF65-F5344CB8AC3E}">
        <p14:creationId xmlns:p14="http://schemas.microsoft.com/office/powerpoint/2010/main" val="125851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ChangeArrowheads="1" noTextEdit="1"/>
          </p:cNvSpPr>
          <p:nvPr>
            <p:ph type="sldImg" idx="4294967295"/>
          </p:nvPr>
        </p:nvSpPr>
        <p:spPr>
          <a:ln>
            <a:miter lim="800000"/>
          </a:ln>
        </p:spPr>
      </p:sp>
      <p:sp>
        <p:nvSpPr>
          <p:cNvPr id="29699" name="文本占位符 2"/>
          <p:cNvSpPr>
            <a:spLocks noChangeArrowheads="1"/>
          </p:cNvSpPr>
          <p:nvPr>
            <p:ph type="body" idx="4294967295"/>
          </p:nvPr>
        </p:nvSpPr>
        <p:spPr>
          <a:noFill/>
        </p:spPr>
        <p:txBody>
          <a:bodyPr/>
          <a:lstStyle/>
          <a:p>
            <a:pPr eaLnBrk="1" hangingPunct="1"/>
            <a:r>
              <a:rPr lang="en-US" altLang="zh-CN" smtClean="0"/>
              <a:t>10 The radiation calculation function block calculates the radiation power using ultraviolet (AXUV) signals and plasma boundary data which is read from PCS through RFM. In order to test the performance of the entire subsystem and the accuracy of the radiation calculation function block, we used historical data to test. From the figure we can see that the calculated waveforms are basically consistent with the historical data without distortion and delay, which means the system is available.</a:t>
            </a: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ChangeArrowheads="1" noTextEdit="1"/>
          </p:cNvSpPr>
          <p:nvPr>
            <p:ph type="sldImg" idx="4294967295"/>
          </p:nvPr>
        </p:nvSpPr>
        <p:spPr>
          <a:ln>
            <a:miter lim="800000"/>
          </a:ln>
        </p:spPr>
      </p:sp>
      <p:sp>
        <p:nvSpPr>
          <p:cNvPr id="30723" name="文本占位符 2"/>
          <p:cNvSpPr>
            <a:spLocks noChangeArrowheads="1"/>
          </p:cNvSpPr>
          <p:nvPr>
            <p:ph type="body" idx="4294967295"/>
          </p:nvPr>
        </p:nvSpPr>
        <p:spPr>
          <a:noFill/>
        </p:spPr>
        <p:txBody>
          <a:bodyPr/>
          <a:lstStyle/>
          <a:p>
            <a:pPr eaLnBrk="1" hangingPunct="1"/>
            <a:r>
              <a:rPr lang="en-US" altLang="zh-CN" smtClean="0"/>
              <a:t>11 In the subsystem, all data generated by the acquisition and calculation function blocks are segmental saved in real time to Mdsplus tree in the data storage function block. Real-time storage with Mdsplus facilitates the use of sliced data storage for long pulses operation. To prevent problems such as data loss from Mdsplus real-time storage, file storage is also used.</a:t>
            </a:r>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ChangeArrowheads="1" noTextEdit="1"/>
          </p:cNvSpPr>
          <p:nvPr>
            <p:ph type="sldImg" idx="4294967295"/>
          </p:nvPr>
        </p:nvSpPr>
        <p:spPr>
          <a:ln>
            <a:miter lim="800000"/>
          </a:ln>
        </p:spPr>
      </p:sp>
      <p:sp>
        <p:nvSpPr>
          <p:cNvPr id="31747" name="文本占位符 2"/>
          <p:cNvSpPr>
            <a:spLocks noChangeArrowheads="1"/>
          </p:cNvSpPr>
          <p:nvPr>
            <p:ph type="body" idx="4294967295"/>
          </p:nvPr>
        </p:nvSpPr>
        <p:spPr>
          <a:noFill/>
        </p:spPr>
        <p:txBody>
          <a:bodyPr/>
          <a:lstStyle/>
          <a:p>
            <a:pPr eaLnBrk="1" hangingPunct="1"/>
            <a:r>
              <a:rPr lang="en-US" altLang="zh-CN" smtClean="0"/>
              <a:t>A friendly Graphics User Interface (GUI) is also necessary to set parameters. The development of such subsystem in RTF architecture has been completed with the GUI written in Python. In this GUI, Simulation mode and experiment mode can be selected and entered. The experimental waveform can be obtained in time after the experiment is completed. Also, the ultraviolet (AXUV) signal to be transmitted can be selected on the GUI.</a:t>
            </a: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p:spPr>
        <p:txBody>
          <a:bodyPr/>
          <a:lstStyle/>
          <a:p>
            <a:r>
              <a:rPr lang="en-US" altLang="zh-CN" smtClean="0"/>
              <a:t>13 In this work</a:t>
            </a:r>
            <a:r>
              <a:rPr lang="zh-CN" altLang="en-US" smtClean="0"/>
              <a:t>，</a:t>
            </a:r>
            <a:r>
              <a:rPr lang="en-US" altLang="zh-CN" smtClean="0"/>
              <a:t>The radiation control subsystem independent of the plasma control system (PCS) was designed and implemented based on the real-time framework (RTF) of ITER. This is a distributed real-time subsystems and has been constructed for control in an ITER-like structure EAST.The performance of RTF and the radiation control subsystem base on RTF has been tested and verified. </a:t>
            </a:r>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37575CC-3E5A-4697-ABDF-5AD7B127033C}" type="slidenum">
              <a:rPr lang="zh-CN" altLang="en-US" smtClean="0">
                <a:latin typeface="等线" pitchFamily="2" charset="-122"/>
                <a:ea typeface="等线" pitchFamily="2" charset="-122"/>
              </a:rPr>
              <a:pPr eaLnBrk="1" hangingPunct="1"/>
              <a:t>13</a:t>
            </a:fld>
            <a:endParaRPr lang="zh-CN" altLang="en-US" smtClean="0">
              <a:latin typeface="等线" pitchFamily="2" charset="-122"/>
              <a:ea typeface="等线"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lstStyle/>
          <a:p>
            <a:pPr eaLnBrk="1" hangingPunct="1"/>
            <a:endParaRPr lang="zh-CN" altLang="en-US" smtClean="0"/>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93E25DF9-A24B-4F05-8D5C-83BAB4652B44}" type="slidenum">
              <a:rPr lang="en-US" altLang="zh-CN" smtClean="0">
                <a:latin typeface="Calibri" pitchFamily="34" charset="0"/>
                <a:ea typeface="等线" pitchFamily="2" charset="-122"/>
              </a:rPr>
              <a:pPr eaLnBrk="1" hangingPunct="1"/>
              <a:t>14</a:t>
            </a:fld>
            <a:endParaRPr lang="en-US" altLang="zh-CN" smtClean="0">
              <a:latin typeface="Calibri" pitchFamily="34" charset="0"/>
              <a:ea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p:spPr>
      </p:sp>
      <p:sp>
        <p:nvSpPr>
          <p:cNvPr id="21507" name="备注占位符 2"/>
          <p:cNvSpPr>
            <a:spLocks noGrp="1"/>
          </p:cNvSpPr>
          <p:nvPr>
            <p:ph type="body" idx="1"/>
          </p:nvPr>
        </p:nvSpPr>
        <p:spPr>
          <a:noFill/>
        </p:spPr>
        <p:txBody>
          <a:bodyPr/>
          <a:lstStyle/>
          <a:p>
            <a:r>
              <a:rPr lang="en-US" altLang="zh-CN" smtClean="0"/>
              <a:t>Here is the outline of my speech.</a:t>
            </a:r>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2EAF4471-826C-4FE9-B883-C4A8D9D4249E}" type="slidenum">
              <a:rPr lang="zh-CN" altLang="en-US" smtClean="0">
                <a:latin typeface="等线" pitchFamily="2" charset="-122"/>
                <a:ea typeface="等线" pitchFamily="2" charset="-122"/>
              </a:rPr>
              <a:pPr eaLnBrk="1" hangingPunct="1"/>
              <a:t>2</a:t>
            </a:fld>
            <a:endParaRPr lang="zh-CN" altLang="en-US" smtClean="0">
              <a:latin typeface="等线" pitchFamily="2" charset="-122"/>
              <a:ea typeface="等线"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a:ln>
            <a:miter lim="800000"/>
          </a:ln>
        </p:spPr>
      </p:sp>
      <p:sp>
        <p:nvSpPr>
          <p:cNvPr id="22531" name="备注占位符 2"/>
          <p:cNvSpPr>
            <a:spLocks noGrp="1" noChangeArrowheads="1"/>
          </p:cNvSpPr>
          <p:nvPr>
            <p:ph type="body" idx="4294967295"/>
          </p:nvPr>
        </p:nvSpPr>
        <p:spPr>
          <a:noFill/>
        </p:spPr>
        <p:txBody>
          <a:bodyPr/>
          <a:lstStyle/>
          <a:p>
            <a:pPr eaLnBrk="1" hangingPunct="1"/>
            <a:r>
              <a:rPr lang="en-US" altLang="zh-CN" smtClean="0"/>
              <a:t>The Experimental Advanced Superconducting Tokamak (EAST) was an ITER like fully superconductive structure. Plasma radiation feedback control is an important research content of the EAST control system. In 2016, the feedback control of radiation power was realized for the first time on EAST, and this achievement was reported in the form of POST by Wu Kai at the 2017 IAEA TM Conference. The 2016 experiment achieved three goals</a:t>
            </a:r>
            <a:r>
              <a:rPr lang="zh-CN" altLang="en-US" smtClean="0"/>
              <a:t>：</a:t>
            </a:r>
            <a:r>
              <a:rPr lang="en-US" altLang="zh-CN" smtClean="0"/>
              <a:t>1 Fast impurity seeding was realized by employing SMBI. 2 Realized the control of radiated power without serious negative impact on the plasma performance. 3 Lowering the divertor target temperature effectively.</a:t>
            </a:r>
          </a:p>
          <a:p>
            <a:pPr eaLnBrk="1" hangingPunct="1"/>
            <a:r>
              <a:rPr lang="en-US" altLang="zh-CN" smtClean="0"/>
              <a:t>Among all the controlled variables of radiation feedback control, the radiation power calculation is the most complicated. In order to construct distributed real-time subsystems for control to reduce the burden of EAST (plasma control system) PCS and verify the performance of real-time framework (RTF) of ITER, the radiation control subsystem independent of the PCS was designed and implemented based on the ITER RTF.</a:t>
            </a:r>
          </a:p>
          <a:p>
            <a:pPr eaLnBrk="1" hangingPunct="1"/>
            <a:endParaRPr lang="zh-CN" altLang="zh-CN" smtClean="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8B322A7-9E69-40CC-B9F0-CF76E92DF93C}" type="slidenum">
              <a:rPr lang="zh-CN" altLang="en-US" smtClean="0">
                <a:latin typeface="等线" pitchFamily="2" charset="-122"/>
                <a:ea typeface="等线" pitchFamily="2" charset="-122"/>
              </a:rPr>
              <a:pPr eaLnBrk="1" hangingPunct="1"/>
              <a:t>3</a:t>
            </a:fld>
            <a:endParaRPr lang="zh-CN" altLang="en-US" smtClean="0">
              <a:latin typeface="等线" pitchFamily="2" charset="-122"/>
              <a:ea typeface="等线"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ChangeArrowheads="1" noTextEdit="1"/>
          </p:cNvSpPr>
          <p:nvPr>
            <p:ph type="sldImg" idx="4294967295"/>
          </p:nvPr>
        </p:nvSpPr>
        <p:spPr>
          <a:ln>
            <a:miter lim="800000"/>
          </a:ln>
        </p:spPr>
      </p:sp>
      <p:sp>
        <p:nvSpPr>
          <p:cNvPr id="23555" name="文本占位符 2"/>
          <p:cNvSpPr>
            <a:spLocks noChangeArrowheads="1"/>
          </p:cNvSpPr>
          <p:nvPr>
            <p:ph type="body" idx="4294967295"/>
          </p:nvPr>
        </p:nvSpPr>
        <p:spPr/>
        <p:txBody>
          <a:bodyPr/>
          <a:lstStyle/>
          <a:p>
            <a:pPr eaLnBrk="1" hangingPunct="1"/>
            <a:r>
              <a:rPr lang="en-US" altLang="zh-CN" smtClean="0"/>
              <a:t>4 The ITER team combined the features of MARTe lightweight framework and the advantages of DCS distributed control to develop RTF, which enables it to efficiently complete tokamak's various control tasks in real time. This figure shows the architecture of the Real-time Framework and an RT application including their main elements and how they interact. The main elements are RT application and real-time process :</a:t>
            </a:r>
          </a:p>
          <a:p>
            <a:pPr eaLnBrk="1" hangingPunct="1"/>
            <a:r>
              <a:rPr lang="en-US" altLang="zh-CN" smtClean="0"/>
              <a:t>The RT application contains the processing logic that runs on different threads, processes or computer nodes (hosts) and contains:</a:t>
            </a:r>
          </a:p>
          <a:p>
            <a:pPr eaLnBrk="1" hangingPunct="1"/>
            <a:r>
              <a:rPr lang="en-US" altLang="zh-CN" smtClean="0"/>
              <a:t>● The scheduler handles execution of processing of function blocks.</a:t>
            </a:r>
          </a:p>
          <a:p>
            <a:pPr eaLnBrk="1" hangingPunct="1"/>
            <a:r>
              <a:rPr lang="en-US" altLang="zh-CN" smtClean="0"/>
              <a:t>● The function block represents an operation with inputs and outputs. </a:t>
            </a:r>
          </a:p>
          <a:p>
            <a:pPr eaLnBrk="1" hangingPunct="1"/>
            <a:r>
              <a:rPr lang="en-US" altLang="zh-CN" smtClean="0"/>
              <a:t>● The gateway who is responsible for making sure that the input and output data is transported between function blocks when required.</a:t>
            </a:r>
          </a:p>
          <a:p>
            <a:pPr eaLnBrk="1" hangingPunct="1"/>
            <a:r>
              <a:rPr lang="en-US" altLang="zh-CN" smtClean="0"/>
              <a:t>● The real-time process is the main process that runs on a node. This process has been specifically configured for real-time. It contains:</a:t>
            </a:r>
          </a:p>
          <a:p>
            <a:pPr eaLnBrk="1" hangingPunct="1"/>
            <a:r>
              <a:rPr lang="en-US" altLang="zh-CN" smtClean="0"/>
              <a:t>● A life cycle management service manages the life cycle of the framework.</a:t>
            </a:r>
          </a:p>
          <a:p>
            <a:pPr eaLnBrk="1" hangingPunct="1"/>
            <a:r>
              <a:rPr lang="en-US" altLang="zh-CN" smtClean="0"/>
              <a:t>● A configuration parser parses input XML and transforms it into the fully expanded in-memory representation of the configuration needed by the framework.</a:t>
            </a:r>
          </a:p>
          <a:p>
            <a:pPr eaLnBrk="1" hangingPunct="1"/>
            <a:r>
              <a:rPr lang="en-US" altLang="zh-CN" smtClean="0"/>
              <a:t>● And the real-time framework context who is the key element of the real-time process.</a:t>
            </a:r>
          </a:p>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ChangeArrowheads="1" noTextEdit="1"/>
          </p:cNvSpPr>
          <p:nvPr>
            <p:ph type="sldImg" idx="4294967295"/>
          </p:nvPr>
        </p:nvSpPr>
        <p:spPr>
          <a:ln>
            <a:miter lim="800000"/>
          </a:ln>
        </p:spPr>
      </p:sp>
      <p:sp>
        <p:nvSpPr>
          <p:cNvPr id="24579" name="文本占位符 2"/>
          <p:cNvSpPr>
            <a:spLocks noChangeArrowheads="1"/>
          </p:cNvSpPr>
          <p:nvPr>
            <p:ph type="body" idx="4294967295"/>
          </p:nvPr>
        </p:nvSpPr>
        <p:spPr/>
        <p:txBody>
          <a:bodyPr/>
          <a:lstStyle/>
          <a:p>
            <a:pPr eaLnBrk="1" hangingPunct="1"/>
            <a:r>
              <a:rPr lang="en-US" altLang="zh-CN" smtClean="0"/>
              <a:t>5 This is the hardware structure of radiation feedback control subsystem and its peripheral systems. The subsystem obtains the ultraviolet (AXUV) signals, the trigger signal and clock signal from the central control system through the D-TACQ digitizer. Plasma boundary data and time data are obtained from PCS with RFM. The shot number is obtained from central control system with socket. The following are the performance parameters of the server where the subsystem is located, which can meet the control requirements</a:t>
            </a: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ChangeArrowheads="1" noTextEdit="1"/>
          </p:cNvSpPr>
          <p:nvPr>
            <p:ph type="sldImg" idx="4294967295"/>
          </p:nvPr>
        </p:nvSpPr>
        <p:spPr>
          <a:ln>
            <a:miter lim="800000"/>
          </a:ln>
        </p:spPr>
      </p:sp>
      <p:sp>
        <p:nvSpPr>
          <p:cNvPr id="25603" name="文本占位符 2"/>
          <p:cNvSpPr>
            <a:spLocks noChangeArrowheads="1"/>
          </p:cNvSpPr>
          <p:nvPr>
            <p:ph type="body" idx="4294967295"/>
          </p:nvPr>
        </p:nvSpPr>
        <p:spPr>
          <a:noFill/>
        </p:spPr>
        <p:txBody>
          <a:bodyPr/>
          <a:lstStyle/>
          <a:p>
            <a:pPr eaLnBrk="1" hangingPunct="1"/>
            <a:r>
              <a:rPr lang="en-US" altLang="zh-CN" smtClean="0"/>
              <a:t>6 Here is the logic of radiation feedback control subsystem. After the shot number is obtained, the subsystem calculates radiation power with ultraviolet (AXUV) signals and plasma boundary data until ctime is less than stoptime.</a:t>
            </a:r>
          </a:p>
          <a:p>
            <a:pPr eaLnBrk="1" hangingPunct="1"/>
            <a:r>
              <a:rPr lang="en-US" altLang="zh-CN" smtClean="0"/>
              <a:t>There are many ways to calculate the radiation power. In order to obtain real-time and accurate radiation power values, we use a one-dimensional simplified algorithm in the control system to directly perform surface integral and volume integral on the sinusoidal integral signal to obtain the radiation power. The calculation formula is as follows: </a:t>
            </a:r>
          </a:p>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ChangeArrowheads="1" noTextEdit="1"/>
          </p:cNvSpPr>
          <p:nvPr>
            <p:ph type="sldImg" idx="4294967295"/>
          </p:nvPr>
        </p:nvSpPr>
        <p:spPr>
          <a:ln>
            <a:miter lim="800000"/>
          </a:ln>
        </p:spPr>
      </p:sp>
      <p:sp>
        <p:nvSpPr>
          <p:cNvPr id="26627" name="文本占位符 2"/>
          <p:cNvSpPr>
            <a:spLocks noChangeArrowheads="1"/>
          </p:cNvSpPr>
          <p:nvPr>
            <p:ph type="body" idx="4294967295"/>
          </p:nvPr>
        </p:nvSpPr>
        <p:spPr/>
        <p:txBody>
          <a:bodyPr/>
          <a:lstStyle/>
          <a:p>
            <a:pPr eaLnBrk="1" hangingPunct="1"/>
            <a:r>
              <a:rPr lang="en-US" altLang="zh-CN" smtClean="0"/>
              <a:t>Such a logic shows that, to calculate the radiation power for PCS feedback control during discharge, this subsystem needs to communicate with the Central Control System for discharge information, acquire diagnostic signals to calculate the radiation power and exchange data with PCS during each control cycle, and store data to Mdsplus for further analysis. Corresponding to the above requirements, four RTF function blocks are designed, namely: communication function block, data acquisition function block, radiation calculation function block, and data storage function block. In order to meet the requirement of real-time control, radiation calculation function block and data storage function block are allocated on threads of different CPUs.</a:t>
            </a: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ChangeArrowheads="1" noTextEdit="1"/>
          </p:cNvSpPr>
          <p:nvPr>
            <p:ph type="sldImg" idx="4294967295"/>
          </p:nvPr>
        </p:nvSpPr>
        <p:spPr>
          <a:ln>
            <a:miter lim="800000"/>
          </a:ln>
        </p:spPr>
      </p:sp>
      <p:sp>
        <p:nvSpPr>
          <p:cNvPr id="27651" name="文本占位符 2"/>
          <p:cNvSpPr>
            <a:spLocks noChangeArrowheads="1"/>
          </p:cNvSpPr>
          <p:nvPr>
            <p:ph type="body" idx="4294967295"/>
          </p:nvPr>
        </p:nvSpPr>
        <p:spPr>
          <a:noFill/>
        </p:spPr>
        <p:txBody>
          <a:bodyPr/>
          <a:lstStyle/>
          <a:p>
            <a:pPr eaLnBrk="1" hangingPunct="1"/>
            <a:r>
              <a:rPr lang="en-US" altLang="zh-CN" smtClean="0"/>
              <a:t>8 The communication function block can realize the slow data communication with Central Control System through Socket or fast data transmission with PCS through reflective memory network (RFM). A fast data transmission test of communication function block with RFM is completed as shown; The test time is 300 seconds, and a data is sent and read every 50 microseconds with RFM. The waveform has no distortion.</a:t>
            </a: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ChangeArrowheads="1" noTextEdit="1"/>
          </p:cNvSpPr>
          <p:nvPr>
            <p:ph type="sldImg" idx="4294967295"/>
          </p:nvPr>
        </p:nvSpPr>
        <p:spPr>
          <a:ln>
            <a:miter lim="800000"/>
          </a:ln>
        </p:spPr>
      </p:sp>
      <p:sp>
        <p:nvSpPr>
          <p:cNvPr id="28675" name="文本占位符 2"/>
          <p:cNvSpPr>
            <a:spLocks noChangeArrowheads="1"/>
          </p:cNvSpPr>
          <p:nvPr>
            <p:ph type="body" idx="4294967295"/>
          </p:nvPr>
        </p:nvSpPr>
        <p:spPr>
          <a:noFill/>
        </p:spPr>
        <p:txBody>
          <a:bodyPr/>
          <a:lstStyle/>
          <a:p>
            <a:pPr eaLnBrk="1" hangingPunct="1"/>
            <a:r>
              <a:rPr lang="en-US" altLang="zh-CN" sz="1600" dirty="0" smtClean="0"/>
              <a:t>9 The acquisition function block acquires 64 channels of absolute extreme ultraviolet (AXUV) signals synchronously in 20KHz using D-TACQ196 digitizer. A test of comparing the data acquired from data acquisition function block with the data of EAST data acquisition system has been completed in EAST real experiment, we can see the data is consistent.</a:t>
            </a:r>
            <a:endParaRPr lang="zh-CN" altLang="en-US" sz="16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1"/>
            <a:ext cx="10363200" cy="1470025"/>
          </a:xfrm>
        </p:spPr>
        <p:txBody>
          <a:bodyPr/>
          <a:lstStyle>
            <a:lvl1pPr>
              <a:defRPr sz="4800" b="1"/>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latin typeface="华文中宋" pitchFamily="2" charset="-122"/>
                <a:ea typeface="华文中宋" pitchFamily="2" charset="-122"/>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zh-CN" altLang="en-US" smtClean="0"/>
              <a:t>单击此处编辑母版副标题样式</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CD583E9-44E3-5445-AFFA-0237D94FC93E}" type="slidenum">
              <a:rPr lang="en-US" altLang="zh-CN"/>
              <a:pPr>
                <a:defRPr/>
              </a:pPr>
              <a:t>‹#›</a:t>
            </a:fld>
            <a:endParaRPr lang="en-US" altLang="zh-CN"/>
          </a:p>
        </p:txBody>
      </p:sp>
    </p:spTree>
    <p:extLst>
      <p:ext uri="{BB962C8B-B14F-4D97-AF65-F5344CB8AC3E}">
        <p14:creationId xmlns:p14="http://schemas.microsoft.com/office/powerpoint/2010/main" val="19013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291EE7D-4394-AF4A-A2AC-528355136420}" type="slidenum">
              <a:rPr lang="en-US" altLang="zh-CN"/>
              <a:pPr>
                <a:defRPr/>
              </a:pPr>
              <a:t>‹#›</a:t>
            </a:fld>
            <a:endParaRPr lang="en-US" altLang="zh-CN"/>
          </a:p>
        </p:txBody>
      </p:sp>
    </p:spTree>
    <p:extLst>
      <p:ext uri="{BB962C8B-B14F-4D97-AF65-F5344CB8AC3E}">
        <p14:creationId xmlns:p14="http://schemas.microsoft.com/office/powerpoint/2010/main" val="368708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4"/>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4"/>
            <a:ext cx="80264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F93BEBD-8C39-5247-AB13-9A4B1707400F}" type="slidenum">
              <a:rPr lang="en-US" altLang="zh-CN"/>
              <a:pPr>
                <a:defRPr/>
              </a:pPr>
              <a:t>‹#›</a:t>
            </a:fld>
            <a:endParaRPr lang="en-US" altLang="zh-CN"/>
          </a:p>
        </p:txBody>
      </p:sp>
    </p:spTree>
    <p:extLst>
      <p:ext uri="{BB962C8B-B14F-4D97-AF65-F5344CB8AC3E}">
        <p14:creationId xmlns:p14="http://schemas.microsoft.com/office/powerpoint/2010/main" val="301734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6"/>
            <a:ext cx="5384800" cy="4525963"/>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6197600" y="1600206"/>
            <a:ext cx="5384800" cy="4525963"/>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CFE1F16-5B11-EA40-940F-DF974E61C420}" type="slidenum">
              <a:rPr lang="en-US" altLang="zh-CN"/>
              <a:pPr>
                <a:defRPr/>
              </a:pPr>
              <a:t>‹#›</a:t>
            </a:fld>
            <a:endParaRPr lang="en-US" altLang="zh-CN"/>
          </a:p>
        </p:txBody>
      </p:sp>
    </p:spTree>
    <p:extLst>
      <p:ext uri="{BB962C8B-B14F-4D97-AF65-F5344CB8AC3E}">
        <p14:creationId xmlns:p14="http://schemas.microsoft.com/office/powerpoint/2010/main" val="352485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714382"/>
            <a:ext cx="10972800" cy="7032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609600" y="1600201"/>
            <a:ext cx="5384800" cy="21859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quarter" idx="2"/>
          </p:nvPr>
        </p:nvSpPr>
        <p:spPr>
          <a:xfrm>
            <a:off x="6197600" y="1600201"/>
            <a:ext cx="5384800" cy="21859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内容占位符 4"/>
          <p:cNvSpPr>
            <a:spLocks noGrp="1"/>
          </p:cNvSpPr>
          <p:nvPr>
            <p:ph sz="quarter" idx="3"/>
          </p:nvPr>
        </p:nvSpPr>
        <p:spPr>
          <a:xfrm>
            <a:off x="609600" y="3938595"/>
            <a:ext cx="5384800" cy="218757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6" name="内容占位符 5"/>
          <p:cNvSpPr>
            <a:spLocks noGrp="1"/>
          </p:cNvSpPr>
          <p:nvPr>
            <p:ph sz="quarter" idx="4"/>
          </p:nvPr>
        </p:nvSpPr>
        <p:spPr>
          <a:xfrm>
            <a:off x="6197600" y="3938595"/>
            <a:ext cx="5384800" cy="2187575"/>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10EAC65-69E5-F54F-9120-D42CA9355AED}" type="slidenum">
              <a:rPr lang="en-US" altLang="zh-CN"/>
              <a:pPr>
                <a:defRPr/>
              </a:pPr>
              <a:t>‹#›</a:t>
            </a:fld>
            <a:endParaRPr lang="en-US" altLang="zh-CN"/>
          </a:p>
        </p:txBody>
      </p:sp>
    </p:spTree>
    <p:extLst>
      <p:ext uri="{BB962C8B-B14F-4D97-AF65-F5344CB8AC3E}">
        <p14:creationId xmlns:p14="http://schemas.microsoft.com/office/powerpoint/2010/main" val="327143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标题 1"/>
          <p:cNvSpPr txBox="1">
            <a:spLocks/>
          </p:cNvSpPr>
          <p:nvPr userDrawn="1"/>
        </p:nvSpPr>
        <p:spPr bwMode="auto">
          <a:xfrm>
            <a:off x="0" y="0"/>
            <a:ext cx="12192000" cy="908051"/>
          </a:xfrm>
          <a:prstGeom prst="rect">
            <a:avLst/>
          </a:prstGeom>
          <a:solidFill>
            <a:schemeClr val="accent6">
              <a:lumMod val="75000"/>
            </a:schemeClr>
          </a:solidFill>
          <a:ln w="9525">
            <a:noFill/>
            <a:miter lim="800000"/>
            <a:headEnd/>
            <a:tailEnd/>
          </a:ln>
        </p:spPr>
        <p:txBody>
          <a:bodyPr anchor="ctr"/>
          <a:lstStyle>
            <a:lvl1pPr>
              <a:defRPr>
                <a:solidFill>
                  <a:schemeClr val="bg1"/>
                </a:solidFill>
                <a:latin typeface="Arial Black" pitchFamily="34" charset="0"/>
              </a:defRPr>
            </a:lvl1pPr>
          </a:lstStyle>
          <a:p>
            <a:pPr algn="ctr">
              <a:defRPr/>
            </a:pPr>
            <a:endParaRPr lang="zh-CN" altLang="en-US" sz="3600" b="1" kern="0" dirty="0">
              <a:ea typeface="+mj-ea"/>
              <a:cs typeface="+mj-cs"/>
            </a:endParaRPr>
          </a:p>
        </p:txBody>
      </p:sp>
      <p:sp>
        <p:nvSpPr>
          <p:cNvPr id="2" name="标题 1"/>
          <p:cNvSpPr>
            <a:spLocks noGrp="1"/>
          </p:cNvSpPr>
          <p:nvPr>
            <p:ph type="title"/>
          </p:nvPr>
        </p:nvSpPr>
        <p:spPr>
          <a:xfrm>
            <a:off x="0" y="188646"/>
            <a:ext cx="12192000" cy="703263"/>
          </a:xfrm>
          <a:solidFill>
            <a:schemeClr val="accent6">
              <a:lumMod val="75000"/>
            </a:schemeClr>
          </a:solidFill>
        </p:spPr>
        <p:txBody>
          <a:bodyPr/>
          <a:lstStyle>
            <a:lvl1pPr>
              <a:defRPr>
                <a:solidFill>
                  <a:schemeClr val="bg1"/>
                </a:solidFill>
                <a:latin typeface="Arial Black" pitchFamily="34" charset="0"/>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spcBef>
                <a:spcPts val="400"/>
              </a:spcBef>
              <a:spcAft>
                <a:spcPts val="300"/>
              </a:spcAft>
              <a:defRPr b="1" baseline="0">
                <a:latin typeface="Century Gothic" pitchFamily="34" charset="0"/>
                <a:cs typeface="Verdana"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5" name="Rectangle 6"/>
          <p:cNvSpPr>
            <a:spLocks noGrp="1" noChangeArrowheads="1"/>
          </p:cNvSpPr>
          <p:nvPr>
            <p:ph type="sldNum" sz="quarter" idx="10"/>
          </p:nvPr>
        </p:nvSpPr>
        <p:spPr>
          <a:xfrm>
            <a:off x="11601452" y="6381750"/>
            <a:ext cx="590549" cy="476251"/>
          </a:xfrm>
        </p:spPr>
        <p:txBody>
          <a:bodyPr/>
          <a:lstStyle>
            <a:lvl1pPr>
              <a:defRPr/>
            </a:lvl1pPr>
          </a:lstStyle>
          <a:p>
            <a:pPr>
              <a:defRPr/>
            </a:pPr>
            <a:fld id="{031D06F1-0282-A64A-AE15-C1C822BDAB7B}" type="slidenum">
              <a:rPr lang="en-US" altLang="zh-CN"/>
              <a:pPr>
                <a:defRPr/>
              </a:pPr>
              <a:t>‹#›</a:t>
            </a:fld>
            <a:endParaRPr lang="en-US" altLang="zh-CN"/>
          </a:p>
        </p:txBody>
      </p:sp>
    </p:spTree>
    <p:extLst>
      <p:ext uri="{BB962C8B-B14F-4D97-AF65-F5344CB8AC3E}">
        <p14:creationId xmlns:p14="http://schemas.microsoft.com/office/powerpoint/2010/main" val="155265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6"/>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3A55203-B858-FE4F-92B6-7CDD39693B3F}" type="slidenum">
              <a:rPr lang="en-US" altLang="zh-CN"/>
              <a:pPr>
                <a:defRPr/>
              </a:pPr>
              <a:t>‹#›</a:t>
            </a:fld>
            <a:endParaRPr lang="en-US" altLang="zh-CN"/>
          </a:p>
        </p:txBody>
      </p:sp>
    </p:spTree>
    <p:extLst>
      <p:ext uri="{BB962C8B-B14F-4D97-AF65-F5344CB8AC3E}">
        <p14:creationId xmlns:p14="http://schemas.microsoft.com/office/powerpoint/2010/main" val="198671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00054CE-A046-A245-963D-74AF8CEC0285}" type="slidenum">
              <a:rPr lang="en-US" altLang="zh-CN"/>
              <a:pPr>
                <a:defRPr/>
              </a:pPr>
              <a:t>‹#›</a:t>
            </a:fld>
            <a:endParaRPr lang="en-US" altLang="zh-CN"/>
          </a:p>
        </p:txBody>
      </p:sp>
    </p:spTree>
    <p:extLst>
      <p:ext uri="{BB962C8B-B14F-4D97-AF65-F5344CB8AC3E}">
        <p14:creationId xmlns:p14="http://schemas.microsoft.com/office/powerpoint/2010/main" val="100830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6193373" y="1535114"/>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928637B-F7DA-F44F-A4A3-DBEA992A9D8A}" type="slidenum">
              <a:rPr lang="en-US" altLang="zh-CN"/>
              <a:pPr>
                <a:defRPr/>
              </a:pPr>
              <a:t>‹#›</a:t>
            </a:fld>
            <a:endParaRPr lang="en-US" altLang="zh-CN"/>
          </a:p>
        </p:txBody>
      </p:sp>
    </p:spTree>
    <p:extLst>
      <p:ext uri="{BB962C8B-B14F-4D97-AF65-F5344CB8AC3E}">
        <p14:creationId xmlns:p14="http://schemas.microsoft.com/office/powerpoint/2010/main" val="509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F756B93-5189-634A-A68D-425BB9472505}" type="slidenum">
              <a:rPr lang="en-US" altLang="zh-CN"/>
              <a:pPr>
                <a:defRPr/>
              </a:pPr>
              <a:t>‹#›</a:t>
            </a:fld>
            <a:endParaRPr lang="en-US" altLang="zh-CN"/>
          </a:p>
        </p:txBody>
      </p:sp>
    </p:spTree>
    <p:extLst>
      <p:ext uri="{BB962C8B-B14F-4D97-AF65-F5344CB8AC3E}">
        <p14:creationId xmlns:p14="http://schemas.microsoft.com/office/powerpoint/2010/main" val="248649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0E5CD92-712C-644D-AA11-C84937388B29}" type="slidenum">
              <a:rPr lang="en-US" altLang="zh-CN"/>
              <a:pPr>
                <a:defRPr/>
              </a:pPr>
              <a:t>‹#›</a:t>
            </a:fld>
            <a:endParaRPr lang="en-US" altLang="zh-CN"/>
          </a:p>
        </p:txBody>
      </p:sp>
    </p:spTree>
    <p:extLst>
      <p:ext uri="{BB962C8B-B14F-4D97-AF65-F5344CB8AC3E}">
        <p14:creationId xmlns:p14="http://schemas.microsoft.com/office/powerpoint/2010/main" val="136747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1466" y="928670"/>
            <a:ext cx="4011084" cy="1162051"/>
          </a:xfrm>
        </p:spPr>
        <p:txBody>
          <a:bodyPr anchor="b"/>
          <a:lstStyle>
            <a:lvl1pPr algn="l">
              <a:defRPr sz="20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6" y="857234"/>
            <a:ext cx="6568053" cy="5268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4" name="文本占位符 3"/>
          <p:cNvSpPr>
            <a:spLocks noGrp="1"/>
          </p:cNvSpPr>
          <p:nvPr>
            <p:ph type="body" sz="half" idx="2"/>
          </p:nvPr>
        </p:nvSpPr>
        <p:spPr>
          <a:xfrm>
            <a:off x="609606" y="2071679"/>
            <a:ext cx="4011084" cy="4054485"/>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1D8157E-ECC5-6D40-8937-9BA8AA8B64FD}" type="slidenum">
              <a:rPr lang="en-US" altLang="zh-CN"/>
              <a:pPr>
                <a:defRPr/>
              </a:pPr>
              <a:t>‹#›</a:t>
            </a:fld>
            <a:endParaRPr lang="en-US" altLang="zh-CN"/>
          </a:p>
        </p:txBody>
      </p:sp>
    </p:spTree>
    <p:extLst>
      <p:ext uri="{BB962C8B-B14F-4D97-AF65-F5344CB8AC3E}">
        <p14:creationId xmlns:p14="http://schemas.microsoft.com/office/powerpoint/2010/main" val="313482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0ADD18E-CE29-F342-A163-DC53AAFE0103}" type="slidenum">
              <a:rPr lang="en-US" altLang="zh-CN"/>
              <a:pPr>
                <a:defRPr/>
              </a:pPr>
              <a:t>‹#›</a:t>
            </a:fld>
            <a:endParaRPr lang="en-US" altLang="zh-CN"/>
          </a:p>
        </p:txBody>
      </p:sp>
    </p:spTree>
    <p:extLst>
      <p:ext uri="{BB962C8B-B14F-4D97-AF65-F5344CB8AC3E}">
        <p14:creationId xmlns:p14="http://schemas.microsoft.com/office/powerpoint/2010/main" val="131658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NM 2-2-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 y="6197600"/>
            <a:ext cx="1098551"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27054" y="908056"/>
            <a:ext cx="111379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Rectangle 4"/>
          <p:cNvSpPr>
            <a:spLocks noGrp="1" noChangeArrowheads="1"/>
          </p:cNvSpPr>
          <p:nvPr>
            <p:ph type="dt" sz="half" idx="2"/>
          </p:nvPr>
        </p:nvSpPr>
        <p:spPr bwMode="auto">
          <a:xfrm>
            <a:off x="609600" y="6294438"/>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94438"/>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94438"/>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99B9F0C-414C-1540-ABA9-DBDBEDAD4DD7}" type="slidenum">
              <a:rPr lang="en-US" altLang="zh-CN"/>
              <a:pPr>
                <a:defRPr/>
              </a:pPr>
              <a:t>‹#›</a:t>
            </a:fld>
            <a:endParaRPr lang="en-US" altLang="zh-CN"/>
          </a:p>
        </p:txBody>
      </p:sp>
      <p:sp>
        <p:nvSpPr>
          <p:cNvPr id="11" name="任意多边形 10"/>
          <p:cNvSpPr>
            <a:spLocks/>
          </p:cNvSpPr>
          <p:nvPr/>
        </p:nvSpPr>
        <p:spPr bwMode="auto">
          <a:xfrm>
            <a:off x="0" y="6165851"/>
            <a:ext cx="12217400" cy="9461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12" name="任意多边形 11"/>
          <p:cNvSpPr>
            <a:spLocks/>
          </p:cNvSpPr>
          <p:nvPr/>
        </p:nvSpPr>
        <p:spPr bwMode="auto">
          <a:xfrm>
            <a:off x="5842000" y="6165856"/>
            <a:ext cx="6350000" cy="5429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grpSp>
        <p:nvGrpSpPr>
          <p:cNvPr id="1033" name="组合 1"/>
          <p:cNvGrpSpPr>
            <a:grpSpLocks/>
          </p:cNvGrpSpPr>
          <p:nvPr/>
        </p:nvGrpSpPr>
        <p:grpSpPr bwMode="auto">
          <a:xfrm>
            <a:off x="6" y="6210301"/>
            <a:ext cx="12240684" cy="647700"/>
            <a:chOff x="-19045" y="216550"/>
            <a:chExt cx="9180548" cy="649224"/>
          </a:xfrm>
        </p:grpSpPr>
        <p:sp>
          <p:nvSpPr>
            <p:cNvPr id="14" name="任意多边形 1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a typeface="宋体" pitchFamily="2" charset="-122"/>
                <a:cs typeface="+mn-cs"/>
              </a:endParaRPr>
            </a:p>
          </p:txBody>
        </p:sp>
        <p:sp>
          <p:nvSpPr>
            <p:cNvPr id="15" name="任意多边形 1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a typeface="宋体" pitchFamily="2" charset="-122"/>
                <a:cs typeface="+mn-cs"/>
              </a:endParaRPr>
            </a:p>
          </p:txBody>
        </p:sp>
      </p:grpSp>
      <p:sp>
        <p:nvSpPr>
          <p:cNvPr id="19" name="TextBox 18"/>
          <p:cNvSpPr txBox="1"/>
          <p:nvPr/>
        </p:nvSpPr>
        <p:spPr>
          <a:xfrm>
            <a:off x="334439" y="6334125"/>
            <a:ext cx="11857567" cy="523220"/>
          </a:xfrm>
          <a:prstGeom prst="rect">
            <a:avLst/>
          </a:prstGeom>
          <a:noFill/>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800" dirty="0" smtClean="0">
                <a:solidFill>
                  <a:schemeClr val="accent2"/>
                </a:solidFill>
                <a:latin typeface="Arial Black" charset="0"/>
              </a:rPr>
              <a:t>    ASIPP   	                                         </a:t>
            </a:r>
            <a:r>
              <a:rPr lang="zh-CN" altLang="en-US" sz="2800" dirty="0" smtClean="0">
                <a:solidFill>
                  <a:schemeClr val="accent2"/>
                </a:solidFill>
                <a:latin typeface="Arial Black" charset="0"/>
              </a:rPr>
              <a:t>                     </a:t>
            </a:r>
            <a:r>
              <a:rPr lang="en-US" altLang="zh-CN" sz="2800" dirty="0" smtClean="0">
                <a:solidFill>
                  <a:schemeClr val="accent2"/>
                </a:solidFill>
                <a:latin typeface="Arial Black" charset="0"/>
              </a:rPr>
              <a:t>EAST</a:t>
            </a:r>
            <a:endParaRPr lang="zh-CN" altLang="en-US" dirty="0" smtClean="0">
              <a:solidFill>
                <a:schemeClr val="accent2"/>
              </a:solidFill>
              <a:latin typeface="Arial Black" charset="0"/>
            </a:endParaRPr>
          </a:p>
        </p:txBody>
      </p:sp>
      <p:sp>
        <p:nvSpPr>
          <p:cNvPr id="3" name="Rectangle 2"/>
          <p:cNvSpPr>
            <a:spLocks noGrp="1" noChangeArrowheads="1"/>
          </p:cNvSpPr>
          <p:nvPr>
            <p:ph type="title"/>
          </p:nvPr>
        </p:nvSpPr>
        <p:spPr bwMode="auto">
          <a:xfrm>
            <a:off x="0" y="3"/>
            <a:ext cx="12192000" cy="892175"/>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747" r:id="rId1"/>
    <p:sldLayoutId id="2147483759"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1pPr>
      <a:lvl2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2pPr>
      <a:lvl3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3pPr>
      <a:lvl4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4pPr>
      <a:lvl5pPr algn="ctr" rtl="0" eaLnBrk="1" fontAlgn="base" hangingPunct="1">
        <a:spcBef>
          <a:spcPct val="0"/>
        </a:spcBef>
        <a:spcAft>
          <a:spcPct val="0"/>
        </a:spcAft>
        <a:defRPr sz="3200" b="1">
          <a:solidFill>
            <a:schemeClr val="bg1"/>
          </a:solidFill>
          <a:latin typeface="Arial Black" pitchFamily="34" charset="0"/>
          <a:ea typeface="黑体" pitchFamily="49" charset="-122"/>
          <a:cs typeface="黑体" charset="0"/>
        </a:defRPr>
      </a:lvl5pPr>
      <a:lvl6pPr marL="457178"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354"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532"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709"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882" indent="-342882" algn="l" rtl="0" eaLnBrk="1" fontAlgn="base" hangingPunct="1">
        <a:spcBef>
          <a:spcPct val="20000"/>
        </a:spcBef>
        <a:spcAft>
          <a:spcPct val="0"/>
        </a:spcAft>
        <a:buChar char="•"/>
        <a:defRPr kumimoji="1" sz="2400">
          <a:solidFill>
            <a:schemeClr val="tx1"/>
          </a:solidFill>
          <a:latin typeface="华文中宋" pitchFamily="2" charset="-122"/>
          <a:ea typeface="华文中宋" pitchFamily="2" charset="-122"/>
          <a:cs typeface="华文中宋" charset="0"/>
        </a:defRPr>
      </a:lvl1pPr>
      <a:lvl2pPr marL="742913" indent="-285737" algn="l" rtl="0" eaLnBrk="1" fontAlgn="base" hangingPunct="1">
        <a:spcBef>
          <a:spcPct val="20000"/>
        </a:spcBef>
        <a:spcAft>
          <a:spcPct val="0"/>
        </a:spcAft>
        <a:buChar char="–"/>
        <a:defRPr kumimoji="1" sz="2000">
          <a:solidFill>
            <a:schemeClr val="tx1"/>
          </a:solidFill>
          <a:latin typeface="华文中宋" pitchFamily="2" charset="-122"/>
          <a:ea typeface="华文中宋" pitchFamily="2" charset="-122"/>
          <a:cs typeface="华文中宋" charset="0"/>
        </a:defRPr>
      </a:lvl2pPr>
      <a:lvl3pPr marL="1142942" indent="-228589" algn="l" rtl="0" eaLnBrk="1" fontAlgn="base" hangingPunct="1">
        <a:spcBef>
          <a:spcPct val="20000"/>
        </a:spcBef>
        <a:spcAft>
          <a:spcPct val="0"/>
        </a:spcAft>
        <a:buChar char="•"/>
        <a:defRPr kumimoji="1">
          <a:solidFill>
            <a:schemeClr val="tx1"/>
          </a:solidFill>
          <a:latin typeface="华文中宋" pitchFamily="2" charset="-122"/>
          <a:ea typeface="华文中宋" pitchFamily="2" charset="-122"/>
          <a:cs typeface="华文中宋" charset="0"/>
        </a:defRPr>
      </a:lvl3pPr>
      <a:lvl4pPr marL="1600120" indent="-228589" algn="l" rtl="0" eaLnBrk="1" fontAlgn="base" hangingPunct="1">
        <a:spcBef>
          <a:spcPct val="20000"/>
        </a:spcBef>
        <a:spcAft>
          <a:spcPct val="0"/>
        </a:spcAft>
        <a:buChar char="–"/>
        <a:defRPr kumimoji="1" sz="1600">
          <a:solidFill>
            <a:schemeClr val="tx1"/>
          </a:solidFill>
          <a:latin typeface="华文中宋" pitchFamily="2" charset="-122"/>
          <a:ea typeface="华文中宋" pitchFamily="2" charset="-122"/>
          <a:cs typeface="华文中宋" charset="0"/>
        </a:defRPr>
      </a:lvl4pPr>
      <a:lvl5pPr marL="2057298" indent="-228589" algn="l" rtl="0" eaLnBrk="1" fontAlgn="base" hangingPunct="1">
        <a:spcBef>
          <a:spcPct val="20000"/>
        </a:spcBef>
        <a:spcAft>
          <a:spcPct val="0"/>
        </a:spcAft>
        <a:buChar char="»"/>
        <a:defRPr kumimoji="1" sz="1400">
          <a:solidFill>
            <a:schemeClr val="tx1"/>
          </a:solidFill>
          <a:latin typeface="华文中宋" pitchFamily="2" charset="-122"/>
          <a:ea typeface="华文中宋" pitchFamily="2" charset="-122"/>
          <a:cs typeface="华文中宋" charset="0"/>
        </a:defRPr>
      </a:lvl5pPr>
      <a:lvl6pPr marL="2514474" indent="-228589" algn="l" rtl="0" eaLnBrk="1" fontAlgn="base" hangingPunct="1">
        <a:spcBef>
          <a:spcPct val="20000"/>
        </a:spcBef>
        <a:spcAft>
          <a:spcPct val="0"/>
        </a:spcAft>
        <a:buChar char="»"/>
        <a:defRPr sz="2000">
          <a:solidFill>
            <a:schemeClr val="tx1"/>
          </a:solidFill>
          <a:latin typeface="+mn-lt"/>
          <a:ea typeface="+mn-ea"/>
        </a:defRPr>
      </a:lvl6pPr>
      <a:lvl7pPr marL="2971652" indent="-228589" algn="l" rtl="0" eaLnBrk="1" fontAlgn="base" hangingPunct="1">
        <a:spcBef>
          <a:spcPct val="20000"/>
        </a:spcBef>
        <a:spcAft>
          <a:spcPct val="0"/>
        </a:spcAft>
        <a:buChar char="»"/>
        <a:defRPr sz="2000">
          <a:solidFill>
            <a:schemeClr val="tx1"/>
          </a:solidFill>
          <a:latin typeface="+mn-lt"/>
          <a:ea typeface="+mn-ea"/>
        </a:defRPr>
      </a:lvl7pPr>
      <a:lvl8pPr marL="3428829" indent="-228589" algn="l" rtl="0" eaLnBrk="1" fontAlgn="base" hangingPunct="1">
        <a:spcBef>
          <a:spcPct val="20000"/>
        </a:spcBef>
        <a:spcAft>
          <a:spcPct val="0"/>
        </a:spcAft>
        <a:buChar char="»"/>
        <a:defRPr sz="2000">
          <a:solidFill>
            <a:schemeClr val="tx1"/>
          </a:solidFill>
          <a:latin typeface="+mn-lt"/>
          <a:ea typeface="+mn-ea"/>
        </a:defRPr>
      </a:lvl8pPr>
      <a:lvl9pPr marL="3886006" indent="-228589"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wmf"/><Relationship Id="rId3" Type="http://schemas.openxmlformats.org/officeDocument/2006/relationships/notesSlide" Target="../notesSlides/notesSlide6.xml"/><Relationship Id="rId7" Type="http://schemas.openxmlformats.org/officeDocument/2006/relationships/image" Target="../media/image13.wmf"/><Relationship Id="rId12"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imgsa.baidu.com/baike/w%3D268/sign=60243d351ed8bc3ec60801ccba8aa6c8/9345d688d43f8794a867c021d51b0ef41bd53a2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1344" y="61060"/>
            <a:ext cx="808703" cy="8212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56" descr="ilandsmall"/>
          <p:cNvPicPr>
            <a:picLocks noChangeAspect="1" noChangeArrowheads="1"/>
          </p:cNvPicPr>
          <p:nvPr/>
        </p:nvPicPr>
        <p:blipFill>
          <a:blip r:embed="rId4" cstate="print"/>
          <a:srcRect/>
          <a:stretch>
            <a:fillRect/>
          </a:stretch>
        </p:blipFill>
        <p:spPr bwMode="auto">
          <a:xfrm>
            <a:off x="0" y="5157192"/>
            <a:ext cx="12192000" cy="1700808"/>
          </a:xfrm>
          <a:prstGeom prst="rect">
            <a:avLst/>
          </a:prstGeom>
          <a:noFill/>
          <a:ln w="9525">
            <a:noFill/>
            <a:miter lim="800000"/>
            <a:headEnd/>
            <a:tailEnd/>
          </a:ln>
        </p:spPr>
      </p:pic>
      <p:pic>
        <p:nvPicPr>
          <p:cNvPr id="11" name="图片 7" descr="http://aappsbulletin.org/img/201408/active_01_01.png"/>
          <p:cNvPicPr>
            <a:picLocks noChangeAspect="1" noChangeArrowheads="1"/>
          </p:cNvPicPr>
          <p:nvPr/>
        </p:nvPicPr>
        <p:blipFill>
          <a:blip r:embed="rId5">
            <a:extLst>
              <a:ext uri="{28A0092B-C50C-407E-A947-70E740481C1C}">
                <a14:useLocalDpi xmlns:a14="http://schemas.microsoft.com/office/drawing/2010/main" val="0"/>
              </a:ext>
            </a:extLst>
          </a:blip>
          <a:srcRect r="4184"/>
          <a:stretch>
            <a:fillRect/>
          </a:stretch>
        </p:blipFill>
        <p:spPr bwMode="auto">
          <a:xfrm>
            <a:off x="2866522" y="981359"/>
            <a:ext cx="6530975"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NM 2-2-2"/>
          <p:cNvPicPr>
            <a:picLocks noChangeAspect="1" noChangeArrowheads="1"/>
          </p:cNvPicPr>
          <p:nvPr/>
        </p:nvPicPr>
        <p:blipFill>
          <a:blip r:embed="rId6" cstate="print"/>
          <a:srcRect l="7143" r="7143" b="4865"/>
          <a:stretch>
            <a:fillRect/>
          </a:stretch>
        </p:blipFill>
        <p:spPr bwMode="auto">
          <a:xfrm>
            <a:off x="11116724" y="34683"/>
            <a:ext cx="955940" cy="874041"/>
          </a:xfrm>
          <a:prstGeom prst="rect">
            <a:avLst/>
          </a:prstGeom>
          <a:noFill/>
        </p:spPr>
      </p:pic>
      <p:sp>
        <p:nvSpPr>
          <p:cNvPr id="13" name="矩形 12"/>
          <p:cNvSpPr/>
          <p:nvPr/>
        </p:nvSpPr>
        <p:spPr>
          <a:xfrm>
            <a:off x="973851" y="212611"/>
            <a:ext cx="10341136" cy="831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defRPr/>
            </a:pPr>
            <a:r>
              <a:rPr lang="en-US" altLang="zh-CN" sz="1600" b="1" dirty="0">
                <a:solidFill>
                  <a:schemeClr val="tx1"/>
                </a:solidFill>
                <a:latin typeface="Times New Roman" panose="02020603050405020304" pitchFamily="18" charset="0"/>
              </a:rPr>
              <a:t>13th Technical Meeting on Plasma Control Systems, Data Management </a:t>
            </a:r>
            <a:endParaRPr lang="en-US" altLang="zh-CN" sz="1600" b="1" dirty="0" smtClean="0">
              <a:solidFill>
                <a:schemeClr val="tx1"/>
              </a:solidFill>
              <a:latin typeface="Times New Roman" panose="02020603050405020304" pitchFamily="18" charset="0"/>
            </a:endParaRPr>
          </a:p>
          <a:p>
            <a:pPr algn="ctr">
              <a:spcBef>
                <a:spcPts val="0"/>
              </a:spcBef>
              <a:defRPr/>
            </a:pPr>
            <a:r>
              <a:rPr lang="en-US" altLang="zh-CN" sz="1600" b="1" dirty="0" smtClean="0">
                <a:solidFill>
                  <a:schemeClr val="tx1"/>
                </a:solidFill>
                <a:latin typeface="Times New Roman" panose="02020603050405020304" pitchFamily="18" charset="0"/>
              </a:rPr>
              <a:t>and </a:t>
            </a:r>
            <a:r>
              <a:rPr lang="en-US" altLang="zh-CN" sz="1600" b="1" dirty="0">
                <a:solidFill>
                  <a:schemeClr val="tx1"/>
                </a:solidFill>
                <a:latin typeface="Times New Roman" panose="02020603050405020304" pitchFamily="18" charset="0"/>
              </a:rPr>
              <a:t>Remote Experiments in Fusion Research</a:t>
            </a:r>
            <a:r>
              <a:rPr lang="en-US" altLang="zh-CN" sz="1600" b="1" dirty="0">
                <a:solidFill>
                  <a:schemeClr val="accent6"/>
                </a:solidFill>
                <a:latin typeface="Times New Roman" panose="02020603050405020304" pitchFamily="18" charset="0"/>
              </a:rPr>
              <a:t> </a:t>
            </a:r>
            <a:endParaRPr lang="en-US" altLang="zh-CN" sz="1600" b="1" dirty="0" smtClean="0">
              <a:solidFill>
                <a:schemeClr val="accent6"/>
              </a:solidFill>
              <a:latin typeface="Times New Roman" panose="02020603050405020304" pitchFamily="18" charset="0"/>
            </a:endParaRPr>
          </a:p>
          <a:p>
            <a:pPr algn="ctr">
              <a:spcBef>
                <a:spcPts val="0"/>
              </a:spcBef>
              <a:defRPr/>
            </a:pPr>
            <a:r>
              <a:rPr lang="en-US" altLang="zh-CN" sz="1600" b="1" dirty="0" smtClean="0">
                <a:solidFill>
                  <a:schemeClr val="accent6"/>
                </a:solidFill>
                <a:latin typeface="Times New Roman" panose="02020603050405020304" pitchFamily="18" charset="0"/>
              </a:rPr>
              <a:t>5-8 July 2021,Culham ,United Kingdom</a:t>
            </a:r>
          </a:p>
          <a:p>
            <a:pPr algn="ctr">
              <a:defRPr/>
            </a:pPr>
            <a:endParaRPr lang="en-US" altLang="zh-CN" sz="1600" b="1" dirty="0">
              <a:solidFill>
                <a:schemeClr val="accent6"/>
              </a:solidFill>
              <a:latin typeface="Times New Roman" panose="02020603050405020304" pitchFamily="18" charset="0"/>
            </a:endParaRPr>
          </a:p>
        </p:txBody>
      </p:sp>
      <p:sp>
        <p:nvSpPr>
          <p:cNvPr id="19" name="Rectangle 2"/>
          <p:cNvSpPr txBox="1">
            <a:spLocks noChangeArrowheads="1"/>
          </p:cNvSpPr>
          <p:nvPr/>
        </p:nvSpPr>
        <p:spPr bwMode="auto">
          <a:xfrm>
            <a:off x="527050" y="1203325"/>
            <a:ext cx="11280775" cy="3803650"/>
          </a:xfrm>
          <a:prstGeom prst="rect">
            <a:avLst/>
          </a:prstGeom>
          <a:solidFill>
            <a:srgbClr val="FFFFFF">
              <a:alpha val="74117"/>
            </a:srgbClr>
          </a:solidFill>
          <a:ln w="9525">
            <a:solidFill>
              <a:schemeClr val="bg1"/>
            </a:solidFill>
            <a:miter lim="800000"/>
            <a:headEnd/>
            <a:tailEnd/>
          </a:ln>
        </p:spPr>
        <p:txBody>
          <a:bodyPr/>
          <a:lstStyle>
            <a:lvl1pPr defTabSz="457200" eaLnBrk="0" hangingPunct="0">
              <a:defRPr>
                <a:solidFill>
                  <a:schemeClr val="tx1"/>
                </a:solidFill>
                <a:latin typeface="Arial" charset="0"/>
                <a:ea typeface="宋体" charset="-122"/>
              </a:defRPr>
            </a:lvl1pPr>
            <a:lvl2pPr marL="742950" indent="-285750" defTabSz="457200" eaLnBrk="0" hangingPunct="0">
              <a:defRPr>
                <a:solidFill>
                  <a:schemeClr val="tx1"/>
                </a:solidFill>
                <a:latin typeface="Arial" charset="0"/>
                <a:ea typeface="宋体" charset="-122"/>
              </a:defRPr>
            </a:lvl2pPr>
            <a:lvl3pPr marL="1143000" indent="-228600" defTabSz="457200" eaLnBrk="0" hangingPunct="0">
              <a:defRPr>
                <a:solidFill>
                  <a:schemeClr val="tx1"/>
                </a:solidFill>
                <a:latin typeface="Arial" charset="0"/>
                <a:ea typeface="宋体" charset="-122"/>
              </a:defRPr>
            </a:lvl3pPr>
            <a:lvl4pPr marL="1600200" indent="-228600" defTabSz="457200" eaLnBrk="0" hangingPunct="0">
              <a:defRPr>
                <a:solidFill>
                  <a:schemeClr val="tx1"/>
                </a:solidFill>
                <a:latin typeface="Arial" charset="0"/>
                <a:ea typeface="宋体" charset="-122"/>
              </a:defRPr>
            </a:lvl4pPr>
            <a:lvl5pPr marL="2057400" indent="-228600" defTabSz="457200" eaLnBrk="0" hangingPunct="0">
              <a:defRPr>
                <a:solidFill>
                  <a:schemeClr val="tx1"/>
                </a:solidFill>
                <a:latin typeface="Arial" charset="0"/>
                <a:ea typeface="宋体" charset="-122"/>
              </a:defRPr>
            </a:lvl5pPr>
            <a:lvl6pPr marL="2514600" indent="-228600" defTabSz="457200" eaLnBrk="0" fontAlgn="base" hangingPunct="0">
              <a:spcBef>
                <a:spcPct val="0"/>
              </a:spcBef>
              <a:spcAft>
                <a:spcPct val="0"/>
              </a:spcAft>
              <a:defRPr>
                <a:solidFill>
                  <a:schemeClr val="tx1"/>
                </a:solidFill>
                <a:latin typeface="Arial" charset="0"/>
                <a:ea typeface="宋体" charset="-122"/>
              </a:defRPr>
            </a:lvl6pPr>
            <a:lvl7pPr marL="2971800" indent="-228600" defTabSz="457200" eaLnBrk="0" fontAlgn="base" hangingPunct="0">
              <a:spcBef>
                <a:spcPct val="0"/>
              </a:spcBef>
              <a:spcAft>
                <a:spcPct val="0"/>
              </a:spcAft>
              <a:defRPr>
                <a:solidFill>
                  <a:schemeClr val="tx1"/>
                </a:solidFill>
                <a:latin typeface="Arial" charset="0"/>
                <a:ea typeface="宋体" charset="-122"/>
              </a:defRPr>
            </a:lvl7pPr>
            <a:lvl8pPr marL="3429000" indent="-228600" defTabSz="457200" eaLnBrk="0" fontAlgn="base" hangingPunct="0">
              <a:spcBef>
                <a:spcPct val="0"/>
              </a:spcBef>
              <a:spcAft>
                <a:spcPct val="0"/>
              </a:spcAft>
              <a:defRPr>
                <a:solidFill>
                  <a:schemeClr val="tx1"/>
                </a:solidFill>
                <a:latin typeface="Arial" charset="0"/>
                <a:ea typeface="宋体" charset="-122"/>
              </a:defRPr>
            </a:lvl8pPr>
            <a:lvl9pPr marL="3886200" indent="-228600" defTabSz="4572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lang="en-US" altLang="zh-CN" sz="800" b="1">
              <a:solidFill>
                <a:srgbClr val="950001"/>
              </a:solidFill>
              <a:latin typeface="Times New Roman" pitchFamily="18" charset="0"/>
              <a:cs typeface="Times New Roman" pitchFamily="18" charset="0"/>
            </a:endParaRPr>
          </a:p>
          <a:p>
            <a:pPr algn="ctr" eaLnBrk="1" hangingPunct="1">
              <a:lnSpc>
                <a:spcPct val="130000"/>
              </a:lnSpc>
            </a:pPr>
            <a:r>
              <a:rPr lang="en-US" altLang="zh-CN" sz="4000" b="1">
                <a:solidFill>
                  <a:srgbClr val="950001"/>
                </a:solidFill>
                <a:cs typeface="Arial" charset="0"/>
              </a:rPr>
              <a:t>Application of RTF Architecture in EAST Radiation Control Subsystem</a:t>
            </a:r>
          </a:p>
          <a:p>
            <a:pPr algn="ctr" eaLnBrk="1" hangingPunct="1">
              <a:lnSpc>
                <a:spcPct val="130000"/>
              </a:lnSpc>
            </a:pPr>
            <a:r>
              <a:rPr lang="en-US" altLang="zh-CN" sz="4000" b="1">
                <a:solidFill>
                  <a:srgbClr val="950001"/>
                </a:solidFill>
                <a:cs typeface="Arial" charset="0"/>
              </a:rPr>
              <a:t> </a:t>
            </a:r>
            <a:endParaRPr lang="en-US" altLang="zh-CN" sz="4000" b="1" u="sng">
              <a:solidFill>
                <a:srgbClr val="950001"/>
              </a:solidFill>
              <a:cs typeface="Arial" charset="0"/>
            </a:endParaRPr>
          </a:p>
          <a:p>
            <a:pPr algn="ctr" eaLnBrk="1" hangingPunct="1">
              <a:lnSpc>
                <a:spcPct val="80000"/>
              </a:lnSpc>
              <a:spcBef>
                <a:spcPct val="20000"/>
              </a:spcBef>
            </a:pPr>
            <a:endParaRPr lang="en-US" altLang="zh-CN" sz="1600" b="1" u="sng">
              <a:solidFill>
                <a:srgbClr val="FF0000"/>
              </a:solidFill>
              <a:ea typeface="微软雅黑" pitchFamily="34" charset="-122"/>
              <a:cs typeface="Arial" charset="0"/>
            </a:endParaRPr>
          </a:p>
          <a:p>
            <a:pPr algn="ctr" eaLnBrk="1" hangingPunct="1">
              <a:lnSpc>
                <a:spcPct val="80000"/>
              </a:lnSpc>
              <a:spcBef>
                <a:spcPct val="20000"/>
              </a:spcBef>
            </a:pPr>
            <a:endParaRPr lang="en-US" altLang="zh-CN" sz="1600" b="1" u="sng">
              <a:solidFill>
                <a:srgbClr val="FF0000"/>
              </a:solidFill>
              <a:ea typeface="微软雅黑" pitchFamily="34" charset="-122"/>
              <a:cs typeface="Arial" charset="0"/>
            </a:endParaRPr>
          </a:p>
          <a:p>
            <a:pPr algn="ctr" eaLnBrk="1" hangingPunct="1">
              <a:lnSpc>
                <a:spcPct val="80000"/>
              </a:lnSpc>
              <a:spcBef>
                <a:spcPct val="20000"/>
              </a:spcBef>
            </a:pPr>
            <a:endParaRPr lang="en-US" altLang="zh-CN" sz="1600" b="1" u="sng">
              <a:solidFill>
                <a:srgbClr val="FF0000"/>
              </a:solidFill>
              <a:ea typeface="微软雅黑" pitchFamily="34" charset="-122"/>
              <a:cs typeface="Arial" charset="0"/>
            </a:endParaRPr>
          </a:p>
          <a:p>
            <a:pPr algn="ctr" eaLnBrk="1" hangingPunct="1">
              <a:lnSpc>
                <a:spcPct val="80000"/>
              </a:lnSpc>
              <a:spcBef>
                <a:spcPct val="20000"/>
              </a:spcBef>
            </a:pPr>
            <a:endParaRPr lang="en-US" altLang="zh-CN" sz="1600" b="1" u="sng">
              <a:solidFill>
                <a:srgbClr val="FF0000"/>
              </a:solidFill>
              <a:ea typeface="微软雅黑" pitchFamily="34" charset="-122"/>
              <a:cs typeface="Arial" charset="0"/>
            </a:endParaRPr>
          </a:p>
          <a:p>
            <a:pPr algn="ctr" eaLnBrk="1" hangingPunct="1">
              <a:lnSpc>
                <a:spcPct val="80000"/>
              </a:lnSpc>
              <a:spcBef>
                <a:spcPct val="20000"/>
              </a:spcBef>
            </a:pPr>
            <a:endParaRPr lang="en-US" altLang="zh-CN" sz="1600" b="1" u="sng">
              <a:solidFill>
                <a:srgbClr val="FF0000"/>
              </a:solidFill>
              <a:ea typeface="微软雅黑" pitchFamily="34" charset="-122"/>
              <a:cs typeface="Arial" charset="0"/>
            </a:endParaRPr>
          </a:p>
          <a:p>
            <a:pPr algn="ctr" eaLnBrk="1" hangingPunct="1">
              <a:lnSpc>
                <a:spcPct val="80000"/>
              </a:lnSpc>
              <a:spcBef>
                <a:spcPct val="20000"/>
              </a:spcBef>
            </a:pPr>
            <a:endParaRPr lang="en-US" altLang="zh-CN" sz="1600" b="1" u="sng">
              <a:solidFill>
                <a:srgbClr val="FF0000"/>
              </a:solidFill>
              <a:ea typeface="微软雅黑" pitchFamily="34" charset="-122"/>
              <a:cs typeface="Arial" charset="0"/>
            </a:endParaRPr>
          </a:p>
          <a:p>
            <a:pPr algn="ctr" eaLnBrk="1" hangingPunct="1">
              <a:lnSpc>
                <a:spcPct val="80000"/>
              </a:lnSpc>
              <a:spcBef>
                <a:spcPct val="20000"/>
              </a:spcBef>
            </a:pPr>
            <a:endParaRPr lang="zh-CN" altLang="en-US" sz="1600" b="1" u="sng">
              <a:solidFill>
                <a:srgbClr val="FF0000"/>
              </a:solidFill>
              <a:ea typeface="微软雅黑" pitchFamily="34" charset="-122"/>
              <a:cs typeface="Arial" charset="0"/>
            </a:endParaRPr>
          </a:p>
          <a:p>
            <a:pPr algn="ctr" eaLnBrk="1" hangingPunct="1">
              <a:lnSpc>
                <a:spcPct val="80000"/>
              </a:lnSpc>
              <a:spcBef>
                <a:spcPct val="20000"/>
              </a:spcBef>
            </a:pPr>
            <a:endParaRPr lang="en-US" altLang="zh-CN" sz="1600" b="1">
              <a:latin typeface="微软雅黑" pitchFamily="34" charset="-122"/>
              <a:ea typeface="微软雅黑" pitchFamily="34" charset="-122"/>
            </a:endParaRPr>
          </a:p>
        </p:txBody>
      </p:sp>
      <p:sp>
        <p:nvSpPr>
          <p:cNvPr id="20" name="副标题 2"/>
          <p:cNvSpPr>
            <a:spLocks noGrp="1"/>
          </p:cNvSpPr>
          <p:nvPr>
            <p:ph type="subTitle" idx="1"/>
          </p:nvPr>
        </p:nvSpPr>
        <p:spPr>
          <a:xfrm>
            <a:off x="142875" y="3238500"/>
            <a:ext cx="12049125" cy="2493963"/>
          </a:xfrm>
        </p:spPr>
        <p:txBody>
          <a:bodyPr/>
          <a:lstStyle/>
          <a:p>
            <a:pPr>
              <a:defRPr/>
            </a:pPr>
            <a:r>
              <a:rPr lang="en-GB" altLang="zh-CN" sz="2000" dirty="0" err="1"/>
              <a:t>Huang.J.J</a:t>
            </a:r>
            <a:r>
              <a:rPr lang="en-GB" altLang="zh-CN" sz="2000" baseline="30000" dirty="0" err="1"/>
              <a:t>a,b</a:t>
            </a:r>
            <a:r>
              <a:rPr lang="en-GB" altLang="zh-CN" sz="2000" dirty="0"/>
              <a:t>, </a:t>
            </a:r>
            <a:r>
              <a:rPr lang="en-GB" altLang="zh-CN" sz="2000" dirty="0" err="1"/>
              <a:t>Yuan.Q.P</a:t>
            </a:r>
            <a:r>
              <a:rPr lang="en-GB" altLang="zh-CN" sz="2000" baseline="30000" dirty="0" err="1"/>
              <a:t>a</a:t>
            </a:r>
            <a:r>
              <a:rPr lang="en-GB" altLang="zh-CN" sz="2000" baseline="30000" dirty="0"/>
              <a:t>∗</a:t>
            </a:r>
            <a:r>
              <a:rPr lang="en-GB" altLang="zh-CN" sz="2000" dirty="0"/>
              <a:t>, </a:t>
            </a:r>
            <a:r>
              <a:rPr lang="en-GB" altLang="zh-CN" sz="2000" dirty="0" err="1"/>
              <a:t>Xiao.B.J</a:t>
            </a:r>
            <a:r>
              <a:rPr lang="en-GB" altLang="zh-CN" sz="2000" baseline="30000" dirty="0" err="1"/>
              <a:t>a,b</a:t>
            </a:r>
            <a:r>
              <a:rPr lang="en-GB" altLang="zh-CN" sz="2000" dirty="0"/>
              <a:t>, </a:t>
            </a:r>
            <a:r>
              <a:rPr lang="en-GB" altLang="zh-CN" sz="2000" dirty="0" err="1"/>
              <a:t>Wu.K</a:t>
            </a:r>
            <a:r>
              <a:rPr lang="en-GB" altLang="zh-CN" sz="2000" baseline="30000" dirty="0" err="1"/>
              <a:t>a</a:t>
            </a:r>
            <a:r>
              <a:rPr lang="en-GB" altLang="zh-CN" sz="2000" dirty="0"/>
              <a:t>, </a:t>
            </a:r>
            <a:r>
              <a:rPr lang="en-GB" altLang="zh-CN" sz="2000" dirty="0" err="1"/>
              <a:t>Huang.Z.M</a:t>
            </a:r>
            <a:r>
              <a:rPr lang="en-GB" altLang="zh-CN" sz="2000" baseline="30000" dirty="0" err="1"/>
              <a:t>a,b</a:t>
            </a:r>
            <a:r>
              <a:rPr lang="en-GB" altLang="zh-CN" sz="2000" dirty="0"/>
              <a:t>, </a:t>
            </a:r>
            <a:r>
              <a:rPr lang="en-GB" altLang="zh-CN" sz="2000" dirty="0" err="1"/>
              <a:t>Zhang.R.R</a:t>
            </a:r>
            <a:r>
              <a:rPr lang="en-GB" altLang="zh-CN" sz="2000" baseline="30000" dirty="0" err="1"/>
              <a:t>a</a:t>
            </a:r>
            <a:r>
              <a:rPr lang="en-GB" altLang="zh-CN" sz="2000" dirty="0"/>
              <a:t>, </a:t>
            </a:r>
            <a:r>
              <a:rPr lang="en-GB" altLang="zh-CN" sz="2000" dirty="0" err="1"/>
              <a:t>LEE.W.R</a:t>
            </a:r>
            <a:r>
              <a:rPr lang="en-GB" altLang="zh-CN" sz="2000" baseline="30000" dirty="0" err="1"/>
              <a:t>c</a:t>
            </a:r>
            <a:endParaRPr lang="en-GB" altLang="zh-CN" sz="2000" baseline="30000" dirty="0"/>
          </a:p>
          <a:p>
            <a:pPr>
              <a:defRPr/>
            </a:pPr>
            <a:endParaRPr lang="en-US" altLang="zh-CN" sz="1800" i="1" baseline="30000" dirty="0" smtClean="0"/>
          </a:p>
          <a:p>
            <a:pPr>
              <a:defRPr/>
            </a:pPr>
            <a:r>
              <a:rPr lang="en-US" altLang="zh-CN" sz="1800" i="1" baseline="30000" dirty="0">
                <a:solidFill>
                  <a:srgbClr val="000000"/>
                </a:solidFill>
                <a:cs typeface="+mn-cs"/>
              </a:rPr>
              <a:t>a</a:t>
            </a:r>
            <a:r>
              <a:rPr lang="en-US" altLang="zh-CN" sz="1800" dirty="0">
                <a:solidFill>
                  <a:srgbClr val="000000"/>
                </a:solidFill>
                <a:cs typeface="+mn-cs"/>
              </a:rPr>
              <a:t> </a:t>
            </a:r>
            <a:r>
              <a:rPr lang="en-US" altLang="zh-CN" sz="1800" i="1" dirty="0">
                <a:solidFill>
                  <a:srgbClr val="000000"/>
                </a:solidFill>
                <a:cs typeface="+mn-cs"/>
              </a:rPr>
              <a:t>Institute of Plasma Physics, Chinese Academy of Sciences, Hefei, China </a:t>
            </a:r>
            <a:endParaRPr lang="zh-CN" altLang="zh-CN" sz="1800" dirty="0">
              <a:solidFill>
                <a:srgbClr val="000000"/>
              </a:solidFill>
              <a:cs typeface="+mn-cs"/>
            </a:endParaRPr>
          </a:p>
          <a:p>
            <a:pPr>
              <a:defRPr/>
            </a:pPr>
            <a:r>
              <a:rPr lang="en-US" altLang="zh-CN" sz="1800" i="1" baseline="30000" dirty="0">
                <a:solidFill>
                  <a:srgbClr val="000000"/>
                </a:solidFill>
                <a:cs typeface="+mn-cs"/>
              </a:rPr>
              <a:t>b</a:t>
            </a:r>
            <a:r>
              <a:rPr lang="en-US" altLang="zh-CN" sz="1800" dirty="0">
                <a:solidFill>
                  <a:srgbClr val="000000"/>
                </a:solidFill>
                <a:cs typeface="+mn-cs"/>
              </a:rPr>
              <a:t> </a:t>
            </a:r>
            <a:r>
              <a:rPr lang="en-US" altLang="zh-CN" sz="1800" i="1" dirty="0">
                <a:solidFill>
                  <a:srgbClr val="000000"/>
                </a:solidFill>
                <a:cs typeface="+mn-cs"/>
              </a:rPr>
              <a:t>University of Science &amp; Technology of China , Hefei, China</a:t>
            </a:r>
          </a:p>
          <a:p>
            <a:pPr>
              <a:defRPr/>
            </a:pPr>
            <a:r>
              <a:rPr lang="en-GB" altLang="zh-CN" sz="1800" i="1" baseline="30000" dirty="0">
                <a:solidFill>
                  <a:srgbClr val="000000"/>
                </a:solidFill>
                <a:cs typeface="+mn-cs"/>
              </a:rPr>
              <a:t>C</a:t>
            </a:r>
            <a:r>
              <a:rPr lang="en-GB" altLang="zh-CN" sz="1800" i="1" dirty="0">
                <a:solidFill>
                  <a:srgbClr val="000000"/>
                </a:solidFill>
                <a:cs typeface="+mn-cs"/>
              </a:rPr>
              <a:t> organization, </a:t>
            </a:r>
            <a:r>
              <a:rPr lang="en-GB" altLang="zh-CN" sz="1800" i="1" dirty="0" smtClean="0">
                <a:solidFill>
                  <a:srgbClr val="000000"/>
                </a:solidFill>
                <a:cs typeface="+mn-cs"/>
              </a:rPr>
              <a:t>Saint-Paul-</a:t>
            </a:r>
            <a:r>
              <a:rPr lang="en-GB" altLang="zh-CN" sz="1800" i="1" dirty="0" err="1" smtClean="0">
                <a:solidFill>
                  <a:srgbClr val="000000"/>
                </a:solidFill>
                <a:cs typeface="+mn-cs"/>
              </a:rPr>
              <a:t>lez</a:t>
            </a:r>
            <a:r>
              <a:rPr lang="en-GB" altLang="zh-CN" sz="1800" i="1" dirty="0" smtClean="0">
                <a:solidFill>
                  <a:srgbClr val="000000"/>
                </a:solidFill>
                <a:cs typeface="+mn-cs"/>
              </a:rPr>
              <a:t>-Durance </a:t>
            </a:r>
            <a:r>
              <a:rPr lang="en-GB" altLang="zh-CN" sz="1800" i="1" dirty="0">
                <a:solidFill>
                  <a:srgbClr val="000000"/>
                </a:solidFill>
                <a:cs typeface="+mn-cs"/>
              </a:rPr>
              <a:t>, France</a:t>
            </a:r>
            <a:r>
              <a:rPr lang="zh-CN" altLang="zh-CN" sz="1800" dirty="0">
                <a:solidFill>
                  <a:srgbClr val="000000"/>
                </a:solidFill>
                <a:cs typeface="+mn-cs"/>
              </a:rPr>
              <a:t> </a:t>
            </a:r>
            <a:endParaRPr lang="en-US" altLang="zh-CN" sz="1800" dirty="0" smtClean="0">
              <a:solidFill>
                <a:srgbClr val="000000"/>
              </a:solidFill>
              <a:cs typeface="+mn-cs"/>
            </a:endParaRPr>
          </a:p>
          <a:p>
            <a:pPr>
              <a:defRPr/>
            </a:pPr>
            <a:r>
              <a:rPr lang="en-US" altLang="zh-CN" sz="1800" dirty="0" smtClean="0">
                <a:solidFill>
                  <a:srgbClr val="0000FF"/>
                </a:solidFill>
                <a:cs typeface="+mn-cs"/>
              </a:rPr>
              <a:t>Junjie.huang@ipp.ac.cn</a:t>
            </a:r>
            <a:endParaRPr lang="en-US" altLang="zh-CN" sz="1800" dirty="0">
              <a:solidFill>
                <a:srgbClr val="0000FF"/>
              </a:solidFill>
              <a:cs typeface="+mn-cs"/>
            </a:endParaRPr>
          </a:p>
        </p:txBody>
      </p:sp>
      <p:sp>
        <p:nvSpPr>
          <p:cNvPr id="21" name="Rectangle 4"/>
          <p:cNvSpPr>
            <a:spLocks noChangeArrowheads="1"/>
          </p:cNvSpPr>
          <p:nvPr/>
        </p:nvSpPr>
        <p:spPr bwMode="auto">
          <a:xfrm>
            <a:off x="-49213" y="903288"/>
            <a:ext cx="12241213" cy="149225"/>
          </a:xfrm>
          <a:prstGeom prst="rect">
            <a:avLst/>
          </a:prstGeom>
          <a:solidFill>
            <a:srgbClr val="7594C5"/>
          </a:solidFill>
          <a:ln w="9525">
            <a:solidFill>
              <a:srgbClr val="FFFFFF"/>
            </a:solidFill>
            <a:miter lim="800000"/>
            <a:headEnd/>
            <a:tailEnd/>
          </a:ln>
        </p:spPr>
        <p:txBody>
          <a:bodyPr wrap="none" anchor="ctr"/>
          <a:lstStyle/>
          <a:p>
            <a:pPr algn="ctr" defTabSz="4321175"/>
            <a:endParaRPr lang="zh-CN" altLang="zh-CN" sz="8500" i="1">
              <a:solidFill>
                <a:srgbClr val="1E3980"/>
              </a:solidFill>
            </a:endParaRPr>
          </a:p>
        </p:txBody>
      </p:sp>
    </p:spTree>
    <p:extLst>
      <p:ext uri="{BB962C8B-B14F-4D97-AF65-F5344CB8AC3E}">
        <p14:creationId xmlns:p14="http://schemas.microsoft.com/office/powerpoint/2010/main" val="17963124"/>
      </p:ext>
    </p:extLst>
  </p:cSld>
  <p:clrMapOvr>
    <a:masterClrMapping/>
  </p:clrMapOvr>
  <p:transition advTm="48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36307" y="3098567"/>
            <a:ext cx="4082027"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System implementation and testing</a:t>
            </a:r>
            <a:endParaRPr lang="zh-CN" altLang="zh-CN" smtClean="0">
              <a:latin typeface="微软雅黑 Light" pitchFamily="34" charset="-122"/>
              <a:ea typeface="微软雅黑 Light" pitchFamily="34" charset="-122"/>
            </a:endParaRPr>
          </a:p>
        </p:txBody>
      </p:sp>
      <p:pic>
        <p:nvPicPr>
          <p:cNvPr id="14341" name="Picture 2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106" y="962852"/>
            <a:ext cx="4084201"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121453" y="1156916"/>
            <a:ext cx="1990725" cy="368300"/>
          </a:xfrm>
          <a:prstGeom prst="rect">
            <a:avLst/>
          </a:prstGeom>
        </p:spPr>
        <p:txBody>
          <a:bodyPr>
            <a:spAutoFit/>
          </a:bodyPr>
          <a:lstStyle/>
          <a:p>
            <a:pPr algn="just">
              <a:spcAft>
                <a:spcPts val="0"/>
              </a:spcAft>
              <a:defRPr/>
            </a:pPr>
            <a:r>
              <a:rPr lang="en-US" altLang="zh-CN" b="1" dirty="0">
                <a:solidFill>
                  <a:srgbClr val="0000FF"/>
                </a:solidFill>
                <a:latin typeface="+mn-lt"/>
                <a:ea typeface="宋体" pitchFamily="2" charset="-122"/>
              </a:rPr>
              <a:t>EAST# 81575</a:t>
            </a:r>
          </a:p>
        </p:txBody>
      </p:sp>
      <p:sp>
        <p:nvSpPr>
          <p:cNvPr id="14" name="圆角矩形 13"/>
          <p:cNvSpPr/>
          <p:nvPr/>
        </p:nvSpPr>
        <p:spPr>
          <a:xfrm>
            <a:off x="8344968" y="1108344"/>
            <a:ext cx="3370908" cy="1334616"/>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800" b="1" noProof="1">
                <a:latin typeface="微软雅黑" panose="020B0503020204020204" pitchFamily="34" charset="-122"/>
                <a:ea typeface="微软雅黑" panose="020B0503020204020204" pitchFamily="34" charset="-122"/>
              </a:rPr>
              <a:t>Radiation calculation function block</a:t>
            </a:r>
            <a:endParaRPr kumimoji="1" lang="zh-CN" altLang="en-US" sz="2800" b="1" noProof="1">
              <a:latin typeface="微软雅黑" panose="020B0503020204020204" pitchFamily="34" charset="-122"/>
              <a:ea typeface="微软雅黑" panose="020B0503020204020204" pitchFamily="34" charset="-122"/>
            </a:endParaRPr>
          </a:p>
        </p:txBody>
      </p:sp>
      <p:sp>
        <p:nvSpPr>
          <p:cNvPr id="15" name="TextBox 1"/>
          <p:cNvSpPr txBox="1">
            <a:spLocks noChangeArrowheads="1"/>
          </p:cNvSpPr>
          <p:nvPr/>
        </p:nvSpPr>
        <p:spPr bwMode="auto">
          <a:xfrm>
            <a:off x="8062542" y="3068960"/>
            <a:ext cx="393576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buFont typeface="Wingdings" pitchFamily="2" charset="2"/>
              <a:buChar char="Ø"/>
              <a:defRPr/>
            </a:pPr>
            <a:r>
              <a:rPr kumimoji="1" lang="en-US" altLang="zh-CN" sz="2000" dirty="0" smtClean="0">
                <a:latin typeface="Times New Roman" pitchFamily="18" charset="0"/>
                <a:ea typeface="微软雅黑" pitchFamily="34" charset="-122"/>
                <a:cs typeface="Times New Roman" pitchFamily="18" charset="0"/>
              </a:rPr>
              <a:t>Calculates the </a:t>
            </a:r>
            <a:r>
              <a:rPr kumimoji="1" lang="en-US" altLang="zh-CN" sz="2000" b="1" dirty="0" smtClean="0">
                <a:solidFill>
                  <a:srgbClr val="C00000"/>
                </a:solidFill>
                <a:latin typeface="Times New Roman" pitchFamily="18" charset="0"/>
                <a:ea typeface="微软雅黑" pitchFamily="34" charset="-122"/>
                <a:cs typeface="Times New Roman" pitchFamily="18" charset="0"/>
              </a:rPr>
              <a:t>radiation power </a:t>
            </a:r>
            <a:r>
              <a:rPr kumimoji="1" lang="en-US" altLang="zh-CN" sz="2000" dirty="0" smtClean="0">
                <a:latin typeface="Times New Roman" pitchFamily="18" charset="0"/>
                <a:ea typeface="微软雅黑" pitchFamily="34" charset="-122"/>
                <a:cs typeface="Times New Roman" pitchFamily="18" charset="0"/>
              </a:rPr>
              <a:t>using AXUV signals </a:t>
            </a:r>
            <a:r>
              <a:rPr kumimoji="1" lang="en-US" altLang="zh-CN" sz="2000" dirty="0">
                <a:latin typeface="Times New Roman" pitchFamily="18" charset="0"/>
                <a:ea typeface="微软雅黑" pitchFamily="34" charset="-122"/>
                <a:cs typeface="Times New Roman" pitchFamily="18" charset="0"/>
              </a:rPr>
              <a:t>from </a:t>
            </a:r>
            <a:r>
              <a:rPr kumimoji="1" lang="en-US" altLang="zh-CN" sz="2000" dirty="0" smtClean="0">
                <a:latin typeface="Times New Roman" pitchFamily="18" charset="0"/>
                <a:ea typeface="微软雅黑" pitchFamily="34" charset="-122"/>
                <a:cs typeface="Times New Roman" pitchFamily="18" charset="0"/>
              </a:rPr>
              <a:t>data </a:t>
            </a:r>
            <a:r>
              <a:rPr kumimoji="1" lang="en-US" altLang="zh-CN" sz="2000" dirty="0">
                <a:latin typeface="Times New Roman" pitchFamily="18" charset="0"/>
                <a:ea typeface="微软雅黑" pitchFamily="34" charset="-122"/>
                <a:cs typeface="Times New Roman" pitchFamily="18" charset="0"/>
              </a:rPr>
              <a:t>acquisition function </a:t>
            </a:r>
            <a:r>
              <a:rPr kumimoji="1" lang="en-US" altLang="zh-CN" sz="2000" dirty="0" smtClean="0">
                <a:latin typeface="Times New Roman" pitchFamily="18" charset="0"/>
                <a:ea typeface="微软雅黑" pitchFamily="34" charset="-122"/>
                <a:cs typeface="Times New Roman" pitchFamily="18" charset="0"/>
              </a:rPr>
              <a:t>block and plasma boundary data which is read from PCS through </a:t>
            </a:r>
            <a:r>
              <a:rPr kumimoji="1" lang="en-US" altLang="zh-CN" sz="2000" dirty="0" smtClean="0">
                <a:solidFill>
                  <a:schemeClr val="accent4"/>
                </a:solidFill>
                <a:latin typeface="Times New Roman" pitchFamily="18" charset="0"/>
                <a:ea typeface="微软雅黑" pitchFamily="34" charset="-122"/>
                <a:cs typeface="Times New Roman" pitchFamily="18" charset="0"/>
              </a:rPr>
              <a:t>communication </a:t>
            </a:r>
            <a:r>
              <a:rPr kumimoji="1" lang="en-US" altLang="zh-CN" sz="2000" dirty="0">
                <a:solidFill>
                  <a:schemeClr val="accent4"/>
                </a:solidFill>
                <a:latin typeface="Times New Roman" pitchFamily="18" charset="0"/>
                <a:ea typeface="微软雅黑" pitchFamily="34" charset="-122"/>
                <a:cs typeface="Times New Roman" pitchFamily="18" charset="0"/>
              </a:rPr>
              <a:t>function </a:t>
            </a:r>
            <a:r>
              <a:rPr kumimoji="1" lang="en-US" altLang="zh-CN" sz="2000" dirty="0" smtClean="0">
                <a:solidFill>
                  <a:schemeClr val="accent4"/>
                </a:solidFill>
                <a:latin typeface="Times New Roman" pitchFamily="18" charset="0"/>
                <a:ea typeface="微软雅黑" pitchFamily="34" charset="-122"/>
                <a:cs typeface="Times New Roman" pitchFamily="18" charset="0"/>
              </a:rPr>
              <a:t>block.</a:t>
            </a:r>
          </a:p>
          <a:p>
            <a:pPr>
              <a:lnSpc>
                <a:spcPct val="150000"/>
              </a:lnSpc>
              <a:buFont typeface="Wingdings" pitchFamily="2" charset="2"/>
              <a:buChar char="Ø"/>
              <a:defRPr/>
            </a:pPr>
            <a:endParaRPr kumimoji="1" lang="en-US" altLang="zh-CN" sz="2000" dirty="0" smtClean="0">
              <a:solidFill>
                <a:schemeClr val="accent4"/>
              </a:solidFill>
              <a:latin typeface="Times New Roman" pitchFamily="18" charset="0"/>
              <a:ea typeface="微软雅黑" pitchFamily="34" charset="-122"/>
              <a:cs typeface="Times New Roman" pitchFamily="18" charset="0"/>
            </a:endParaRPr>
          </a:p>
        </p:txBody>
      </p:sp>
      <p:sp>
        <p:nvSpPr>
          <p:cNvPr id="2" name="矩形 1"/>
          <p:cNvSpPr/>
          <p:nvPr/>
        </p:nvSpPr>
        <p:spPr>
          <a:xfrm>
            <a:off x="288021" y="4298320"/>
            <a:ext cx="3719747" cy="1938992"/>
          </a:xfrm>
          <a:prstGeom prst="rect">
            <a:avLst/>
          </a:prstGeom>
        </p:spPr>
        <p:txBody>
          <a:bodyPr wrap="square">
            <a:spAutoFit/>
          </a:bodyPr>
          <a:lstStyle/>
          <a:p>
            <a:pPr lvl="0">
              <a:lnSpc>
                <a:spcPct val="150000"/>
              </a:lnSpc>
              <a:buFont typeface="Wingdings" pitchFamily="2" charset="2"/>
              <a:buChar char="Ø"/>
              <a:defRPr/>
            </a:pPr>
            <a:r>
              <a:rPr kumimoji="1" lang="en-US" altLang="zh-CN" sz="2000" dirty="0">
                <a:solidFill>
                  <a:srgbClr val="000000"/>
                </a:solidFill>
                <a:latin typeface="Times New Roman" pitchFamily="18" charset="0"/>
                <a:ea typeface="微软雅黑" pitchFamily="34" charset="-122"/>
                <a:cs typeface="Times New Roman" pitchFamily="18" charset="0"/>
              </a:rPr>
              <a:t>The calculated waveforms are basically consistent with the historical data </a:t>
            </a:r>
            <a:r>
              <a:rPr kumimoji="1" lang="en-US" altLang="zh-CN" sz="2000" b="1" dirty="0">
                <a:solidFill>
                  <a:srgbClr val="C00000"/>
                </a:solidFill>
                <a:latin typeface="Times New Roman" pitchFamily="18" charset="0"/>
                <a:ea typeface="微软雅黑" pitchFamily="34" charset="-122"/>
                <a:cs typeface="Times New Roman" pitchFamily="18" charset="0"/>
              </a:rPr>
              <a:t>without distortion and delay</a:t>
            </a:r>
            <a:r>
              <a:rPr kumimoji="1" lang="en-US" altLang="zh-CN" sz="2000" dirty="0">
                <a:solidFill>
                  <a:srgbClr val="000000"/>
                </a:solidFill>
                <a:latin typeface="Times New Roman" pitchFamily="18" charset="0"/>
                <a:ea typeface="微软雅黑" pitchFamily="34" charset="-122"/>
                <a:cs typeface="Times New Roman" pitchFamily="18" charset="0"/>
              </a:rPr>
              <a:t>.</a:t>
            </a:r>
            <a:endParaRPr kumimoji="1" lang="en-US" altLang="zh-CN" sz="2000" dirty="0">
              <a:solidFill>
                <a:srgbClr val="000000"/>
              </a:solidFill>
              <a:latin typeface="Times New Roman" pitchFamily="18" charset="0"/>
              <a:ea typeface="微软雅黑" pitchFamily="34" charset="-122"/>
              <a:cs typeface="Times New Roman" pitchFamily="18" charset="0"/>
            </a:endParaRPr>
          </a:p>
        </p:txBody>
      </p:sp>
      <p:sp>
        <p:nvSpPr>
          <p:cNvPr id="18" name="矩形 17"/>
          <p:cNvSpPr/>
          <p:nvPr/>
        </p:nvSpPr>
        <p:spPr>
          <a:xfrm>
            <a:off x="258002" y="3991142"/>
            <a:ext cx="3672408" cy="369332"/>
          </a:xfrm>
          <a:prstGeom prst="rect">
            <a:avLst/>
          </a:prstGeom>
        </p:spPr>
        <p:txBody>
          <a:bodyPr wrap="square">
            <a:spAutoFit/>
          </a:bodyPr>
          <a:lstStyle/>
          <a:p>
            <a:pPr algn="just">
              <a:spcAft>
                <a:spcPts val="0"/>
              </a:spcAft>
              <a:defRPr/>
            </a:pPr>
            <a:r>
              <a:rPr lang="en-US" altLang="zh-CN" b="1" dirty="0">
                <a:solidFill>
                  <a:srgbClr val="C00000"/>
                </a:solidFill>
                <a:effectLst>
                  <a:outerShdw blurRad="38100" dist="38100" dir="2700000" algn="tl">
                    <a:srgbClr val="000000">
                      <a:alpha val="43137"/>
                    </a:srgbClr>
                  </a:outerShdw>
                </a:effectLst>
                <a:latin typeface="+mn-lt"/>
                <a:ea typeface="宋体" pitchFamily="2" charset="-122"/>
              </a:rPr>
              <a:t>Compared with historical data</a:t>
            </a:r>
            <a:endParaRPr lang="en-US" altLang="zh-CN" b="1" dirty="0">
              <a:solidFill>
                <a:srgbClr val="C00000"/>
              </a:solidFill>
              <a:effectLst>
                <a:outerShdw blurRad="38100" dist="38100" dir="2700000" algn="tl">
                  <a:srgbClr val="000000">
                    <a:alpha val="43137"/>
                  </a:srgbClr>
                </a:outerShdw>
              </a:effectLst>
              <a:latin typeface="+mn-lt"/>
              <a:ea typeface="宋体" pitchFamily="2" charset="-122"/>
            </a:endParaRPr>
          </a:p>
        </p:txBody>
      </p:sp>
      <p:cxnSp>
        <p:nvCxnSpPr>
          <p:cNvPr id="20" name="直接连接符 19"/>
          <p:cNvCxnSpPr/>
          <p:nvPr/>
        </p:nvCxnSpPr>
        <p:spPr>
          <a:xfrm>
            <a:off x="4064299" y="850996"/>
            <a:ext cx="72008" cy="5386316"/>
          </a:xfrm>
          <a:prstGeom prst="line">
            <a:avLst/>
          </a:prstGeom>
          <a:ln w="63500">
            <a:solidFill>
              <a:srgbClr val="C0000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235624" y="3321697"/>
            <a:ext cx="1990725" cy="368300"/>
          </a:xfrm>
          <a:prstGeom prst="rect">
            <a:avLst/>
          </a:prstGeom>
        </p:spPr>
        <p:txBody>
          <a:bodyPr>
            <a:spAutoFit/>
          </a:bodyPr>
          <a:lstStyle/>
          <a:p>
            <a:pPr algn="just">
              <a:spcAft>
                <a:spcPts val="0"/>
              </a:spcAft>
              <a:defRPr/>
            </a:pPr>
            <a:r>
              <a:rPr lang="en-US" altLang="zh-CN" b="1" dirty="0">
                <a:solidFill>
                  <a:srgbClr val="0000FF"/>
                </a:solidFill>
                <a:latin typeface="+mn-lt"/>
                <a:ea typeface="宋体" pitchFamily="2" charset="-122"/>
              </a:rPr>
              <a:t>EAST# </a:t>
            </a:r>
            <a:r>
              <a:rPr lang="en-US" altLang="zh-CN" b="1" dirty="0" smtClean="0">
                <a:solidFill>
                  <a:srgbClr val="0000FF"/>
                </a:solidFill>
                <a:latin typeface="+mn-lt"/>
                <a:ea typeface="宋体" pitchFamily="2" charset="-122"/>
              </a:rPr>
              <a:t>101456</a:t>
            </a:r>
            <a:endParaRPr lang="en-US" altLang="zh-CN" b="1" dirty="0">
              <a:solidFill>
                <a:srgbClr val="0000FF"/>
              </a:solidFill>
              <a:latin typeface="+mn-lt"/>
              <a:ea typeface="宋体" pitchFamily="2" charset="-122"/>
            </a:endParaRPr>
          </a:p>
        </p:txBody>
      </p:sp>
      <p:sp>
        <p:nvSpPr>
          <p:cNvPr id="22" name="矩形 21"/>
          <p:cNvSpPr/>
          <p:nvPr/>
        </p:nvSpPr>
        <p:spPr>
          <a:xfrm>
            <a:off x="4390311" y="1459638"/>
            <a:ext cx="3843499" cy="1477328"/>
          </a:xfrm>
          <a:prstGeom prst="rect">
            <a:avLst/>
          </a:prstGeom>
        </p:spPr>
        <p:txBody>
          <a:bodyPr wrap="square">
            <a:spAutoFit/>
          </a:bodyPr>
          <a:lstStyle/>
          <a:p>
            <a:pPr lvl="0">
              <a:lnSpc>
                <a:spcPct val="150000"/>
              </a:lnSpc>
              <a:buFont typeface="Wingdings" pitchFamily="2" charset="2"/>
              <a:buChar char="Ø"/>
              <a:defRPr/>
            </a:pPr>
            <a:r>
              <a:rPr kumimoji="1" lang="en-US" altLang="zh-CN" sz="2000" dirty="0">
                <a:solidFill>
                  <a:srgbClr val="000000"/>
                </a:solidFill>
                <a:latin typeface="Times New Roman" pitchFamily="18" charset="0"/>
                <a:ea typeface="微软雅黑" pitchFamily="34" charset="-122"/>
                <a:cs typeface="Times New Roman" pitchFamily="18" charset="0"/>
              </a:rPr>
              <a:t>The waveform obtained is basically </a:t>
            </a:r>
            <a:r>
              <a:rPr kumimoji="1" lang="en-US" altLang="zh-CN" sz="2000" b="1" dirty="0">
                <a:solidFill>
                  <a:srgbClr val="C00000"/>
                </a:solidFill>
                <a:latin typeface="Times New Roman" pitchFamily="18" charset="0"/>
                <a:ea typeface="微软雅黑" pitchFamily="34" charset="-122"/>
                <a:cs typeface="Times New Roman" pitchFamily="18" charset="0"/>
              </a:rPr>
              <a:t>consistent</a:t>
            </a:r>
            <a:r>
              <a:rPr kumimoji="1" lang="en-US" altLang="zh-CN" sz="2000" dirty="0">
                <a:solidFill>
                  <a:srgbClr val="000000"/>
                </a:solidFill>
                <a:latin typeface="Times New Roman" pitchFamily="18" charset="0"/>
                <a:ea typeface="微软雅黑" pitchFamily="34" charset="-122"/>
                <a:cs typeface="Times New Roman" pitchFamily="18" charset="0"/>
              </a:rPr>
              <a:t> with the </a:t>
            </a:r>
            <a:r>
              <a:rPr kumimoji="1" lang="en-US" altLang="zh-CN" sz="2000" dirty="0" smtClean="0">
                <a:solidFill>
                  <a:srgbClr val="000000"/>
                </a:solidFill>
                <a:latin typeface="Times New Roman" pitchFamily="18" charset="0"/>
                <a:ea typeface="微软雅黑" pitchFamily="34" charset="-122"/>
                <a:cs typeface="Times New Roman" pitchFamily="18" charset="0"/>
              </a:rPr>
              <a:t>analysis database </a:t>
            </a:r>
            <a:r>
              <a:rPr kumimoji="1" lang="en-US" altLang="zh-CN" sz="2000" dirty="0">
                <a:solidFill>
                  <a:srgbClr val="000000"/>
                </a:solidFill>
                <a:latin typeface="Times New Roman" pitchFamily="18" charset="0"/>
                <a:ea typeface="微软雅黑" pitchFamily="34" charset="-122"/>
                <a:cs typeface="Times New Roman" pitchFamily="18" charset="0"/>
              </a:rPr>
              <a:t>calculation </a:t>
            </a:r>
            <a:r>
              <a:rPr kumimoji="1" lang="en-US" altLang="zh-CN" sz="2000" dirty="0" smtClean="0">
                <a:solidFill>
                  <a:srgbClr val="000000"/>
                </a:solidFill>
                <a:latin typeface="Times New Roman" pitchFamily="18" charset="0"/>
                <a:ea typeface="微软雅黑" pitchFamily="34" charset="-122"/>
                <a:cs typeface="Times New Roman" pitchFamily="18" charset="0"/>
              </a:rPr>
              <a:t>result.</a:t>
            </a:r>
            <a:endParaRPr kumimoji="1" lang="en-US" altLang="zh-CN" sz="2000" dirty="0">
              <a:solidFill>
                <a:srgbClr val="000000"/>
              </a:solidFill>
              <a:latin typeface="Times New Roman" pitchFamily="18" charset="0"/>
              <a:ea typeface="微软雅黑" pitchFamily="34" charset="-122"/>
              <a:cs typeface="Times New Roman" pitchFamily="18" charset="0"/>
            </a:endParaRPr>
          </a:p>
        </p:txBody>
      </p:sp>
      <p:sp>
        <p:nvSpPr>
          <p:cNvPr id="23" name="矩形 22"/>
          <p:cNvSpPr/>
          <p:nvPr/>
        </p:nvSpPr>
        <p:spPr>
          <a:xfrm>
            <a:off x="4655840" y="1090306"/>
            <a:ext cx="2671812" cy="369332"/>
          </a:xfrm>
          <a:prstGeom prst="rect">
            <a:avLst/>
          </a:prstGeom>
        </p:spPr>
        <p:txBody>
          <a:bodyPr wrap="square">
            <a:spAutoFit/>
          </a:bodyPr>
          <a:lstStyle/>
          <a:p>
            <a:pPr algn="just">
              <a:spcAft>
                <a:spcPts val="0"/>
              </a:spcAft>
              <a:defRPr/>
            </a:pPr>
            <a:r>
              <a:rPr lang="en-US" altLang="zh-CN" b="1" dirty="0">
                <a:solidFill>
                  <a:srgbClr val="C00000"/>
                </a:solidFill>
                <a:effectLst>
                  <a:outerShdw blurRad="38100" dist="38100" dir="2700000" algn="tl">
                    <a:srgbClr val="000000">
                      <a:alpha val="43137"/>
                    </a:srgbClr>
                  </a:outerShdw>
                </a:effectLst>
                <a:latin typeface="+mn-lt"/>
                <a:ea typeface="宋体" pitchFamily="2" charset="-122"/>
              </a:rPr>
              <a:t>Open loop </a:t>
            </a:r>
            <a:r>
              <a:rPr lang="en-US" altLang="zh-CN" b="1" dirty="0" smtClean="0">
                <a:solidFill>
                  <a:srgbClr val="C00000"/>
                </a:solidFill>
                <a:effectLst>
                  <a:outerShdw blurRad="38100" dist="38100" dir="2700000" algn="tl">
                    <a:srgbClr val="000000">
                      <a:alpha val="43137"/>
                    </a:srgbClr>
                  </a:outerShdw>
                </a:effectLst>
                <a:latin typeface="+mn-lt"/>
                <a:ea typeface="宋体" pitchFamily="2" charset="-122"/>
              </a:rPr>
              <a:t>test result</a:t>
            </a:r>
            <a:endParaRPr lang="en-US" altLang="zh-CN" b="1" dirty="0">
              <a:solidFill>
                <a:srgbClr val="C00000"/>
              </a:solidFill>
              <a:effectLst>
                <a:outerShdw blurRad="38100" dist="38100" dir="2700000" algn="tl">
                  <a:srgbClr val="000000">
                    <a:alpha val="43137"/>
                  </a:srgbClr>
                </a:outerShdw>
              </a:effectLst>
              <a:latin typeface="+mn-lt"/>
              <a:ea typeface="宋体" pitchFamily="2" charset="-122"/>
            </a:endParaRPr>
          </a:p>
        </p:txBody>
      </p:sp>
      <p:sp>
        <p:nvSpPr>
          <p:cNvPr id="26" name="下箭头 25"/>
          <p:cNvSpPr/>
          <p:nvPr/>
        </p:nvSpPr>
        <p:spPr>
          <a:xfrm>
            <a:off x="8108753" y="2348880"/>
            <a:ext cx="3843338" cy="616521"/>
          </a:xfrm>
          <a:prstGeom prst="downArrow">
            <a:avLst>
              <a:gd name="adj1" fmla="val 84644"/>
              <a:gd name="adj2" fmla="val 50000"/>
            </a:avLst>
          </a:prstGeom>
          <a:gradFill>
            <a:gsLst>
              <a:gs pos="0">
                <a:srgbClr val="C00000"/>
              </a:gs>
              <a:gs pos="40000">
                <a:srgbClr val="C00000"/>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00000"/>
              </a:solidFill>
            </a:endParaRPr>
          </a:p>
        </p:txBody>
      </p:sp>
      <p:sp>
        <p:nvSpPr>
          <p:cNvPr id="27" name="矩形 26"/>
          <p:cNvSpPr/>
          <p:nvPr/>
        </p:nvSpPr>
        <p:spPr>
          <a:xfrm>
            <a:off x="8694516" y="2349582"/>
            <a:ext cx="2671812" cy="461665"/>
          </a:xfrm>
          <a:prstGeom prst="rect">
            <a:avLst/>
          </a:prstGeom>
        </p:spPr>
        <p:txBody>
          <a:bodyPr wrap="square">
            <a:spAutoFit/>
          </a:bodyPr>
          <a:lstStyle/>
          <a:p>
            <a:pPr algn="ctr">
              <a:spcAft>
                <a:spcPts val="0"/>
              </a:spcAft>
              <a:defRPr/>
            </a:pPr>
            <a:r>
              <a:rPr lang="en-US" altLang="zh-CN" sz="2400" b="1" dirty="0" smtClean="0">
                <a:solidFill>
                  <a:srgbClr val="FFFF00"/>
                </a:solidFill>
                <a:effectLst>
                  <a:outerShdw blurRad="38100" dist="38100" dir="2700000" algn="tl">
                    <a:srgbClr val="000000">
                      <a:alpha val="43137"/>
                    </a:srgbClr>
                  </a:outerShdw>
                </a:effectLst>
                <a:latin typeface="+mn-lt"/>
                <a:ea typeface="宋体" pitchFamily="2" charset="-122"/>
              </a:rPr>
              <a:t>Function</a:t>
            </a:r>
            <a:endParaRPr lang="en-US" altLang="zh-CN" sz="2400" b="1" dirty="0">
              <a:solidFill>
                <a:srgbClr val="FFFF00"/>
              </a:solidFill>
              <a:effectLst>
                <a:outerShdw blurRad="38100" dist="38100" dir="2700000" algn="tl">
                  <a:srgbClr val="000000">
                    <a:alpha val="43137"/>
                  </a:srgbClr>
                </a:outerShdw>
              </a:effectLst>
              <a:latin typeface="+mn-lt"/>
              <a:ea typeface="宋体" pitchFamily="2" charset="-122"/>
            </a:endParaRPr>
          </a:p>
        </p:txBody>
      </p:sp>
    </p:spTree>
    <p:extLst>
      <p:ext uri="{BB962C8B-B14F-4D97-AF65-F5344CB8AC3E}">
        <p14:creationId xmlns:p14="http://schemas.microsoft.com/office/powerpoint/2010/main" val="1739026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System implementation and testing </a:t>
            </a:r>
            <a:endParaRPr lang="en-US" altLang="zh-CN" smtClean="0">
              <a:latin typeface="微软雅黑 Light" pitchFamily="34" charset="-122"/>
              <a:ea typeface="微软雅黑 Light" pitchFamily="34" charset="-122"/>
            </a:endParaRPr>
          </a:p>
        </p:txBody>
      </p:sp>
      <p:pic>
        <p:nvPicPr>
          <p:cNvPr id="15363" name="图片 25" descr="C:\Users\HP\Documents\Tencent Files\1114738405\FileRecv\MobileFile\]T{0U2(FYA4]VP%21RWI6}Q.png"/>
          <p:cNvPicPr>
            <a:picLocks noChangeAspect="1" noChangeArrowheads="1"/>
          </p:cNvPicPr>
          <p:nvPr/>
        </p:nvPicPr>
        <p:blipFill>
          <a:blip r:embed="rId3" cstate="email">
            <a:extLst>
              <a:ext uri="{28A0092B-C50C-407E-A947-70E740481C1C}">
                <a14:useLocalDpi xmlns:a14="http://schemas.microsoft.com/office/drawing/2010/main" val="0"/>
              </a:ext>
            </a:extLst>
          </a:blip>
          <a:srcRect b="935"/>
          <a:stretch>
            <a:fillRect/>
          </a:stretch>
        </p:blipFill>
        <p:spPr bwMode="auto">
          <a:xfrm>
            <a:off x="7752184" y="1952625"/>
            <a:ext cx="2647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2497" y="1103313"/>
            <a:ext cx="5267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657225" y="2320925"/>
            <a:ext cx="651986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a:latin typeface="Times New Roman" pitchFamily="18" charset="0"/>
                <a:ea typeface="微软雅黑" pitchFamily="34" charset="-122"/>
                <a:cs typeface="Times New Roman" pitchFamily="18" charset="0"/>
              </a:rPr>
              <a:t>All data generated by the acquisition and calculation function blocks are segmental saved in real time to </a:t>
            </a:r>
            <a:r>
              <a:rPr kumimoji="1" lang="en-US" altLang="zh-CN" sz="2000" b="1">
                <a:solidFill>
                  <a:srgbClr val="C00000"/>
                </a:solidFill>
                <a:latin typeface="Times New Roman" pitchFamily="18" charset="0"/>
                <a:ea typeface="微软雅黑" pitchFamily="34" charset="-122"/>
                <a:cs typeface="Times New Roman" pitchFamily="18" charset="0"/>
              </a:rPr>
              <a:t>Mdsplus</a:t>
            </a:r>
            <a:r>
              <a:rPr kumimoji="1" lang="en-US" altLang="zh-CN" sz="2000">
                <a:latin typeface="Times New Roman" pitchFamily="18" charset="0"/>
                <a:ea typeface="微软雅黑" pitchFamily="34" charset="-122"/>
                <a:cs typeface="Times New Roman" pitchFamily="18" charset="0"/>
              </a:rPr>
              <a:t> tree and files in the data storage function block.</a:t>
            </a:r>
          </a:p>
          <a:p>
            <a:pPr>
              <a:lnSpc>
                <a:spcPct val="150000"/>
              </a:lnSpc>
              <a:buFont typeface="Wingdings" pitchFamily="2" charset="2"/>
              <a:buChar char="Ø"/>
            </a:pPr>
            <a:r>
              <a:rPr kumimoji="1" lang="en-US" altLang="zh-CN" sz="2000" b="1">
                <a:solidFill>
                  <a:srgbClr val="C00000"/>
                </a:solidFill>
                <a:latin typeface="Times New Roman" pitchFamily="18" charset="0"/>
                <a:ea typeface="微软雅黑" pitchFamily="34" charset="-122"/>
                <a:cs typeface="Times New Roman" pitchFamily="18" charset="0"/>
              </a:rPr>
              <a:t>Real-time</a:t>
            </a:r>
            <a:r>
              <a:rPr kumimoji="1" lang="en-US" altLang="zh-CN" sz="2000">
                <a:latin typeface="Times New Roman" pitchFamily="18" charset="0"/>
                <a:ea typeface="微软雅黑" pitchFamily="34" charset="-122"/>
                <a:cs typeface="Times New Roman" pitchFamily="18" charset="0"/>
              </a:rPr>
              <a:t> storage with Mdsplus facilitates the use of sliced data storage for </a:t>
            </a:r>
            <a:r>
              <a:rPr kumimoji="1" lang="en-US" altLang="zh-CN" sz="2000" b="1">
                <a:solidFill>
                  <a:srgbClr val="C00000"/>
                </a:solidFill>
                <a:latin typeface="Times New Roman" pitchFamily="18" charset="0"/>
                <a:ea typeface="微软雅黑" pitchFamily="34" charset="-122"/>
                <a:cs typeface="Times New Roman" pitchFamily="18" charset="0"/>
              </a:rPr>
              <a:t>long pulses operation</a:t>
            </a:r>
            <a:r>
              <a:rPr kumimoji="1" lang="en-US" altLang="zh-CN" sz="2000" b="1">
                <a:latin typeface="Times New Roman" pitchFamily="18" charset="0"/>
                <a:ea typeface="微软雅黑" pitchFamily="34" charset="-122"/>
                <a:cs typeface="Times New Roman" pitchFamily="18" charset="0"/>
              </a:rPr>
              <a:t>.</a:t>
            </a:r>
          </a:p>
          <a:p>
            <a:pPr>
              <a:lnSpc>
                <a:spcPct val="150000"/>
              </a:lnSpc>
              <a:buFont typeface="Wingdings" pitchFamily="2" charset="2"/>
              <a:buChar char="Ø"/>
            </a:pPr>
            <a:r>
              <a:rPr kumimoji="1" lang="en-US" altLang="zh-CN" sz="2000">
                <a:latin typeface="Times New Roman" pitchFamily="18" charset="0"/>
                <a:ea typeface="微软雅黑" pitchFamily="34" charset="-122"/>
                <a:cs typeface="Times New Roman" pitchFamily="18" charset="0"/>
              </a:rPr>
              <a:t>To </a:t>
            </a:r>
            <a:r>
              <a:rPr kumimoji="1" lang="en-US" altLang="zh-CN" sz="2000" b="1">
                <a:solidFill>
                  <a:srgbClr val="C00000"/>
                </a:solidFill>
                <a:latin typeface="Times New Roman" pitchFamily="18" charset="0"/>
                <a:ea typeface="微软雅黑" pitchFamily="34" charset="-122"/>
                <a:cs typeface="Times New Roman" pitchFamily="18" charset="0"/>
              </a:rPr>
              <a:t>prevent problems</a:t>
            </a:r>
            <a:r>
              <a:rPr kumimoji="1" lang="en-US" altLang="zh-CN" sz="2000" b="1">
                <a:latin typeface="Times New Roman" pitchFamily="18" charset="0"/>
                <a:ea typeface="微软雅黑" pitchFamily="34" charset="-122"/>
                <a:cs typeface="Times New Roman" pitchFamily="18" charset="0"/>
              </a:rPr>
              <a:t> </a:t>
            </a:r>
            <a:r>
              <a:rPr kumimoji="1" lang="en-US" altLang="zh-CN" sz="2000">
                <a:latin typeface="Times New Roman" pitchFamily="18" charset="0"/>
                <a:ea typeface="微软雅黑" pitchFamily="34" charset="-122"/>
                <a:cs typeface="Times New Roman" pitchFamily="18" charset="0"/>
              </a:rPr>
              <a:t>such as data loss from Mdsplus real-time storage, file storage is also used.</a:t>
            </a:r>
          </a:p>
        </p:txBody>
      </p:sp>
      <p:sp>
        <p:nvSpPr>
          <p:cNvPr id="9" name="圆角矩形 8"/>
          <p:cNvSpPr/>
          <p:nvPr/>
        </p:nvSpPr>
        <p:spPr>
          <a:xfrm>
            <a:off x="1068388" y="1133475"/>
            <a:ext cx="3735387" cy="819150"/>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800" b="1" noProof="1">
                <a:latin typeface="微软雅黑" panose="020B0503020204020204" pitchFamily="34" charset="-122"/>
                <a:ea typeface="微软雅黑" panose="020B0503020204020204" pitchFamily="34" charset="-122"/>
              </a:rPr>
              <a:t>Data storage function block</a:t>
            </a:r>
            <a:endParaRPr kumimoji="1" lang="zh-CN" altLang="en-US" sz="2800" b="1" noProof="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062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System implementation and testing</a:t>
            </a:r>
            <a:endParaRPr lang="en-US" altLang="zh-CN" smtClean="0">
              <a:latin typeface="微软雅黑 Light" pitchFamily="34" charset="-122"/>
              <a:ea typeface="微软雅黑 Light" pitchFamily="34" charset="-122"/>
            </a:endParaRPr>
          </a:p>
        </p:txBody>
      </p:sp>
      <p:sp>
        <p:nvSpPr>
          <p:cNvPr id="8" name="圆角矩形 7"/>
          <p:cNvSpPr/>
          <p:nvPr/>
        </p:nvSpPr>
        <p:spPr>
          <a:xfrm>
            <a:off x="488950" y="1003300"/>
            <a:ext cx="3735388" cy="819150"/>
          </a:xfrm>
          <a:prstGeom prst="roundRect">
            <a:avLst/>
          </a:prstGeom>
          <a:solidFill>
            <a:srgbClr val="7030A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800" b="1" noProof="1">
                <a:latin typeface="微软雅黑" panose="020B0503020204020204" pitchFamily="34" charset="-122"/>
                <a:ea typeface="微软雅黑" panose="020B0503020204020204" pitchFamily="34" charset="-122"/>
              </a:rPr>
              <a:t>GUI</a:t>
            </a:r>
            <a:endParaRPr kumimoji="1" lang="zh-CN" altLang="en-US" sz="2800" b="1" noProof="1">
              <a:latin typeface="微软雅黑" panose="020B0503020204020204" pitchFamily="34" charset="-122"/>
              <a:ea typeface="微软雅黑" panose="020B0503020204020204" pitchFamily="34" charset="-122"/>
            </a:endParaRPr>
          </a:p>
        </p:txBody>
      </p:sp>
      <p:sp>
        <p:nvSpPr>
          <p:cNvPr id="16388" name="TextBox 1"/>
          <p:cNvSpPr txBox="1">
            <a:spLocks noChangeArrowheads="1"/>
          </p:cNvSpPr>
          <p:nvPr/>
        </p:nvSpPr>
        <p:spPr bwMode="auto">
          <a:xfrm>
            <a:off x="246063" y="2038350"/>
            <a:ext cx="46847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a:latin typeface="Times New Roman" pitchFamily="18" charset="0"/>
                <a:ea typeface="微软雅黑" pitchFamily="34" charset="-122"/>
                <a:cs typeface="Times New Roman" pitchFamily="18" charset="0"/>
              </a:rPr>
              <a:t>The development of such subsystem in RTF architecture has been completed with the GUI written in </a:t>
            </a:r>
            <a:r>
              <a:rPr kumimoji="1" lang="en-US" altLang="zh-CN" sz="2000" b="1">
                <a:solidFill>
                  <a:srgbClr val="C00000"/>
                </a:solidFill>
                <a:latin typeface="Times New Roman" pitchFamily="18" charset="0"/>
                <a:ea typeface="微软雅黑" pitchFamily="34" charset="-122"/>
                <a:cs typeface="Times New Roman" pitchFamily="18" charset="0"/>
              </a:rPr>
              <a:t>Python</a:t>
            </a:r>
            <a:r>
              <a:rPr kumimoji="1" lang="en-US" altLang="zh-CN" sz="2000">
                <a:latin typeface="Times New Roman" pitchFamily="18" charset="0"/>
                <a:ea typeface="微软雅黑" pitchFamily="34" charset="-122"/>
                <a:cs typeface="Times New Roman" pitchFamily="18" charset="0"/>
              </a:rPr>
              <a:t>.</a:t>
            </a:r>
          </a:p>
          <a:p>
            <a:pPr>
              <a:lnSpc>
                <a:spcPct val="150000"/>
              </a:lnSpc>
              <a:buFont typeface="Wingdings" pitchFamily="2" charset="2"/>
              <a:buChar char="Ø"/>
            </a:pPr>
            <a:endParaRPr kumimoji="1" lang="en-US" altLang="zh-CN" sz="2000">
              <a:latin typeface="Times New Roman" pitchFamily="18" charset="0"/>
              <a:ea typeface="微软雅黑" pitchFamily="34" charset="-122"/>
              <a:cs typeface="Times New Roman" pitchFamily="18" charset="0"/>
            </a:endParaRPr>
          </a:p>
        </p:txBody>
      </p:sp>
      <p:sp>
        <p:nvSpPr>
          <p:cNvPr id="16389" name="TextBox 1"/>
          <p:cNvSpPr txBox="1">
            <a:spLocks noChangeArrowheads="1"/>
          </p:cNvSpPr>
          <p:nvPr/>
        </p:nvSpPr>
        <p:spPr bwMode="auto">
          <a:xfrm>
            <a:off x="246063" y="3613150"/>
            <a:ext cx="4927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b="1">
                <a:solidFill>
                  <a:srgbClr val="C00000"/>
                </a:solidFill>
                <a:latin typeface="Times New Roman" pitchFamily="18" charset="0"/>
                <a:ea typeface="微软雅黑" pitchFamily="34" charset="-122"/>
                <a:cs typeface="Times New Roman" pitchFamily="18" charset="0"/>
              </a:rPr>
              <a:t>Simulation</a:t>
            </a:r>
            <a:r>
              <a:rPr kumimoji="1" lang="en-US" altLang="zh-CN" sz="2000">
                <a:latin typeface="Times New Roman" pitchFamily="18" charset="0"/>
                <a:ea typeface="微软雅黑" pitchFamily="34" charset="-122"/>
                <a:cs typeface="Times New Roman" pitchFamily="18" charset="0"/>
              </a:rPr>
              <a:t> mode and </a:t>
            </a:r>
            <a:r>
              <a:rPr kumimoji="1" lang="en-US" altLang="zh-CN" sz="2000" b="1">
                <a:solidFill>
                  <a:srgbClr val="C00000"/>
                </a:solidFill>
                <a:latin typeface="Times New Roman" pitchFamily="18" charset="0"/>
                <a:ea typeface="微软雅黑" pitchFamily="34" charset="-122"/>
                <a:cs typeface="Times New Roman" pitchFamily="18" charset="0"/>
              </a:rPr>
              <a:t>experiment</a:t>
            </a:r>
            <a:r>
              <a:rPr kumimoji="1" lang="en-US" altLang="zh-CN" sz="2000">
                <a:latin typeface="Times New Roman" pitchFamily="18" charset="0"/>
                <a:ea typeface="微软雅黑" pitchFamily="34" charset="-122"/>
                <a:cs typeface="Times New Roman" pitchFamily="18" charset="0"/>
              </a:rPr>
              <a:t> mode can be entered from the GUI;</a:t>
            </a:r>
          </a:p>
          <a:p>
            <a:pPr>
              <a:lnSpc>
                <a:spcPct val="150000"/>
              </a:lnSpc>
              <a:buFont typeface="Wingdings" pitchFamily="2" charset="2"/>
              <a:buChar char="Ø"/>
            </a:pPr>
            <a:r>
              <a:rPr kumimoji="1" lang="en-US" altLang="zh-CN" sz="2000">
                <a:latin typeface="Times New Roman" pitchFamily="18" charset="0"/>
                <a:ea typeface="微软雅黑" pitchFamily="34" charset="-122"/>
                <a:cs typeface="Times New Roman" pitchFamily="18" charset="0"/>
              </a:rPr>
              <a:t>The experimental waveform can be obtained </a:t>
            </a:r>
            <a:r>
              <a:rPr kumimoji="1" lang="en-US" altLang="zh-CN" sz="2000" b="1">
                <a:solidFill>
                  <a:srgbClr val="C00000"/>
                </a:solidFill>
                <a:latin typeface="Times New Roman" pitchFamily="18" charset="0"/>
                <a:ea typeface="微软雅黑" pitchFamily="34" charset="-122"/>
                <a:cs typeface="Times New Roman" pitchFamily="18" charset="0"/>
              </a:rPr>
              <a:t>in time </a:t>
            </a:r>
            <a:r>
              <a:rPr kumimoji="1" lang="en-US" altLang="zh-CN" sz="2000">
                <a:latin typeface="Times New Roman" pitchFamily="18" charset="0"/>
                <a:ea typeface="微软雅黑" pitchFamily="34" charset="-122"/>
                <a:cs typeface="Times New Roman" pitchFamily="18" charset="0"/>
              </a:rPr>
              <a:t>after the experiment is completed.</a:t>
            </a:r>
          </a:p>
        </p:txBody>
      </p:sp>
      <p:pic>
        <p:nvPicPr>
          <p:cNvPr id="1639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24475" y="957263"/>
            <a:ext cx="54737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73888" y="3006725"/>
            <a:ext cx="5113337"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48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0" y="0"/>
            <a:ext cx="12192000" cy="892175"/>
          </a:xfrm>
        </p:spPr>
        <p:txBody>
          <a:bodyPr>
            <a:prstTxWarp prst="textNoShape">
              <a:avLst/>
            </a:prstTxWarp>
          </a:bodyPr>
          <a:lstStyle/>
          <a:p>
            <a:r>
              <a:rPr lang="en-US" altLang="zh-CN" smtClean="0">
                <a:latin typeface="Arial Black" pitchFamily="34" charset="0"/>
              </a:rPr>
              <a:t>Summary</a:t>
            </a:r>
            <a:endParaRPr lang="zh-CN" altLang="en-US" smtClean="0">
              <a:latin typeface="Arial Black" pitchFamily="34" charset="0"/>
            </a:endParaRPr>
          </a:p>
        </p:txBody>
      </p:sp>
      <p:sp>
        <p:nvSpPr>
          <p:cNvPr id="17411" name="灯片编号占位符 3"/>
          <p:cNvSpPr>
            <a:spLocks noGrp="1"/>
          </p:cNvSpPr>
          <p:nvPr>
            <p:ph type="sldNum" sz="quarter" idx="10"/>
          </p:nvPr>
        </p:nvSpPr>
        <p:spPr>
          <a:xfrm>
            <a:off x="6288088" y="6381750"/>
            <a:ext cx="5905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74913B3-E84F-48DD-9DD2-B7B389FDF706}" type="slidenum">
              <a:rPr lang="en-US" altLang="zh-CN" smtClean="0">
                <a:solidFill>
                  <a:srgbClr val="000000"/>
                </a:solidFill>
              </a:rPr>
              <a:pPr eaLnBrk="1" hangingPunct="1"/>
              <a:t>13</a:t>
            </a:fld>
            <a:endParaRPr lang="en-US" altLang="zh-CN" smtClean="0">
              <a:solidFill>
                <a:srgbClr val="000000"/>
              </a:solidFill>
            </a:endParaRPr>
          </a:p>
        </p:txBody>
      </p:sp>
      <p:sp>
        <p:nvSpPr>
          <p:cNvPr id="6" name="内容占位符 5"/>
          <p:cNvSpPr>
            <a:spLocks noGrp="1"/>
          </p:cNvSpPr>
          <p:nvPr>
            <p:ph idx="1"/>
          </p:nvPr>
        </p:nvSpPr>
        <p:spPr>
          <a:xfrm>
            <a:off x="335360" y="1484784"/>
            <a:ext cx="11425237" cy="4752975"/>
          </a:xfrm>
        </p:spPr>
        <p:txBody>
          <a:bodyPr/>
          <a:lstStyle/>
          <a:p>
            <a:pPr algn="just">
              <a:spcAft>
                <a:spcPts val="600"/>
              </a:spcAft>
            </a:pPr>
            <a:r>
              <a:rPr lang="en-US" altLang="zh-CN" b="0" dirty="0" smtClean="0">
                <a:latin typeface="Arial" charset="0"/>
                <a:ea typeface="宋体" charset="-122"/>
              </a:rPr>
              <a:t>The radiation control subsystem independent of the plasma control system </a:t>
            </a:r>
            <a:r>
              <a:rPr lang="en-US" altLang="zh-CN" b="0" dirty="0" smtClean="0">
                <a:latin typeface="Arial" charset="0"/>
                <a:ea typeface="宋体" charset="-122"/>
              </a:rPr>
              <a:t>was </a:t>
            </a:r>
            <a:r>
              <a:rPr lang="en-US" altLang="zh-CN" b="0" dirty="0" smtClean="0">
                <a:latin typeface="Arial" charset="0"/>
                <a:ea typeface="宋体" charset="-122"/>
              </a:rPr>
              <a:t>designed and implemented based on the </a:t>
            </a:r>
            <a:r>
              <a:rPr lang="en-US" altLang="zh-CN" dirty="0" smtClean="0">
                <a:solidFill>
                  <a:srgbClr val="C00000"/>
                </a:solidFill>
                <a:latin typeface="Arial" charset="0"/>
                <a:ea typeface="宋体" charset="-122"/>
              </a:rPr>
              <a:t>real-time framework (RTF) of ITER. </a:t>
            </a:r>
          </a:p>
          <a:p>
            <a:pPr algn="just">
              <a:spcAft>
                <a:spcPts val="600"/>
              </a:spcAft>
            </a:pPr>
            <a:r>
              <a:rPr lang="en-US" altLang="zh-CN" b="0" dirty="0" smtClean="0">
                <a:latin typeface="Arial" charset="0"/>
                <a:ea typeface="宋体" charset="-122"/>
              </a:rPr>
              <a:t>Functions </a:t>
            </a:r>
            <a:r>
              <a:rPr lang="en-US" altLang="zh-CN" dirty="0">
                <a:solidFill>
                  <a:srgbClr val="C00000"/>
                </a:solidFill>
                <a:latin typeface="Arial" charset="0"/>
                <a:ea typeface="宋体" charset="-122"/>
              </a:rPr>
              <a:t>not previously available </a:t>
            </a:r>
            <a:r>
              <a:rPr lang="en-US" altLang="zh-CN" b="0" dirty="0">
                <a:latin typeface="Arial" charset="0"/>
                <a:ea typeface="宋体" charset="-122"/>
              </a:rPr>
              <a:t>in </a:t>
            </a:r>
            <a:r>
              <a:rPr lang="en-US" altLang="zh-CN" b="0" dirty="0" smtClean="0">
                <a:latin typeface="Arial" charset="0"/>
                <a:ea typeface="宋体" charset="-122"/>
              </a:rPr>
              <a:t>RTF are developed, </a:t>
            </a:r>
            <a:r>
              <a:rPr lang="en-US" altLang="zh-CN" b="0" dirty="0">
                <a:latin typeface="Arial" charset="0"/>
                <a:ea typeface="宋体" charset="-122"/>
              </a:rPr>
              <a:t>such as RFM communication, data acquisition </a:t>
            </a:r>
            <a:r>
              <a:rPr lang="en-US" altLang="zh-CN" b="0" dirty="0" smtClean="0">
                <a:latin typeface="Arial" charset="0"/>
                <a:ea typeface="宋体" charset="-122"/>
              </a:rPr>
              <a:t>with D-TACQ196 </a:t>
            </a:r>
            <a:r>
              <a:rPr lang="en-US" altLang="zh-CN" b="0" dirty="0">
                <a:latin typeface="Arial" charset="0"/>
                <a:ea typeface="宋体" charset="-122"/>
              </a:rPr>
              <a:t>digitizer, </a:t>
            </a:r>
            <a:r>
              <a:rPr lang="en-US" altLang="zh-CN" b="0" dirty="0" err="1" smtClean="0">
                <a:latin typeface="Arial" charset="0"/>
                <a:ea typeface="宋体" charset="-122"/>
              </a:rPr>
              <a:t>MDSplus</a:t>
            </a:r>
            <a:r>
              <a:rPr lang="en-US" altLang="zh-CN" b="0" dirty="0" smtClean="0">
                <a:latin typeface="Arial" charset="0"/>
                <a:ea typeface="宋体" charset="-122"/>
              </a:rPr>
              <a:t> storage.</a:t>
            </a:r>
            <a:endParaRPr lang="en-US" altLang="zh-CN" b="0" dirty="0" smtClean="0">
              <a:latin typeface="Arial" charset="0"/>
              <a:ea typeface="宋体" charset="-122"/>
            </a:endParaRPr>
          </a:p>
          <a:p>
            <a:pPr algn="just">
              <a:spcAft>
                <a:spcPts val="600"/>
              </a:spcAft>
            </a:pPr>
            <a:r>
              <a:rPr lang="en-US" altLang="zh-CN" b="0" dirty="0" smtClean="0">
                <a:latin typeface="Arial" charset="0"/>
                <a:ea typeface="宋体" charset="-122"/>
              </a:rPr>
              <a:t>The </a:t>
            </a:r>
            <a:r>
              <a:rPr lang="en-US" altLang="zh-CN" dirty="0" smtClean="0">
                <a:solidFill>
                  <a:srgbClr val="C00000"/>
                </a:solidFill>
                <a:latin typeface="Arial" charset="0"/>
                <a:ea typeface="宋体" charset="-122"/>
              </a:rPr>
              <a:t>performance</a:t>
            </a:r>
            <a:r>
              <a:rPr lang="en-US" altLang="zh-CN" b="0" dirty="0" smtClean="0">
                <a:latin typeface="Arial" charset="0"/>
                <a:ea typeface="宋体" charset="-122"/>
              </a:rPr>
              <a:t> of RTF and the radiation control subsystem base on RTF has been </a:t>
            </a:r>
            <a:r>
              <a:rPr lang="en-US" altLang="zh-CN" dirty="0" smtClean="0">
                <a:solidFill>
                  <a:srgbClr val="C00000"/>
                </a:solidFill>
                <a:latin typeface="Arial" charset="0"/>
                <a:ea typeface="宋体" charset="-122"/>
              </a:rPr>
              <a:t>tested and verified</a:t>
            </a:r>
            <a:r>
              <a:rPr lang="en-US" altLang="zh-CN" b="0" dirty="0" smtClean="0">
                <a:latin typeface="Arial" charset="0"/>
                <a:ea typeface="宋体" charset="-122"/>
              </a:rPr>
              <a:t>. </a:t>
            </a:r>
            <a:endParaRPr lang="en-US" altLang="zh-CN" b="0" dirty="0" smtClean="0">
              <a:latin typeface="Arial" charset="0"/>
            </a:endParaRPr>
          </a:p>
          <a:p>
            <a:pPr algn="just">
              <a:spcAft>
                <a:spcPts val="600"/>
              </a:spcAft>
            </a:pPr>
            <a:r>
              <a:rPr lang="en-US" altLang="zh-CN" b="0" dirty="0" smtClean="0">
                <a:latin typeface="Arial" charset="0"/>
                <a:ea typeface="宋体" charset="-122"/>
              </a:rPr>
              <a:t>In the 2021 EAST operation campaign, the subsystem will be applied for radiation power calculation, which is the </a:t>
            </a:r>
            <a:r>
              <a:rPr lang="en-US" altLang="zh-CN" dirty="0" smtClean="0">
                <a:solidFill>
                  <a:srgbClr val="C00000"/>
                </a:solidFill>
                <a:latin typeface="Arial" charset="0"/>
                <a:ea typeface="宋体" charset="-122"/>
              </a:rPr>
              <a:t>first attempt</a:t>
            </a:r>
            <a:r>
              <a:rPr lang="en-US" altLang="zh-CN" b="0" dirty="0" smtClean="0">
                <a:latin typeface="Arial" charset="0"/>
                <a:ea typeface="宋体" charset="-122"/>
              </a:rPr>
              <a:t> of RTF on EAST</a:t>
            </a:r>
            <a:r>
              <a:rPr lang="en-US" altLang="zh-CN" b="0" dirty="0" smtClean="0">
                <a:latin typeface="Arial" charset="0"/>
                <a:ea typeface="宋体" charset="-122"/>
              </a:rPr>
              <a:t>.</a:t>
            </a:r>
            <a:endParaRPr lang="en-US" altLang="zh-CN" b="0" dirty="0" smtClean="0">
              <a:latin typeface="Arial" charset="0"/>
              <a:ea typeface="宋体" charset="-122"/>
            </a:endParaRPr>
          </a:p>
        </p:txBody>
      </p:sp>
    </p:spTree>
    <p:extLst>
      <p:ext uri="{BB962C8B-B14F-4D97-AF65-F5344CB8AC3E}">
        <p14:creationId xmlns:p14="http://schemas.microsoft.com/office/powerpoint/2010/main" val="4049916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000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院徽"/>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5275" y="285750"/>
            <a:ext cx="8159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图片 11" descr="http://aappsbulletin.org/img/201408/active_01_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5881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67668" y="3523283"/>
            <a:ext cx="630078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标题 1"/>
          <p:cNvSpPr txBox="1"/>
          <p:nvPr/>
        </p:nvSpPr>
        <p:spPr bwMode="auto">
          <a:xfrm>
            <a:off x="6924675" y="1844675"/>
            <a:ext cx="3635375" cy="1079500"/>
          </a:xfrm>
          <a:prstGeom prst="rect">
            <a:avLst/>
          </a:prstGeom>
          <a:noFill/>
          <a:ln w="9525">
            <a:noFill/>
            <a:miter lim="800000"/>
          </a:ln>
        </p:spPr>
        <p:txBody>
          <a:bodyPr lIns="91429" tIns="45714" rIns="91429" bIns="45714" anchor="ctr"/>
          <a:lstStyle/>
          <a:p>
            <a:pPr algn="r" eaLnBrk="0" fontAlgn="auto" hangingPunct="0">
              <a:lnSpc>
                <a:spcPct val="120000"/>
              </a:lnSpc>
              <a:defRPr/>
            </a:pPr>
            <a:r>
              <a:rPr lang="en-US" altLang="zh-CN" sz="4800" i="1" noProof="1">
                <a:solidFill>
                  <a:srgbClr val="0000FF"/>
                </a:solidFill>
                <a:effectLst>
                  <a:outerShdw blurRad="38100" dist="38100" dir="2700000" algn="tl">
                    <a:srgbClr val="000000">
                      <a:alpha val="43137"/>
                    </a:srgbClr>
                  </a:outerShdw>
                </a:effectLst>
                <a:latin typeface="+mn-lt"/>
                <a:ea typeface="宋体" pitchFamily="2" charset="-122"/>
                <a:cs typeface="Arial" panose="020B0604020202020204" pitchFamily="34" charset="0"/>
              </a:rPr>
              <a:t>Thank you!</a:t>
            </a:r>
            <a:endParaRPr lang="en-US" altLang="zh-CN" sz="4800" i="1" noProof="1">
              <a:solidFill>
                <a:srgbClr val="0000FF"/>
              </a:solidFill>
              <a:effectLst>
                <a:outerShdw blurRad="38100" dist="38100" dir="2700000" algn="tl">
                  <a:srgbClr val="000000">
                    <a:alpha val="43137"/>
                  </a:srgbClr>
                </a:outerShdw>
              </a:effectLst>
              <a:latin typeface="Arial" pitchFamily="34" charset="0"/>
              <a:ea typeface="华文中宋" panose="02010600040101010101" pitchFamily="2" charset="-122"/>
              <a:cs typeface="Arial" panose="020B0604020202020204" pitchFamily="34" charset="0"/>
            </a:endParaRPr>
          </a:p>
        </p:txBody>
      </p:sp>
      <p:pic>
        <p:nvPicPr>
          <p:cNvPr id="18439" name="图片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596188" y="3509963"/>
            <a:ext cx="307181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标题 1"/>
          <p:cNvSpPr txBox="1"/>
          <p:nvPr/>
        </p:nvSpPr>
        <p:spPr bwMode="auto">
          <a:xfrm>
            <a:off x="1774825" y="2852738"/>
            <a:ext cx="8786813" cy="1071562"/>
          </a:xfrm>
          <a:prstGeom prst="rect">
            <a:avLst/>
          </a:prstGeom>
          <a:noFill/>
          <a:ln w="9525">
            <a:noFill/>
            <a:miter lim="800000"/>
          </a:ln>
        </p:spPr>
        <p:txBody>
          <a:bodyPr lIns="91429" tIns="45714" rIns="91429" bIns="45714" anchor="ctr"/>
          <a:lstStyle/>
          <a:p>
            <a:pPr algn="ctr" eaLnBrk="0" fontAlgn="auto" hangingPunct="0">
              <a:defRPr/>
            </a:pPr>
            <a:endParaRPr lang="en-US" altLang="zh-CN" sz="3200" noProof="1">
              <a:solidFill>
                <a:srgbClr val="3333FF"/>
              </a:solidFill>
              <a:effectLst>
                <a:outerShdw blurRad="38100" dist="38100" dir="2700000" algn="tl">
                  <a:srgbClr val="000000">
                    <a:alpha val="43137"/>
                  </a:srgbClr>
                </a:outerShdw>
              </a:effectLst>
              <a:latin typeface="Times New Roman" panose="02020603050405020304" pitchFamily="18" charset="0"/>
              <a:ea typeface="华文中宋" panose="02010600040101010101" pitchFamily="2" charset="-122"/>
            </a:endParaRPr>
          </a:p>
        </p:txBody>
      </p:sp>
      <p:sp>
        <p:nvSpPr>
          <p:cNvPr id="18441" name="矩形 2"/>
          <p:cNvSpPr>
            <a:spLocks noChangeArrowheads="1"/>
          </p:cNvSpPr>
          <p:nvPr/>
        </p:nvSpPr>
        <p:spPr bwMode="auto">
          <a:xfrm>
            <a:off x="1667668" y="5551488"/>
            <a:ext cx="5964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dirty="0">
                <a:solidFill>
                  <a:srgbClr val="FFFF00"/>
                </a:solidFill>
                <a:latin typeface="Times New Roman" pitchFamily="18" charset="0"/>
                <a:ea typeface="华文中宋" pitchFamily="2" charset="-122"/>
              </a:rPr>
              <a:t>EAST – Test Bed for ITER &amp; CFETR</a:t>
            </a:r>
          </a:p>
        </p:txBody>
      </p:sp>
    </p:spTree>
    <p:extLst>
      <p:ext uri="{BB962C8B-B14F-4D97-AF65-F5344CB8AC3E}">
        <p14:creationId xmlns:p14="http://schemas.microsoft.com/office/powerpoint/2010/main" val="3805662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0" y="188913"/>
            <a:ext cx="12192000" cy="703262"/>
          </a:xfrm>
        </p:spPr>
        <p:txBody>
          <a:bodyPr>
            <a:prstTxWarp prst="textNoShape">
              <a:avLst/>
            </a:prstTxWarp>
          </a:bodyPr>
          <a:lstStyle/>
          <a:p>
            <a:r>
              <a:rPr lang="en-US" altLang="zh-CN" smtClean="0">
                <a:latin typeface="Arial Black" pitchFamily="34" charset="0"/>
              </a:rPr>
              <a:t>Outline</a:t>
            </a:r>
            <a:endParaRPr lang="zh-CN" altLang="en-US" smtClean="0">
              <a:latin typeface="Arial Black" pitchFamily="34" charset="0"/>
            </a:endParaRPr>
          </a:p>
        </p:txBody>
      </p:sp>
      <p:sp>
        <p:nvSpPr>
          <p:cNvPr id="6147" name="内容占位符 2"/>
          <p:cNvSpPr>
            <a:spLocks noGrp="1"/>
          </p:cNvSpPr>
          <p:nvPr>
            <p:ph idx="1"/>
          </p:nvPr>
        </p:nvSpPr>
        <p:spPr>
          <a:xfrm>
            <a:off x="527050" y="908050"/>
            <a:ext cx="11425238" cy="4968875"/>
          </a:xfrm>
        </p:spPr>
        <p:txBody>
          <a:bodyPr/>
          <a:lstStyle/>
          <a:p>
            <a:endParaRPr lang="en-US" altLang="zh-CN" dirty="0" smtClean="0"/>
          </a:p>
          <a:p>
            <a:pPr>
              <a:spcBef>
                <a:spcPts val="1200"/>
              </a:spcBef>
            </a:pPr>
            <a:r>
              <a:rPr lang="en-US" altLang="zh-CN" sz="2800" dirty="0" smtClean="0"/>
              <a:t>Introduction</a:t>
            </a:r>
          </a:p>
          <a:p>
            <a:pPr>
              <a:spcBef>
                <a:spcPts val="1200"/>
              </a:spcBef>
            </a:pPr>
            <a:r>
              <a:rPr lang="en-US" altLang="zh-CN" sz="2800" dirty="0" smtClean="0"/>
              <a:t>The radiation feedback control subsystem based on RTF</a:t>
            </a:r>
          </a:p>
          <a:p>
            <a:pPr lvl="1">
              <a:spcBef>
                <a:spcPts val="1200"/>
              </a:spcBef>
            </a:pPr>
            <a:r>
              <a:rPr lang="en-US" altLang="zh-CN" b="1" dirty="0" smtClean="0"/>
              <a:t>Hardware structure </a:t>
            </a:r>
          </a:p>
          <a:p>
            <a:pPr lvl="1">
              <a:spcBef>
                <a:spcPts val="1200"/>
              </a:spcBef>
            </a:pPr>
            <a:r>
              <a:rPr lang="en-US" altLang="zh-CN" b="1" dirty="0" smtClean="0"/>
              <a:t>Algorithmic logic</a:t>
            </a:r>
          </a:p>
          <a:p>
            <a:pPr lvl="1">
              <a:spcBef>
                <a:spcPts val="1200"/>
              </a:spcBef>
            </a:pPr>
            <a:r>
              <a:rPr lang="en-US" altLang="zh-CN" b="1" dirty="0" smtClean="0"/>
              <a:t>Software design</a:t>
            </a:r>
          </a:p>
          <a:p>
            <a:pPr lvl="1">
              <a:spcBef>
                <a:spcPts val="1200"/>
              </a:spcBef>
            </a:pPr>
            <a:r>
              <a:rPr lang="en-US" altLang="zh-CN" b="1" dirty="0" smtClean="0"/>
              <a:t>System implementation and testing </a:t>
            </a:r>
          </a:p>
          <a:p>
            <a:pPr>
              <a:spcBef>
                <a:spcPts val="1200"/>
              </a:spcBef>
            </a:pPr>
            <a:r>
              <a:rPr lang="en-US" altLang="zh-CN" sz="2800" dirty="0" smtClean="0"/>
              <a:t>Summary</a:t>
            </a:r>
            <a:endParaRPr lang="zh-CN" altLang="en-US" sz="2800" dirty="0" smtClean="0"/>
          </a:p>
        </p:txBody>
      </p:sp>
      <p:sp>
        <p:nvSpPr>
          <p:cNvPr id="6148" name="灯片编号占位符 3"/>
          <p:cNvSpPr>
            <a:spLocks noGrp="1"/>
          </p:cNvSpPr>
          <p:nvPr>
            <p:ph type="sldNum" sz="quarter" idx="10"/>
          </p:nvPr>
        </p:nvSpPr>
        <p:spPr>
          <a:xfrm>
            <a:off x="5945188" y="6381750"/>
            <a:ext cx="5905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4B33C63-A069-4929-A2B9-D98832A64923}" type="slidenum">
              <a:rPr lang="en-US" altLang="zh-CN" smtClean="0">
                <a:solidFill>
                  <a:srgbClr val="000000"/>
                </a:solidFill>
              </a:rPr>
              <a:pPr eaLnBrk="1" hangingPunct="1"/>
              <a:t>2</a:t>
            </a:fld>
            <a:endParaRPr lang="en-US" altLang="zh-CN" smtClean="0">
              <a:solidFill>
                <a:srgbClr val="000000"/>
              </a:solidFill>
            </a:endParaRPr>
          </a:p>
        </p:txBody>
      </p:sp>
    </p:spTree>
    <p:extLst>
      <p:ext uri="{BB962C8B-B14F-4D97-AF65-F5344CB8AC3E}">
        <p14:creationId xmlns:p14="http://schemas.microsoft.com/office/powerpoint/2010/main" val="2508679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0" y="0"/>
            <a:ext cx="12192000" cy="892175"/>
          </a:xfrm>
        </p:spPr>
        <p:txBody>
          <a:bodyPr>
            <a:prstTxWarp prst="textNoShape">
              <a:avLst/>
            </a:prstTxWarp>
          </a:bodyPr>
          <a:lstStyle/>
          <a:p>
            <a:pPr eaLnBrk="1" hangingPunct="1"/>
            <a:r>
              <a:rPr lang="en-US" altLang="zh-CN" noProof="1" smtClean="0">
                <a:latin typeface="Arial Black" pitchFamily="34" charset="0"/>
              </a:rPr>
              <a:t>Introduction</a:t>
            </a:r>
          </a:p>
        </p:txBody>
      </p:sp>
      <p:sp>
        <p:nvSpPr>
          <p:cNvPr id="7171" name="幻灯片编号占位符 3"/>
          <p:cNvSpPr>
            <a:spLocks noGrp="1" noChangeArrowheads="1"/>
          </p:cNvSpPr>
          <p:nvPr>
            <p:ph type="sldNum" sz="quarter" idx="10"/>
          </p:nvPr>
        </p:nvSpPr>
        <p:spPr>
          <a:xfrm>
            <a:off x="5724525" y="6337300"/>
            <a:ext cx="44291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3348CF7-9DCB-4AF9-A22A-6BD1FE51DEEE}" type="slidenum">
              <a:rPr lang="en-US" altLang="zh-CN" smtClean="0">
                <a:solidFill>
                  <a:srgbClr val="000000"/>
                </a:solidFill>
              </a:rPr>
              <a:pPr eaLnBrk="1" hangingPunct="1"/>
              <a:t>3</a:t>
            </a:fld>
            <a:endParaRPr lang="en-US" altLang="zh-CN" smtClean="0">
              <a:solidFill>
                <a:srgbClr val="000000"/>
              </a:solidFill>
            </a:endParaRPr>
          </a:p>
        </p:txBody>
      </p:sp>
      <p:sp>
        <p:nvSpPr>
          <p:cNvPr id="7177" name="TextBox 1"/>
          <p:cNvSpPr txBox="1">
            <a:spLocks noChangeArrowheads="1"/>
          </p:cNvSpPr>
          <p:nvPr/>
        </p:nvSpPr>
        <p:spPr bwMode="auto">
          <a:xfrm>
            <a:off x="5929313" y="1443038"/>
            <a:ext cx="6386512" cy="188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dirty="0">
                <a:latin typeface="Times New Roman" pitchFamily="18" charset="0"/>
                <a:ea typeface="微软雅黑" pitchFamily="34" charset="-122"/>
                <a:cs typeface="Times New Roman" pitchFamily="18" charset="0"/>
              </a:rPr>
              <a:t>Fast impurity seeding was realized by employing SMBI.</a:t>
            </a:r>
          </a:p>
          <a:p>
            <a:pPr>
              <a:lnSpc>
                <a:spcPct val="150000"/>
              </a:lnSpc>
              <a:buFont typeface="Wingdings" pitchFamily="2" charset="2"/>
              <a:buChar char="Ø"/>
            </a:pPr>
            <a:r>
              <a:rPr kumimoji="1" lang="en-US" altLang="zh-CN" sz="2000" dirty="0">
                <a:latin typeface="Times New Roman" pitchFamily="18" charset="0"/>
                <a:ea typeface="微软雅黑" pitchFamily="34" charset="-122"/>
                <a:cs typeface="Times New Roman" pitchFamily="18" charset="0"/>
              </a:rPr>
              <a:t> Realized the control of radiated power without serious negative impact on the plasma performance.</a:t>
            </a:r>
          </a:p>
          <a:p>
            <a:pPr>
              <a:lnSpc>
                <a:spcPct val="150000"/>
              </a:lnSpc>
              <a:buFont typeface="Wingdings" pitchFamily="2" charset="2"/>
              <a:buChar char="Ø"/>
            </a:pPr>
            <a:r>
              <a:rPr kumimoji="1" lang="en-US" altLang="zh-CN" sz="2000" dirty="0">
                <a:latin typeface="Times New Roman" pitchFamily="18" charset="0"/>
                <a:ea typeface="微软雅黑" pitchFamily="34" charset="-122"/>
                <a:cs typeface="Times New Roman" pitchFamily="18" charset="0"/>
              </a:rPr>
              <a:t>Lowering the </a:t>
            </a:r>
            <a:r>
              <a:rPr kumimoji="1" lang="en-US" altLang="zh-CN" sz="2000" dirty="0" err="1">
                <a:latin typeface="Times New Roman" pitchFamily="18" charset="0"/>
                <a:ea typeface="微软雅黑" pitchFamily="34" charset="-122"/>
                <a:cs typeface="Times New Roman" pitchFamily="18" charset="0"/>
              </a:rPr>
              <a:t>divertor</a:t>
            </a:r>
            <a:r>
              <a:rPr kumimoji="1" lang="en-US" altLang="zh-CN" sz="2000" dirty="0">
                <a:latin typeface="Times New Roman" pitchFamily="18" charset="0"/>
                <a:ea typeface="微软雅黑" pitchFamily="34" charset="-122"/>
                <a:cs typeface="Times New Roman" pitchFamily="18" charset="0"/>
              </a:rPr>
              <a:t> target temperature effectively</a:t>
            </a:r>
            <a:r>
              <a:rPr kumimoji="1" lang="en-US" altLang="zh-CN" sz="2000" dirty="0" smtClean="0">
                <a:latin typeface="Times New Roman" pitchFamily="18" charset="0"/>
                <a:ea typeface="微软雅黑" pitchFamily="34" charset="-122"/>
                <a:cs typeface="Times New Roman" pitchFamily="18" charset="0"/>
              </a:rPr>
              <a:t>.</a:t>
            </a:r>
            <a:endParaRPr kumimoji="1" lang="en-US" altLang="zh-CN" sz="2000" dirty="0">
              <a:latin typeface="Times New Roman" pitchFamily="18" charset="0"/>
              <a:ea typeface="微软雅黑" pitchFamily="34" charset="-122"/>
              <a:cs typeface="Times New Roman" pitchFamily="18" charset="0"/>
            </a:endParaRPr>
          </a:p>
        </p:txBody>
      </p:sp>
      <p:sp>
        <p:nvSpPr>
          <p:cNvPr id="7178" name="矩形 2"/>
          <p:cNvSpPr>
            <a:spLocks noChangeArrowheads="1"/>
          </p:cNvSpPr>
          <p:nvPr/>
        </p:nvSpPr>
        <p:spPr bwMode="auto">
          <a:xfrm>
            <a:off x="6099175" y="1095375"/>
            <a:ext cx="4305300" cy="4603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chemeClr val="bg1"/>
                </a:solidFill>
              </a:rPr>
              <a:t>The historical achievements</a:t>
            </a:r>
            <a:endParaRPr lang="zh-CN" altLang="en-US" sz="2400" b="1" dirty="0">
              <a:solidFill>
                <a:schemeClr val="bg1"/>
              </a:solidFill>
            </a:endParaRPr>
          </a:p>
        </p:txBody>
      </p:sp>
      <p:sp>
        <p:nvSpPr>
          <p:cNvPr id="14" name="TextBox 1"/>
          <p:cNvSpPr txBox="1">
            <a:spLocks noChangeArrowheads="1"/>
          </p:cNvSpPr>
          <p:nvPr/>
        </p:nvSpPr>
        <p:spPr bwMode="auto">
          <a:xfrm>
            <a:off x="5900321" y="4064318"/>
            <a:ext cx="63865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dirty="0">
                <a:latin typeface="Times New Roman" pitchFamily="18" charset="0"/>
                <a:ea typeface="微软雅黑" pitchFamily="34" charset="-122"/>
                <a:cs typeface="Times New Roman" pitchFamily="18" charset="0"/>
              </a:rPr>
              <a:t> A sub processing system </a:t>
            </a:r>
            <a:r>
              <a:rPr kumimoji="1" lang="en-US" altLang="zh-CN" sz="2000" dirty="0" smtClean="0">
                <a:latin typeface="Times New Roman" pitchFamily="18" charset="0"/>
                <a:ea typeface="微软雅黑" pitchFamily="34" charset="-122"/>
                <a:cs typeface="Times New Roman" pitchFamily="18" charset="0"/>
              </a:rPr>
              <a:t>independent of  PCS</a:t>
            </a:r>
            <a:r>
              <a:rPr kumimoji="1" lang="en-US" altLang="zh-CN" sz="2000" dirty="0">
                <a:latin typeface="Times New Roman" pitchFamily="18" charset="0"/>
                <a:ea typeface="微软雅黑" pitchFamily="34" charset="-122"/>
                <a:cs typeface="Times New Roman" pitchFamily="18" charset="0"/>
              </a:rPr>
              <a:t>.</a:t>
            </a:r>
            <a:r>
              <a:rPr kumimoji="1" lang="en-US" altLang="zh-CN" sz="2000" dirty="0" smtClean="0">
                <a:latin typeface="Times New Roman" pitchFamily="18" charset="0"/>
                <a:ea typeface="微软雅黑" pitchFamily="34" charset="-122"/>
                <a:cs typeface="Times New Roman" pitchFamily="18" charset="0"/>
              </a:rPr>
              <a:t> </a:t>
            </a:r>
          </a:p>
          <a:p>
            <a:pPr>
              <a:lnSpc>
                <a:spcPct val="150000"/>
              </a:lnSpc>
              <a:buFont typeface="Wingdings" pitchFamily="2" charset="2"/>
              <a:buChar char="Ø"/>
            </a:pPr>
            <a:r>
              <a:rPr kumimoji="1" lang="en-US" altLang="zh-CN" sz="2000" dirty="0" smtClean="0">
                <a:latin typeface="Times New Roman" pitchFamily="18" charset="0"/>
                <a:ea typeface="微软雅黑" pitchFamily="34" charset="-122"/>
                <a:cs typeface="Times New Roman" pitchFamily="18" charset="0"/>
              </a:rPr>
              <a:t>Configured </a:t>
            </a:r>
            <a:r>
              <a:rPr kumimoji="1" lang="en-US" altLang="zh-CN" sz="2000" dirty="0">
                <a:latin typeface="Times New Roman" pitchFamily="18" charset="0"/>
                <a:ea typeface="微软雅黑" pitchFamily="34" charset="-122"/>
                <a:cs typeface="Times New Roman" pitchFamily="18" charset="0"/>
              </a:rPr>
              <a:t>with </a:t>
            </a:r>
            <a:r>
              <a:rPr kumimoji="1" lang="en-US" altLang="zh-CN" sz="2000" dirty="0" smtClean="0">
                <a:latin typeface="Times New Roman" pitchFamily="18" charset="0"/>
                <a:ea typeface="微软雅黑" pitchFamily="34" charset="-122"/>
                <a:cs typeface="Times New Roman" pitchFamily="18" charset="0"/>
              </a:rPr>
              <a:t>digitizer D-TACQ </a:t>
            </a:r>
            <a:r>
              <a:rPr kumimoji="1" lang="en-US" altLang="zh-CN" sz="2000" dirty="0">
                <a:latin typeface="Times New Roman" pitchFamily="18" charset="0"/>
                <a:ea typeface="微软雅黑" pitchFamily="34" charset="-122"/>
                <a:cs typeface="Times New Roman" pitchFamily="18" charset="0"/>
              </a:rPr>
              <a:t>ACQ196-250 for </a:t>
            </a:r>
            <a:r>
              <a:rPr kumimoji="1" lang="en-US" altLang="zh-CN" sz="2000" dirty="0" smtClean="0">
                <a:latin typeface="Times New Roman" pitchFamily="18" charset="0"/>
                <a:ea typeface="微软雅黑" pitchFamily="34" charset="-122"/>
                <a:cs typeface="Times New Roman" pitchFamily="18" charset="0"/>
              </a:rPr>
              <a:t>64 channels </a:t>
            </a:r>
            <a:r>
              <a:rPr kumimoji="1" lang="en-US" altLang="zh-CN" sz="2000" dirty="0">
                <a:latin typeface="Times New Roman" pitchFamily="18" charset="0"/>
                <a:ea typeface="微软雅黑" pitchFamily="34" charset="-122"/>
                <a:cs typeface="Times New Roman" pitchFamily="18" charset="0"/>
              </a:rPr>
              <a:t>acquisition are </a:t>
            </a:r>
            <a:r>
              <a:rPr kumimoji="1" lang="en-US" altLang="zh-CN" sz="2000" dirty="0" smtClean="0">
                <a:latin typeface="Times New Roman" pitchFamily="18" charset="0"/>
                <a:ea typeface="微软雅黑" pitchFamily="34" charset="-122"/>
                <a:cs typeface="Times New Roman" pitchFamily="18" charset="0"/>
              </a:rPr>
              <a:t>acquired signals at </a:t>
            </a:r>
            <a:r>
              <a:rPr kumimoji="1" lang="en-US" altLang="zh-CN" sz="2000" dirty="0">
                <a:latin typeface="Times New Roman" pitchFamily="18" charset="0"/>
                <a:ea typeface="微软雅黑" pitchFamily="34" charset="-122"/>
                <a:cs typeface="Times New Roman" pitchFamily="18" charset="0"/>
              </a:rPr>
              <a:t>10 </a:t>
            </a:r>
            <a:r>
              <a:rPr kumimoji="1" lang="en-US" altLang="zh-CN" sz="2000" dirty="0" smtClean="0">
                <a:latin typeface="Times New Roman" pitchFamily="18" charset="0"/>
                <a:ea typeface="微软雅黑" pitchFamily="34" charset="-122"/>
                <a:cs typeface="Times New Roman" pitchFamily="18" charset="0"/>
              </a:rPr>
              <a:t>kHz.</a:t>
            </a:r>
          </a:p>
          <a:p>
            <a:pPr>
              <a:lnSpc>
                <a:spcPct val="150000"/>
              </a:lnSpc>
              <a:buFont typeface="Wingdings" pitchFamily="2" charset="2"/>
              <a:buChar char="Ø"/>
            </a:pPr>
            <a:r>
              <a:rPr kumimoji="1" lang="en-US" altLang="zh-CN" sz="2000" dirty="0">
                <a:latin typeface="Times New Roman" pitchFamily="18" charset="0"/>
                <a:ea typeface="微软雅黑" pitchFamily="34" charset="-122"/>
                <a:cs typeface="Times New Roman" pitchFamily="18" charset="0"/>
              </a:rPr>
              <a:t>Configured </a:t>
            </a:r>
            <a:r>
              <a:rPr kumimoji="1" lang="en-US" altLang="zh-CN" sz="2000" dirty="0" smtClean="0">
                <a:latin typeface="Times New Roman" pitchFamily="18" charset="0"/>
                <a:ea typeface="微软雅黑" pitchFamily="34" charset="-122"/>
                <a:cs typeface="Times New Roman" pitchFamily="18" charset="0"/>
              </a:rPr>
              <a:t>with RFM </a:t>
            </a:r>
            <a:r>
              <a:rPr kumimoji="1" lang="en-US" altLang="zh-CN" sz="2000" dirty="0">
                <a:latin typeface="Times New Roman" pitchFamily="18" charset="0"/>
                <a:ea typeface="微软雅黑" pitchFamily="34" charset="-122"/>
                <a:cs typeface="Times New Roman" pitchFamily="18" charset="0"/>
              </a:rPr>
              <a:t>board </a:t>
            </a:r>
            <a:r>
              <a:rPr kumimoji="1" lang="en-US" altLang="zh-CN" sz="2000" dirty="0" smtClean="0">
                <a:latin typeface="Times New Roman" pitchFamily="18" charset="0"/>
                <a:ea typeface="微软雅黑" pitchFamily="34" charset="-122"/>
                <a:cs typeface="Times New Roman" pitchFamily="18" charset="0"/>
              </a:rPr>
              <a:t>for </a:t>
            </a:r>
            <a:r>
              <a:rPr kumimoji="1" lang="en-US" altLang="zh-CN" sz="2000" dirty="0">
                <a:latin typeface="Times New Roman" pitchFamily="18" charset="0"/>
                <a:ea typeface="微软雅黑" pitchFamily="34" charset="-122"/>
                <a:cs typeface="Times New Roman" pitchFamily="18" charset="0"/>
              </a:rPr>
              <a:t>data transmission .</a:t>
            </a:r>
          </a:p>
        </p:txBody>
      </p:sp>
      <p:sp>
        <p:nvSpPr>
          <p:cNvPr id="15" name="矩形 2"/>
          <p:cNvSpPr>
            <a:spLocks noChangeArrowheads="1"/>
          </p:cNvSpPr>
          <p:nvPr/>
        </p:nvSpPr>
        <p:spPr bwMode="auto">
          <a:xfrm>
            <a:off x="6099175" y="3484571"/>
            <a:ext cx="2492990"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smtClean="0">
                <a:solidFill>
                  <a:schemeClr val="bg1"/>
                </a:solidFill>
              </a:rPr>
              <a:t>Original </a:t>
            </a:r>
            <a:r>
              <a:rPr lang="en-US" altLang="zh-CN" sz="2400" b="1" dirty="0">
                <a:solidFill>
                  <a:schemeClr val="bg1"/>
                </a:solidFill>
              </a:rPr>
              <a:t>system</a:t>
            </a:r>
            <a:endParaRPr lang="zh-CN" altLang="en-US" sz="2400" b="1" dirty="0">
              <a:solidFill>
                <a:schemeClr val="bg1"/>
              </a:solidFill>
            </a:endParaRPr>
          </a:p>
        </p:txBody>
      </p:sp>
      <p:grpSp>
        <p:nvGrpSpPr>
          <p:cNvPr id="7" name="组合 6"/>
          <p:cNvGrpSpPr/>
          <p:nvPr/>
        </p:nvGrpSpPr>
        <p:grpSpPr>
          <a:xfrm>
            <a:off x="5932351" y="3427225"/>
            <a:ext cx="6161171" cy="2636819"/>
            <a:chOff x="13448664" y="4141401"/>
            <a:chExt cx="6161171" cy="2636819"/>
          </a:xfrm>
        </p:grpSpPr>
        <p:grpSp>
          <p:nvGrpSpPr>
            <p:cNvPr id="6" name="组合 5"/>
            <p:cNvGrpSpPr/>
            <p:nvPr/>
          </p:nvGrpSpPr>
          <p:grpSpPr>
            <a:xfrm>
              <a:off x="13448664" y="4141401"/>
              <a:ext cx="6161171" cy="2636819"/>
              <a:chOff x="12482233" y="4319989"/>
              <a:chExt cx="6161171" cy="2636819"/>
            </a:xfrm>
          </p:grpSpPr>
          <p:sp>
            <p:nvSpPr>
              <p:cNvPr id="4" name="矩形 3"/>
              <p:cNvSpPr/>
              <p:nvPr/>
            </p:nvSpPr>
            <p:spPr>
              <a:xfrm>
                <a:off x="12482233" y="4319989"/>
                <a:ext cx="6007706" cy="26368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左箭头 74"/>
              <p:cNvSpPr/>
              <p:nvPr/>
            </p:nvSpPr>
            <p:spPr>
              <a:xfrm rot="10800000">
                <a:off x="14891228" y="4766201"/>
                <a:ext cx="1601307" cy="2059749"/>
              </a:xfrm>
              <a:prstGeom prst="leftArrow">
                <a:avLst/>
              </a:prstGeom>
              <a:solidFill>
                <a:srgbClr val="FFFF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noProof="1"/>
              </a:p>
            </p:txBody>
          </p:sp>
          <p:sp>
            <p:nvSpPr>
              <p:cNvPr id="7174" name="文本框 8"/>
              <p:cNvSpPr txBox="1">
                <a:spLocks noChangeArrowheads="1"/>
              </p:cNvSpPr>
              <p:nvPr/>
            </p:nvSpPr>
            <p:spPr bwMode="auto">
              <a:xfrm>
                <a:off x="14905419" y="5227632"/>
                <a:ext cx="1596498" cy="130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000" b="1" dirty="0">
                    <a:solidFill>
                      <a:srgbClr val="000000"/>
                    </a:solidFill>
                    <a:latin typeface="Times New Roman" pitchFamily="18" charset="0"/>
                    <a:sym typeface="宋体" charset="-122"/>
                  </a:rPr>
                  <a:t>construct distributed real-time subsystems </a:t>
                </a:r>
                <a:endParaRPr lang="zh-CN" altLang="en-US" sz="2000" b="1" dirty="0">
                  <a:solidFill>
                    <a:srgbClr val="000000"/>
                  </a:solidFill>
                  <a:latin typeface="Times New Roman" pitchFamily="18" charset="0"/>
                  <a:sym typeface="宋体" charset="-122"/>
                </a:endParaRPr>
              </a:p>
            </p:txBody>
          </p:sp>
          <p:sp>
            <p:nvSpPr>
              <p:cNvPr id="78" name="圆角矩形 77"/>
              <p:cNvSpPr/>
              <p:nvPr/>
            </p:nvSpPr>
            <p:spPr>
              <a:xfrm>
                <a:off x="16628547" y="5152218"/>
                <a:ext cx="2014857" cy="1599408"/>
              </a:xfrm>
              <a:prstGeom prst="round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Radiation Control Subsystem Based on RTF</a:t>
                </a:r>
                <a:endParaRPr kumimoji="1" lang="zh-CN" altLang="en-US" sz="2000" b="1" noProof="1">
                  <a:latin typeface="微软雅黑" panose="020B0503020204020204" pitchFamily="34" charset="-122"/>
                  <a:ea typeface="微软雅黑" panose="020B0503020204020204" pitchFamily="34" charset="-122"/>
                </a:endParaRPr>
              </a:p>
            </p:txBody>
          </p:sp>
          <p:sp>
            <p:nvSpPr>
              <p:cNvPr id="7179" name="矩形 18"/>
              <p:cNvSpPr>
                <a:spLocks noChangeArrowheads="1"/>
              </p:cNvSpPr>
              <p:nvPr/>
            </p:nvSpPr>
            <p:spPr bwMode="auto">
              <a:xfrm>
                <a:off x="12635699" y="4394934"/>
                <a:ext cx="3345273" cy="45719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solidFill>
                      <a:schemeClr val="bg1"/>
                    </a:solidFill>
                  </a:rPr>
                  <a:t>Control requirements</a:t>
                </a:r>
                <a:endParaRPr lang="zh-CN" altLang="en-US" sz="2400" b="1" dirty="0">
                  <a:solidFill>
                    <a:schemeClr val="bg1"/>
                  </a:solidFill>
                </a:endParaRPr>
              </a:p>
            </p:txBody>
          </p:sp>
        </p:grpSp>
        <p:sp>
          <p:nvSpPr>
            <p:cNvPr id="11276" name="文本框 8"/>
            <p:cNvSpPr txBox="1">
              <a:spLocks noChangeArrowheads="1"/>
            </p:cNvSpPr>
            <p:nvPr/>
          </p:nvSpPr>
          <p:spPr bwMode="auto">
            <a:xfrm>
              <a:off x="13602130" y="4896643"/>
              <a:ext cx="21751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zh-CN" sz="2000" dirty="0" smtClean="0">
                  <a:effectLst>
                    <a:outerShdw blurRad="38100" dist="38100" dir="2700000" algn="tl">
                      <a:srgbClr val="000000">
                        <a:alpha val="43137"/>
                      </a:srgbClr>
                    </a:outerShdw>
                  </a:effectLst>
                  <a:latin typeface="Arial" pitchFamily="34" charset="0"/>
                  <a:ea typeface="宋体" pitchFamily="2" charset="-122"/>
                </a:rPr>
                <a:t>A </a:t>
              </a:r>
              <a:r>
                <a:rPr lang="en-US" altLang="zh-CN" sz="2000" dirty="0">
                  <a:effectLst>
                    <a:outerShdw blurRad="38100" dist="38100" dir="2700000" algn="tl">
                      <a:srgbClr val="000000">
                        <a:alpha val="43137"/>
                      </a:srgbClr>
                    </a:outerShdw>
                  </a:effectLst>
                  <a:latin typeface="Arial" pitchFamily="34" charset="0"/>
                  <a:ea typeface="宋体" pitchFamily="2" charset="-122"/>
                </a:rPr>
                <a:t>new </a:t>
              </a:r>
              <a:r>
                <a:rPr lang="en-US" altLang="zh-CN" sz="2000" dirty="0" smtClean="0">
                  <a:effectLst>
                    <a:outerShdw blurRad="38100" dist="38100" dir="2700000" algn="tl">
                      <a:srgbClr val="000000">
                        <a:alpha val="43137"/>
                      </a:srgbClr>
                    </a:outerShdw>
                  </a:effectLst>
                  <a:latin typeface="Arial" pitchFamily="34" charset="0"/>
                  <a:ea typeface="宋体" pitchFamily="2" charset="-122"/>
                </a:rPr>
                <a:t>form of radiation </a:t>
              </a:r>
              <a:r>
                <a:rPr lang="en-US" altLang="zh-CN" sz="2000" dirty="0">
                  <a:effectLst>
                    <a:outerShdw blurRad="38100" dist="38100" dir="2700000" algn="tl">
                      <a:srgbClr val="000000">
                        <a:alpha val="43137"/>
                      </a:srgbClr>
                    </a:outerShdw>
                  </a:effectLst>
                  <a:latin typeface="Arial" pitchFamily="34" charset="0"/>
                  <a:ea typeface="宋体" pitchFamily="2" charset="-122"/>
                </a:rPr>
                <a:t>control subsystem independent of the PCS system.</a:t>
              </a:r>
            </a:p>
          </p:txBody>
        </p:sp>
      </p:grpSp>
      <p:pic>
        <p:nvPicPr>
          <p:cNvPr id="21" name="图片 20" descr="radiation control.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659" y="1627327"/>
            <a:ext cx="5731692" cy="3704630"/>
          </a:xfrm>
          <a:prstGeom prst="rect">
            <a:avLst/>
          </a:prstGeom>
        </p:spPr>
      </p:pic>
      <p:grpSp>
        <p:nvGrpSpPr>
          <p:cNvPr id="8" name="组合 7"/>
          <p:cNvGrpSpPr/>
          <p:nvPr/>
        </p:nvGrpSpPr>
        <p:grpSpPr>
          <a:xfrm>
            <a:off x="147017" y="1095375"/>
            <a:ext cx="5748338" cy="5096773"/>
            <a:chOff x="151983" y="984680"/>
            <a:chExt cx="5748338" cy="5096773"/>
          </a:xfrm>
        </p:grpSpPr>
        <p:sp>
          <p:nvSpPr>
            <p:cNvPr id="7180" name="TextBox 3"/>
            <p:cNvSpPr txBox="1">
              <a:spLocks noChangeArrowheads="1"/>
            </p:cNvSpPr>
            <p:nvPr/>
          </p:nvSpPr>
          <p:spPr bwMode="auto">
            <a:xfrm>
              <a:off x="2279576" y="5713153"/>
              <a:ext cx="332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b="1" dirty="0"/>
                <a:t>[</a:t>
              </a:r>
              <a:r>
                <a:rPr lang="en-US" altLang="zh-CN" b="1" dirty="0" err="1"/>
                <a:t>Wu.K</a:t>
              </a:r>
              <a:r>
                <a:rPr lang="en-US" altLang="zh-CN" b="1" dirty="0"/>
                <a:t>, </a:t>
              </a:r>
              <a:r>
                <a:rPr lang="en-US" altLang="zh-CN" b="1" dirty="0" err="1"/>
                <a:t>Yuan.Q</a:t>
              </a:r>
              <a:r>
                <a:rPr lang="en-US" altLang="zh-CN" b="1" dirty="0"/>
                <a:t>. P, NF 2018</a:t>
              </a:r>
              <a:r>
                <a:rPr lang="en-US" altLang="zh-CN" dirty="0"/>
                <a:t>]</a:t>
              </a:r>
              <a:endParaRPr lang="zh-CN" altLang="en-US" dirty="0"/>
            </a:p>
          </p:txBody>
        </p:sp>
        <p:pic>
          <p:nvPicPr>
            <p:cNvPr id="717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1983" y="984680"/>
              <a:ext cx="5748338"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851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Introduction</a:t>
            </a:r>
          </a:p>
        </p:txBody>
      </p:sp>
      <p:sp>
        <p:nvSpPr>
          <p:cNvPr id="8195" name="文本框 8"/>
          <p:cNvSpPr txBox="1">
            <a:spLocks noChangeArrowheads="1"/>
          </p:cNvSpPr>
          <p:nvPr/>
        </p:nvSpPr>
        <p:spPr bwMode="auto">
          <a:xfrm>
            <a:off x="519113" y="1158875"/>
            <a:ext cx="293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000" b="1">
                <a:solidFill>
                  <a:srgbClr val="C00000"/>
                </a:solidFill>
                <a:latin typeface="微软雅黑" pitchFamily="34" charset="-122"/>
                <a:ea typeface="微软雅黑" pitchFamily="34" charset="-122"/>
                <a:sym typeface="宋体" charset="-122"/>
              </a:rPr>
              <a:t>ITER</a:t>
            </a:r>
            <a:r>
              <a:rPr lang="zh-CN" altLang="en-US" sz="2000" b="1">
                <a:solidFill>
                  <a:srgbClr val="C00000"/>
                </a:solidFill>
                <a:latin typeface="微软雅黑" pitchFamily="34" charset="-122"/>
                <a:ea typeface="微软雅黑" pitchFamily="34" charset="-122"/>
                <a:sym typeface="宋体" charset="-122"/>
              </a:rPr>
              <a:t> </a:t>
            </a:r>
            <a:r>
              <a:rPr lang="en-US" altLang="zh-CN" sz="2000" b="1">
                <a:solidFill>
                  <a:srgbClr val="C00000"/>
                </a:solidFill>
                <a:latin typeface="微软雅黑" pitchFamily="34" charset="-122"/>
                <a:ea typeface="微软雅黑" pitchFamily="34" charset="-122"/>
                <a:sym typeface="宋体" charset="-122"/>
              </a:rPr>
              <a:t>RTF architecture</a:t>
            </a:r>
          </a:p>
          <a:p>
            <a:pPr eaLnBrk="1" hangingPunct="1"/>
            <a:endParaRPr lang="zh-CN" altLang="en-US" sz="2000" b="1">
              <a:solidFill>
                <a:srgbClr val="C00000"/>
              </a:solidFill>
              <a:latin typeface="微软雅黑" pitchFamily="34" charset="-122"/>
              <a:ea typeface="微软雅黑" pitchFamily="34" charset="-122"/>
              <a:sym typeface="宋体" charset="-122"/>
            </a:endParaRPr>
          </a:p>
        </p:txBody>
      </p:sp>
      <p:pic>
        <p:nvPicPr>
          <p:cNvPr id="819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163" y="1727200"/>
            <a:ext cx="6958012"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圆角矩形标注 28"/>
          <p:cNvSpPr/>
          <p:nvPr/>
        </p:nvSpPr>
        <p:spPr>
          <a:xfrm>
            <a:off x="1150938" y="2924175"/>
            <a:ext cx="1560512" cy="449263"/>
          </a:xfrm>
          <a:prstGeom prst="wedgeRoundRectCallout">
            <a:avLst>
              <a:gd name="adj1" fmla="val 61761"/>
              <a:gd name="adj2" fmla="val 172303"/>
              <a:gd name="adj3" fmla="val 16667"/>
            </a:avLst>
          </a:prstGeom>
          <a:solidFill>
            <a:srgbClr val="E7FFFF"/>
          </a:solidFill>
          <a:ln w="31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kumimoji="1" lang="en-US" altLang="zh-CN" sz="2000" dirty="0">
                <a:solidFill>
                  <a:srgbClr val="333399"/>
                </a:solidFill>
              </a:rPr>
              <a:t>scheduler</a:t>
            </a:r>
            <a:endParaRPr kumimoji="1" lang="zh-CN" altLang="en-US" sz="2000" dirty="0">
              <a:solidFill>
                <a:srgbClr val="333399"/>
              </a:solidFill>
            </a:endParaRPr>
          </a:p>
        </p:txBody>
      </p:sp>
      <p:sp>
        <p:nvSpPr>
          <p:cNvPr id="30" name="圆角矩形标注 29"/>
          <p:cNvSpPr/>
          <p:nvPr/>
        </p:nvSpPr>
        <p:spPr>
          <a:xfrm>
            <a:off x="111125" y="4924425"/>
            <a:ext cx="1752600" cy="588963"/>
          </a:xfrm>
          <a:prstGeom prst="wedgeRoundRectCallout">
            <a:avLst>
              <a:gd name="adj1" fmla="val 55192"/>
              <a:gd name="adj2" fmla="val -118768"/>
              <a:gd name="adj3" fmla="val 16667"/>
            </a:avLst>
          </a:prstGeom>
          <a:solidFill>
            <a:srgbClr val="E7FFFF"/>
          </a:solidFill>
          <a:ln w="31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kumimoji="1" lang="en-US" altLang="zh-CN" sz="2000" dirty="0">
                <a:solidFill>
                  <a:srgbClr val="333399"/>
                </a:solidFill>
              </a:rPr>
              <a:t>function block </a:t>
            </a:r>
            <a:endParaRPr kumimoji="1" lang="zh-CN" altLang="en-US" sz="2000" dirty="0">
              <a:solidFill>
                <a:srgbClr val="333399"/>
              </a:solidFill>
            </a:endParaRPr>
          </a:p>
        </p:txBody>
      </p:sp>
      <p:sp>
        <p:nvSpPr>
          <p:cNvPr id="31" name="圆角矩形标注 30"/>
          <p:cNvSpPr/>
          <p:nvPr/>
        </p:nvSpPr>
        <p:spPr>
          <a:xfrm>
            <a:off x="1427163" y="5672138"/>
            <a:ext cx="1511300" cy="360362"/>
          </a:xfrm>
          <a:prstGeom prst="wedgeRoundRectCallout">
            <a:avLst>
              <a:gd name="adj1" fmla="val 52431"/>
              <a:gd name="adj2" fmla="val -206217"/>
              <a:gd name="adj3" fmla="val 16667"/>
            </a:avLst>
          </a:prstGeom>
          <a:solidFill>
            <a:srgbClr val="E7FFFF"/>
          </a:solidFill>
          <a:ln w="31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kumimoji="1" lang="en-US" altLang="zh-CN" sz="2000" dirty="0">
                <a:solidFill>
                  <a:srgbClr val="333399"/>
                </a:solidFill>
              </a:rPr>
              <a:t>gateway</a:t>
            </a:r>
            <a:endParaRPr kumimoji="1" lang="zh-CN" altLang="en-US" sz="2000" dirty="0">
              <a:solidFill>
                <a:srgbClr val="333399"/>
              </a:solidFill>
            </a:endParaRPr>
          </a:p>
        </p:txBody>
      </p:sp>
      <p:sp>
        <p:nvSpPr>
          <p:cNvPr id="2" name="文本框 8"/>
          <p:cNvSpPr txBox="1"/>
          <p:nvPr/>
        </p:nvSpPr>
        <p:spPr>
          <a:xfrm>
            <a:off x="7574915" y="1158558"/>
            <a:ext cx="2033698" cy="400110"/>
          </a:xfrm>
          <a:prstGeom prst="rect">
            <a:avLst/>
          </a:prstGeom>
          <a:noFill/>
          <a:ln w="9525">
            <a:noFill/>
          </a:ln>
        </p:spPr>
        <p:txBody>
          <a:bodyPr wrap="none">
            <a:spAutoFit/>
            <a:scene3d>
              <a:camera prst="orthographicFront"/>
              <a:lightRig rig="threePt" dir="t"/>
            </a:scene3d>
          </a:bodyPr>
          <a:lstStyle/>
          <a:p>
            <a:pPr>
              <a:defRPr/>
            </a:pPr>
            <a:r>
              <a:rPr lang="en-US" sz="2000" b="1" noProof="1">
                <a:latin typeface="微软雅黑" panose="020B0503020204020204" pitchFamily="34" charset="-122"/>
                <a:ea typeface="微软雅黑" panose="020B0503020204020204" pitchFamily="34" charset="-122"/>
                <a:cs typeface="微软雅黑" panose="020B0503020204020204" pitchFamily="34" charset="-122"/>
                <a:sym typeface="+mn-ea"/>
              </a:rPr>
              <a:t>RT application</a:t>
            </a:r>
            <a:endParaRPr lang="zh-CN" altLang="en-US" sz="2000" b="1"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9" name="圆角矩形 58"/>
          <p:cNvSpPr/>
          <p:nvPr/>
        </p:nvSpPr>
        <p:spPr>
          <a:xfrm>
            <a:off x="7575550" y="1789113"/>
            <a:ext cx="1336675" cy="896937"/>
          </a:xfrm>
          <a:prstGeom prst="round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en-US" altLang="zh-CN" b="1" noProof="1">
                <a:latin typeface="微软雅黑" panose="020B0503020204020204" pitchFamily="34" charset="-122"/>
                <a:ea typeface="微软雅黑" panose="020B0503020204020204" pitchFamily="34" charset="-122"/>
              </a:rPr>
              <a:t>S</a:t>
            </a:r>
            <a:r>
              <a:rPr kumimoji="1" lang="zh-CN" altLang="en-US" b="1" noProof="1">
                <a:latin typeface="微软雅黑" panose="020B0503020204020204" pitchFamily="34" charset="-122"/>
                <a:ea typeface="微软雅黑" panose="020B0503020204020204" pitchFamily="34" charset="-122"/>
              </a:rPr>
              <a:t>chedule</a:t>
            </a:r>
          </a:p>
        </p:txBody>
      </p:sp>
      <p:sp>
        <p:nvSpPr>
          <p:cNvPr id="3" name="圆角矩形 2"/>
          <p:cNvSpPr/>
          <p:nvPr/>
        </p:nvSpPr>
        <p:spPr>
          <a:xfrm>
            <a:off x="9104313" y="1789113"/>
            <a:ext cx="1338262" cy="896937"/>
          </a:xfrm>
          <a:prstGeom prst="round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b="1" noProof="1">
                <a:latin typeface="微软雅黑" panose="020B0503020204020204" pitchFamily="34" charset="-122"/>
                <a:ea typeface="微软雅黑" panose="020B0503020204020204" pitchFamily="34" charset="-122"/>
              </a:rPr>
              <a:t>Function Block</a:t>
            </a:r>
          </a:p>
        </p:txBody>
      </p:sp>
      <p:sp>
        <p:nvSpPr>
          <p:cNvPr id="4" name="圆角矩形 3"/>
          <p:cNvSpPr/>
          <p:nvPr/>
        </p:nvSpPr>
        <p:spPr>
          <a:xfrm>
            <a:off x="10642600" y="1789113"/>
            <a:ext cx="1338263" cy="896937"/>
          </a:xfrm>
          <a:prstGeom prst="roundRect">
            <a:avLst/>
          </a:prstGeom>
          <a:solidFill>
            <a:srgbClr val="00206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b="1" noProof="1">
                <a:latin typeface="微软雅黑" panose="020B0503020204020204" pitchFamily="34" charset="-122"/>
                <a:ea typeface="微软雅黑" panose="020B0503020204020204" pitchFamily="34" charset="-122"/>
              </a:rPr>
              <a:t>Gateway</a:t>
            </a:r>
          </a:p>
        </p:txBody>
      </p:sp>
      <p:sp>
        <p:nvSpPr>
          <p:cNvPr id="5" name="文本框 8"/>
          <p:cNvSpPr txBox="1"/>
          <p:nvPr/>
        </p:nvSpPr>
        <p:spPr>
          <a:xfrm>
            <a:off x="7574915" y="2879408"/>
            <a:ext cx="2483116" cy="400110"/>
          </a:xfrm>
          <a:prstGeom prst="rect">
            <a:avLst/>
          </a:prstGeom>
          <a:noFill/>
          <a:ln w="9525">
            <a:noFill/>
          </a:ln>
        </p:spPr>
        <p:txBody>
          <a:bodyPr wrap="none">
            <a:spAutoFit/>
            <a:scene3d>
              <a:camera prst="orthographicFront"/>
              <a:lightRig rig="threePt" dir="t"/>
            </a:scene3d>
          </a:bodyPr>
          <a:lstStyle/>
          <a:p>
            <a:pPr>
              <a:defRPr/>
            </a:pPr>
            <a:r>
              <a:rPr lang="en-US" sz="2000" b="1" noProof="1">
                <a:latin typeface="微软雅黑" panose="020B0503020204020204" pitchFamily="34" charset="-122"/>
                <a:ea typeface="微软雅黑" panose="020B0503020204020204" pitchFamily="34" charset="-122"/>
                <a:cs typeface="微软雅黑" panose="020B0503020204020204" pitchFamily="34" charset="-122"/>
                <a:sym typeface="+mn-ea"/>
              </a:rPr>
              <a:t>R</a:t>
            </a:r>
            <a:r>
              <a:rPr sz="2000" b="1" noProof="1">
                <a:latin typeface="微软雅黑" panose="020B0503020204020204" pitchFamily="34" charset="-122"/>
                <a:ea typeface="微软雅黑" panose="020B0503020204020204" pitchFamily="34" charset="-122"/>
                <a:cs typeface="微软雅黑" panose="020B0503020204020204" pitchFamily="34" charset="-122"/>
                <a:sym typeface="+mn-ea"/>
              </a:rPr>
              <a:t>eal-time process</a:t>
            </a:r>
          </a:p>
        </p:txBody>
      </p:sp>
      <p:sp>
        <p:nvSpPr>
          <p:cNvPr id="61" name="圆角矩形 60"/>
          <p:cNvSpPr/>
          <p:nvPr/>
        </p:nvSpPr>
        <p:spPr>
          <a:xfrm>
            <a:off x="7823200" y="3449638"/>
            <a:ext cx="3900488" cy="706437"/>
          </a:xfrm>
          <a:prstGeom prst="roundRect">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b="1" noProof="1">
                <a:latin typeface="微软雅黑" panose="020B0503020204020204" pitchFamily="34" charset="-122"/>
                <a:ea typeface="微软雅黑" panose="020B0503020204020204" pitchFamily="34" charset="-122"/>
              </a:rPr>
              <a:t>Life cycle management service</a:t>
            </a:r>
          </a:p>
        </p:txBody>
      </p:sp>
      <p:sp>
        <p:nvSpPr>
          <p:cNvPr id="6" name="圆角矩形 5"/>
          <p:cNvSpPr/>
          <p:nvPr/>
        </p:nvSpPr>
        <p:spPr>
          <a:xfrm>
            <a:off x="7823200" y="4373563"/>
            <a:ext cx="3900488" cy="706437"/>
          </a:xfrm>
          <a:prstGeom prst="roundRect">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b="1" noProof="1">
                <a:latin typeface="微软雅黑" panose="020B0503020204020204" pitchFamily="34" charset="-122"/>
                <a:ea typeface="微软雅黑" panose="020B0503020204020204" pitchFamily="34" charset="-122"/>
              </a:rPr>
              <a:t>Configuration parser</a:t>
            </a:r>
          </a:p>
        </p:txBody>
      </p:sp>
      <p:sp>
        <p:nvSpPr>
          <p:cNvPr id="7" name="圆角矩形 6"/>
          <p:cNvSpPr/>
          <p:nvPr/>
        </p:nvSpPr>
        <p:spPr>
          <a:xfrm>
            <a:off x="7823200" y="5264150"/>
            <a:ext cx="3900488" cy="708025"/>
          </a:xfrm>
          <a:prstGeom prst="roundRect">
            <a:avLst/>
          </a:prstGeom>
          <a:solidFill>
            <a:srgbClr val="C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b="1" noProof="1">
                <a:latin typeface="微软雅黑" panose="020B0503020204020204" pitchFamily="34" charset="-122"/>
                <a:ea typeface="微软雅黑" panose="020B0503020204020204" pitchFamily="34" charset="-122"/>
              </a:rPr>
              <a:t>Real-time framework context</a:t>
            </a:r>
          </a:p>
        </p:txBody>
      </p:sp>
      <p:sp>
        <p:nvSpPr>
          <p:cNvPr id="18" name="圆角矩形标注 17"/>
          <p:cNvSpPr/>
          <p:nvPr/>
        </p:nvSpPr>
        <p:spPr>
          <a:xfrm>
            <a:off x="4465638" y="1085850"/>
            <a:ext cx="2030412" cy="854075"/>
          </a:xfrm>
          <a:prstGeom prst="wedgeRoundRectCallout">
            <a:avLst>
              <a:gd name="adj1" fmla="val 44659"/>
              <a:gd name="adj2" fmla="val 131646"/>
              <a:gd name="adj3" fmla="val 16667"/>
            </a:avLst>
          </a:prstGeom>
          <a:solidFill>
            <a:srgbClr val="E7FFFF"/>
          </a:solidFill>
          <a:ln w="31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en-US" altLang="zh-CN" sz="2000" dirty="0">
              <a:solidFill>
                <a:srgbClr val="333399"/>
              </a:solidFill>
            </a:endParaRPr>
          </a:p>
          <a:p>
            <a:pPr algn="ctr" eaLnBrk="0" hangingPunct="0">
              <a:defRPr/>
            </a:pPr>
            <a:r>
              <a:rPr kumimoji="1" lang="en-US" altLang="zh-CN" sz="2000" dirty="0">
                <a:solidFill>
                  <a:srgbClr val="333399"/>
                </a:solidFill>
              </a:rPr>
              <a:t>Configuration parser</a:t>
            </a:r>
          </a:p>
          <a:p>
            <a:pPr algn="ctr" eaLnBrk="0" hangingPunct="0">
              <a:defRPr/>
            </a:pPr>
            <a:endParaRPr kumimoji="1" lang="zh-CN" altLang="en-US" sz="2000" dirty="0">
              <a:solidFill>
                <a:srgbClr val="333399"/>
              </a:solidFill>
            </a:endParaRPr>
          </a:p>
        </p:txBody>
      </p:sp>
      <p:sp>
        <p:nvSpPr>
          <p:cNvPr id="19" name="圆角矩形标注 18"/>
          <p:cNvSpPr/>
          <p:nvPr/>
        </p:nvSpPr>
        <p:spPr>
          <a:xfrm>
            <a:off x="3513138" y="4257675"/>
            <a:ext cx="1511300" cy="931863"/>
          </a:xfrm>
          <a:prstGeom prst="wedgeRoundRectCallout">
            <a:avLst>
              <a:gd name="adj1" fmla="val 52431"/>
              <a:gd name="adj2" fmla="val -206217"/>
              <a:gd name="adj3" fmla="val 16667"/>
            </a:avLst>
          </a:prstGeom>
          <a:solidFill>
            <a:srgbClr val="E7FFFF"/>
          </a:solidFill>
          <a:ln w="31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en-US" altLang="zh-CN" sz="2000" dirty="0">
              <a:solidFill>
                <a:srgbClr val="333399"/>
              </a:solidFill>
            </a:endParaRPr>
          </a:p>
          <a:p>
            <a:pPr algn="ctr" eaLnBrk="0" hangingPunct="0">
              <a:defRPr/>
            </a:pPr>
            <a:r>
              <a:rPr kumimoji="1" lang="en-US" altLang="zh-CN" sz="2000" dirty="0">
                <a:solidFill>
                  <a:srgbClr val="333399"/>
                </a:solidFill>
              </a:rPr>
              <a:t>Real-time framework context</a:t>
            </a:r>
          </a:p>
          <a:p>
            <a:pPr algn="ctr" eaLnBrk="0" hangingPunct="0">
              <a:defRPr/>
            </a:pPr>
            <a:endParaRPr kumimoji="1" lang="zh-CN" altLang="en-US" sz="2000" dirty="0">
              <a:solidFill>
                <a:srgbClr val="333399"/>
              </a:solidFill>
            </a:endParaRPr>
          </a:p>
        </p:txBody>
      </p:sp>
      <p:sp>
        <p:nvSpPr>
          <p:cNvPr id="20" name="圆角矩形标注 19"/>
          <p:cNvSpPr/>
          <p:nvPr/>
        </p:nvSpPr>
        <p:spPr>
          <a:xfrm>
            <a:off x="1674813" y="1717675"/>
            <a:ext cx="2041525" cy="1004888"/>
          </a:xfrm>
          <a:prstGeom prst="wedgeRoundRectCallout">
            <a:avLst>
              <a:gd name="adj1" fmla="val -71934"/>
              <a:gd name="adj2" fmla="val 26628"/>
              <a:gd name="adj3" fmla="val 16667"/>
            </a:avLst>
          </a:prstGeom>
          <a:solidFill>
            <a:srgbClr val="E7FFFF"/>
          </a:solidFill>
          <a:ln w="3175">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en-US" altLang="zh-CN" sz="2000" dirty="0">
              <a:solidFill>
                <a:srgbClr val="333399"/>
              </a:solidFill>
            </a:endParaRPr>
          </a:p>
          <a:p>
            <a:pPr algn="ctr" eaLnBrk="0" hangingPunct="0">
              <a:defRPr/>
            </a:pPr>
            <a:r>
              <a:rPr kumimoji="1" lang="en-US" altLang="zh-CN" sz="2000" dirty="0">
                <a:solidFill>
                  <a:srgbClr val="333399"/>
                </a:solidFill>
              </a:rPr>
              <a:t>Life cycle management service</a:t>
            </a:r>
          </a:p>
          <a:p>
            <a:pPr algn="ctr" eaLnBrk="0" hangingPunct="0">
              <a:defRPr/>
            </a:pPr>
            <a:r>
              <a:rPr kumimoji="1" lang="en-US" altLang="zh-CN" sz="2000" dirty="0">
                <a:solidFill>
                  <a:srgbClr val="333399"/>
                </a:solidFill>
              </a:rPr>
              <a:t> </a:t>
            </a:r>
            <a:endParaRPr kumimoji="1" lang="zh-CN" altLang="en-US" sz="2000" dirty="0">
              <a:solidFill>
                <a:srgbClr val="333399"/>
              </a:solidFill>
            </a:endParaRPr>
          </a:p>
        </p:txBody>
      </p:sp>
      <p:sp>
        <p:nvSpPr>
          <p:cNvPr id="21" name="矩形 20"/>
          <p:cNvSpPr/>
          <p:nvPr/>
        </p:nvSpPr>
        <p:spPr>
          <a:xfrm>
            <a:off x="5746750" y="4308475"/>
            <a:ext cx="1728788" cy="830263"/>
          </a:xfrm>
          <a:prstGeom prst="rect">
            <a:avLst/>
          </a:prstGeom>
          <a:solidFill>
            <a:srgbClr val="0070C0"/>
          </a:solidFill>
          <a:ln>
            <a:noFill/>
          </a:ln>
          <a:effectLst>
            <a:outerShdw blurRad="50800" dist="38100" dir="2700000" algn="tl" rotWithShape="0">
              <a:prstClr val="black">
                <a:alpha val="40000"/>
              </a:prstClr>
            </a:outerShdw>
          </a:effectLst>
        </p:spPr>
        <p:txBody>
          <a:bodyPr>
            <a:spAutoFit/>
          </a:bodyPr>
          <a:lstStyle/>
          <a:p>
            <a:pPr algn="ctr">
              <a:defRPr/>
            </a:pPr>
            <a:r>
              <a:rPr lang="en-US" altLang="zh-CN" sz="2400" dirty="0">
                <a:solidFill>
                  <a:schemeClr val="accent3"/>
                </a:solidFill>
                <a:effectLst>
                  <a:outerShdw blurRad="38100" dist="38100" dir="2700000" algn="tl">
                    <a:srgbClr val="000000">
                      <a:alpha val="43137"/>
                    </a:srgbClr>
                  </a:outerShdw>
                </a:effectLst>
                <a:latin typeface="Arial" pitchFamily="34" charset="0"/>
                <a:ea typeface="宋体" pitchFamily="2" charset="-122"/>
              </a:rPr>
              <a:t>Lightweight Framework</a:t>
            </a:r>
            <a:endParaRPr lang="zh-CN" altLang="en-US" sz="2400" dirty="0">
              <a:solidFill>
                <a:schemeClr val="accent3"/>
              </a:solidFill>
              <a:effectLst>
                <a:outerShdw blurRad="38100" dist="38100" dir="2700000" algn="tl">
                  <a:srgbClr val="000000">
                    <a:alpha val="43137"/>
                  </a:srgbClr>
                </a:outerShdw>
              </a:effectLst>
              <a:latin typeface="Arial" pitchFamily="34" charset="0"/>
              <a:ea typeface="宋体" pitchFamily="2" charset="-122"/>
            </a:endParaRPr>
          </a:p>
        </p:txBody>
      </p:sp>
      <p:sp>
        <p:nvSpPr>
          <p:cNvPr id="22" name="矩形 21"/>
          <p:cNvSpPr/>
          <p:nvPr/>
        </p:nvSpPr>
        <p:spPr>
          <a:xfrm>
            <a:off x="5732463" y="5260975"/>
            <a:ext cx="1758950" cy="830263"/>
          </a:xfrm>
          <a:prstGeom prst="rect">
            <a:avLst/>
          </a:prstGeom>
          <a:solidFill>
            <a:srgbClr val="FFC000"/>
          </a:solidFill>
          <a:ln>
            <a:noFill/>
          </a:ln>
          <a:effectLst>
            <a:outerShdw blurRad="50800" dist="38100" dir="2700000" algn="tl" rotWithShape="0">
              <a:prstClr val="black">
                <a:alpha val="40000"/>
              </a:prstClr>
            </a:outerShdw>
          </a:effectLst>
        </p:spPr>
        <p:txBody>
          <a:bodyPr>
            <a:spAutoFit/>
          </a:bodyPr>
          <a:lstStyle/>
          <a:p>
            <a:pPr algn="ctr">
              <a:defRPr/>
            </a:pPr>
            <a:r>
              <a:rPr lang="en-US" altLang="zh-CN" sz="2400" b="1" dirty="0">
                <a:effectLst>
                  <a:outerShdw blurRad="38100" dist="38100" dir="2700000" algn="tl">
                    <a:srgbClr val="000000">
                      <a:alpha val="43137"/>
                    </a:srgbClr>
                  </a:outerShdw>
                </a:effectLst>
                <a:latin typeface="Arial" pitchFamily="34" charset="0"/>
                <a:ea typeface="宋体" pitchFamily="2" charset="-122"/>
              </a:rPr>
              <a:t>distributed control </a:t>
            </a:r>
            <a:endParaRPr lang="zh-CN" altLang="en-US" sz="2400" b="1" dirty="0">
              <a:effectLst>
                <a:outerShdw blurRad="38100" dist="38100" dir="2700000" algn="tl">
                  <a:srgbClr val="000000">
                    <a:alpha val="43137"/>
                  </a:srgbClr>
                </a:outerShdw>
              </a:effectLst>
              <a:latin typeface="Arial" pitchFamily="34" charset="0"/>
              <a:ea typeface="宋体" pitchFamily="2" charset="-122"/>
            </a:endParaRPr>
          </a:p>
        </p:txBody>
      </p:sp>
    </p:spTree>
    <p:extLst>
      <p:ext uri="{BB962C8B-B14F-4D97-AF65-F5344CB8AC3E}">
        <p14:creationId xmlns:p14="http://schemas.microsoft.com/office/powerpoint/2010/main" val="2295672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Hardware structure </a:t>
            </a:r>
            <a:endParaRPr lang="zh-CN" altLang="en-US" smtClean="0">
              <a:latin typeface="Arial Black" pitchFamily="34" charset="0"/>
            </a:endParaRPr>
          </a:p>
        </p:txBody>
      </p:sp>
      <p:sp>
        <p:nvSpPr>
          <p:cNvPr id="47" name="内容占位符 2"/>
          <p:cNvSpPr txBox="1">
            <a:spLocks noChangeArrowheads="1"/>
          </p:cNvSpPr>
          <p:nvPr/>
        </p:nvSpPr>
        <p:spPr bwMode="auto">
          <a:xfrm>
            <a:off x="244475" y="4629150"/>
            <a:ext cx="7035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spcBef>
                <a:spcPts val="400"/>
              </a:spcBef>
              <a:spcAft>
                <a:spcPts val="300"/>
              </a:spcAft>
              <a:defRPr/>
            </a:pPr>
            <a:r>
              <a:rPr lang="en-US" altLang="zh-CN" sz="2000" b="1" dirty="0" smtClean="0">
                <a:solidFill>
                  <a:srgbClr val="000000"/>
                </a:solidFill>
                <a:latin typeface="Times New Roman" pitchFamily="18" charset="0"/>
                <a:sym typeface="宋体" pitchFamily="2" charset="-122"/>
              </a:rPr>
              <a:t>Hardware Environment</a:t>
            </a:r>
          </a:p>
          <a:p>
            <a:pPr eaLnBrk="1" hangingPunct="1">
              <a:spcBef>
                <a:spcPts val="400"/>
              </a:spcBef>
              <a:spcAft>
                <a:spcPts val="300"/>
              </a:spcAft>
              <a:buFontTx/>
              <a:buChar char="•"/>
              <a:defRPr/>
            </a:pPr>
            <a:r>
              <a:rPr lang="en-US" altLang="zh-CN" dirty="0" smtClean="0">
                <a:solidFill>
                  <a:srgbClr val="000000"/>
                </a:solidFill>
                <a:latin typeface="+mn-lt"/>
                <a:sym typeface="宋体" pitchFamily="2" charset="-122"/>
              </a:rPr>
              <a:t>Server type</a:t>
            </a:r>
            <a:r>
              <a:rPr lang="zh-CN" dirty="0" smtClean="0">
                <a:solidFill>
                  <a:srgbClr val="000000"/>
                </a:solidFill>
                <a:latin typeface="+mn-lt"/>
                <a:sym typeface="宋体" pitchFamily="2" charset="-122"/>
              </a:rPr>
              <a:t>：</a:t>
            </a:r>
            <a:r>
              <a:rPr lang="zh-CN" altLang="zh-CN" dirty="0" smtClean="0">
                <a:solidFill>
                  <a:srgbClr val="000000"/>
                </a:solidFill>
                <a:latin typeface="+mn-lt"/>
                <a:sym typeface="宋体" pitchFamily="2" charset="-122"/>
              </a:rPr>
              <a:t>PowerEdge R710</a:t>
            </a:r>
          </a:p>
          <a:p>
            <a:pPr eaLnBrk="1" hangingPunct="1">
              <a:spcBef>
                <a:spcPts val="400"/>
              </a:spcBef>
              <a:spcAft>
                <a:spcPts val="300"/>
              </a:spcAft>
              <a:buFontTx/>
              <a:buChar char="•"/>
              <a:defRPr/>
            </a:pPr>
            <a:r>
              <a:rPr lang="en-US" altLang="zh-CN" dirty="0" smtClean="0">
                <a:solidFill>
                  <a:srgbClr val="000000"/>
                </a:solidFill>
                <a:latin typeface="+mn-lt"/>
                <a:sym typeface="宋体" pitchFamily="2" charset="-122"/>
              </a:rPr>
              <a:t>Core</a:t>
            </a:r>
            <a:r>
              <a:rPr lang="zh-CN" dirty="0" smtClean="0">
                <a:solidFill>
                  <a:srgbClr val="000000"/>
                </a:solidFill>
                <a:latin typeface="+mn-lt"/>
                <a:sym typeface="宋体" pitchFamily="2" charset="-122"/>
              </a:rPr>
              <a:t>：</a:t>
            </a:r>
            <a:r>
              <a:rPr lang="zh-CN" altLang="zh-CN" dirty="0" smtClean="0">
                <a:solidFill>
                  <a:srgbClr val="000000"/>
                </a:solidFill>
                <a:latin typeface="+mn-lt"/>
                <a:sym typeface="宋体" pitchFamily="2" charset="-122"/>
              </a:rPr>
              <a:t>Linux 3529 3.10.0-693.2.1.el7.x86_64</a:t>
            </a:r>
          </a:p>
          <a:p>
            <a:pPr eaLnBrk="1" hangingPunct="1">
              <a:spcBef>
                <a:spcPts val="400"/>
              </a:spcBef>
              <a:spcAft>
                <a:spcPts val="300"/>
              </a:spcAft>
              <a:buFontTx/>
              <a:buChar char="•"/>
              <a:defRPr/>
            </a:pPr>
            <a:r>
              <a:rPr lang="zh-CN" altLang="zh-CN" dirty="0" smtClean="0">
                <a:solidFill>
                  <a:srgbClr val="000000"/>
                </a:solidFill>
                <a:latin typeface="+mn-lt"/>
                <a:sym typeface="宋体" pitchFamily="2" charset="-122"/>
              </a:rPr>
              <a:t>CPU</a:t>
            </a:r>
            <a:r>
              <a:rPr lang="zh-CN" altLang="en-US" dirty="0" smtClean="0">
                <a:solidFill>
                  <a:srgbClr val="000000"/>
                </a:solidFill>
                <a:latin typeface="+mn-lt"/>
                <a:sym typeface="宋体" pitchFamily="2" charset="-122"/>
              </a:rPr>
              <a:t>（</a:t>
            </a:r>
            <a:r>
              <a:rPr lang="zh-CN" altLang="zh-CN" dirty="0" smtClean="0">
                <a:solidFill>
                  <a:srgbClr val="000000"/>
                </a:solidFill>
                <a:latin typeface="+mn-lt"/>
                <a:sym typeface="宋体" pitchFamily="2" charset="-122"/>
              </a:rPr>
              <a:t>16</a:t>
            </a:r>
            <a:r>
              <a:rPr lang="en-US" altLang="zh-CN" dirty="0" smtClean="0">
                <a:solidFill>
                  <a:srgbClr val="000000"/>
                </a:solidFill>
                <a:latin typeface="+mn-lt"/>
                <a:sym typeface="宋体" pitchFamily="2" charset="-122"/>
              </a:rPr>
              <a:t> Cores</a:t>
            </a:r>
            <a:r>
              <a:rPr lang="zh-CN" altLang="en-US" dirty="0" smtClean="0">
                <a:solidFill>
                  <a:srgbClr val="000000"/>
                </a:solidFill>
                <a:latin typeface="+mn-lt"/>
                <a:sym typeface="宋体" pitchFamily="2" charset="-122"/>
              </a:rPr>
              <a:t>）</a:t>
            </a:r>
            <a:r>
              <a:rPr lang="zh-CN" dirty="0" smtClean="0">
                <a:solidFill>
                  <a:srgbClr val="000000"/>
                </a:solidFill>
                <a:latin typeface="+mn-lt"/>
                <a:sym typeface="宋体" pitchFamily="2" charset="-122"/>
              </a:rPr>
              <a:t>：</a:t>
            </a:r>
            <a:r>
              <a:rPr lang="zh-CN" altLang="zh-CN" dirty="0" smtClean="0">
                <a:solidFill>
                  <a:srgbClr val="000000"/>
                </a:solidFill>
                <a:latin typeface="+mn-lt"/>
                <a:sym typeface="宋体" pitchFamily="2" charset="-122"/>
              </a:rPr>
              <a:t>Intel(R) Xeon(R) CPU X5687 @ 3.60GHz</a:t>
            </a:r>
          </a:p>
        </p:txBody>
      </p:sp>
      <p:pic>
        <p:nvPicPr>
          <p:cNvPr id="9220" name="Picture 5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4688" y="2919413"/>
            <a:ext cx="23812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图片 49"/>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41763" y="3101975"/>
            <a:ext cx="22082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圆角矩形 56"/>
          <p:cNvSpPr/>
          <p:nvPr/>
        </p:nvSpPr>
        <p:spPr>
          <a:xfrm>
            <a:off x="7056438" y="4059238"/>
            <a:ext cx="2246312" cy="493712"/>
          </a:xfrm>
          <a:prstGeom prst="roundRect">
            <a:avLst/>
          </a:prstGeom>
          <a:solidFill>
            <a:srgbClr val="0070C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EAST PCS</a:t>
            </a:r>
            <a:endParaRPr kumimoji="1" lang="zh-CN" altLang="en-US" sz="2000" b="1" noProof="1">
              <a:latin typeface="微软雅黑" panose="020B0503020204020204" pitchFamily="34" charset="-122"/>
              <a:ea typeface="微软雅黑" panose="020B0503020204020204" pitchFamily="34" charset="-122"/>
            </a:endParaRPr>
          </a:p>
        </p:txBody>
      </p:sp>
      <p:sp>
        <p:nvSpPr>
          <p:cNvPr id="58" name="圆角矩形 57"/>
          <p:cNvSpPr/>
          <p:nvPr/>
        </p:nvSpPr>
        <p:spPr>
          <a:xfrm>
            <a:off x="3668713" y="3994150"/>
            <a:ext cx="2755900" cy="623888"/>
          </a:xfrm>
          <a:prstGeom prst="roundRect">
            <a:avLst/>
          </a:prstGeom>
          <a:solidFill>
            <a:srgbClr val="0070C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radiation feedback control subsystem</a:t>
            </a:r>
            <a:endParaRPr kumimoji="1" lang="zh-CN" altLang="en-US" sz="2000" b="1" noProof="1">
              <a:latin typeface="微软雅黑" panose="020B0503020204020204" pitchFamily="34" charset="-122"/>
              <a:ea typeface="微软雅黑" panose="020B0503020204020204" pitchFamily="34" charset="-122"/>
            </a:endParaRPr>
          </a:p>
        </p:txBody>
      </p:sp>
      <p:sp>
        <p:nvSpPr>
          <p:cNvPr id="59" name="圆角矩形 58"/>
          <p:cNvSpPr/>
          <p:nvPr/>
        </p:nvSpPr>
        <p:spPr>
          <a:xfrm>
            <a:off x="2470150" y="995363"/>
            <a:ext cx="3402013" cy="623887"/>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Central Control System </a:t>
            </a:r>
            <a:endParaRPr kumimoji="1" lang="zh-CN" altLang="en-US" sz="2000" b="1" noProof="1">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181100" y="1898650"/>
            <a:ext cx="10660063" cy="0"/>
          </a:xfrm>
          <a:prstGeom prst="line">
            <a:avLst/>
          </a:prstGeom>
          <a:ln w="635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181100" y="2224088"/>
            <a:ext cx="10660063" cy="0"/>
          </a:xfrm>
          <a:prstGeom prst="line">
            <a:avLst/>
          </a:prstGeom>
          <a:ln w="635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27" name="内容占位符 2"/>
          <p:cNvSpPr txBox="1">
            <a:spLocks noChangeArrowheads="1"/>
          </p:cNvSpPr>
          <p:nvPr/>
        </p:nvSpPr>
        <p:spPr bwMode="auto">
          <a:xfrm>
            <a:off x="220663" y="1709738"/>
            <a:ext cx="7508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b="1">
                <a:solidFill>
                  <a:srgbClr val="000000"/>
                </a:solidFill>
                <a:latin typeface="Times New Roman" pitchFamily="18" charset="0"/>
                <a:sym typeface="宋体" charset="-122"/>
              </a:rPr>
              <a:t>PON</a:t>
            </a:r>
            <a:endParaRPr lang="zh-CN" altLang="zh-CN" b="1">
              <a:solidFill>
                <a:srgbClr val="000000"/>
              </a:solidFill>
              <a:latin typeface="Times New Roman" pitchFamily="18" charset="0"/>
              <a:sym typeface="宋体" charset="-122"/>
            </a:endParaRPr>
          </a:p>
        </p:txBody>
      </p:sp>
      <p:sp>
        <p:nvSpPr>
          <p:cNvPr id="9228" name="内容占位符 2"/>
          <p:cNvSpPr txBox="1">
            <a:spLocks noChangeArrowheads="1"/>
          </p:cNvSpPr>
          <p:nvPr/>
        </p:nvSpPr>
        <p:spPr bwMode="auto">
          <a:xfrm>
            <a:off x="220663" y="2035175"/>
            <a:ext cx="7508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b="1">
                <a:solidFill>
                  <a:srgbClr val="000000"/>
                </a:solidFill>
                <a:latin typeface="Times New Roman" pitchFamily="18" charset="0"/>
                <a:sym typeface="宋体" charset="-122"/>
              </a:rPr>
              <a:t>TCN</a:t>
            </a:r>
            <a:endParaRPr lang="zh-CN" altLang="zh-CN" b="1">
              <a:solidFill>
                <a:srgbClr val="000000"/>
              </a:solidFill>
              <a:latin typeface="Times New Roman" pitchFamily="18" charset="0"/>
              <a:sym typeface="宋体" charset="-122"/>
            </a:endParaRPr>
          </a:p>
        </p:txBody>
      </p:sp>
      <p:cxnSp>
        <p:nvCxnSpPr>
          <p:cNvPr id="18" name="直接连接符 17"/>
          <p:cNvCxnSpPr/>
          <p:nvPr/>
        </p:nvCxnSpPr>
        <p:spPr>
          <a:xfrm>
            <a:off x="1585913" y="2205038"/>
            <a:ext cx="0" cy="80327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2179638" y="2205038"/>
            <a:ext cx="0" cy="803275"/>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524250" y="1595438"/>
            <a:ext cx="0" cy="62865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164013" y="1614488"/>
            <a:ext cx="6350" cy="644525"/>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233" name="内容占位符 2"/>
          <p:cNvSpPr txBox="1">
            <a:spLocks noChangeArrowheads="1"/>
          </p:cNvSpPr>
          <p:nvPr/>
        </p:nvSpPr>
        <p:spPr bwMode="auto">
          <a:xfrm>
            <a:off x="279400" y="2417763"/>
            <a:ext cx="6334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b="1">
                <a:solidFill>
                  <a:srgbClr val="000000"/>
                </a:solidFill>
                <a:latin typeface="Times New Roman" pitchFamily="18" charset="0"/>
                <a:sym typeface="宋体" charset="-122"/>
              </a:rPr>
              <a:t>CIN</a:t>
            </a:r>
          </a:p>
        </p:txBody>
      </p:sp>
      <p:cxnSp>
        <p:nvCxnSpPr>
          <p:cNvPr id="83" name="直接连接符 82"/>
          <p:cNvCxnSpPr>
            <a:stCxn id="9220" idx="3"/>
          </p:cNvCxnSpPr>
          <p:nvPr/>
        </p:nvCxnSpPr>
        <p:spPr>
          <a:xfrm>
            <a:off x="3055938" y="3240088"/>
            <a:ext cx="1389062" cy="0"/>
          </a:xfrm>
          <a:prstGeom prst="line">
            <a:avLst/>
          </a:prstGeom>
          <a:ln w="635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8" name="圆角矩形 87"/>
          <p:cNvSpPr/>
          <p:nvPr/>
        </p:nvSpPr>
        <p:spPr>
          <a:xfrm>
            <a:off x="625475" y="3613150"/>
            <a:ext cx="2478088" cy="492125"/>
          </a:xfrm>
          <a:prstGeom prst="roundRect">
            <a:avLst/>
          </a:prstGeom>
          <a:solidFill>
            <a:srgbClr val="7030A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D-TACQ digitizer </a:t>
            </a:r>
            <a:endParaRPr kumimoji="1" lang="zh-CN" altLang="en-US" sz="2000" b="1" noProof="1">
              <a:latin typeface="微软雅黑" panose="020B0503020204020204" pitchFamily="34" charset="-122"/>
              <a:ea typeface="微软雅黑" panose="020B0503020204020204" pitchFamily="34" charset="-122"/>
            </a:endParaRPr>
          </a:p>
        </p:txBody>
      </p:sp>
      <p:cxnSp>
        <p:nvCxnSpPr>
          <p:cNvPr id="89" name="直接连接符 88"/>
          <p:cNvCxnSpPr/>
          <p:nvPr/>
        </p:nvCxnSpPr>
        <p:spPr>
          <a:xfrm>
            <a:off x="1181100" y="2584450"/>
            <a:ext cx="10660063" cy="0"/>
          </a:xfrm>
          <a:prstGeom prst="line">
            <a:avLst/>
          </a:prstGeom>
          <a:ln w="635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37" name="图片 9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34225" y="3057525"/>
            <a:ext cx="22082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直接连接符 95"/>
          <p:cNvCxnSpPr/>
          <p:nvPr/>
        </p:nvCxnSpPr>
        <p:spPr>
          <a:xfrm>
            <a:off x="5319713" y="2963863"/>
            <a:ext cx="2446337" cy="0"/>
          </a:xfrm>
          <a:prstGeom prst="line">
            <a:avLst/>
          </a:prstGeom>
          <a:ln w="635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39" name="Picture 5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342438" y="3162300"/>
            <a:ext cx="26384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5" name="直接连接符 104"/>
          <p:cNvCxnSpPr/>
          <p:nvPr/>
        </p:nvCxnSpPr>
        <p:spPr>
          <a:xfrm>
            <a:off x="5319713" y="2970213"/>
            <a:ext cx="0" cy="19685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775575" y="2941638"/>
            <a:ext cx="0" cy="198437"/>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endCxn id="9239" idx="0"/>
          </p:cNvCxnSpPr>
          <p:nvPr/>
        </p:nvCxnSpPr>
        <p:spPr>
          <a:xfrm flipH="1">
            <a:off x="10661650" y="2205038"/>
            <a:ext cx="14288" cy="95726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1360150" y="2232025"/>
            <a:ext cx="0" cy="930275"/>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8809038" y="3381375"/>
            <a:ext cx="612775" cy="0"/>
          </a:xfrm>
          <a:prstGeom prst="line">
            <a:avLst/>
          </a:prstGeom>
          <a:ln w="63500">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7" name="圆角矩形 116"/>
          <p:cNvSpPr/>
          <p:nvPr/>
        </p:nvSpPr>
        <p:spPr>
          <a:xfrm>
            <a:off x="9504363" y="3765550"/>
            <a:ext cx="2476500" cy="492125"/>
          </a:xfrm>
          <a:prstGeom prst="roundRect">
            <a:avLst/>
          </a:prstGeom>
          <a:solidFill>
            <a:srgbClr val="7030A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D-TACQ digitizer </a:t>
            </a:r>
            <a:endParaRPr kumimoji="1" lang="zh-CN" altLang="en-US" sz="2000" b="1" noProof="1">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a:off x="5319713" y="1614488"/>
            <a:ext cx="0" cy="295275"/>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5056188" y="1884363"/>
            <a:ext cx="0" cy="1355725"/>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8507413" y="1931988"/>
            <a:ext cx="0" cy="1230312"/>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9249" name="内容占位符 2"/>
          <p:cNvSpPr txBox="1">
            <a:spLocks noChangeArrowheads="1"/>
          </p:cNvSpPr>
          <p:nvPr/>
        </p:nvSpPr>
        <p:spPr bwMode="auto">
          <a:xfrm>
            <a:off x="2719388" y="1619250"/>
            <a:ext cx="6731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sz="2000" b="1">
                <a:solidFill>
                  <a:srgbClr val="C00000"/>
                </a:solidFill>
                <a:latin typeface="Times New Roman" pitchFamily="18" charset="0"/>
                <a:sym typeface="宋体" charset="-122"/>
              </a:rPr>
              <a:t>Trig</a:t>
            </a:r>
          </a:p>
        </p:txBody>
      </p:sp>
      <p:sp>
        <p:nvSpPr>
          <p:cNvPr id="129" name="内容占位符 2"/>
          <p:cNvSpPr txBox="1">
            <a:spLocks noChangeArrowheads="1"/>
          </p:cNvSpPr>
          <p:nvPr/>
        </p:nvSpPr>
        <p:spPr bwMode="auto">
          <a:xfrm>
            <a:off x="4157663" y="1630363"/>
            <a:ext cx="889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spcBef>
                <a:spcPts val="400"/>
              </a:spcBef>
              <a:spcAft>
                <a:spcPts val="300"/>
              </a:spcAft>
              <a:defRPr/>
            </a:pPr>
            <a:r>
              <a:rPr lang="en-US" altLang="zh-CN" sz="2000" b="1" dirty="0" smtClean="0">
                <a:solidFill>
                  <a:schemeClr val="accent5">
                    <a:lumMod val="50000"/>
                  </a:schemeClr>
                </a:solidFill>
                <a:latin typeface="Times New Roman" pitchFamily="18" charset="0"/>
                <a:sym typeface="宋体" pitchFamily="2" charset="-122"/>
              </a:rPr>
              <a:t>Clock</a:t>
            </a:r>
            <a:endParaRPr lang="en-US" altLang="zh-CN" sz="2000" b="1" dirty="0">
              <a:solidFill>
                <a:schemeClr val="accent5">
                  <a:lumMod val="50000"/>
                </a:schemeClr>
              </a:solidFill>
              <a:latin typeface="Times New Roman" pitchFamily="18" charset="0"/>
              <a:sym typeface="宋体" pitchFamily="2" charset="-122"/>
            </a:endParaRPr>
          </a:p>
        </p:txBody>
      </p:sp>
      <p:sp>
        <p:nvSpPr>
          <p:cNvPr id="9251" name="内容占位符 2"/>
          <p:cNvSpPr txBox="1">
            <a:spLocks noChangeArrowheads="1"/>
          </p:cNvSpPr>
          <p:nvPr/>
        </p:nvSpPr>
        <p:spPr bwMode="auto">
          <a:xfrm>
            <a:off x="5522913" y="1406525"/>
            <a:ext cx="16192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sz="2000" b="1">
                <a:solidFill>
                  <a:srgbClr val="0070C0"/>
                </a:solidFill>
                <a:latin typeface="Times New Roman" pitchFamily="18" charset="0"/>
                <a:sym typeface="宋体" charset="-122"/>
              </a:rPr>
              <a:t>Shot number</a:t>
            </a:r>
          </a:p>
        </p:txBody>
      </p:sp>
      <p:sp>
        <p:nvSpPr>
          <p:cNvPr id="9252" name="内容占位符 2"/>
          <p:cNvSpPr txBox="1">
            <a:spLocks noChangeArrowheads="1"/>
          </p:cNvSpPr>
          <p:nvPr/>
        </p:nvSpPr>
        <p:spPr bwMode="auto">
          <a:xfrm>
            <a:off x="6134100" y="2962275"/>
            <a:ext cx="752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b="1">
                <a:solidFill>
                  <a:srgbClr val="00B050"/>
                </a:solidFill>
                <a:latin typeface="Times New Roman" pitchFamily="18" charset="0"/>
                <a:sym typeface="宋体" charset="-122"/>
              </a:rPr>
              <a:t>RFM</a:t>
            </a:r>
            <a:endParaRPr lang="zh-CN" altLang="zh-CN" b="1">
              <a:solidFill>
                <a:srgbClr val="00B050"/>
              </a:solidFill>
              <a:latin typeface="Times New Roman" pitchFamily="18" charset="0"/>
              <a:sym typeface="宋体" charset="-122"/>
            </a:endParaRPr>
          </a:p>
        </p:txBody>
      </p:sp>
      <p:sp>
        <p:nvSpPr>
          <p:cNvPr id="132" name="内容占位符 2"/>
          <p:cNvSpPr txBox="1">
            <a:spLocks noChangeArrowheads="1"/>
          </p:cNvSpPr>
          <p:nvPr/>
        </p:nvSpPr>
        <p:spPr bwMode="auto">
          <a:xfrm>
            <a:off x="6770688" y="4995863"/>
            <a:ext cx="4689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ts val="400"/>
              </a:spcBef>
              <a:spcAft>
                <a:spcPts val="300"/>
              </a:spcAft>
              <a:buFontTx/>
              <a:buChar char="•"/>
              <a:defRPr/>
            </a:pPr>
            <a:r>
              <a:rPr lang="en-US" altLang="zh-CN" dirty="0" smtClean="0">
                <a:solidFill>
                  <a:srgbClr val="000000"/>
                </a:solidFill>
                <a:latin typeface="+mn-lt"/>
                <a:sym typeface="宋体" pitchFamily="2" charset="-122"/>
              </a:rPr>
              <a:t>Memory capacity</a:t>
            </a:r>
            <a:r>
              <a:rPr lang="zh-CN" dirty="0" smtClean="0">
                <a:solidFill>
                  <a:srgbClr val="000000"/>
                </a:solidFill>
                <a:latin typeface="+mn-lt"/>
                <a:sym typeface="宋体" pitchFamily="2" charset="-122"/>
              </a:rPr>
              <a:t>：</a:t>
            </a:r>
            <a:r>
              <a:rPr lang="en-US" altLang="zh-CN" dirty="0" smtClean="0">
                <a:solidFill>
                  <a:srgbClr val="000000"/>
                </a:solidFill>
                <a:latin typeface="+mn-lt"/>
                <a:sym typeface="宋体" pitchFamily="2" charset="-122"/>
              </a:rPr>
              <a:t>16G</a:t>
            </a:r>
            <a:endParaRPr lang="zh-CN" altLang="zh-CN" dirty="0" smtClean="0">
              <a:solidFill>
                <a:srgbClr val="000000"/>
              </a:solidFill>
              <a:latin typeface="+mn-lt"/>
              <a:sym typeface="宋体" pitchFamily="2" charset="-122"/>
            </a:endParaRPr>
          </a:p>
          <a:p>
            <a:pPr eaLnBrk="1" hangingPunct="1">
              <a:spcBef>
                <a:spcPts val="400"/>
              </a:spcBef>
              <a:spcAft>
                <a:spcPts val="300"/>
              </a:spcAft>
              <a:buFontTx/>
              <a:buChar char="•"/>
              <a:defRPr/>
            </a:pPr>
            <a:r>
              <a:rPr lang="en-US" altLang="zh-CN" dirty="0" smtClean="0">
                <a:solidFill>
                  <a:srgbClr val="000000"/>
                </a:solidFill>
                <a:latin typeface="+mn-lt"/>
                <a:sym typeface="宋体" pitchFamily="2" charset="-122"/>
              </a:rPr>
              <a:t>Operating system</a:t>
            </a:r>
            <a:r>
              <a:rPr lang="zh-CN" dirty="0" smtClean="0">
                <a:solidFill>
                  <a:srgbClr val="000000"/>
                </a:solidFill>
                <a:latin typeface="+mn-lt"/>
                <a:sym typeface="宋体" pitchFamily="2" charset="-122"/>
              </a:rPr>
              <a:t>：</a:t>
            </a:r>
            <a:r>
              <a:rPr lang="zh-CN" altLang="zh-CN" dirty="0" smtClean="0">
                <a:solidFill>
                  <a:srgbClr val="000000"/>
                </a:solidFill>
                <a:latin typeface="+mn-lt"/>
                <a:sym typeface="宋体" pitchFamily="2" charset="-122"/>
              </a:rPr>
              <a:t>Red Hat Enterprise Linux Workstation 7.4 (Maipo)</a:t>
            </a:r>
          </a:p>
        </p:txBody>
      </p:sp>
      <p:sp>
        <p:nvSpPr>
          <p:cNvPr id="12350" name="矩形 12349"/>
          <p:cNvSpPr/>
          <p:nvPr/>
        </p:nvSpPr>
        <p:spPr>
          <a:xfrm>
            <a:off x="115888" y="4629150"/>
            <a:ext cx="11444287" cy="1508125"/>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351" name="下箭头 12350"/>
          <p:cNvSpPr/>
          <p:nvPr/>
        </p:nvSpPr>
        <p:spPr>
          <a:xfrm>
            <a:off x="3124200" y="4594225"/>
            <a:ext cx="3843338" cy="544513"/>
          </a:xfrm>
          <a:prstGeom prst="downArrow">
            <a:avLst>
              <a:gd name="adj1" fmla="val 72285"/>
              <a:gd name="adj2" fmla="val 50000"/>
            </a:avLst>
          </a:prstGeom>
          <a:solidFill>
            <a:srgbClr val="0081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8" name="直接连接符 47"/>
          <p:cNvCxnSpPr/>
          <p:nvPr/>
        </p:nvCxnSpPr>
        <p:spPr>
          <a:xfrm>
            <a:off x="8123238" y="2603500"/>
            <a:ext cx="0" cy="5588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342438" y="1598613"/>
            <a:ext cx="0" cy="100806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7600950" y="995363"/>
            <a:ext cx="3402013" cy="623887"/>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Central Interlock System </a:t>
            </a:r>
            <a:endParaRPr kumimoji="1" lang="zh-CN" altLang="en-US" sz="2000" b="1" noProof="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8545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Algorithmic logic</a:t>
            </a:r>
            <a:endParaRPr lang="zh-CN" altLang="en-US" smtClean="0">
              <a:latin typeface="Arial Black" pitchFamily="34" charset="0"/>
            </a:endParaRPr>
          </a:p>
        </p:txBody>
      </p:sp>
      <p:sp>
        <p:nvSpPr>
          <p:cNvPr id="9" name="文本框 8"/>
          <p:cNvSpPr txBox="1">
            <a:spLocks noChangeArrowheads="1"/>
          </p:cNvSpPr>
          <p:nvPr/>
        </p:nvSpPr>
        <p:spPr bwMode="auto">
          <a:xfrm>
            <a:off x="5057775" y="1087438"/>
            <a:ext cx="502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2000" b="1" dirty="0" smtClean="0">
                <a:solidFill>
                  <a:srgbClr val="000000"/>
                </a:solidFill>
                <a:latin typeface="+mn-lt"/>
                <a:sym typeface="宋体" pitchFamily="2" charset="-122"/>
              </a:rPr>
              <a:t>One-dimensional simplified algorithm</a:t>
            </a:r>
            <a:r>
              <a:rPr lang="zh-CN" altLang="en-US" sz="2000" b="1" dirty="0" smtClean="0">
                <a:solidFill>
                  <a:srgbClr val="000000"/>
                </a:solidFill>
                <a:latin typeface="+mn-lt"/>
                <a:sym typeface="宋体" pitchFamily="2" charset="-122"/>
              </a:rPr>
              <a:t>：</a:t>
            </a:r>
          </a:p>
        </p:txBody>
      </p:sp>
      <p:sp>
        <p:nvSpPr>
          <p:cNvPr id="10244" name="文本框 100"/>
          <p:cNvSpPr txBox="1">
            <a:spLocks noChangeArrowheads="1"/>
          </p:cNvSpPr>
          <p:nvPr/>
        </p:nvSpPr>
        <p:spPr bwMode="auto">
          <a:xfrm>
            <a:off x="5214938" y="2447925"/>
            <a:ext cx="6731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     represents the distance from the midpoint of the chord where the measurement channel intersects the plasma boundary to the EAST geometric center plane</a:t>
            </a:r>
            <a:r>
              <a:rPr lang="zh-CN" altLang="en-US"/>
              <a:t>；</a:t>
            </a:r>
          </a:p>
        </p:txBody>
      </p:sp>
      <p:graphicFrame>
        <p:nvGraphicFramePr>
          <p:cNvPr id="10245" name="对象 -2147482620"/>
          <p:cNvGraphicFramePr>
            <a:graphicFrameLocks noChangeAspect="1"/>
          </p:cNvGraphicFramePr>
          <p:nvPr/>
        </p:nvGraphicFramePr>
        <p:xfrm>
          <a:off x="5214938" y="2447925"/>
          <a:ext cx="265112" cy="371475"/>
        </p:xfrm>
        <a:graphic>
          <a:graphicData uri="http://schemas.openxmlformats.org/presentationml/2006/ole">
            <mc:AlternateContent xmlns:mc="http://schemas.openxmlformats.org/markup-compatibility/2006">
              <mc:Choice xmlns:v="urn:schemas-microsoft-com:vml" Requires="v">
                <p:oleObj spid="_x0000_s1171" r:id="rId4" imgW="164880" imgH="228600" progId="Equation.3">
                  <p:embed/>
                </p:oleObj>
              </mc:Choice>
              <mc:Fallback>
                <p:oleObj r:id="rId4" imgW="1648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2447925"/>
                        <a:ext cx="2651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246" name="文本框 6"/>
          <p:cNvSpPr txBox="1">
            <a:spLocks noChangeArrowheads="1"/>
          </p:cNvSpPr>
          <p:nvPr/>
        </p:nvSpPr>
        <p:spPr bwMode="auto">
          <a:xfrm>
            <a:off x="5214938" y="3425825"/>
            <a:ext cx="6977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      represents the average width between two adjacent measurement strings, generally expressed as the distance between the midpoints of the two measurement chords</a:t>
            </a:r>
            <a:r>
              <a:rPr lang="zh-CN" altLang="en-US"/>
              <a:t>；</a:t>
            </a:r>
          </a:p>
        </p:txBody>
      </p:sp>
      <p:graphicFrame>
        <p:nvGraphicFramePr>
          <p:cNvPr id="10247" name="对象 -2147482619"/>
          <p:cNvGraphicFramePr>
            <a:graphicFrameLocks noChangeAspect="1"/>
          </p:cNvGraphicFramePr>
          <p:nvPr/>
        </p:nvGraphicFramePr>
        <p:xfrm>
          <a:off x="5214938" y="3459163"/>
          <a:ext cx="392112" cy="368300"/>
        </p:xfrm>
        <a:graphic>
          <a:graphicData uri="http://schemas.openxmlformats.org/presentationml/2006/ole">
            <mc:AlternateContent xmlns:mc="http://schemas.openxmlformats.org/markup-compatibility/2006">
              <mc:Choice xmlns:v="urn:schemas-microsoft-com:vml" Requires="v">
                <p:oleObj spid="_x0000_s1172" r:id="rId6" imgW="215640" imgH="228600" progId="Equation.3">
                  <p:embed/>
                </p:oleObj>
              </mc:Choice>
              <mc:Fallback>
                <p:oleObj r:id="rId6" imgW="2156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4938" y="3459163"/>
                        <a:ext cx="392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文本框 10"/>
          <p:cNvSpPr txBox="1">
            <a:spLocks noChangeArrowheads="1"/>
          </p:cNvSpPr>
          <p:nvPr/>
        </p:nvSpPr>
        <p:spPr bwMode="auto">
          <a:xfrm>
            <a:off x="5214938" y="5264150"/>
            <a:ext cx="697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     represents calibration coefficient of each measurement channel.</a:t>
            </a:r>
            <a:endParaRPr lang="zh-CN" altLang="en-US"/>
          </a:p>
        </p:txBody>
      </p:sp>
      <p:graphicFrame>
        <p:nvGraphicFramePr>
          <p:cNvPr id="10249" name="对象 -2147482618"/>
          <p:cNvGraphicFramePr>
            <a:graphicFrameLocks noChangeAspect="1"/>
          </p:cNvGraphicFramePr>
          <p:nvPr/>
        </p:nvGraphicFramePr>
        <p:xfrm>
          <a:off x="5214938" y="5194300"/>
          <a:ext cx="327025" cy="425450"/>
        </p:xfrm>
        <a:graphic>
          <a:graphicData uri="http://schemas.openxmlformats.org/presentationml/2006/ole">
            <mc:AlternateContent xmlns:mc="http://schemas.openxmlformats.org/markup-compatibility/2006">
              <mc:Choice xmlns:v="urn:schemas-microsoft-com:vml" Requires="v">
                <p:oleObj spid="_x0000_s1173" r:id="rId8" imgW="177480" imgH="228600" progId="Equation.3">
                  <p:embed/>
                </p:oleObj>
              </mc:Choice>
              <mc:Fallback>
                <p:oleObj r:id="rId8" imgW="1774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4938" y="5194300"/>
                        <a:ext cx="327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0" name="文本框 13"/>
          <p:cNvSpPr txBox="1">
            <a:spLocks noChangeArrowheads="1"/>
          </p:cNvSpPr>
          <p:nvPr/>
        </p:nvSpPr>
        <p:spPr bwMode="auto">
          <a:xfrm>
            <a:off x="5214938" y="4500563"/>
            <a:ext cx="673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t>     represents the single-channel raw voltage signal of the AXUV diagnostic output</a:t>
            </a:r>
            <a:r>
              <a:rPr lang="zh-CN" altLang="en-US"/>
              <a:t>；</a:t>
            </a:r>
          </a:p>
        </p:txBody>
      </p:sp>
      <p:graphicFrame>
        <p:nvGraphicFramePr>
          <p:cNvPr id="10251" name="对象 -2147482621"/>
          <p:cNvGraphicFramePr>
            <a:graphicFrameLocks noChangeAspect="1"/>
          </p:cNvGraphicFramePr>
          <p:nvPr/>
        </p:nvGraphicFramePr>
        <p:xfrm>
          <a:off x="5214938" y="4445000"/>
          <a:ext cx="347662" cy="387350"/>
        </p:xfrm>
        <a:graphic>
          <a:graphicData uri="http://schemas.openxmlformats.org/presentationml/2006/ole">
            <mc:AlternateContent xmlns:mc="http://schemas.openxmlformats.org/markup-compatibility/2006">
              <mc:Choice xmlns:v="urn:schemas-microsoft-com:vml" Requires="v">
                <p:oleObj spid="_x0000_s1174" r:id="rId10" imgW="203040" imgH="228600" progId="Equation.3">
                  <p:embed/>
                </p:oleObj>
              </mc:Choice>
              <mc:Fallback>
                <p:oleObj r:id="rId10" imgW="2030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4938" y="4445000"/>
                        <a:ext cx="3476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0252" name="对象 21"/>
          <p:cNvGraphicFramePr>
            <a:graphicFrameLocks noChangeAspect="1"/>
          </p:cNvGraphicFramePr>
          <p:nvPr/>
        </p:nvGraphicFramePr>
        <p:xfrm>
          <a:off x="6845300" y="1633538"/>
          <a:ext cx="3001963" cy="704850"/>
        </p:xfrm>
        <a:graphic>
          <a:graphicData uri="http://schemas.openxmlformats.org/presentationml/2006/ole">
            <mc:AlternateContent xmlns:mc="http://schemas.openxmlformats.org/markup-compatibility/2006">
              <mc:Choice xmlns:v="urn:schemas-microsoft-com:vml" Requires="v">
                <p:oleObj spid="_x0000_s1175" name="公式" r:id="rId12" imgW="1143000" imgH="228600" progId="Equation.3">
                  <p:embed/>
                </p:oleObj>
              </mc:Choice>
              <mc:Fallback>
                <p:oleObj name="公式" r:id="rId12" imgW="11430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5300" y="1633538"/>
                        <a:ext cx="30019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圆角矩形 1"/>
          <p:cNvSpPr/>
          <p:nvPr/>
        </p:nvSpPr>
        <p:spPr>
          <a:xfrm>
            <a:off x="422275" y="1168400"/>
            <a:ext cx="1666875" cy="533400"/>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Get shot number</a:t>
            </a:r>
            <a:endParaRPr lang="zh-CN" altLang="en-US" sz="1600" dirty="0">
              <a:solidFill>
                <a:schemeClr val="accent4"/>
              </a:solidFill>
            </a:endParaRPr>
          </a:p>
        </p:txBody>
      </p:sp>
      <p:sp>
        <p:nvSpPr>
          <p:cNvPr id="24" name="圆角矩形 23"/>
          <p:cNvSpPr/>
          <p:nvPr/>
        </p:nvSpPr>
        <p:spPr>
          <a:xfrm>
            <a:off x="422275" y="2025650"/>
            <a:ext cx="1666875" cy="534988"/>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Device </a:t>
            </a:r>
            <a:r>
              <a:rPr lang="en-US" altLang="zh-CN" sz="1600" dirty="0" err="1">
                <a:solidFill>
                  <a:schemeClr val="accent4"/>
                </a:solidFill>
              </a:rPr>
              <a:t>init</a:t>
            </a:r>
            <a:r>
              <a:rPr lang="en-US" altLang="zh-CN" sz="1600" dirty="0">
                <a:solidFill>
                  <a:schemeClr val="accent4"/>
                </a:solidFill>
              </a:rPr>
              <a:t> </a:t>
            </a:r>
            <a:endParaRPr lang="zh-CN" altLang="en-US" sz="1600" dirty="0">
              <a:solidFill>
                <a:schemeClr val="accent4"/>
              </a:solidFill>
            </a:endParaRPr>
          </a:p>
        </p:txBody>
      </p:sp>
      <p:sp>
        <p:nvSpPr>
          <p:cNvPr id="3" name="流程图: 决策 2"/>
          <p:cNvSpPr/>
          <p:nvPr/>
        </p:nvSpPr>
        <p:spPr>
          <a:xfrm>
            <a:off x="185738" y="2784475"/>
            <a:ext cx="2141537" cy="693738"/>
          </a:xfrm>
          <a:prstGeom prst="flowChartDecision">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Hardware trig</a:t>
            </a:r>
            <a:endParaRPr lang="zh-CN" altLang="en-US" sz="1600" dirty="0">
              <a:solidFill>
                <a:schemeClr val="accent4"/>
              </a:solidFill>
            </a:endParaRPr>
          </a:p>
        </p:txBody>
      </p:sp>
      <p:sp>
        <p:nvSpPr>
          <p:cNvPr id="25" name="圆角矩形 24"/>
          <p:cNvSpPr/>
          <p:nvPr/>
        </p:nvSpPr>
        <p:spPr>
          <a:xfrm>
            <a:off x="422275" y="3708400"/>
            <a:ext cx="1666875" cy="534988"/>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Acquire baseline data</a:t>
            </a:r>
            <a:endParaRPr lang="zh-CN" altLang="en-US" sz="1600" dirty="0">
              <a:solidFill>
                <a:schemeClr val="accent4"/>
              </a:solidFill>
            </a:endParaRPr>
          </a:p>
        </p:txBody>
      </p:sp>
      <p:sp>
        <p:nvSpPr>
          <p:cNvPr id="26" name="圆角矩形 25"/>
          <p:cNvSpPr/>
          <p:nvPr/>
        </p:nvSpPr>
        <p:spPr>
          <a:xfrm>
            <a:off x="422275" y="4505325"/>
            <a:ext cx="1666875" cy="534988"/>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Read stop time in RFM </a:t>
            </a:r>
            <a:endParaRPr lang="zh-CN" altLang="en-US" sz="1600" dirty="0">
              <a:solidFill>
                <a:schemeClr val="accent4"/>
              </a:solidFill>
            </a:endParaRPr>
          </a:p>
        </p:txBody>
      </p:sp>
      <p:sp>
        <p:nvSpPr>
          <p:cNvPr id="27" name="流程图: 决策 26"/>
          <p:cNvSpPr/>
          <p:nvPr/>
        </p:nvSpPr>
        <p:spPr>
          <a:xfrm>
            <a:off x="185738" y="5272088"/>
            <a:ext cx="2141537" cy="695325"/>
          </a:xfrm>
          <a:prstGeom prst="flowChartDecision">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err="1">
                <a:solidFill>
                  <a:schemeClr val="accent4"/>
                </a:solidFill>
              </a:rPr>
              <a:t>Stoptime</a:t>
            </a:r>
            <a:r>
              <a:rPr lang="en-US" altLang="zh-CN" sz="1600" dirty="0">
                <a:solidFill>
                  <a:schemeClr val="accent4"/>
                </a:solidFill>
              </a:rPr>
              <a:t>&gt;0</a:t>
            </a:r>
            <a:endParaRPr lang="zh-CN" altLang="en-US" sz="1600" dirty="0">
              <a:solidFill>
                <a:schemeClr val="accent4"/>
              </a:solidFill>
            </a:endParaRPr>
          </a:p>
        </p:txBody>
      </p:sp>
      <p:sp>
        <p:nvSpPr>
          <p:cNvPr id="28" name="圆角矩形 27"/>
          <p:cNvSpPr/>
          <p:nvPr/>
        </p:nvSpPr>
        <p:spPr>
          <a:xfrm>
            <a:off x="2646363" y="1168400"/>
            <a:ext cx="1863725" cy="692150"/>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Read PCS setting and data file</a:t>
            </a:r>
            <a:endParaRPr lang="zh-CN" altLang="en-US" sz="1600" dirty="0">
              <a:solidFill>
                <a:schemeClr val="accent4"/>
              </a:solidFill>
            </a:endParaRPr>
          </a:p>
        </p:txBody>
      </p:sp>
      <p:sp>
        <p:nvSpPr>
          <p:cNvPr id="31" name="流程图: 决策 30"/>
          <p:cNvSpPr/>
          <p:nvPr/>
        </p:nvSpPr>
        <p:spPr>
          <a:xfrm>
            <a:off x="2508250" y="2797175"/>
            <a:ext cx="2141538" cy="693738"/>
          </a:xfrm>
          <a:prstGeom prst="flowChartDecision">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err="1">
                <a:solidFill>
                  <a:schemeClr val="accent4"/>
                </a:solidFill>
              </a:rPr>
              <a:t>Ctime</a:t>
            </a:r>
            <a:r>
              <a:rPr lang="en-US" altLang="zh-CN" sz="1600" dirty="0">
                <a:solidFill>
                  <a:schemeClr val="accent4"/>
                </a:solidFill>
              </a:rPr>
              <a:t>&lt;</a:t>
            </a:r>
          </a:p>
          <a:p>
            <a:pPr algn="ctr">
              <a:defRPr/>
            </a:pPr>
            <a:r>
              <a:rPr lang="en-US" altLang="zh-CN" sz="1600" dirty="0" err="1">
                <a:solidFill>
                  <a:schemeClr val="accent4"/>
                </a:solidFill>
              </a:rPr>
              <a:t>stoptime</a:t>
            </a:r>
            <a:endParaRPr lang="zh-CN" altLang="en-US" sz="1600" dirty="0">
              <a:solidFill>
                <a:schemeClr val="accent4"/>
              </a:solidFill>
            </a:endParaRPr>
          </a:p>
        </p:txBody>
      </p:sp>
      <p:sp>
        <p:nvSpPr>
          <p:cNvPr id="32" name="圆角矩形 31"/>
          <p:cNvSpPr/>
          <p:nvPr/>
        </p:nvSpPr>
        <p:spPr>
          <a:xfrm>
            <a:off x="2646363" y="3652838"/>
            <a:ext cx="1863725" cy="796925"/>
          </a:xfrm>
          <a:prstGeom prst="round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Acquire XUV data and read boundary data</a:t>
            </a:r>
          </a:p>
        </p:txBody>
      </p:sp>
      <p:sp>
        <p:nvSpPr>
          <p:cNvPr id="33" name="圆角矩形 32"/>
          <p:cNvSpPr/>
          <p:nvPr/>
        </p:nvSpPr>
        <p:spPr>
          <a:xfrm>
            <a:off x="2646363" y="4624388"/>
            <a:ext cx="1863725" cy="714375"/>
          </a:xfrm>
          <a:prstGeom prst="roundRect">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err="1">
                <a:solidFill>
                  <a:schemeClr val="accent4"/>
                </a:solidFill>
              </a:rPr>
              <a:t>Calculatie</a:t>
            </a:r>
            <a:r>
              <a:rPr lang="en-US" altLang="zh-CN" sz="1600" dirty="0">
                <a:solidFill>
                  <a:schemeClr val="accent4"/>
                </a:solidFill>
              </a:rPr>
              <a:t> power and send to PCS</a:t>
            </a:r>
            <a:endParaRPr lang="zh-CN" altLang="en-US" sz="1600" dirty="0">
              <a:solidFill>
                <a:schemeClr val="accent4"/>
              </a:solidFill>
            </a:endParaRPr>
          </a:p>
        </p:txBody>
      </p:sp>
      <p:sp>
        <p:nvSpPr>
          <p:cNvPr id="4" name="流程图: 磁盘 3"/>
          <p:cNvSpPr/>
          <p:nvPr/>
        </p:nvSpPr>
        <p:spPr>
          <a:xfrm>
            <a:off x="2928938" y="5599113"/>
            <a:ext cx="1300162" cy="628650"/>
          </a:xfrm>
          <a:prstGeom prst="flowChartMagneticDisk">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Save data to </a:t>
            </a:r>
            <a:r>
              <a:rPr lang="en-US" altLang="zh-CN" sz="1600" dirty="0" err="1">
                <a:solidFill>
                  <a:schemeClr val="accent4"/>
                </a:solidFill>
              </a:rPr>
              <a:t>mdsplus</a:t>
            </a:r>
            <a:endParaRPr lang="zh-CN" altLang="en-US" sz="1600" dirty="0">
              <a:solidFill>
                <a:schemeClr val="accent4"/>
              </a:solidFill>
            </a:endParaRPr>
          </a:p>
        </p:txBody>
      </p:sp>
      <p:sp>
        <p:nvSpPr>
          <p:cNvPr id="35" name="圆角矩形 34"/>
          <p:cNvSpPr/>
          <p:nvPr/>
        </p:nvSpPr>
        <p:spPr>
          <a:xfrm>
            <a:off x="2449513" y="2109788"/>
            <a:ext cx="2257425" cy="523875"/>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schemeClr val="accent4"/>
                </a:solidFill>
              </a:rPr>
              <a:t>Read </a:t>
            </a:r>
            <a:r>
              <a:rPr lang="en-US" altLang="zh-CN" sz="1600" dirty="0" err="1">
                <a:solidFill>
                  <a:schemeClr val="accent4"/>
                </a:solidFill>
              </a:rPr>
              <a:t>stoptime,ctime</a:t>
            </a:r>
            <a:r>
              <a:rPr lang="en-US" altLang="zh-CN" sz="1600" dirty="0">
                <a:solidFill>
                  <a:schemeClr val="accent4"/>
                </a:solidFill>
              </a:rPr>
              <a:t> from RFM</a:t>
            </a:r>
            <a:endParaRPr lang="zh-CN" altLang="en-US" sz="1600" dirty="0">
              <a:solidFill>
                <a:schemeClr val="accent4"/>
              </a:solidFill>
            </a:endParaRPr>
          </a:p>
        </p:txBody>
      </p:sp>
      <p:cxnSp>
        <p:nvCxnSpPr>
          <p:cNvPr id="6" name="直接箭头连接符 5"/>
          <p:cNvCxnSpPr>
            <a:stCxn id="2" idx="2"/>
            <a:endCxn id="24" idx="0"/>
          </p:cNvCxnSpPr>
          <p:nvPr/>
        </p:nvCxnSpPr>
        <p:spPr>
          <a:xfrm>
            <a:off x="1255713" y="1701800"/>
            <a:ext cx="0" cy="323850"/>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4" idx="2"/>
            <a:endCxn id="3" idx="0"/>
          </p:cNvCxnSpPr>
          <p:nvPr/>
        </p:nvCxnSpPr>
        <p:spPr>
          <a:xfrm>
            <a:off x="1255713" y="2560638"/>
            <a:ext cx="0" cy="223837"/>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3" idx="2"/>
            <a:endCxn id="25" idx="0"/>
          </p:cNvCxnSpPr>
          <p:nvPr/>
        </p:nvCxnSpPr>
        <p:spPr>
          <a:xfrm flipH="1">
            <a:off x="1255713" y="3478213"/>
            <a:ext cx="0" cy="230187"/>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5" idx="2"/>
            <a:endCxn id="26" idx="0"/>
          </p:cNvCxnSpPr>
          <p:nvPr/>
        </p:nvCxnSpPr>
        <p:spPr>
          <a:xfrm>
            <a:off x="1255713" y="4243388"/>
            <a:ext cx="0" cy="261937"/>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6" idx="2"/>
          </p:cNvCxnSpPr>
          <p:nvPr/>
        </p:nvCxnSpPr>
        <p:spPr>
          <a:xfrm flipH="1">
            <a:off x="1255713" y="5040313"/>
            <a:ext cx="0" cy="231775"/>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27" idx="2"/>
          </p:cNvCxnSpPr>
          <p:nvPr/>
        </p:nvCxnSpPr>
        <p:spPr>
          <a:xfrm rot="5400000" flipH="1" flipV="1">
            <a:off x="-669924" y="2921000"/>
            <a:ext cx="4972050" cy="1120775"/>
          </a:xfrm>
          <a:prstGeom prst="bentConnector3">
            <a:avLst>
              <a:gd name="adj1" fmla="val -3201"/>
            </a:avLst>
          </a:prstGeom>
          <a:ln w="19050">
            <a:solidFill>
              <a:schemeClr val="tx2"/>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6" name="直接箭头连接符 48"/>
          <p:cNvCxnSpPr>
            <a:stCxn id="3" idx="1"/>
          </p:cNvCxnSpPr>
          <p:nvPr/>
        </p:nvCxnSpPr>
        <p:spPr>
          <a:xfrm rot="10800000" flipH="1">
            <a:off x="185738" y="2640013"/>
            <a:ext cx="1069975" cy="492125"/>
          </a:xfrm>
          <a:prstGeom prst="bentConnector3">
            <a:avLst>
              <a:gd name="adj1" fmla="val -3202"/>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a:stCxn id="28" idx="2"/>
            <a:endCxn id="35" idx="0"/>
          </p:cNvCxnSpPr>
          <p:nvPr/>
        </p:nvCxnSpPr>
        <p:spPr>
          <a:xfrm flipH="1">
            <a:off x="3578225" y="1860550"/>
            <a:ext cx="0" cy="249238"/>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35" idx="2"/>
            <a:endCxn id="31" idx="0"/>
          </p:cNvCxnSpPr>
          <p:nvPr/>
        </p:nvCxnSpPr>
        <p:spPr>
          <a:xfrm>
            <a:off x="3578225" y="2633663"/>
            <a:ext cx="0" cy="163512"/>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31" idx="2"/>
            <a:endCxn id="32" idx="0"/>
          </p:cNvCxnSpPr>
          <p:nvPr/>
        </p:nvCxnSpPr>
        <p:spPr>
          <a:xfrm>
            <a:off x="3578225" y="3490913"/>
            <a:ext cx="0" cy="161925"/>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32" idx="2"/>
            <a:endCxn id="33" idx="0"/>
          </p:cNvCxnSpPr>
          <p:nvPr/>
        </p:nvCxnSpPr>
        <p:spPr>
          <a:xfrm flipH="1">
            <a:off x="3578225" y="4449763"/>
            <a:ext cx="0" cy="174625"/>
          </a:xfrm>
          <a:prstGeom prst="straightConnector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8" name="直接箭头连接符 48"/>
          <p:cNvCxnSpPr/>
          <p:nvPr/>
        </p:nvCxnSpPr>
        <p:spPr>
          <a:xfrm rot="5400000" flipH="1" flipV="1">
            <a:off x="531813" y="3055938"/>
            <a:ext cx="4891087" cy="1201737"/>
          </a:xfrm>
          <a:prstGeom prst="bentConnector3">
            <a:avLst>
              <a:gd name="adj1" fmla="val 104675"/>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19" name="直接箭头连接符 48"/>
          <p:cNvCxnSpPr/>
          <p:nvPr/>
        </p:nvCxnSpPr>
        <p:spPr>
          <a:xfrm rot="10800000" flipH="1">
            <a:off x="214313" y="5127625"/>
            <a:ext cx="1071562" cy="492125"/>
          </a:xfrm>
          <a:prstGeom prst="bentConnector3">
            <a:avLst>
              <a:gd name="adj1" fmla="val -3202"/>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0" name="直接箭头连接符 48"/>
          <p:cNvCxnSpPr>
            <a:stCxn id="33" idx="2"/>
          </p:cNvCxnSpPr>
          <p:nvPr/>
        </p:nvCxnSpPr>
        <p:spPr>
          <a:xfrm rot="5400000" flipH="1" flipV="1">
            <a:off x="2655887" y="2947988"/>
            <a:ext cx="3313113" cy="1468438"/>
          </a:xfrm>
          <a:prstGeom prst="bentConnector3">
            <a:avLst>
              <a:gd name="adj1" fmla="val -5367"/>
            </a:avLst>
          </a:prstGeom>
          <a:ln w="19050">
            <a:solidFill>
              <a:schemeClr val="tx2"/>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124" name="直接箭头连接符 48"/>
          <p:cNvCxnSpPr/>
          <p:nvPr/>
        </p:nvCxnSpPr>
        <p:spPr>
          <a:xfrm rot="16200000" flipV="1">
            <a:off x="2601119" y="2928144"/>
            <a:ext cx="3422650" cy="1468438"/>
          </a:xfrm>
          <a:prstGeom prst="bentConnector3">
            <a:avLst>
              <a:gd name="adj1" fmla="val 99760"/>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46" name="文本框 8"/>
          <p:cNvSpPr txBox="1">
            <a:spLocks noChangeArrowheads="1"/>
          </p:cNvSpPr>
          <p:nvPr/>
        </p:nvSpPr>
        <p:spPr bwMode="auto">
          <a:xfrm>
            <a:off x="1438275" y="3381375"/>
            <a:ext cx="503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1600" dirty="0" smtClean="0">
                <a:solidFill>
                  <a:schemeClr val="accent4"/>
                </a:solidFill>
                <a:latin typeface="+mn-lt"/>
                <a:ea typeface="+mn-ea"/>
                <a:sym typeface="宋体" pitchFamily="2" charset="-122"/>
              </a:rPr>
              <a:t>yes</a:t>
            </a:r>
            <a:endParaRPr lang="zh-CN" altLang="en-US" sz="2000" b="1" dirty="0" smtClean="0">
              <a:solidFill>
                <a:srgbClr val="000000"/>
              </a:solidFill>
              <a:latin typeface="Times New Roman" pitchFamily="18" charset="0"/>
              <a:sym typeface="宋体" pitchFamily="2" charset="-122"/>
            </a:endParaRPr>
          </a:p>
        </p:txBody>
      </p:sp>
      <p:sp>
        <p:nvSpPr>
          <p:cNvPr id="147" name="文本框 8"/>
          <p:cNvSpPr txBox="1">
            <a:spLocks noChangeArrowheads="1"/>
          </p:cNvSpPr>
          <p:nvPr/>
        </p:nvSpPr>
        <p:spPr bwMode="auto">
          <a:xfrm>
            <a:off x="182563" y="2673350"/>
            <a:ext cx="411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1600" dirty="0" smtClean="0">
                <a:solidFill>
                  <a:schemeClr val="accent4"/>
                </a:solidFill>
                <a:latin typeface="+mn-lt"/>
                <a:ea typeface="+mn-ea"/>
                <a:sym typeface="宋体" pitchFamily="2" charset="-122"/>
              </a:rPr>
              <a:t>no</a:t>
            </a:r>
            <a:endParaRPr lang="zh-CN" altLang="en-US" sz="2000" b="1" dirty="0" smtClean="0">
              <a:solidFill>
                <a:srgbClr val="000000"/>
              </a:solidFill>
              <a:latin typeface="Times New Roman" pitchFamily="18" charset="0"/>
              <a:sym typeface="宋体" pitchFamily="2" charset="-122"/>
            </a:endParaRPr>
          </a:p>
        </p:txBody>
      </p:sp>
      <p:sp>
        <p:nvSpPr>
          <p:cNvPr id="148" name="文本框 8"/>
          <p:cNvSpPr txBox="1">
            <a:spLocks noChangeArrowheads="1"/>
          </p:cNvSpPr>
          <p:nvPr/>
        </p:nvSpPr>
        <p:spPr bwMode="auto">
          <a:xfrm>
            <a:off x="214313" y="5203825"/>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1600" dirty="0" smtClean="0">
                <a:solidFill>
                  <a:schemeClr val="accent4"/>
                </a:solidFill>
                <a:latin typeface="+mn-lt"/>
                <a:ea typeface="+mn-ea"/>
                <a:sym typeface="宋体" pitchFamily="2" charset="-122"/>
              </a:rPr>
              <a:t>no</a:t>
            </a:r>
            <a:endParaRPr lang="zh-CN" altLang="en-US" sz="2000" b="1" dirty="0" smtClean="0">
              <a:solidFill>
                <a:srgbClr val="000000"/>
              </a:solidFill>
              <a:latin typeface="Times New Roman" pitchFamily="18" charset="0"/>
              <a:sym typeface="宋体" pitchFamily="2" charset="-122"/>
            </a:endParaRPr>
          </a:p>
        </p:txBody>
      </p:sp>
      <p:sp>
        <p:nvSpPr>
          <p:cNvPr id="149" name="文本框 8"/>
          <p:cNvSpPr txBox="1">
            <a:spLocks noChangeArrowheads="1"/>
          </p:cNvSpPr>
          <p:nvPr/>
        </p:nvSpPr>
        <p:spPr bwMode="auto">
          <a:xfrm>
            <a:off x="1565275" y="5762625"/>
            <a:ext cx="503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1600" dirty="0" smtClean="0">
                <a:solidFill>
                  <a:schemeClr val="accent4"/>
                </a:solidFill>
                <a:latin typeface="+mn-lt"/>
                <a:ea typeface="+mn-ea"/>
                <a:sym typeface="宋体" pitchFamily="2" charset="-122"/>
              </a:rPr>
              <a:t>yes</a:t>
            </a:r>
            <a:endParaRPr lang="zh-CN" altLang="en-US" sz="2000" b="1" dirty="0" smtClean="0">
              <a:solidFill>
                <a:srgbClr val="000000"/>
              </a:solidFill>
              <a:latin typeface="Times New Roman" pitchFamily="18" charset="0"/>
              <a:sym typeface="宋体" pitchFamily="2" charset="-122"/>
            </a:endParaRPr>
          </a:p>
        </p:txBody>
      </p:sp>
      <p:sp>
        <p:nvSpPr>
          <p:cNvPr id="151" name="文本框 8"/>
          <p:cNvSpPr txBox="1">
            <a:spLocks noChangeArrowheads="1"/>
          </p:cNvSpPr>
          <p:nvPr/>
        </p:nvSpPr>
        <p:spPr bwMode="auto">
          <a:xfrm>
            <a:off x="3827463" y="3343275"/>
            <a:ext cx="503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1600" dirty="0" smtClean="0">
                <a:solidFill>
                  <a:schemeClr val="accent4"/>
                </a:solidFill>
                <a:latin typeface="+mn-lt"/>
                <a:ea typeface="+mn-ea"/>
                <a:sym typeface="宋体" pitchFamily="2" charset="-122"/>
              </a:rPr>
              <a:t>yes</a:t>
            </a:r>
            <a:endParaRPr lang="zh-CN" altLang="en-US" sz="2000" b="1" dirty="0" smtClean="0">
              <a:solidFill>
                <a:srgbClr val="000000"/>
              </a:solidFill>
              <a:latin typeface="Times New Roman" pitchFamily="18" charset="0"/>
              <a:sym typeface="宋体" pitchFamily="2" charset="-122"/>
            </a:endParaRPr>
          </a:p>
        </p:txBody>
      </p:sp>
      <p:sp>
        <p:nvSpPr>
          <p:cNvPr id="153" name="文本框 8"/>
          <p:cNvSpPr txBox="1">
            <a:spLocks noChangeArrowheads="1"/>
          </p:cNvSpPr>
          <p:nvPr/>
        </p:nvSpPr>
        <p:spPr bwMode="auto">
          <a:xfrm>
            <a:off x="2481263" y="3255963"/>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en-US" altLang="zh-CN" sz="1600" dirty="0" smtClean="0">
                <a:solidFill>
                  <a:schemeClr val="accent4"/>
                </a:solidFill>
                <a:latin typeface="+mn-lt"/>
                <a:ea typeface="+mn-ea"/>
                <a:sym typeface="宋体" pitchFamily="2" charset="-122"/>
              </a:rPr>
              <a:t>no</a:t>
            </a:r>
            <a:endParaRPr lang="zh-CN" altLang="en-US" sz="2000" b="1" dirty="0" smtClean="0">
              <a:solidFill>
                <a:srgbClr val="000000"/>
              </a:solidFill>
              <a:latin typeface="Times New Roman" pitchFamily="18" charset="0"/>
              <a:sym typeface="宋体" pitchFamily="2" charset="-122"/>
            </a:endParaRPr>
          </a:p>
        </p:txBody>
      </p:sp>
      <p:cxnSp>
        <p:nvCxnSpPr>
          <p:cNvPr id="154" name="直接箭头连接符 48"/>
          <p:cNvCxnSpPr>
            <a:stCxn id="31" idx="1"/>
            <a:endCxn id="4" idx="2"/>
          </p:cNvCxnSpPr>
          <p:nvPr/>
        </p:nvCxnSpPr>
        <p:spPr>
          <a:xfrm rot="10800000" flipH="1" flipV="1">
            <a:off x="2508250" y="3144838"/>
            <a:ext cx="420688" cy="2768600"/>
          </a:xfrm>
          <a:prstGeom prst="bentConnector3">
            <a:avLst>
              <a:gd name="adj1" fmla="val 3441"/>
            </a:avLst>
          </a:prstGeom>
          <a:ln w="19050">
            <a:solidFill>
              <a:schemeClr val="tx2"/>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899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Software design</a:t>
            </a:r>
          </a:p>
        </p:txBody>
      </p:sp>
      <p:pic>
        <p:nvPicPr>
          <p:cNvPr id="11267" name="图片 4"/>
          <p:cNvPicPr>
            <a:picLocks noChangeAspect="1"/>
          </p:cNvPicPr>
          <p:nvPr/>
        </p:nvPicPr>
        <p:blipFill>
          <a:blip r:embed="rId3" cstate="email">
            <a:extLst>
              <a:ext uri="{28A0092B-C50C-407E-A947-70E740481C1C}">
                <a14:useLocalDpi xmlns:a14="http://schemas.microsoft.com/office/drawing/2010/main" val="0"/>
              </a:ext>
            </a:extLst>
          </a:blip>
          <a:srcRect l="5275" t="3651" r="1439" b="2501"/>
          <a:stretch>
            <a:fillRect/>
          </a:stretch>
        </p:blipFill>
        <p:spPr bwMode="auto">
          <a:xfrm>
            <a:off x="2636564" y="912813"/>
            <a:ext cx="60055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圆角矩形 60"/>
          <p:cNvSpPr/>
          <p:nvPr/>
        </p:nvSpPr>
        <p:spPr>
          <a:xfrm>
            <a:off x="7871720" y="1227138"/>
            <a:ext cx="3735387" cy="947737"/>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400" b="1" noProof="1">
                <a:latin typeface="微软雅黑" panose="020B0503020204020204" pitchFamily="34" charset="-122"/>
                <a:ea typeface="微软雅黑" panose="020B0503020204020204" pitchFamily="34" charset="-122"/>
              </a:rPr>
              <a:t>Communication function block</a:t>
            </a:r>
            <a:endParaRPr kumimoji="1" lang="zh-CN" altLang="en-US" sz="2400" b="1" noProof="1">
              <a:latin typeface="微软雅黑" panose="020B0503020204020204" pitchFamily="34" charset="-122"/>
              <a:ea typeface="微软雅黑" panose="020B0503020204020204" pitchFamily="34" charset="-122"/>
            </a:endParaRPr>
          </a:p>
        </p:txBody>
      </p:sp>
      <p:sp>
        <p:nvSpPr>
          <p:cNvPr id="2" name="圆角矩形 1"/>
          <p:cNvSpPr/>
          <p:nvPr/>
        </p:nvSpPr>
        <p:spPr>
          <a:xfrm>
            <a:off x="388664" y="1276350"/>
            <a:ext cx="3735387" cy="1109663"/>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400" b="1" noProof="1">
                <a:latin typeface="微软雅黑" panose="020B0503020204020204" pitchFamily="34" charset="-122"/>
                <a:ea typeface="微软雅黑" panose="020B0503020204020204" pitchFamily="34" charset="-122"/>
              </a:rPr>
              <a:t>Data acquisition function block</a:t>
            </a:r>
            <a:endParaRPr kumimoji="1" lang="zh-CN" altLang="en-US" sz="2400" b="1" noProof="1">
              <a:latin typeface="微软雅黑" panose="020B0503020204020204" pitchFamily="34" charset="-122"/>
              <a:ea typeface="微软雅黑" panose="020B0503020204020204" pitchFamily="34" charset="-122"/>
            </a:endParaRPr>
          </a:p>
        </p:txBody>
      </p:sp>
      <p:sp>
        <p:nvSpPr>
          <p:cNvPr id="3" name="圆角矩形 2"/>
          <p:cNvSpPr/>
          <p:nvPr/>
        </p:nvSpPr>
        <p:spPr>
          <a:xfrm>
            <a:off x="8922644" y="2365382"/>
            <a:ext cx="2684463" cy="1357312"/>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400" b="1" noProof="1">
                <a:latin typeface="微软雅黑" panose="020B0503020204020204" pitchFamily="34" charset="-122"/>
                <a:ea typeface="微软雅黑" panose="020B0503020204020204" pitchFamily="34" charset="-122"/>
              </a:rPr>
              <a:t>Radiation calculation function block</a:t>
            </a:r>
            <a:endParaRPr kumimoji="1" lang="zh-CN" altLang="en-US" sz="2400" b="1" noProof="1">
              <a:latin typeface="微软雅黑" panose="020B0503020204020204" pitchFamily="34" charset="-122"/>
              <a:ea typeface="微软雅黑" panose="020B0503020204020204" pitchFamily="34" charset="-122"/>
            </a:endParaRPr>
          </a:p>
        </p:txBody>
      </p:sp>
      <p:sp>
        <p:nvSpPr>
          <p:cNvPr id="7" name="圆角矩形 6"/>
          <p:cNvSpPr/>
          <p:nvPr/>
        </p:nvSpPr>
        <p:spPr>
          <a:xfrm>
            <a:off x="388664" y="5146675"/>
            <a:ext cx="3735387" cy="819150"/>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400" b="1" noProof="1">
                <a:latin typeface="微软雅黑" panose="020B0503020204020204" pitchFamily="34" charset="-122"/>
                <a:ea typeface="微软雅黑" panose="020B0503020204020204" pitchFamily="34" charset="-122"/>
              </a:rPr>
              <a:t>Data storage function block</a:t>
            </a:r>
            <a:endParaRPr kumimoji="1" lang="zh-CN" altLang="en-US" sz="2400" b="1" noProof="1">
              <a:latin typeface="微软雅黑" panose="020B0503020204020204" pitchFamily="34" charset="-122"/>
              <a:ea typeface="微软雅黑" panose="020B0503020204020204" pitchFamily="34" charset="-122"/>
            </a:endParaRPr>
          </a:p>
        </p:txBody>
      </p:sp>
      <p:sp>
        <p:nvSpPr>
          <p:cNvPr id="9" name="上箭头 8"/>
          <p:cNvSpPr/>
          <p:nvPr/>
        </p:nvSpPr>
        <p:spPr>
          <a:xfrm rot="4398579">
            <a:off x="7843932" y="2423871"/>
            <a:ext cx="305200" cy="2408852"/>
          </a:xfrm>
          <a:prstGeom prst="upArrow">
            <a:avLst/>
          </a:prstGeom>
          <a:gradFill>
            <a:gsLst>
              <a:gs pos="0">
                <a:srgbClr val="C00000">
                  <a:alpha val="62000"/>
                </a:srgbClr>
              </a:gs>
              <a:gs pos="64000">
                <a:schemeClr val="accent1">
                  <a:shade val="67500"/>
                  <a:satMod val="115000"/>
                </a:schemeClr>
              </a:gs>
              <a:gs pos="100000">
                <a:srgbClr val="3399FF">
                  <a:alpha val="8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127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164" y="2625725"/>
            <a:ext cx="4116387"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上箭头 13"/>
          <p:cNvSpPr/>
          <p:nvPr/>
        </p:nvSpPr>
        <p:spPr>
          <a:xfrm rot="14697683">
            <a:off x="4810749" y="4114678"/>
            <a:ext cx="305200" cy="2310502"/>
          </a:xfrm>
          <a:prstGeom prst="upArrow">
            <a:avLst/>
          </a:prstGeom>
          <a:gradFill>
            <a:gsLst>
              <a:gs pos="0">
                <a:srgbClr val="C00000">
                  <a:alpha val="62000"/>
                </a:srgbClr>
              </a:gs>
              <a:gs pos="63000">
                <a:schemeClr val="accent1">
                  <a:shade val="67500"/>
                  <a:satMod val="115000"/>
                </a:schemeClr>
              </a:gs>
              <a:gs pos="100000">
                <a:srgbClr val="3399FF">
                  <a:alpha val="8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上箭头 14"/>
          <p:cNvSpPr/>
          <p:nvPr/>
        </p:nvSpPr>
        <p:spPr>
          <a:xfrm rot="3054972">
            <a:off x="7373177" y="1611096"/>
            <a:ext cx="305200" cy="1815519"/>
          </a:xfrm>
          <a:prstGeom prst="upArrow">
            <a:avLst/>
          </a:prstGeom>
          <a:gradFill>
            <a:gsLst>
              <a:gs pos="0">
                <a:srgbClr val="C00000">
                  <a:alpha val="62000"/>
                </a:srgbClr>
              </a:gs>
              <a:gs pos="61000">
                <a:schemeClr val="accent1">
                  <a:shade val="67500"/>
                  <a:satMod val="115000"/>
                </a:schemeClr>
              </a:gs>
              <a:gs pos="100000">
                <a:srgbClr val="3399FF">
                  <a:alpha val="8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上箭头 15"/>
          <p:cNvSpPr/>
          <p:nvPr/>
        </p:nvSpPr>
        <p:spPr>
          <a:xfrm rot="19219162">
            <a:off x="3970874" y="1884228"/>
            <a:ext cx="305200" cy="2162818"/>
          </a:xfrm>
          <a:prstGeom prst="upArrow">
            <a:avLst/>
          </a:prstGeom>
          <a:gradFill>
            <a:gsLst>
              <a:gs pos="0">
                <a:srgbClr val="C00000">
                  <a:alpha val="62000"/>
                </a:srgbClr>
              </a:gs>
              <a:gs pos="61000">
                <a:schemeClr val="accent1">
                  <a:shade val="67500"/>
                  <a:satMod val="115000"/>
                </a:schemeClr>
              </a:gs>
              <a:gs pos="100000">
                <a:srgbClr val="3399FF">
                  <a:alpha val="8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圆角矩形 16"/>
          <p:cNvSpPr/>
          <p:nvPr/>
        </p:nvSpPr>
        <p:spPr>
          <a:xfrm>
            <a:off x="198164" y="4229100"/>
            <a:ext cx="2203450" cy="819150"/>
          </a:xfrm>
          <a:prstGeom prst="roundRect">
            <a:avLst/>
          </a:prstGeom>
          <a:solidFill>
            <a:srgbClr val="7030A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800" b="1" noProof="1">
                <a:latin typeface="微软雅黑" panose="020B0503020204020204" pitchFamily="34" charset="-122"/>
                <a:ea typeface="微软雅黑" panose="020B0503020204020204" pitchFamily="34" charset="-122"/>
              </a:rPr>
              <a:t>GUI</a:t>
            </a:r>
            <a:endParaRPr kumimoji="1" lang="zh-CN" altLang="en-US" sz="2800" b="1" noProof="1">
              <a:latin typeface="微软雅黑" panose="020B0503020204020204" pitchFamily="34" charset="-122"/>
              <a:ea typeface="微软雅黑" panose="020B0503020204020204" pitchFamily="34" charset="-122"/>
            </a:endParaRPr>
          </a:p>
        </p:txBody>
      </p:sp>
      <p:sp>
        <p:nvSpPr>
          <p:cNvPr id="11286" name="TextBox 1"/>
          <p:cNvSpPr txBox="1">
            <a:spLocks noChangeArrowheads="1"/>
          </p:cNvSpPr>
          <p:nvPr/>
        </p:nvSpPr>
        <p:spPr bwMode="auto">
          <a:xfrm>
            <a:off x="7210151" y="4338638"/>
            <a:ext cx="4862513" cy="1476375"/>
          </a:xfrm>
          <a:prstGeom prst="rect">
            <a:avLst/>
          </a:prstGeom>
          <a:noFill/>
          <a:ln w="38100">
            <a:solidFill>
              <a:srgbClr val="0081E2"/>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b="1">
                <a:latin typeface="Times New Roman" pitchFamily="18" charset="0"/>
                <a:ea typeface="微软雅黑" pitchFamily="34" charset="-122"/>
                <a:cs typeface="Times New Roman" pitchFamily="18" charset="0"/>
              </a:rPr>
              <a:t>Allocate radiation calculation function block and data storage function block on threads of different CPUs.</a:t>
            </a:r>
            <a:endParaRPr kumimoji="1" lang="en-US" altLang="zh-CN" sz="2000">
              <a:latin typeface="Times New Roman" pitchFamily="18" charset="0"/>
              <a:ea typeface="微软雅黑" pitchFamily="34" charset="-122"/>
              <a:cs typeface="Times New Roman" pitchFamily="18" charset="0"/>
            </a:endParaRPr>
          </a:p>
        </p:txBody>
      </p:sp>
      <p:sp>
        <p:nvSpPr>
          <p:cNvPr id="19" name="圆角矩形 18"/>
          <p:cNvSpPr/>
          <p:nvPr/>
        </p:nvSpPr>
        <p:spPr>
          <a:xfrm>
            <a:off x="7613376" y="3857625"/>
            <a:ext cx="4090988" cy="557213"/>
          </a:xfrm>
          <a:prstGeom prst="roundRect">
            <a:avLst/>
          </a:prstGeom>
          <a:solidFill>
            <a:srgbClr val="0070C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000" b="1" noProof="1">
                <a:latin typeface="微软雅黑" panose="020B0503020204020204" pitchFamily="34" charset="-122"/>
                <a:ea typeface="微软雅黑" panose="020B0503020204020204" pitchFamily="34" charset="-122"/>
              </a:rPr>
              <a:t>Ensure real-time performance</a:t>
            </a:r>
            <a:endParaRPr kumimoji="1" lang="zh-CN" altLang="en-US" sz="2000" b="1" noProof="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43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System implementation and testing</a:t>
            </a:r>
          </a:p>
        </p:txBody>
      </p:sp>
      <p:sp>
        <p:nvSpPr>
          <p:cNvPr id="61" name="圆角矩形 60"/>
          <p:cNvSpPr/>
          <p:nvPr/>
        </p:nvSpPr>
        <p:spPr>
          <a:xfrm>
            <a:off x="830263" y="1036638"/>
            <a:ext cx="3735387" cy="819150"/>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800" b="1" noProof="1">
                <a:latin typeface="微软雅黑" panose="020B0503020204020204" pitchFamily="34" charset="-122"/>
                <a:ea typeface="微软雅黑" panose="020B0503020204020204" pitchFamily="34" charset="-122"/>
              </a:rPr>
              <a:t>Communication function block</a:t>
            </a:r>
            <a:endParaRPr kumimoji="1" lang="zh-CN" altLang="en-US" sz="2800" b="1" noProof="1">
              <a:latin typeface="微软雅黑" panose="020B0503020204020204" pitchFamily="34" charset="-122"/>
              <a:ea typeface="微软雅黑" panose="020B0503020204020204" pitchFamily="34" charset="-122"/>
            </a:endParaRPr>
          </a:p>
        </p:txBody>
      </p:sp>
      <p:sp>
        <p:nvSpPr>
          <p:cNvPr id="12292" name="TextBox 1"/>
          <p:cNvSpPr txBox="1">
            <a:spLocks noChangeArrowheads="1"/>
          </p:cNvSpPr>
          <p:nvPr/>
        </p:nvSpPr>
        <p:spPr bwMode="auto">
          <a:xfrm>
            <a:off x="5175250" y="1011238"/>
            <a:ext cx="63833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b="1">
                <a:solidFill>
                  <a:srgbClr val="C00000"/>
                </a:solidFill>
                <a:latin typeface="Times New Roman" pitchFamily="18" charset="0"/>
                <a:ea typeface="微软雅黑" pitchFamily="34" charset="-122"/>
                <a:cs typeface="Times New Roman" pitchFamily="18" charset="0"/>
              </a:rPr>
              <a:t>Slow data communication </a:t>
            </a:r>
            <a:r>
              <a:rPr kumimoji="1" lang="en-US" altLang="zh-CN" sz="2000">
                <a:latin typeface="Times New Roman" pitchFamily="18" charset="0"/>
                <a:ea typeface="微软雅黑" pitchFamily="34" charset="-122"/>
                <a:cs typeface="Times New Roman" pitchFamily="18" charset="0"/>
              </a:rPr>
              <a:t>with Central Control System through Socket;</a:t>
            </a:r>
          </a:p>
          <a:p>
            <a:pPr>
              <a:lnSpc>
                <a:spcPct val="150000"/>
              </a:lnSpc>
              <a:buFont typeface="Wingdings" pitchFamily="2" charset="2"/>
              <a:buChar char="Ø"/>
            </a:pPr>
            <a:r>
              <a:rPr kumimoji="1" lang="en-US" altLang="zh-CN" sz="2000" b="1">
                <a:solidFill>
                  <a:srgbClr val="C00000"/>
                </a:solidFill>
                <a:latin typeface="Times New Roman" pitchFamily="18" charset="0"/>
                <a:ea typeface="微软雅黑" pitchFamily="34" charset="-122"/>
                <a:cs typeface="Times New Roman" pitchFamily="18" charset="0"/>
              </a:rPr>
              <a:t>Fast data transmission </a:t>
            </a:r>
            <a:r>
              <a:rPr kumimoji="1" lang="en-US" altLang="zh-CN" sz="2000">
                <a:latin typeface="Times New Roman" pitchFamily="18" charset="0"/>
                <a:ea typeface="微软雅黑" pitchFamily="34" charset="-122"/>
                <a:cs typeface="Times New Roman" pitchFamily="18" charset="0"/>
              </a:rPr>
              <a:t>with PCS through </a:t>
            </a:r>
            <a:r>
              <a:rPr kumimoji="1" lang="en-US" altLang="zh-CN" sz="2000">
                <a:solidFill>
                  <a:srgbClr val="002060"/>
                </a:solidFill>
                <a:latin typeface="Times New Roman" pitchFamily="18" charset="0"/>
                <a:ea typeface="微软雅黑" pitchFamily="34" charset="-122"/>
                <a:cs typeface="Times New Roman" pitchFamily="18" charset="0"/>
              </a:rPr>
              <a:t>reflective memory network (RFM);</a:t>
            </a:r>
          </a:p>
        </p:txBody>
      </p:sp>
      <p:sp>
        <p:nvSpPr>
          <p:cNvPr id="9" name="TextBox 1"/>
          <p:cNvSpPr txBox="1">
            <a:spLocks noChangeArrowheads="1"/>
          </p:cNvSpPr>
          <p:nvPr/>
        </p:nvSpPr>
        <p:spPr bwMode="auto">
          <a:xfrm>
            <a:off x="5260534" y="4033272"/>
            <a:ext cx="66729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nSpc>
                <a:spcPct val="150000"/>
              </a:lnSpc>
              <a:buFont typeface="Wingdings" pitchFamily="2" charset="2"/>
              <a:buChar char="Ø"/>
              <a:defRPr/>
            </a:pPr>
            <a:r>
              <a:rPr kumimoji="1" lang="en-US" altLang="zh-CN" sz="2000" dirty="0" smtClean="0">
                <a:latin typeface="Times New Roman" pitchFamily="18" charset="0"/>
                <a:ea typeface="微软雅黑" pitchFamily="34" charset="-122"/>
                <a:cs typeface="Times New Roman" pitchFamily="18" charset="0"/>
              </a:rPr>
              <a:t>Fast data transmission </a:t>
            </a:r>
            <a:r>
              <a:rPr kumimoji="1" lang="en-US" altLang="zh-CN" sz="2000" b="1" dirty="0" smtClean="0">
                <a:solidFill>
                  <a:srgbClr val="C00000"/>
                </a:solidFill>
                <a:latin typeface="Times New Roman" pitchFamily="18" charset="0"/>
                <a:ea typeface="微软雅黑" pitchFamily="34" charset="-122"/>
                <a:cs typeface="Times New Roman" pitchFamily="18" charset="0"/>
              </a:rPr>
              <a:t>test</a:t>
            </a:r>
            <a:r>
              <a:rPr kumimoji="1" lang="en-US" altLang="zh-CN" sz="2000" dirty="0" smtClean="0">
                <a:latin typeface="Times New Roman" pitchFamily="18" charset="0"/>
                <a:ea typeface="微软雅黑" pitchFamily="34" charset="-122"/>
                <a:cs typeface="Times New Roman" pitchFamily="18" charset="0"/>
              </a:rPr>
              <a:t> within two servers with RFM;</a:t>
            </a:r>
          </a:p>
          <a:p>
            <a:pPr>
              <a:lnSpc>
                <a:spcPct val="150000"/>
              </a:lnSpc>
              <a:buFont typeface="Wingdings" pitchFamily="2" charset="2"/>
              <a:buChar char="Ø"/>
              <a:defRPr/>
            </a:pPr>
            <a:r>
              <a:rPr kumimoji="1" lang="en-US" altLang="zh-CN" sz="2000" dirty="0" smtClean="0">
                <a:latin typeface="Times New Roman" pitchFamily="18" charset="0"/>
                <a:ea typeface="微软雅黑" pitchFamily="34" charset="-122"/>
                <a:cs typeface="Times New Roman" pitchFamily="18" charset="0"/>
              </a:rPr>
              <a:t>The test time is </a:t>
            </a:r>
            <a:r>
              <a:rPr kumimoji="1" lang="en-US" altLang="zh-CN" sz="2000" b="1" dirty="0" smtClean="0">
                <a:solidFill>
                  <a:srgbClr val="C00000"/>
                </a:solidFill>
                <a:latin typeface="Times New Roman" pitchFamily="18" charset="0"/>
                <a:ea typeface="微软雅黑" pitchFamily="34" charset="-122"/>
                <a:cs typeface="Times New Roman" pitchFamily="18" charset="0"/>
              </a:rPr>
              <a:t>300 seconds</a:t>
            </a:r>
            <a:r>
              <a:rPr kumimoji="1" lang="en-US" altLang="zh-CN" sz="2000" dirty="0" smtClean="0">
                <a:latin typeface="Times New Roman" pitchFamily="18" charset="0"/>
                <a:ea typeface="微软雅黑" pitchFamily="34" charset="-122"/>
                <a:cs typeface="Times New Roman" pitchFamily="18" charset="0"/>
              </a:rPr>
              <a:t>, and a data is sent and read every </a:t>
            </a:r>
            <a:r>
              <a:rPr kumimoji="1" lang="en-US" altLang="zh-CN" sz="2000" b="1" dirty="0" smtClean="0">
                <a:solidFill>
                  <a:srgbClr val="C00000"/>
                </a:solidFill>
                <a:latin typeface="Times New Roman" pitchFamily="18" charset="0"/>
                <a:ea typeface="微软雅黑" pitchFamily="34" charset="-122"/>
                <a:cs typeface="Times New Roman" pitchFamily="18" charset="0"/>
              </a:rPr>
              <a:t>50 microseconds </a:t>
            </a:r>
            <a:r>
              <a:rPr kumimoji="1" lang="en-US" altLang="zh-CN" sz="2000" dirty="0" smtClean="0">
                <a:latin typeface="Times New Roman" pitchFamily="18" charset="0"/>
                <a:ea typeface="微软雅黑" pitchFamily="34" charset="-122"/>
                <a:cs typeface="Times New Roman" pitchFamily="18" charset="0"/>
              </a:rPr>
              <a:t>with RFM;</a:t>
            </a:r>
          </a:p>
          <a:p>
            <a:pPr>
              <a:lnSpc>
                <a:spcPct val="150000"/>
              </a:lnSpc>
              <a:buFont typeface="Wingdings" pitchFamily="2" charset="2"/>
              <a:buChar char="Ø"/>
              <a:defRPr/>
            </a:pPr>
            <a:r>
              <a:rPr kumimoji="1" lang="zh-CN" altLang="en-US" sz="2000" dirty="0" smtClean="0">
                <a:latin typeface="Times New Roman" pitchFamily="18" charset="0"/>
                <a:ea typeface="微软雅黑" pitchFamily="34" charset="-122"/>
                <a:cs typeface="Times New Roman" pitchFamily="18" charset="0"/>
              </a:rPr>
              <a:t> </a:t>
            </a:r>
            <a:r>
              <a:rPr kumimoji="1" lang="en-US" altLang="zh-CN" sz="2000" dirty="0" smtClean="0">
                <a:latin typeface="Times New Roman" pitchFamily="18" charset="0"/>
                <a:ea typeface="微软雅黑" pitchFamily="34" charset="-122"/>
                <a:cs typeface="Times New Roman" pitchFamily="18" charset="0"/>
              </a:rPr>
              <a:t>The waveform has no distortion.</a:t>
            </a:r>
            <a:endParaRPr kumimoji="1" lang="en-US" altLang="zh-CN" sz="2000" strike="sngStrike" dirty="0" smtClean="0">
              <a:solidFill>
                <a:srgbClr val="C00000"/>
              </a:solidFill>
              <a:latin typeface="Times New Roman" pitchFamily="18" charset="0"/>
              <a:ea typeface="微软雅黑" pitchFamily="34" charset="-122"/>
              <a:cs typeface="Times New Roman" pitchFamily="18" charset="0"/>
            </a:endParaRPr>
          </a:p>
        </p:txBody>
      </p:sp>
      <p:pic>
        <p:nvPicPr>
          <p:cNvPr id="12294" name="图片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75250" y="3028950"/>
            <a:ext cx="22082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50375" y="3028950"/>
            <a:ext cx="22082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nvCxnSpPr>
        <p:spPr>
          <a:xfrm>
            <a:off x="6708775" y="3408363"/>
            <a:ext cx="3176588" cy="0"/>
          </a:xfrm>
          <a:prstGeom prst="line">
            <a:avLst/>
          </a:prstGeom>
          <a:ln w="63500">
            <a:solidFill>
              <a:srgbClr val="00B0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297" name="内容占位符 2"/>
          <p:cNvSpPr txBox="1">
            <a:spLocks noChangeArrowheads="1"/>
          </p:cNvSpPr>
          <p:nvPr/>
        </p:nvSpPr>
        <p:spPr bwMode="auto">
          <a:xfrm>
            <a:off x="7899400" y="3405188"/>
            <a:ext cx="752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b="1">
                <a:solidFill>
                  <a:srgbClr val="00B050"/>
                </a:solidFill>
                <a:latin typeface="Times New Roman" pitchFamily="18" charset="0"/>
                <a:sym typeface="宋体" charset="-122"/>
              </a:rPr>
              <a:t>RFM</a:t>
            </a:r>
            <a:endParaRPr lang="zh-CN" altLang="zh-CN" b="1">
              <a:solidFill>
                <a:srgbClr val="00B050"/>
              </a:solidFill>
              <a:latin typeface="Times New Roman" pitchFamily="18" charset="0"/>
              <a:sym typeface="宋体" charset="-122"/>
            </a:endParaRPr>
          </a:p>
        </p:txBody>
      </p:sp>
      <p:sp>
        <p:nvSpPr>
          <p:cNvPr id="12298" name="内容占位符 2"/>
          <p:cNvSpPr txBox="1">
            <a:spLocks noChangeArrowheads="1"/>
          </p:cNvSpPr>
          <p:nvPr/>
        </p:nvSpPr>
        <p:spPr bwMode="auto">
          <a:xfrm>
            <a:off x="5683250" y="3087688"/>
            <a:ext cx="119221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sz="2400" b="1">
                <a:solidFill>
                  <a:srgbClr val="FFFF00"/>
                </a:solidFill>
                <a:latin typeface="Times New Roman" pitchFamily="18" charset="0"/>
                <a:sym typeface="宋体" charset="-122"/>
              </a:rPr>
              <a:t>SEND</a:t>
            </a:r>
            <a:endParaRPr lang="zh-CN" altLang="zh-CN" sz="2400" b="1">
              <a:solidFill>
                <a:srgbClr val="FFFF00"/>
              </a:solidFill>
              <a:latin typeface="Times New Roman" pitchFamily="18" charset="0"/>
              <a:sym typeface="宋体" charset="-122"/>
            </a:endParaRPr>
          </a:p>
        </p:txBody>
      </p:sp>
      <p:sp>
        <p:nvSpPr>
          <p:cNvPr id="12299" name="内容占位符 2"/>
          <p:cNvSpPr txBox="1">
            <a:spLocks noChangeArrowheads="1"/>
          </p:cNvSpPr>
          <p:nvPr/>
        </p:nvSpPr>
        <p:spPr bwMode="auto">
          <a:xfrm>
            <a:off x="9885363" y="3087688"/>
            <a:ext cx="13223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sz="2400" b="1">
                <a:solidFill>
                  <a:srgbClr val="FFFF00"/>
                </a:solidFill>
                <a:latin typeface="Times New Roman" pitchFamily="18" charset="0"/>
                <a:sym typeface="宋体" charset="-122"/>
              </a:rPr>
              <a:t>READ</a:t>
            </a:r>
            <a:endParaRPr lang="zh-CN" altLang="zh-CN" sz="2400" b="1">
              <a:solidFill>
                <a:srgbClr val="FFFF00"/>
              </a:solidFill>
              <a:latin typeface="Times New Roman" pitchFamily="18" charset="0"/>
              <a:sym typeface="宋体" charset="-122"/>
            </a:endParaRPr>
          </a:p>
        </p:txBody>
      </p:sp>
      <p:sp>
        <p:nvSpPr>
          <p:cNvPr id="12300" name="内容占位符 2"/>
          <p:cNvSpPr txBox="1">
            <a:spLocks noChangeArrowheads="1"/>
          </p:cNvSpPr>
          <p:nvPr/>
        </p:nvSpPr>
        <p:spPr bwMode="auto">
          <a:xfrm>
            <a:off x="10034588" y="2641600"/>
            <a:ext cx="838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ts val="400"/>
              </a:spcBef>
              <a:spcAft>
                <a:spcPts val="300"/>
              </a:spcAft>
            </a:pPr>
            <a:r>
              <a:rPr lang="en-US" altLang="zh-CN" sz="2400" b="1">
                <a:solidFill>
                  <a:srgbClr val="7030A0"/>
                </a:solidFill>
                <a:latin typeface="Times New Roman" pitchFamily="18" charset="0"/>
                <a:sym typeface="宋体" charset="-122"/>
              </a:rPr>
              <a:t>RTF</a:t>
            </a:r>
            <a:endParaRPr lang="zh-CN" altLang="zh-CN" sz="2400" b="1">
              <a:solidFill>
                <a:srgbClr val="7030A0"/>
              </a:solidFill>
              <a:latin typeface="Times New Roman" pitchFamily="18" charset="0"/>
              <a:sym typeface="宋体" charset="-122"/>
            </a:endParaRPr>
          </a:p>
        </p:txBody>
      </p:sp>
      <p:pic>
        <p:nvPicPr>
          <p:cNvPr id="12301"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4938" y="2144713"/>
            <a:ext cx="5126037"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0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noChangeArrowheads="1"/>
          </p:cNvSpPr>
          <p:nvPr>
            <p:ph type="title"/>
          </p:nvPr>
        </p:nvSpPr>
        <p:spPr>
          <a:solidFill>
            <a:srgbClr val="222267"/>
          </a:solidFill>
        </p:spPr>
        <p:txBody>
          <a:bodyPr>
            <a:prstTxWarp prst="textNoShape">
              <a:avLst/>
            </a:prstTxWarp>
          </a:bodyPr>
          <a:lstStyle/>
          <a:p>
            <a:pPr eaLnBrk="1" hangingPunct="1"/>
            <a:r>
              <a:rPr lang="en-US" altLang="zh-CN" smtClean="0">
                <a:latin typeface="Arial Black" pitchFamily="34" charset="0"/>
              </a:rPr>
              <a:t>System implementation and testing</a:t>
            </a:r>
            <a:endParaRPr lang="en-US" altLang="zh-CN" smtClean="0">
              <a:latin typeface="微软雅黑 Light" pitchFamily="34" charset="-122"/>
              <a:ea typeface="微软雅黑 Light" pitchFamily="34" charset="-122"/>
            </a:endParaRPr>
          </a:p>
        </p:txBody>
      </p:sp>
      <p:sp>
        <p:nvSpPr>
          <p:cNvPr id="13315" name="TextBox 1"/>
          <p:cNvSpPr txBox="1">
            <a:spLocks noChangeArrowheads="1"/>
          </p:cNvSpPr>
          <p:nvPr/>
        </p:nvSpPr>
        <p:spPr bwMode="auto">
          <a:xfrm>
            <a:off x="715963" y="2082800"/>
            <a:ext cx="518953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dirty="0">
                <a:latin typeface="Times New Roman" pitchFamily="18" charset="0"/>
                <a:ea typeface="微软雅黑" pitchFamily="34" charset="-122"/>
                <a:cs typeface="Times New Roman" pitchFamily="18" charset="0"/>
              </a:rPr>
              <a:t>Acquires 64 channels of </a:t>
            </a:r>
            <a:r>
              <a:rPr kumimoji="1" lang="en-US" altLang="zh-CN" sz="2000" b="1" dirty="0">
                <a:solidFill>
                  <a:srgbClr val="C00000"/>
                </a:solidFill>
                <a:latin typeface="Times New Roman" pitchFamily="18" charset="0"/>
                <a:ea typeface="微软雅黑" pitchFamily="34" charset="-122"/>
                <a:cs typeface="Times New Roman" pitchFamily="18" charset="0"/>
              </a:rPr>
              <a:t>absolute extreme ultraviolet (AXUV) </a:t>
            </a:r>
            <a:r>
              <a:rPr kumimoji="1" lang="en-US" altLang="zh-CN" sz="2000" dirty="0">
                <a:latin typeface="Times New Roman" pitchFamily="18" charset="0"/>
                <a:ea typeface="微软雅黑" pitchFamily="34" charset="-122"/>
                <a:cs typeface="Times New Roman" pitchFamily="18" charset="0"/>
              </a:rPr>
              <a:t>signals synchronously in 20KHz using D-TACQ196 digitizer.</a:t>
            </a:r>
          </a:p>
          <a:p>
            <a:pPr>
              <a:lnSpc>
                <a:spcPct val="150000"/>
              </a:lnSpc>
              <a:buFont typeface="Wingdings" pitchFamily="2" charset="2"/>
              <a:buChar char="Ø"/>
            </a:pPr>
            <a:endParaRPr kumimoji="1" lang="en-US" altLang="zh-CN" sz="2000" dirty="0">
              <a:latin typeface="Times New Roman" pitchFamily="18" charset="0"/>
              <a:ea typeface="微软雅黑" pitchFamily="34" charset="-122"/>
              <a:cs typeface="Times New Roman" pitchFamily="18" charset="0"/>
            </a:endParaRPr>
          </a:p>
        </p:txBody>
      </p:sp>
      <p:sp>
        <p:nvSpPr>
          <p:cNvPr id="11" name="圆角矩形 10"/>
          <p:cNvSpPr/>
          <p:nvPr/>
        </p:nvSpPr>
        <p:spPr>
          <a:xfrm>
            <a:off x="858838" y="1036638"/>
            <a:ext cx="3733800" cy="819150"/>
          </a:xfrm>
          <a:prstGeom prst="roundRect">
            <a:avLst/>
          </a:prstGeom>
          <a:solidFill>
            <a:srgbClr val="C00000">
              <a:alpha val="85000"/>
            </a:srgbClr>
          </a:solidFill>
          <a:ln w="381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en-US" altLang="zh-CN" sz="2800" b="1" noProof="1">
                <a:latin typeface="微软雅黑" panose="020B0503020204020204" pitchFamily="34" charset="-122"/>
                <a:ea typeface="微软雅黑" panose="020B0503020204020204" pitchFamily="34" charset="-122"/>
              </a:rPr>
              <a:t>Data acquisition function block</a:t>
            </a:r>
            <a:endParaRPr kumimoji="1" lang="zh-CN" altLang="en-US" sz="2800" b="1" noProof="1">
              <a:latin typeface="微软雅黑" panose="020B0503020204020204" pitchFamily="34" charset="-122"/>
              <a:ea typeface="微软雅黑" panose="020B0503020204020204" pitchFamily="34" charset="-122"/>
            </a:endParaRPr>
          </a:p>
        </p:txBody>
      </p:sp>
      <p:pic>
        <p:nvPicPr>
          <p:cNvPr id="13317"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9838" y="1654175"/>
            <a:ext cx="5445125"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6365875" y="1285875"/>
            <a:ext cx="1990725" cy="368300"/>
          </a:xfrm>
          <a:prstGeom prst="rect">
            <a:avLst/>
          </a:prstGeom>
        </p:spPr>
        <p:txBody>
          <a:bodyPr>
            <a:spAutoFit/>
          </a:bodyPr>
          <a:lstStyle/>
          <a:p>
            <a:pPr algn="just">
              <a:spcAft>
                <a:spcPts val="0"/>
              </a:spcAft>
              <a:defRPr/>
            </a:pPr>
            <a:r>
              <a:rPr lang="en-US" altLang="zh-CN" b="1" dirty="0">
                <a:solidFill>
                  <a:srgbClr val="0000FF"/>
                </a:solidFill>
                <a:latin typeface="+mn-lt"/>
                <a:ea typeface="宋体" pitchFamily="2" charset="-122"/>
              </a:rPr>
              <a:t>EAST# 101317</a:t>
            </a:r>
          </a:p>
        </p:txBody>
      </p:sp>
      <p:sp>
        <p:nvSpPr>
          <p:cNvPr id="13319" name="TextBox 1"/>
          <p:cNvSpPr txBox="1">
            <a:spLocks noChangeArrowheads="1"/>
          </p:cNvSpPr>
          <p:nvPr/>
        </p:nvSpPr>
        <p:spPr bwMode="auto">
          <a:xfrm>
            <a:off x="715963" y="3887788"/>
            <a:ext cx="54086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Font typeface="Wingdings" pitchFamily="2" charset="2"/>
              <a:buChar char="Ø"/>
            </a:pPr>
            <a:r>
              <a:rPr kumimoji="1" lang="en-US" altLang="zh-CN" sz="2000">
                <a:latin typeface="Times New Roman" pitchFamily="18" charset="0"/>
                <a:ea typeface="微软雅黑" pitchFamily="34" charset="-122"/>
                <a:cs typeface="Times New Roman" pitchFamily="18" charset="0"/>
              </a:rPr>
              <a:t>Comparing the data acquired from data acquisition function block with the data of EAST data acquisition system , the data is </a:t>
            </a:r>
            <a:r>
              <a:rPr kumimoji="1" lang="en-US" altLang="zh-CN" sz="2000" b="1">
                <a:solidFill>
                  <a:srgbClr val="C00000"/>
                </a:solidFill>
                <a:latin typeface="Times New Roman" pitchFamily="18" charset="0"/>
                <a:ea typeface="微软雅黑" pitchFamily="34" charset="-122"/>
                <a:cs typeface="Times New Roman" pitchFamily="18" charset="0"/>
              </a:rPr>
              <a:t>consistent</a:t>
            </a:r>
            <a:r>
              <a:rPr kumimoji="1" lang="en-US" altLang="zh-CN" sz="2000">
                <a:latin typeface="Times New Roman" pitchFamily="18" charset="0"/>
                <a:ea typeface="微软雅黑" pitchFamily="34" charset="-122"/>
                <a:cs typeface="Times New Roman" pitchFamily="18" charset="0"/>
              </a:rPr>
              <a:t>.</a:t>
            </a:r>
          </a:p>
        </p:txBody>
      </p:sp>
    </p:spTree>
    <p:extLst>
      <p:ext uri="{BB962C8B-B14F-4D97-AF65-F5344CB8AC3E}">
        <p14:creationId xmlns:p14="http://schemas.microsoft.com/office/powerpoint/2010/main" val="3945207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AST plasma control_tm201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EAST plasma control_tm2011.potx</Template>
  <TotalTime>27935</TotalTime>
  <Words>2063</Words>
  <Application>Microsoft Office PowerPoint</Application>
  <PresentationFormat>自定义</PresentationFormat>
  <Paragraphs>190</Paragraphs>
  <Slides>14</Slides>
  <Notes>14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16" baseType="lpstr">
      <vt:lpstr>EAST plasma control_tm2011</vt:lpstr>
      <vt:lpstr>Microsoft 公式 3.0</vt:lpstr>
      <vt:lpstr>PowerPoint 演示文稿</vt:lpstr>
      <vt:lpstr>Outline</vt:lpstr>
      <vt:lpstr>Introduction</vt:lpstr>
      <vt:lpstr>Introduction</vt:lpstr>
      <vt:lpstr>Hardware structure </vt:lpstr>
      <vt:lpstr>Algorithmic logic</vt:lpstr>
      <vt:lpstr>Software design</vt:lpstr>
      <vt:lpstr>System implementation and testing</vt:lpstr>
      <vt:lpstr>System implementation and testing</vt:lpstr>
      <vt:lpstr>System implementation and testing</vt:lpstr>
      <vt:lpstr>System implementation and testing </vt:lpstr>
      <vt:lpstr>System implementation and testing</vt:lpstr>
      <vt:lpstr>Summary</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qpyuan</dc:creator>
  <cp:lastModifiedBy>HP</cp:lastModifiedBy>
  <cp:revision>500</cp:revision>
  <cp:lastPrinted>2019-05-10T10:15:04Z</cp:lastPrinted>
  <dcterms:created xsi:type="dcterms:W3CDTF">2011-03-14T00:13:06Z</dcterms:created>
  <dcterms:modified xsi:type="dcterms:W3CDTF">2021-07-06T07:49:44Z</dcterms:modified>
</cp:coreProperties>
</file>