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25"/>
  </p:notesMasterIdLst>
  <p:sldIdLst>
    <p:sldId id="256" r:id="rId2"/>
    <p:sldId id="322" r:id="rId3"/>
    <p:sldId id="366" r:id="rId4"/>
    <p:sldId id="367" r:id="rId5"/>
    <p:sldId id="376" r:id="rId6"/>
    <p:sldId id="387" r:id="rId7"/>
    <p:sldId id="388" r:id="rId8"/>
    <p:sldId id="368" r:id="rId9"/>
    <p:sldId id="369" r:id="rId10"/>
    <p:sldId id="377" r:id="rId11"/>
    <p:sldId id="386" r:id="rId12"/>
    <p:sldId id="378" r:id="rId13"/>
    <p:sldId id="381" r:id="rId14"/>
    <p:sldId id="380" r:id="rId15"/>
    <p:sldId id="326" r:id="rId16"/>
    <p:sldId id="389" r:id="rId17"/>
    <p:sldId id="327" r:id="rId18"/>
    <p:sldId id="328" r:id="rId19"/>
    <p:sldId id="310" r:id="rId20"/>
    <p:sldId id="391" r:id="rId21"/>
    <p:sldId id="325" r:id="rId22"/>
    <p:sldId id="331" r:id="rId23"/>
    <p:sldId id="392" r:id="rId24"/>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a:srgbClr val="FF7C80"/>
    <a:srgbClr val="66FF33"/>
    <a:srgbClr val="2D24A8"/>
    <a:srgbClr val="000000"/>
    <a:srgbClr val="00FFFF"/>
    <a:srgbClr val="7C2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8" autoAdjust="0"/>
    <p:restoredTop sz="94660"/>
  </p:normalViewPr>
  <p:slideViewPr>
    <p:cSldViewPr>
      <p:cViewPr varScale="1">
        <p:scale>
          <a:sx n="88" d="100"/>
          <a:sy n="88" d="100"/>
        </p:scale>
        <p:origin x="810"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FE0DF-BBD3-4102-B063-1564A70FEF76}" type="datetimeFigureOut">
              <a:rPr lang="en-US" smtClean="0"/>
              <a:pPr/>
              <a:t>7/5/2021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C3814-DDA4-4033-846F-D6A0454A87CF}" type="slidenum">
              <a:rPr lang="en-US" smtClean="0"/>
              <a:pPr/>
              <a:t>‹#›</a:t>
            </a:fld>
            <a:endParaRPr lang="en-US"/>
          </a:p>
        </p:txBody>
      </p:sp>
    </p:spTree>
    <p:extLst>
      <p:ext uri="{BB962C8B-B14F-4D97-AF65-F5344CB8AC3E}">
        <p14:creationId xmlns:p14="http://schemas.microsoft.com/office/powerpoint/2010/main" val="454420783"/>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3814-DDA4-4033-846F-D6A0454A87CF}" type="slidenum">
              <a:rPr lang="en-US" smtClean="0"/>
              <a:pPr/>
              <a:t>1</a:t>
            </a:fld>
            <a:endParaRPr lang="en-US"/>
          </a:p>
        </p:txBody>
      </p:sp>
    </p:spTree>
    <p:extLst>
      <p:ext uri="{BB962C8B-B14F-4D97-AF65-F5344CB8AC3E}">
        <p14:creationId xmlns:p14="http://schemas.microsoft.com/office/powerpoint/2010/main" val="80487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7C3C7-E60F-4764-B036-1DDF0913333B}" type="datetime1">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38941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4D981-B8A7-44BE-A018-E91571023B3C}" type="datetime1">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37812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B7C09-CA39-42E3-AD58-9FD9708557DB}" type="datetime1">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152917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3AA86-9B18-41D9-BEE8-B423B2367C4F}" type="datetime1">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89636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C2A10-A225-431C-8C48-0A97046A9E98}" type="datetime1">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89841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F855A-B12F-43E3-B5D2-35A91C007E18}" type="datetime1">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314710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84100-DBCE-4D51-834F-46C14CAAF0A6}" type="datetime1">
              <a:rPr lang="en-US" smtClean="0"/>
              <a:pPr/>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379711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DD5D5A-2F50-4297-A74E-91838F840630}" type="datetime1">
              <a:rPr lang="en-US" smtClean="0"/>
              <a:pPr/>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408583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081EC-067A-441C-B3FA-E614FF9BCB02}" type="datetime1">
              <a:rPr lang="en-US" smtClean="0"/>
              <a:pPr/>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46423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F3CEC-72EA-4931-81A8-4E0584976189}" type="datetime1">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408932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5B77F-D8F8-4983-A400-00646CDBCEF4}" type="datetime1">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F81B-C4EE-4E3F-B91F-92AC6C689FB1}" type="slidenum">
              <a:rPr lang="en-US" smtClean="0"/>
              <a:pPr/>
              <a:t>‹#›</a:t>
            </a:fld>
            <a:endParaRPr lang="en-US"/>
          </a:p>
        </p:txBody>
      </p:sp>
    </p:spTree>
    <p:extLst>
      <p:ext uri="{BB962C8B-B14F-4D97-AF65-F5344CB8AC3E}">
        <p14:creationId xmlns:p14="http://schemas.microsoft.com/office/powerpoint/2010/main" val="214197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FF"/>
            </a:gs>
            <a:gs pos="0">
              <a:srgbClr val="85C2FF"/>
            </a:gs>
            <a:gs pos="4000">
              <a:schemeClr val="bg1"/>
            </a:gs>
            <a:gs pos="100000">
              <a:srgbClr val="FFEBFA"/>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CED9F6F0-A302-40DB-BD0C-4F434CA0C1B9}" type="datetime1">
              <a:rPr lang="en-US" smtClean="0"/>
              <a:pPr/>
              <a:t>7/5/2021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61EF81B-C4EE-4E3F-B91F-92AC6C689FB1}" type="slidenum">
              <a:rPr lang="en-US" smtClean="0"/>
              <a:pPr/>
              <a:t>‹#›</a:t>
            </a:fld>
            <a:endParaRPr lang="en-US"/>
          </a:p>
        </p:txBody>
      </p:sp>
    </p:spTree>
    <p:extLst>
      <p:ext uri="{BB962C8B-B14F-4D97-AF65-F5344CB8AC3E}">
        <p14:creationId xmlns:p14="http://schemas.microsoft.com/office/powerpoint/2010/main" val="180315888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5.png"/><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23950"/>
            <a:ext cx="8153400" cy="685799"/>
          </a:xfrm>
        </p:spPr>
        <p:txBody>
          <a:bodyPr>
            <a:normAutofit/>
          </a:bodyPr>
          <a:lstStyle/>
          <a:p>
            <a:r>
              <a:rPr lang="en-US" sz="2400" dirty="0" smtClean="0">
                <a:solidFill>
                  <a:srgbClr val="0000FF"/>
                </a:solidFill>
              </a:rPr>
              <a:t>Startup studies of MT-1 Spherical Tokamak</a:t>
            </a:r>
            <a:endParaRPr lang="en-US" sz="2400" dirty="0">
              <a:solidFill>
                <a:srgbClr val="0000FF"/>
              </a:solidFill>
            </a:endParaRPr>
          </a:p>
        </p:txBody>
      </p:sp>
      <p:sp>
        <p:nvSpPr>
          <p:cNvPr id="3" name="Subtitle 2"/>
          <p:cNvSpPr>
            <a:spLocks noGrp="1"/>
          </p:cNvSpPr>
          <p:nvPr>
            <p:ph type="subTitle" idx="1"/>
          </p:nvPr>
        </p:nvSpPr>
        <p:spPr>
          <a:xfrm>
            <a:off x="1066800" y="2419350"/>
            <a:ext cx="7086600" cy="685800"/>
          </a:xfrm>
        </p:spPr>
        <p:txBody>
          <a:bodyPr>
            <a:normAutofit/>
          </a:bodyPr>
          <a:lstStyle/>
          <a:p>
            <a:pPr marL="174625" indent="220663" defTabSz="347663"/>
            <a:r>
              <a:rPr lang="en-US" sz="2200" dirty="0" smtClean="0">
                <a:solidFill>
                  <a:schemeClr val="tx1"/>
                </a:solidFill>
              </a:rPr>
              <a:t>Muhammad Athar Naveed  and	PTPRI Team</a:t>
            </a:r>
          </a:p>
          <a:p>
            <a:pPr marL="396855" algn="l"/>
            <a:endParaRPr lang="en-US" sz="2000" u="sng" dirty="0">
              <a:solidFill>
                <a:srgbClr val="2D24A8"/>
              </a:solidFill>
            </a:endParaRPr>
          </a:p>
          <a:p>
            <a:pPr marL="396855" algn="l"/>
            <a:endParaRPr lang="en-US" sz="2400" b="1" u="sng" dirty="0" smtClean="0">
              <a:solidFill>
                <a:srgbClr val="0099FF"/>
              </a:solidFill>
            </a:endParaRPr>
          </a:p>
          <a:p>
            <a:pPr marL="396855" algn="l"/>
            <a:endParaRPr lang="en-US" sz="2400" b="1" u="sng" dirty="0">
              <a:solidFill>
                <a:srgbClr val="0099FF"/>
              </a:solidFill>
            </a:endParaRPr>
          </a:p>
          <a:p>
            <a:pPr algn="l">
              <a:lnSpc>
                <a:spcPct val="80000"/>
              </a:lnSpc>
              <a:tabLst>
                <a:tab pos="173030" algn="l"/>
              </a:tabLst>
              <a:defRPr/>
            </a:pPr>
            <a:endParaRPr lang="en-US" sz="2100" dirty="0">
              <a:solidFill>
                <a:schemeClr val="tx1"/>
              </a:solidFill>
            </a:endParaRPr>
          </a:p>
          <a:p>
            <a:pPr algn="l"/>
            <a:endParaRPr lang="en-US" sz="2100" dirty="0" smtClean="0">
              <a:solidFill>
                <a:schemeClr val="tx1"/>
              </a:solidFill>
            </a:endParaRPr>
          </a:p>
          <a:p>
            <a:pPr algn="l"/>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60956" y="4324350"/>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492890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10</a:t>
            </a:fld>
            <a:endParaRPr lang="en-US"/>
          </a:p>
        </p:txBody>
      </p:sp>
      <p:sp>
        <p:nvSpPr>
          <p:cNvPr id="3" name="Rectangle 2"/>
          <p:cNvSpPr/>
          <p:nvPr/>
        </p:nvSpPr>
        <p:spPr>
          <a:xfrm>
            <a:off x="457200" y="438150"/>
            <a:ext cx="8458200" cy="2308324"/>
          </a:xfrm>
          <a:prstGeom prst="rect">
            <a:avLst/>
          </a:prstGeom>
        </p:spPr>
        <p:txBody>
          <a:bodyPr wrap="square">
            <a:spAutoFit/>
          </a:bodyPr>
          <a:lstStyle/>
          <a:p>
            <a:r>
              <a:rPr lang="en-US" dirty="0" smtClean="0">
                <a:solidFill>
                  <a:srgbClr val="0000FF"/>
                </a:solidFill>
              </a:rPr>
              <a:t>2.</a:t>
            </a:r>
            <a:r>
              <a:rPr lang="en-US" u="sng" dirty="0" smtClean="0">
                <a:solidFill>
                  <a:srgbClr val="0000FF"/>
                </a:solidFill>
              </a:rPr>
              <a:t>Langmuir </a:t>
            </a:r>
            <a:r>
              <a:rPr lang="en-US" u="sng" dirty="0" smtClean="0">
                <a:solidFill>
                  <a:srgbClr val="0000FF"/>
                </a:solidFill>
              </a:rPr>
              <a:t>Probe</a:t>
            </a:r>
          </a:p>
          <a:p>
            <a:r>
              <a:rPr lang="en-US" dirty="0" smtClean="0"/>
              <a:t>A </a:t>
            </a:r>
            <a:r>
              <a:rPr lang="en-US" dirty="0"/>
              <a:t>TLP array is used to measure the number density, electron temperature, and floating potential at the plasma edge region in a time-resolved manner</a:t>
            </a:r>
            <a:r>
              <a:rPr lang="en-US" dirty="0" smtClean="0"/>
              <a:t>.</a:t>
            </a:r>
          </a:p>
          <a:p>
            <a:endParaRPr lang="en-US" u="sng" dirty="0" smtClean="0">
              <a:solidFill>
                <a:srgbClr val="0000FF"/>
              </a:solidFill>
            </a:endParaRPr>
          </a:p>
          <a:p>
            <a:r>
              <a:rPr lang="en-US" dirty="0" smtClean="0">
                <a:solidFill>
                  <a:srgbClr val="0000FF"/>
                </a:solidFill>
              </a:rPr>
              <a:t>3.</a:t>
            </a:r>
            <a:r>
              <a:rPr lang="en-US" u="sng" dirty="0" smtClean="0">
                <a:solidFill>
                  <a:srgbClr val="0000FF"/>
                </a:solidFill>
              </a:rPr>
              <a:t>Optical </a:t>
            </a:r>
            <a:r>
              <a:rPr lang="en-US" u="sng" dirty="0" smtClean="0">
                <a:solidFill>
                  <a:srgbClr val="0000FF"/>
                </a:solidFill>
              </a:rPr>
              <a:t>emission diagnostics</a:t>
            </a:r>
            <a:endParaRPr lang="en-US" u="sng" dirty="0" smtClean="0"/>
          </a:p>
          <a:p>
            <a:pPr algn="just"/>
            <a:r>
              <a:rPr lang="en-US" dirty="0" smtClean="0"/>
              <a:t>A </a:t>
            </a:r>
            <a:r>
              <a:rPr lang="en-US" dirty="0" err="1"/>
              <a:t>FastCam</a:t>
            </a:r>
            <a:r>
              <a:rPr lang="en-US" dirty="0"/>
              <a:t> (PHOTRON SA-8) is used for high-speed imaging of plasma. </a:t>
            </a:r>
            <a:r>
              <a:rPr lang="en-US" dirty="0" smtClean="0"/>
              <a:t>A </a:t>
            </a:r>
            <a:r>
              <a:rPr lang="en-US" dirty="0"/>
              <a:t>photodiode array fitted with optical filters, HR4000+ and </a:t>
            </a:r>
            <a:r>
              <a:rPr lang="en-US" dirty="0" smtClean="0"/>
              <a:t>HR2000+(Ocean-Optics )spectrometers</a:t>
            </a:r>
            <a:r>
              <a:rPr lang="en-US" dirty="0"/>
              <a:t>, </a:t>
            </a:r>
            <a:r>
              <a:rPr lang="en-US" dirty="0" smtClean="0"/>
              <a:t>are </a:t>
            </a:r>
            <a:r>
              <a:rPr lang="en-US" dirty="0"/>
              <a:t>used for </a:t>
            </a:r>
            <a:r>
              <a:rPr lang="en-US" dirty="0" smtClean="0"/>
              <a:t>optical emission </a:t>
            </a:r>
            <a:r>
              <a:rPr lang="en-US" dirty="0"/>
              <a:t>spectroscopy.</a:t>
            </a:r>
          </a:p>
        </p:txBody>
      </p:sp>
      <p:sp>
        <p:nvSpPr>
          <p:cNvPr id="4" name="TextBox 3"/>
          <p:cNvSpPr txBox="1"/>
          <p:nvPr/>
        </p:nvSpPr>
        <p:spPr>
          <a:xfrm>
            <a:off x="3036073" y="4434357"/>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339950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11</a:t>
            </a:fld>
            <a:endParaRPr lang="en-US"/>
          </a:p>
        </p:txBody>
      </p:sp>
      <p:sp>
        <p:nvSpPr>
          <p:cNvPr id="3" name="Rectangle 2"/>
          <p:cNvSpPr/>
          <p:nvPr/>
        </p:nvSpPr>
        <p:spPr>
          <a:xfrm>
            <a:off x="827314" y="874023"/>
            <a:ext cx="7848600" cy="1323439"/>
          </a:xfrm>
          <a:prstGeom prst="rect">
            <a:avLst/>
          </a:prstGeom>
        </p:spPr>
        <p:txBody>
          <a:bodyPr wrap="square">
            <a:spAutoFit/>
          </a:bodyPr>
          <a:lstStyle/>
          <a:p>
            <a:pPr algn="just"/>
            <a:r>
              <a:rPr lang="en-US" sz="1600" dirty="0"/>
              <a:t>A commercially available magnetron operating at a frequency of 2.45 GHz and output power of 800 W is modified by winding copper wire between two magnets of magnetron tube in order to enhance the magnetic field </a:t>
            </a:r>
            <a:r>
              <a:rPr lang="en-US" sz="1600" dirty="0" smtClean="0"/>
              <a:t>strength. The </a:t>
            </a:r>
            <a:r>
              <a:rPr lang="en-US" sz="1600" dirty="0"/>
              <a:t>modified system is </a:t>
            </a:r>
            <a:r>
              <a:rPr lang="en-US" sz="1600" dirty="0" smtClean="0"/>
              <a:t>capable </a:t>
            </a:r>
            <a:r>
              <a:rPr lang="en-US" sz="1600" dirty="0"/>
              <a:t>of producing 2.45 GHz electromagnetic waves for startup with an enhanced output power of 1.6 kW and pulse length of about 4 </a:t>
            </a:r>
            <a:r>
              <a:rPr lang="en-US" sz="1600" dirty="0" err="1" smtClean="0"/>
              <a:t>ms.</a:t>
            </a:r>
            <a:endParaRPr lang="en-US" sz="1600" dirty="0"/>
          </a:p>
        </p:txBody>
      </p:sp>
      <p:sp>
        <p:nvSpPr>
          <p:cNvPr id="5" name="TextBox 4"/>
          <p:cNvSpPr txBox="1"/>
          <p:nvPr/>
        </p:nvSpPr>
        <p:spPr>
          <a:xfrm>
            <a:off x="2929298" y="209369"/>
            <a:ext cx="2419060" cy="400110"/>
          </a:xfrm>
          <a:prstGeom prst="rect">
            <a:avLst/>
          </a:prstGeom>
          <a:noFill/>
        </p:spPr>
        <p:txBody>
          <a:bodyPr wrap="none" rtlCol="0">
            <a:spAutoFit/>
          </a:bodyPr>
          <a:lstStyle/>
          <a:p>
            <a:r>
              <a:rPr lang="en-US" sz="2000" dirty="0" smtClean="0">
                <a:solidFill>
                  <a:srgbClr val="0000FF"/>
                </a:solidFill>
              </a:rPr>
              <a:t>Pre-Ionization system</a:t>
            </a:r>
            <a:endParaRPr lang="en-US" sz="2000" dirty="0">
              <a:solidFill>
                <a:srgbClr val="0000FF"/>
              </a:solidFill>
            </a:endParaRPr>
          </a:p>
        </p:txBody>
      </p:sp>
      <p:pic>
        <p:nvPicPr>
          <p:cNvPr id="6" name="Picture 5"/>
          <p:cNvPicPr>
            <a:picLocks noChangeAspect="1"/>
          </p:cNvPicPr>
          <p:nvPr/>
        </p:nvPicPr>
        <p:blipFill>
          <a:blip r:embed="rId2"/>
          <a:stretch>
            <a:fillRect/>
          </a:stretch>
        </p:blipFill>
        <p:spPr>
          <a:xfrm>
            <a:off x="914399" y="2197462"/>
            <a:ext cx="3480973" cy="2196662"/>
          </a:xfrm>
          <a:prstGeom prst="rect">
            <a:avLst/>
          </a:prstGeom>
        </p:spPr>
      </p:pic>
      <p:pic>
        <p:nvPicPr>
          <p:cNvPr id="4" name="Picture 3"/>
          <p:cNvPicPr>
            <a:picLocks noChangeAspect="1"/>
          </p:cNvPicPr>
          <p:nvPr/>
        </p:nvPicPr>
        <p:blipFill>
          <a:blip r:embed="rId3"/>
          <a:stretch>
            <a:fillRect/>
          </a:stretch>
        </p:blipFill>
        <p:spPr>
          <a:xfrm>
            <a:off x="5334000" y="2170647"/>
            <a:ext cx="2193680" cy="2180518"/>
          </a:xfrm>
          <a:prstGeom prst="rect">
            <a:avLst/>
          </a:prstGeom>
        </p:spPr>
      </p:pic>
      <p:sp>
        <p:nvSpPr>
          <p:cNvPr id="7" name="TextBox 6"/>
          <p:cNvSpPr txBox="1"/>
          <p:nvPr/>
        </p:nvSpPr>
        <p:spPr>
          <a:xfrm>
            <a:off x="3101387" y="4536431"/>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391968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12</a:t>
            </a:fld>
            <a:endParaRPr lang="en-US"/>
          </a:p>
        </p:txBody>
      </p:sp>
      <p:sp>
        <p:nvSpPr>
          <p:cNvPr id="3" name="TextBox 2"/>
          <p:cNvSpPr txBox="1"/>
          <p:nvPr/>
        </p:nvSpPr>
        <p:spPr>
          <a:xfrm>
            <a:off x="3048000" y="285750"/>
            <a:ext cx="2672014" cy="400110"/>
          </a:xfrm>
          <a:prstGeom prst="rect">
            <a:avLst/>
          </a:prstGeom>
          <a:noFill/>
        </p:spPr>
        <p:txBody>
          <a:bodyPr wrap="none" rtlCol="0">
            <a:spAutoFit/>
          </a:bodyPr>
          <a:lstStyle/>
          <a:p>
            <a:r>
              <a:rPr lang="en-US" sz="2000" dirty="0" smtClean="0">
                <a:solidFill>
                  <a:srgbClr val="0000FF"/>
                </a:solidFill>
              </a:rPr>
              <a:t>Data Acquisition system</a:t>
            </a:r>
            <a:endParaRPr lang="en-US" sz="2000" dirty="0">
              <a:solidFill>
                <a:srgbClr val="0000FF"/>
              </a:solidFill>
            </a:endParaRPr>
          </a:p>
        </p:txBody>
      </p:sp>
      <p:sp>
        <p:nvSpPr>
          <p:cNvPr id="4" name="Rectangle 3"/>
          <p:cNvSpPr/>
          <p:nvPr/>
        </p:nvSpPr>
        <p:spPr>
          <a:xfrm>
            <a:off x="533400" y="1047750"/>
            <a:ext cx="7924800" cy="2957861"/>
          </a:xfrm>
          <a:prstGeom prst="rect">
            <a:avLst/>
          </a:prstGeom>
        </p:spPr>
        <p:txBody>
          <a:bodyPr wrap="square">
            <a:spAutoFit/>
          </a:bodyPr>
          <a:lstStyle/>
          <a:p>
            <a:pPr algn="just">
              <a:lnSpc>
                <a:spcPct val="150000"/>
              </a:lnSpc>
            </a:pPr>
            <a:r>
              <a:rPr lang="en-US" dirty="0"/>
              <a:t>The hardware for the DAQ system comprises of National Instruments USB based DAQ cards, high resolution Tektronix oscilloscopes and several onsite developed signal conditioning (SC) modules. The software layer for front and back end handling is </a:t>
            </a:r>
            <a:r>
              <a:rPr lang="en-US" dirty="0" smtClean="0"/>
              <a:t>developed </a:t>
            </a:r>
            <a:r>
              <a:rPr lang="en-US" dirty="0"/>
              <a:t>using </a:t>
            </a:r>
            <a:r>
              <a:rPr lang="en-US" dirty="0" err="1"/>
              <a:t>LabVIEW</a:t>
            </a:r>
            <a:r>
              <a:rPr lang="en-US" dirty="0"/>
              <a:t> and MATLAB for acquisition, storage, data retrieval, and post-processing purposes. The main features of this system include system configuration, shot implementation, data saving and data sharing between the connected users. </a:t>
            </a:r>
          </a:p>
        </p:txBody>
      </p:sp>
      <p:sp>
        <p:nvSpPr>
          <p:cNvPr id="5" name="TextBox 4"/>
          <p:cNvSpPr txBox="1"/>
          <p:nvPr/>
        </p:nvSpPr>
        <p:spPr>
          <a:xfrm>
            <a:off x="3048000" y="4442521"/>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208509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13</a:t>
            </a:fld>
            <a:endParaRPr lang="en-US"/>
          </a:p>
        </p:txBody>
      </p:sp>
      <p:sp>
        <p:nvSpPr>
          <p:cNvPr id="4" name="TextBox 3"/>
          <p:cNvSpPr txBox="1"/>
          <p:nvPr/>
        </p:nvSpPr>
        <p:spPr>
          <a:xfrm>
            <a:off x="2765144" y="174929"/>
            <a:ext cx="2973699" cy="400110"/>
          </a:xfrm>
          <a:prstGeom prst="rect">
            <a:avLst/>
          </a:prstGeom>
          <a:noFill/>
        </p:spPr>
        <p:txBody>
          <a:bodyPr wrap="none" rtlCol="0">
            <a:spAutoFit/>
          </a:bodyPr>
          <a:lstStyle/>
          <a:p>
            <a:r>
              <a:rPr lang="en-US" sz="2000" dirty="0" smtClean="0">
                <a:solidFill>
                  <a:srgbClr val="0000FF"/>
                </a:solidFill>
              </a:rPr>
              <a:t>Chamber wall conditioning</a:t>
            </a:r>
            <a:endParaRPr lang="en-US" sz="2000" dirty="0">
              <a:solidFill>
                <a:srgbClr val="0000FF"/>
              </a:solidFill>
            </a:endParaRPr>
          </a:p>
        </p:txBody>
      </p:sp>
      <p:sp>
        <p:nvSpPr>
          <p:cNvPr id="5" name="TextBox 4"/>
          <p:cNvSpPr txBox="1"/>
          <p:nvPr/>
        </p:nvSpPr>
        <p:spPr>
          <a:xfrm>
            <a:off x="1621513" y="749154"/>
            <a:ext cx="3004284" cy="923330"/>
          </a:xfrm>
          <a:prstGeom prst="rect">
            <a:avLst/>
          </a:prstGeom>
          <a:noFill/>
        </p:spPr>
        <p:txBody>
          <a:bodyPr wrap="none" rtlCol="0">
            <a:spAutoFit/>
          </a:bodyPr>
          <a:lstStyle/>
          <a:p>
            <a:pPr marL="342900" indent="-342900">
              <a:buAutoNum type="arabicPeriod"/>
            </a:pPr>
            <a:r>
              <a:rPr lang="en-US" dirty="0" smtClean="0"/>
              <a:t>Tape heating </a:t>
            </a:r>
          </a:p>
          <a:p>
            <a:pPr marL="342900" indent="-342900">
              <a:buAutoNum type="arabicPeriod"/>
            </a:pPr>
            <a:r>
              <a:rPr lang="en-US" dirty="0" smtClean="0"/>
              <a:t>Microwave heating</a:t>
            </a:r>
          </a:p>
          <a:p>
            <a:pPr marL="342900" indent="-342900">
              <a:buAutoNum type="arabicPeriod"/>
            </a:pPr>
            <a:r>
              <a:rPr lang="en-US" dirty="0" smtClean="0"/>
              <a:t>DC glow discharge heating</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86828" y="1839876"/>
            <a:ext cx="2841172" cy="2346353"/>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51278" y="1809685"/>
            <a:ext cx="2798086" cy="2331678"/>
          </a:xfrm>
          <a:prstGeom prst="rect">
            <a:avLst/>
          </a:prstGeom>
          <a:noFill/>
          <a:ln>
            <a:noFill/>
          </a:ln>
        </p:spPr>
      </p:pic>
      <p:sp>
        <p:nvSpPr>
          <p:cNvPr id="3" name="Rectangle 2"/>
          <p:cNvSpPr/>
          <p:nvPr/>
        </p:nvSpPr>
        <p:spPr>
          <a:xfrm>
            <a:off x="1621513" y="4163189"/>
            <a:ext cx="2906486" cy="461665"/>
          </a:xfrm>
          <a:prstGeom prst="rect">
            <a:avLst/>
          </a:prstGeom>
        </p:spPr>
        <p:txBody>
          <a:bodyPr wrap="square">
            <a:spAutoFit/>
          </a:bodyPr>
          <a:lstStyle/>
          <a:p>
            <a:r>
              <a:rPr lang="en-US" sz="1200" dirty="0">
                <a:latin typeface="Arial" panose="020B0604020202020204" pitchFamily="34" charset="0"/>
                <a:ea typeface="Times New Roman" panose="02020603050405020304" pitchFamily="18" charset="0"/>
              </a:rPr>
              <a:t>The partial pressures of the residual gases before glow discharge</a:t>
            </a:r>
            <a:endParaRPr lang="en-US" sz="1200" dirty="0"/>
          </a:p>
        </p:txBody>
      </p:sp>
      <p:sp>
        <p:nvSpPr>
          <p:cNvPr id="9" name="Rectangle 8"/>
          <p:cNvSpPr/>
          <p:nvPr/>
        </p:nvSpPr>
        <p:spPr>
          <a:xfrm>
            <a:off x="4951278" y="4171554"/>
            <a:ext cx="3203844" cy="461665"/>
          </a:xfrm>
          <a:prstGeom prst="rect">
            <a:avLst/>
          </a:prstGeom>
        </p:spPr>
        <p:txBody>
          <a:bodyPr wrap="square">
            <a:spAutoFit/>
          </a:bodyPr>
          <a:lstStyle/>
          <a:p>
            <a:r>
              <a:rPr lang="en-US" sz="1200" dirty="0">
                <a:latin typeface="Arial" panose="020B0604020202020204" pitchFamily="34" charset="0"/>
                <a:ea typeface="Times New Roman" panose="02020603050405020304" pitchFamily="18" charset="0"/>
              </a:rPr>
              <a:t>The partial pressures of the residual gases very after glow discharge</a:t>
            </a:r>
            <a:endParaRPr lang="en-US" sz="1200" dirty="0"/>
          </a:p>
        </p:txBody>
      </p:sp>
      <p:sp>
        <p:nvSpPr>
          <p:cNvPr id="10" name="TextBox 9"/>
          <p:cNvSpPr txBox="1"/>
          <p:nvPr/>
        </p:nvSpPr>
        <p:spPr>
          <a:xfrm rot="5400000">
            <a:off x="4024518" y="2662556"/>
            <a:ext cx="1430241" cy="369332"/>
          </a:xfrm>
          <a:prstGeom prst="rect">
            <a:avLst/>
          </a:prstGeom>
          <a:noFill/>
        </p:spPr>
        <p:txBody>
          <a:bodyPr wrap="square" rtlCol="0">
            <a:spAutoFit/>
          </a:bodyPr>
          <a:lstStyle/>
          <a:p>
            <a:r>
              <a:rPr lang="en-US" dirty="0" smtClean="0"/>
              <a:t>RGA Analysis</a:t>
            </a:r>
            <a:endParaRPr lang="en-US" dirty="0"/>
          </a:p>
        </p:txBody>
      </p:sp>
    </p:spTree>
    <p:extLst>
      <p:ext uri="{BB962C8B-B14F-4D97-AF65-F5344CB8AC3E}">
        <p14:creationId xmlns:p14="http://schemas.microsoft.com/office/powerpoint/2010/main" val="2030873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569050675"/>
              </p:ext>
            </p:extLst>
          </p:nvPr>
        </p:nvGraphicFramePr>
        <p:xfrm>
          <a:off x="2056286" y="796180"/>
          <a:ext cx="4899536" cy="3873021"/>
        </p:xfrm>
        <a:graphic>
          <a:graphicData uri="http://schemas.openxmlformats.org/presentationml/2006/ole">
            <mc:AlternateContent xmlns:mc="http://schemas.openxmlformats.org/markup-compatibility/2006">
              <mc:Choice xmlns:v="urn:schemas-microsoft-com:vml" Requires="v">
                <p:oleObj spid="_x0000_s4132" name="Graph" r:id="rId3" imgW="3901440" imgH="2987040" progId="">
                  <p:embed/>
                </p:oleObj>
              </mc:Choice>
              <mc:Fallback>
                <p:oleObj name="Graph" r:id="rId3" imgW="3901440" imgH="298704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286" y="796180"/>
                        <a:ext cx="4899536" cy="3873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447800" y="4284256"/>
            <a:ext cx="7010400" cy="461665"/>
          </a:xfrm>
          <a:prstGeom prst="rect">
            <a:avLst/>
          </a:prstGeom>
        </p:spPr>
        <p:txBody>
          <a:bodyPr wrap="square">
            <a:spAutoFit/>
          </a:bodyPr>
          <a:lstStyle/>
          <a:p>
            <a:pPr>
              <a:spcBef>
                <a:spcPct val="0"/>
              </a:spcBef>
            </a:pPr>
            <a:r>
              <a:rPr lang="en-US" sz="1200" dirty="0">
                <a:solidFill>
                  <a:srgbClr val="0000FF"/>
                </a:solidFill>
                <a:latin typeface="Arial" panose="020B0604020202020204" pitchFamily="34" charset="0"/>
              </a:rPr>
              <a:t>Emission spectra of microwave helium plasma recorded in the </a:t>
            </a:r>
            <a:r>
              <a:rPr lang="en-US" sz="1200" dirty="0" smtClean="0">
                <a:solidFill>
                  <a:srgbClr val="0000FF"/>
                </a:solidFill>
                <a:latin typeface="Arial" panose="020B0604020202020204" pitchFamily="34" charset="0"/>
              </a:rPr>
              <a:t>beginning </a:t>
            </a:r>
            <a:r>
              <a:rPr lang="en-US" sz="1200" dirty="0">
                <a:solidFill>
                  <a:srgbClr val="0000FF"/>
                </a:solidFill>
                <a:latin typeface="Arial" panose="020B0604020202020204" pitchFamily="34" charset="0"/>
              </a:rPr>
              <a:t>of the discharge at time of (2mins) and after time lapse of </a:t>
            </a:r>
            <a:r>
              <a:rPr lang="en-US" sz="1200" dirty="0" smtClean="0">
                <a:solidFill>
                  <a:srgbClr val="0000FF"/>
                </a:solidFill>
                <a:latin typeface="Arial" panose="020B0604020202020204" pitchFamily="34" charset="0"/>
              </a:rPr>
              <a:t> (</a:t>
            </a:r>
            <a:r>
              <a:rPr lang="en-US" sz="1200" dirty="0">
                <a:solidFill>
                  <a:srgbClr val="0000FF"/>
                </a:solidFill>
                <a:latin typeface="Arial" panose="020B0604020202020204" pitchFamily="34" charset="0"/>
              </a:rPr>
              <a:t>35mins) at fill pressure of 1.6 mbar and microwave power of 800W</a:t>
            </a:r>
            <a:endParaRPr lang="en-GB" sz="1200" dirty="0">
              <a:solidFill>
                <a:srgbClr val="0000FF"/>
              </a:solidFill>
              <a:latin typeface="Arial" panose="020B0604020202020204" pitchFamily="34" charset="0"/>
            </a:endParaRPr>
          </a:p>
        </p:txBody>
      </p:sp>
      <p:sp>
        <p:nvSpPr>
          <p:cNvPr id="5" name="TextBox 4"/>
          <p:cNvSpPr txBox="1"/>
          <p:nvPr/>
        </p:nvSpPr>
        <p:spPr>
          <a:xfrm>
            <a:off x="3019204" y="84901"/>
            <a:ext cx="2973699" cy="400110"/>
          </a:xfrm>
          <a:prstGeom prst="rect">
            <a:avLst/>
          </a:prstGeom>
          <a:noFill/>
        </p:spPr>
        <p:txBody>
          <a:bodyPr wrap="none" rtlCol="0">
            <a:spAutoFit/>
          </a:bodyPr>
          <a:lstStyle/>
          <a:p>
            <a:r>
              <a:rPr lang="en-US" sz="2000" dirty="0" smtClean="0">
                <a:solidFill>
                  <a:srgbClr val="0000FF"/>
                </a:solidFill>
              </a:rPr>
              <a:t>Chamber wall conditioning</a:t>
            </a:r>
            <a:endParaRPr lang="en-US" sz="2000" dirty="0">
              <a:solidFill>
                <a:srgbClr val="0000FF"/>
              </a:solidFill>
            </a:endParaRPr>
          </a:p>
        </p:txBody>
      </p:sp>
      <p:sp>
        <p:nvSpPr>
          <p:cNvPr id="6" name="TextBox 5"/>
          <p:cNvSpPr txBox="1"/>
          <p:nvPr/>
        </p:nvSpPr>
        <p:spPr>
          <a:xfrm>
            <a:off x="3533645" y="485011"/>
            <a:ext cx="1430241" cy="369332"/>
          </a:xfrm>
          <a:prstGeom prst="rect">
            <a:avLst/>
          </a:prstGeom>
          <a:noFill/>
        </p:spPr>
        <p:txBody>
          <a:bodyPr wrap="square" rtlCol="0">
            <a:spAutoFit/>
          </a:bodyPr>
          <a:lstStyle/>
          <a:p>
            <a:r>
              <a:rPr lang="en-US" dirty="0" smtClean="0"/>
              <a:t>OES Analysis</a:t>
            </a:r>
            <a:endParaRPr lang="en-US" dirty="0"/>
          </a:p>
        </p:txBody>
      </p:sp>
    </p:spTree>
    <p:extLst>
      <p:ext uri="{BB962C8B-B14F-4D97-AF65-F5344CB8AC3E}">
        <p14:creationId xmlns:p14="http://schemas.microsoft.com/office/powerpoint/2010/main" val="3645121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15</a:t>
            </a:fld>
            <a:endParaRPr lang="en-US"/>
          </a:p>
        </p:txBody>
      </p:sp>
      <p:sp>
        <p:nvSpPr>
          <p:cNvPr id="4" name="Rectangle 3"/>
          <p:cNvSpPr/>
          <p:nvPr/>
        </p:nvSpPr>
        <p:spPr>
          <a:xfrm>
            <a:off x="3114915" y="83326"/>
            <a:ext cx="1669047" cy="400110"/>
          </a:xfrm>
          <a:prstGeom prst="rect">
            <a:avLst/>
          </a:prstGeom>
        </p:spPr>
        <p:txBody>
          <a:bodyPr wrap="none">
            <a:spAutoFit/>
          </a:bodyPr>
          <a:lstStyle/>
          <a:p>
            <a:r>
              <a:rPr lang="en-US" sz="2000" dirty="0" smtClean="0">
                <a:solidFill>
                  <a:srgbClr val="0000FF"/>
                </a:solidFill>
              </a:rPr>
              <a:t>Field Mapping</a:t>
            </a:r>
            <a:endParaRPr lang="en-US" sz="2000"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27236219"/>
              </p:ext>
            </p:extLst>
          </p:nvPr>
        </p:nvGraphicFramePr>
        <p:xfrm>
          <a:off x="693470" y="2549689"/>
          <a:ext cx="3255981" cy="2491419"/>
        </p:xfrm>
        <a:graphic>
          <a:graphicData uri="http://schemas.openxmlformats.org/presentationml/2006/ole">
            <mc:AlternateContent xmlns:mc="http://schemas.openxmlformats.org/markup-compatibility/2006">
              <mc:Choice xmlns:v="urn:schemas-microsoft-com:vml" Requires="v">
                <p:oleObj spid="_x0000_s5204" name="Graph" r:id="rId3" imgW="3920760" imgH="3000960" progId="">
                  <p:embed/>
                </p:oleObj>
              </mc:Choice>
              <mc:Fallback>
                <p:oleObj name="Graph" r:id="rId3" imgW="3920760" imgH="3000960" progId="">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70" y="2549689"/>
                        <a:ext cx="3255981" cy="2491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19112637"/>
              </p:ext>
            </p:extLst>
          </p:nvPr>
        </p:nvGraphicFramePr>
        <p:xfrm>
          <a:off x="645321" y="390158"/>
          <a:ext cx="3352280" cy="2565105"/>
        </p:xfrm>
        <a:graphic>
          <a:graphicData uri="http://schemas.openxmlformats.org/presentationml/2006/ole">
            <mc:AlternateContent xmlns:mc="http://schemas.openxmlformats.org/markup-compatibility/2006">
              <mc:Choice xmlns:v="urn:schemas-microsoft-com:vml" Requires="v">
                <p:oleObj spid="_x0000_s5205" name="Graph" r:id="rId5" imgW="3920760" imgH="3000960" progId="">
                  <p:embed/>
                </p:oleObj>
              </mc:Choice>
              <mc:Fallback>
                <p:oleObj name="Graph" r:id="rId5" imgW="3920760" imgH="300096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321" y="390158"/>
                        <a:ext cx="3352280" cy="25651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76796637"/>
              </p:ext>
            </p:extLst>
          </p:nvPr>
        </p:nvGraphicFramePr>
        <p:xfrm>
          <a:off x="4749594" y="461665"/>
          <a:ext cx="3022806" cy="2312997"/>
        </p:xfrm>
        <a:graphic>
          <a:graphicData uri="http://schemas.openxmlformats.org/presentationml/2006/ole">
            <mc:AlternateContent xmlns:mc="http://schemas.openxmlformats.org/markup-compatibility/2006">
              <mc:Choice xmlns:v="urn:schemas-microsoft-com:vml" Requires="v">
                <p:oleObj spid="_x0000_s5206" name="Graph" r:id="rId7" imgW="3920760" imgH="3000960" progId="">
                  <p:embed/>
                </p:oleObj>
              </mc:Choice>
              <mc:Fallback>
                <p:oleObj name="Graph" r:id="rId7" imgW="3920760" imgH="3000960" progId="">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9594" y="461665"/>
                        <a:ext cx="3022806" cy="2312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5186721"/>
              </p:ext>
            </p:extLst>
          </p:nvPr>
        </p:nvGraphicFramePr>
        <p:xfrm>
          <a:off x="4783962" y="2774662"/>
          <a:ext cx="2993979" cy="2290939"/>
        </p:xfrm>
        <a:graphic>
          <a:graphicData uri="http://schemas.openxmlformats.org/presentationml/2006/ole">
            <mc:AlternateContent xmlns:mc="http://schemas.openxmlformats.org/markup-compatibility/2006">
              <mc:Choice xmlns:v="urn:schemas-microsoft-com:vml" Requires="v">
                <p:oleObj spid="_x0000_s5207" name="Graph" r:id="rId9" imgW="3920760" imgH="3000960" progId="">
                  <p:embed/>
                </p:oleObj>
              </mc:Choice>
              <mc:Fallback>
                <p:oleObj name="Graph" r:id="rId9" imgW="3920760" imgH="3000960" progId="">
                  <p:embed/>
                  <p:pic>
                    <p:nvPicPr>
                      <p:cNvPr id="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3962" y="2774662"/>
                        <a:ext cx="2993979" cy="2290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736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16</a:t>
            </a:fld>
            <a:endParaRPr lang="en-US"/>
          </a:p>
        </p:txBody>
      </p:sp>
      <p:sp>
        <p:nvSpPr>
          <p:cNvPr id="3" name="TextBox 2"/>
          <p:cNvSpPr txBox="1"/>
          <p:nvPr/>
        </p:nvSpPr>
        <p:spPr>
          <a:xfrm>
            <a:off x="2128987" y="222807"/>
            <a:ext cx="4657814" cy="400110"/>
          </a:xfrm>
          <a:prstGeom prst="rect">
            <a:avLst/>
          </a:prstGeom>
          <a:noFill/>
        </p:spPr>
        <p:txBody>
          <a:bodyPr wrap="none" rtlCol="0">
            <a:spAutoFit/>
          </a:bodyPr>
          <a:lstStyle/>
          <a:p>
            <a:r>
              <a:rPr lang="en-US" sz="2000" dirty="0" smtClean="0">
                <a:solidFill>
                  <a:srgbClr val="0000FF"/>
                </a:solidFill>
              </a:rPr>
              <a:t>Experiments for plasma current generation</a:t>
            </a:r>
            <a:endParaRPr lang="en-US" sz="2000" dirty="0">
              <a:solidFill>
                <a:srgbClr val="0000FF"/>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38383339"/>
              </p:ext>
            </p:extLst>
          </p:nvPr>
        </p:nvGraphicFramePr>
        <p:xfrm>
          <a:off x="5770563" y="562203"/>
          <a:ext cx="2916237" cy="4175125"/>
        </p:xfrm>
        <a:graphic>
          <a:graphicData uri="http://schemas.openxmlformats.org/presentationml/2006/ole">
            <mc:AlternateContent xmlns:mc="http://schemas.openxmlformats.org/markup-compatibility/2006">
              <mc:Choice xmlns:v="urn:schemas-microsoft-com:vml" Requires="v">
                <p:oleObj spid="_x0000_s6165" name="Graph" r:id="rId3" imgW="2916000" imgH="4174560" progId="">
                  <p:embed/>
                </p:oleObj>
              </mc:Choice>
              <mc:Fallback>
                <p:oleObj name="Graph" r:id="rId3" imgW="2916000" imgH="41745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3" y="562203"/>
                        <a:ext cx="2916237" cy="417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9600" y="1428750"/>
            <a:ext cx="4724400" cy="2585323"/>
          </a:xfrm>
          <a:prstGeom prst="rect">
            <a:avLst/>
          </a:prstGeom>
          <a:noFill/>
        </p:spPr>
        <p:txBody>
          <a:bodyPr wrap="square" rtlCol="0">
            <a:spAutoFit/>
          </a:bodyPr>
          <a:lstStyle/>
          <a:p>
            <a:r>
              <a:rPr lang="en-US" dirty="0" smtClean="0"/>
              <a:t>Working gas  : Hydrogen</a:t>
            </a:r>
          </a:p>
          <a:p>
            <a:r>
              <a:rPr lang="en-US" dirty="0" smtClean="0"/>
              <a:t>Gas Pressure: 1 – </a:t>
            </a:r>
            <a:r>
              <a:rPr lang="en-US" dirty="0"/>
              <a:t>5 </a:t>
            </a:r>
            <a:r>
              <a:rPr lang="en-US" dirty="0" smtClean="0"/>
              <a:t>x10</a:t>
            </a:r>
            <a:r>
              <a:rPr lang="en-US" baseline="30000" dirty="0" smtClean="0"/>
              <a:t>-4</a:t>
            </a:r>
            <a:r>
              <a:rPr lang="en-US" dirty="0" smtClean="0"/>
              <a:t> mbar</a:t>
            </a:r>
          </a:p>
          <a:p>
            <a:r>
              <a:rPr lang="en-US" dirty="0" smtClean="0"/>
              <a:t>Pre-ionization : Microwave at 2.45 GHz</a:t>
            </a:r>
          </a:p>
          <a:p>
            <a:endParaRPr lang="en-US" dirty="0"/>
          </a:p>
          <a:p>
            <a:r>
              <a:rPr lang="en-US" dirty="0" smtClean="0"/>
              <a:t>Different Combinations of Charging Voltages of CS and VF coils were selected.</a:t>
            </a:r>
          </a:p>
          <a:p>
            <a:endParaRPr lang="en-US" dirty="0"/>
          </a:p>
          <a:p>
            <a:r>
              <a:rPr lang="en-US" dirty="0" smtClean="0"/>
              <a:t>Firing time of VF with respect to CS was </a:t>
            </a:r>
            <a:r>
              <a:rPr lang="en-US" dirty="0" smtClean="0"/>
              <a:t>varied.</a:t>
            </a:r>
            <a:endParaRPr lang="en-US" dirty="0"/>
          </a:p>
          <a:p>
            <a:endParaRPr lang="en-US" dirty="0"/>
          </a:p>
        </p:txBody>
      </p:sp>
    </p:spTree>
    <p:extLst>
      <p:ext uri="{BB962C8B-B14F-4D97-AF65-F5344CB8AC3E}">
        <p14:creationId xmlns:p14="http://schemas.microsoft.com/office/powerpoint/2010/main" val="3722705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17</a:t>
            </a:fld>
            <a:endParaRPr lang="en-US"/>
          </a:p>
        </p:txBody>
      </p:sp>
      <p:sp>
        <p:nvSpPr>
          <p:cNvPr id="3" name="Rectangle 2"/>
          <p:cNvSpPr/>
          <p:nvPr/>
        </p:nvSpPr>
        <p:spPr>
          <a:xfrm>
            <a:off x="2573337" y="438150"/>
            <a:ext cx="4038600" cy="400110"/>
          </a:xfrm>
          <a:prstGeom prst="rect">
            <a:avLst/>
          </a:prstGeom>
        </p:spPr>
        <p:txBody>
          <a:bodyPr wrap="square">
            <a:spAutoFit/>
          </a:bodyPr>
          <a:lstStyle/>
          <a:p>
            <a:r>
              <a:rPr lang="en-US" sz="2000" dirty="0" smtClean="0">
                <a:solidFill>
                  <a:srgbClr val="0000FF"/>
                </a:solidFill>
              </a:rPr>
              <a:t>Suppressed VF current profile </a:t>
            </a:r>
            <a:endParaRPr lang="en-US" sz="2000" dirty="0">
              <a:solidFill>
                <a:srgbClr val="0000FF"/>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05016353"/>
              </p:ext>
            </p:extLst>
          </p:nvPr>
        </p:nvGraphicFramePr>
        <p:xfrm>
          <a:off x="2286000" y="638205"/>
          <a:ext cx="3921125" cy="3000375"/>
        </p:xfrm>
        <a:graphic>
          <a:graphicData uri="http://schemas.openxmlformats.org/presentationml/2006/ole">
            <mc:AlternateContent xmlns:mc="http://schemas.openxmlformats.org/markup-compatibility/2006">
              <mc:Choice xmlns:v="urn:schemas-microsoft-com:vml" Requires="v">
                <p:oleObj spid="_x0000_s2158" name="Graph" r:id="rId3" imgW="3920760" imgH="3000960" progId="">
                  <p:embed/>
                </p:oleObj>
              </mc:Choice>
              <mc:Fallback>
                <p:oleObj name="Graph" r:id="rId3" imgW="3920760" imgH="3000960" progId="">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38205"/>
                        <a:ext cx="39211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816429" y="3501532"/>
            <a:ext cx="7848600" cy="923330"/>
          </a:xfrm>
          <a:prstGeom prst="rect">
            <a:avLst/>
          </a:prstGeom>
        </p:spPr>
        <p:txBody>
          <a:bodyPr wrap="square">
            <a:spAutoFit/>
          </a:bodyPr>
          <a:lstStyle/>
          <a:p>
            <a:r>
              <a:rPr lang="en-US" dirty="0">
                <a:solidFill>
                  <a:srgbClr val="0000FF"/>
                </a:solidFill>
              </a:rPr>
              <a:t>Because of mutual induction effect  </a:t>
            </a:r>
            <a:r>
              <a:rPr lang="en-US" dirty="0" smtClean="0">
                <a:solidFill>
                  <a:srgbClr val="0000FF"/>
                </a:solidFill>
              </a:rPr>
              <a:t>Vertical field profile is  </a:t>
            </a:r>
            <a:r>
              <a:rPr lang="en-US" dirty="0">
                <a:solidFill>
                  <a:srgbClr val="0000FF"/>
                </a:solidFill>
              </a:rPr>
              <a:t>suppressed as can be seen in the figure</a:t>
            </a:r>
            <a:r>
              <a:rPr lang="en-US" dirty="0" smtClean="0">
                <a:solidFill>
                  <a:srgbClr val="0000FF"/>
                </a:solidFill>
              </a:rPr>
              <a:t>. In this situation the desired value and profile of  vertical field  can not  be applied at time of break down.</a:t>
            </a:r>
            <a:endParaRPr lang="en-US" dirty="0">
              <a:solidFill>
                <a:srgbClr val="0000FF"/>
              </a:solidFill>
            </a:endParaRPr>
          </a:p>
        </p:txBody>
      </p:sp>
      <p:sp>
        <p:nvSpPr>
          <p:cNvPr id="8" name="TextBox 7"/>
          <p:cNvSpPr txBox="1"/>
          <p:nvPr/>
        </p:nvSpPr>
        <p:spPr>
          <a:xfrm>
            <a:off x="3090502" y="4502212"/>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1123618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18</a:t>
            </a:fld>
            <a:endParaRPr lang="en-US"/>
          </a:p>
        </p:txBody>
      </p:sp>
      <p:sp>
        <p:nvSpPr>
          <p:cNvPr id="3" name="Rectangle 2"/>
          <p:cNvSpPr/>
          <p:nvPr/>
        </p:nvSpPr>
        <p:spPr>
          <a:xfrm>
            <a:off x="685800" y="895350"/>
            <a:ext cx="8001000" cy="646331"/>
          </a:xfrm>
          <a:prstGeom prst="rect">
            <a:avLst/>
          </a:prstGeom>
        </p:spPr>
        <p:txBody>
          <a:bodyPr wrap="square">
            <a:spAutoFit/>
          </a:bodyPr>
          <a:lstStyle/>
          <a:p>
            <a:pPr algn="just"/>
            <a:r>
              <a:rPr lang="en-US" dirty="0" smtClean="0">
                <a:latin typeface="Calibri" panose="020F0502020204030204" pitchFamily="34" charset="0"/>
                <a:ea typeface="Calibri" panose="020F0502020204030204" pitchFamily="34" charset="0"/>
                <a:cs typeface="Times New Roman" panose="02020603050405020304" pitchFamily="18" charset="0"/>
              </a:rPr>
              <a:t> Mutual inductance  of CS and vertical coil system was measured and decoupling coils were fabricated</a:t>
            </a:r>
            <a:endParaRPr lang="en-US" dirty="0"/>
          </a:p>
        </p:txBody>
      </p:sp>
      <p:sp>
        <p:nvSpPr>
          <p:cNvPr id="4" name="TextBox 3"/>
          <p:cNvSpPr txBox="1"/>
          <p:nvPr/>
        </p:nvSpPr>
        <p:spPr>
          <a:xfrm>
            <a:off x="2743200" y="350338"/>
            <a:ext cx="4031425" cy="400110"/>
          </a:xfrm>
          <a:prstGeom prst="rect">
            <a:avLst/>
          </a:prstGeom>
          <a:noFill/>
        </p:spPr>
        <p:txBody>
          <a:bodyPr wrap="none" rtlCol="0">
            <a:spAutoFit/>
          </a:bodyPr>
          <a:lstStyle/>
          <a:p>
            <a:r>
              <a:rPr lang="en-US" sz="2000" dirty="0" smtClean="0">
                <a:solidFill>
                  <a:srgbClr val="0000FF"/>
                </a:solidFill>
              </a:rPr>
              <a:t>Mutual Inductance of CS and VF coils</a:t>
            </a:r>
            <a:endParaRPr lang="en-US" sz="2000" dirty="0">
              <a:solidFill>
                <a:srgbClr val="0000FF"/>
              </a:solidFill>
            </a:endParaRPr>
          </a:p>
        </p:txBody>
      </p:sp>
      <p:grpSp>
        <p:nvGrpSpPr>
          <p:cNvPr id="65" name="Group 64"/>
          <p:cNvGrpSpPr/>
          <p:nvPr/>
        </p:nvGrpSpPr>
        <p:grpSpPr>
          <a:xfrm>
            <a:off x="5089368" y="1384628"/>
            <a:ext cx="3368354" cy="3175465"/>
            <a:chOff x="4861246" y="981562"/>
            <a:chExt cx="3518190" cy="3470253"/>
          </a:xfrm>
        </p:grpSpPr>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246" y="981562"/>
              <a:ext cx="3504014" cy="1666387"/>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644" y="2835591"/>
              <a:ext cx="3498792" cy="1616224"/>
            </a:xfrm>
            <a:prstGeom prst="rect">
              <a:avLst/>
            </a:prstGeom>
          </p:spPr>
        </p:pic>
      </p:grpSp>
      <p:graphicFrame>
        <p:nvGraphicFramePr>
          <p:cNvPr id="71" name="Table 70"/>
          <p:cNvGraphicFramePr>
            <a:graphicFrameLocks noGrp="1"/>
          </p:cNvGraphicFramePr>
          <p:nvPr>
            <p:extLst>
              <p:ext uri="{D42A27DB-BD31-4B8C-83A1-F6EECF244321}">
                <p14:modId xmlns:p14="http://schemas.microsoft.com/office/powerpoint/2010/main" val="1181987441"/>
              </p:ext>
            </p:extLst>
          </p:nvPr>
        </p:nvGraphicFramePr>
        <p:xfrm>
          <a:off x="952499" y="1733550"/>
          <a:ext cx="3581401" cy="2133599"/>
        </p:xfrm>
        <a:graphic>
          <a:graphicData uri="http://schemas.openxmlformats.org/drawingml/2006/table">
            <a:tbl>
              <a:tblPr firstRow="1" firstCol="1" bandRow="1">
                <a:tableStyleId>{5C22544A-7EE6-4342-B048-85BDC9FD1C3A}</a:tableStyleId>
              </a:tblPr>
              <a:tblGrid>
                <a:gridCol w="505610"/>
                <a:gridCol w="1780390"/>
                <a:gridCol w="1295401"/>
              </a:tblGrid>
              <a:tr h="609599">
                <a:tc>
                  <a:txBody>
                    <a:bodyPr/>
                    <a:lstStyle/>
                    <a:p>
                      <a:pPr marL="0" marR="0">
                        <a:lnSpc>
                          <a:spcPct val="107000"/>
                        </a:lnSpc>
                        <a:spcBef>
                          <a:spcPts val="0"/>
                        </a:spcBef>
                        <a:spcAft>
                          <a:spcPts val="0"/>
                        </a:spcAft>
                      </a:pPr>
                      <a:r>
                        <a:rPr lang="en-US" sz="1100" dirty="0">
                          <a:effectLst/>
                        </a:rPr>
                        <a:t>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355" rtl="0" eaLnBrk="1" fontAlgn="auto" latinLnBrk="0" hangingPunct="1">
                        <a:lnSpc>
                          <a:spcPct val="107000"/>
                        </a:lnSpc>
                        <a:spcBef>
                          <a:spcPts val="0"/>
                        </a:spcBef>
                        <a:spcAft>
                          <a:spcPts val="0"/>
                        </a:spcAft>
                        <a:buClrTx/>
                        <a:buSzTx/>
                        <a:buFontTx/>
                        <a:buNone/>
                        <a:tabLst/>
                        <a:defRPr/>
                      </a:pPr>
                      <a:r>
                        <a:rPr lang="en-US" sz="1100" dirty="0" smtClean="0">
                          <a:effectLst/>
                        </a:rPr>
                        <a:t>Inductance (</a:t>
                      </a:r>
                      <a:r>
                        <a:rPr lang="en-US" sz="1400" b="0" kern="1200" dirty="0" smtClean="0">
                          <a:solidFill>
                            <a:schemeClr val="lt1"/>
                          </a:solidFill>
                          <a:effectLst/>
                          <a:latin typeface="+mn-lt"/>
                          <a:ea typeface="+mn-ea"/>
                          <a:cs typeface="+mn-cs"/>
                        </a:rPr>
                        <a:t>µH</a:t>
                      </a:r>
                      <a:r>
                        <a:rPr lang="en-US" sz="1100" dirty="0" smtClean="0">
                          <a:effectLst/>
                        </a:rPr>
                        <a:t>)at  1K </a:t>
                      </a:r>
                      <a:r>
                        <a:rPr lang="en-US" sz="1100" dirty="0">
                          <a:effectLst/>
                        </a:rPr>
                        <a:t>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Resistance(Ohm</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100">
                          <a:effectLst/>
                        </a:rPr>
                        <a:t>Coil-1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r>
                        <a:rPr lang="en-US" sz="1100" dirty="0" smtClean="0">
                          <a:effectLst/>
                        </a:rPr>
                        <a:t>591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0</a:t>
                      </a:r>
                      <a:r>
                        <a:rPr lang="en-US" sz="1100" dirty="0">
                          <a:effectLst/>
                        </a:rPr>
                        <a:t> </a:t>
                      </a:r>
                      <a:r>
                        <a:rPr lang="en-US" sz="1100" dirty="0" smtClean="0">
                          <a:effectLst/>
                        </a:rPr>
                        <a:t>.097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100">
                          <a:effectLst/>
                        </a:rPr>
                        <a:t>Coil-2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r>
                        <a:rPr lang="en-US" sz="1100" dirty="0" smtClean="0">
                          <a:effectLst/>
                        </a:rPr>
                        <a:t>144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0</a:t>
                      </a:r>
                      <a:r>
                        <a:rPr lang="en-US" sz="1100" dirty="0">
                          <a:effectLst/>
                        </a:rPr>
                        <a:t> </a:t>
                      </a:r>
                      <a:r>
                        <a:rPr lang="en-US" sz="1100" dirty="0" smtClean="0">
                          <a:effectLst/>
                        </a:rPr>
                        <a:t>.039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100">
                          <a:effectLst/>
                        </a:rPr>
                        <a:t>Coil-3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765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100">
                          <a:effectLst/>
                        </a:rPr>
                        <a:t>Coil-4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863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marL="0" marR="0">
                        <a:lnSpc>
                          <a:spcPct val="107000"/>
                        </a:lnSpc>
                        <a:spcBef>
                          <a:spcPts val="0"/>
                        </a:spcBef>
                        <a:spcAft>
                          <a:spcPts val="0"/>
                        </a:spcAft>
                      </a:pPr>
                      <a:r>
                        <a:rPr lang="en-US" sz="1100">
                          <a:effectLst/>
                        </a:rPr>
                        <a:t>Coil-5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TextBox 9"/>
          <p:cNvSpPr txBox="1"/>
          <p:nvPr/>
        </p:nvSpPr>
        <p:spPr>
          <a:xfrm>
            <a:off x="2743200" y="4536431"/>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247152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1270281"/>
            <a:ext cx="3467100" cy="2651574"/>
          </a:xfrm>
        </p:spPr>
        <p:txBody>
          <a:bodyPr>
            <a:normAutofit/>
          </a:bodyPr>
          <a:lstStyle/>
          <a:p>
            <a:pPr marL="739755" indent="-342900" algn="just">
              <a:buFont typeface="Arial" pitchFamily="34" charset="0"/>
              <a:buChar char="•"/>
            </a:pPr>
            <a:endParaRPr lang="en-US" sz="2000" dirty="0" smtClean="0">
              <a:solidFill>
                <a:schemeClr val="tx1"/>
              </a:solidFill>
            </a:endParaRPr>
          </a:p>
          <a:p>
            <a:pPr marL="396855" algn="just"/>
            <a:endParaRPr lang="en-US" sz="2000" dirty="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04109298"/>
              </p:ext>
            </p:extLst>
          </p:nvPr>
        </p:nvGraphicFramePr>
        <p:xfrm>
          <a:off x="4009755" y="789852"/>
          <a:ext cx="5257800" cy="4023175"/>
        </p:xfrm>
        <a:graphic>
          <a:graphicData uri="http://schemas.openxmlformats.org/presentationml/2006/ole">
            <mc:AlternateContent xmlns:mc="http://schemas.openxmlformats.org/markup-compatibility/2006">
              <mc:Choice xmlns:v="urn:schemas-microsoft-com:vml" Requires="v">
                <p:oleObj spid="_x0000_s1134" name="Graph" r:id="rId3" imgW="3905026" imgH="2990626" progId="">
                  <p:embed/>
                </p:oleObj>
              </mc:Choice>
              <mc:Fallback>
                <p:oleObj name="Graph" r:id="rId3" imgW="3905026" imgH="2990626" progId="">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755" y="789852"/>
                        <a:ext cx="5257800" cy="402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830159" y="449818"/>
            <a:ext cx="6027099" cy="400110"/>
          </a:xfrm>
          <a:prstGeom prst="rect">
            <a:avLst/>
          </a:prstGeom>
          <a:noFill/>
        </p:spPr>
        <p:txBody>
          <a:bodyPr wrap="none" rtlCol="0">
            <a:spAutoFit/>
          </a:bodyPr>
          <a:lstStyle/>
          <a:p>
            <a:r>
              <a:rPr lang="en-US" sz="2000" dirty="0" smtClean="0">
                <a:solidFill>
                  <a:srgbClr val="0000FF"/>
                </a:solidFill>
              </a:rPr>
              <a:t>CS and VF current profiles with decoupling transformer</a:t>
            </a:r>
            <a:endParaRPr lang="en-US" sz="2000" dirty="0">
              <a:solidFill>
                <a:srgbClr val="0000FF"/>
              </a:solidFill>
            </a:endParaRPr>
          </a:p>
        </p:txBody>
      </p:sp>
      <p:grpSp>
        <p:nvGrpSpPr>
          <p:cNvPr id="7" name="Group 6"/>
          <p:cNvGrpSpPr/>
          <p:nvPr/>
        </p:nvGrpSpPr>
        <p:grpSpPr>
          <a:xfrm>
            <a:off x="990600" y="1529506"/>
            <a:ext cx="2942865" cy="2642444"/>
            <a:chOff x="3342859" y="1885950"/>
            <a:chExt cx="3134141" cy="2438400"/>
          </a:xfrm>
        </p:grpSpPr>
        <p:pic>
          <p:nvPicPr>
            <p:cNvPr id="8" name="Picture 7"/>
            <p:cNvPicPr>
              <a:picLocks noChangeAspect="1"/>
            </p:cNvPicPr>
            <p:nvPr/>
          </p:nvPicPr>
          <p:blipFill>
            <a:blip r:embed="rId5"/>
            <a:stretch>
              <a:fillRect/>
            </a:stretch>
          </p:blipFill>
          <p:spPr>
            <a:xfrm rot="10800000">
              <a:off x="4480654" y="2201714"/>
              <a:ext cx="162498" cy="1144117"/>
            </a:xfrm>
            <a:prstGeom prst="rect">
              <a:avLst/>
            </a:prstGeom>
          </p:spPr>
        </p:pic>
        <p:pic>
          <p:nvPicPr>
            <p:cNvPr id="9" name="Picture 8"/>
            <p:cNvPicPr>
              <a:picLocks noChangeAspect="1"/>
            </p:cNvPicPr>
            <p:nvPr/>
          </p:nvPicPr>
          <p:blipFill>
            <a:blip r:embed="rId5"/>
            <a:stretch>
              <a:fillRect/>
            </a:stretch>
          </p:blipFill>
          <p:spPr>
            <a:xfrm>
              <a:off x="4953000" y="2190750"/>
              <a:ext cx="162498" cy="1144117"/>
            </a:xfrm>
            <a:prstGeom prst="rect">
              <a:avLst/>
            </a:prstGeom>
          </p:spPr>
        </p:pic>
        <p:cxnSp>
          <p:nvCxnSpPr>
            <p:cNvPr id="10" name="Straight Connector 9"/>
            <p:cNvCxnSpPr/>
            <p:nvPr/>
          </p:nvCxnSpPr>
          <p:spPr>
            <a:xfrm flipH="1" flipV="1">
              <a:off x="4495800" y="1962150"/>
              <a:ext cx="1" cy="228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505200" y="196215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05200" y="1962150"/>
              <a:ext cx="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5800" y="3345832"/>
              <a:ext cx="0" cy="368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538028" y="3710257"/>
              <a:ext cx="973152" cy="2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522647" y="3059668"/>
              <a:ext cx="15381"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5034249" y="196215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34249" y="1962150"/>
              <a:ext cx="9855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19800" y="1962150"/>
              <a:ext cx="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3059668"/>
              <a:ext cx="0" cy="470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2"/>
            </p:cNvCxnSpPr>
            <p:nvPr/>
          </p:nvCxnSpPr>
          <p:spPr>
            <a:xfrm>
              <a:off x="5034249" y="3334867"/>
              <a:ext cx="0" cy="410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3530291"/>
              <a:ext cx="0" cy="179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034249" y="3723421"/>
              <a:ext cx="985551" cy="2204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42859" y="2549708"/>
              <a:ext cx="521689" cy="369332"/>
            </a:xfrm>
            <a:prstGeom prst="rect">
              <a:avLst/>
            </a:prstGeom>
            <a:noFill/>
          </p:spPr>
          <p:txBody>
            <a:bodyPr wrap="square" rtlCol="0">
              <a:spAutoFit/>
            </a:bodyPr>
            <a:lstStyle/>
            <a:p>
              <a:r>
                <a:rPr lang="en-US" dirty="0" smtClean="0"/>
                <a:t>CS</a:t>
              </a:r>
              <a:endParaRPr lang="en-US" dirty="0"/>
            </a:p>
          </p:txBody>
        </p:sp>
        <p:sp>
          <p:nvSpPr>
            <p:cNvPr id="24" name="TextBox 23"/>
            <p:cNvSpPr txBox="1"/>
            <p:nvPr/>
          </p:nvSpPr>
          <p:spPr>
            <a:xfrm>
              <a:off x="5812851" y="2578142"/>
              <a:ext cx="664149" cy="369332"/>
            </a:xfrm>
            <a:prstGeom prst="rect">
              <a:avLst/>
            </a:prstGeom>
            <a:noFill/>
          </p:spPr>
          <p:txBody>
            <a:bodyPr wrap="square" rtlCol="0">
              <a:spAutoFit/>
            </a:bodyPr>
            <a:lstStyle/>
            <a:p>
              <a:r>
                <a:rPr lang="en-US" dirty="0"/>
                <a:t>V</a:t>
              </a:r>
              <a:r>
                <a:rPr lang="en-US" dirty="0" smtClean="0"/>
                <a:t>F</a:t>
              </a:r>
              <a:endParaRPr lang="en-US" dirty="0"/>
            </a:p>
          </p:txBody>
        </p:sp>
        <p:sp>
          <p:nvSpPr>
            <p:cNvPr id="25" name="Rectangle 24"/>
            <p:cNvSpPr/>
            <p:nvPr/>
          </p:nvSpPr>
          <p:spPr>
            <a:xfrm rot="16200000">
              <a:off x="4498869" y="2549708"/>
              <a:ext cx="538930" cy="369332"/>
            </a:xfrm>
            <a:prstGeom prst="rect">
              <a:avLst/>
            </a:prstGeom>
          </p:spPr>
          <p:txBody>
            <a:bodyPr wrap="none">
              <a:spAutoFit/>
            </a:bodyPr>
            <a:lstStyle/>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t>
              </a:r>
              <a:r>
                <a:rPr lang="en-US" baseline="-25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12</a:t>
              </a:r>
              <a:endParaRPr lang="en-US" dirty="0"/>
            </a:p>
          </p:txBody>
        </p:sp>
        <p:sp>
          <p:nvSpPr>
            <p:cNvPr id="26" name="Oval 25"/>
            <p:cNvSpPr/>
            <p:nvPr/>
          </p:nvSpPr>
          <p:spPr>
            <a:xfrm>
              <a:off x="4343400" y="1885950"/>
              <a:ext cx="990600" cy="21336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034249" y="3943350"/>
              <a:ext cx="996377"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655055" y="4516011"/>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2639475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rmAutofit/>
          </a:bodyPr>
          <a:lstStyle/>
          <a:p>
            <a:r>
              <a:rPr lang="en-US" sz="2000" dirty="0" smtClean="0">
                <a:solidFill>
                  <a:srgbClr val="0000FF"/>
                </a:solidFill>
              </a:rPr>
              <a:t>Plan of Presentation</a:t>
            </a:r>
            <a:endParaRPr lang="en-US" sz="2000" dirty="0">
              <a:solidFill>
                <a:srgbClr val="0000FF"/>
              </a:solidFill>
            </a:endParaRPr>
          </a:p>
        </p:txBody>
      </p:sp>
      <p:sp>
        <p:nvSpPr>
          <p:cNvPr id="4" name="Slide Number Placeholder 3"/>
          <p:cNvSpPr>
            <a:spLocks noGrp="1"/>
          </p:cNvSpPr>
          <p:nvPr>
            <p:ph type="sldNum" sz="quarter" idx="12"/>
          </p:nvPr>
        </p:nvSpPr>
        <p:spPr/>
        <p:txBody>
          <a:bodyPr/>
          <a:lstStyle/>
          <a:p>
            <a:fld id="{761EF81B-C4EE-4E3F-B91F-92AC6C689FB1}" type="slidenum">
              <a:rPr lang="en-US" smtClean="0"/>
              <a:pPr/>
              <a:t>2</a:t>
            </a:fld>
            <a:endParaRPr lang="en-US"/>
          </a:p>
        </p:txBody>
      </p:sp>
      <p:sp>
        <p:nvSpPr>
          <p:cNvPr id="9" name="TextBox 8"/>
          <p:cNvSpPr txBox="1"/>
          <p:nvPr/>
        </p:nvSpPr>
        <p:spPr>
          <a:xfrm>
            <a:off x="1219200" y="1287426"/>
            <a:ext cx="4579843" cy="3046988"/>
          </a:xfrm>
          <a:prstGeom prst="rect">
            <a:avLst/>
          </a:prstGeom>
          <a:noFill/>
        </p:spPr>
        <p:txBody>
          <a:bodyPr wrap="none" rtlCol="0">
            <a:spAutoFit/>
          </a:bodyPr>
          <a:lstStyle/>
          <a:p>
            <a:pPr marL="457200" indent="-457200">
              <a:buFont typeface="+mj-lt"/>
              <a:buAutoNum type="arabicPeriod"/>
            </a:pPr>
            <a:r>
              <a:rPr lang="en-US" sz="2400" dirty="0" smtClean="0"/>
              <a:t>MT-1 chamber</a:t>
            </a:r>
          </a:p>
          <a:p>
            <a:pPr marL="457200" indent="-457200">
              <a:buFont typeface="+mj-lt"/>
              <a:buAutoNum type="arabicPeriod"/>
            </a:pPr>
            <a:r>
              <a:rPr lang="en-US" sz="2400" dirty="0" smtClean="0"/>
              <a:t>Magnetic systems</a:t>
            </a:r>
            <a:endParaRPr lang="en-US" sz="2400" dirty="0"/>
          </a:p>
          <a:p>
            <a:pPr marL="457200" indent="-457200">
              <a:buFont typeface="+mj-lt"/>
              <a:buAutoNum type="arabicPeriod"/>
            </a:pPr>
            <a:r>
              <a:rPr lang="en-US" sz="2400" dirty="0" smtClean="0"/>
              <a:t>Diagnostics</a:t>
            </a:r>
          </a:p>
          <a:p>
            <a:pPr marL="457200" indent="-457200">
              <a:buFont typeface="+mj-lt"/>
              <a:buAutoNum type="arabicPeriod"/>
            </a:pPr>
            <a:r>
              <a:rPr lang="en-US" sz="2400" dirty="0"/>
              <a:t>Chamber </a:t>
            </a:r>
            <a:r>
              <a:rPr lang="en-US" sz="2400" dirty="0" smtClean="0"/>
              <a:t>Conditioning</a:t>
            </a:r>
            <a:endParaRPr lang="en-US" sz="2400" dirty="0"/>
          </a:p>
          <a:p>
            <a:pPr marL="457200" indent="-457200">
              <a:buFont typeface="+mj-lt"/>
              <a:buAutoNum type="arabicPeriod"/>
            </a:pPr>
            <a:r>
              <a:rPr lang="en-US" sz="2400" dirty="0" smtClean="0"/>
              <a:t>Pre-ionization</a:t>
            </a:r>
          </a:p>
          <a:p>
            <a:pPr marL="457200" indent="-457200">
              <a:buFont typeface="+mj-lt"/>
              <a:buAutoNum type="arabicPeriod"/>
            </a:pPr>
            <a:r>
              <a:rPr lang="en-US" sz="2400" dirty="0" smtClean="0"/>
              <a:t>Experiments for Plasma Current</a:t>
            </a:r>
          </a:p>
          <a:p>
            <a:pPr marL="457200" indent="-457200">
              <a:buFont typeface="+mj-lt"/>
              <a:buAutoNum type="arabicPeriod"/>
            </a:pPr>
            <a:r>
              <a:rPr lang="en-US" sz="2400" dirty="0" smtClean="0"/>
              <a:t>Summary</a:t>
            </a:r>
          </a:p>
          <a:p>
            <a:pPr marL="457200" indent="-457200">
              <a:buFont typeface="+mj-lt"/>
              <a:buAutoNum type="arabicPeriod"/>
            </a:pPr>
            <a:endParaRPr lang="en-US" sz="2400" dirty="0" smtClean="0"/>
          </a:p>
        </p:txBody>
      </p:sp>
      <p:sp>
        <p:nvSpPr>
          <p:cNvPr id="7" name="TextBox 6"/>
          <p:cNvSpPr txBox="1"/>
          <p:nvPr/>
        </p:nvSpPr>
        <p:spPr>
          <a:xfrm>
            <a:off x="3060956" y="4324350"/>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2065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20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055203500"/>
              </p:ext>
            </p:extLst>
          </p:nvPr>
        </p:nvGraphicFramePr>
        <p:xfrm>
          <a:off x="2667000" y="350058"/>
          <a:ext cx="3276600" cy="4691050"/>
        </p:xfrm>
        <a:graphic>
          <a:graphicData uri="http://schemas.openxmlformats.org/presentationml/2006/ole">
            <mc:AlternateContent xmlns:mc="http://schemas.openxmlformats.org/markup-compatibility/2006">
              <mc:Choice xmlns:v="urn:schemas-microsoft-com:vml" Requires="v">
                <p:oleObj spid="_x0000_s7183" name="Graph" r:id="rId3" imgW="2916000" imgH="4174560" progId="Origin95.Graph">
                  <p:embed/>
                </p:oleObj>
              </mc:Choice>
              <mc:Fallback>
                <p:oleObj name="Graph" r:id="rId3" imgW="2916000" imgH="4174560" progId="Origin95.Graph">
                  <p:embed/>
                  <p:pic>
                    <p:nvPicPr>
                      <p:cNvPr id="0" name=""/>
                      <p:cNvPicPr/>
                      <p:nvPr/>
                    </p:nvPicPr>
                    <p:blipFill>
                      <a:blip r:embed="rId4"/>
                      <a:stretch>
                        <a:fillRect/>
                      </a:stretch>
                    </p:blipFill>
                    <p:spPr>
                      <a:xfrm>
                        <a:off x="2667000" y="350058"/>
                        <a:ext cx="3276600" cy="4691050"/>
                      </a:xfrm>
                      <a:prstGeom prst="rect">
                        <a:avLst/>
                      </a:prstGeom>
                    </p:spPr>
                  </p:pic>
                </p:oleObj>
              </mc:Fallback>
            </mc:AlternateContent>
          </a:graphicData>
        </a:graphic>
      </p:graphicFrame>
      <p:sp>
        <p:nvSpPr>
          <p:cNvPr id="4" name="Rectangle 3"/>
          <p:cNvSpPr/>
          <p:nvPr/>
        </p:nvSpPr>
        <p:spPr>
          <a:xfrm>
            <a:off x="1894114" y="176490"/>
            <a:ext cx="5715000" cy="400110"/>
          </a:xfrm>
          <a:prstGeom prst="rect">
            <a:avLst/>
          </a:prstGeom>
        </p:spPr>
        <p:txBody>
          <a:bodyPr wrap="square">
            <a:spAutoFit/>
          </a:bodyPr>
          <a:lstStyle/>
          <a:p>
            <a:r>
              <a:rPr lang="en-US" sz="2000" dirty="0" smtClean="0">
                <a:solidFill>
                  <a:srgbClr val="0000FF"/>
                </a:solidFill>
              </a:rPr>
              <a:t>Experiment </a:t>
            </a:r>
            <a:r>
              <a:rPr lang="en-US" sz="2000" dirty="0">
                <a:solidFill>
                  <a:srgbClr val="0000FF"/>
                </a:solidFill>
              </a:rPr>
              <a:t>after installation of decoupling coils</a:t>
            </a:r>
            <a:endParaRPr lang="en-US" sz="2000" dirty="0">
              <a:solidFill>
                <a:srgbClr val="0000FF"/>
              </a:solidFill>
            </a:endParaRPr>
          </a:p>
        </p:txBody>
      </p:sp>
    </p:spTree>
    <p:extLst>
      <p:ext uri="{BB962C8B-B14F-4D97-AF65-F5344CB8AC3E}">
        <p14:creationId xmlns:p14="http://schemas.microsoft.com/office/powerpoint/2010/main" val="425737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21</a:t>
            </a:fld>
            <a:endParaRPr lang="en-US"/>
          </a:p>
        </p:txBody>
      </p:sp>
      <p:pic>
        <p:nvPicPr>
          <p:cNvPr id="5" name="Obrázek 5"/>
          <p:cNvPicPr/>
          <p:nvPr/>
        </p:nvPicPr>
        <p:blipFill>
          <a:blip r:embed="rId2" cstate="print">
            <a:extLst>
              <a:ext uri="{28A0092B-C50C-407E-A947-70E740481C1C}">
                <a14:useLocalDpi xmlns:a14="http://schemas.microsoft.com/office/drawing/2010/main" val="0"/>
              </a:ext>
            </a:extLst>
          </a:blip>
          <a:stretch>
            <a:fillRect/>
          </a:stretch>
        </p:blipFill>
        <p:spPr>
          <a:xfrm>
            <a:off x="4838700" y="1456658"/>
            <a:ext cx="3429000" cy="2250440"/>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886200" y="3895203"/>
                <a:ext cx="1447800" cy="4762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Times New Roman" panose="02020603050405020304" pitchFamily="18" charset="0"/>
                              <a:cs typeface="Calibri" panose="020F0502020204030204" pitchFamily="34" charset="0"/>
                            </a:rPr>
                          </m:ctrlPr>
                        </m:sSubPr>
                        <m:e>
                          <m:r>
                            <a:rPr lang="en-US" sz="1200" b="1" i="1">
                              <a:effectLst/>
                              <a:latin typeface="Cambria Math" panose="02040503050406030204" pitchFamily="18" charset="0"/>
                              <a:ea typeface="Times New Roman" panose="02020603050405020304" pitchFamily="18" charset="0"/>
                              <a:cs typeface="Calibri" panose="020F0502020204030204" pitchFamily="34" charset="0"/>
                            </a:rPr>
                            <m:t>𝑹</m:t>
                          </m:r>
                        </m:e>
                        <m:sub>
                          <m:r>
                            <a:rPr lang="en-US" sz="1200" b="1" i="1">
                              <a:effectLst/>
                              <a:latin typeface="Cambria Math" panose="02040503050406030204" pitchFamily="18" charset="0"/>
                              <a:ea typeface="Times New Roman" panose="02020603050405020304" pitchFamily="18" charset="0"/>
                              <a:cs typeface="Calibri" panose="020F0502020204030204" pitchFamily="34" charset="0"/>
                            </a:rPr>
                            <m:t>𝒗𝒆𝒔𝒔𝒆𝒍</m:t>
                          </m:r>
                        </m:sub>
                      </m:sSub>
                      <m:r>
                        <a:rPr lang="en-US" sz="1200" b="1"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1200" b="0" i="1">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12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200" b="1" i="1">
                                  <a:effectLst/>
                                  <a:latin typeface="Cambria Math" panose="02040503050406030204" pitchFamily="18" charset="0"/>
                                  <a:ea typeface="Times New Roman" panose="02020603050405020304" pitchFamily="18" charset="0"/>
                                  <a:cs typeface="Calibri" panose="020F0502020204030204" pitchFamily="34" charset="0"/>
                                </a:rPr>
                                <m:t>𝑼</m:t>
                              </m:r>
                            </m:e>
                            <m:sub>
                              <m:r>
                                <a:rPr lang="en-US" sz="1200" b="1" i="1">
                                  <a:effectLst/>
                                  <a:latin typeface="Cambria Math" panose="02040503050406030204" pitchFamily="18" charset="0"/>
                                  <a:ea typeface="Times New Roman" panose="02020603050405020304" pitchFamily="18" charset="0"/>
                                  <a:cs typeface="Calibri" panose="020F0502020204030204" pitchFamily="34" charset="0"/>
                                </a:rPr>
                                <m:t>𝒍𝒐𝒐𝒑</m:t>
                              </m:r>
                            </m:sub>
                          </m:sSub>
                        </m:num>
                        <m:den>
                          <m:sSub>
                            <m:sSubPr>
                              <m:ctrlPr>
                                <a:rPr lang="en-US" sz="12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200" b="1" i="1">
                                  <a:effectLst/>
                                  <a:latin typeface="Cambria Math" panose="02040503050406030204" pitchFamily="18" charset="0"/>
                                  <a:ea typeface="Times New Roman" panose="02020603050405020304" pitchFamily="18" charset="0"/>
                                  <a:cs typeface="Calibri" panose="020F0502020204030204" pitchFamily="34" charset="0"/>
                                </a:rPr>
                                <m:t>𝑰</m:t>
                              </m:r>
                            </m:e>
                            <m:sub>
                              <m:r>
                                <a:rPr lang="en-US" sz="1200" b="1" i="1">
                                  <a:effectLst/>
                                  <a:latin typeface="Cambria Math" panose="02040503050406030204" pitchFamily="18" charset="0"/>
                                  <a:ea typeface="Times New Roman" panose="02020603050405020304" pitchFamily="18" charset="0"/>
                                  <a:cs typeface="Calibri" panose="020F0502020204030204" pitchFamily="34" charset="0"/>
                                </a:rPr>
                                <m:t>𝒗𝒆𝒔𝒔𝒆𝒍</m:t>
                              </m:r>
                            </m:sub>
                          </m:sSub>
                        </m:den>
                      </m:f>
                    </m:oMath>
                  </m:oMathPara>
                </a14:m>
                <a:endParaRPr lang="en-US" sz="1200" b="1" dirty="0">
                  <a:effectLst/>
                  <a:latin typeface="Times New Roman" panose="02020603050405020304" pitchFamily="18" charset="0"/>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886200" y="3895203"/>
                <a:ext cx="1447800" cy="476284"/>
              </a:xfrm>
              <a:prstGeom prst="rect">
                <a:avLst/>
              </a:prstGeom>
              <a:blipFill rotWithShape="0">
                <a:blip r:embed="rId3"/>
                <a:stretch>
                  <a:fillRect/>
                </a:stretch>
              </a:blipFill>
            </p:spPr>
            <p:txBody>
              <a:bodyPr/>
              <a:lstStyle/>
              <a:p>
                <a:r>
                  <a:rPr lang="en-US">
                    <a:noFill/>
                  </a:rPr>
                  <a:t> </a:t>
                </a:r>
              </a:p>
            </p:txBody>
          </p:sp>
        </mc:Fallback>
      </mc:AlternateContent>
      <p:pic>
        <p:nvPicPr>
          <p:cNvPr id="7" name="Obrázek 7"/>
          <p:cNvPicPr/>
          <p:nvPr/>
        </p:nvPicPr>
        <p:blipFill>
          <a:blip r:embed="rId4" cstate="print">
            <a:extLst>
              <a:ext uri="{28A0092B-C50C-407E-A947-70E740481C1C}">
                <a14:useLocalDpi xmlns:a14="http://schemas.microsoft.com/office/drawing/2010/main" val="0"/>
              </a:ext>
            </a:extLst>
          </a:blip>
          <a:stretch>
            <a:fillRect/>
          </a:stretch>
        </p:blipFill>
        <p:spPr>
          <a:xfrm>
            <a:off x="1409700" y="1544317"/>
            <a:ext cx="3048000" cy="2202180"/>
          </a:xfrm>
          <a:prstGeom prst="rect">
            <a:avLst/>
          </a:prstGeom>
        </p:spPr>
      </p:pic>
      <p:sp>
        <p:nvSpPr>
          <p:cNvPr id="8" name="TextBox 7"/>
          <p:cNvSpPr txBox="1"/>
          <p:nvPr/>
        </p:nvSpPr>
        <p:spPr>
          <a:xfrm>
            <a:off x="2667000" y="266228"/>
            <a:ext cx="4506234" cy="400110"/>
          </a:xfrm>
          <a:prstGeom prst="rect">
            <a:avLst/>
          </a:prstGeom>
          <a:noFill/>
        </p:spPr>
        <p:txBody>
          <a:bodyPr wrap="none" rtlCol="0">
            <a:spAutoFit/>
          </a:bodyPr>
          <a:lstStyle/>
          <a:p>
            <a:r>
              <a:rPr lang="en-US" sz="2000" dirty="0" smtClean="0">
                <a:solidFill>
                  <a:srgbClr val="0000FF"/>
                </a:solidFill>
              </a:rPr>
              <a:t>Method for estimation of plasma current </a:t>
            </a:r>
            <a:endParaRPr lang="en-US" sz="2000" dirty="0">
              <a:solidFill>
                <a:srgbClr val="0000FF"/>
              </a:solidFill>
            </a:endParaRPr>
          </a:p>
        </p:txBody>
      </p:sp>
      <p:sp>
        <p:nvSpPr>
          <p:cNvPr id="10" name="TextBox 9"/>
          <p:cNvSpPr txBox="1"/>
          <p:nvPr/>
        </p:nvSpPr>
        <p:spPr>
          <a:xfrm>
            <a:off x="3188473" y="4559592"/>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4071212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22</a:t>
            </a:fld>
            <a:endParaRPr lang="en-US"/>
          </a:p>
        </p:txBody>
      </p:sp>
      <p:sp>
        <p:nvSpPr>
          <p:cNvPr id="3" name="Rectangle 2"/>
          <p:cNvSpPr/>
          <p:nvPr/>
        </p:nvSpPr>
        <p:spPr>
          <a:xfrm>
            <a:off x="3276600" y="438150"/>
            <a:ext cx="1781898" cy="400110"/>
          </a:xfrm>
          <a:prstGeom prst="rect">
            <a:avLst/>
          </a:prstGeom>
        </p:spPr>
        <p:txBody>
          <a:bodyPr wrap="none">
            <a:spAutoFit/>
          </a:bodyPr>
          <a:lstStyle/>
          <a:p>
            <a:r>
              <a:rPr lang="en-US" sz="2000" dirty="0">
                <a:solidFill>
                  <a:srgbClr val="0000FF"/>
                </a:solidFill>
                <a:latin typeface="Calibri" panose="020F0502020204030204" pitchFamily="34" charset="0"/>
                <a:ea typeface="Times New Roman" panose="02020603050405020304" pitchFamily="18" charset="0"/>
                <a:cs typeface="Calibri" panose="020F0502020204030204" pitchFamily="34" charset="0"/>
              </a:rPr>
              <a:t>Plasma </a:t>
            </a:r>
            <a:r>
              <a:rPr lang="en-US" sz="2000" dirty="0" smtClean="0">
                <a:solidFill>
                  <a:srgbClr val="0000FF"/>
                </a:solidFill>
                <a:latin typeface="Calibri" panose="020F0502020204030204" pitchFamily="34" charset="0"/>
                <a:ea typeface="Times New Roman" panose="02020603050405020304" pitchFamily="18" charset="0"/>
                <a:cs typeface="Calibri" panose="020F0502020204030204" pitchFamily="34" charset="0"/>
              </a:rPr>
              <a:t>Current</a:t>
            </a:r>
            <a:endParaRPr lang="en-US" sz="2000" dirty="0">
              <a:solidFill>
                <a:srgbClr val="0000FF"/>
              </a:solidFill>
              <a:effectLst/>
              <a:latin typeface="Times New Roman" panose="02020603050405020304" pitchFamily="18" charset="0"/>
              <a:ea typeface="Times New Roman" panose="02020603050405020304" pitchFamily="18" charset="0"/>
            </a:endParaRPr>
          </a:p>
        </p:txBody>
      </p:sp>
      <p:pic>
        <p:nvPicPr>
          <p:cNvPr id="4" name="Obrázek 13"/>
          <p:cNvPicPr/>
          <p:nvPr/>
        </p:nvPicPr>
        <p:blipFill>
          <a:blip r:embed="rId2" cstate="print">
            <a:extLst>
              <a:ext uri="{28A0092B-C50C-407E-A947-70E740481C1C}">
                <a14:useLocalDpi xmlns:a14="http://schemas.microsoft.com/office/drawing/2010/main" val="0"/>
              </a:ext>
            </a:extLst>
          </a:blip>
          <a:stretch>
            <a:fillRect/>
          </a:stretch>
        </p:blipFill>
        <p:spPr>
          <a:xfrm>
            <a:off x="4495800" y="1276350"/>
            <a:ext cx="4319905" cy="293624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85800" y="1733550"/>
                <a:ext cx="3657600" cy="2283959"/>
              </a:xfrm>
              <a:prstGeom prst="rect">
                <a:avLst/>
              </a:prstGeom>
            </p:spPr>
            <p:txBody>
              <a:bodyPr wrap="square">
                <a:spAutoFit/>
              </a:bodyPr>
              <a:lstStyle/>
              <a:p>
                <a:r>
                  <a:rPr lang="en-US" sz="1400" dirty="0">
                    <a:latin typeface="Calibri" panose="020F0502020204030204" pitchFamily="34" charset="0"/>
                    <a:ea typeface="Times New Roman" panose="02020603050405020304" pitchFamily="18" charset="0"/>
                    <a:cs typeface="Calibri" panose="020F0502020204030204" pitchFamily="34" charset="0"/>
                  </a:rPr>
                  <a:t>The vessel current is derived as</a:t>
                </a:r>
                <a:endParaRPr lang="en-US" sz="1400" b="1" dirty="0">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400" b="1" i="1">
                              <a:effectLst/>
                              <a:latin typeface="Cambria Math" panose="02040503050406030204" pitchFamily="18" charset="0"/>
                              <a:ea typeface="Times New Roman" panose="02020603050405020304" pitchFamily="18" charset="0"/>
                              <a:cs typeface="Calibri" panose="020F0502020204030204" pitchFamily="34" charset="0"/>
                            </a:rPr>
                            <m:t>𝑰</m:t>
                          </m:r>
                        </m:e>
                        <m:sub>
                          <m:r>
                            <a:rPr lang="en-US" sz="1400" b="1" i="1">
                              <a:effectLst/>
                              <a:latin typeface="Cambria Math" panose="02040503050406030204" pitchFamily="18" charset="0"/>
                              <a:ea typeface="Times New Roman" panose="02020603050405020304" pitchFamily="18" charset="0"/>
                              <a:cs typeface="Calibri" panose="020F0502020204030204" pitchFamily="34" charset="0"/>
                            </a:rPr>
                            <m:t>𝒗𝒆𝒔𝒔𝒆𝒍</m:t>
                          </m:r>
                        </m:sub>
                      </m:sSub>
                      <m:r>
                        <a:rPr lang="en-US" sz="1400" b="1"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400" b="1" i="1">
                                  <a:effectLst/>
                                  <a:latin typeface="Cambria Math" panose="02040503050406030204" pitchFamily="18" charset="0"/>
                                  <a:ea typeface="Times New Roman" panose="02020603050405020304" pitchFamily="18" charset="0"/>
                                  <a:cs typeface="Calibri" panose="020F0502020204030204" pitchFamily="34" charset="0"/>
                                </a:rPr>
                                <m:t>𝑼</m:t>
                              </m:r>
                            </m:e>
                            <m:sub>
                              <m:r>
                                <a:rPr lang="en-US" sz="1400" b="1" i="1">
                                  <a:effectLst/>
                                  <a:latin typeface="Cambria Math" panose="02040503050406030204" pitchFamily="18" charset="0"/>
                                  <a:ea typeface="Times New Roman" panose="02020603050405020304" pitchFamily="18" charset="0"/>
                                  <a:cs typeface="Calibri" panose="020F0502020204030204" pitchFamily="34" charset="0"/>
                                </a:rPr>
                                <m:t>𝒍𝒐𝒐𝒑</m:t>
                              </m:r>
                            </m:sub>
                          </m:sSub>
                        </m:num>
                        <m:den>
                          <m:sSub>
                            <m:sSub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400" b="1" i="1">
                                  <a:effectLst/>
                                  <a:latin typeface="Cambria Math" panose="02040503050406030204" pitchFamily="18" charset="0"/>
                                  <a:ea typeface="Times New Roman" panose="02020603050405020304" pitchFamily="18" charset="0"/>
                                  <a:cs typeface="Calibri" panose="020F0502020204030204" pitchFamily="34" charset="0"/>
                                </a:rPr>
                                <m:t>𝑹</m:t>
                              </m:r>
                            </m:e>
                            <m:sub>
                              <m:r>
                                <a:rPr lang="en-US" sz="1400" b="1" i="1">
                                  <a:effectLst/>
                                  <a:latin typeface="Cambria Math" panose="02040503050406030204" pitchFamily="18" charset="0"/>
                                  <a:ea typeface="Times New Roman" panose="02020603050405020304" pitchFamily="18" charset="0"/>
                                  <a:cs typeface="Calibri" panose="020F0502020204030204" pitchFamily="34" charset="0"/>
                                </a:rPr>
                                <m:t>𝒗𝒆𝒔𝒔𝒆𝒍</m:t>
                              </m:r>
                            </m:sub>
                          </m:sSub>
                        </m:den>
                      </m:f>
                    </m:oMath>
                  </m:oMathPara>
                </a14:m>
                <a:endParaRPr lang="en-US" sz="1400" b="1" dirty="0">
                  <a:effectLst/>
                  <a:latin typeface="Times New Roman" panose="02020603050405020304" pitchFamily="18" charset="0"/>
                  <a:ea typeface="Times New Roman" panose="02020603050405020304" pitchFamily="18" charset="0"/>
                </a:endParaRPr>
              </a:p>
              <a:p>
                <a:endParaRPr lang="en-US" sz="1400" b="0" dirty="0" smtClean="0">
                  <a:effectLst/>
                  <a:latin typeface="Calibri" panose="020F0502020204030204" pitchFamily="34" charset="0"/>
                  <a:ea typeface="Times New Roman" panose="02020603050405020304" pitchFamily="18" charset="0"/>
                  <a:cs typeface="Calibri" panose="020F0502020204030204" pitchFamily="34" charset="0"/>
                </a:endParaRPr>
              </a:p>
              <a:p>
                <a:r>
                  <a:rPr lang="en-US" sz="1400" b="0" dirty="0" smtClean="0">
                    <a:effectLst/>
                    <a:latin typeface="Calibri" panose="020F0502020204030204" pitchFamily="34" charset="0"/>
                    <a:ea typeface="Times New Roman" panose="02020603050405020304" pitchFamily="18" charset="0"/>
                    <a:cs typeface="Calibri" panose="020F0502020204030204" pitchFamily="34" charset="0"/>
                  </a:rPr>
                  <a:t>Where R </a:t>
                </a:r>
                <a:r>
                  <a:rPr lang="en-US" sz="1400" b="0" baseline="-25000" dirty="0" smtClean="0">
                    <a:effectLst/>
                    <a:latin typeface="Calibri" panose="020F0502020204030204" pitchFamily="34" charset="0"/>
                    <a:ea typeface="Times New Roman" panose="02020603050405020304" pitchFamily="18" charset="0"/>
                    <a:cs typeface="Calibri" panose="020F0502020204030204" pitchFamily="34" charset="0"/>
                  </a:rPr>
                  <a:t>vessel</a:t>
                </a:r>
                <a:r>
                  <a:rPr lang="en-US" sz="1400" b="0" dirty="0">
                    <a:effectLst/>
                    <a:latin typeface="Calibri" panose="020F0502020204030204" pitchFamily="34" charset="0"/>
                    <a:ea typeface="Times New Roman" panose="02020603050405020304" pitchFamily="18" charset="0"/>
                    <a:cs typeface="Calibri" panose="020F0502020204030204" pitchFamily="34" charset="0"/>
                  </a:rPr>
                  <a:t>= 0.44 </a:t>
                </a:r>
                <a:r>
                  <a:rPr lang="en-US" sz="1400" b="0" dirty="0" err="1" smtClean="0">
                    <a:effectLst/>
                    <a:latin typeface="Calibri" panose="020F0502020204030204" pitchFamily="34" charset="0"/>
                    <a:ea typeface="Times New Roman" panose="02020603050405020304" pitchFamily="18" charset="0"/>
                    <a:cs typeface="Calibri" panose="020F0502020204030204" pitchFamily="34" charset="0"/>
                  </a:rPr>
                  <a:t>mohm</a:t>
                </a:r>
                <a:r>
                  <a:rPr lang="en-US" sz="1400" b="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400" b="0" dirty="0">
                    <a:effectLst/>
                    <a:latin typeface="Calibri" panose="020F0502020204030204" pitchFamily="34" charset="0"/>
                    <a:ea typeface="Times New Roman" panose="02020603050405020304" pitchFamily="18" charset="0"/>
                    <a:cs typeface="Calibri" panose="020F0502020204030204" pitchFamily="34" charset="0"/>
                  </a:rPr>
                  <a:t>derived from the vacuum shot.</a:t>
                </a:r>
                <a:endParaRPr lang="en-US" sz="1400" b="1" dirty="0">
                  <a:effectLst/>
                  <a:latin typeface="Times New Roman" panose="02020603050405020304" pitchFamily="18" charset="0"/>
                  <a:ea typeface="Times New Roman" panose="02020603050405020304" pitchFamily="18" charset="0"/>
                </a:endParaRPr>
              </a:p>
              <a:p>
                <a:endParaRPr lang="en-US" sz="1400" b="0" dirty="0" smtClean="0">
                  <a:effectLst/>
                  <a:latin typeface="Calibri" panose="020F0502020204030204" pitchFamily="34" charset="0"/>
                  <a:ea typeface="Times New Roman" panose="02020603050405020304" pitchFamily="18" charset="0"/>
                  <a:cs typeface="Calibri" panose="020F0502020204030204" pitchFamily="34" charset="0"/>
                </a:endParaRP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r>
                  <a:rPr lang="en-US" sz="1400" b="0" dirty="0" smtClean="0">
                    <a:effectLst/>
                    <a:latin typeface="Calibri" panose="020F0502020204030204" pitchFamily="34" charset="0"/>
                    <a:ea typeface="Times New Roman" panose="02020603050405020304" pitchFamily="18" charset="0"/>
                    <a:cs typeface="Calibri" panose="020F0502020204030204" pitchFamily="34" charset="0"/>
                  </a:rPr>
                  <a:t>The </a:t>
                </a:r>
                <a:r>
                  <a:rPr lang="en-US" sz="1400" b="0" dirty="0">
                    <a:effectLst/>
                    <a:latin typeface="Calibri" panose="020F0502020204030204" pitchFamily="34" charset="0"/>
                    <a:ea typeface="Times New Roman" panose="02020603050405020304" pitchFamily="18" charset="0"/>
                    <a:cs typeface="Calibri" panose="020F0502020204030204" pitchFamily="34" charset="0"/>
                  </a:rPr>
                  <a:t>plasma current is derived as</a:t>
                </a:r>
                <a:endParaRPr lang="en-US" sz="1400" b="1" dirty="0">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400" b="1" i="1">
                              <a:effectLst/>
                              <a:latin typeface="Cambria Math" panose="02040503050406030204" pitchFamily="18" charset="0"/>
                              <a:ea typeface="Times New Roman" panose="02020603050405020304" pitchFamily="18" charset="0"/>
                              <a:cs typeface="Calibri" panose="020F0502020204030204" pitchFamily="34" charset="0"/>
                            </a:rPr>
                            <m:t>𝑰</m:t>
                          </m:r>
                        </m:e>
                        <m:sub>
                          <m:r>
                            <a:rPr lang="en-US" sz="1400" b="1" i="1">
                              <a:effectLst/>
                              <a:latin typeface="Cambria Math" panose="02040503050406030204" pitchFamily="18" charset="0"/>
                              <a:ea typeface="Times New Roman" panose="02020603050405020304" pitchFamily="18" charset="0"/>
                              <a:cs typeface="Calibri" panose="020F0502020204030204" pitchFamily="34" charset="0"/>
                            </a:rPr>
                            <m:t>𝒑𝒍𝒂𝒔𝒎𝒂</m:t>
                          </m:r>
                        </m:sub>
                      </m:sSub>
                      <m:r>
                        <a:rPr lang="en-US" sz="1400" b="1" i="1">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400" b="1" i="1">
                              <a:effectLst/>
                              <a:latin typeface="Cambria Math" panose="02040503050406030204" pitchFamily="18" charset="0"/>
                              <a:ea typeface="Times New Roman" panose="02020603050405020304" pitchFamily="18" charset="0"/>
                              <a:cs typeface="Calibri" panose="020F0502020204030204" pitchFamily="34" charset="0"/>
                            </a:rPr>
                            <m:t>𝑰</m:t>
                          </m:r>
                        </m:e>
                        <m:sub>
                          <m:r>
                            <a:rPr lang="en-US" sz="1400" b="1" i="1">
                              <a:effectLst/>
                              <a:latin typeface="Cambria Math" panose="02040503050406030204" pitchFamily="18" charset="0"/>
                              <a:ea typeface="Times New Roman" panose="02020603050405020304" pitchFamily="18" charset="0"/>
                              <a:cs typeface="Calibri" panose="020F0502020204030204" pitchFamily="34" charset="0"/>
                            </a:rPr>
                            <m:t>𝑹𝒐𝒈</m:t>
                          </m:r>
                        </m:sub>
                      </m:sSub>
                      <m:r>
                        <a:rPr lang="en-US" sz="1400" b="1" i="1">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1400" b="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400" b="1" i="1">
                              <a:effectLst/>
                              <a:latin typeface="Cambria Math" panose="02040503050406030204" pitchFamily="18" charset="0"/>
                              <a:ea typeface="Times New Roman" panose="02020603050405020304" pitchFamily="18" charset="0"/>
                              <a:cs typeface="Calibri" panose="020F0502020204030204" pitchFamily="34" charset="0"/>
                            </a:rPr>
                            <m:t>𝑰</m:t>
                          </m:r>
                        </m:e>
                        <m:sub>
                          <m:r>
                            <a:rPr lang="en-US" sz="1400" b="1" i="1">
                              <a:effectLst/>
                              <a:latin typeface="Cambria Math" panose="02040503050406030204" pitchFamily="18" charset="0"/>
                              <a:ea typeface="Times New Roman" panose="02020603050405020304" pitchFamily="18" charset="0"/>
                              <a:cs typeface="Calibri" panose="020F0502020204030204" pitchFamily="34" charset="0"/>
                            </a:rPr>
                            <m:t>𝒗𝒆𝒔𝒔𝒆𝒍</m:t>
                          </m:r>
                        </m:sub>
                      </m:sSub>
                    </m:oMath>
                  </m:oMathPara>
                </a14:m>
                <a:endParaRPr lang="en-US" sz="1400" b="1" dirty="0">
                  <a:effectLst/>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85800" y="1733550"/>
                <a:ext cx="3657600" cy="2283959"/>
              </a:xfrm>
              <a:prstGeom prst="rect">
                <a:avLst/>
              </a:prstGeom>
              <a:blipFill rotWithShape="0">
                <a:blip r:embed="rId3"/>
                <a:stretch>
                  <a:fillRect l="-500" t="-267"/>
                </a:stretch>
              </a:blipFill>
            </p:spPr>
            <p:txBody>
              <a:bodyPr/>
              <a:lstStyle/>
              <a:p>
                <a:r>
                  <a:rPr lang="en-US">
                    <a:noFill/>
                  </a:rPr>
                  <a:t> </a:t>
                </a:r>
              </a:p>
            </p:txBody>
          </p:sp>
        </mc:Fallback>
      </mc:AlternateContent>
      <p:sp>
        <p:nvSpPr>
          <p:cNvPr id="7" name="TextBox 6"/>
          <p:cNvSpPr txBox="1"/>
          <p:nvPr/>
        </p:nvSpPr>
        <p:spPr>
          <a:xfrm>
            <a:off x="3048000" y="4536431"/>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14900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23</a:t>
            </a:fld>
            <a:endParaRPr lang="en-US"/>
          </a:p>
        </p:txBody>
      </p:sp>
      <p:sp>
        <p:nvSpPr>
          <p:cNvPr id="3" name="Rectangle 2"/>
          <p:cNvSpPr/>
          <p:nvPr/>
        </p:nvSpPr>
        <p:spPr>
          <a:xfrm>
            <a:off x="3276600" y="438150"/>
            <a:ext cx="1178208" cy="400110"/>
          </a:xfrm>
          <a:prstGeom prst="rect">
            <a:avLst/>
          </a:prstGeom>
        </p:spPr>
        <p:txBody>
          <a:bodyPr wrap="none">
            <a:spAutoFit/>
          </a:bodyPr>
          <a:lstStyle/>
          <a:p>
            <a:r>
              <a:rPr lang="en-US" sz="2000" dirty="0" smtClean="0">
                <a:solidFill>
                  <a:srgbClr val="0000FF"/>
                </a:solidFill>
                <a:latin typeface="Calibri" panose="020F0502020204030204" pitchFamily="34" charset="0"/>
                <a:ea typeface="Times New Roman" panose="02020603050405020304" pitchFamily="18" charset="0"/>
                <a:cs typeface="Calibri" panose="020F0502020204030204" pitchFamily="34" charset="0"/>
              </a:rPr>
              <a:t>Summary</a:t>
            </a:r>
            <a:endParaRPr lang="en-US" sz="2000" dirty="0">
              <a:solidFill>
                <a:srgbClr val="0000FF"/>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533400" y="1047750"/>
            <a:ext cx="8077200" cy="4062651"/>
          </a:xfrm>
          <a:prstGeom prst="rect">
            <a:avLst/>
          </a:prstGeom>
        </p:spPr>
        <p:txBody>
          <a:bodyPr wrap="square">
            <a:spAutoFit/>
          </a:bodyPr>
          <a:lstStyle/>
          <a:p>
            <a:pPr algn="just"/>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Start up studies on MT-1,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small spherical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Tokamak  with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major and minor radii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15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9 cm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respectively are conducted.</a:t>
            </a:r>
            <a:r>
              <a:rPr lang="en-US" dirty="0"/>
              <a:t> During initial experimentation for generation of plasma current, </a:t>
            </a:r>
            <a:r>
              <a:rPr lang="en-US" dirty="0" smtClean="0"/>
              <a:t>error </a:t>
            </a:r>
            <a:r>
              <a:rPr lang="en-US" dirty="0"/>
              <a:t>vertical </a:t>
            </a:r>
            <a:r>
              <a:rPr lang="en-US" dirty="0" smtClean="0"/>
              <a:t>fields and mutual inductance of CS and VF coil systems are found main hindrance for plasma current generation. After removing mutual inductance of CS and vertical  coils by using decoupling coils, vertical field was applied for compensation of error field and also for equilibrium of plasma column. These experiments resulted in  short time plasma </a:t>
            </a:r>
            <a:r>
              <a:rPr lang="en-US" dirty="0"/>
              <a:t>current </a:t>
            </a:r>
            <a:r>
              <a:rPr lang="en-US" dirty="0" smtClean="0"/>
              <a:t>with out flat top. This indicates that if </a:t>
            </a:r>
            <a:r>
              <a:rPr lang="en-US" dirty="0"/>
              <a:t>vertical field profile</a:t>
            </a:r>
            <a:r>
              <a:rPr lang="en-US" dirty="0" smtClean="0"/>
              <a:t>  is tuned precisely, the duration of plasma current can be increased. </a:t>
            </a:r>
          </a:p>
          <a:p>
            <a:pPr algn="just"/>
            <a:endParaRPr lang="en-US" dirty="0"/>
          </a:p>
          <a:p>
            <a:pPr algn="just"/>
            <a:endParaRPr lang="en-US" dirty="0" smtClean="0"/>
          </a:p>
          <a:p>
            <a:pPr algn="just"/>
            <a:endParaRPr lang="en-US" dirty="0"/>
          </a:p>
          <a:p>
            <a:pPr algn="ctr"/>
            <a:r>
              <a:rPr lang="en-US" sz="2400" i="1" dirty="0">
                <a:solidFill>
                  <a:srgbClr val="0000FF"/>
                </a:solidFill>
              </a:rPr>
              <a:t>Thank you very much</a:t>
            </a:r>
          </a:p>
          <a:p>
            <a:pPr algn="just"/>
            <a:endParaRPr lang="en-US" dirty="0" smtClean="0"/>
          </a:p>
        </p:txBody>
      </p:sp>
    </p:spTree>
    <p:extLst>
      <p:ext uri="{BB962C8B-B14F-4D97-AF65-F5344CB8AC3E}">
        <p14:creationId xmlns:p14="http://schemas.microsoft.com/office/powerpoint/2010/main" val="653128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3</a:t>
            </a:fld>
            <a:endParaRPr lang="en-US"/>
          </a:p>
        </p:txBody>
      </p:sp>
      <p:sp>
        <p:nvSpPr>
          <p:cNvPr id="3" name="Rectangle 2"/>
          <p:cNvSpPr/>
          <p:nvPr/>
        </p:nvSpPr>
        <p:spPr>
          <a:xfrm>
            <a:off x="2945973" y="285750"/>
            <a:ext cx="1720343" cy="400110"/>
          </a:xfrm>
          <a:prstGeom prst="rect">
            <a:avLst/>
          </a:prstGeom>
        </p:spPr>
        <p:txBody>
          <a:bodyPr wrap="none">
            <a:spAutoFit/>
          </a:bodyPr>
          <a:lstStyle/>
          <a:p>
            <a:r>
              <a:rPr lang="en-US" sz="2000" dirty="0">
                <a:solidFill>
                  <a:srgbClr val="0000FF"/>
                </a:solidFill>
              </a:rPr>
              <a:t>MT-1 chamber</a:t>
            </a:r>
          </a:p>
        </p:txBody>
      </p:sp>
      <p:sp>
        <p:nvSpPr>
          <p:cNvPr id="7" name="Rectangle 6"/>
          <p:cNvSpPr/>
          <p:nvPr/>
        </p:nvSpPr>
        <p:spPr>
          <a:xfrm>
            <a:off x="718457" y="733871"/>
            <a:ext cx="7620000" cy="923330"/>
          </a:xfrm>
          <a:prstGeom prst="rect">
            <a:avLst/>
          </a:prstGeom>
        </p:spPr>
        <p:txBody>
          <a:bodyPr wrap="square">
            <a:spAutoFit/>
          </a:bodyPr>
          <a:lstStyle/>
          <a:p>
            <a:r>
              <a:rPr lang="en-US" dirty="0"/>
              <a:t>MT-I is the modified version of GLAST-II (</a:t>
            </a:r>
            <a:r>
              <a:rPr lang="en-US" dirty="0" smtClean="0"/>
              <a:t>Glass </a:t>
            </a:r>
            <a:r>
              <a:rPr lang="en-US" dirty="0"/>
              <a:t>Spherical Tokamak) wherein the glass vacuum vessel has been replaced by the metallic (SS304L</a:t>
            </a:r>
            <a:r>
              <a:rPr lang="en-US" dirty="0" smtClean="0"/>
              <a:t>). Wall thickness is 1mm.</a:t>
            </a:r>
            <a:endParaRPr lang="en-US" dirty="0"/>
          </a:p>
        </p:txBody>
      </p:sp>
      <p:pic>
        <p:nvPicPr>
          <p:cNvPr id="8" name="Picture 7"/>
          <p:cNvPicPr>
            <a:picLocks noChangeAspect="1"/>
          </p:cNvPicPr>
          <p:nvPr/>
        </p:nvPicPr>
        <p:blipFill>
          <a:blip r:embed="rId2"/>
          <a:stretch>
            <a:fillRect/>
          </a:stretch>
        </p:blipFill>
        <p:spPr>
          <a:xfrm>
            <a:off x="907935" y="2295525"/>
            <a:ext cx="2257425" cy="2095500"/>
          </a:xfrm>
          <a:prstGeom prst="rect">
            <a:avLst/>
          </a:prstGeom>
        </p:spPr>
      </p:pic>
      <p:pic>
        <p:nvPicPr>
          <p:cNvPr id="9" name="Picture 8"/>
          <p:cNvPicPr>
            <a:picLocks noChangeAspect="1"/>
          </p:cNvPicPr>
          <p:nvPr/>
        </p:nvPicPr>
        <p:blipFill>
          <a:blip r:embed="rId3"/>
          <a:stretch>
            <a:fillRect/>
          </a:stretch>
        </p:blipFill>
        <p:spPr>
          <a:xfrm>
            <a:off x="4959292" y="2320018"/>
            <a:ext cx="1762125" cy="2000250"/>
          </a:xfrm>
          <a:prstGeom prst="rect">
            <a:avLst/>
          </a:prstGeom>
        </p:spPr>
      </p:pic>
      <p:pic>
        <p:nvPicPr>
          <p:cNvPr id="10" name="Picture 9"/>
          <p:cNvPicPr>
            <a:picLocks noChangeAspect="1"/>
          </p:cNvPicPr>
          <p:nvPr/>
        </p:nvPicPr>
        <p:blipFill>
          <a:blip r:embed="rId4"/>
          <a:stretch>
            <a:fillRect/>
          </a:stretch>
        </p:blipFill>
        <p:spPr>
          <a:xfrm>
            <a:off x="3270135" y="2242457"/>
            <a:ext cx="1552575" cy="2162175"/>
          </a:xfrm>
          <a:prstGeom prst="rect">
            <a:avLst/>
          </a:prstGeom>
        </p:spPr>
      </p:pic>
      <p:pic>
        <p:nvPicPr>
          <p:cNvPr id="11" name="Picture 10"/>
          <p:cNvPicPr>
            <a:picLocks noChangeAspect="1"/>
          </p:cNvPicPr>
          <p:nvPr/>
        </p:nvPicPr>
        <p:blipFill>
          <a:blip r:embed="rId5"/>
          <a:stretch>
            <a:fillRect/>
          </a:stretch>
        </p:blipFill>
        <p:spPr>
          <a:xfrm>
            <a:off x="6934200" y="2277836"/>
            <a:ext cx="942975" cy="2047875"/>
          </a:xfrm>
          <a:prstGeom prst="rect">
            <a:avLst/>
          </a:prstGeom>
        </p:spPr>
      </p:pic>
      <p:sp>
        <p:nvSpPr>
          <p:cNvPr id="13" name="TextBox 12"/>
          <p:cNvSpPr txBox="1"/>
          <p:nvPr/>
        </p:nvSpPr>
        <p:spPr>
          <a:xfrm>
            <a:off x="3060956" y="4444098"/>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417919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4</a:t>
            </a:fld>
            <a:endParaRPr lang="en-US"/>
          </a:p>
        </p:txBody>
      </p:sp>
      <p:sp>
        <p:nvSpPr>
          <p:cNvPr id="10" name="TextBox 9"/>
          <p:cNvSpPr txBox="1"/>
          <p:nvPr/>
        </p:nvSpPr>
        <p:spPr>
          <a:xfrm>
            <a:off x="609600" y="1657350"/>
            <a:ext cx="2971800" cy="954107"/>
          </a:xfrm>
          <a:prstGeom prst="rect">
            <a:avLst/>
          </a:prstGeom>
          <a:noFill/>
        </p:spPr>
        <p:txBody>
          <a:bodyPr wrap="square" rtlCol="0">
            <a:spAutoFit/>
          </a:bodyPr>
          <a:lstStyle/>
          <a:p>
            <a:r>
              <a:rPr lang="en-US" sz="1400" dirty="0" smtClean="0"/>
              <a:t>Major Radius =R= 0.15 m</a:t>
            </a:r>
          </a:p>
          <a:p>
            <a:r>
              <a:rPr lang="en-US" sz="1400" dirty="0" smtClean="0"/>
              <a:t> Minor Radius=a=0.09 m </a:t>
            </a:r>
          </a:p>
          <a:p>
            <a:r>
              <a:rPr lang="en-US" sz="1400" dirty="0" smtClean="0"/>
              <a:t>Aspect Ratio= A= 1.67</a:t>
            </a:r>
          </a:p>
          <a:p>
            <a:r>
              <a:rPr lang="en-US" sz="1400" dirty="0" smtClean="0"/>
              <a:t>Toroidal Magnetic field = 0.1 </a:t>
            </a:r>
            <a:r>
              <a:rPr lang="en-US" sz="1400" dirty="0"/>
              <a:t>T</a:t>
            </a:r>
          </a:p>
        </p:txBody>
      </p:sp>
      <p:pic>
        <p:nvPicPr>
          <p:cNvPr id="3" name="Picture 2"/>
          <p:cNvPicPr>
            <a:picLocks noChangeAspect="1"/>
          </p:cNvPicPr>
          <p:nvPr/>
        </p:nvPicPr>
        <p:blipFill>
          <a:blip r:embed="rId2"/>
          <a:stretch>
            <a:fillRect/>
          </a:stretch>
        </p:blipFill>
        <p:spPr>
          <a:xfrm>
            <a:off x="3581400" y="228948"/>
            <a:ext cx="4114800" cy="4260057"/>
          </a:xfrm>
          <a:prstGeom prst="rect">
            <a:avLst/>
          </a:prstGeom>
        </p:spPr>
      </p:pic>
      <p:sp>
        <p:nvSpPr>
          <p:cNvPr id="6" name="TextBox 5"/>
          <p:cNvSpPr txBox="1"/>
          <p:nvPr/>
        </p:nvSpPr>
        <p:spPr>
          <a:xfrm>
            <a:off x="3060956" y="4497169"/>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139651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5</a:t>
            </a:fld>
            <a:endParaRPr lang="en-US"/>
          </a:p>
        </p:txBody>
      </p:sp>
      <p:sp>
        <p:nvSpPr>
          <p:cNvPr id="3" name="Rectangle 2"/>
          <p:cNvSpPr/>
          <p:nvPr/>
        </p:nvSpPr>
        <p:spPr>
          <a:xfrm>
            <a:off x="533400" y="621906"/>
            <a:ext cx="8153400" cy="3416320"/>
          </a:xfrm>
          <a:prstGeom prst="rect">
            <a:avLst/>
          </a:prstGeom>
        </p:spPr>
        <p:txBody>
          <a:bodyPr wrap="square">
            <a:spAutoFit/>
          </a:bodyPr>
          <a:lstStyle/>
          <a:p>
            <a:r>
              <a:rPr lang="en-US" dirty="0" err="1" smtClean="0">
                <a:solidFill>
                  <a:srgbClr val="0000FF"/>
                </a:solidFill>
              </a:rPr>
              <a:t>i</a:t>
            </a:r>
            <a:r>
              <a:rPr lang="en-US" dirty="0" smtClean="0">
                <a:solidFill>
                  <a:srgbClr val="0000FF"/>
                </a:solidFill>
              </a:rPr>
              <a:t>) </a:t>
            </a:r>
            <a:r>
              <a:rPr lang="en-US" u="sng" dirty="0" smtClean="0">
                <a:solidFill>
                  <a:srgbClr val="0000FF"/>
                </a:solidFill>
              </a:rPr>
              <a:t>Central Solenoid</a:t>
            </a:r>
          </a:p>
          <a:p>
            <a:pPr algn="just"/>
            <a:r>
              <a:rPr lang="en-US" dirty="0" smtClean="0"/>
              <a:t>The </a:t>
            </a:r>
            <a:r>
              <a:rPr lang="en-US" dirty="0"/>
              <a:t>central solenoid for the MT-I is 668 mm long and consists of a single layer winding (128 turns; 138 </a:t>
            </a:r>
            <a:r>
              <a:rPr lang="en-US" dirty="0" err="1"/>
              <a:t>μH</a:t>
            </a:r>
            <a:r>
              <a:rPr lang="en-US" dirty="0"/>
              <a:t>, 0.278 Ω) and two pairs of compensation coils (6 turns each) in </a:t>
            </a:r>
            <a:r>
              <a:rPr lang="en-US" dirty="0" smtClean="0"/>
              <a:t>series.</a:t>
            </a:r>
          </a:p>
          <a:p>
            <a:endParaRPr lang="en-US" dirty="0" smtClean="0"/>
          </a:p>
          <a:p>
            <a:r>
              <a:rPr lang="en-US" u="sng" dirty="0" smtClean="0">
                <a:solidFill>
                  <a:srgbClr val="0000FF"/>
                </a:solidFill>
              </a:rPr>
              <a:t>ii) Toroidal field coils</a:t>
            </a:r>
          </a:p>
          <a:p>
            <a:pPr algn="just"/>
            <a:r>
              <a:rPr lang="en-US" dirty="0" smtClean="0"/>
              <a:t>The </a:t>
            </a:r>
            <a:r>
              <a:rPr lang="en-US" dirty="0" err="1"/>
              <a:t>toroidal</a:t>
            </a:r>
            <a:r>
              <a:rPr lang="en-US" dirty="0"/>
              <a:t> field coil system for the MT-I consists of D-shaped coils made of copper strip (12.5 × 5 mm) joined in series (16 coils; 64.1 µH, 15 </a:t>
            </a:r>
            <a:r>
              <a:rPr lang="en-US" dirty="0" err="1"/>
              <a:t>mΩ</a:t>
            </a:r>
            <a:r>
              <a:rPr lang="en-US" dirty="0" smtClean="0"/>
              <a:t>). </a:t>
            </a:r>
          </a:p>
          <a:p>
            <a:pPr algn="just"/>
            <a:endParaRPr lang="en-US" dirty="0" smtClean="0"/>
          </a:p>
          <a:p>
            <a:pPr algn="just"/>
            <a:r>
              <a:rPr lang="en-US" u="sng" dirty="0" smtClean="0">
                <a:solidFill>
                  <a:srgbClr val="0000FF"/>
                </a:solidFill>
              </a:rPr>
              <a:t>iii) Vertical field coils </a:t>
            </a:r>
            <a:endParaRPr lang="en-US" u="sng" dirty="0">
              <a:solidFill>
                <a:srgbClr val="0000FF"/>
              </a:solidFill>
            </a:endParaRPr>
          </a:p>
          <a:p>
            <a:pPr algn="just"/>
            <a:r>
              <a:rPr lang="en-US" dirty="0" smtClean="0"/>
              <a:t>The </a:t>
            </a:r>
            <a:r>
              <a:rPr lang="en-US" dirty="0"/>
              <a:t>VF coil system for the MT-I consists of </a:t>
            </a:r>
            <a:r>
              <a:rPr lang="en-US" dirty="0" smtClean="0"/>
              <a:t>two pair of  coils(30 </a:t>
            </a:r>
            <a:r>
              <a:rPr lang="en-US" dirty="0"/>
              <a:t>turns each; 3.42 </a:t>
            </a:r>
            <a:r>
              <a:rPr lang="en-US" dirty="0" err="1"/>
              <a:t>mH</a:t>
            </a:r>
            <a:r>
              <a:rPr lang="en-US" dirty="0"/>
              <a:t>, 1.15 Ω) placed symmetrically. </a:t>
            </a:r>
          </a:p>
        </p:txBody>
      </p:sp>
      <p:sp>
        <p:nvSpPr>
          <p:cNvPr id="4" name="Rectangle 3"/>
          <p:cNvSpPr/>
          <p:nvPr/>
        </p:nvSpPr>
        <p:spPr>
          <a:xfrm>
            <a:off x="3124200" y="133350"/>
            <a:ext cx="2047805" cy="400110"/>
          </a:xfrm>
          <a:prstGeom prst="rect">
            <a:avLst/>
          </a:prstGeom>
        </p:spPr>
        <p:txBody>
          <a:bodyPr wrap="none">
            <a:spAutoFit/>
          </a:bodyPr>
          <a:lstStyle/>
          <a:p>
            <a:r>
              <a:rPr lang="en-US" sz="2000" dirty="0">
                <a:solidFill>
                  <a:srgbClr val="0000FF"/>
                </a:solidFill>
              </a:rPr>
              <a:t>Magnetic systems</a:t>
            </a:r>
          </a:p>
        </p:txBody>
      </p:sp>
      <p:sp>
        <p:nvSpPr>
          <p:cNvPr id="5" name="TextBox 4"/>
          <p:cNvSpPr txBox="1"/>
          <p:nvPr/>
        </p:nvSpPr>
        <p:spPr>
          <a:xfrm>
            <a:off x="3124200" y="4536431"/>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2285713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6</a:t>
            </a:fld>
            <a:endParaRPr lang="en-US"/>
          </a:p>
        </p:txBody>
      </p:sp>
      <p:sp>
        <p:nvSpPr>
          <p:cNvPr id="3" name="Rectangle 2"/>
          <p:cNvSpPr/>
          <p:nvPr/>
        </p:nvSpPr>
        <p:spPr>
          <a:xfrm>
            <a:off x="457200" y="285750"/>
            <a:ext cx="8077200" cy="646331"/>
          </a:xfrm>
          <a:prstGeom prst="rect">
            <a:avLst/>
          </a:prstGeom>
        </p:spPr>
        <p:txBody>
          <a:bodyPr wrap="square">
            <a:spAutoFit/>
          </a:bodyPr>
          <a:lstStyle/>
          <a:p>
            <a:r>
              <a:rPr lang="en-US" dirty="0" smtClean="0"/>
              <a:t>These  coil systems are energized by capacitor banks through </a:t>
            </a:r>
            <a:r>
              <a:rPr lang="en-US" dirty="0" err="1" smtClean="0"/>
              <a:t>thyristor</a:t>
            </a:r>
            <a:r>
              <a:rPr lang="en-US" dirty="0" smtClean="0"/>
              <a:t>/Ignitrons </a:t>
            </a:r>
            <a:r>
              <a:rPr lang="en-US" dirty="0"/>
              <a:t>controlled </a:t>
            </a:r>
            <a:r>
              <a:rPr lang="en-US" dirty="0" smtClean="0"/>
              <a:t>switching circuits.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57850911"/>
              </p:ext>
            </p:extLst>
          </p:nvPr>
        </p:nvGraphicFramePr>
        <p:xfrm>
          <a:off x="538163" y="1168032"/>
          <a:ext cx="8229600" cy="2318117"/>
        </p:xfrm>
        <a:graphic>
          <a:graphicData uri="http://schemas.openxmlformats.org/drawingml/2006/table">
            <a:tbl>
              <a:tblPr firstRow="1" firstCol="1" bandRow="1">
                <a:tableStyleId>{5C22544A-7EE6-4342-B048-85BDC9FD1C3A}</a:tableStyleId>
              </a:tblPr>
              <a:tblGrid>
                <a:gridCol w="1371600"/>
                <a:gridCol w="1371600"/>
                <a:gridCol w="1371600"/>
                <a:gridCol w="1371600"/>
                <a:gridCol w="1371600"/>
                <a:gridCol w="1371600"/>
              </a:tblGrid>
              <a:tr h="725439">
                <a:tc>
                  <a:txBody>
                    <a:bodyPr/>
                    <a:lstStyle/>
                    <a:p>
                      <a:pPr marL="0" marR="0" algn="ctr">
                        <a:lnSpc>
                          <a:spcPct val="107000"/>
                        </a:lnSpc>
                        <a:spcBef>
                          <a:spcPts val="0"/>
                        </a:spcBef>
                        <a:spcAft>
                          <a:spcPts val="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100">
                          <a:effectLst/>
                        </a:rPr>
                        <a:t>Circuit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Capacitance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Max charging voltage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Charging voltages normally 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12">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100">
                          <a:effectLst/>
                        </a:rPr>
                        <a:t>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17.2 mF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3000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Upto 2400V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12">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100" dirty="0">
                          <a:effectLst/>
                        </a:rPr>
                        <a:t>VF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4.3 mF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3000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Upto 150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4101">
                <a:tc rowSpan="2">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Fast 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3.3 mF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1600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750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955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Slow 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600 mF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350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100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3048000" y="4560393"/>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3329118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7</a:t>
            </a:fld>
            <a:endParaRPr lang="en-US"/>
          </a:p>
        </p:txBody>
      </p:sp>
      <p:pic>
        <p:nvPicPr>
          <p:cNvPr id="3" name="Picture 2"/>
          <p:cNvPicPr>
            <a:picLocks noChangeAspect="1"/>
          </p:cNvPicPr>
          <p:nvPr/>
        </p:nvPicPr>
        <p:blipFill>
          <a:blip r:embed="rId2"/>
          <a:stretch>
            <a:fillRect/>
          </a:stretch>
        </p:blipFill>
        <p:spPr>
          <a:xfrm>
            <a:off x="5029200" y="1333500"/>
            <a:ext cx="3962400" cy="2667000"/>
          </a:xfrm>
          <a:prstGeom prst="rect">
            <a:avLst/>
          </a:prstGeom>
        </p:spPr>
      </p:pic>
      <p:pic>
        <p:nvPicPr>
          <p:cNvPr id="4" name="Picture 3"/>
          <p:cNvPicPr>
            <a:picLocks noChangeAspect="1"/>
          </p:cNvPicPr>
          <p:nvPr/>
        </p:nvPicPr>
        <p:blipFill>
          <a:blip r:embed="rId3"/>
          <a:stretch>
            <a:fillRect/>
          </a:stretch>
        </p:blipFill>
        <p:spPr>
          <a:xfrm>
            <a:off x="520836" y="1352550"/>
            <a:ext cx="4355964" cy="2819400"/>
          </a:xfrm>
          <a:prstGeom prst="rect">
            <a:avLst/>
          </a:prstGeom>
        </p:spPr>
      </p:pic>
      <p:sp>
        <p:nvSpPr>
          <p:cNvPr id="5" name="TextBox 4"/>
          <p:cNvSpPr txBox="1"/>
          <p:nvPr/>
        </p:nvSpPr>
        <p:spPr>
          <a:xfrm>
            <a:off x="3048000" y="438150"/>
            <a:ext cx="2960169" cy="400110"/>
          </a:xfrm>
          <a:prstGeom prst="rect">
            <a:avLst/>
          </a:prstGeom>
          <a:noFill/>
        </p:spPr>
        <p:txBody>
          <a:bodyPr wrap="none" rtlCol="0">
            <a:spAutoFit/>
          </a:bodyPr>
          <a:lstStyle/>
          <a:p>
            <a:r>
              <a:rPr lang="en-US" sz="2000" dirty="0" smtClean="0">
                <a:solidFill>
                  <a:srgbClr val="0000FF"/>
                </a:solidFill>
              </a:rPr>
              <a:t>CS and VF charging circuits</a:t>
            </a:r>
            <a:endParaRPr lang="en-US" sz="2000" dirty="0">
              <a:solidFill>
                <a:srgbClr val="0000FF"/>
              </a:solidFill>
            </a:endParaRPr>
          </a:p>
        </p:txBody>
      </p:sp>
      <p:sp>
        <p:nvSpPr>
          <p:cNvPr id="6" name="TextBox 5"/>
          <p:cNvSpPr txBox="1"/>
          <p:nvPr/>
        </p:nvSpPr>
        <p:spPr>
          <a:xfrm>
            <a:off x="3048000" y="4495740"/>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3620393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8</a:t>
            </a:fld>
            <a:endParaRPr lang="en-US"/>
          </a:p>
        </p:txBody>
      </p:sp>
      <p:sp>
        <p:nvSpPr>
          <p:cNvPr id="3" name="Rectangle 2"/>
          <p:cNvSpPr/>
          <p:nvPr/>
        </p:nvSpPr>
        <p:spPr>
          <a:xfrm>
            <a:off x="685800" y="742611"/>
            <a:ext cx="7696200" cy="3139321"/>
          </a:xfrm>
          <a:prstGeom prst="rect">
            <a:avLst/>
          </a:prstGeom>
        </p:spPr>
        <p:txBody>
          <a:bodyPr wrap="square">
            <a:spAutoFit/>
          </a:bodyPr>
          <a:lstStyle/>
          <a:p>
            <a:pPr marL="342900" indent="-342900" algn="just">
              <a:buAutoNum type="arabicPeriod"/>
            </a:pPr>
            <a:r>
              <a:rPr lang="en-US" dirty="0" smtClean="0">
                <a:solidFill>
                  <a:srgbClr val="0000FF"/>
                </a:solidFill>
              </a:rPr>
              <a:t>Magnetic diagnostics</a:t>
            </a:r>
          </a:p>
          <a:p>
            <a:pPr marL="342900" indent="-342900" algn="just">
              <a:buAutoNum type="arabicPeriod"/>
            </a:pPr>
            <a:endParaRPr lang="en-US" u="sng" dirty="0"/>
          </a:p>
          <a:p>
            <a:pPr algn="just"/>
            <a:r>
              <a:rPr lang="en-US" dirty="0" err="1" smtClean="0">
                <a:solidFill>
                  <a:srgbClr val="0000FF"/>
                </a:solidFill>
              </a:rPr>
              <a:t>i</a:t>
            </a:r>
            <a:r>
              <a:rPr lang="en-US" dirty="0" smtClean="0">
                <a:solidFill>
                  <a:srgbClr val="0000FF"/>
                </a:solidFill>
              </a:rPr>
              <a:t>) </a:t>
            </a:r>
            <a:r>
              <a:rPr lang="en-US" u="sng" dirty="0" smtClean="0">
                <a:solidFill>
                  <a:srgbClr val="0000FF"/>
                </a:solidFill>
              </a:rPr>
              <a:t>Rogowski coil</a:t>
            </a:r>
            <a:endParaRPr lang="en-US" dirty="0"/>
          </a:p>
          <a:p>
            <a:pPr marL="174625"/>
            <a:r>
              <a:rPr lang="en-US" dirty="0" smtClean="0"/>
              <a:t>One Rogowski coil is installed which measures the eddy currents in the chamber  and plasma current.</a:t>
            </a:r>
          </a:p>
          <a:p>
            <a:r>
              <a:rPr lang="en-US" dirty="0" smtClean="0">
                <a:solidFill>
                  <a:srgbClr val="0000FF"/>
                </a:solidFill>
              </a:rPr>
              <a:t>ii) </a:t>
            </a:r>
            <a:r>
              <a:rPr lang="en-US" u="sng" dirty="0" smtClean="0">
                <a:solidFill>
                  <a:srgbClr val="0000FF"/>
                </a:solidFill>
              </a:rPr>
              <a:t>Magnetic probes</a:t>
            </a:r>
          </a:p>
          <a:p>
            <a:pPr defTabSz="228600"/>
            <a:r>
              <a:rPr lang="en-US" dirty="0" smtClean="0"/>
              <a:t> Fourteen Probes are installed. Seven are in board side and  seven out board    side.</a:t>
            </a:r>
          </a:p>
          <a:p>
            <a:r>
              <a:rPr lang="en-US" dirty="0" smtClean="0">
                <a:solidFill>
                  <a:srgbClr val="0000FF"/>
                </a:solidFill>
              </a:rPr>
              <a:t>iii) </a:t>
            </a:r>
            <a:r>
              <a:rPr lang="en-US" u="sng" dirty="0" smtClean="0">
                <a:solidFill>
                  <a:srgbClr val="0000FF"/>
                </a:solidFill>
              </a:rPr>
              <a:t>Flux loops</a:t>
            </a:r>
          </a:p>
          <a:p>
            <a:pPr marL="228600"/>
            <a:r>
              <a:rPr lang="en-US" dirty="0" smtClean="0"/>
              <a:t>Fourteen flux loops are installed out of which are seven inside or seven outside</a:t>
            </a:r>
            <a:r>
              <a:rPr lang="en-US" dirty="0" smtClean="0">
                <a:solidFill>
                  <a:srgbClr val="0000FF"/>
                </a:solidFill>
              </a:rPr>
              <a:t>.</a:t>
            </a:r>
            <a:endParaRPr lang="en-US" dirty="0">
              <a:solidFill>
                <a:srgbClr val="0000FF"/>
              </a:solidFill>
            </a:endParaRPr>
          </a:p>
        </p:txBody>
      </p:sp>
      <p:sp>
        <p:nvSpPr>
          <p:cNvPr id="5" name="TextBox 4"/>
          <p:cNvSpPr txBox="1"/>
          <p:nvPr/>
        </p:nvSpPr>
        <p:spPr>
          <a:xfrm>
            <a:off x="3271003" y="355759"/>
            <a:ext cx="1368003" cy="400110"/>
          </a:xfrm>
          <a:prstGeom prst="rect">
            <a:avLst/>
          </a:prstGeom>
          <a:noFill/>
        </p:spPr>
        <p:txBody>
          <a:bodyPr wrap="none" rtlCol="0">
            <a:spAutoFit/>
          </a:bodyPr>
          <a:lstStyle/>
          <a:p>
            <a:r>
              <a:rPr lang="en-US" sz="2000" dirty="0" smtClean="0">
                <a:solidFill>
                  <a:srgbClr val="0000FF"/>
                </a:solidFill>
              </a:rPr>
              <a:t>Diagnostics</a:t>
            </a:r>
            <a:endParaRPr lang="en-US" sz="2000" dirty="0">
              <a:solidFill>
                <a:srgbClr val="0000FF"/>
              </a:solidFill>
            </a:endParaRPr>
          </a:p>
        </p:txBody>
      </p:sp>
      <p:sp>
        <p:nvSpPr>
          <p:cNvPr id="6" name="TextBox 5"/>
          <p:cNvSpPr txBox="1"/>
          <p:nvPr/>
        </p:nvSpPr>
        <p:spPr>
          <a:xfrm>
            <a:off x="3048000" y="4495740"/>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85687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1EF81B-C4EE-4E3F-B91F-92AC6C689FB1}" type="slidenum">
              <a:rPr lang="en-US" smtClean="0"/>
              <a:pPr/>
              <a:t>9</a:t>
            </a:fld>
            <a:endParaRPr lang="en-US"/>
          </a:p>
        </p:txBody>
      </p:sp>
      <p:pic>
        <p:nvPicPr>
          <p:cNvPr id="3" name="Picture 2" descr="C:\Users\AQIB\Desktop\Pics_mag_diag\IMG_20180320_103755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465605" y="1870420"/>
            <a:ext cx="3893820" cy="1524000"/>
          </a:xfrm>
          <a:prstGeom prst="rect">
            <a:avLst/>
          </a:prstGeom>
          <a:noFill/>
          <a:ln>
            <a:noFill/>
          </a:ln>
        </p:spPr>
      </p:pic>
      <p:pic>
        <p:nvPicPr>
          <p:cNvPr id="6" name="Picture 5"/>
          <p:cNvPicPr>
            <a:picLocks noChangeAspect="1"/>
          </p:cNvPicPr>
          <p:nvPr/>
        </p:nvPicPr>
        <p:blipFill>
          <a:blip r:embed="rId3"/>
          <a:stretch>
            <a:fillRect/>
          </a:stretch>
        </p:blipFill>
        <p:spPr>
          <a:xfrm rot="5400000">
            <a:off x="498959" y="1082191"/>
            <a:ext cx="2714334" cy="2797853"/>
          </a:xfrm>
          <a:prstGeom prst="rect">
            <a:avLst/>
          </a:prstGeom>
        </p:spPr>
      </p:pic>
      <p:pic>
        <p:nvPicPr>
          <p:cNvPr id="4" name="Picture 3"/>
          <p:cNvPicPr>
            <a:picLocks noChangeAspect="1"/>
          </p:cNvPicPr>
          <p:nvPr/>
        </p:nvPicPr>
        <p:blipFill>
          <a:blip r:embed="rId4"/>
          <a:stretch>
            <a:fillRect/>
          </a:stretch>
        </p:blipFill>
        <p:spPr>
          <a:xfrm>
            <a:off x="3352800" y="983577"/>
            <a:ext cx="2797854" cy="2995080"/>
          </a:xfrm>
          <a:prstGeom prst="rect">
            <a:avLst/>
          </a:prstGeom>
        </p:spPr>
      </p:pic>
      <p:sp>
        <p:nvSpPr>
          <p:cNvPr id="8" name="TextBox 7"/>
          <p:cNvSpPr txBox="1"/>
          <p:nvPr/>
        </p:nvSpPr>
        <p:spPr>
          <a:xfrm>
            <a:off x="713126" y="337246"/>
            <a:ext cx="2286000" cy="369332"/>
          </a:xfrm>
          <a:prstGeom prst="rect">
            <a:avLst/>
          </a:prstGeom>
          <a:noFill/>
        </p:spPr>
        <p:txBody>
          <a:bodyPr wrap="square" rtlCol="0">
            <a:spAutoFit/>
          </a:bodyPr>
          <a:lstStyle/>
          <a:p>
            <a:r>
              <a:rPr lang="en-US" dirty="0" smtClean="0">
                <a:solidFill>
                  <a:srgbClr val="0000FF"/>
                </a:solidFill>
              </a:rPr>
              <a:t>Flux Loops Position</a:t>
            </a:r>
          </a:p>
        </p:txBody>
      </p:sp>
      <p:sp>
        <p:nvSpPr>
          <p:cNvPr id="9" name="TextBox 8"/>
          <p:cNvSpPr txBox="1"/>
          <p:nvPr/>
        </p:nvSpPr>
        <p:spPr>
          <a:xfrm>
            <a:off x="3575300" y="337246"/>
            <a:ext cx="2575354" cy="369332"/>
          </a:xfrm>
          <a:prstGeom prst="rect">
            <a:avLst/>
          </a:prstGeom>
          <a:noFill/>
        </p:spPr>
        <p:txBody>
          <a:bodyPr wrap="square" rtlCol="0">
            <a:spAutoFit/>
          </a:bodyPr>
          <a:lstStyle/>
          <a:p>
            <a:r>
              <a:rPr lang="en-US" dirty="0" smtClean="0">
                <a:solidFill>
                  <a:srgbClr val="0000FF"/>
                </a:solidFill>
              </a:rPr>
              <a:t>Magnetic Probe Position</a:t>
            </a:r>
          </a:p>
        </p:txBody>
      </p:sp>
      <p:sp>
        <p:nvSpPr>
          <p:cNvPr id="10" name="TextBox 9"/>
          <p:cNvSpPr txBox="1"/>
          <p:nvPr/>
        </p:nvSpPr>
        <p:spPr>
          <a:xfrm>
            <a:off x="2667000" y="4412585"/>
            <a:ext cx="3300454" cy="461665"/>
          </a:xfrm>
          <a:prstGeom prst="rect">
            <a:avLst/>
          </a:prstGeom>
          <a:noFill/>
        </p:spPr>
        <p:txBody>
          <a:bodyPr wrap="none" rtlCol="0">
            <a:spAutoFit/>
          </a:bodyPr>
          <a:lstStyle/>
          <a:p>
            <a:pPr algn="ctr"/>
            <a:r>
              <a:rPr lang="en-US" sz="1200" i="1" dirty="0" smtClean="0">
                <a:solidFill>
                  <a:srgbClr val="7030A0"/>
                </a:solidFill>
              </a:rPr>
              <a:t>Pakistan Tokamak Plasma Research Institute</a:t>
            </a:r>
          </a:p>
          <a:p>
            <a:pPr algn="ctr"/>
            <a:r>
              <a:rPr lang="en-US" sz="1200" i="1" dirty="0">
                <a:solidFill>
                  <a:srgbClr val="0099FF"/>
                </a:solidFill>
              </a:rPr>
              <a:t>IAEA 13</a:t>
            </a:r>
            <a:r>
              <a:rPr lang="en-US" sz="1200" i="1" baseline="30000" dirty="0">
                <a:solidFill>
                  <a:srgbClr val="0099FF"/>
                </a:solidFill>
              </a:rPr>
              <a:t>th</a:t>
            </a:r>
            <a:r>
              <a:rPr lang="en-US" sz="1200" i="1" dirty="0">
                <a:solidFill>
                  <a:srgbClr val="0099FF"/>
                </a:solidFill>
              </a:rPr>
              <a:t> Technical Meeting from 05-08 July </a:t>
            </a:r>
            <a:r>
              <a:rPr lang="en-US" sz="1200" i="1" dirty="0" smtClean="0">
                <a:solidFill>
                  <a:srgbClr val="0099FF"/>
                </a:solidFill>
              </a:rPr>
              <a:t>2021</a:t>
            </a:r>
            <a:r>
              <a:rPr lang="en-US" sz="1200" i="1" dirty="0" smtClean="0">
                <a:solidFill>
                  <a:srgbClr val="0099FF"/>
                </a:solidFill>
              </a:rPr>
              <a:t> </a:t>
            </a:r>
            <a:endParaRPr lang="en-US" sz="1200" i="1" dirty="0">
              <a:solidFill>
                <a:srgbClr val="0099FF"/>
              </a:solidFill>
            </a:endParaRPr>
          </a:p>
        </p:txBody>
      </p:sp>
    </p:spTree>
    <p:extLst>
      <p:ext uri="{BB962C8B-B14F-4D97-AF65-F5344CB8AC3E}">
        <p14:creationId xmlns:p14="http://schemas.microsoft.com/office/powerpoint/2010/main" val="4235356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5083</TotalTime>
  <Words>1164</Words>
  <Application>Microsoft Office PowerPoint</Application>
  <PresentationFormat>On-screen Show (16:9)</PresentationFormat>
  <Paragraphs>196</Paragraphs>
  <Slides>23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Cambria Math</vt:lpstr>
      <vt:lpstr>Times New Roman</vt:lpstr>
      <vt:lpstr>Office Theme</vt:lpstr>
      <vt:lpstr>Graph</vt:lpstr>
      <vt:lpstr>Unicode Origin Graph</vt:lpstr>
      <vt:lpstr>Startup studies of MT-1 Spherical Tokamak</vt:lpstr>
      <vt:lpstr>Plan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Diagnostics for GLAST-III Tokamak</dc:title>
  <dc:creator>ATHAR</dc:creator>
  <cp:lastModifiedBy>Dr. Athar</cp:lastModifiedBy>
  <cp:revision>425</cp:revision>
  <dcterms:created xsi:type="dcterms:W3CDTF">2015-05-24T10:55:58Z</dcterms:created>
  <dcterms:modified xsi:type="dcterms:W3CDTF">2021-07-05T08:11:39Z</dcterms:modified>
</cp:coreProperties>
</file>