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15" r:id="rId1"/>
    <p:sldMasterId id="2147483724" r:id="rId2"/>
    <p:sldMasterId id="2147483777" r:id="rId3"/>
    <p:sldMasterId id="2147483803" r:id="rId4"/>
    <p:sldMasterId id="2147484214" r:id="rId5"/>
    <p:sldMasterId id="2147484219" r:id="rId6"/>
    <p:sldMasterId id="2147484223" r:id="rId7"/>
  </p:sldMasterIdLst>
  <p:notesMasterIdLst>
    <p:notesMasterId r:id="rId21"/>
  </p:notesMasterIdLst>
  <p:handoutMasterIdLst>
    <p:handoutMasterId r:id="rId22"/>
  </p:handoutMasterIdLst>
  <p:sldIdLst>
    <p:sldId id="1208" r:id="rId8"/>
    <p:sldId id="1270" r:id="rId9"/>
    <p:sldId id="1277" r:id="rId10"/>
    <p:sldId id="1288" r:id="rId11"/>
    <p:sldId id="1291" r:id="rId12"/>
    <p:sldId id="1294" r:id="rId13"/>
    <p:sldId id="1292" r:id="rId14"/>
    <p:sldId id="1295" r:id="rId15"/>
    <p:sldId id="1289" r:id="rId16"/>
    <p:sldId id="1280" r:id="rId17"/>
    <p:sldId id="1290" r:id="rId18"/>
    <p:sldId id="1274" r:id="rId19"/>
    <p:sldId id="1279" r:id="rId20"/>
  </p:sldIdLst>
  <p:sldSz cx="9906000" cy="6858000" type="A4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7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84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48" userDrawn="1">
          <p15:clr>
            <a:srgbClr val="A4A3A4"/>
          </p15:clr>
        </p15:guide>
        <p15:guide id="5" orient="horz" pos="192" userDrawn="1">
          <p15:clr>
            <a:srgbClr val="A4A3A4"/>
          </p15:clr>
        </p15:guide>
        <p15:guide id="8" pos="6192">
          <p15:clr>
            <a:srgbClr val="A4A3A4"/>
          </p15:clr>
        </p15:guide>
        <p15:guide id="10" pos="1968" userDrawn="1">
          <p15:clr>
            <a:srgbClr val="A4A3A4"/>
          </p15:clr>
        </p15:guide>
        <p15:guide id="12" pos="4944" userDrawn="1">
          <p15:clr>
            <a:srgbClr val="A4A3A4"/>
          </p15:clr>
        </p15:guide>
        <p15:guide id="13" pos="4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D5"/>
    <a:srgbClr val="E20A0B"/>
    <a:srgbClr val="D0209E"/>
    <a:srgbClr val="2B78DC"/>
    <a:srgbClr val="11AB3E"/>
    <a:srgbClr val="B8BABF"/>
    <a:srgbClr val="1EB049"/>
    <a:srgbClr val="BFBFBF"/>
    <a:srgbClr val="4F81BD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0" autoAdjust="0"/>
    <p:restoredTop sz="88941" autoAdjust="0"/>
  </p:normalViewPr>
  <p:slideViewPr>
    <p:cSldViewPr>
      <p:cViewPr varScale="1">
        <p:scale>
          <a:sx n="126" d="100"/>
          <a:sy n="126" d="100"/>
        </p:scale>
        <p:origin x="390" y="132"/>
      </p:cViewPr>
      <p:guideLst>
        <p:guide orient="horz" pos="384"/>
        <p:guide orient="horz"/>
        <p:guide orient="horz" pos="48"/>
        <p:guide orient="horz" pos="192"/>
        <p:guide pos="6192"/>
        <p:guide pos="1968"/>
        <p:guide pos="4944"/>
        <p:guide pos="4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36" y="102"/>
      </p:cViewPr>
      <p:guideLst>
        <p:guide orient="horz" pos="3127"/>
        <p:guide pos="2101"/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8E5C667-C7F0-44BE-8CCD-3D9181F41C6A}" type="datetimeFigureOut">
              <a:rPr lang="ko-KR" altLang="en-US"/>
              <a:pPr>
                <a:defRPr/>
              </a:pPr>
              <a:t>2021-07-05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E2A8252-663A-4374-9E7A-649B524C6F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44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85F8A3BD-D89E-4E51-9390-63509A47311C}" type="datetimeFigureOut">
              <a:rPr lang="ko-KR" altLang="en-US"/>
              <a:pPr>
                <a:defRPr/>
              </a:pPr>
              <a:t>2021-07-05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845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5EABB3-03CD-4B36-A781-90C2C8F09B65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1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7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51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67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84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5DA4A-C73A-4A6B-A2AF-1FF7FD67852A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60710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96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84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809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06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45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35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Trebuchet MS" panose="020B0603020202020204" pitchFamily="34" charset="0"/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cxnSp>
        <p:nvCxnSpPr>
          <p:cNvPr id="11" name="직선 연결선 10"/>
          <p:cNvCxnSpPr>
            <a:cxnSpLocks noChangeShapeType="1"/>
          </p:cNvCxnSpPr>
          <p:nvPr userDrawn="1"/>
        </p:nvCxnSpPr>
        <p:spPr bwMode="auto">
          <a:xfrm>
            <a:off x="7839075" y="1706563"/>
            <a:ext cx="1951038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7769225" y="487045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8542" y="513240"/>
            <a:ext cx="2886321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6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570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돋움" pitchFamily="50" charset="-127"/>
                <a:ea typeface="돋움" pitchFamily="50" charset="-127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7761312" y="1707152"/>
            <a:ext cx="2106234" cy="3163719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900" b="0"/>
            </a:lvl1pPr>
            <a:lvl2pPr marL="179999" indent="-107999">
              <a:defRPr sz="900"/>
            </a:lvl2pPr>
            <a:lvl3pPr marL="215999" indent="-72000">
              <a:defRPr sz="800"/>
            </a:lvl3pPr>
            <a:lvl4pPr marL="323998" indent="-107999">
              <a:defRPr sz="700"/>
            </a:lvl4pPr>
            <a:lvl5pPr marL="395998" indent="-72000">
              <a:defRPr sz="7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5" name="내용 개체 틀 2"/>
          <p:cNvSpPr>
            <a:spLocks noGrp="1"/>
          </p:cNvSpPr>
          <p:nvPr>
            <p:ph idx="14"/>
          </p:nvPr>
        </p:nvSpPr>
        <p:spPr>
          <a:xfrm>
            <a:off x="7761312" y="976712"/>
            <a:ext cx="2106234" cy="730443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600"/>
              </a:spcBef>
              <a:buFont typeface="+mj-ea"/>
              <a:buNone/>
              <a:defRPr sz="1000" b="0"/>
            </a:lvl1pPr>
            <a:lvl2pPr marL="179999" indent="-107999">
              <a:defRPr sz="1000"/>
            </a:lvl2pPr>
            <a:lvl3pPr marL="215999" indent="-72000">
              <a:defRPr sz="900"/>
            </a:lvl3pPr>
            <a:lvl4pPr marL="215999" indent="0">
              <a:buNone/>
              <a:defRPr sz="800"/>
            </a:lvl4pPr>
            <a:lvl5pPr marL="395998" indent="-72000">
              <a:defRPr sz="8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5"/>
          </p:nvPr>
        </p:nvSpPr>
        <p:spPr>
          <a:xfrm>
            <a:off x="7736290" y="5071057"/>
            <a:ext cx="2106234" cy="1742319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900" b="0"/>
            </a:lvl1pPr>
            <a:lvl2pPr marL="179999" indent="-107999">
              <a:defRPr sz="900"/>
            </a:lvl2pPr>
            <a:lvl3pPr marL="215999" indent="-72000">
              <a:defRPr sz="800"/>
            </a:lvl3pPr>
            <a:lvl4pPr marL="323998" indent="-107999">
              <a:defRPr sz="700"/>
            </a:lvl4pPr>
            <a:lvl5pPr marL="395998" indent="-72000">
              <a:defRPr sz="7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16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17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18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AF177069-F7A9-4FA9-BEA2-33077EC469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06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정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Trebuchet MS" panose="020B0603020202020204" pitchFamily="34" charset="0"/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1" name="직사각형 10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>
                <a:solidFill>
                  <a:schemeClr val="tx1"/>
                </a:solidFill>
                <a:latin typeface="+mn-ea"/>
              </a:rPr>
              <a:t>3M Dist </a:t>
            </a:r>
            <a:endParaRPr lang="ko-KR" altLang="en-US" sz="1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1EFBFA8-D044-4A28-B734-ADCAC836E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제목 1"/>
          <p:cNvSpPr txBox="1">
            <a:spLocks/>
          </p:cNvSpPr>
          <p:nvPr userDrawn="1"/>
        </p:nvSpPr>
        <p:spPr>
          <a:xfrm>
            <a:off x="1154113" y="798513"/>
            <a:ext cx="6542087" cy="30321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메시지          </a:t>
            </a:r>
            <a:r>
              <a:rPr kumimoji="0"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기본정보   </a:t>
            </a: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고객정보       납품정보          분석          공지</a:t>
            </a:r>
            <a:r>
              <a:rPr kumimoji="0"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게시판                    </a:t>
            </a:r>
            <a:endParaRPr kumimoji="0"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/>
            </a:lvl1pPr>
            <a:lvl2pPr marL="179999" indent="-107999">
              <a:defRPr sz="1000"/>
            </a:lvl2pPr>
            <a:lvl3pPr marL="215999" indent="-72000">
              <a:defRPr sz="900"/>
            </a:lvl3pPr>
            <a:lvl4pPr marL="323998" indent="-107999">
              <a:defRPr sz="800"/>
            </a:lvl4pPr>
            <a:lvl5pPr marL="395998" indent="-72000">
              <a:defRPr sz="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돋움" pitchFamily="50" charset="-127"/>
                <a:ea typeface="돋움" pitchFamily="50" charset="-127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/>
            </a:lvl1pPr>
            <a:lvl2pPr marL="179999" indent="-107999">
              <a:defRPr sz="1000"/>
            </a:lvl2pPr>
            <a:lvl3pPr marL="215999" indent="-72000">
              <a:defRPr sz="900"/>
            </a:lvl3pPr>
            <a:lvl4pPr marL="323998" indent="-107999">
              <a:defRPr sz="800"/>
            </a:lvl4pPr>
            <a:lvl5pPr marL="395998" indent="-72000">
              <a:defRPr sz="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6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고객정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Trebuchet MS" panose="020B0603020202020204" pitchFamily="34" charset="0"/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1" name="직사각형 10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>
                <a:solidFill>
                  <a:schemeClr val="tx1"/>
                </a:solidFill>
                <a:latin typeface="+mn-ea"/>
              </a:rPr>
              <a:t>3M Dist </a:t>
            </a:r>
            <a:endParaRPr lang="ko-KR" altLang="en-US" sz="1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B7ED6F-3387-428E-AFB5-5A0062C7F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제목 1"/>
          <p:cNvSpPr txBox="1">
            <a:spLocks/>
          </p:cNvSpPr>
          <p:nvPr userDrawn="1"/>
        </p:nvSpPr>
        <p:spPr>
          <a:xfrm>
            <a:off x="1154113" y="798513"/>
            <a:ext cx="6542087" cy="30321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메시지          기본정보</a:t>
            </a:r>
            <a:r>
              <a:rPr kumimoji="0"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고객정보</a:t>
            </a: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납품정보          분석          공지</a:t>
            </a:r>
            <a:r>
              <a:rPr kumimoji="0"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kumimoji="0"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게시판                    </a:t>
            </a:r>
            <a:endParaRPr kumimoji="0"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/>
            </a:lvl1pPr>
            <a:lvl2pPr marL="179999" indent="-107999">
              <a:defRPr sz="1000"/>
            </a:lvl2pPr>
            <a:lvl3pPr marL="215999" indent="-72000">
              <a:defRPr sz="900"/>
            </a:lvl3pPr>
            <a:lvl4pPr marL="323998" indent="-107999">
              <a:defRPr sz="800"/>
            </a:lvl4pPr>
            <a:lvl5pPr marL="395998" indent="-72000">
              <a:defRPr sz="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돋움" pitchFamily="50" charset="-127"/>
                <a:ea typeface="돋움" pitchFamily="50" charset="-127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/>
            </a:lvl1pPr>
            <a:lvl2pPr marL="179999" indent="-107999">
              <a:defRPr sz="1000"/>
            </a:lvl2pPr>
            <a:lvl3pPr marL="215999" indent="-72000">
              <a:defRPr sz="900"/>
            </a:lvl3pPr>
            <a:lvl4pPr marL="323998" indent="-107999">
              <a:defRPr sz="800"/>
            </a:lvl4pPr>
            <a:lvl5pPr marL="395998" indent="-72000">
              <a:defRPr sz="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52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2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EEFEDB-720C-41FC-9543-2D4F8D0E5A24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ea"/>
                <a:ea typeface="+mn-ea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07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2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04B8B-66B2-472A-AB8B-903C2DE5ABDD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/>
              <a:t>Notifications</a:t>
            </a:r>
            <a:endParaRPr lang="ko-KR" altLang="en-US" sz="900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/>
              <a:t>Site Admin</a:t>
            </a:r>
            <a:endParaRPr lang="ko-KR" altLang="en-US" sz="900"/>
          </a:p>
        </p:txBody>
      </p:sp>
      <p:sp>
        <p:nvSpPr>
          <p:cNvPr id="17" name="직사각형 16"/>
          <p:cNvSpPr>
            <a:spLocks noChangeArrowheads="1"/>
          </p:cNvSpPr>
          <p:nvPr userDrawn="1"/>
        </p:nvSpPr>
        <p:spPr bwMode="auto">
          <a:xfrm>
            <a:off x="4348163" y="823913"/>
            <a:ext cx="630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Code Set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Orders &amp;</a:t>
            </a:r>
          </a:p>
          <a:p>
            <a:pPr algn="ctr" eaLnBrk="1" hangingPunct="1">
              <a:defRPr/>
            </a:pPr>
            <a:r>
              <a:rPr lang="en-US" altLang="ko-KR" sz="800"/>
              <a:t>Shipments</a:t>
            </a:r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 userDrawn="1"/>
        </p:nvSpPr>
        <p:spPr bwMode="auto">
          <a:xfrm>
            <a:off x="1916113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SVT/ASN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 userDrawn="1"/>
        </p:nvSpPr>
        <p:spPr bwMode="auto">
          <a:xfrm>
            <a:off x="5070475" y="823913"/>
            <a:ext cx="649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Shipping</a:t>
            </a:r>
          </a:p>
          <a:p>
            <a:pPr algn="ctr" eaLnBrk="1" hangingPunct="1">
              <a:defRPr/>
            </a:pPr>
            <a:r>
              <a:rPr lang="en-US" altLang="ko-KR" sz="800"/>
              <a:t>Schedules</a:t>
            </a:r>
            <a:endParaRPr lang="ko-KR" altLang="en-US"/>
          </a:p>
        </p:txBody>
      </p:sp>
      <p:sp>
        <p:nvSpPr>
          <p:cNvPr id="22" name="직사각형 21"/>
          <p:cNvSpPr>
            <a:spLocks noChangeArrowheads="1"/>
          </p:cNvSpPr>
          <p:nvPr userDrawn="1"/>
        </p:nvSpPr>
        <p:spPr bwMode="auto">
          <a:xfrm>
            <a:off x="5737225" y="823913"/>
            <a:ext cx="58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Payment</a:t>
            </a:r>
          </a:p>
          <a:p>
            <a:pPr algn="ctr" eaLnBrk="1" hangingPunct="1">
              <a:defRPr/>
            </a:pPr>
            <a:r>
              <a:rPr lang="en-US" altLang="ko-KR" sz="800"/>
              <a:t>Request</a:t>
            </a:r>
            <a:endParaRPr lang="ko-KR" altLang="en-US"/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477000" y="896938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/>
              <a:t>Logout</a:t>
            </a:r>
            <a:endParaRPr lang="ko-KR" altLang="en-US"/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6870700" y="896938"/>
            <a:ext cx="8588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b="1"/>
              <a:t>My Information</a:t>
            </a:r>
            <a:endParaRPr lang="ko-KR" altLang="en-US" b="1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ea"/>
                <a:ea typeface="+mn-ea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93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2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7D544E-7907-4451-9652-53AFC488C372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/>
              <a:t>Notifications</a:t>
            </a:r>
            <a:endParaRPr lang="ko-KR" altLang="en-US" sz="900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/>
              <a:t>Site Admin</a:t>
            </a:r>
            <a:endParaRPr lang="ko-KR" altLang="en-US" sz="900"/>
          </a:p>
        </p:txBody>
      </p:sp>
      <p:sp>
        <p:nvSpPr>
          <p:cNvPr id="17" name="직사각형 16"/>
          <p:cNvSpPr>
            <a:spLocks noChangeArrowheads="1"/>
          </p:cNvSpPr>
          <p:nvPr userDrawn="1"/>
        </p:nvSpPr>
        <p:spPr bwMode="auto">
          <a:xfrm>
            <a:off x="4348163" y="823913"/>
            <a:ext cx="630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Code Set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Orders &amp;</a:t>
            </a:r>
          </a:p>
          <a:p>
            <a:pPr algn="ctr" eaLnBrk="1" hangingPunct="1">
              <a:defRPr/>
            </a:pPr>
            <a:r>
              <a:rPr lang="en-US" altLang="ko-KR" sz="800"/>
              <a:t>Shipments</a:t>
            </a:r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 userDrawn="1"/>
        </p:nvSpPr>
        <p:spPr bwMode="auto">
          <a:xfrm>
            <a:off x="1916113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SVT/ASN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 userDrawn="1"/>
        </p:nvSpPr>
        <p:spPr bwMode="auto">
          <a:xfrm>
            <a:off x="5070475" y="823913"/>
            <a:ext cx="649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Shipping</a:t>
            </a:r>
          </a:p>
          <a:p>
            <a:pPr algn="ctr" eaLnBrk="1" hangingPunct="1">
              <a:defRPr/>
            </a:pPr>
            <a:r>
              <a:rPr lang="en-US" altLang="ko-KR" sz="800"/>
              <a:t>Schedules</a:t>
            </a:r>
            <a:endParaRPr lang="ko-KR" altLang="en-US"/>
          </a:p>
        </p:txBody>
      </p:sp>
      <p:sp>
        <p:nvSpPr>
          <p:cNvPr id="22" name="직사각형 21"/>
          <p:cNvSpPr>
            <a:spLocks noChangeArrowheads="1"/>
          </p:cNvSpPr>
          <p:nvPr userDrawn="1"/>
        </p:nvSpPr>
        <p:spPr bwMode="auto">
          <a:xfrm>
            <a:off x="5737225" y="823913"/>
            <a:ext cx="58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Payment</a:t>
            </a:r>
          </a:p>
          <a:p>
            <a:pPr algn="ctr" eaLnBrk="1" hangingPunct="1">
              <a:defRPr/>
            </a:pPr>
            <a:r>
              <a:rPr lang="en-US" altLang="ko-KR" sz="800"/>
              <a:t>Request</a:t>
            </a:r>
            <a:endParaRPr lang="ko-KR" altLang="en-US"/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477000" y="896938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/>
              <a:t>Logout</a:t>
            </a:r>
            <a:endParaRPr lang="ko-KR" altLang="en-US"/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6870700" y="896938"/>
            <a:ext cx="8175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/>
              <a:t>My Information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ea"/>
                <a:ea typeface="+mn-ea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3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046CA8-CB82-4223-A049-69F67E0302C2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/>
              <a:t>USER Name</a:t>
            </a:r>
            <a:endParaRPr lang="ko-KR" altLang="en-US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/>
              <a:t>Logout</a:t>
            </a:r>
            <a:endParaRPr lang="en-US" altLang="ko-KR" sz="800"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/>
              <a:t>ABOUT US</a:t>
            </a:r>
            <a:endParaRPr lang="ko-KR" altLang="en-US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/>
              <a:t>Notifications</a:t>
            </a:r>
            <a:endParaRPr lang="ko-KR" altLang="en-US" sz="900" dirty="0"/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/>
              <a:t>Site Admin</a:t>
            </a:r>
            <a:endParaRPr lang="ko-KR" altLang="en-US" sz="900"/>
          </a:p>
        </p:txBody>
      </p:sp>
      <p:sp>
        <p:nvSpPr>
          <p:cNvPr id="22" name="직사각형 21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STV/ASN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5208588" y="877888"/>
            <a:ext cx="546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 dirty="0"/>
              <a:t>Notice</a:t>
            </a:r>
            <a:endParaRPr lang="ko-KR" altLang="en-US" sz="900" b="1" dirty="0"/>
          </a:p>
        </p:txBody>
      </p:sp>
      <p:sp>
        <p:nvSpPr>
          <p:cNvPr id="24" name="직사각형 23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Order</a:t>
            </a:r>
          </a:p>
          <a:p>
            <a:pPr algn="ctr" eaLnBrk="1" hangingPunct="1">
              <a:defRPr/>
            </a:pPr>
            <a:r>
              <a:rPr lang="en-US" altLang="ko-KR" sz="800"/>
              <a:t>Status</a:t>
            </a:r>
          </a:p>
        </p:txBody>
      </p:sp>
      <p:sp>
        <p:nvSpPr>
          <p:cNvPr id="25" name="직사각형 24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COO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Shipping</a:t>
            </a:r>
          </a:p>
          <a:p>
            <a:pPr algn="ctr" eaLnBrk="1" hangingPunct="1">
              <a:defRPr/>
            </a:pPr>
            <a:r>
              <a:rPr lang="en-US" altLang="ko-KR" sz="800"/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19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11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C4C813-D553-4057-B7CC-8DADD36B5D74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b="1"/>
              <a:t>USER Name</a:t>
            </a:r>
            <a:endParaRPr lang="ko-KR" altLang="en-US" b="1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/>
              <a:t>Logout</a:t>
            </a:r>
            <a:endParaRPr lang="en-US" altLang="ko-KR" sz="800"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/>
              <a:t>ABOUT US</a:t>
            </a:r>
            <a:endParaRPr lang="ko-KR" altLang="en-US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/>
              <a:t>Notifications</a:t>
            </a:r>
            <a:endParaRPr lang="ko-KR" altLang="en-US" sz="900" dirty="0"/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/>
              <a:t>Site Admin</a:t>
            </a:r>
            <a:endParaRPr lang="ko-KR" altLang="en-US" sz="900"/>
          </a:p>
        </p:txBody>
      </p:sp>
      <p:sp>
        <p:nvSpPr>
          <p:cNvPr id="22" name="직사각형 21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STV/ASN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5218113" y="877888"/>
            <a:ext cx="52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/>
              <a:t>Notice</a:t>
            </a:r>
            <a:endParaRPr lang="ko-KR" altLang="en-US" sz="900" dirty="0"/>
          </a:p>
        </p:txBody>
      </p:sp>
      <p:sp>
        <p:nvSpPr>
          <p:cNvPr id="24" name="직사각형 23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Order</a:t>
            </a:r>
          </a:p>
          <a:p>
            <a:pPr algn="ctr" eaLnBrk="1" hangingPunct="1">
              <a:defRPr/>
            </a:pPr>
            <a:r>
              <a:rPr lang="en-US" altLang="ko-KR" sz="800"/>
              <a:t>Status</a:t>
            </a:r>
          </a:p>
        </p:txBody>
      </p:sp>
      <p:sp>
        <p:nvSpPr>
          <p:cNvPr id="25" name="직사각형 24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COO</a:t>
            </a:r>
          </a:p>
          <a:p>
            <a:pPr algn="ctr" eaLnBrk="1" hangingPunct="1">
              <a:defRPr/>
            </a:pPr>
            <a:r>
              <a:rPr lang="en-US" altLang="ko-KR" sz="800"/>
              <a:t>Mgmt</a:t>
            </a:r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/>
              <a:t>Shipping</a:t>
            </a:r>
          </a:p>
          <a:p>
            <a:pPr algn="ctr" eaLnBrk="1" hangingPunct="1">
              <a:defRPr/>
            </a:pPr>
            <a:r>
              <a:rPr lang="en-US" altLang="ko-KR" sz="800"/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9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87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9753600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6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003317-2E36-41C3-9C2F-3A9417C74A19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ea"/>
                <a:ea typeface="+mn-ea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2024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2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8A1EA8D-2E22-47F3-9620-2343571DCEF1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20780" y="506855"/>
            <a:ext cx="1217155" cy="22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ea"/>
                <a:ea typeface="+mn-ea"/>
              </a:defRPr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477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</a:rPr>
              <a:t>개선사항</a:t>
            </a:r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1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541975E-163D-4E67-A839-F37F2BDED50A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788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639F37-5930-4340-A11A-46696F5A2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5795569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334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573CF407-B179-4867-B211-AE306FB42F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484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CA1EEBC3-7F08-47D3-BDC7-80E7E711DA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8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1F93B051-280F-4212-A6E9-986E13A51F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00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F4AD208C-550F-49DA-960A-BD413E3F5E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735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9E6DF470-9079-4291-9F8A-CB80662DBE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54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0E3CD679-3A44-46D1-9C33-7D02354473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9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108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3356CB-4A6B-4856-BDEF-00C1835D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5795569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145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</a:t>
            </a:r>
            <a:endParaRPr lang="en-US" altLang="ko-KR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70B4F2-5E06-4396-A386-763D14A9FDAC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179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9753600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40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 &amp; Ship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6A6ED85-2A85-4DD2-9B26-6CE961951103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33475" y="823913"/>
            <a:ext cx="69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Shipments</a:t>
            </a:r>
            <a:endParaRPr lang="ko-KR" altLang="en-US" b="1"/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230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V/ASN Mainte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AD9B233-5E05-4AE1-BDD0-0175E5B079A9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Shipments</a:t>
            </a:r>
            <a:endParaRPr lang="ko-KR" altLang="en-US"/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11350" y="823913"/>
            <a:ext cx="627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Mgmt</a:t>
            </a:r>
            <a:endParaRPr lang="ko-KR" altLang="en-US" b="1"/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245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E00CC4-1ED9-495B-8B66-412F0CF80258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09850" y="877888"/>
            <a:ext cx="892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Shipments</a:t>
            </a:r>
            <a:endParaRPr lang="ko-KR" altLang="en-US"/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249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e Ad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C3A29DD-64A9-4636-9342-41E7BED8A737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78213" y="877888"/>
            <a:ext cx="793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Shipments</a:t>
            </a:r>
            <a:endParaRPr lang="ko-KR" altLang="en-US"/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933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et Mainte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CE11BA-48D0-4D4F-A785-796C81A5E6B4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49750" y="823913"/>
            <a:ext cx="62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 b="1">
                <a:latin typeface="맑은 고딕" panose="020B0503020000020004" pitchFamily="50" charset="-127"/>
              </a:rPr>
              <a:t>Mgmt</a:t>
            </a:r>
            <a:endParaRPr lang="ko-KR" altLang="en-US" b="1"/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Shipments</a:t>
            </a:r>
            <a:endParaRPr lang="ko-KR" altLang="en-US"/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02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4E476E3-1838-4D9B-A5DA-463DAEE14905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STV/ASN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5218113" y="877888"/>
            <a:ext cx="52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42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Status</a:t>
            </a:r>
          </a:p>
        </p:txBody>
      </p:sp>
      <p:sp>
        <p:nvSpPr>
          <p:cNvPr id="25" name="직사각형 43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COO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6" name="직사각형 44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Shipping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3068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40C012-E608-476B-AE35-F7DE3AE5C055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 userDrawn="1"/>
        </p:nvSpPr>
        <p:spPr bwMode="auto">
          <a:xfrm>
            <a:off x="7086600" y="893763"/>
            <a:ext cx="641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2713038" y="893763"/>
            <a:ext cx="844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 userDrawn="1"/>
        </p:nvSpPr>
        <p:spPr bwMode="auto">
          <a:xfrm>
            <a:off x="3506788" y="893763"/>
            <a:ext cx="758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4214813" y="893763"/>
            <a:ext cx="930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Code Set Mgmt</a:t>
            </a:r>
            <a:endParaRPr lang="ko-KR" altLang="en-US"/>
          </a:p>
        </p:txBody>
      </p:sp>
      <p:sp>
        <p:nvSpPr>
          <p:cNvPr id="23" name="직사각형 41"/>
          <p:cNvSpPr>
            <a:spLocks noChangeArrowheads="1"/>
          </p:cNvSpPr>
          <p:nvPr userDrawn="1"/>
        </p:nvSpPr>
        <p:spPr bwMode="auto">
          <a:xfrm>
            <a:off x="1071563" y="893763"/>
            <a:ext cx="822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Orders Status</a:t>
            </a:r>
            <a:endParaRPr lang="ko-KR" altLang="en-US"/>
          </a:p>
        </p:txBody>
      </p:sp>
      <p:sp>
        <p:nvSpPr>
          <p:cNvPr id="24" name="직사각형 42"/>
          <p:cNvSpPr>
            <a:spLocks noChangeArrowheads="1"/>
          </p:cNvSpPr>
          <p:nvPr userDrawn="1"/>
        </p:nvSpPr>
        <p:spPr bwMode="auto">
          <a:xfrm>
            <a:off x="1841500" y="893763"/>
            <a:ext cx="922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SVT/ASN Mgmt</a:t>
            </a:r>
            <a:endParaRPr lang="ko-KR" altLang="en-US"/>
          </a:p>
        </p:txBody>
      </p:sp>
      <p:sp>
        <p:nvSpPr>
          <p:cNvPr id="25" name="TextBox 43"/>
          <p:cNvSpPr txBox="1">
            <a:spLocks noChangeArrowheads="1"/>
          </p:cNvSpPr>
          <p:nvPr userDrawn="1"/>
        </p:nvSpPr>
        <p:spPr bwMode="auto">
          <a:xfrm>
            <a:off x="5102225" y="893763"/>
            <a:ext cx="527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0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201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+mn-ea"/>
              </a:rPr>
              <a:t>3M RAON</a:t>
            </a:r>
            <a:endParaRPr lang="ko-KR" altLang="en-US" sz="1000" b="1" dirty="0">
              <a:solidFill>
                <a:prstClr val="black"/>
              </a:solidFill>
              <a:latin typeface="+mn-ea"/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B074F1-50F4-4E20-8AC0-53BE8118A638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latin typeface="맑은 고딕" panose="020B0503020000020004" pitchFamily="50" charset="-127"/>
              </a:rPr>
              <a:t>Logout</a:t>
            </a:r>
            <a:endParaRPr lang="en-US" altLang="ko-KR" sz="800"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STV/ASN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5208588" y="877888"/>
            <a:ext cx="546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42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Status</a:t>
            </a:r>
          </a:p>
        </p:txBody>
      </p:sp>
      <p:sp>
        <p:nvSpPr>
          <p:cNvPr id="25" name="직사각형 43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COO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6" name="직사각형 44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Shipping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162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377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43F99CB-A52F-466D-AC03-7A25413874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853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AC3511-1DFF-471F-85D7-EBFB0D979E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925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0F34946-10D2-449F-A1B6-E47C9266DE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6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4052664-B8C1-43E7-BB0F-80F4F8C7F3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02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34D0C8A-CBF6-410B-BC4C-108D737EA7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688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0057717-7275-447A-9706-4827BDBC94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606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1771F14-AACB-4EA1-8B3D-08BDCE148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409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281BDB3-76BD-4F9E-8C27-B992E3CF7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3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870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prstClr val="black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50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 &amp; Ship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C1FA51-B109-46AC-BE5D-FC01DB386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33475" y="823913"/>
            <a:ext cx="69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24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V/ASN Mainte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E1BAE2C-A0ED-491E-A06B-5F7F9BB5B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11350" y="823913"/>
            <a:ext cx="627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54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BCE2FFB-1C6A-400A-874E-540B48B48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09850" y="877888"/>
            <a:ext cx="892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785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e Ad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096B0EE-08E2-4DB2-8496-8AAA563B4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78213" y="877888"/>
            <a:ext cx="793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141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et Mainte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F0D762-0C42-471A-BBF6-8AE252D9E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49750" y="823913"/>
            <a:ext cx="62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 b="1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35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1669DD-F0AE-4018-AA5A-D8D6B166E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STV/ASN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5218113" y="877888"/>
            <a:ext cx="52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42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Status</a:t>
            </a:r>
          </a:p>
        </p:txBody>
      </p:sp>
      <p:sp>
        <p:nvSpPr>
          <p:cNvPr id="25" name="직사각형 43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COO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6" name="직사각형 44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Shipping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521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7D89BD-4E77-492C-B7FC-8E00DD848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2633663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3495675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4357688" y="823913"/>
            <a:ext cx="611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Code Set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" name="직사각형 36"/>
          <p:cNvSpPr>
            <a:spLocks noChangeArrowheads="1"/>
          </p:cNvSpPr>
          <p:nvPr userDrawn="1"/>
        </p:nvSpPr>
        <p:spPr bwMode="auto">
          <a:xfrm>
            <a:off x="1147763" y="823913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Orders &amp;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Shipments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직사각형 37"/>
          <p:cNvSpPr>
            <a:spLocks noChangeArrowheads="1"/>
          </p:cNvSpPr>
          <p:nvPr userDrawn="1"/>
        </p:nvSpPr>
        <p:spPr bwMode="auto">
          <a:xfrm>
            <a:off x="1924050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SVT/ASN</a:t>
            </a:r>
          </a:p>
          <a:p>
            <a:pPr algn="ctr" eaLnBrk="1" hangingPunct="1">
              <a:defRPr/>
            </a:pPr>
            <a:r>
              <a:rPr lang="en-US" altLang="ko-KR" sz="800">
                <a:solidFill>
                  <a:srgbClr val="000000"/>
                </a:solidFill>
                <a:latin typeface="맑은 고딕" panose="020B0503020000020004" pitchFamily="50" charset="-127"/>
              </a:rPr>
              <a:t>Mgmt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7086600" y="893763"/>
            <a:ext cx="641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 userDrawn="1"/>
        </p:nvSpPr>
        <p:spPr bwMode="auto">
          <a:xfrm>
            <a:off x="5068888" y="87788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656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7761288" y="762000"/>
            <a:ext cx="2089150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DESCRIPTION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7761288" y="976313"/>
            <a:ext cx="2089150" cy="5837237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" y="765175"/>
            <a:ext cx="7640638" cy="6048375"/>
          </a:xfrm>
          <a:prstGeom prst="rect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15888" y="777875"/>
            <a:ext cx="987425" cy="4318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13" rIns="36000" bIns="64013" anchor="ctr"/>
          <a:lstStyle/>
          <a:p>
            <a:pPr algn="ctr" defTabSz="1280251" eaLnBrk="1" latinLnBrk="1" hangingPunct="1">
              <a:defRPr/>
            </a:pPr>
            <a:r>
              <a:rPr lang="en-US" altLang="ko-KR" sz="1000" b="1" dirty="0">
                <a:solidFill>
                  <a:prstClr val="black"/>
                </a:solidFill>
              </a:rPr>
              <a:t>3M RAON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cxnSp>
        <p:nvCxnSpPr>
          <p:cNvPr id="11" name="직선 연결선 30"/>
          <p:cNvCxnSpPr>
            <a:cxnSpLocks noChangeShapeType="1"/>
          </p:cNvCxnSpPr>
          <p:nvPr userDrawn="1"/>
        </p:nvCxnSpPr>
        <p:spPr bwMode="auto">
          <a:xfrm>
            <a:off x="1179513" y="1219200"/>
            <a:ext cx="6456362" cy="0"/>
          </a:xfrm>
          <a:prstGeom prst="line">
            <a:avLst/>
          </a:prstGeom>
          <a:noFill/>
          <a:ln w="126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7769225" y="4114800"/>
            <a:ext cx="2090738" cy="2143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개선사항</a:t>
            </a:r>
            <a:endParaRPr lang="en-US" altLang="ko-KR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25"/>
          <p:cNvSpPr txBox="1">
            <a:spLocks noChangeArrowheads="1"/>
          </p:cNvSpPr>
          <p:nvPr userDrawn="1"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6F2BAF9-F4AD-4940-B756-A1C9E3E401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33"/>
          <p:cNvSpPr txBox="1">
            <a:spLocks noChangeArrowheads="1"/>
          </p:cNvSpPr>
          <p:nvPr userDrawn="1"/>
        </p:nvSpPr>
        <p:spPr bwMode="auto">
          <a:xfrm>
            <a:off x="6019800" y="893763"/>
            <a:ext cx="692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 Name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691313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35"/>
          <p:cNvSpPr>
            <a:spLocks noChangeArrowheads="1"/>
          </p:cNvSpPr>
          <p:nvPr userDrawn="1"/>
        </p:nvSpPr>
        <p:spPr bwMode="auto">
          <a:xfrm>
            <a:off x="6669088" y="893763"/>
            <a:ext cx="47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</a:rPr>
              <a:t>Logout</a:t>
            </a:r>
            <a:endParaRPr lang="en-US" altLang="ko-KR" sz="800">
              <a:solidFill>
                <a:srgbClr val="000000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 userDrawn="1"/>
        </p:nvSpPr>
        <p:spPr bwMode="auto">
          <a:xfrm>
            <a:off x="7097713" y="893763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ABOUT US</a:t>
            </a:r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19938" y="92233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 userDrawn="1"/>
        </p:nvSpPr>
        <p:spPr bwMode="auto">
          <a:xfrm>
            <a:off x="3536950" y="877888"/>
            <a:ext cx="844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Notifications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 userDrawn="1"/>
        </p:nvSpPr>
        <p:spPr bwMode="auto">
          <a:xfrm>
            <a:off x="4419600" y="877888"/>
            <a:ext cx="76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맑은 고딕" panose="020B0503020000020004" pitchFamily="50" charset="-127"/>
                <a:ea typeface="맑은 고딕" panose="020B0503020000020004" pitchFamily="50" charset="-127"/>
              </a:rPr>
              <a:t>Site Admin</a:t>
            </a:r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40"/>
          <p:cNvSpPr>
            <a:spLocks noChangeArrowheads="1"/>
          </p:cNvSpPr>
          <p:nvPr userDrawn="1"/>
        </p:nvSpPr>
        <p:spPr bwMode="auto">
          <a:xfrm>
            <a:off x="1735138" y="823913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STV/ASN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3" name="TextBox 41"/>
          <p:cNvSpPr txBox="1">
            <a:spLocks noChangeArrowheads="1"/>
          </p:cNvSpPr>
          <p:nvPr userDrawn="1"/>
        </p:nvSpPr>
        <p:spPr bwMode="auto">
          <a:xfrm>
            <a:off x="5208588" y="877888"/>
            <a:ext cx="546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Notice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42"/>
          <p:cNvSpPr>
            <a:spLocks noChangeArrowheads="1"/>
          </p:cNvSpPr>
          <p:nvPr userDrawn="1"/>
        </p:nvSpPr>
        <p:spPr bwMode="auto">
          <a:xfrm>
            <a:off x="1230313" y="82391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Order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Status</a:t>
            </a:r>
          </a:p>
        </p:txBody>
      </p:sp>
      <p:sp>
        <p:nvSpPr>
          <p:cNvPr id="25" name="직사각형 43"/>
          <p:cNvSpPr>
            <a:spLocks noChangeArrowheads="1"/>
          </p:cNvSpPr>
          <p:nvPr userDrawn="1"/>
        </p:nvSpPr>
        <p:spPr bwMode="auto">
          <a:xfrm>
            <a:off x="3032125" y="838200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COO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Mgmt</a:t>
            </a:r>
            <a:endParaRPr lang="ko-KR" altLang="en-US"/>
          </a:p>
        </p:txBody>
      </p:sp>
      <p:sp>
        <p:nvSpPr>
          <p:cNvPr id="26" name="직사각형 44"/>
          <p:cNvSpPr>
            <a:spLocks noChangeArrowheads="1"/>
          </p:cNvSpPr>
          <p:nvPr userDrawn="1"/>
        </p:nvSpPr>
        <p:spPr bwMode="auto">
          <a:xfrm>
            <a:off x="2376488" y="823913"/>
            <a:ext cx="61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Shipping</a:t>
            </a:r>
          </a:p>
          <a:p>
            <a:pPr algn="ctr" eaLnBrk="1" hangingPunct="1">
              <a:defRPr/>
            </a:pPr>
            <a:r>
              <a:rPr lang="en-US" altLang="ko-KR" sz="800">
                <a:latin typeface="맑은 고딕" panose="020B0503020000020004" pitchFamily="50" charset="-127"/>
              </a:rPr>
              <a:t>Payment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9640" y="513240"/>
            <a:ext cx="3707910" cy="2160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1312" y="976709"/>
            <a:ext cx="2106234" cy="3138091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3"/>
          </p:nvPr>
        </p:nvSpPr>
        <p:spPr>
          <a:xfrm>
            <a:off x="5221057" y="510363"/>
            <a:ext cx="1206089" cy="219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>
            <p:ph idx="15"/>
          </p:nvPr>
        </p:nvSpPr>
        <p:spPr>
          <a:xfrm>
            <a:off x="7761312" y="4358286"/>
            <a:ext cx="2106234" cy="2413992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143999" indent="-143999">
              <a:spcBef>
                <a:spcPts val="600"/>
              </a:spcBef>
              <a:buFont typeface="+mj-ea"/>
              <a:buAutoNum type="circleNumDbPlain"/>
              <a:defRPr sz="1000" b="0">
                <a:latin typeface="+mn-ea"/>
                <a:ea typeface="+mn-ea"/>
              </a:defRPr>
            </a:lvl1pPr>
            <a:lvl2pPr marL="179999" indent="-107999">
              <a:defRPr sz="1000">
                <a:latin typeface="+mn-ea"/>
                <a:ea typeface="+mn-ea"/>
              </a:defRPr>
            </a:lvl2pPr>
            <a:lvl3pPr marL="215999" indent="-72000">
              <a:defRPr sz="900">
                <a:latin typeface="+mn-ea"/>
                <a:ea typeface="+mn-ea"/>
              </a:defRPr>
            </a:lvl3pPr>
            <a:lvl4pPr marL="323998" indent="-107999">
              <a:defRPr sz="800">
                <a:latin typeface="+mn-ea"/>
                <a:ea typeface="+mn-ea"/>
              </a:defRPr>
            </a:lvl4pPr>
            <a:lvl5pPr marL="395998" indent="-72000"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2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8ADB7FBD-930C-4F99-8465-E32FA6D60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42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601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B605B8D5-0E62-4942-9AD9-7AC8A262D8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343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D2C3A110-6398-4AFE-8785-11003E14CD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963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D335F692-E739-4B8B-8666-10505AF04F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33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8001E9D6-79F1-49DD-8584-44E0E31812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182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2246ACF8-4E39-45CD-8AD7-F37C44FD8C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152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8ADBD5C4-C22C-412A-84AD-572C7464F7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23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87E155FF-2C4C-4F11-83B0-B80AC7F11E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870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F798327C-B5B6-4970-AC9A-D84D91DF62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177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ADED9658-70D4-4AD5-9A04-78B0FBEF6B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63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latinLnBrk="1" hangingPunct="1">
              <a:defRPr/>
            </a:lvl1pPr>
          </a:lstStyle>
          <a:p>
            <a:pPr>
              <a:defRPr/>
            </a:pPr>
            <a:fld id="{FD8DC3EA-D32C-4B45-A769-BB68A873B7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7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7070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55" y="-27384"/>
            <a:ext cx="9205023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94" y="1124744"/>
            <a:ext cx="949325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988671" y="6569043"/>
            <a:ext cx="6396711" cy="287766"/>
          </a:xfrm>
          <a:prstGeom prst="rect">
            <a:avLst/>
          </a:prstGeom>
        </p:spPr>
        <p:txBody>
          <a:bodyPr/>
          <a:lstStyle/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9176611" y="426437"/>
            <a:ext cx="658631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86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2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9165469" y="6450928"/>
            <a:ext cx="658631" cy="290441"/>
          </a:xfrm>
        </p:spPr>
        <p:txBody>
          <a:bodyPr/>
          <a:lstStyle/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2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774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1" y="1"/>
            <a:ext cx="9905999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2563"/>
            <a:endParaRPr kumimoji="1" lang="en-US" altLang="ko-KR" sz="28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90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1" y="1"/>
            <a:ext cx="9905999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2563"/>
            <a:endParaRPr kumimoji="1" lang="en-US" altLang="ko-KR" sz="28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8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63438" y="6356351"/>
            <a:ext cx="6268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7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63438" y="6356351"/>
            <a:ext cx="6268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52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63438" y="6356351"/>
            <a:ext cx="6268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-3175" y="6623050"/>
            <a:ext cx="349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900" b="1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23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8655050" y="6548438"/>
            <a:ext cx="1258888" cy="2222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051" name="Rectangle 30"/>
          <p:cNvSpPr>
            <a:spLocks noChangeArrowheads="1"/>
          </p:cNvSpPr>
          <p:nvPr/>
        </p:nvSpPr>
        <p:spPr bwMode="auto">
          <a:xfrm>
            <a:off x="3873500" y="6572250"/>
            <a:ext cx="2235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fld id="{5BBA023C-2C57-46D7-91E4-783554436D57}" type="slidenum"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eaLnBrk="1" hangingPunct="1">
                <a:defRPr/>
              </a:pPr>
              <a:t>‹#›</a:t>
            </a:fld>
            <a:endParaRPr lang="en-US" altLang="ko-KR" sz="1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-7938" y="6548438"/>
            <a:ext cx="1258888" cy="2222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053" name="직사각형 38"/>
          <p:cNvSpPr>
            <a:spLocks noChangeArrowheads="1"/>
          </p:cNvSpPr>
          <p:nvPr/>
        </p:nvSpPr>
        <p:spPr bwMode="auto">
          <a:xfrm rot="10800000">
            <a:off x="-4763" y="447675"/>
            <a:ext cx="9936163" cy="7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z="180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rot="10800000">
            <a:off x="-12700" y="0"/>
            <a:ext cx="9936163" cy="1746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8100000" algn="bl" rotWithShape="0">
              <a:schemeClr val="tx1">
                <a:alpha val="40000"/>
              </a:scheme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055" name="직사각형 31"/>
          <p:cNvSpPr>
            <a:spLocks noChangeArrowheads="1"/>
          </p:cNvSpPr>
          <p:nvPr/>
        </p:nvSpPr>
        <p:spPr bwMode="auto">
          <a:xfrm>
            <a:off x="-7938" y="6561138"/>
            <a:ext cx="9936163" cy="7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z="180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13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7"/>
          <p:cNvSpPr>
            <a:spLocks noChangeArrowheads="1"/>
          </p:cNvSpPr>
          <p:nvPr/>
        </p:nvSpPr>
        <p:spPr bwMode="auto">
          <a:xfrm>
            <a:off x="77788" y="44450"/>
            <a:ext cx="9772650" cy="2524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</a:t>
            </a:r>
            <a:r>
              <a:rPr lang="ko-KR" altLang="en-US" sz="12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정의서</a:t>
            </a:r>
            <a:endParaRPr lang="ko-KR" altLang="en-GB" sz="12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5" name="Rectangle 147"/>
          <p:cNvSpPr>
            <a:spLocks noChangeArrowheads="1"/>
          </p:cNvSpPr>
          <p:nvPr/>
        </p:nvSpPr>
        <p:spPr bwMode="auto">
          <a:xfrm>
            <a:off x="77788" y="2968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사업명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6" name="Rectangle 147"/>
          <p:cNvSpPr>
            <a:spLocks noChangeArrowheads="1"/>
          </p:cNvSpPr>
          <p:nvPr/>
        </p:nvSpPr>
        <p:spPr bwMode="auto">
          <a:xfrm>
            <a:off x="819150" y="296863"/>
            <a:ext cx="3703638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KSTAR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통합 처리 시스템 서비스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확장 개발</a:t>
            </a:r>
            <a:endParaRPr lang="ko-KR" altLang="en-GB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7" name="Rectangle 147"/>
          <p:cNvSpPr>
            <a:spLocks noChangeArrowheads="1"/>
          </p:cNvSpPr>
          <p:nvPr/>
        </p:nvSpPr>
        <p:spPr bwMode="auto">
          <a:xfrm>
            <a:off x="4524375" y="296863"/>
            <a:ext cx="741363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8" name="Rectangle 147"/>
          <p:cNvSpPr>
            <a:spLocks noChangeArrowheads="1"/>
          </p:cNvSpPr>
          <p:nvPr/>
        </p:nvSpPr>
        <p:spPr bwMode="auto">
          <a:xfrm>
            <a:off x="5265738" y="296863"/>
            <a:ext cx="101282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endParaRPr lang="ko-KR" altLang="en-GB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9" name="Rectangle 147"/>
          <p:cNvSpPr>
            <a:spLocks noChangeArrowheads="1"/>
          </p:cNvSpPr>
          <p:nvPr/>
        </p:nvSpPr>
        <p:spPr bwMode="auto">
          <a:xfrm>
            <a:off x="77788" y="5127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화면명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0" name="Rectangle 147"/>
          <p:cNvSpPr>
            <a:spLocks noChangeArrowheads="1"/>
          </p:cNvSpPr>
          <p:nvPr/>
        </p:nvSpPr>
        <p:spPr bwMode="auto">
          <a:xfrm>
            <a:off x="819150" y="512763"/>
            <a:ext cx="3703638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1" name="Rectangle 147"/>
          <p:cNvSpPr>
            <a:spLocks noChangeArrowheads="1"/>
          </p:cNvSpPr>
          <p:nvPr/>
        </p:nvSpPr>
        <p:spPr bwMode="auto">
          <a:xfrm>
            <a:off x="4524375" y="512763"/>
            <a:ext cx="741363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화면번호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2" name="Rectangle 147"/>
          <p:cNvSpPr>
            <a:spLocks noChangeArrowheads="1"/>
          </p:cNvSpPr>
          <p:nvPr/>
        </p:nvSpPr>
        <p:spPr bwMode="auto">
          <a:xfrm>
            <a:off x="5265738" y="512763"/>
            <a:ext cx="101282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3" name="Rectangle 147"/>
          <p:cNvSpPr>
            <a:spLocks noChangeArrowheads="1"/>
          </p:cNvSpPr>
          <p:nvPr/>
        </p:nvSpPr>
        <p:spPr bwMode="auto">
          <a:xfrm>
            <a:off x="8969375" y="5127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Rectangle 25"/>
          <p:cNvSpPr txBox="1">
            <a:spLocks noChangeArrowheads="1"/>
          </p:cNvSpPr>
          <p:nvPr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6B27DD-6A38-4161-BD3F-8D46C82BF527}" type="slidenum">
              <a:rPr lang="en-US" smtClean="0">
                <a:latin typeface="+mn-ea"/>
                <a:ea typeface="+mn-ea"/>
              </a:rPr>
              <a:pPr>
                <a:defRPr/>
              </a:pPr>
              <a:t>‹#›</a:t>
            </a:fld>
            <a:endParaRPr lang="en-US">
              <a:latin typeface="+mn-ea"/>
              <a:ea typeface="+mn-ea"/>
            </a:endParaRPr>
          </a:p>
        </p:txBody>
      </p:sp>
      <p:sp>
        <p:nvSpPr>
          <p:cNvPr id="3085" name="Rectangle 147"/>
          <p:cNvSpPr>
            <a:spLocks noChangeArrowheads="1"/>
          </p:cNvSpPr>
          <p:nvPr/>
        </p:nvSpPr>
        <p:spPr bwMode="auto">
          <a:xfrm>
            <a:off x="6278563" y="2968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</a:t>
            </a:r>
            <a:endParaRPr lang="ko-KR" altLang="en-GB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6" name="Rectangle 147"/>
          <p:cNvSpPr>
            <a:spLocks noChangeArrowheads="1"/>
          </p:cNvSpPr>
          <p:nvPr/>
        </p:nvSpPr>
        <p:spPr bwMode="auto">
          <a:xfrm>
            <a:off x="6278563" y="5127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단위업무</a:t>
            </a:r>
            <a:endParaRPr lang="ko-KR" altLang="en-GB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7" name="Rectangle 147"/>
          <p:cNvSpPr>
            <a:spLocks noChangeArrowheads="1"/>
          </p:cNvSpPr>
          <p:nvPr userDrawn="1"/>
        </p:nvSpPr>
        <p:spPr bwMode="auto">
          <a:xfrm>
            <a:off x="7019925" y="512763"/>
            <a:ext cx="120967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endParaRPr lang="ko-KR" altLang="en-GB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8" name="Rectangle 147"/>
          <p:cNvSpPr>
            <a:spLocks noChangeArrowheads="1"/>
          </p:cNvSpPr>
          <p:nvPr/>
        </p:nvSpPr>
        <p:spPr bwMode="auto">
          <a:xfrm>
            <a:off x="8229600" y="296863"/>
            <a:ext cx="739775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9" name="Rectangle 147"/>
          <p:cNvSpPr>
            <a:spLocks noChangeArrowheads="1"/>
          </p:cNvSpPr>
          <p:nvPr/>
        </p:nvSpPr>
        <p:spPr bwMode="auto">
          <a:xfrm>
            <a:off x="8229600" y="512763"/>
            <a:ext cx="739775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최초작성일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90" name="Rectangle 147"/>
          <p:cNvSpPr>
            <a:spLocks noChangeArrowheads="1"/>
          </p:cNvSpPr>
          <p:nvPr/>
        </p:nvSpPr>
        <p:spPr bwMode="auto">
          <a:xfrm>
            <a:off x="8969375" y="2968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91" name="Rectangle 147"/>
          <p:cNvSpPr>
            <a:spLocks noChangeArrowheads="1"/>
          </p:cNvSpPr>
          <p:nvPr/>
        </p:nvSpPr>
        <p:spPr bwMode="auto">
          <a:xfrm>
            <a:off x="8969375" y="2968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이형술</a:t>
            </a:r>
            <a:endParaRPr lang="ko-KR" altLang="en-GB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92" name="Rectangle 147"/>
          <p:cNvSpPr>
            <a:spLocks noChangeArrowheads="1"/>
          </p:cNvSpPr>
          <p:nvPr/>
        </p:nvSpPr>
        <p:spPr bwMode="auto">
          <a:xfrm>
            <a:off x="8969375" y="5127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2017-09-19</a:t>
            </a:r>
            <a:endParaRPr lang="ko-KR" altLang="en-GB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20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7"/>
          <p:cNvSpPr>
            <a:spLocks noChangeArrowheads="1"/>
          </p:cNvSpPr>
          <p:nvPr/>
        </p:nvSpPr>
        <p:spPr bwMode="auto">
          <a:xfrm>
            <a:off x="77788" y="44450"/>
            <a:ext cx="9772650" cy="252413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</a:t>
            </a:r>
            <a:r>
              <a:rPr lang="ko-KR" altLang="en-US" sz="12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정의서</a:t>
            </a:r>
            <a:endParaRPr lang="ko-KR" altLang="en-GB" sz="12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99" name="Rectangle 147"/>
          <p:cNvSpPr>
            <a:spLocks noChangeArrowheads="1"/>
          </p:cNvSpPr>
          <p:nvPr/>
        </p:nvSpPr>
        <p:spPr bwMode="auto">
          <a:xfrm>
            <a:off x="77788" y="2968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사업명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0" name="Rectangle 147"/>
          <p:cNvSpPr>
            <a:spLocks noChangeArrowheads="1"/>
          </p:cNvSpPr>
          <p:nvPr/>
        </p:nvSpPr>
        <p:spPr bwMode="auto">
          <a:xfrm>
            <a:off x="819150" y="296863"/>
            <a:ext cx="3703638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3M SC&amp;SO RAON Site Upgrade</a:t>
            </a: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1" name="Rectangle 147"/>
          <p:cNvSpPr>
            <a:spLocks noChangeArrowheads="1"/>
          </p:cNvSpPr>
          <p:nvPr/>
        </p:nvSpPr>
        <p:spPr bwMode="auto">
          <a:xfrm>
            <a:off x="4524375" y="296863"/>
            <a:ext cx="741363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2" name="Rectangle 147"/>
          <p:cNvSpPr>
            <a:spLocks noChangeArrowheads="1"/>
          </p:cNvSpPr>
          <p:nvPr/>
        </p:nvSpPr>
        <p:spPr bwMode="auto">
          <a:xfrm>
            <a:off x="5265738" y="296863"/>
            <a:ext cx="101282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3" name="Rectangle 147"/>
          <p:cNvSpPr>
            <a:spLocks noChangeArrowheads="1"/>
          </p:cNvSpPr>
          <p:nvPr/>
        </p:nvSpPr>
        <p:spPr bwMode="auto">
          <a:xfrm>
            <a:off x="77788" y="5127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화면명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4" name="Rectangle 147"/>
          <p:cNvSpPr>
            <a:spLocks noChangeArrowheads="1"/>
          </p:cNvSpPr>
          <p:nvPr/>
        </p:nvSpPr>
        <p:spPr bwMode="auto">
          <a:xfrm>
            <a:off x="819150" y="512763"/>
            <a:ext cx="3703638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5" name="Rectangle 147"/>
          <p:cNvSpPr>
            <a:spLocks noChangeArrowheads="1"/>
          </p:cNvSpPr>
          <p:nvPr/>
        </p:nvSpPr>
        <p:spPr bwMode="auto">
          <a:xfrm>
            <a:off x="4524375" y="512763"/>
            <a:ext cx="741363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화면번호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6" name="Rectangle 147"/>
          <p:cNvSpPr>
            <a:spLocks noChangeArrowheads="1"/>
          </p:cNvSpPr>
          <p:nvPr/>
        </p:nvSpPr>
        <p:spPr bwMode="auto">
          <a:xfrm>
            <a:off x="5265738" y="512763"/>
            <a:ext cx="101282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7" name="Rectangle 147"/>
          <p:cNvSpPr>
            <a:spLocks noChangeArrowheads="1"/>
          </p:cNvSpPr>
          <p:nvPr/>
        </p:nvSpPr>
        <p:spPr bwMode="auto">
          <a:xfrm>
            <a:off x="8969375" y="5127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Rectangle 25"/>
          <p:cNvSpPr txBox="1">
            <a:spLocks noChangeArrowheads="1"/>
          </p:cNvSpPr>
          <p:nvPr/>
        </p:nvSpPr>
        <p:spPr bwMode="auto">
          <a:xfrm>
            <a:off x="9366250" y="6408738"/>
            <a:ext cx="395288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defPPr>
              <a:defRPr lang="ko-KR"/>
            </a:defPPr>
            <a:lvl1pPr marL="0" algn="r" defTabSz="914400" rtl="0" eaLnBrk="1" latinLnBrk="1" hangingPunct="1">
              <a:buClrTx/>
              <a:buFontTx/>
              <a:buNone/>
              <a:defRPr sz="1000" kern="1200">
                <a:solidFill>
                  <a:srgbClr val="000000"/>
                </a:solidFill>
                <a:latin typeface="+mn-lt"/>
                <a:ea typeface="바탕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78AEF2-6F7B-429A-85F6-59C74F49A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9" name="Rectangle 147"/>
          <p:cNvSpPr>
            <a:spLocks noChangeArrowheads="1"/>
          </p:cNvSpPr>
          <p:nvPr/>
        </p:nvSpPr>
        <p:spPr bwMode="auto">
          <a:xfrm>
            <a:off x="6278563" y="2968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업무영역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0" name="Rectangle 147"/>
          <p:cNvSpPr>
            <a:spLocks noChangeArrowheads="1"/>
          </p:cNvSpPr>
          <p:nvPr/>
        </p:nvSpPr>
        <p:spPr bwMode="auto">
          <a:xfrm>
            <a:off x="6278563" y="512763"/>
            <a:ext cx="741362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단위업무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1" name="Rectangle 147"/>
          <p:cNvSpPr>
            <a:spLocks noChangeArrowheads="1"/>
          </p:cNvSpPr>
          <p:nvPr/>
        </p:nvSpPr>
        <p:spPr bwMode="auto">
          <a:xfrm>
            <a:off x="7019925" y="512763"/>
            <a:ext cx="1209675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2" name="Rectangle 147"/>
          <p:cNvSpPr>
            <a:spLocks noChangeArrowheads="1"/>
          </p:cNvSpPr>
          <p:nvPr/>
        </p:nvSpPr>
        <p:spPr bwMode="auto">
          <a:xfrm>
            <a:off x="8229600" y="296863"/>
            <a:ext cx="739775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3" name="Rectangle 147"/>
          <p:cNvSpPr>
            <a:spLocks noChangeArrowheads="1"/>
          </p:cNvSpPr>
          <p:nvPr/>
        </p:nvSpPr>
        <p:spPr bwMode="auto">
          <a:xfrm>
            <a:off x="8229600" y="512763"/>
            <a:ext cx="739775" cy="215900"/>
          </a:xfrm>
          <a:prstGeom prst="rect">
            <a:avLst/>
          </a:prstGeom>
          <a:solidFill>
            <a:srgbClr val="DDDDDD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최초작성일</a:t>
            </a:r>
            <a:endParaRPr lang="ko-KR" altLang="en-GB" sz="1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4" name="Rectangle 147"/>
          <p:cNvSpPr>
            <a:spLocks noChangeArrowheads="1"/>
          </p:cNvSpPr>
          <p:nvPr/>
        </p:nvSpPr>
        <p:spPr bwMode="auto">
          <a:xfrm>
            <a:off x="8969375" y="2968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5" name="Rectangle 147"/>
          <p:cNvSpPr>
            <a:spLocks noChangeArrowheads="1"/>
          </p:cNvSpPr>
          <p:nvPr/>
        </p:nvSpPr>
        <p:spPr bwMode="auto">
          <a:xfrm>
            <a:off x="8969375" y="2968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이헌민</a:t>
            </a: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6" name="Rectangle 147"/>
          <p:cNvSpPr>
            <a:spLocks noChangeArrowheads="1"/>
          </p:cNvSpPr>
          <p:nvPr/>
        </p:nvSpPr>
        <p:spPr bwMode="auto">
          <a:xfrm>
            <a:off x="8969375" y="512763"/>
            <a:ext cx="881063" cy="215900"/>
          </a:xfrm>
          <a:prstGeom prst="rect">
            <a:avLst/>
          </a:prstGeom>
          <a:solidFill>
            <a:srgbClr val="FFFFFF"/>
          </a:solidFill>
          <a:ln w="126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2016-03-17</a:t>
            </a:r>
            <a:endParaRPr lang="ko-KR" altLang="en-GB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7" name="직사각형 25"/>
          <p:cNvSpPr>
            <a:spLocks noChangeArrowheads="1"/>
          </p:cNvSpPr>
          <p:nvPr/>
        </p:nvSpPr>
        <p:spPr bwMode="auto">
          <a:xfrm>
            <a:off x="6975475" y="296863"/>
            <a:ext cx="124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3M SC&amp;SO RAON</a:t>
            </a:r>
            <a:endParaRPr lang="ko-KR" altLang="en-US" sz="1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kstar_soft_lo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" y="6597618"/>
            <a:ext cx="936104" cy="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fri_j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6380" b="89825"/>
          <a:stretch/>
        </p:blipFill>
        <p:spPr bwMode="auto">
          <a:xfrm>
            <a:off x="-39555" y="-27384"/>
            <a:ext cx="9941662" cy="8418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-39555" y="814464"/>
            <a:ext cx="9961348" cy="94256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/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9555" y="-27383"/>
            <a:ext cx="9127014" cy="8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73956" y="1124744"/>
            <a:ext cx="942394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909" marR="0" lvl="0" indent="-34190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altLang="ko-KR" dirty="0"/>
          </a:p>
        </p:txBody>
      </p:sp>
      <p:sp>
        <p:nvSpPr>
          <p:cNvPr id="6" name="타원 5"/>
          <p:cNvSpPr/>
          <p:nvPr userDrawn="1"/>
        </p:nvSpPr>
        <p:spPr bwMode="auto">
          <a:xfrm>
            <a:off x="9202525" y="6417598"/>
            <a:ext cx="584515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9165467" y="6452398"/>
            <a:ext cx="658631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1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229" indent="-2849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2547" indent="-22794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9852" indent="-22794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ＭＳ Ｐゴシック" charset="-128"/>
        </a:defRPr>
      </a:lvl4pPr>
      <a:lvl5pPr marL="2057155" indent="-2279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36713"/>
            <a:ext cx="8915400" cy="102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204864"/>
            <a:ext cx="89154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0" y="620688"/>
            <a:ext cx="8697416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700"/>
          </a:p>
        </p:txBody>
      </p:sp>
      <p:pic>
        <p:nvPicPr>
          <p:cNvPr id="12" name="Picture 50" descr="핵융합 로고-가로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61376"/>
            <a:ext cx="1584255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 userDrawn="1"/>
        </p:nvSpPr>
        <p:spPr bwMode="auto">
          <a:xfrm>
            <a:off x="1769019" y="6499220"/>
            <a:ext cx="7240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11</a:t>
            </a:r>
            <a:r>
              <a:rPr kumimoji="0" lang="en-US" sz="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th</a:t>
            </a:r>
            <a:r>
              <a:rPr kumimoji="0"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 IAEA Technical Meeting on Control,</a:t>
            </a:r>
            <a:r>
              <a:rPr kumimoji="0" lang="en-US" sz="8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 Data Acquisition, and Remote Participation for Fusion Research</a:t>
            </a:r>
            <a:r>
              <a:rPr kumimoji="0"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, </a:t>
            </a:r>
          </a:p>
          <a:p>
            <a:pPr algn="ctr" eaLnBrk="0" latinLnBrk="0" hangingPunct="0">
              <a:spcBef>
                <a:spcPct val="50000"/>
              </a:spcBef>
            </a:pPr>
            <a:r>
              <a:rPr kumimoji="0"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08~12 May, 2017, Greifswald,</a:t>
            </a:r>
            <a:r>
              <a:rPr kumimoji="0" lang="en-US" sz="8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 Germany</a:t>
            </a:r>
            <a:endParaRPr kumimoji="0" lang="en-GB" sz="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9163050" y="6545386"/>
            <a:ext cx="6346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latinLnBrk="0" hangingPunct="0">
              <a:spcBef>
                <a:spcPct val="50000"/>
              </a:spcBef>
            </a:pPr>
            <a:r>
              <a:rPr kumimoji="0" lang="en-GB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t>Page </a:t>
            </a:r>
            <a:fld id="{47BA91C2-74BF-4480-8BF1-C44F20807924}" type="slidenum">
              <a:rPr kumimoji="0" lang="en-GB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</a:rPr>
              <a:pPr eaLnBrk="0" latinLnBrk="0" hangingPunct="0">
                <a:spcBef>
                  <a:spcPct val="50000"/>
                </a:spcBef>
              </a:pPr>
              <a:t>‹#›</a:t>
            </a:fld>
            <a:endParaRPr kumimoji="0" lang="en-GB" sz="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</a:endParaRPr>
          </a:p>
        </p:txBody>
      </p:sp>
      <p:cxnSp>
        <p:nvCxnSpPr>
          <p:cNvPr id="25" name="Straight Connector 3"/>
          <p:cNvCxnSpPr/>
          <p:nvPr userDrawn="1"/>
        </p:nvCxnSpPr>
        <p:spPr bwMode="auto">
          <a:xfrm>
            <a:off x="0" y="6488900"/>
            <a:ext cx="9906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10"/>
          <p:cNvCxnSpPr/>
          <p:nvPr userDrawn="1"/>
        </p:nvCxnSpPr>
        <p:spPr bwMode="auto">
          <a:xfrm>
            <a:off x="9087459" y="648890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19"/>
          <p:cNvCxnSpPr/>
          <p:nvPr userDrawn="1"/>
        </p:nvCxnSpPr>
        <p:spPr bwMode="auto">
          <a:xfrm>
            <a:off x="1676636" y="6489376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1" descr="양식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5425" y="476673"/>
            <a:ext cx="1014113" cy="2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3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060849"/>
            <a:ext cx="89154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4" descr="PowerPoint_Graphic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906000" cy="622300"/>
          </a:xfrm>
          <a:prstGeom prst="rect">
            <a:avLst/>
          </a:prstGeom>
          <a:noFill/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63050" y="6477001"/>
            <a:ext cx="577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latin typeface="Garamond" pitchFamily="1" charset="0"/>
              </a:rPr>
              <a:t>Page </a:t>
            </a:r>
            <a:fld id="{08CD6B8A-7118-4ABB-86EB-05C755A0DB68}" type="slidenum">
              <a:rPr lang="en-GB" sz="800">
                <a:latin typeface="Garamond" pitchFamily="1" charset="0"/>
              </a:rPr>
              <a:pPr>
                <a:spcBef>
                  <a:spcPct val="50000"/>
                </a:spcBef>
              </a:pPr>
              <a:t>‹#›</a:t>
            </a:fld>
            <a:endParaRPr lang="en-GB" sz="800">
              <a:latin typeface="Garamond" pitchFamily="1" charset="0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63438" y="6356351"/>
            <a:ext cx="6268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0" y="476250"/>
            <a:ext cx="9906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700"/>
          </a:p>
        </p:txBody>
      </p:sp>
    </p:spTree>
    <p:extLst>
      <p:ext uri="{BB962C8B-B14F-4D97-AF65-F5344CB8AC3E}">
        <p14:creationId xmlns:p14="http://schemas.microsoft.com/office/powerpoint/2010/main" val="4557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/>
          <a:stretch/>
        </p:blipFill>
        <p:spPr bwMode="auto">
          <a:xfrm>
            <a:off x="381000" y="476672"/>
            <a:ext cx="9144000" cy="18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34379" y="3967509"/>
            <a:ext cx="845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dirty="0" err="1" smtClean="0">
                <a:latin typeface="+mj-lt"/>
                <a:ea typeface="맑은 고딕" pitchFamily="50" charset="-127"/>
                <a:cs typeface="Arial" charset="0"/>
              </a:rPr>
              <a:t>Myungkyu</a:t>
            </a:r>
            <a:r>
              <a:rPr kumimoji="0" lang="ko-KR" altLang="en-US" sz="2400" dirty="0" smtClean="0">
                <a:latin typeface="+mj-lt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2400" dirty="0" smtClean="0">
                <a:latin typeface="+mj-lt"/>
                <a:ea typeface="맑은 고딕" pitchFamily="50" charset="-127"/>
                <a:cs typeface="Arial" charset="0"/>
              </a:rPr>
              <a:t>Kim, </a:t>
            </a:r>
            <a:r>
              <a:rPr kumimoji="0" lang="en-US" altLang="ko-KR" sz="2400" dirty="0" err="1" smtClean="0">
                <a:latin typeface="+mj-lt"/>
                <a:ea typeface="맑은 고딕" pitchFamily="50" charset="-127"/>
                <a:cs typeface="Arial" charset="0"/>
              </a:rPr>
              <a:t>Seung-ju</a:t>
            </a:r>
            <a:r>
              <a:rPr kumimoji="0" lang="en-US" altLang="ko-KR" sz="2400" dirty="0" smtClean="0">
                <a:latin typeface="+mj-lt"/>
                <a:ea typeface="맑은 고딕" pitchFamily="50" charset="-127"/>
                <a:cs typeface="Arial" charset="0"/>
              </a:rPr>
              <a:t> Lee, </a:t>
            </a:r>
            <a:r>
              <a:rPr kumimoji="0" lang="en-US" altLang="ko-KR" sz="2400" dirty="0" err="1" smtClean="0">
                <a:latin typeface="+mj-lt"/>
                <a:ea typeface="맑은 고딕" pitchFamily="50" charset="-127"/>
                <a:cs typeface="Arial" charset="0"/>
              </a:rPr>
              <a:t>Jaesic</a:t>
            </a:r>
            <a:r>
              <a:rPr kumimoji="0" lang="en-US" altLang="ko-KR" sz="2400" dirty="0" smtClean="0">
                <a:latin typeface="+mj-lt"/>
                <a:ea typeface="맑은 고딕" pitchFamily="50" charset="-127"/>
                <a:cs typeface="Arial" charset="0"/>
              </a:rPr>
              <a:t> Hong</a:t>
            </a:r>
            <a:endParaRPr kumimoji="0" lang="en-US" altLang="ko-KR" sz="2400" dirty="0">
              <a:latin typeface="+mj-lt"/>
              <a:ea typeface="맑은 고딕" pitchFamily="50" charset="-127"/>
              <a:cs typeface="Arial" charset="0"/>
            </a:endParaRPr>
          </a:p>
        </p:txBody>
      </p:sp>
      <p:pic>
        <p:nvPicPr>
          <p:cNvPr id="7" name="Picture 20" descr="kstar_soft_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25" y="6415856"/>
            <a:ext cx="12906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B4077B60-E919-457C-A554-D0EE28E0A5D4}" type="slidenum">
              <a:rPr kumimoji="0" lang="ko-KR" altLang="en-US">
                <a:solidFill>
                  <a:srgbClr val="FFFFFF"/>
                </a:solidFill>
                <a:latin typeface="+mj-lt"/>
                <a:ea typeface="+mn-ea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0</a:t>
            </a:fld>
            <a:endParaRPr kumimoji="0" lang="ko-KR" altLang="en-US" dirty="0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69341" y="4764099"/>
            <a:ext cx="845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dirty="0" smtClean="0">
                <a:latin typeface="+mj-lt"/>
                <a:ea typeface="맑은 고딕" pitchFamily="50" charset="-127"/>
                <a:cs typeface="Arial" charset="0"/>
              </a:rPr>
              <a:t>Korea Institute of Fusion Energy, Republic of Korea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212" y="2424190"/>
            <a:ext cx="908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+mj-lt"/>
                <a:cs typeface="Arial" panose="020B0604020202020204" pitchFamily="34" charset="0"/>
              </a:rPr>
              <a:t>Event reconstruction using KSTAR FIS event counter in </a:t>
            </a:r>
            <a:r>
              <a:rPr lang="en-US" altLang="ko-KR" sz="3600" b="1" dirty="0" smtClean="0">
                <a:latin typeface="+mj-lt"/>
                <a:cs typeface="Arial" panose="020B0604020202020204" pitchFamily="34" charset="0"/>
              </a:rPr>
              <a:t>hot </a:t>
            </a:r>
            <a:r>
              <a:rPr lang="en-US" altLang="ko-KR" sz="3600" b="1" dirty="0">
                <a:latin typeface="+mj-lt"/>
                <a:cs typeface="Arial" panose="020B0604020202020204" pitchFamily="34" charset="0"/>
              </a:rPr>
              <a:t>KSTAR plasma</a:t>
            </a:r>
            <a:endParaRPr lang="ko-KR" altLang="en-US" sz="3600" b="1" dirty="0">
              <a:latin typeface="+mj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47731"/>
            <a:ext cx="2339340" cy="3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/>
              <a:t>Commissioning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488" y="1066800"/>
            <a:ext cx="7234737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KSTAR Plasma Experiment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Special case(start-up failure, soft landing)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Event occurrence</a:t>
            </a:r>
            <a:r>
              <a:rPr lang="ko-KR" alt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in</a:t>
            </a:r>
            <a:r>
              <a:rPr lang="ko-KR" alt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plasma discharge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[FIS] Heating Stop(HS) : STOP by FIS(FPGA)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[PCS] LV3-1 : STOP by PCS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623570"/>
            <a:ext cx="6568053" cy="47157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209800"/>
            <a:ext cx="3682047" cy="2646742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4953000" y="1132872"/>
            <a:ext cx="2025717" cy="343376"/>
            <a:chOff x="4953000" y="1132872"/>
            <a:chExt cx="2025717" cy="343376"/>
          </a:xfrm>
        </p:grpSpPr>
        <p:sp>
          <p:nvSpPr>
            <p:cNvPr id="9" name="TextBox 8"/>
            <p:cNvSpPr txBox="1"/>
            <p:nvPr/>
          </p:nvSpPr>
          <p:spPr>
            <a:xfrm>
              <a:off x="4953000" y="1137694"/>
              <a:ext cx="845103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5ED5"/>
                  </a:solidFill>
                  <a:latin typeface="+mj-lt"/>
                </a:rPr>
                <a:t>FIS HS</a:t>
              </a:r>
              <a:endParaRPr lang="ko-KR" altLang="en-US" sz="1600" b="1" dirty="0">
                <a:solidFill>
                  <a:srgbClr val="005ED5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1132872"/>
              <a:ext cx="958917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5ED5"/>
                  </a:solidFill>
                  <a:latin typeface="+mj-lt"/>
                </a:rPr>
                <a:t>PCS 3-1</a:t>
              </a:r>
              <a:endParaRPr lang="ko-KR" altLang="en-US" sz="1600" b="1" dirty="0">
                <a:solidFill>
                  <a:srgbClr val="005ED5"/>
                </a:solidFill>
                <a:latin typeface="+mj-lt"/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48798" y="99121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5ED5"/>
                </a:solidFill>
                <a:latin typeface="+mj-lt"/>
              </a:rPr>
              <a:t>27122(start-up failure) </a:t>
            </a:r>
            <a:endParaRPr lang="ko-KR" altLang="en-US" sz="2400" b="1" dirty="0">
              <a:solidFill>
                <a:srgbClr val="005ED5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778" y="2971800"/>
            <a:ext cx="146546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Start-up failure</a:t>
            </a:r>
            <a:endParaRPr lang="ko-KR" altLang="en-US" sz="1400" b="1" dirty="0"/>
          </a:p>
        </p:txBody>
      </p:sp>
      <p:sp>
        <p:nvSpPr>
          <p:cNvPr id="13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/>
              <a:t>Commissioning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"/>
          <a:stretch/>
        </p:blipFill>
        <p:spPr>
          <a:xfrm>
            <a:off x="6324601" y="2514601"/>
            <a:ext cx="2952000" cy="1297947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 bwMode="auto">
          <a:xfrm>
            <a:off x="5375551" y="1473638"/>
            <a:ext cx="322125" cy="393299"/>
          </a:xfrm>
          <a:prstGeom prst="straightConnector1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직선 화살표 연결선 14"/>
          <p:cNvCxnSpPr/>
          <p:nvPr/>
        </p:nvCxnSpPr>
        <p:spPr bwMode="auto">
          <a:xfrm flipH="1">
            <a:off x="6019800" y="1471426"/>
            <a:ext cx="420698" cy="395511"/>
          </a:xfrm>
          <a:prstGeom prst="straightConnector1">
            <a:avLst/>
          </a:prstGeom>
          <a:noFill/>
          <a:ln w="15875" cap="flat" cmpd="sng" algn="ctr">
            <a:solidFill>
              <a:srgbClr val="D0209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456619" y="1785880"/>
            <a:ext cx="132921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from </a:t>
            </a:r>
            <a:r>
              <a:rPr lang="en-US" altLang="ko-KR" sz="1200" dirty="0" err="1" smtClean="0"/>
              <a:t>MDSplus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>
            <a:stCxn id="4" idx="2"/>
          </p:cNvCxnSpPr>
          <p:nvPr/>
        </p:nvCxnSpPr>
        <p:spPr bwMode="auto">
          <a:xfrm>
            <a:off x="4121224" y="2062879"/>
            <a:ext cx="831776" cy="527921"/>
          </a:xfrm>
          <a:prstGeom prst="straightConnector1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9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39995" r="9754" b="27067"/>
          <a:stretch/>
        </p:blipFill>
        <p:spPr>
          <a:xfrm>
            <a:off x="6273574" y="1676400"/>
            <a:ext cx="3396343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973836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5ED5"/>
                </a:solidFill>
                <a:latin typeface="+mj-lt"/>
              </a:rPr>
              <a:t>27124 (Soft landing)</a:t>
            </a:r>
            <a:endParaRPr lang="ko-KR" altLang="en-US" sz="2400" b="1" dirty="0">
              <a:solidFill>
                <a:srgbClr val="005ED5"/>
              </a:solidFill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7240"/>
            <a:ext cx="2166425" cy="15239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6873240" y="5562600"/>
            <a:ext cx="16002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676400"/>
            <a:ext cx="6124135" cy="4404196"/>
          </a:xfrm>
          <a:prstGeom prst="rect">
            <a:avLst/>
          </a:prstGeom>
        </p:spPr>
      </p:pic>
      <p:sp>
        <p:nvSpPr>
          <p:cNvPr id="11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/>
              <a:t>Commissioning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648200" y="1057834"/>
            <a:ext cx="1995237" cy="338554"/>
            <a:chOff x="4953000" y="1200106"/>
            <a:chExt cx="1995237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953000" y="1200106"/>
              <a:ext cx="845103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5ED5"/>
                  </a:solidFill>
                  <a:latin typeface="+mj-lt"/>
                </a:rPr>
                <a:t>FIS HS</a:t>
              </a:r>
              <a:endParaRPr lang="ko-KR" altLang="en-US" sz="1600" b="1" dirty="0">
                <a:solidFill>
                  <a:srgbClr val="005ED5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9320" y="1200106"/>
              <a:ext cx="958917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5ED5"/>
                  </a:solidFill>
                  <a:latin typeface="+mj-lt"/>
                </a:rPr>
                <a:t>PCS 3-1</a:t>
              </a:r>
              <a:endParaRPr lang="ko-KR" altLang="en-US" sz="1600" b="1" dirty="0">
                <a:solidFill>
                  <a:srgbClr val="005ED5"/>
                </a:solidFill>
                <a:latin typeface="+mj-lt"/>
              </a:endParaRPr>
            </a:p>
          </p:txBody>
        </p:sp>
      </p:grpSp>
      <p:cxnSp>
        <p:nvCxnSpPr>
          <p:cNvPr id="4" name="직선 화살표 연결선 3"/>
          <p:cNvCxnSpPr/>
          <p:nvPr/>
        </p:nvCxnSpPr>
        <p:spPr bwMode="auto">
          <a:xfrm>
            <a:off x="5070751" y="1435501"/>
            <a:ext cx="422552" cy="393299"/>
          </a:xfrm>
          <a:prstGeom prst="straightConnector1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직선 화살표 연결선 14"/>
          <p:cNvCxnSpPr/>
          <p:nvPr/>
        </p:nvCxnSpPr>
        <p:spPr bwMode="auto">
          <a:xfrm flipH="1">
            <a:off x="5684520" y="1433289"/>
            <a:ext cx="420697" cy="395511"/>
          </a:xfrm>
          <a:prstGeom prst="straightConnector1">
            <a:avLst/>
          </a:prstGeom>
          <a:noFill/>
          <a:ln w="15875" cap="flat" cmpd="sng" algn="ctr">
            <a:solidFill>
              <a:srgbClr val="D0209E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2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/>
              <a:t>Conclusion and Future works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488" y="1066800"/>
            <a:ext cx="90281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Conclusion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cs typeface="Arial" panose="020B0604020202020204" pitchFamily="34" charset="0"/>
              </a:rPr>
              <a:t>It was helpful to understand anomalies that occur during plasma discharge using the event counter.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cs typeface="Arial" panose="020B0604020202020204" pitchFamily="34" charset="0"/>
              </a:rPr>
              <a:t>It was helpful to find the cause of the problem by analyzing the causal relationship of the occurrence of the event.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cs typeface="Arial" panose="020B0604020202020204" pitchFamily="34" charset="0"/>
              </a:rPr>
              <a:t>It was confirmed that the FPGA </a:t>
            </a:r>
            <a:r>
              <a:rPr lang="en-US" altLang="ko-KR" sz="2000" dirty="0" smtClean="0">
                <a:latin typeface="+mj-lt"/>
                <a:cs typeface="Arial" panose="020B0604020202020204" pitchFamily="34" charset="0"/>
              </a:rPr>
              <a:t>logic has </a:t>
            </a:r>
            <a:r>
              <a:rPr lang="en-US" altLang="ko-KR" sz="2000" dirty="0">
                <a:latin typeface="+mj-lt"/>
                <a:cs typeface="Arial" panose="020B0604020202020204" pitchFamily="34" charset="0"/>
              </a:rPr>
              <a:t>sufficient stability and precision.</a:t>
            </a:r>
            <a:endParaRPr lang="en-US" altLang="ko-KR" sz="2000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Future works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  <a:cs typeface="Arial" panose="020B0604020202020204" pitchFamily="34" charset="0"/>
              </a:rPr>
              <a:t>Extend to more events</a:t>
            </a:r>
            <a:endParaRPr lang="en-US" altLang="ko-KR" sz="2000" dirty="0">
              <a:latin typeface="+mj-lt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j-lt"/>
                <a:cs typeface="Arial" panose="020B0604020202020204" pitchFamily="34" charset="0"/>
              </a:rPr>
              <a:t>Extended sharing of event </a:t>
            </a:r>
            <a:r>
              <a:rPr lang="en-US" altLang="ko-KR" sz="2000" dirty="0" smtClean="0">
                <a:latin typeface="+mj-lt"/>
                <a:cs typeface="Arial" panose="020B0604020202020204" pitchFamily="34" charset="0"/>
              </a:rPr>
              <a:t>messages (web, SNS, etc.)</a:t>
            </a:r>
            <a:endParaRPr lang="ko-KR" alt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3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Contents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1066800"/>
            <a:ext cx="906839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+mj-lt"/>
                <a:cs typeface="Arial" panose="020B0604020202020204" pitchFamily="34" charset="0"/>
              </a:rPr>
              <a:t>Motivation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j-lt"/>
                <a:cs typeface="Arial" panose="020B0604020202020204" pitchFamily="34" charset="0"/>
              </a:rPr>
              <a:t>What happened during plasma discharge?</a:t>
            </a:r>
            <a:endParaRPr lang="en-US" altLang="ko-KR" sz="1800" b="1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j-lt"/>
                <a:cs typeface="Arial" panose="020B0604020202020204" pitchFamily="34" charset="0"/>
              </a:rPr>
              <a:t>System briefing</a:t>
            </a:r>
            <a:endParaRPr lang="en-US" altLang="ko-KR" sz="2400" b="1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+mj-lt"/>
                <a:cs typeface="Arial" panose="020B0604020202020204" pitchFamily="34" charset="0"/>
              </a:rPr>
              <a:t>Implementation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j-lt"/>
                <a:cs typeface="Arial" panose="020B0604020202020204" pitchFamily="34" charset="0"/>
              </a:rPr>
              <a:t>Configuration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j-lt"/>
                <a:cs typeface="Arial" panose="020B0604020202020204" pitchFamily="34" charset="0"/>
              </a:rPr>
              <a:t>Programs(FPGA, User Panel, Analyzer)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+mj-lt"/>
                <a:cs typeface="Arial" panose="020B0604020202020204" pitchFamily="34" charset="0"/>
              </a:rPr>
              <a:t>Commissioning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j-lt"/>
                <a:cs typeface="Arial" panose="020B0604020202020204" pitchFamily="34" charset="0"/>
              </a:rPr>
              <a:t>KSTAR plasma shots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+mj-lt"/>
                <a:cs typeface="Arial" panose="020B0604020202020204" pitchFamily="34" charset="0"/>
              </a:rPr>
              <a:t>Conclusion and Future works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Motivation</a:t>
            </a:r>
            <a:endParaRPr lang="ko-KR" altLang="en-US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9404" y="973108"/>
            <a:ext cx="8647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check and confirm of Who/Why killed plasma?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Event collecting in one place.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Fast processing time ~ 10 </a:t>
            </a: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us.</a:t>
            </a:r>
            <a:endParaRPr lang="en-US" altLang="ko-KR" sz="2000" b="1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necessity of confirming the causal relationship of events occurring during plasma discharge.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For system </a:t>
            </a: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stability </a:t>
            </a: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improvement </a:t>
            </a: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and</a:t>
            </a: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+mj-lt"/>
                <a:cs typeface="Arial" panose="020B0604020202020204" pitchFamily="34" charset="0"/>
              </a:rPr>
              <a:t>PCS </a:t>
            </a:r>
            <a:r>
              <a:rPr lang="en-US" altLang="ko-KR" sz="2000" b="1" dirty="0" smtClean="0">
                <a:latin typeface="+mj-lt"/>
                <a:cs typeface="Arial" panose="020B0604020202020204" pitchFamily="34" charset="0"/>
              </a:rPr>
              <a:t>debugging.</a:t>
            </a:r>
          </a:p>
        </p:txBody>
      </p:sp>
      <p:sp>
        <p:nvSpPr>
          <p:cNvPr id="2" name="오른쪽 화살표 1"/>
          <p:cNvSpPr/>
          <p:nvPr/>
        </p:nvSpPr>
        <p:spPr bwMode="auto">
          <a:xfrm>
            <a:off x="1143000" y="5108281"/>
            <a:ext cx="762000" cy="381000"/>
          </a:xfrm>
          <a:prstGeom prst="righ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57400" y="5119651"/>
            <a:ext cx="201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E20A0B"/>
                </a:solidFill>
                <a:latin typeface="+mj-lt"/>
              </a:rPr>
              <a:t>FPGA</a:t>
            </a:r>
            <a:r>
              <a:rPr lang="ko-KR" altLang="en-US" sz="2000" b="1" dirty="0" smtClean="0">
                <a:solidFill>
                  <a:srgbClr val="E20A0B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rgbClr val="E20A0B"/>
                </a:solidFill>
                <a:latin typeface="+mj-lt"/>
              </a:rPr>
              <a:t>in</a:t>
            </a:r>
            <a:r>
              <a:rPr lang="ko-KR" altLang="en-US" sz="2000" b="1" dirty="0" smtClean="0">
                <a:solidFill>
                  <a:srgbClr val="E20A0B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rgbClr val="E20A0B"/>
                </a:solidFill>
                <a:latin typeface="+mj-lt"/>
              </a:rPr>
              <a:t>FIS</a:t>
            </a:r>
            <a:endParaRPr lang="ko-KR" altLang="en-US" sz="2000" b="1" dirty="0">
              <a:solidFill>
                <a:srgbClr val="E20A0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00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Implementation</a:t>
            </a:r>
            <a:endParaRPr lang="ko-KR" altLang="en-US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906780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FIS Block diagram</a:t>
            </a:r>
            <a:endParaRPr lang="en-US" altLang="ko-KR" sz="2400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Event counter logic</a:t>
            </a:r>
            <a:endParaRPr lang="en-US" altLang="ko-KR" sz="2400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Link programs </a:t>
            </a: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– FIS user panel, KSTAR PASS, </a:t>
            </a:r>
            <a:r>
              <a:rPr lang="en-US" altLang="ko-KR" sz="2400" dirty="0" err="1">
                <a:latin typeface="+mn-lt"/>
                <a:cs typeface="Arial" panose="020B0604020202020204" pitchFamily="34" charset="0"/>
              </a:rPr>
              <a:t>Labview</a:t>
            </a:r>
            <a:r>
              <a:rPr lang="en-US" altLang="ko-KR" sz="2400" dirty="0">
                <a:latin typeface="+mn-lt"/>
                <a:cs typeface="Arial" panose="020B0604020202020204" pitchFamily="34" charset="0"/>
              </a:rPr>
              <a:t> event analyzer</a:t>
            </a:r>
          </a:p>
          <a:p>
            <a:pPr>
              <a:lnSpc>
                <a:spcPct val="150000"/>
              </a:lnSpc>
            </a:pPr>
            <a:endParaRPr lang="ko-KR" altLang="en-US" dirty="0">
              <a:latin typeface="+mn-lt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14400" y="1236092"/>
            <a:ext cx="7696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+mj-lt"/>
                <a:cs typeface="Arial" panose="020B0604020202020204" pitchFamily="34" charset="0"/>
              </a:rPr>
              <a:t>What is event counter?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j-lt"/>
                <a:cs typeface="Arial" panose="020B0604020202020204" pitchFamily="34" charset="0"/>
              </a:rPr>
              <a:t>In 2017, KSTAR 4</a:t>
            </a:r>
            <a:r>
              <a:rPr lang="en-US" altLang="ko-KR" sz="1800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US" altLang="ko-KR" sz="1800" dirty="0">
                <a:latin typeface="+mj-lt"/>
                <a:cs typeface="Arial" panose="020B0604020202020204" pitchFamily="34" charset="0"/>
              </a:rPr>
              <a:t> version of Fast Interlock System adopts event </a:t>
            </a:r>
            <a:r>
              <a:rPr lang="en-US" altLang="ko-KR" sz="1800" dirty="0">
                <a:latin typeface="+mj-lt"/>
                <a:cs typeface="Arial" panose="020B0604020202020204" pitchFamily="34" charset="0"/>
              </a:rPr>
              <a:t>counter, </a:t>
            </a:r>
            <a:r>
              <a:rPr lang="en-US" altLang="ko-KR" sz="1800" u="sng" dirty="0">
                <a:solidFill>
                  <a:srgbClr val="005ED5"/>
                </a:solidFill>
                <a:latin typeface="+mj-lt"/>
                <a:cs typeface="Arial" panose="020B0604020202020204" pitchFamily="34" charset="0"/>
              </a:rPr>
              <a:t>https://doi.org/10.1016/j.fusengdes.2020.111954</a:t>
            </a:r>
            <a:endParaRPr lang="en-US" altLang="ko-KR" sz="1800" u="sng" dirty="0">
              <a:solidFill>
                <a:srgbClr val="005ED5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j-lt"/>
                <a:cs typeface="Arial" panose="020B0604020202020204" pitchFamily="34" charset="0"/>
              </a:rPr>
              <a:t>NI-</a:t>
            </a:r>
            <a:r>
              <a:rPr lang="en-US" altLang="ko-KR" sz="1800" dirty="0" err="1">
                <a:latin typeface="+mj-lt"/>
                <a:cs typeface="Arial" panose="020B0604020202020204" pitchFamily="34" charset="0"/>
              </a:rPr>
              <a:t>cRIO</a:t>
            </a:r>
            <a:r>
              <a:rPr lang="en-US" altLang="ko-KR" sz="1800" dirty="0">
                <a:latin typeface="+mj-lt"/>
                <a:cs typeface="Arial" panose="020B0604020202020204" pitchFamily="34" charset="0"/>
              </a:rPr>
              <a:t> (FPGA) based event counter.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cs typeface="Arial" panose="020B0604020202020204" pitchFamily="34" charset="0"/>
              </a:rPr>
              <a:t>Publishing clock </a:t>
            </a:r>
            <a:r>
              <a:rPr lang="en-US" altLang="ko-KR" sz="1800" dirty="0">
                <a:latin typeface="+mj-lt"/>
                <a:cs typeface="Arial" panose="020B0604020202020204" pitchFamily="34" charset="0"/>
              </a:rPr>
              <a:t>counter </a:t>
            </a:r>
            <a:r>
              <a:rPr lang="en-US" altLang="ko-KR" sz="1800" dirty="0" smtClean="0">
                <a:latin typeface="+mj-lt"/>
                <a:cs typeface="Arial" panose="020B0604020202020204" pitchFamily="34" charset="0"/>
              </a:rPr>
              <a:t>for KSTAR’s </a:t>
            </a:r>
            <a:r>
              <a:rPr lang="en-US" altLang="ko-KR" sz="1800" dirty="0">
                <a:latin typeface="+mj-lt"/>
                <a:cs typeface="Arial" panose="020B0604020202020204" pitchFamily="34" charset="0"/>
              </a:rPr>
              <a:t>various event.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j-lt"/>
                <a:cs typeface="Arial" panose="020B0604020202020204" pitchFamily="34" charset="0"/>
              </a:rPr>
              <a:t>EPICS IRIO driver was used for event PVs.</a:t>
            </a:r>
          </a:p>
        </p:txBody>
      </p:sp>
    </p:spTree>
    <p:extLst>
      <p:ext uri="{BB962C8B-B14F-4D97-AF65-F5344CB8AC3E}">
        <p14:creationId xmlns:p14="http://schemas.microsoft.com/office/powerpoint/2010/main" val="2763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3360459" y="1961024"/>
            <a:ext cx="2897020" cy="198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ko-KR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KSTAR FIS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Implementation</a:t>
            </a:r>
            <a:endParaRPr lang="ko-KR" altLang="en-US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488" y="1066800"/>
            <a:ext cx="36760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+mn-lt"/>
                <a:cs typeface="Arial" panose="020B0604020202020204" pitchFamily="34" charset="0"/>
              </a:rPr>
              <a:t>FIS Block diagram</a:t>
            </a:r>
            <a:endParaRPr lang="en-US" altLang="ko-KR" sz="2400" b="1" dirty="0">
              <a:latin typeface="+mn-lt"/>
              <a:cs typeface="Arial" panose="020B0604020202020204" pitchFamily="34" charset="0"/>
            </a:endParaRPr>
          </a:p>
          <a:p>
            <a:endParaRPr lang="ko-KR" altLang="en-US" dirty="0">
              <a:latin typeface="+mn-lt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3694202" y="2418224"/>
            <a:ext cx="914400" cy="1295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NI-</a:t>
            </a:r>
            <a:r>
              <a:rPr kumimoji="0" lang="en-US" altLang="ko-KR" sz="1200" u="none" strike="noStrike" cap="none" normalizeH="0" baseline="0" dirty="0" err="1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cRIO</a:t>
            </a:r>
            <a:endParaRPr kumimoji="0" lang="en-US" altLang="ko-KR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FPGA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4929602" y="2418224"/>
            <a:ext cx="914400" cy="1295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EPICS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dirty="0" smtClean="0">
                <a:solidFill>
                  <a:srgbClr val="1822CD"/>
                </a:solidFill>
                <a:latin typeface="Helvetica" pitchFamily="-128" charset="0"/>
              </a:rPr>
              <a:t>IOC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2489532" y="442228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Heating Sys.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4046259" y="442228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PCS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5618226" y="442228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SIS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998259" y="325642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CTU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983019" y="249442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err="1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Rogowski</a:t>
            </a: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 coil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989826" y="241822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PASS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6989826" y="3256424"/>
            <a:ext cx="1371600" cy="457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Event Analyzer</a:t>
            </a:r>
            <a:endParaRPr kumimoji="0" lang="ko-KR" altLang="en-US" sz="120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8" name="직선 화살표 연결선 17"/>
          <p:cNvCxnSpPr>
            <a:stCxn id="13" idx="6"/>
          </p:cNvCxnSpPr>
          <p:nvPr/>
        </p:nvCxnSpPr>
        <p:spPr bwMode="auto">
          <a:xfrm>
            <a:off x="2369858" y="3485024"/>
            <a:ext cx="12960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직선 화살표 연결선 18"/>
          <p:cNvCxnSpPr/>
          <p:nvPr/>
        </p:nvCxnSpPr>
        <p:spPr bwMode="auto">
          <a:xfrm>
            <a:off x="2398202" y="2723024"/>
            <a:ext cx="12960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직선 화살표 연결선 19"/>
          <p:cNvCxnSpPr/>
          <p:nvPr/>
        </p:nvCxnSpPr>
        <p:spPr bwMode="auto">
          <a:xfrm flipV="1">
            <a:off x="3131859" y="3740294"/>
            <a:ext cx="562343" cy="68199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 flipV="1">
            <a:off x="3370925" y="3713624"/>
            <a:ext cx="523533" cy="69722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 flipH="1" flipV="1">
            <a:off x="4274859" y="3713624"/>
            <a:ext cx="329027" cy="70866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직선 화살표 연결선 25"/>
          <p:cNvCxnSpPr/>
          <p:nvPr/>
        </p:nvCxnSpPr>
        <p:spPr bwMode="auto">
          <a:xfrm flipH="1" flipV="1">
            <a:off x="4475115" y="3740294"/>
            <a:ext cx="376617" cy="67056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 flipH="1" flipV="1">
            <a:off x="4593479" y="3702194"/>
            <a:ext cx="1428607" cy="72009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 flipH="1" flipV="1">
            <a:off x="4656459" y="3485024"/>
            <a:ext cx="1605234" cy="91821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5" name="직선 연결선 34"/>
          <p:cNvCxnSpPr>
            <a:stCxn id="2" idx="3"/>
            <a:endCxn id="8" idx="1"/>
          </p:cNvCxnSpPr>
          <p:nvPr/>
        </p:nvCxnSpPr>
        <p:spPr bwMode="auto">
          <a:xfrm>
            <a:off x="4608602" y="3065924"/>
            <a:ext cx="321000" cy="0"/>
          </a:xfrm>
          <a:prstGeom prst="line">
            <a:avLst/>
          </a:prstGeom>
          <a:noFill/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직선 연결선 35"/>
          <p:cNvCxnSpPr/>
          <p:nvPr/>
        </p:nvCxnSpPr>
        <p:spPr bwMode="auto">
          <a:xfrm>
            <a:off x="4616222" y="3180224"/>
            <a:ext cx="321000" cy="0"/>
          </a:xfrm>
          <a:prstGeom prst="line">
            <a:avLst/>
          </a:prstGeom>
          <a:noFill/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화살표 연결선 36"/>
          <p:cNvCxnSpPr>
            <a:stCxn id="16" idx="2"/>
          </p:cNvCxnSpPr>
          <p:nvPr/>
        </p:nvCxnSpPr>
        <p:spPr bwMode="auto">
          <a:xfrm flipH="1" flipV="1">
            <a:off x="5846397" y="3054494"/>
            <a:ext cx="1143429" cy="43053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9" name="직선 화살표 연결선 38"/>
          <p:cNvCxnSpPr>
            <a:stCxn id="15" idx="2"/>
          </p:cNvCxnSpPr>
          <p:nvPr/>
        </p:nvCxnSpPr>
        <p:spPr bwMode="auto">
          <a:xfrm flipH="1">
            <a:off x="5846397" y="2646824"/>
            <a:ext cx="1143429" cy="2667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1" name="직선 화살표 연결선 40"/>
          <p:cNvCxnSpPr>
            <a:stCxn id="15" idx="4"/>
            <a:endCxn id="16" idx="0"/>
          </p:cNvCxnSpPr>
          <p:nvPr/>
        </p:nvCxnSpPr>
        <p:spPr bwMode="auto">
          <a:xfrm>
            <a:off x="7675626" y="2875424"/>
            <a:ext cx="0" cy="3810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6" name="자유형 45"/>
          <p:cNvSpPr/>
          <p:nvPr/>
        </p:nvSpPr>
        <p:spPr bwMode="auto">
          <a:xfrm>
            <a:off x="2598459" y="2480743"/>
            <a:ext cx="617220" cy="200372"/>
          </a:xfrm>
          <a:custGeom>
            <a:avLst/>
            <a:gdLst>
              <a:gd name="connsiteX0" fmla="*/ 0 w 1082040"/>
              <a:gd name="connsiteY0" fmla="*/ 411480 h 411480"/>
              <a:gd name="connsiteX1" fmla="*/ 15240 w 1082040"/>
              <a:gd name="connsiteY1" fmla="*/ 350520 h 411480"/>
              <a:gd name="connsiteX2" fmla="*/ 22860 w 1082040"/>
              <a:gd name="connsiteY2" fmla="*/ 320040 h 411480"/>
              <a:gd name="connsiteX3" fmla="*/ 38100 w 1082040"/>
              <a:gd name="connsiteY3" fmla="*/ 274320 h 411480"/>
              <a:gd name="connsiteX4" fmla="*/ 53340 w 1082040"/>
              <a:gd name="connsiteY4" fmla="*/ 251460 h 411480"/>
              <a:gd name="connsiteX5" fmla="*/ 60960 w 1082040"/>
              <a:gd name="connsiteY5" fmla="*/ 228600 h 411480"/>
              <a:gd name="connsiteX6" fmla="*/ 76200 w 1082040"/>
              <a:gd name="connsiteY6" fmla="*/ 205740 h 411480"/>
              <a:gd name="connsiteX7" fmla="*/ 83820 w 1082040"/>
              <a:gd name="connsiteY7" fmla="*/ 182880 h 411480"/>
              <a:gd name="connsiteX8" fmla="*/ 129540 w 1082040"/>
              <a:gd name="connsiteY8" fmla="*/ 167640 h 411480"/>
              <a:gd name="connsiteX9" fmla="*/ 152400 w 1082040"/>
              <a:gd name="connsiteY9" fmla="*/ 152400 h 411480"/>
              <a:gd name="connsiteX10" fmla="*/ 198120 w 1082040"/>
              <a:gd name="connsiteY10" fmla="*/ 137160 h 411480"/>
              <a:gd name="connsiteX11" fmla="*/ 220980 w 1082040"/>
              <a:gd name="connsiteY11" fmla="*/ 129540 h 411480"/>
              <a:gd name="connsiteX12" fmla="*/ 236220 w 1082040"/>
              <a:gd name="connsiteY12" fmla="*/ 106680 h 411480"/>
              <a:gd name="connsiteX13" fmla="*/ 259080 w 1082040"/>
              <a:gd name="connsiteY13" fmla="*/ 83820 h 411480"/>
              <a:gd name="connsiteX14" fmla="*/ 266700 w 1082040"/>
              <a:gd name="connsiteY14" fmla="*/ 45720 h 411480"/>
              <a:gd name="connsiteX15" fmla="*/ 289560 w 1082040"/>
              <a:gd name="connsiteY15" fmla="*/ 0 h 411480"/>
              <a:gd name="connsiteX16" fmla="*/ 403860 w 1082040"/>
              <a:gd name="connsiteY16" fmla="*/ 7620 h 411480"/>
              <a:gd name="connsiteX17" fmla="*/ 457200 w 1082040"/>
              <a:gd name="connsiteY17" fmla="*/ 15240 h 411480"/>
              <a:gd name="connsiteX18" fmla="*/ 556260 w 1082040"/>
              <a:gd name="connsiteY18" fmla="*/ 30480 h 411480"/>
              <a:gd name="connsiteX19" fmla="*/ 822960 w 1082040"/>
              <a:gd name="connsiteY19" fmla="*/ 22860 h 411480"/>
              <a:gd name="connsiteX20" fmla="*/ 876300 w 1082040"/>
              <a:gd name="connsiteY20" fmla="*/ 22860 h 411480"/>
              <a:gd name="connsiteX21" fmla="*/ 906780 w 1082040"/>
              <a:gd name="connsiteY21" fmla="*/ 137160 h 411480"/>
              <a:gd name="connsiteX22" fmla="*/ 922020 w 1082040"/>
              <a:gd name="connsiteY22" fmla="*/ 198120 h 411480"/>
              <a:gd name="connsiteX23" fmla="*/ 929640 w 1082040"/>
              <a:gd name="connsiteY23" fmla="*/ 220980 h 411480"/>
              <a:gd name="connsiteX24" fmla="*/ 960120 w 1082040"/>
              <a:gd name="connsiteY24" fmla="*/ 266700 h 411480"/>
              <a:gd name="connsiteX25" fmla="*/ 967740 w 1082040"/>
              <a:gd name="connsiteY25" fmla="*/ 289560 h 411480"/>
              <a:gd name="connsiteX26" fmla="*/ 990600 w 1082040"/>
              <a:gd name="connsiteY26" fmla="*/ 312420 h 411480"/>
              <a:gd name="connsiteX27" fmla="*/ 1005840 w 1082040"/>
              <a:gd name="connsiteY27" fmla="*/ 335280 h 411480"/>
              <a:gd name="connsiteX28" fmla="*/ 1051560 w 1082040"/>
              <a:gd name="connsiteY28" fmla="*/ 365760 h 411480"/>
              <a:gd name="connsiteX29" fmla="*/ 1082040 w 1082040"/>
              <a:gd name="connsiteY29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82040" h="411480">
                <a:moveTo>
                  <a:pt x="0" y="411480"/>
                </a:moveTo>
                <a:cubicBezTo>
                  <a:pt x="15492" y="334019"/>
                  <a:pt x="-381" y="405193"/>
                  <a:pt x="15240" y="350520"/>
                </a:cubicBezTo>
                <a:cubicBezTo>
                  <a:pt x="18117" y="340450"/>
                  <a:pt x="19851" y="330071"/>
                  <a:pt x="22860" y="320040"/>
                </a:cubicBezTo>
                <a:cubicBezTo>
                  <a:pt x="27476" y="304653"/>
                  <a:pt x="29189" y="287686"/>
                  <a:pt x="38100" y="274320"/>
                </a:cubicBezTo>
                <a:cubicBezTo>
                  <a:pt x="43180" y="266700"/>
                  <a:pt x="49244" y="259651"/>
                  <a:pt x="53340" y="251460"/>
                </a:cubicBezTo>
                <a:cubicBezTo>
                  <a:pt x="56932" y="244276"/>
                  <a:pt x="57368" y="235784"/>
                  <a:pt x="60960" y="228600"/>
                </a:cubicBezTo>
                <a:cubicBezTo>
                  <a:pt x="65056" y="220409"/>
                  <a:pt x="72104" y="213931"/>
                  <a:pt x="76200" y="205740"/>
                </a:cubicBezTo>
                <a:cubicBezTo>
                  <a:pt x="79792" y="198556"/>
                  <a:pt x="77284" y="187549"/>
                  <a:pt x="83820" y="182880"/>
                </a:cubicBezTo>
                <a:cubicBezTo>
                  <a:pt x="96892" y="173543"/>
                  <a:pt x="116174" y="176551"/>
                  <a:pt x="129540" y="167640"/>
                </a:cubicBezTo>
                <a:cubicBezTo>
                  <a:pt x="137160" y="162560"/>
                  <a:pt x="144031" y="156119"/>
                  <a:pt x="152400" y="152400"/>
                </a:cubicBezTo>
                <a:cubicBezTo>
                  <a:pt x="167080" y="145876"/>
                  <a:pt x="182880" y="142240"/>
                  <a:pt x="198120" y="137160"/>
                </a:cubicBezTo>
                <a:lnTo>
                  <a:pt x="220980" y="129540"/>
                </a:lnTo>
                <a:cubicBezTo>
                  <a:pt x="226060" y="121920"/>
                  <a:pt x="230357" y="113715"/>
                  <a:pt x="236220" y="106680"/>
                </a:cubicBezTo>
                <a:cubicBezTo>
                  <a:pt x="243119" y="98401"/>
                  <a:pt x="254261" y="93459"/>
                  <a:pt x="259080" y="83820"/>
                </a:cubicBezTo>
                <a:cubicBezTo>
                  <a:pt x="264872" y="72236"/>
                  <a:pt x="263559" y="58285"/>
                  <a:pt x="266700" y="45720"/>
                </a:cubicBezTo>
                <a:cubicBezTo>
                  <a:pt x="273010" y="20481"/>
                  <a:pt x="274661" y="22349"/>
                  <a:pt x="289560" y="0"/>
                </a:cubicBezTo>
                <a:cubicBezTo>
                  <a:pt x="327660" y="2540"/>
                  <a:pt x="365832" y="4163"/>
                  <a:pt x="403860" y="7620"/>
                </a:cubicBezTo>
                <a:cubicBezTo>
                  <a:pt x="421747" y="9246"/>
                  <a:pt x="439397" y="12866"/>
                  <a:pt x="457200" y="15240"/>
                </a:cubicBezTo>
                <a:cubicBezTo>
                  <a:pt x="540238" y="26312"/>
                  <a:pt x="492244" y="17677"/>
                  <a:pt x="556260" y="30480"/>
                </a:cubicBezTo>
                <a:cubicBezTo>
                  <a:pt x="645160" y="27940"/>
                  <a:pt x="734147" y="27534"/>
                  <a:pt x="822960" y="22860"/>
                </a:cubicBezTo>
                <a:cubicBezTo>
                  <a:pt x="886174" y="19533"/>
                  <a:pt x="798366" y="3377"/>
                  <a:pt x="876300" y="22860"/>
                </a:cubicBezTo>
                <a:cubicBezTo>
                  <a:pt x="928896" y="57924"/>
                  <a:pt x="890573" y="23713"/>
                  <a:pt x="906780" y="137160"/>
                </a:cubicBezTo>
                <a:cubicBezTo>
                  <a:pt x="909742" y="157895"/>
                  <a:pt x="915396" y="178249"/>
                  <a:pt x="922020" y="198120"/>
                </a:cubicBezTo>
                <a:cubicBezTo>
                  <a:pt x="924560" y="205740"/>
                  <a:pt x="925739" y="213959"/>
                  <a:pt x="929640" y="220980"/>
                </a:cubicBezTo>
                <a:cubicBezTo>
                  <a:pt x="938535" y="236991"/>
                  <a:pt x="954328" y="249324"/>
                  <a:pt x="960120" y="266700"/>
                </a:cubicBezTo>
                <a:cubicBezTo>
                  <a:pt x="962660" y="274320"/>
                  <a:pt x="963285" y="282877"/>
                  <a:pt x="967740" y="289560"/>
                </a:cubicBezTo>
                <a:cubicBezTo>
                  <a:pt x="973718" y="298526"/>
                  <a:pt x="983701" y="304141"/>
                  <a:pt x="990600" y="312420"/>
                </a:cubicBezTo>
                <a:cubicBezTo>
                  <a:pt x="996463" y="319455"/>
                  <a:pt x="998948" y="329249"/>
                  <a:pt x="1005840" y="335280"/>
                </a:cubicBezTo>
                <a:cubicBezTo>
                  <a:pt x="1019624" y="347341"/>
                  <a:pt x="1051560" y="365760"/>
                  <a:pt x="1051560" y="365760"/>
                </a:cubicBezTo>
                <a:lnTo>
                  <a:pt x="1082040" y="411480"/>
                </a:lnTo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2643602" y="3252406"/>
            <a:ext cx="488257" cy="242887"/>
            <a:chOff x="5074343" y="1585913"/>
            <a:chExt cx="800677" cy="399702"/>
          </a:xfrm>
        </p:grpSpPr>
        <p:cxnSp>
          <p:nvCxnSpPr>
            <p:cNvPr id="50" name="직선 연결선 49"/>
            <p:cNvCxnSpPr/>
            <p:nvPr/>
          </p:nvCxnSpPr>
          <p:spPr bwMode="auto">
            <a:xfrm flipV="1">
              <a:off x="5074343" y="1588423"/>
              <a:ext cx="7620" cy="392777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직선 연결선 51"/>
            <p:cNvCxnSpPr/>
            <p:nvPr/>
          </p:nvCxnSpPr>
          <p:spPr bwMode="auto">
            <a:xfrm flipV="1">
              <a:off x="5867400" y="1592838"/>
              <a:ext cx="7620" cy="392777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직선 연결선 53"/>
            <p:cNvCxnSpPr/>
            <p:nvPr/>
          </p:nvCxnSpPr>
          <p:spPr bwMode="auto">
            <a:xfrm>
              <a:off x="5081963" y="1585913"/>
              <a:ext cx="793057" cy="0"/>
            </a:xfrm>
            <a:prstGeom prst="line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2362200" y="269254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Plasma current</a:t>
            </a:r>
            <a:endParaRPr lang="ko-KR" altLang="en-US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453492" y="347767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Timing gate</a:t>
            </a:r>
            <a:endParaRPr lang="ko-KR" altLang="en-US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077886" y="5333861"/>
            <a:ext cx="20986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CTU : Central Timing Unit</a:t>
            </a:r>
          </a:p>
          <a:p>
            <a:r>
              <a:rPr lang="en-US" altLang="ko-KR" sz="1100" b="1" dirty="0" smtClean="0"/>
              <a:t>FIS : Fast Interlock System</a:t>
            </a:r>
          </a:p>
          <a:p>
            <a:r>
              <a:rPr lang="en-US" altLang="ko-KR" sz="1100" b="1" dirty="0" smtClean="0"/>
              <a:t>PCS : Plasma Control System</a:t>
            </a:r>
            <a:endParaRPr lang="ko-KR" altLang="en-US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260915" y="5326241"/>
            <a:ext cx="33746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SIS : Supervisory Interlock System</a:t>
            </a:r>
          </a:p>
          <a:p>
            <a:r>
              <a:rPr lang="en-US" altLang="ko-KR" sz="1100" b="1" dirty="0" smtClean="0"/>
              <a:t>PASS : Pulse Automation and Scheduling System</a:t>
            </a:r>
          </a:p>
          <a:p>
            <a:r>
              <a:rPr lang="en-US" altLang="ko-KR" sz="1100" b="1" dirty="0" smtClean="0"/>
              <a:t>Heating Sys. : NBI, ECH, LHCD, </a:t>
            </a:r>
            <a:r>
              <a:rPr lang="en-US" altLang="ko-KR" sz="1100" b="1" dirty="0" err="1" smtClean="0"/>
              <a:t>etc</a:t>
            </a:r>
            <a:endParaRPr lang="ko-KR" altLang="en-US" sz="11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536852" y="403054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Heating</a:t>
            </a:r>
          </a:p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STOP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488505" y="92075"/>
            <a:ext cx="903649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Event counter Logic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488504" y="1412776"/>
            <a:ext cx="2520280" cy="3816424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008784" y="4581128"/>
            <a:ext cx="0" cy="288032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2469" y="110508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latin typeface="+mj-lt"/>
              </a:rPr>
              <a:t>Ip</a:t>
            </a:r>
            <a:r>
              <a:rPr lang="en-US" altLang="ko-KR" sz="1400" dirty="0">
                <a:latin typeface="+mj-lt"/>
              </a:rPr>
              <a:t> protection loop</a:t>
            </a:r>
            <a:endParaRPr lang="ko-KR" altLang="en-US" sz="1400" dirty="0">
              <a:latin typeface="+mj-lt"/>
            </a:endParaRPr>
          </a:p>
        </p:txBody>
      </p:sp>
      <p:sp>
        <p:nvSpPr>
          <p:cNvPr id="16" name="순서도: 판단 15"/>
          <p:cNvSpPr/>
          <p:nvPr/>
        </p:nvSpPr>
        <p:spPr>
          <a:xfrm>
            <a:off x="560512" y="1910432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baseline="-25000" dirty="0" err="1">
                <a:solidFill>
                  <a:schemeClr val="tx1"/>
                </a:solidFill>
              </a:rPr>
              <a:t>th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순서도: 지연 16"/>
          <p:cNvSpPr/>
          <p:nvPr/>
        </p:nvSpPr>
        <p:spPr>
          <a:xfrm>
            <a:off x="2036676" y="2052000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/>
          <p:nvPr/>
        </p:nvCxnSpPr>
        <p:spPr>
          <a:xfrm rot="16200000" flipH="1">
            <a:off x="1676636" y="1772855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96616" y="146504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T1</a:t>
            </a:r>
            <a:endParaRPr lang="ko-KR" altLang="en-US" sz="1400" b="1" dirty="0">
              <a:latin typeface="+mj-lt"/>
            </a:endParaRPr>
          </a:p>
        </p:txBody>
      </p:sp>
      <p:cxnSp>
        <p:nvCxnSpPr>
          <p:cNvPr id="23" name="직선 화살표 연결선 22"/>
          <p:cNvCxnSpPr>
            <a:stCxn id="16" idx="3"/>
          </p:cNvCxnSpPr>
          <p:nvPr/>
        </p:nvCxnSpPr>
        <p:spPr>
          <a:xfrm flipV="1">
            <a:off x="1712640" y="2273672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순서도: 판단 25"/>
          <p:cNvSpPr/>
          <p:nvPr/>
        </p:nvSpPr>
        <p:spPr>
          <a:xfrm>
            <a:off x="549867" y="3368204"/>
            <a:ext cx="1152128" cy="83245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baseline="-25000" dirty="0" err="1">
                <a:solidFill>
                  <a:schemeClr val="tx1"/>
                </a:solidFill>
              </a:rPr>
              <a:t>th</a:t>
            </a:r>
            <a:endParaRPr lang="en-US" altLang="ko-KR" sz="12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b="1" baseline="-25000" dirty="0">
                <a:solidFill>
                  <a:schemeClr val="tx1"/>
                </a:solidFill>
              </a:rPr>
              <a:t>Then</a:t>
            </a:r>
          </a:p>
          <a:p>
            <a:pPr algn="ctr"/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en-US" altLang="ko-KR" sz="1200" b="1" dirty="0" err="1">
                <a:solidFill>
                  <a:schemeClr val="tx1"/>
                </a:solidFill>
              </a:rPr>
              <a:t>Ip</a:t>
            </a:r>
            <a:r>
              <a:rPr lang="en-US" altLang="ko-KR" sz="1200" b="1" baseline="-25000" dirty="0" err="1">
                <a:solidFill>
                  <a:schemeClr val="tx1"/>
                </a:solidFill>
              </a:rPr>
              <a:t>th</a:t>
            </a:r>
            <a:endParaRPr lang="ko-KR" altLang="en-US" sz="1200" b="1" baseline="-25000">
              <a:solidFill>
                <a:schemeClr val="tx1"/>
              </a:solidFill>
            </a:endParaRPr>
          </a:p>
          <a:p>
            <a:pPr algn="ctr"/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순서도: 지연 26"/>
          <p:cNvSpPr/>
          <p:nvPr/>
        </p:nvSpPr>
        <p:spPr>
          <a:xfrm>
            <a:off x="2036676" y="3488688"/>
            <a:ext cx="396044" cy="440933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꺾인 연결선 27"/>
          <p:cNvCxnSpPr/>
          <p:nvPr/>
        </p:nvCxnSpPr>
        <p:spPr>
          <a:xfrm rot="16200000" flipH="1">
            <a:off x="1676636" y="3209543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16622" y="290172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ANY</a:t>
            </a:r>
            <a:endParaRPr lang="ko-KR" altLang="en-US" sz="1400" b="1" dirty="0">
              <a:latin typeface="+mj-lt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V="1">
            <a:off x="2432756" y="3674475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37377" y="48008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100kHz</a:t>
            </a:r>
            <a:endParaRPr lang="ko-KR" altLang="en-US" sz="1000" dirty="0">
              <a:latin typeface="+mj-lt"/>
            </a:endParaRPr>
          </a:p>
        </p:txBody>
      </p:sp>
      <p:sp>
        <p:nvSpPr>
          <p:cNvPr id="50" name="대각선 방향의 모서리가 둥근 사각형 49"/>
          <p:cNvSpPr/>
          <p:nvPr/>
        </p:nvSpPr>
        <p:spPr>
          <a:xfrm>
            <a:off x="3548844" y="1360514"/>
            <a:ext cx="2664296" cy="420208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304929" y="1052737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C00000"/>
                </a:solidFill>
                <a:latin typeface="+mj-lt"/>
              </a:rPr>
              <a:t>Counter loop</a:t>
            </a:r>
            <a:endParaRPr lang="ko-KR" alt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순서도: 판단 52"/>
          <p:cNvSpPr/>
          <p:nvPr/>
        </p:nvSpPr>
        <p:spPr>
          <a:xfrm>
            <a:off x="3764868" y="1779218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PCS HBT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54" name="순서도: 지연 53"/>
          <p:cNvSpPr/>
          <p:nvPr/>
        </p:nvSpPr>
        <p:spPr>
          <a:xfrm>
            <a:off x="5241032" y="1920786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</a:rPr>
              <a:t>i</a:t>
            </a:r>
            <a:r>
              <a:rPr lang="en-US" altLang="ko-KR" sz="900" b="1" dirty="0">
                <a:solidFill>
                  <a:schemeClr val="tx1"/>
                </a:solidFill>
              </a:rPr>
              <a:t>=i+1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55" name="꺾인 연결선 54"/>
          <p:cNvCxnSpPr/>
          <p:nvPr/>
        </p:nvCxnSpPr>
        <p:spPr>
          <a:xfrm rot="16200000" flipH="1">
            <a:off x="4880992" y="1641641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63772" y="136051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>
                <a:latin typeface="+mj-lt"/>
              </a:rPr>
              <a:t>i</a:t>
            </a:r>
            <a:endParaRPr lang="ko-KR" altLang="en-US" sz="1400" b="1" dirty="0">
              <a:latin typeface="+mj-lt"/>
            </a:endParaRPr>
          </a:p>
        </p:txBody>
      </p:sp>
      <p:cxnSp>
        <p:nvCxnSpPr>
          <p:cNvPr id="57" name="직선 화살표 연결선 56"/>
          <p:cNvCxnSpPr>
            <a:stCxn id="53" idx="3"/>
          </p:cNvCxnSpPr>
          <p:nvPr/>
        </p:nvCxnSpPr>
        <p:spPr>
          <a:xfrm flipV="1">
            <a:off x="4916996" y="2142458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V="1">
            <a:off x="5637112" y="2106573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96215" y="1785619"/>
            <a:ext cx="80026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counter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28616" y="5011007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100kHz</a:t>
            </a:r>
            <a:endParaRPr lang="ko-KR" altLang="en-US" sz="1000" dirty="0">
              <a:latin typeface="+mj-lt"/>
            </a:endParaRPr>
          </a:p>
        </p:txBody>
      </p:sp>
      <p:sp>
        <p:nvSpPr>
          <p:cNvPr id="71" name="순서도: 판단 70"/>
          <p:cNvSpPr/>
          <p:nvPr/>
        </p:nvSpPr>
        <p:spPr>
          <a:xfrm>
            <a:off x="3764868" y="2660950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PCS faults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72" name="순서도: 지연 71"/>
          <p:cNvSpPr/>
          <p:nvPr/>
        </p:nvSpPr>
        <p:spPr>
          <a:xfrm>
            <a:off x="5241032" y="2802518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</a:rPr>
              <a:t>i</a:t>
            </a:r>
            <a:r>
              <a:rPr lang="en-US" altLang="ko-KR" sz="900" b="1" dirty="0">
                <a:solidFill>
                  <a:schemeClr val="tx1"/>
                </a:solidFill>
              </a:rPr>
              <a:t>=i+1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73" name="꺾인 연결선 72"/>
          <p:cNvCxnSpPr/>
          <p:nvPr/>
        </p:nvCxnSpPr>
        <p:spPr>
          <a:xfrm rot="16200000" flipH="1">
            <a:off x="4880992" y="2523373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71" idx="3"/>
          </p:cNvCxnSpPr>
          <p:nvPr/>
        </p:nvCxnSpPr>
        <p:spPr>
          <a:xfrm flipV="1">
            <a:off x="4916996" y="3024190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V="1">
            <a:off x="5637112" y="2988305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96215" y="2667351"/>
            <a:ext cx="80026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counter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78" name="순서도: 판단 77"/>
          <p:cNvSpPr/>
          <p:nvPr/>
        </p:nvSpPr>
        <p:spPr>
          <a:xfrm>
            <a:off x="3805563" y="3500467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Heating</a:t>
            </a:r>
            <a:r>
              <a:rPr lang="en-US" altLang="ko-KR" sz="1200" b="1" dirty="0">
                <a:solidFill>
                  <a:schemeClr val="tx1"/>
                </a:solidFill>
              </a:rPr>
              <a:t> Stop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79" name="순서도: 지연 78"/>
          <p:cNvSpPr/>
          <p:nvPr/>
        </p:nvSpPr>
        <p:spPr>
          <a:xfrm>
            <a:off x="5281727" y="3642035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</a:rPr>
              <a:t>i</a:t>
            </a:r>
            <a:r>
              <a:rPr lang="en-US" altLang="ko-KR" sz="900" b="1" dirty="0">
                <a:solidFill>
                  <a:schemeClr val="tx1"/>
                </a:solidFill>
              </a:rPr>
              <a:t>=i+1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80" name="꺾인 연결선 79"/>
          <p:cNvCxnSpPr/>
          <p:nvPr/>
        </p:nvCxnSpPr>
        <p:spPr>
          <a:xfrm rot="16200000" flipH="1">
            <a:off x="4921687" y="3362890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78" idx="3"/>
          </p:cNvCxnSpPr>
          <p:nvPr/>
        </p:nvCxnSpPr>
        <p:spPr>
          <a:xfrm flipV="1">
            <a:off x="4957691" y="3863707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 flipV="1">
            <a:off x="5677807" y="3827822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36910" y="3506868"/>
            <a:ext cx="80026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counter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86" name="순서도: 판단 85"/>
          <p:cNvSpPr/>
          <p:nvPr/>
        </p:nvSpPr>
        <p:spPr>
          <a:xfrm>
            <a:off x="3805563" y="4436571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NBI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Faults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87" name="순서도: 지연 86"/>
          <p:cNvSpPr/>
          <p:nvPr/>
        </p:nvSpPr>
        <p:spPr>
          <a:xfrm>
            <a:off x="5281727" y="4578139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</a:rPr>
              <a:t>i</a:t>
            </a:r>
            <a:r>
              <a:rPr lang="en-US" altLang="ko-KR" sz="900" b="1" dirty="0">
                <a:solidFill>
                  <a:schemeClr val="tx1"/>
                </a:solidFill>
              </a:rPr>
              <a:t>=i+1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88" name="꺾인 연결선 87"/>
          <p:cNvCxnSpPr/>
          <p:nvPr/>
        </p:nvCxnSpPr>
        <p:spPr>
          <a:xfrm rot="16200000" flipH="1">
            <a:off x="4921687" y="4298994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>
            <a:stCxn id="86" idx="3"/>
          </p:cNvCxnSpPr>
          <p:nvPr/>
        </p:nvCxnSpPr>
        <p:spPr>
          <a:xfrm flipV="1">
            <a:off x="4957691" y="4799811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 flipV="1">
            <a:off x="5677807" y="4763926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736910" y="4419600"/>
            <a:ext cx="80026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counter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95" name="순서도: 연결자 94"/>
          <p:cNvSpPr/>
          <p:nvPr/>
        </p:nvSpPr>
        <p:spPr>
          <a:xfrm>
            <a:off x="4844865" y="2430686"/>
            <a:ext cx="84877" cy="750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순서도: 연결자 96"/>
          <p:cNvSpPr/>
          <p:nvPr/>
        </p:nvSpPr>
        <p:spPr>
          <a:xfrm>
            <a:off x="4880993" y="3294782"/>
            <a:ext cx="84877" cy="750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순서도: 연결자 97"/>
          <p:cNvSpPr/>
          <p:nvPr/>
        </p:nvSpPr>
        <p:spPr>
          <a:xfrm>
            <a:off x="4880993" y="4230886"/>
            <a:ext cx="84877" cy="750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대각선 방향의 모서리가 둥근 사각형 98"/>
          <p:cNvSpPr/>
          <p:nvPr/>
        </p:nvSpPr>
        <p:spPr>
          <a:xfrm>
            <a:off x="6515434" y="1412776"/>
            <a:ext cx="2664296" cy="3816424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79249" y="1070270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+mj-lt"/>
              </a:rPr>
              <a:t>Heating stop &amp; reset loop</a:t>
            </a:r>
            <a:endParaRPr lang="ko-KR" altLang="en-US" sz="1400" dirty="0">
              <a:latin typeface="+mj-lt"/>
            </a:endParaRPr>
          </a:p>
        </p:txBody>
      </p:sp>
      <p:sp>
        <p:nvSpPr>
          <p:cNvPr id="102" name="순서도: 판단 101"/>
          <p:cNvSpPr/>
          <p:nvPr/>
        </p:nvSpPr>
        <p:spPr>
          <a:xfrm>
            <a:off x="6731458" y="1910432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Enable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03" name="순서도: 지연 102"/>
          <p:cNvSpPr/>
          <p:nvPr/>
        </p:nvSpPr>
        <p:spPr>
          <a:xfrm>
            <a:off x="8207622" y="2052000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4" name="꺾인 연결선 103"/>
          <p:cNvCxnSpPr/>
          <p:nvPr/>
        </p:nvCxnSpPr>
        <p:spPr>
          <a:xfrm rot="16200000" flipH="1">
            <a:off x="7847582" y="1772855"/>
            <a:ext cx="360000" cy="360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316195" y="1462908"/>
            <a:ext cx="130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j-lt"/>
              </a:rPr>
              <a:t>Heating Stop</a:t>
            </a:r>
            <a:endParaRPr lang="ko-KR" altLang="en-US" sz="1400" b="1" dirty="0">
              <a:latin typeface="+mj-lt"/>
            </a:endParaRPr>
          </a:p>
        </p:txBody>
      </p:sp>
      <p:cxnSp>
        <p:nvCxnSpPr>
          <p:cNvPr id="106" name="직선 화살표 연결선 105"/>
          <p:cNvCxnSpPr>
            <a:stCxn id="102" idx="3"/>
          </p:cNvCxnSpPr>
          <p:nvPr/>
        </p:nvCxnSpPr>
        <p:spPr>
          <a:xfrm flipV="1">
            <a:off x="7883586" y="2273672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908323" y="48008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100kHz</a:t>
            </a:r>
            <a:endParaRPr lang="ko-KR" altLang="en-US" sz="1000" dirty="0">
              <a:latin typeface="+mj-lt"/>
            </a:endParaRPr>
          </a:p>
        </p:txBody>
      </p:sp>
      <p:sp>
        <p:nvSpPr>
          <p:cNvPr id="127" name="순서도: 판단 126"/>
          <p:cNvSpPr/>
          <p:nvPr/>
        </p:nvSpPr>
        <p:spPr>
          <a:xfrm>
            <a:off x="6731458" y="3062630"/>
            <a:ext cx="1152128" cy="72648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Reset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28" name="순서도: 지연 127"/>
          <p:cNvSpPr/>
          <p:nvPr/>
        </p:nvSpPr>
        <p:spPr>
          <a:xfrm>
            <a:off x="8207622" y="3204198"/>
            <a:ext cx="396044" cy="36004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1" name="직선 화살표 연결선 130"/>
          <p:cNvCxnSpPr>
            <a:stCxn id="127" idx="3"/>
          </p:cNvCxnSpPr>
          <p:nvPr/>
        </p:nvCxnSpPr>
        <p:spPr>
          <a:xfrm flipV="1">
            <a:off x="7883586" y="3425870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/>
          <p:nvPr/>
        </p:nvCxnSpPr>
        <p:spPr>
          <a:xfrm flipV="1">
            <a:off x="8603702" y="3389985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8637741" y="3122706"/>
            <a:ext cx="805276" cy="23428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ko-KR" sz="1050" b="1" dirty="0">
                <a:latin typeface="+mj-lt"/>
              </a:rPr>
              <a:t>to </a:t>
            </a:r>
            <a:r>
              <a:rPr lang="en-US" altLang="ko-KR" sz="1050" b="1" dirty="0" err="1">
                <a:latin typeface="+mj-lt"/>
              </a:rPr>
              <a:t>Heatings</a:t>
            </a:r>
            <a:endParaRPr lang="ko-KR" altLang="en-US" sz="1050" b="1" dirty="0">
              <a:latin typeface="+mj-lt"/>
            </a:endParaRPr>
          </a:p>
        </p:txBody>
      </p:sp>
      <p:cxnSp>
        <p:nvCxnSpPr>
          <p:cNvPr id="135" name="꺾인 연결선 134"/>
          <p:cNvCxnSpPr/>
          <p:nvPr/>
        </p:nvCxnSpPr>
        <p:spPr>
          <a:xfrm flipH="1">
            <a:off x="8207586" y="2226419"/>
            <a:ext cx="396044" cy="1044000"/>
          </a:xfrm>
          <a:prstGeom prst="bentConnector5">
            <a:avLst>
              <a:gd name="adj1" fmla="val -57721"/>
              <a:gd name="adj2" fmla="val 47520"/>
              <a:gd name="adj3" fmla="val 16974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꺾인 연결선 142"/>
          <p:cNvCxnSpPr>
            <a:stCxn id="78" idx="1"/>
          </p:cNvCxnSpPr>
          <p:nvPr/>
        </p:nvCxnSpPr>
        <p:spPr>
          <a:xfrm rot="10800000">
            <a:off x="3008786" y="3674476"/>
            <a:ext cx="796779" cy="189233"/>
          </a:xfrm>
          <a:prstGeom prst="bentConnector3">
            <a:avLst>
              <a:gd name="adj1" fmla="val 74778"/>
            </a:avLst>
          </a:prstGeom>
          <a:ln w="254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꺾인 연결선 144"/>
          <p:cNvCxnSpPr>
            <a:stCxn id="32" idx="0"/>
            <a:endCxn id="105" idx="1"/>
          </p:cNvCxnSpPr>
          <p:nvPr/>
        </p:nvCxnSpPr>
        <p:spPr>
          <a:xfrm rot="5400000" flipH="1" flipV="1">
            <a:off x="4238194" y="590796"/>
            <a:ext cx="2052000" cy="4104000"/>
          </a:xfrm>
          <a:prstGeom prst="bentConnector2">
            <a:avLst/>
          </a:prstGeom>
          <a:ln w="254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947771" y="4100336"/>
            <a:ext cx="6815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+mj-lt"/>
              </a:rPr>
              <a:t>Faults </a:t>
            </a:r>
          </a:p>
          <a:p>
            <a:pPr algn="ctr"/>
            <a:r>
              <a:rPr lang="en-US" altLang="ko-KR" sz="1200" b="1" dirty="0">
                <a:latin typeface="+mj-lt"/>
              </a:rPr>
              <a:t>from</a:t>
            </a:r>
          </a:p>
          <a:p>
            <a:pPr algn="ctr"/>
            <a:r>
              <a:rPr lang="en-US" altLang="ko-KR" sz="1200" b="1" dirty="0">
                <a:latin typeface="+mj-lt"/>
              </a:rPr>
              <a:t>CCS</a:t>
            </a:r>
            <a:endParaRPr lang="ko-KR" altLang="en-US" sz="1200" b="1" dirty="0">
              <a:latin typeface="+mj-lt"/>
            </a:endParaRPr>
          </a:p>
        </p:txBody>
      </p:sp>
      <p:cxnSp>
        <p:nvCxnSpPr>
          <p:cNvPr id="148" name="직선 화살표 연결선 147"/>
          <p:cNvCxnSpPr>
            <a:stCxn id="146" idx="3"/>
          </p:cNvCxnSpPr>
          <p:nvPr/>
        </p:nvCxnSpPr>
        <p:spPr>
          <a:xfrm>
            <a:off x="7619590" y="4423502"/>
            <a:ext cx="1513823" cy="130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103088" y="4146446"/>
            <a:ext cx="647980" cy="25736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200" b="1" dirty="0">
                <a:latin typeface="+mj-lt"/>
              </a:rPr>
              <a:t>to PCS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2721" y="3353521"/>
            <a:ext cx="1108619" cy="25736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200" b="1" dirty="0">
                <a:latin typeface="+mj-lt"/>
              </a:rPr>
              <a:t>Heating Stop</a:t>
            </a:r>
            <a:endParaRPr lang="ko-KR" altLang="en-US" sz="1200" b="1" dirty="0">
              <a:latin typeface="+mj-lt"/>
            </a:endParaRPr>
          </a:p>
        </p:txBody>
      </p:sp>
      <p:cxnSp>
        <p:nvCxnSpPr>
          <p:cNvPr id="81" name="직선 화살표 연결선 80"/>
          <p:cNvCxnSpPr/>
          <p:nvPr/>
        </p:nvCxnSpPr>
        <p:spPr>
          <a:xfrm>
            <a:off x="6213140" y="4827856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>
            <a:off x="9179730" y="4578139"/>
            <a:ext cx="0" cy="288032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 flipV="1">
            <a:off x="1713000" y="3784434"/>
            <a:ext cx="32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/>
          <p:nvPr/>
        </p:nvCxnSpPr>
        <p:spPr>
          <a:xfrm flipV="1">
            <a:off x="2440221" y="2230089"/>
            <a:ext cx="50400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404222" y="1909135"/>
            <a:ext cx="1108619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US" altLang="ko-KR" sz="1200" b="1" dirty="0">
                <a:latin typeface="+mj-lt"/>
              </a:rPr>
              <a:t>Heating Stop</a:t>
            </a:r>
            <a:endParaRPr lang="ko-KR" altLang="en-US" sz="1200" b="1" dirty="0">
              <a:latin typeface="+mj-lt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973000" y="2240453"/>
            <a:ext cx="20341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40022" y="5115888"/>
            <a:ext cx="615553" cy="184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 smtClean="0"/>
              <a:t>…</a:t>
            </a:r>
            <a:endParaRPr lang="ko-KR" altLang="en-US" sz="28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96" name="대각선 방향의 모서리가 둥근 사각형 95"/>
          <p:cNvSpPr/>
          <p:nvPr/>
        </p:nvSpPr>
        <p:spPr>
          <a:xfrm>
            <a:off x="6220644" y="5480254"/>
            <a:ext cx="2520280" cy="1237342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76800" y="6207579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j-lt"/>
              </a:rPr>
              <a:t>Heartbeat </a:t>
            </a:r>
            <a:r>
              <a:rPr lang="en-US" altLang="ko-KR" sz="1400" dirty="0">
                <a:latin typeface="+mj-lt"/>
              </a:rPr>
              <a:t>loop</a:t>
            </a:r>
            <a:endParaRPr lang="ko-KR" altLang="en-US" sz="1400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98843" y="646103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j-lt"/>
              </a:rPr>
              <a:t>1kHz</a:t>
            </a:r>
            <a:endParaRPr lang="ko-KR" altLang="en-US" sz="10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86727" y="5735066"/>
            <a:ext cx="13420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latin typeface="+mj-lt"/>
              </a:rPr>
              <a:t>check </a:t>
            </a:r>
            <a:endParaRPr lang="en-US" altLang="ko-KR" sz="1200" b="1" dirty="0">
              <a:latin typeface="+mj-lt"/>
            </a:endParaRPr>
          </a:p>
          <a:p>
            <a:pPr algn="ctr"/>
            <a:r>
              <a:rPr lang="en-US" altLang="ko-KR" sz="1200" b="1" dirty="0" smtClean="0">
                <a:latin typeface="+mj-lt"/>
              </a:rPr>
              <a:t>heartbeat</a:t>
            </a:r>
            <a:endParaRPr lang="en-US" altLang="ko-KR" sz="1200" b="1" dirty="0">
              <a:latin typeface="+mj-lt"/>
            </a:endParaRPr>
          </a:p>
          <a:p>
            <a:pPr algn="ctr"/>
            <a:r>
              <a:rPr lang="en-US" altLang="ko-KR" sz="1200" b="1" dirty="0" smtClean="0">
                <a:latin typeface="+mj-lt"/>
              </a:rPr>
              <a:t>FIS, FPGA, PCS</a:t>
            </a:r>
            <a:endParaRPr lang="ko-KR" altLang="en-US" sz="1200" b="1" dirty="0">
              <a:latin typeface="+mj-lt"/>
            </a:endParaRPr>
          </a:p>
        </p:txBody>
      </p:sp>
      <p:cxnSp>
        <p:nvCxnSpPr>
          <p:cNvPr id="109" name="직선 화살표 연결선 108"/>
          <p:cNvCxnSpPr/>
          <p:nvPr/>
        </p:nvCxnSpPr>
        <p:spPr>
          <a:xfrm>
            <a:off x="8740924" y="6173004"/>
            <a:ext cx="0" cy="288032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497438" y="411936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T2</a:t>
            </a:r>
            <a:endParaRPr lang="ko-KR" altLang="en-US" sz="1400" b="1" dirty="0">
              <a:latin typeface="+mj-lt"/>
            </a:endParaRPr>
          </a:p>
        </p:txBody>
      </p:sp>
      <p:cxnSp>
        <p:nvCxnSpPr>
          <p:cNvPr id="5" name="직선 화살표 연결선 4"/>
          <p:cNvCxnSpPr>
            <a:stCxn id="110" idx="3"/>
            <a:endCxn id="98" idx="2"/>
          </p:cNvCxnSpPr>
          <p:nvPr/>
        </p:nvCxnSpPr>
        <p:spPr bwMode="auto">
          <a:xfrm flipV="1">
            <a:off x="1890494" y="4268393"/>
            <a:ext cx="2990499" cy="48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1" name="직선 화살표 연결선 110"/>
          <p:cNvCxnSpPr/>
          <p:nvPr/>
        </p:nvCxnSpPr>
        <p:spPr bwMode="auto">
          <a:xfrm flipV="1">
            <a:off x="4635651" y="3313091"/>
            <a:ext cx="240651" cy="78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" name="직선 화살표 연결선 6"/>
          <p:cNvCxnSpPr>
            <a:stCxn id="53" idx="1"/>
          </p:cNvCxnSpPr>
          <p:nvPr/>
        </p:nvCxnSpPr>
        <p:spPr bwMode="auto">
          <a:xfrm flipH="1" flipV="1">
            <a:off x="3429000" y="2132855"/>
            <a:ext cx="335868" cy="96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12" name="직선 화살표 연결선 111"/>
          <p:cNvCxnSpPr/>
          <p:nvPr/>
        </p:nvCxnSpPr>
        <p:spPr bwMode="auto">
          <a:xfrm flipH="1" flipV="1">
            <a:off x="3407175" y="3016703"/>
            <a:ext cx="335868" cy="96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13" name="직선 화살표 연결선 112"/>
          <p:cNvCxnSpPr/>
          <p:nvPr/>
        </p:nvCxnSpPr>
        <p:spPr bwMode="auto">
          <a:xfrm flipH="1" flipV="1">
            <a:off x="3429000" y="4792227"/>
            <a:ext cx="335868" cy="96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40832" y="1890430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S</a:t>
            </a:r>
            <a:endParaRPr lang="ko-KR" altLang="en-US" sz="1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425316" y="2798281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S</a:t>
            </a:r>
            <a:endParaRPr lang="ko-KR" altLang="en-US" sz="1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409800" y="3657600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S</a:t>
            </a:r>
            <a:endParaRPr lang="ko-KR" altLang="en-US" sz="1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3467380" y="4554379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S</a:t>
            </a:r>
            <a:endParaRPr lang="ko-KR" altLang="en-US" sz="1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3393363" y="5889072"/>
            <a:ext cx="12554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/>
              <a:t>S (</a:t>
            </a:r>
            <a:r>
              <a:rPr lang="en-US" altLang="ko-KR" sz="1000" b="1" dirty="0"/>
              <a:t>14 </a:t>
            </a:r>
            <a:r>
              <a:rPr lang="en-US" altLang="ko-KR" sz="1000" b="1" dirty="0" smtClean="0"/>
              <a:t>I/O)</a:t>
            </a:r>
            <a:endParaRPr lang="ko-KR" altLang="en-US" sz="1000" b="1" dirty="0"/>
          </a:p>
          <a:p>
            <a:pPr algn="ctr"/>
            <a:r>
              <a:rPr lang="en-US" altLang="ko-KR" sz="1000" b="1" dirty="0" smtClean="0"/>
              <a:t> : Hard wired I/O, </a:t>
            </a:r>
          </a:p>
          <a:p>
            <a:pPr algn="ctr"/>
            <a:r>
              <a:rPr lang="en-US" altLang="ko-KR" sz="1000" b="1" dirty="0" smtClean="0"/>
              <a:t>EPICS PV I/O</a:t>
            </a:r>
            <a:endParaRPr lang="ko-KR" altLang="en-US" sz="10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08158"/>
              </p:ext>
            </p:extLst>
          </p:nvPr>
        </p:nvGraphicFramePr>
        <p:xfrm>
          <a:off x="219023" y="5051410"/>
          <a:ext cx="3033918" cy="147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959">
                  <a:extLst>
                    <a:ext uri="{9D8B030D-6E8A-4147-A177-3AD203B41FA5}">
                      <a16:colId xmlns:a16="http://schemas.microsoft.com/office/drawing/2014/main" val="1886381325"/>
                    </a:ext>
                  </a:extLst>
                </a:gridCol>
                <a:gridCol w="1516959">
                  <a:extLst>
                    <a:ext uri="{9D8B030D-6E8A-4147-A177-3AD203B41FA5}">
                      <a16:colId xmlns:a16="http://schemas.microsoft.com/office/drawing/2014/main" val="690596659"/>
                    </a:ext>
                  </a:extLst>
                </a:gridCol>
              </a:tblGrid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Heating Stop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[SIS] LV3-1 MG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538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[PCS] LV3-1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LV3-2 NBI PS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46761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[PCS] LV3-2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LV3-2 NB1 Armor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3180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[PCS] LV3-3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LV3-2 NB2 Armor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12815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[PCS] HEARTBEAT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LV3-2 PFC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90538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[SIS] LV1,2,3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[FIS] LV3-3 IPS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0158"/>
                  </a:ext>
                </a:extLst>
              </a:tr>
              <a:tr h="211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[SIS] LV3-1 MPS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[PCS] LV3-3 EC CUTOFF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Implementation</a:t>
            </a:r>
            <a:endParaRPr lang="ko-KR" altLang="en-US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8250852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88" y="817928"/>
            <a:ext cx="5598007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FIS User Panel in usual operation</a:t>
            </a:r>
            <a:endParaRPr lang="en-US" altLang="ko-KR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+mn-lt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3505200" y="2514600"/>
            <a:ext cx="1143000" cy="2057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674404"/>
            <a:ext cx="2819400" cy="2616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j-lt"/>
              </a:rPr>
              <a:t>Event </a:t>
            </a:r>
            <a:r>
              <a:rPr lang="en-US" altLang="ko-KR" sz="1100" dirty="0" smtClean="0">
                <a:latin typeface="+mj-lt"/>
              </a:rPr>
              <a:t>Counters </a:t>
            </a:r>
            <a:r>
              <a:rPr lang="en-US" altLang="ko-KR" sz="1100" dirty="0" smtClean="0">
                <a:latin typeface="+mj-lt"/>
              </a:rPr>
              <a:t>show operation status</a:t>
            </a:r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 bwMode="auto">
          <a:xfrm flipH="1">
            <a:off x="4191000" y="1805209"/>
            <a:ext cx="457200" cy="721769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46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Implementation</a:t>
            </a:r>
            <a:endParaRPr lang="ko-KR" altLang="en-US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488" y="817928"/>
            <a:ext cx="448796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n-lt"/>
                <a:cs typeface="Arial" panose="020B0604020202020204" pitchFamily="34" charset="0"/>
              </a:rPr>
              <a:t>KSTAR PASS User Panel</a:t>
            </a:r>
            <a:endParaRPr lang="en-US" altLang="ko-KR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+mn-l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9070"/>
            <a:ext cx="7696200" cy="518817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 bwMode="auto">
          <a:xfrm>
            <a:off x="6400800" y="1905000"/>
            <a:ext cx="2209800" cy="1219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2362200"/>
            <a:ext cx="12266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+mj-lt"/>
              </a:rPr>
              <a:t>Event messages</a:t>
            </a:r>
          </a:p>
          <a:p>
            <a:r>
              <a:rPr lang="en-US" altLang="ko-KR" sz="1100" dirty="0" smtClean="0">
                <a:latin typeface="+mj-lt"/>
              </a:rPr>
              <a:t> from FIS</a:t>
            </a:r>
            <a:endParaRPr lang="ko-KR" alt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44488" y="116632"/>
            <a:ext cx="8496944" cy="864096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3200" dirty="0" smtClean="0"/>
              <a:t>Event Message generation</a:t>
            </a:r>
            <a:endParaRPr lang="en-US" altLang="ko-KR" sz="3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4488" y="1066800"/>
            <a:ext cx="925671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b="1" dirty="0" err="1" smtClean="0">
                <a:latin typeface="+mn-lt"/>
                <a:cs typeface="Arial" panose="020B0604020202020204" pitchFamily="34" charset="0"/>
              </a:rPr>
              <a:t>Labview</a:t>
            </a:r>
            <a:r>
              <a:rPr lang="ko-KR" altLang="en-US" sz="2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latin typeface="+mn-lt"/>
                <a:cs typeface="Arial" panose="020B0604020202020204" pitchFamily="34" charset="0"/>
              </a:rPr>
              <a:t>FIS counter analyzer program</a:t>
            </a:r>
          </a:p>
          <a:p>
            <a:pPr lvl="1"/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    Event </a:t>
            </a:r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counter read from FIS </a:t>
            </a:r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-&gt; </a:t>
            </a:r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counter sorting by time</a:t>
            </a:r>
          </a:p>
          <a:p>
            <a:pPr lvl="1"/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    -&gt; event name mapping  -&gt; caput</a:t>
            </a:r>
            <a:r>
              <a:rPr lang="ko-KR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+mn-lt"/>
                <a:cs typeface="Arial" panose="020B0604020202020204" pitchFamily="34" charset="0"/>
              </a:rPr>
              <a:t>to Event IOC </a:t>
            </a:r>
            <a:endParaRPr lang="en-US" altLang="ko-KR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ko-KR" altLang="en-US" dirty="0">
              <a:latin typeface="+mn-l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/>
          <a:stretch/>
        </p:blipFill>
        <p:spPr>
          <a:xfrm>
            <a:off x="898134" y="2289840"/>
            <a:ext cx="7943298" cy="40629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서브 타이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900" b="1" dirty="0" smtClean="0">
            <a:solidFill>
              <a:schemeClr val="tx1"/>
            </a:solidFill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50" dirty="0" smtClean="0">
            <a:latin typeface="+mn-ea"/>
            <a:ea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600" b="1" i="1" dirty="0"/>
        </a:defPPr>
      </a:lstStyle>
    </a:sp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188778</TotalTime>
  <Words>586</Words>
  <Application>Microsoft Office PowerPoint</Application>
  <PresentationFormat>A4 용지(210x297mm)</PresentationFormat>
  <Paragraphs>168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13</vt:i4>
      </vt:variant>
    </vt:vector>
  </HeadingPairs>
  <TitlesOfParts>
    <vt:vector size="32" baseType="lpstr">
      <vt:lpstr>ＭＳ Ｐゴシック</vt:lpstr>
      <vt:lpstr>굴림</vt:lpstr>
      <vt:lpstr>돋움</vt:lpstr>
      <vt:lpstr>맑은 고딕</vt:lpstr>
      <vt:lpstr>바탕</vt:lpstr>
      <vt:lpstr>Arial</vt:lpstr>
      <vt:lpstr>Calibri</vt:lpstr>
      <vt:lpstr>Garamond</vt:lpstr>
      <vt:lpstr>Helvetica</vt:lpstr>
      <vt:lpstr>Tahoma</vt:lpstr>
      <vt:lpstr>Trebuchet MS</vt:lpstr>
      <vt:lpstr>Wingdings</vt:lpstr>
      <vt:lpstr>서브 타이틀</vt:lpstr>
      <vt:lpstr>디자인 사용자 지정</vt:lpstr>
      <vt:lpstr>1_디자인 사용자 지정</vt:lpstr>
      <vt:lpstr>2_디자인 사용자 지정</vt:lpstr>
      <vt:lpstr>Blank Presentation</vt:lpstr>
      <vt:lpstr>Custom Design</vt:lpstr>
      <vt:lpstr>1_Custom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김명규</cp:lastModifiedBy>
  <cp:revision>6904</cp:revision>
  <cp:lastPrinted>2017-10-30T01:34:30Z</cp:lastPrinted>
  <dcterms:created xsi:type="dcterms:W3CDTF">1601-01-01T00:00:00Z</dcterms:created>
  <dcterms:modified xsi:type="dcterms:W3CDTF">2021-07-05T02:13:17Z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SCPROP_SA">
    <vt:lpwstr>C:\Users\thtak\Desktop\캘린더 및 통계.pptx</vt:lpwstr>
  </property>
</Properties>
</file>