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5" r:id="rId3"/>
    <p:sldId id="257" r:id="rId5"/>
    <p:sldId id="325" r:id="rId6"/>
    <p:sldId id="340" r:id="rId7"/>
    <p:sldId id="336" r:id="rId8"/>
    <p:sldId id="337" r:id="rId9"/>
    <p:sldId id="341" r:id="rId10"/>
    <p:sldId id="343" r:id="rId11"/>
    <p:sldId id="329" r:id="rId12"/>
    <p:sldId id="333" r:id="rId13"/>
    <p:sldId id="332" r:id="rId14"/>
    <p:sldId id="338" r:id="rId15"/>
    <p:sldId id="344" r:id="rId16"/>
    <p:sldId id="331" r:id="rId17"/>
    <p:sldId id="282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50001"/>
    <a:srgbClr val="7594C5"/>
    <a:srgbClr val="FF8D56"/>
    <a:srgbClr val="FF9480"/>
    <a:srgbClr val="DDB2DF"/>
    <a:srgbClr val="94E5FF"/>
    <a:srgbClr val="FFD112"/>
    <a:srgbClr val="0000CC"/>
    <a:srgbClr val="2B1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5" autoAdjust="0"/>
    <p:restoredTop sz="75135" autoAdjust="0"/>
  </p:normalViewPr>
  <p:slideViewPr>
    <p:cSldViewPr>
      <p:cViewPr>
        <p:scale>
          <a:sx n="50" d="100"/>
          <a:sy n="50" d="100"/>
        </p:scale>
        <p:origin x="-1627" y="-389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90204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03438442-84F3-424E-A075-6E854FE60E0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90204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F6083C37-2752-6E4C-B2EF-ADA0E0D8B39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G</a:t>
            </a:r>
            <a:r>
              <a:rPr lang="zh-CN" altLang="en-US"/>
              <a:t>ood morning everyone,  the subject of my presentation is </a:t>
            </a:r>
            <a:r>
              <a:rPr lang="en-US" altLang="zh-CN" dirty="0"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The metadata management system based on MongoDB for EAST experiment data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2000">
                <a:sym typeface="+mn-ea"/>
              </a:rPr>
              <a:t>The test mainly </a:t>
            </a:r>
            <a:r>
              <a:rPr lang="en-US" altLang="zh-CN" sz="2000">
                <a:sym typeface="+mn-ea"/>
              </a:rPr>
              <a:t>include</a:t>
            </a:r>
            <a:r>
              <a:rPr lang="zh-CN" altLang="en-US" sz="2000">
                <a:sym typeface="+mn-ea"/>
              </a:rPr>
              <a:t> the query operation and the global data statistics operation</a:t>
            </a:r>
            <a:r>
              <a:rPr lang="en-US" altLang="zh-CN" sz="2000">
                <a:sym typeface="+mn-ea"/>
              </a:rPr>
              <a:t>.</a:t>
            </a:r>
            <a:endParaRPr lang="en-US" altLang="zh-CN" sz="2000" dirty="0" smtClean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The last part is Summary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Here is my presentation outline.</a:t>
            </a:r>
            <a:endParaRPr lang="en-US" altLang="zh-CN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ym typeface="+mn-ea"/>
              </a:rPr>
              <a:t>Just as a library needs an index system, we also need an index system for  </a:t>
            </a:r>
            <a:r>
              <a:rPr lang="en-US" altLang="zh-CN">
                <a:sym typeface="+mn-ea"/>
              </a:rPr>
              <a:t>our </a:t>
            </a:r>
            <a:r>
              <a:rPr lang="zh-CN" altLang="en-US">
                <a:sym typeface="+mn-ea"/>
              </a:rPr>
              <a:t>database, which we call </a:t>
            </a:r>
            <a:r>
              <a:rPr lang="en-US" altLang="zh-CN">
                <a:sym typeface="+mn-ea"/>
              </a:rPr>
              <a:t>it </a:t>
            </a:r>
            <a:r>
              <a:rPr lang="zh-CN" altLang="en-US">
                <a:sym typeface="+mn-ea"/>
              </a:rPr>
              <a:t> meta-database.</a:t>
            </a:r>
            <a:endParaRPr lang="zh-CN" altLang="en-US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03537D-657B-4A2B-B990-F57F20EEB79A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There are several things we need to </a:t>
            </a:r>
            <a:r>
              <a:rPr lang="en-US" altLang="zh-CN">
                <a:sym typeface="+mn-ea"/>
              </a:rPr>
              <a:t>do.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317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FED40EE9-12CA-2B44-983A-D44C3B13F19D}" type="slidenum">
              <a:rPr kumimoji="0" lang="zh-CN" altLang="en-US" sz="1300"/>
            </a:fld>
            <a:endParaRPr kumimoji="0" lang="zh-CN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sym typeface="+mn-ea"/>
              </a:rPr>
              <a:t>At the top is the MDSPlus database, and of course more data sources will be added later. </a:t>
            </a:r>
            <a:endParaRPr lang="zh-CN" altLang="en-US"/>
          </a:p>
          <a:p>
            <a:r>
              <a:rPr lang="zh-CN" altLang="en-US">
                <a:sym typeface="+mn-ea"/>
              </a:rPr>
              <a:t>Next comes the metadata extraction service, which extracts the metadata from the MDSPlus database and </a:t>
            </a:r>
            <a:r>
              <a:rPr lang="en-US" altLang="zh-CN">
                <a:sym typeface="+mn-ea"/>
              </a:rPr>
              <a:t>create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meta-</a:t>
            </a:r>
            <a:r>
              <a:rPr lang="zh-CN" altLang="en-US">
                <a:sym typeface="+mn-ea"/>
              </a:rPr>
              <a:t>database. </a:t>
            </a:r>
            <a:endParaRPr lang="zh-CN" altLang="en-US"/>
          </a:p>
          <a:p>
            <a:r>
              <a:rPr lang="en-US" altLang="zh-CN">
                <a:sym typeface="+mn-ea"/>
              </a:rPr>
              <a:t>In this layer</a:t>
            </a:r>
            <a:r>
              <a:rPr lang="zh-CN" altLang="en-US">
                <a:sym typeface="+mn-ea"/>
              </a:rPr>
              <a:t>, The system uses the interface of the </a:t>
            </a:r>
            <a:r>
              <a:rPr lang="en-US" altLang="zh-CN">
                <a:sym typeface="+mn-ea"/>
              </a:rPr>
              <a:t>meta-</a:t>
            </a:r>
            <a:r>
              <a:rPr lang="zh-CN" altLang="en-US">
                <a:sym typeface="+mn-ea"/>
              </a:rPr>
              <a:t>database</a:t>
            </a:r>
            <a:r>
              <a:rPr lang="en-US" altLang="zh-CN">
                <a:sym typeface="+mn-ea"/>
              </a:rPr>
              <a:t>.</a:t>
            </a:r>
            <a:endParaRPr lang="zh-CN" altLang="en-US"/>
          </a:p>
          <a:p>
            <a:r>
              <a:rPr lang="zh-CN" altLang="en-US">
                <a:sym typeface="+mn-ea"/>
              </a:rPr>
              <a:t>Finally, The user uses the service through the browser</a:t>
            </a:r>
            <a:r>
              <a:rPr lang="en-US" altLang="zh-CN">
                <a:sym typeface="+mn-ea"/>
              </a:rPr>
              <a:t>.</a:t>
            </a:r>
            <a:endParaRPr lang="en-US" altLang="zh-CN"/>
          </a:p>
          <a:p>
            <a:endParaRPr lang="zh-CN" altLang="en-US" dirty="0"/>
          </a:p>
        </p:txBody>
      </p:sp>
      <p:sp>
        <p:nvSpPr>
          <p:cNvPr id="317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FED40EE9-12CA-2B44-983A-D44C3B13F19D}" type="slidenum">
              <a:rPr kumimoji="0" lang="zh-CN" altLang="en-US" sz="1300"/>
            </a:fld>
            <a:endParaRPr kumimoji="0" lang="zh-CN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In the database selection, there are mainly four </a:t>
            </a:r>
            <a:r>
              <a:rPr lang="en-US" altLang="zh-CN">
                <a:sym typeface="+mn-ea"/>
              </a:rPr>
              <a:t>things</a:t>
            </a:r>
            <a:r>
              <a:rPr lang="zh-CN" altLang="en-US">
                <a:sym typeface="+mn-ea"/>
              </a:rPr>
              <a:t> of consideration. We need to store the tree data; We need APIs that support major high-level languages. We need</a:t>
            </a:r>
            <a:r>
              <a:rPr lang="zh-CN" altLang="en-US">
                <a:sym typeface="+mn-ea"/>
              </a:rPr>
              <a:t> flexible </a:t>
            </a:r>
            <a:r>
              <a:rPr lang="zh-CN" altLang="en-US">
                <a:sym typeface="+mn-ea"/>
              </a:rPr>
              <a:t> data storage and easy to extend. And we have no requirements for transaction at all.</a:t>
            </a:r>
            <a:endParaRPr lang="zh-CN" altLang="en-US"/>
          </a:p>
          <a:p>
            <a:r>
              <a:rPr lang="zh-CN" altLang="en-US">
                <a:sym typeface="+mn-ea"/>
              </a:rPr>
              <a:t>So all of that，</a:t>
            </a:r>
            <a:r>
              <a:rPr lang="en-US" altLang="zh-CN">
                <a:sym typeface="+mn-ea"/>
              </a:rPr>
              <a:t>mongoDB is the best.</a:t>
            </a:r>
            <a:endParaRPr lang="en-US" altLang="zh-CN"/>
          </a:p>
          <a:p>
            <a:endParaRPr lang="en-US" altLang="zh-CN" dirty="0" smtClean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ym typeface="+mn-ea"/>
              </a:rPr>
              <a:t>This is a brief diagram of the metadata data structure. We store metadata </a:t>
            </a:r>
            <a:r>
              <a:rPr lang="en-US" altLang="zh-CN">
                <a:sym typeface="+mn-ea"/>
              </a:rPr>
              <a:t>by shot</a:t>
            </a:r>
            <a:r>
              <a:rPr lang="zh-CN" altLang="en-US">
                <a:sym typeface="+mn-ea"/>
              </a:rPr>
              <a:t>. There are many metadata under shot, such as Tree, subTree. There are 5000+ signals under </a:t>
            </a:r>
            <a:r>
              <a:rPr lang="en-US" altLang="zh-CN">
                <a:sym typeface="+mn-ea"/>
              </a:rPr>
              <a:t>signal</a:t>
            </a:r>
            <a:r>
              <a:rPr lang="zh-CN" altLang="en-US">
                <a:sym typeface="+mn-ea"/>
              </a:rPr>
              <a:t>. There is metadata under each signal, including FZERO, FZOOM, DEQNUM, etc.</a:t>
            </a:r>
            <a:endParaRPr lang="zh-CN" altLang="en-US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ym typeface="+mn-ea"/>
              </a:rPr>
              <a:t>MongoDB's basic storage unit </a:t>
            </a:r>
            <a:r>
              <a:rPr lang="en-US" altLang="zh-CN">
                <a:sym typeface="+mn-ea"/>
              </a:rPr>
              <a:t>——document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can  gracefully store the tree data.</a:t>
            </a:r>
            <a:endParaRPr lang="en-US" altLang="zh-CN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>
                <a:sym typeface="+mn-ea"/>
              </a:rPr>
              <a:t>As </a:t>
            </a:r>
            <a:r>
              <a:rPr lang="zh-CN" altLang="en-US">
                <a:sym typeface="+mn-ea"/>
              </a:rPr>
              <a:t>Metadata presentation </a:t>
            </a:r>
            <a:r>
              <a:rPr lang="en-US" altLang="zh-CN">
                <a:sym typeface="+mn-ea"/>
              </a:rPr>
              <a:t>,We use the form of a three-level list.</a:t>
            </a:r>
            <a:endParaRPr lang="en-US" altLang="zh-CN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>
                <a:sym typeface="+mn-ea"/>
              </a:rPr>
              <a:t>The first level user sees a list of shot IDs, </a:t>
            </a:r>
            <a:endParaRPr lang="en-US" altLang="zh-CN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>
                <a:sym typeface="+mn-ea"/>
              </a:rPr>
              <a:t>the second level user sees information about the signal under that shot, </a:t>
            </a:r>
            <a:endParaRPr lang="en-US" altLang="zh-CN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>
                <a:sym typeface="+mn-ea"/>
              </a:rPr>
              <a:t>and the third level list user sees specific metadata information about a signal.</a:t>
            </a:r>
            <a:endParaRPr lang="en-US" altLang="zh-CN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华文中宋" pitchFamily="2" charset="-122"/>
                <a:ea typeface="华文中宋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83E9-44E3-5445-AFFA-0237D94FC9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EE7D-4394-AF4A-A2AC-5283551364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BEBD-8C39-5247-AB13-9A4B1707400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1F16-5B11-EA40-940F-DF974E61C4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714382"/>
            <a:ext cx="10972800" cy="703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95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C65-69E5-F54F-9120-D42CA9355AE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0" y="0"/>
            <a:ext cx="12192000" cy="9080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 Black" panose="020B0A04020102020204" charset="0"/>
              </a:defRPr>
            </a:lvl1pPr>
          </a:lstStyle>
          <a:p>
            <a:pPr algn="ctr">
              <a:defRPr/>
            </a:pPr>
            <a:endParaRPr lang="zh-CN" altLang="en-US" sz="3600" b="1" kern="0" dirty="0"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6"/>
            <a:ext cx="12192000" cy="70326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anose="020B0804030504040204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01452" y="6381750"/>
            <a:ext cx="59054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06F1-0282-A64A-AE15-C1C822BDAB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5203-B858-FE4F-92B6-7CDD39693B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4CE-A046-A245-963D-74AF8CEC028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637B-F7DA-F44F-A4A3-DBEA992A9D8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6B93-5189-634A-A68D-425BB947250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CD92-712C-644D-AA11-C84937388B2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66" y="92867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6" y="857234"/>
            <a:ext cx="6568053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2071679"/>
            <a:ext cx="4011084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157E-ECC5-6D40-8937-9BA8AA8B64F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D18E-CE29-F342-A163-DC53AAFE01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M 2-2-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6197600"/>
            <a:ext cx="1098551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4" y="908056"/>
            <a:ext cx="11137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4438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90204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94438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90204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94438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99B9F0C-414C-1540-ABA9-DBDBEDAD4DD7}" type="slidenum">
              <a:rPr lang="en-US" altLang="zh-CN"/>
            </a:fld>
            <a:endParaRPr lang="en-US" altLang="zh-CN"/>
          </a:p>
        </p:txBody>
      </p:sp>
      <p:sp>
        <p:nvSpPr>
          <p:cNvPr id="11" name="任意多边形 10"/>
          <p:cNvSpPr/>
          <p:nvPr/>
        </p:nvSpPr>
        <p:spPr bwMode="auto">
          <a:xfrm>
            <a:off x="0" y="6165851"/>
            <a:ext cx="12217400" cy="9461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5842000" y="6165856"/>
            <a:ext cx="6350000" cy="5429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6" y="6210301"/>
            <a:ext cx="12240684" cy="647700"/>
            <a:chOff x="-19045" y="216550"/>
            <a:chExt cx="9180548" cy="649224"/>
          </a:xfrm>
        </p:grpSpPr>
        <p:sp>
          <p:nvSpPr>
            <p:cNvPr id="14" name="任意多边形 13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9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9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4439" y="6334125"/>
            <a:ext cx="11857567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accent2"/>
                </a:solidFill>
                <a:latin typeface="Arial Black" panose="020B0A04020102020204" charset="0"/>
              </a:rPr>
              <a:t>    ASIPP   	                                         </a:t>
            </a:r>
            <a:r>
              <a:rPr lang="zh-CN" altLang="en-US" sz="2800" dirty="0" smtClean="0">
                <a:solidFill>
                  <a:schemeClr val="accent2"/>
                </a:solidFill>
                <a:latin typeface="Arial Black" panose="020B0A04020102020204" charset="0"/>
              </a:rPr>
              <a:t>                     </a:t>
            </a:r>
            <a:r>
              <a:rPr lang="en-US" altLang="zh-CN" sz="2800" dirty="0" smtClean="0">
                <a:solidFill>
                  <a:schemeClr val="accent2"/>
                </a:solidFill>
                <a:latin typeface="Arial Black" panose="020B0A04020102020204" charset="0"/>
              </a:rPr>
              <a:t>EAST</a:t>
            </a:r>
            <a:endParaRPr lang="zh-CN" altLang="en-US" dirty="0" smtClean="0">
              <a:solidFill>
                <a:schemeClr val="accent2"/>
              </a:solidFill>
              <a:latin typeface="Arial Black" panose="020B0A0402010202020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"/>
            <a:ext cx="12192000" cy="8921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itchFamily="49" charset="-122"/>
          <a:cs typeface="黑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itchFamily="49" charset="-122"/>
          <a:cs typeface="黑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itchFamily="49" charset="-122"/>
          <a:cs typeface="黑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itchFamily="49" charset="-122"/>
          <a:cs typeface="黑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anose="020B0A04020102020204" charset="0"/>
          <a:ea typeface="黑体" pitchFamily="49" charset="-122"/>
          <a:cs typeface="黑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20240" y="1124585"/>
            <a:ext cx="8279765" cy="2523490"/>
          </a:xfrm>
        </p:spPr>
        <p:txBody>
          <a:bodyPr/>
          <a:lstStyle/>
          <a:p>
            <a:r>
              <a:rPr lang="en-US" altLang="zh-CN" sz="44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The metadata management system based on MongoDB for EAST experiment</a:t>
            </a:r>
            <a:endParaRPr lang="en-US" altLang="zh-CN" sz="44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9536" y="4005064"/>
            <a:ext cx="8352928" cy="1872208"/>
          </a:xfrm>
        </p:spPr>
        <p:txBody>
          <a:bodyPr/>
          <a:lstStyle/>
          <a:p>
            <a:r>
              <a:rPr lang="en-US" altLang="zh-CN" sz="2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F. Wang*</a:t>
            </a:r>
            <a:r>
              <a:rPr lang="en-US" altLang="zh-CN" sz="2000" baseline="30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1</a:t>
            </a:r>
            <a:r>
              <a:rPr lang="en-US" altLang="zh-CN" sz="2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, H.Y. Ren</a:t>
            </a:r>
            <a:r>
              <a:rPr lang="en-US" altLang="zh-CN" sz="2000" baseline="30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1,2</a:t>
            </a:r>
            <a:r>
              <a:rPr lang="en-US" altLang="zh-CN" sz="2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, Z.Y. Shen</a:t>
            </a:r>
            <a:r>
              <a:rPr lang="en-US" altLang="zh-CN" sz="2000" baseline="30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1,2</a:t>
            </a:r>
            <a:r>
              <a:rPr lang="en-US" altLang="zh-CN" sz="2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, and D.X. Fan</a:t>
            </a:r>
            <a:r>
              <a:rPr lang="en-US" altLang="zh-CN" sz="2000" baseline="30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1,2</a:t>
            </a:r>
            <a:endParaRPr lang="zh-CN" altLang="zh-CN" sz="2000" baseline="300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pPr algn="l"/>
            <a:r>
              <a:rPr lang="en-US" altLang="zh-CN" sz="14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 </a:t>
            </a:r>
            <a:endParaRPr lang="zh-CN" altLang="zh-CN" sz="14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r>
              <a:rPr lang="en-US" altLang="zh-CN" sz="1400" i="1" baseline="30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1</a:t>
            </a:r>
            <a:r>
              <a:rPr lang="en-US" altLang="zh-CN" sz="1400" i="1" dirty="0">
                <a:latin typeface="Times New Roman" panose="02020703060505090304" pitchFamily="18" charset="0"/>
                <a:cs typeface="Times New Roman" panose="02020703060505090304" pitchFamily="18" charset="0"/>
              </a:rPr>
              <a:t>Institute of Plasma Physics, Chinese Academy of Sciences, Hefei, China</a:t>
            </a:r>
            <a:endParaRPr lang="zh-CN" altLang="zh-CN" sz="14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  <a:p>
            <a:r>
              <a:rPr lang="en-US" altLang="zh-CN" sz="1400" i="1" baseline="30000" dirty="0">
                <a:latin typeface="Times New Roman" panose="02020703060505090304" pitchFamily="18" charset="0"/>
                <a:cs typeface="Times New Roman" panose="02020703060505090304" pitchFamily="18" charset="0"/>
              </a:rPr>
              <a:t>2</a:t>
            </a:r>
            <a:r>
              <a:rPr lang="en-US" altLang="zh-CN" sz="1400" i="1" dirty="0">
                <a:latin typeface="Times New Roman" panose="02020703060505090304" pitchFamily="18" charset="0"/>
                <a:cs typeface="Times New Roman" panose="02020703060505090304" pitchFamily="18" charset="0"/>
              </a:rPr>
              <a:t>School of nuclear science and technology, University of Science and Technology of China</a:t>
            </a:r>
            <a:endParaRPr lang="zh-CN" altLang="zh-CN" sz="1400" dirty="0">
              <a:latin typeface="Times New Roman" panose="02020703060505090304" pitchFamily="18" charset="0"/>
              <a:cs typeface="Times New Roman" panose="0202070306050509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4000" y="-30638"/>
            <a:ext cx="9144000" cy="79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altLang="zh-CN" sz="14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1</a:t>
            </a:r>
            <a:r>
              <a:rPr lang="en-US" altLang="en-GB" sz="14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3</a:t>
            </a:r>
            <a:r>
              <a:rPr lang="en-GB" altLang="zh-CN" sz="1400" baseline="300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th</a:t>
            </a:r>
            <a:r>
              <a:rPr lang="en-GB" altLang="zh-CN" sz="14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 IAEA Technical Meeting </a:t>
            </a:r>
            <a:endParaRPr lang="zh-CN" altLang="zh-CN" sz="1200" dirty="0">
              <a:latin typeface="Times New Roman" panose="02020703060505090304" pitchFamily="18" charset="0"/>
              <a:ea typeface="MS Mincho;ＭＳ 明朝"/>
              <a:cs typeface="Times New Roman" panose="0202070306050509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altLang="zh-CN" sz="14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on Plasma Control Systems, Data Management and Remote Experiments in Fusion Research </a:t>
            </a:r>
            <a:endParaRPr lang="zh-CN" altLang="zh-CN" sz="1200" dirty="0">
              <a:latin typeface="Times New Roman" panose="02020703060505090304" pitchFamily="18" charset="0"/>
              <a:ea typeface="MS Mincho;ＭＳ 明朝"/>
              <a:cs typeface="Times New Roman" panose="0202070306050509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altLang="en-GB" sz="12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5</a:t>
            </a:r>
            <a:r>
              <a:rPr lang="en-GB" altLang="zh-CN" sz="12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-</a:t>
            </a:r>
            <a:r>
              <a:rPr lang="en-US" altLang="en-GB" sz="12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8</a:t>
            </a:r>
            <a:r>
              <a:rPr lang="en-GB" altLang="zh-CN" sz="12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 May 20</a:t>
            </a:r>
            <a:r>
              <a:rPr lang="en-US" altLang="en-GB" sz="12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21</a:t>
            </a:r>
            <a:r>
              <a:rPr lang="en-GB" altLang="zh-CN" sz="1200" dirty="0">
                <a:solidFill>
                  <a:srgbClr val="333399"/>
                </a:solidFill>
                <a:latin typeface="Times New Roman" panose="02020703060505090304" pitchFamily="18" charset="0"/>
                <a:ea typeface="MS Mincho;ＭＳ 明朝"/>
                <a:cs typeface="Times New Roman" panose="02020703060505090304" pitchFamily="18" charset="0"/>
              </a:rPr>
              <a:t>, Culham, United Kingdom</a:t>
            </a:r>
            <a:endParaRPr lang="en-GB" altLang="zh-CN" sz="1200" dirty="0">
              <a:solidFill>
                <a:srgbClr val="333399"/>
              </a:solidFill>
              <a:latin typeface="Times New Roman" panose="02020703060505090304" pitchFamily="18" charset="0"/>
              <a:ea typeface="MS Mincho;ＭＳ 明朝"/>
              <a:cs typeface="Times New Roman" panose="0202070306050509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1740024" y="33339"/>
            <a:ext cx="8748464" cy="8747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sz="2800" dirty="0" smtClean="0">
                <a:sym typeface="+mn-ea"/>
              </a:rPr>
              <a:t>Outline</a:t>
            </a:r>
            <a:endParaRPr lang="en-US" altLang="zh-CN" sz="2800" dirty="0">
              <a:latin typeface="+mn-lt"/>
            </a:endParaRPr>
          </a:p>
        </p:txBody>
      </p:sp>
      <p:sp>
        <p:nvSpPr>
          <p:cNvPr id="26626" name="幻灯片编号占位符 3"/>
          <p:cNvSpPr txBox="1"/>
          <p:nvPr/>
        </p:nvSpPr>
        <p:spPr bwMode="auto">
          <a:xfrm>
            <a:off x="6084888" y="6381752"/>
            <a:ext cx="442912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9pPr>
          </a:lstStyle>
          <a:p>
            <a:pPr algn="r"/>
            <a:fld id="{0B66D1B4-7B13-E247-93FD-3BAC33968025}" type="slidenum">
              <a:rPr kumimoji="0" lang="en-US" altLang="zh-CN" sz="1400"/>
            </a:fld>
            <a:endParaRPr kumimoji="0" lang="en-US" altLang="zh-CN" sz="1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31545" y="1104900"/>
            <a:ext cx="8569325" cy="3928110"/>
          </a:xfrm>
        </p:spPr>
        <p:txBody>
          <a:bodyPr/>
          <a:p>
            <a:pPr marL="0" indent="0">
              <a:buNone/>
            </a:pPr>
            <a:endParaRPr lang="en-US" altLang="zh-CN" sz="3200" dirty="0" smtClean="0"/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1. Introduction</a:t>
            </a:r>
            <a:endParaRPr lang="en-US" altLang="zh-CN" sz="3200" dirty="0" smtClean="0">
              <a:solidFill>
                <a:srgbClr val="FF0000"/>
              </a:solidFill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2. System Design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3. Test Results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4. Summary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623392" y="33339"/>
            <a:ext cx="10801200" cy="874712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altLang="zh-CN" sz="3200" dirty="0" smtClean="0">
                <a:sym typeface="+mn-ea"/>
              </a:rPr>
              <a:t>Database performance</a:t>
            </a:r>
            <a:endParaRPr lang="en-US" altLang="zh-CN" sz="3200" dirty="0" smtClean="0"/>
          </a:p>
        </p:txBody>
      </p:sp>
      <p:sp>
        <p:nvSpPr>
          <p:cNvPr id="26626" name="幻灯片编号占位符 3"/>
          <p:cNvSpPr txBox="1"/>
          <p:nvPr/>
        </p:nvSpPr>
        <p:spPr bwMode="auto">
          <a:xfrm>
            <a:off x="6084888" y="6381752"/>
            <a:ext cx="442912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9pPr>
          </a:lstStyle>
          <a:p>
            <a:pPr algn="r"/>
            <a:fld id="{0B66D1B4-7B13-E247-93FD-3BAC33968025}" type="slidenum">
              <a:rPr kumimoji="0" lang="en-US" altLang="zh-CN" sz="1400"/>
            </a:fld>
            <a:endParaRPr kumimoji="0" lang="en-US" altLang="zh-CN" sz="1400"/>
          </a:p>
        </p:txBody>
      </p:sp>
      <p:sp>
        <p:nvSpPr>
          <p:cNvPr id="2" name="文本框 1"/>
          <p:cNvSpPr txBox="1"/>
          <p:nvPr/>
        </p:nvSpPr>
        <p:spPr>
          <a:xfrm>
            <a:off x="1679983" y="1137036"/>
            <a:ext cx="8927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+mn-lt"/>
              </a:rPr>
              <a:t>   </a:t>
            </a:r>
            <a:endParaRPr kumimoji="1" lang="zh-CN" altLang="en-US" sz="2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570" y="1014730"/>
            <a:ext cx="7508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    Centos7.9-64bit 20000 shots 13.4G mongoDBv4.0.6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/>
          </a:p>
        </p:txBody>
      </p:sp>
      <p:graphicFrame>
        <p:nvGraphicFramePr>
          <p:cNvPr id="6" name="表格 5"/>
          <p:cNvGraphicFramePr/>
          <p:nvPr/>
        </p:nvGraphicFramePr>
        <p:xfrm>
          <a:off x="1575435" y="1537335"/>
          <a:ext cx="7526655" cy="401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85"/>
                <a:gridCol w="2508885"/>
                <a:gridCol w="2508885"/>
              </a:tblGrid>
              <a:tr h="3619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query operation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time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analysis</a:t>
                      </a:r>
                      <a:endParaRPr lang="zh-CN" altLang="en-US" sz="1600"/>
                    </a:p>
                  </a:txBody>
                  <a:tcPr/>
                </a:tc>
              </a:tr>
              <a:tr h="4425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/>
                        <a:t>1 shot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7ms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one document</a:t>
                      </a:r>
                      <a:endParaRPr lang="en-US" altLang="zh-CN" sz="1600"/>
                    </a:p>
                  </a:txBody>
                  <a:tcPr/>
                </a:tc>
              </a:tr>
              <a:tr h="4178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/>
                        <a:t>1 shot sign count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6ms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one document</a:t>
                      </a:r>
                      <a:endParaRPr lang="en-US" altLang="zh-CN" sz="1600"/>
                    </a:p>
                  </a:txBody>
                  <a:tcPr/>
                </a:tc>
              </a:tr>
              <a:tr h="3619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 shot 1sign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7ms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one document</a:t>
                      </a:r>
                      <a:endParaRPr lang="en-US" altLang="zh-CN" sz="1600"/>
                    </a:p>
                  </a:txBody>
                  <a:tcPr/>
                </a:tc>
              </a:tr>
              <a:tr h="391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shot count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9ms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document count</a:t>
                      </a:r>
                      <a:endParaRPr lang="en-US" altLang="zh-CN" sz="160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count group by sign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214s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Aggregation</a:t>
                      </a:r>
                      <a:endParaRPr lang="zh-CN" altLang="en-US" sz="1600"/>
                    </a:p>
                  </a:txBody>
                  <a:tcPr/>
                </a:tc>
              </a:tr>
              <a:tr h="3619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data group by sign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248s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Aggregation</a:t>
                      </a:r>
                      <a:endParaRPr lang="zh-CN" altLang="en-US" sz="1600"/>
                    </a:p>
                  </a:txBody>
                  <a:tcPr/>
                </a:tc>
              </a:tr>
              <a:tr h="3619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count by Tree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274s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Aggregation</a:t>
                      </a:r>
                      <a:endParaRPr lang="zh-CN" altLang="en-US" sz="1600"/>
                    </a:p>
                  </a:txBody>
                  <a:tcPr/>
                </a:tc>
              </a:tr>
              <a:tr h="43116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count by subTree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246s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Aggregation</a:t>
                      </a:r>
                      <a:endParaRPr lang="zh-CN" altLang="en-US" sz="1600"/>
                    </a:p>
                  </a:txBody>
                  <a:tcPr/>
                </a:tc>
              </a:tr>
              <a:tr h="4552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sum  by shot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242s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Aggregation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943860" y="5688965"/>
            <a:ext cx="8261350" cy="3683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dk1"/>
                </a:solidFill>
                <a:sym typeface="+mn-ea"/>
              </a:rPr>
              <a:t>Query performance millisecond level,  statistics cost 244s on average.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2"/>
          <p:cNvSpPr>
            <a:spLocks noGrp="1"/>
          </p:cNvSpPr>
          <p:nvPr>
            <p:ph type="title"/>
          </p:nvPr>
        </p:nvSpPr>
        <p:spPr>
          <a:xfrm>
            <a:off x="551384" y="18225"/>
            <a:ext cx="10945216" cy="89049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sym typeface="+mn-ea"/>
              </a:rPr>
              <a:t>Metadata presentation</a:t>
            </a:r>
            <a:endParaRPr lang="zh-CN" altLang="en-US" b="1" dirty="0">
              <a:latin typeface="+mn-lt"/>
              <a:ea typeface="华文楷体" charset="-122"/>
              <a:cs typeface="Times New Roman" panose="02020703060505090304" pitchFamily="18" charset="0"/>
            </a:endParaRPr>
          </a:p>
        </p:txBody>
      </p:sp>
      <p:sp>
        <p:nvSpPr>
          <p:cNvPr id="34818" name="幻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6054056" y="6342184"/>
            <a:ext cx="442912" cy="476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49FFA2-6191-6040-9855-E345F9F1D109}" type="slidenum">
              <a:rPr kumimoji="0" lang="zh-CN" altLang="en-US" sz="1400">
                <a:solidFill>
                  <a:schemeClr val="tx2"/>
                </a:solidFill>
                <a:latin typeface="+mn-lt"/>
              </a:rPr>
            </a:fld>
            <a:endParaRPr kumimoji="0" lang="zh-CN" alt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67865" y="874395"/>
            <a:ext cx="6717665" cy="37166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0" y="1882140"/>
            <a:ext cx="6193155" cy="35921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730" y="2974975"/>
            <a:ext cx="5421630" cy="31108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5795010" y="5594985"/>
            <a:ext cx="6202680" cy="3683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>
              <a:buFont typeface="Wingdings" panose="05000000000000000000" pitchFamily="2" charset="2"/>
              <a:buNone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1000000000 sign metadata.R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esponse time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: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3ms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408" y="6"/>
            <a:ext cx="10369152" cy="891903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Outline</a:t>
            </a:r>
            <a:endParaRPr lang="zh-CN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幻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6054056" y="6342184"/>
            <a:ext cx="442912" cy="476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400" dirty="0">
                <a:solidFill>
                  <a:schemeClr val="tx2"/>
                </a:solidFill>
                <a:latin typeface="+mn-lt"/>
              </a:rPr>
              <a:t>13</a:t>
            </a:r>
            <a:endParaRPr kumimoji="0" lang="zh-CN" alt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31545" y="1104900"/>
            <a:ext cx="8569325" cy="3928110"/>
          </a:xfrm>
        </p:spPr>
        <p:txBody>
          <a:bodyPr/>
          <a:lstStyle/>
          <a:p>
            <a:pPr marL="0" indent="0">
              <a:buNone/>
            </a:pPr>
            <a:endParaRPr lang="en-US" altLang="zh-CN" sz="3200" dirty="0" smtClean="0"/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1. Introduction</a:t>
            </a:r>
            <a:endParaRPr lang="en-US" altLang="zh-CN" sz="3200" dirty="0" smtClean="0">
              <a:solidFill>
                <a:srgbClr val="FF0000"/>
              </a:solidFill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2. System Design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3. Test Results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4. Summary</a:t>
            </a:r>
            <a:endParaRPr lang="en-US" altLang="zh-CN" sz="3200" dirty="0" smtClean="0">
              <a:solidFill>
                <a:srgbClr val="FF0000"/>
              </a:solidFill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904" y="6"/>
            <a:ext cx="10260632" cy="891903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Summary</a:t>
            </a:r>
            <a:endParaRPr lang="zh-CN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幻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6054056" y="6342184"/>
            <a:ext cx="442912" cy="476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CN" sz="1400" dirty="0">
                <a:solidFill>
                  <a:schemeClr val="tx2"/>
                </a:solidFill>
                <a:latin typeface="+mn-lt"/>
              </a:rPr>
              <a:t>14</a:t>
            </a:r>
            <a:endParaRPr kumimoji="0" lang="zh-CN" alt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605" y="979805"/>
            <a:ext cx="10893425" cy="5046980"/>
          </a:xfrm>
        </p:spPr>
        <p:txBody>
          <a:bodyPr/>
          <a:p>
            <a:r>
              <a:rPr sz="2400" dirty="0"/>
              <a:t> </a:t>
            </a:r>
            <a:r>
              <a:rPr lang="en-US" sz="2400" dirty="0"/>
              <a:t>Create meta-database based on mongoDB.</a:t>
            </a:r>
            <a:endParaRPr sz="2400" dirty="0"/>
          </a:p>
          <a:p>
            <a:r>
              <a:rPr lang="zh-CN" altLang="en-US" sz="2400" dirty="0"/>
              <a:t> Encapsulated query, statistics interface</a:t>
            </a:r>
            <a:r>
              <a:rPr lang="en-US" altLang="zh-CN" sz="2400" dirty="0"/>
              <a:t>.</a:t>
            </a:r>
            <a:endParaRPr lang="zh-CN" altLang="en-US" sz="2400" dirty="0"/>
          </a:p>
          <a:p>
            <a:r>
              <a:rPr lang="en-US" altLang="zh-CN" sz="2400" dirty="0"/>
              <a:t> Design and complete the metadata display interface.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Future work:</a:t>
            </a:r>
            <a:endParaRPr lang="en-US" altLang="zh-CN" sz="2400" dirty="0" smtClean="0"/>
          </a:p>
          <a:p>
            <a:pPr lvl="1"/>
            <a:r>
              <a:rPr lang="en-US" altLang="zh-CN" sz="2400" b="1" dirty="0"/>
              <a:t>Integration subsystems.</a:t>
            </a:r>
            <a:endParaRPr lang="en-US" altLang="zh-CN" sz="2400" b="1" dirty="0"/>
          </a:p>
          <a:p>
            <a:pPr lvl="1"/>
            <a:r>
              <a:rPr sz="2400" b="1" dirty="0" smtClean="0"/>
              <a:t>Optimize the data query and statistics performance of MongoDB database.</a:t>
            </a:r>
            <a:endParaRPr sz="2400" b="1" dirty="0" smtClean="0"/>
          </a:p>
          <a:p>
            <a:pPr lvl="1"/>
            <a:r>
              <a:rPr lang="en-US" altLang="zh-CN" sz="2400" b="1" dirty="0" smtClean="0"/>
              <a:t>Improve the external API of the MongoDB-based  meta-database.</a:t>
            </a:r>
            <a:endParaRPr lang="en-US" altLang="zh-CN" sz="2400" b="1" dirty="0" smtClean="0"/>
          </a:p>
          <a:p>
            <a:pPr lvl="1"/>
            <a:r>
              <a:rPr lang="zh-CN" altLang="en-US" sz="2400" b="1" dirty="0" smtClean="0"/>
              <a:t>Optimize the real-time </a:t>
            </a:r>
            <a:r>
              <a:rPr lang="en-US" altLang="zh-CN" sz="2400" b="1" dirty="0" smtClean="0"/>
              <a:t>meta</a:t>
            </a:r>
            <a:r>
              <a:rPr lang="zh-CN" altLang="en-US" sz="2400" b="1" dirty="0" smtClean="0"/>
              <a:t>data </a:t>
            </a:r>
            <a:r>
              <a:rPr lang="en-US" altLang="zh-CN" sz="2400" b="1" dirty="0" smtClean="0"/>
              <a:t>extract</a:t>
            </a:r>
            <a:r>
              <a:rPr lang="zh-CN" altLang="en-US" sz="2400" b="1" dirty="0" smtClean="0"/>
              <a:t> system.</a:t>
            </a:r>
            <a:endParaRPr lang="zh-CN" altLang="en-US" sz="2400" b="1" dirty="0" smtClean="0"/>
          </a:p>
          <a:p>
            <a:pPr lvl="1"/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168008" y="6381752"/>
            <a:ext cx="442912" cy="476251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</a:fld>
            <a:endParaRPr lang="en-US" altLang="zh-CN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91544" y="2650606"/>
            <a:ext cx="9036496" cy="12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  <a:defRPr/>
            </a:pPr>
            <a:r>
              <a:rPr kumimoji="1" lang="en-US" altLang="zh-CN" sz="40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804030504040204" pitchFamily="34" charset="0"/>
                <a:ea typeface="华文中宋" pitchFamily="2" charset="-122"/>
                <a:cs typeface="Verdana" panose="020B0804030504040204" pitchFamily="34" charset="0"/>
              </a:rPr>
              <a:t>Thank you for your attention</a:t>
            </a:r>
            <a:r>
              <a:rPr kumimoji="1" lang="zh-CN" altLang="en-US" sz="40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804030504040204" pitchFamily="34" charset="0"/>
                <a:ea typeface="华文中宋" pitchFamily="2" charset="-122"/>
                <a:cs typeface="Verdana" panose="020B0804030504040204" pitchFamily="34" charset="0"/>
              </a:rPr>
              <a:t>！</a:t>
            </a:r>
            <a:endParaRPr kumimoji="1" lang="zh-CN" altLang="en-US" sz="4000" b="1" kern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804030504040204" pitchFamily="34" charset="0"/>
              <a:ea typeface="华文中宋" pitchFamily="2" charset="-122"/>
              <a:cs typeface="Verdana" panose="020B08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1545" y="1122045"/>
            <a:ext cx="8569325" cy="3928110"/>
          </a:xfrm>
        </p:spPr>
        <p:txBody>
          <a:bodyPr/>
          <a:lstStyle/>
          <a:p>
            <a:pPr marL="0" indent="0">
              <a:buNone/>
            </a:pPr>
            <a:endParaRPr lang="en-US" altLang="zh-CN" sz="3200" dirty="0" smtClean="0"/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1. Introduction</a:t>
            </a:r>
            <a:endParaRPr lang="en-US" altLang="zh-CN" sz="3200" dirty="0" smtClean="0">
              <a:solidFill>
                <a:srgbClr val="FF0000"/>
              </a:solidFill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2. System Design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3. Test Results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4. Summary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5807968" y="6381752"/>
            <a:ext cx="442912" cy="476251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4295800" y="6309326"/>
            <a:ext cx="2133600" cy="3752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/>
              <a:t>3</a:t>
            </a:r>
            <a:endParaRPr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341630" y="1195705"/>
            <a:ext cx="111226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ym typeface="+mn-ea"/>
              </a:rPr>
              <a:t>   -</a:t>
            </a:r>
            <a:r>
              <a:rPr lang="zh-CN" altLang="en-US" sz="2400">
                <a:sym typeface="+mn-ea"/>
              </a:rPr>
              <a:t>With the development of EAST experiment, the data in its data warehouse is getting bigger and bigger.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ym typeface="+mn-ea"/>
              </a:rPr>
              <a:t>   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Multi-source database  stores abundant  data, but lacks a resource directory, which makes it difficult for users to have a quick overview of experimental</a:t>
            </a:r>
            <a:r>
              <a:rPr lang="en-US" altLang="zh-CN" sz="2400">
                <a:sym typeface="+mn-ea"/>
              </a:rPr>
              <a:t>/engineering</a:t>
            </a:r>
            <a:r>
              <a:rPr lang="zh-CN" altLang="en-US" sz="2400">
                <a:sym typeface="+mn-ea"/>
              </a:rPr>
              <a:t> data.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>
                <a:sym typeface="+mn-ea"/>
              </a:rPr>
              <a:t> </a:t>
            </a:r>
            <a:endParaRPr lang="en-US" altLang="zh-CN" sz="2400"/>
          </a:p>
          <a:p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  </a:t>
            </a:r>
            <a:endParaRPr lang="en-US" altLang="zh-CN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7845" y="3085465"/>
            <a:ext cx="3827780" cy="3223895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/>
        </p:nvGraphicFramePr>
        <p:xfrm>
          <a:off x="1282065" y="3538220"/>
          <a:ext cx="4206240" cy="256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</a:tblGrid>
              <a:tr h="43942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4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mdsplus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800TB</a:t>
                      </a:r>
                      <a:endParaRPr lang="en-US" altLang="zh-CN"/>
                    </a:p>
                  </a:txBody>
                  <a:tcPr/>
                </a:tc>
              </a:tr>
              <a:tr h="5314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camera vod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250TB</a:t>
                      </a:r>
                      <a:endParaRPr lang="en-US" altLang="zh-CN"/>
                    </a:p>
                  </a:txBody>
                  <a:tcPr/>
                </a:tc>
              </a:tr>
              <a:tr h="5314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lzo files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50TB</a:t>
                      </a:r>
                      <a:endParaRPr lang="en-US" altLang="zh-CN"/>
                    </a:p>
                  </a:txBody>
                  <a:tcPr/>
                </a:tc>
              </a:tr>
              <a:tr h="5308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other files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500TB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5807968" y="6381752"/>
            <a:ext cx="442912" cy="476251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</a:fld>
            <a:endParaRPr lang="en-US" altLang="zh-CN" dirty="0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en-US" altLang="zh-CN" dirty="0"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To develop a metadata management </a:t>
            </a:r>
            <a:r>
              <a:rPr lang="en-US" altLang="zh-CN" dirty="0" smtClean="0">
                <a:latin typeface="Times New Roman" panose="02020703060505090304" pitchFamily="18" charset="0"/>
                <a:cs typeface="Times New Roman" panose="02020703060505090304" pitchFamily="18" charset="0"/>
                <a:sym typeface="+mn-ea"/>
              </a:rPr>
              <a:t>system for all the experiment data.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15" y="2117725"/>
            <a:ext cx="10267950" cy="346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0" y="5"/>
            <a:ext cx="12000656" cy="871694"/>
          </a:xfrm>
        </p:spPr>
        <p:txBody>
          <a:bodyPr/>
          <a:lstStyle/>
          <a:p>
            <a:r>
              <a:rPr lang="en-US" altLang="zh-CN" smtClean="0">
                <a:sym typeface="+mn-ea"/>
              </a:rPr>
              <a:t>Outline</a:t>
            </a:r>
            <a:endParaRPr lang="en-US" altLang="zh-CN" smtClean="0">
              <a:sym typeface="+mn-ea"/>
            </a:endParaRPr>
          </a:p>
        </p:txBody>
      </p:sp>
      <p:sp>
        <p:nvSpPr>
          <p:cNvPr id="30722" name="幻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5874544" y="6347060"/>
            <a:ext cx="442912" cy="476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0C673-7B16-794E-B7C0-ABF56F25B352}" type="slidenum">
              <a:rPr kumimoji="0" lang="zh-CN" altLang="en-US" sz="1600">
                <a:solidFill>
                  <a:schemeClr val="tx2"/>
                </a:solidFill>
                <a:latin typeface="Times New Roman" panose="02020703060505090304" pitchFamily="18" charset="0"/>
              </a:rPr>
            </a:fld>
            <a:endParaRPr kumimoji="0" lang="zh-CN" altLang="en-US" sz="1600" dirty="0">
              <a:solidFill>
                <a:schemeClr val="tx2"/>
              </a:solidFill>
              <a:latin typeface="Times New Roman" panose="0202070306050509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31545" y="1104900"/>
            <a:ext cx="8569325" cy="3928110"/>
          </a:xfrm>
        </p:spPr>
        <p:txBody>
          <a:bodyPr/>
          <a:lstStyle/>
          <a:p>
            <a:pPr marL="0" indent="0">
              <a:buNone/>
            </a:pPr>
            <a:endParaRPr lang="en-US" altLang="zh-CN" sz="3200" dirty="0" smtClean="0"/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1. Introduction</a:t>
            </a:r>
            <a:endParaRPr lang="en-US" altLang="zh-CN" sz="3200" dirty="0" smtClean="0">
              <a:solidFill>
                <a:srgbClr val="FF0000"/>
              </a:solidFill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2. System Design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3. Test Results</a:t>
            </a:r>
            <a:endParaRPr lang="en-US" altLang="zh-CN" sz="3200" dirty="0" smtClean="0">
              <a:latin typeface="Times New Roman" panose="02020703060505090304" pitchFamily="18" charset="0"/>
              <a:ea typeface="微软雅黑" panose="020B0503020204020204" pitchFamily="34" charset="-122"/>
              <a:cs typeface="Times New Roman" panose="0202070306050509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200" dirty="0" smtClean="0">
                <a:latin typeface="Times New Roman" panose="02020703060505090304" pitchFamily="18" charset="0"/>
                <a:ea typeface="微软雅黑" panose="020B0503020204020204" pitchFamily="34" charset="-122"/>
                <a:cs typeface="Times New Roman" panose="02020703060505090304" pitchFamily="18" charset="0"/>
                <a:sym typeface="+mn-ea"/>
              </a:rPr>
              <a:t>4. Summary</a:t>
            </a:r>
            <a:endParaRPr lang="zh-CN" altLang="en-US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911424" y="5"/>
            <a:ext cx="9756576" cy="859164"/>
          </a:xfrm>
        </p:spPr>
        <p:txBody>
          <a:bodyPr/>
          <a:lstStyle/>
          <a:p>
            <a:r>
              <a:rPr lang="en-US" altLang="zh-CN" sz="2800" smtClean="0">
                <a:sym typeface="+mn-ea"/>
              </a:rPr>
              <a:t>Architecture</a:t>
            </a:r>
            <a:endParaRPr lang="zh-CN" altLang="en-US" dirty="0">
              <a:latin typeface="+mn-lt"/>
              <a:ea typeface="SimHei" charset="-122"/>
              <a:cs typeface="SimHei" charset="-122"/>
            </a:endParaRPr>
          </a:p>
        </p:txBody>
      </p:sp>
      <p:sp>
        <p:nvSpPr>
          <p:cNvPr id="30722" name="幻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5945051" y="6347456"/>
            <a:ext cx="442912" cy="476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0C673-7B16-794E-B7C0-ABF56F25B352}" type="slidenum">
              <a:rPr kumimoji="0" lang="zh-CN" altLang="en-US" sz="1400">
                <a:solidFill>
                  <a:schemeClr val="tx2"/>
                </a:solidFill>
                <a:latin typeface="Times New Roman" panose="02020703060505090304" pitchFamily="18" charset="0"/>
              </a:rPr>
            </a:fld>
            <a:endParaRPr kumimoji="0" lang="zh-CN" altLang="en-US" sz="1400" dirty="0">
              <a:solidFill>
                <a:schemeClr val="tx2"/>
              </a:solidFill>
              <a:latin typeface="Times New Roman" panose="0202070306050509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615" y="933450"/>
            <a:ext cx="8079105" cy="4990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3415" y="5849620"/>
            <a:ext cx="250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system architecture</a:t>
            </a:r>
            <a:endParaRPr lang="en-US" altLang="zh-CN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>
                <a:sym typeface="+mn-ea"/>
              </a:rPr>
              <a:t>Why mongoDB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5982432" y="6381752"/>
            <a:ext cx="442912" cy="476251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</a:fld>
            <a:endParaRPr lang="en-US" altLang="zh-CN" dirty="0"/>
          </a:p>
        </p:txBody>
      </p:sp>
      <p:graphicFrame>
        <p:nvGraphicFramePr>
          <p:cNvPr id="7" name="内容占位符 6"/>
          <p:cNvGraphicFramePr/>
          <p:nvPr>
            <p:ph idx="1"/>
          </p:nvPr>
        </p:nvGraphicFramePr>
        <p:xfrm>
          <a:off x="1036955" y="1079500"/>
          <a:ext cx="9999345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330"/>
                <a:gridCol w="2496185"/>
                <a:gridCol w="2494915"/>
                <a:gridCol w="2494915"/>
              </a:tblGrid>
              <a:tr h="38227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RDBMS</a:t>
                      </a:r>
                      <a:endParaRPr lang="en-US" altLang="zh-CN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NoSQL</a:t>
                      </a:r>
                      <a:endParaRPr lang="en-US" altLang="zh-CN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</a:rPr>
                        <a:t>remark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tree data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redundancy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support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</a:tr>
              <a:tr h="4197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Storage size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big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giant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NoSQL better</a:t>
                      </a:r>
                      <a:endParaRPr lang="en-US" altLang="zh-CN" sz="1400"/>
                    </a:p>
                  </a:txBody>
                  <a:tcPr/>
                </a:tc>
              </a:tr>
              <a:tr h="5632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expansibility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hard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easy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data format flexible</a:t>
                      </a:r>
                      <a:endParaRPr lang="en-US" altLang="zh-CN" sz="1400"/>
                    </a:p>
                  </a:txBody>
                  <a:tcPr/>
                </a:tc>
              </a:tr>
              <a:tr h="4578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transaction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strong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weak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75" y="3499485"/>
            <a:ext cx="10814050" cy="18421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71055" y="5677535"/>
            <a:ext cx="2793365" cy="3683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en-US" altLang="zh-CN">
                <a:sym typeface="+mn-ea"/>
              </a:rPr>
              <a:t>MongoDB is the best.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 bwMode="auto">
          <a:xfrm>
            <a:off x="1524000" y="5"/>
            <a:ext cx="9144000" cy="88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87" rIns="0" bIns="34287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0066FF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FF"/>
                </a:solidFill>
                <a:latin typeface="Times New Roman" panose="02020703060505090304" pitchFamily="18" charset="0"/>
                <a:ea typeface="华文中宋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FF"/>
                </a:solidFill>
                <a:latin typeface="Times New Roman" panose="02020703060505090304" pitchFamily="18" charset="0"/>
                <a:ea typeface="华文中宋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FF"/>
                </a:solidFill>
                <a:latin typeface="Times New Roman" panose="02020703060505090304" pitchFamily="18" charset="0"/>
                <a:ea typeface="华文中宋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FF"/>
                </a:solidFill>
                <a:latin typeface="Times New Roman" panose="02020703060505090304" pitchFamily="18" charset="0"/>
                <a:ea typeface="华文中宋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kern="0" smtClean="0">
                <a:solidFill>
                  <a:schemeClr val="bg1"/>
                </a:solidFill>
                <a:latin typeface="Arial Black" panose="020B0A04020102020204" charset="0"/>
                <a:ea typeface="黑体" pitchFamily="49" charset="-122"/>
                <a:cs typeface="黑体" charset="0"/>
                <a:sym typeface="+mn-ea"/>
              </a:rPr>
              <a:t>Database design</a:t>
            </a:r>
            <a:endParaRPr lang="en-US" altLang="zh-CN" sz="3000" kern="0" dirty="0">
              <a:solidFill>
                <a:schemeClr val="bg1"/>
              </a:solidFill>
              <a:latin typeface="Times New Roman" panose="02020703060505090304" pitchFamily="18" charset="0"/>
              <a:cs typeface="Times New Roman" panose="02020703060505090304" pitchFamily="18" charset="0"/>
              <a:sym typeface="+mn-ea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4294967295"/>
          </p:nvPr>
        </p:nvSpPr>
        <p:spPr>
          <a:xfrm>
            <a:off x="5864205" y="6381334"/>
            <a:ext cx="591841" cy="296641"/>
          </a:xfrm>
          <a:prstGeom prst="rect">
            <a:avLst/>
          </a:prstGeom>
        </p:spPr>
        <p:txBody>
          <a:bodyPr/>
          <a:lstStyle/>
          <a:p>
            <a:fld id="{344FB41F-034F-4D16-8413-B78CCFF9BF7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" y="889000"/>
            <a:ext cx="8653780" cy="4260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585" y="889000"/>
            <a:ext cx="3146425" cy="46113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68115" y="5756275"/>
            <a:ext cx="4903470" cy="3683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en-US" altLang="zh-CN" b="1" dirty="0"/>
              <a:t>Document storage suitable for Tree data. 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1447"/>
            <a:ext cx="9144000" cy="703263"/>
          </a:xfrm>
        </p:spPr>
        <p:txBody>
          <a:bodyPr/>
          <a:lstStyle/>
          <a:p>
            <a:r>
              <a:rPr lang="en-US" altLang="zh-CN" sz="2800" dirty="0" smtClean="0">
                <a:sym typeface="+mn-ea"/>
              </a:rPr>
              <a:t>Metadata presentation design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5951984" y="6381752"/>
            <a:ext cx="442912" cy="476251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</a:fld>
            <a:endParaRPr lang="en-US" altLang="zh-CN" dirty="0"/>
          </a:p>
        </p:txBody>
      </p:sp>
      <p:sp>
        <p:nvSpPr>
          <p:cNvPr id="21" name="文本框 20"/>
          <p:cNvSpPr txBox="1"/>
          <p:nvPr/>
        </p:nvSpPr>
        <p:spPr>
          <a:xfrm>
            <a:off x="3218180" y="5820410"/>
            <a:ext cx="5927090" cy="3683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hree-level </a:t>
            </a:r>
            <a:r>
              <a:rPr lang="en-US" altLang="zh-CN">
                <a:sym typeface="+mn-ea"/>
              </a:rPr>
              <a:t>tables based on JGrid to show tree data.</a:t>
            </a:r>
            <a:endParaRPr lang="en-US" altLang="zh-CN" b="1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2520" y="3116580"/>
            <a:ext cx="4535805" cy="27038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图片 22" descr="CD3705038F10C38C0A4A766BA278305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" y="3299460"/>
            <a:ext cx="4277360" cy="2520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30" y="892175"/>
            <a:ext cx="6276340" cy="21596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右箭头 24"/>
          <p:cNvSpPr/>
          <p:nvPr/>
        </p:nvSpPr>
        <p:spPr>
          <a:xfrm>
            <a:off x="5751830" y="4502150"/>
            <a:ext cx="510540" cy="1155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左弧形箭头 25"/>
          <p:cNvSpPr/>
          <p:nvPr/>
        </p:nvSpPr>
        <p:spPr>
          <a:xfrm>
            <a:off x="2305050" y="2709545"/>
            <a:ext cx="288290" cy="71945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ST plasma control_tm201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plasma control_tm2011.potx</Template>
  <TotalTime>0</TotalTime>
  <Words>2349</Words>
  <Application>WPS 演示</Application>
  <PresentationFormat>自定义</PresentationFormat>
  <Paragraphs>239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2" baseType="lpstr">
      <vt:lpstr>Arial</vt:lpstr>
      <vt:lpstr>方正书宋_GBK</vt:lpstr>
      <vt:lpstr>Wingdings</vt:lpstr>
      <vt:lpstr>宋体</vt:lpstr>
      <vt:lpstr>宋体</vt:lpstr>
      <vt:lpstr>Arial Black</vt:lpstr>
      <vt:lpstr>黑体</vt:lpstr>
      <vt:lpstr>黑体</vt:lpstr>
      <vt:lpstr>华文中宋</vt:lpstr>
      <vt:lpstr>华文中宋</vt:lpstr>
      <vt:lpstr>Century Gothic</vt:lpstr>
      <vt:lpstr>Verdana</vt:lpstr>
      <vt:lpstr>Times New Roman</vt:lpstr>
      <vt:lpstr>MS Mincho;ＭＳ 明朝</vt:lpstr>
      <vt:lpstr>微软雅黑</vt:lpstr>
      <vt:lpstr>Calibri</vt:lpstr>
      <vt:lpstr>SimHei</vt:lpstr>
      <vt:lpstr>华文楷体</vt:lpstr>
      <vt:lpstr>汉仪旗黑KW</vt:lpstr>
      <vt:lpstr>Arial Unicode MS</vt:lpstr>
      <vt:lpstr>华文宋体</vt:lpstr>
      <vt:lpstr>汉仪书宋二KW</vt:lpstr>
      <vt:lpstr>汉仪中黑KW</vt:lpstr>
      <vt:lpstr>Helvetica Neue</vt:lpstr>
      <vt:lpstr>苹方-简</vt:lpstr>
      <vt:lpstr>Thonburi</vt:lpstr>
      <vt:lpstr>EAST plasma control_tm2011</vt:lpstr>
      <vt:lpstr>The metadata management system based on MongoDB for EAST experiment</vt:lpstr>
      <vt:lpstr>Outline</vt:lpstr>
      <vt:lpstr>Introduction</vt:lpstr>
      <vt:lpstr>Motivation</vt:lpstr>
      <vt:lpstr>Outline</vt:lpstr>
      <vt:lpstr>Architecture</vt:lpstr>
      <vt:lpstr>Why mongoDB</vt:lpstr>
      <vt:lpstr>PowerPoint 演示文稿</vt:lpstr>
      <vt:lpstr>Metadata presentation design</vt:lpstr>
      <vt:lpstr>Outline</vt:lpstr>
      <vt:lpstr>Database performance</vt:lpstr>
      <vt:lpstr>Metadata presentation</vt:lpstr>
      <vt:lpstr>Outline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qpyuan</dc:creator>
  <cp:lastModifiedBy>apple</cp:lastModifiedBy>
  <cp:revision>528</cp:revision>
  <cp:lastPrinted>2021-07-05T09:11:36Z</cp:lastPrinted>
  <dcterms:created xsi:type="dcterms:W3CDTF">2021-07-05T09:11:36Z</dcterms:created>
  <dcterms:modified xsi:type="dcterms:W3CDTF">2021-07-05T09:11:36Z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