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56" r:id="rId5"/>
    <p:sldId id="503" r:id="rId6"/>
    <p:sldId id="495" r:id="rId7"/>
    <p:sldId id="509" r:id="rId8"/>
    <p:sldId id="504" r:id="rId9"/>
    <p:sldId id="505" r:id="rId10"/>
    <p:sldId id="493" r:id="rId11"/>
    <p:sldId id="269" r:id="rId12"/>
    <p:sldId id="476" r:id="rId13"/>
    <p:sldId id="477" r:id="rId14"/>
    <p:sldId id="258" r:id="rId15"/>
    <p:sldId id="487" r:id="rId16"/>
    <p:sldId id="502" r:id="rId17"/>
    <p:sldId id="497" r:id="rId18"/>
    <p:sldId id="508" r:id="rId19"/>
    <p:sldId id="499" r:id="rId20"/>
    <p:sldId id="259" r:id="rId21"/>
    <p:sldId id="260" r:id="rId22"/>
    <p:sldId id="500" r:id="rId23"/>
    <p:sldId id="507" r:id="rId24"/>
    <p:sldId id="494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6FF"/>
    <a:srgbClr val="FF85FF"/>
    <a:srgbClr val="00FF00"/>
    <a:srgbClr val="73FEFF"/>
    <a:srgbClr val="FF40FF"/>
    <a:srgbClr val="9437FF"/>
    <a:srgbClr val="FF00FF"/>
    <a:srgbClr val="0066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333" autoAdjust="0"/>
    <p:restoredTop sz="96132" autoAdjust="0"/>
  </p:normalViewPr>
  <p:slideViewPr>
    <p:cSldViewPr snapToGrid="0" showGuides="1">
      <p:cViewPr>
        <p:scale>
          <a:sx n="110" d="100"/>
          <a:sy n="110" d="100"/>
        </p:scale>
        <p:origin x="128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1828" y="4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12/8/21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</a:t>
            </a:r>
            <a:r>
              <a:rPr lang="en-US" baseline="0"/>
              <a:t> would first like to thank the committee for choosing this talk and my many colleagues for their contributions. This talk s certainly an effort of a large team of contributors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0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B73B-86A7-B947-AC45-013ACB52F3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9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1" y="1074421"/>
            <a:ext cx="8500937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0371" y="5343835"/>
            <a:ext cx="40386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  <a:p>
            <a:pPr>
              <a:spcBef>
                <a:spcPts val="200"/>
              </a:spcBef>
            </a:pPr>
            <a:r>
              <a:rPr lang="en-US" sz="900"/>
              <a:t>Work supported by U.S. Department of Energy, Office of Science</a:t>
            </a:r>
          </a:p>
          <a:p>
            <a:pPr>
              <a:spcBef>
                <a:spcPts val="200"/>
              </a:spcBef>
            </a:pPr>
            <a:r>
              <a:rPr lang="en-US" sz="900"/>
              <a:t>under DE-FC02-04ER54698, DE-AC52-07NA27344, DE-FG02-07ER54917,</a:t>
            </a:r>
          </a:p>
          <a:p>
            <a:pPr>
              <a:spcBef>
                <a:spcPts val="200"/>
              </a:spcBef>
            </a:pPr>
            <a:r>
              <a:rPr lang="en-US" sz="900"/>
              <a:t>DE-SC00-16268, and DE-AC05-00OR22725</a:t>
            </a:r>
            <a:endParaRPr lang="en-US" sz="9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21552" y="1388963"/>
            <a:ext cx="6508646" cy="757130"/>
          </a:xfrm>
        </p:spPr>
        <p:txBody>
          <a:bodyPr/>
          <a:lstStyle>
            <a:lvl1pPr algn="l">
              <a:defRPr sz="24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611" y="3013455"/>
            <a:ext cx="4080386" cy="2028101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32" y="5409489"/>
            <a:ext cx="1202817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8" y="1083755"/>
            <a:ext cx="4115073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1078993"/>
            <a:ext cx="436626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60" y="1275789"/>
            <a:ext cx="4153054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059" y="2453317"/>
            <a:ext cx="4134678" cy="2690184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7" y="1078992"/>
            <a:ext cx="4115305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1078992"/>
            <a:ext cx="436626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60" y="1275789"/>
            <a:ext cx="4153054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59" y="2453317"/>
            <a:ext cx="4134678" cy="4163291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0446" y="1078990"/>
            <a:ext cx="5598140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1" y="1078992"/>
            <a:ext cx="2884706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1275789"/>
            <a:ext cx="2682171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60" y="2800350"/>
            <a:ext cx="2656459" cy="381625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3090447" y="1"/>
            <a:ext cx="6053554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741" y="2382"/>
            <a:ext cx="8484632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7" y="274321"/>
            <a:ext cx="8250174" cy="424732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4519612" y="0"/>
            <a:ext cx="4624388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3"/>
            <a:ext cx="20574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3" y="6472945"/>
            <a:ext cx="820246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CB0EDF-45B5-4541-9675-CB12A5A48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AE26-FDE0-B844-B1C5-AB357E1DECC8}" type="datetimeFigureOut">
              <a:rPr lang="en-US" smtClean="0"/>
              <a:t>12/8/21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4BC36-B7AB-AA4D-A8CA-D771C43A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D5A6A-8BD9-1E4E-AB6A-BDCB3429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CE2-3C1D-D748-A4F8-0923B3C54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71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CBAC-D13B-C047-BA89-0AF2CB90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F3FE5-FA2B-9744-9DEE-4B92B783D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AE26-FDE0-B844-B1C5-AB357E1DECC8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13395-3F6B-4346-9833-26779457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C254C-38BF-A640-9E54-DCA4E64D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CE2-3C1D-D748-A4F8-0923B3C54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55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F976C-AFC9-4848-B159-BA449026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599A-9050-3D4A-A7EC-7E9EB4C2F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E3C2F-BC92-C14B-A8C8-1F9F2F1D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AE36-B1CF-C449-84ED-DA32F7E4A383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8FE06-3F4C-9F4F-B18C-68B7A8F2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5EF44-0AC5-A544-8762-000A812D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05D4-DD74-E341-94E4-B06EE533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8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74320"/>
            <a:ext cx="8572500" cy="424732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653735"/>
            <a:ext cx="8572500" cy="4047778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6477000"/>
            <a:ext cx="816102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4571999" y="1078993"/>
            <a:ext cx="4151269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05740" y="1078993"/>
            <a:ext cx="436626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352480"/>
            <a:ext cx="4060102" cy="7571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163" y="2891883"/>
            <a:ext cx="4073266" cy="2252546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74321"/>
            <a:ext cx="8568927" cy="424732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6477000"/>
            <a:ext cx="816102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74321"/>
            <a:ext cx="8628678" cy="424732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758" y="1444752"/>
            <a:ext cx="4130874" cy="821190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758" y="2275468"/>
            <a:ext cx="4130874" cy="3373229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44752"/>
            <a:ext cx="4128516" cy="821190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75468"/>
            <a:ext cx="4128516" cy="3373229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6486525"/>
            <a:ext cx="816102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74321"/>
            <a:ext cx="8628678" cy="424732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522" y="1387602"/>
            <a:ext cx="2707859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2208793"/>
            <a:ext cx="2707859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5244" y="1387602"/>
            <a:ext cx="270631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5244" y="2213185"/>
            <a:ext cx="270631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385763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6421" y="1387602"/>
            <a:ext cx="270631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6421" y="2213185"/>
            <a:ext cx="270631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385763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6477000"/>
            <a:ext cx="816102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435552"/>
            <a:ext cx="4380567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689" y="1435552"/>
            <a:ext cx="4380311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948037"/>
            <a:ext cx="4379004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689" y="948037"/>
            <a:ext cx="438031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10603" y="966165"/>
            <a:ext cx="436139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0603" y="1517523"/>
            <a:ext cx="4361396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768008" y="966165"/>
            <a:ext cx="4358907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768008" y="1517523"/>
            <a:ext cx="4358907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320041"/>
            <a:ext cx="7813748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400521"/>
            <a:ext cx="7749540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8302" y="65460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435552"/>
            <a:ext cx="2901104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435552"/>
            <a:ext cx="2900934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435552"/>
            <a:ext cx="2901104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948037"/>
            <a:ext cx="290006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948037"/>
            <a:ext cx="2900934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948037"/>
            <a:ext cx="291444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8500" y="966165"/>
            <a:ext cx="287541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2598" y="1517904"/>
            <a:ext cx="2875410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34012" y="966165"/>
            <a:ext cx="2873769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39873" y="1517904"/>
            <a:ext cx="2873769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53455" y="966165"/>
            <a:ext cx="28479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59316" y="1517904"/>
            <a:ext cx="2847992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320041"/>
            <a:ext cx="7813748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452" y="405256"/>
            <a:ext cx="7749540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8302" y="65460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1" y="948037"/>
            <a:ext cx="21561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9112" y="966459"/>
            <a:ext cx="2161143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434925"/>
            <a:ext cx="2156105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2466458" y="1434925"/>
            <a:ext cx="2156105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2466458" y="948037"/>
            <a:ext cx="2156104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4727176" y="1434925"/>
            <a:ext cx="2156105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4727176" y="948037"/>
            <a:ext cx="21561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6987895" y="1434925"/>
            <a:ext cx="2156105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6987895" y="948037"/>
            <a:ext cx="21561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2598" y="1517904"/>
            <a:ext cx="2132838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85800" indent="-170260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2462937" y="969264"/>
            <a:ext cx="2161143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2479034" y="1517904"/>
            <a:ext cx="2132838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728692" y="969264"/>
            <a:ext cx="2151068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4734714" y="1517904"/>
            <a:ext cx="2132838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320041"/>
            <a:ext cx="7813748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405256"/>
            <a:ext cx="7749540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984373" y="969264"/>
            <a:ext cx="2159627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6998954" y="1517904"/>
            <a:ext cx="2132838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2326" y="274321"/>
            <a:ext cx="85725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8711" y="1650030"/>
            <a:ext cx="8564601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16607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09847" y="6477000"/>
            <a:ext cx="816102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  <p:sldLayoutId id="2147483759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9pPr>
    </p:titleStyle>
    <p:bodyStyle>
      <a:lvl1pPr marL="215504" indent="-215504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6731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72716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858441" indent="-12977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–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12044" indent="-166688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1"/>
        </a:buClr>
        <a:buFont typeface="Arial" charset="0"/>
        <a:buChar char="»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tiff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6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em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emf"/><Relationship Id="rId7" Type="http://schemas.openxmlformats.org/officeDocument/2006/relationships/image" Target="../media/image4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10" Type="http://schemas.openxmlformats.org/officeDocument/2006/relationships/image" Target="../media/image49.emf"/><Relationship Id="rId9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874" y="1269088"/>
            <a:ext cx="7321229" cy="757130"/>
          </a:xfrm>
        </p:spPr>
        <p:txBody>
          <a:bodyPr/>
          <a:lstStyle/>
          <a:p>
            <a:r>
              <a:rPr lang="en-US" b="1" dirty="0"/>
              <a:t>Simulation of EP-driven nonlinear collective effects using Landau closure methods</a:t>
            </a:r>
            <a:r>
              <a:rPr lang="en-US" dirty="0"/>
              <a:t> 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49" y="2456480"/>
            <a:ext cx="7509950" cy="2618954"/>
          </a:xfrm>
        </p:spPr>
        <p:txBody>
          <a:bodyPr/>
          <a:lstStyle/>
          <a:p>
            <a:r>
              <a:rPr lang="en-US" dirty="0"/>
              <a:t>Don Spong,</a:t>
            </a:r>
            <a:r>
              <a:rPr lang="en-US" baseline="30000" dirty="0"/>
              <a:t>1</a:t>
            </a:r>
            <a:r>
              <a:rPr lang="en-US" dirty="0"/>
              <a:t> M. Van Zeeland</a:t>
            </a:r>
            <a:r>
              <a:rPr lang="en-US" baseline="30000" dirty="0"/>
              <a:t>3</a:t>
            </a:r>
            <a:r>
              <a:rPr lang="en-US" dirty="0"/>
              <a:t>, W. W. Heidbrink,</a:t>
            </a:r>
            <a:r>
              <a:rPr lang="en-US" baseline="30000" dirty="0"/>
              <a:t>4</a:t>
            </a:r>
            <a:r>
              <a:rPr lang="en-US" dirty="0"/>
              <a:t> Y. Ghai</a:t>
            </a:r>
            <a:r>
              <a:rPr lang="en-US" baseline="30000" dirty="0"/>
              <a:t>1 </a:t>
            </a:r>
            <a:r>
              <a:rPr lang="en-US" dirty="0"/>
              <a:t>J. Varela Rodriguez</a:t>
            </a:r>
            <a:r>
              <a:rPr lang="en-US" baseline="30000" dirty="0"/>
              <a:t>2</a:t>
            </a:r>
            <a:r>
              <a:rPr lang="en-US" dirty="0"/>
              <a:t>, L. Garcia</a:t>
            </a:r>
            <a:r>
              <a:rPr lang="en-US" baseline="30000" dirty="0"/>
              <a:t>2</a:t>
            </a:r>
            <a:r>
              <a:rPr lang="en-US" dirty="0"/>
              <a:t>, </a:t>
            </a:r>
            <a:endParaRPr lang="en-US" sz="1350" dirty="0"/>
          </a:p>
          <a:p>
            <a:pPr lvl="1" algn="l"/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Oak Ridge National Laboratory</a:t>
            </a:r>
          </a:p>
          <a:p>
            <a:pPr lvl="1" algn="l"/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Universidad Carlos III de Madrid</a:t>
            </a:r>
          </a:p>
          <a:p>
            <a:pPr lvl="1" algn="l"/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General Atomics</a:t>
            </a:r>
          </a:p>
          <a:p>
            <a:pPr lvl="1" algn="l"/>
            <a:r>
              <a:rPr lang="en-US" sz="1400" baseline="30000" dirty="0">
                <a:solidFill>
                  <a:schemeClr val="bg1"/>
                </a:solidFill>
              </a:rPr>
              <a:t>4</a:t>
            </a:r>
            <a:r>
              <a:rPr lang="en-US" sz="1400" dirty="0">
                <a:solidFill>
                  <a:schemeClr val="bg1"/>
                </a:solidFill>
              </a:rPr>
              <a:t>University of California – Irvine</a:t>
            </a:r>
          </a:p>
          <a:p>
            <a:pPr lvl="1" algn="l"/>
            <a:endParaRPr lang="en-US" sz="1400" dirty="0">
              <a:solidFill>
                <a:schemeClr val="bg1"/>
              </a:solidFill>
            </a:endParaRPr>
          </a:p>
          <a:p>
            <a:pPr lvl="1" algn="l"/>
            <a:r>
              <a:rPr lang="en-US" sz="1600" b="1" dirty="0">
                <a:solidFill>
                  <a:schemeClr val="bg1"/>
                </a:solidFill>
              </a:rPr>
              <a:t>17th Technical Meeting on Energetic Particles and Theory of Plasma Instabilities in Magnetic Confinement Fusion</a:t>
            </a:r>
          </a:p>
          <a:p>
            <a:pPr lvl="1" algn="l"/>
            <a:r>
              <a:rPr lang="en-US" sz="1400" b="1" dirty="0">
                <a:solidFill>
                  <a:schemeClr val="bg1"/>
                </a:solidFill>
              </a:rPr>
              <a:t>December 9, 2021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0E8B7-7CEE-DE45-A6CB-FE7492E2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61" y="2362388"/>
            <a:ext cx="4786535" cy="3241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6382FE4-DFF4-4F4E-80E6-9C6A32EC5B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7730" y="760680"/>
                <a:ext cx="7604109" cy="4891790"/>
              </a:xfrm>
            </p:spPr>
            <p:txBody>
              <a:bodyPr/>
              <a:lstStyle/>
              <a:p>
                <a:r>
                  <a:rPr lang="en-US" dirty="0"/>
                  <a:t>n = 0, 1, 2, 3, 4, 5, 6 – a total of 277 (</a:t>
                </a:r>
                <a:r>
                  <a:rPr lang="en-US" dirty="0" err="1"/>
                  <a:t>m,n</a:t>
                </a:r>
                <a:r>
                  <a:rPr lang="en-US" dirty="0"/>
                  <a:t>) pairs</a:t>
                </a:r>
              </a:p>
              <a:p>
                <a:r>
                  <a:rPr lang="en-US" dirty="0"/>
                  <a:t>400 radial grid points</a:t>
                </a:r>
              </a:p>
              <a:p>
                <a:r>
                  <a:rPr lang="en-US" dirty="0"/>
                  <a:t>These simulations use “quiet starts”, i.e., low amplitude initial conditions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Magnetic energies normalized to equilibrium magnetic energy: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/2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6382FE4-DFF4-4F4E-80E6-9C6A32EC5B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7730" y="760680"/>
                <a:ext cx="7604109" cy="4891790"/>
              </a:xfrm>
              <a:blipFill>
                <a:blip r:embed="rId3"/>
                <a:stretch>
                  <a:fillRect l="-835" t="-1558" r="-501" b="-17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8828ECA-1F8F-DD4D-A881-DA57FD12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830" y="-42972"/>
            <a:ext cx="8746724" cy="757130"/>
          </a:xfrm>
        </p:spPr>
        <p:txBody>
          <a:bodyPr/>
          <a:lstStyle/>
          <a:p>
            <a:r>
              <a:rPr lang="en-US" b="1" dirty="0">
                <a:solidFill>
                  <a:srgbClr val="006600"/>
                </a:solidFill>
              </a:rPr>
              <a:t>Energy evolution shows a steady saturated state with strong coupling between different n’s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AF5154-9BD3-5443-8A43-643173308E44}"/>
              </a:ext>
            </a:extLst>
          </p:cNvPr>
          <p:cNvSpPr/>
          <p:nvPr/>
        </p:nvSpPr>
        <p:spPr>
          <a:xfrm>
            <a:off x="1148432" y="2781488"/>
            <a:ext cx="3642360" cy="335280"/>
          </a:xfrm>
          <a:prstGeom prst="rect">
            <a:avLst/>
          </a:prstGeom>
          <a:noFill/>
          <a:ln w="34925">
            <a:solidFill>
              <a:srgbClr val="0096FF"/>
            </a:solidFill>
            <a:prstDash val="sys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C5EF99-3B7B-8E45-BE60-B20B8062E321}"/>
              </a:ext>
            </a:extLst>
          </p:cNvPr>
          <p:cNvCxnSpPr>
            <a:cxnSpLocks/>
          </p:cNvCxnSpPr>
          <p:nvPr/>
        </p:nvCxnSpPr>
        <p:spPr>
          <a:xfrm>
            <a:off x="4790792" y="2880761"/>
            <a:ext cx="530302" cy="0"/>
          </a:xfrm>
          <a:prstGeom prst="straightConnector1">
            <a:avLst/>
          </a:prstGeom>
          <a:ln w="28575">
            <a:solidFill>
              <a:srgbClr val="0096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7AF8436-57B5-2943-94A2-3FC45F5E1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1" r="8536"/>
          <a:stretch/>
        </p:blipFill>
        <p:spPr>
          <a:xfrm>
            <a:off x="5113110" y="2597925"/>
            <a:ext cx="3909444" cy="2803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8DD62C-2A06-784C-BE1B-4725CC26A57F}"/>
              </a:ext>
            </a:extLst>
          </p:cNvPr>
          <p:cNvSpPr txBox="1"/>
          <p:nvPr/>
        </p:nvSpPr>
        <p:spPr>
          <a:xfrm>
            <a:off x="7067832" y="2807352"/>
            <a:ext cx="60144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>
                <a:solidFill>
                  <a:srgbClr val="0072BD"/>
                </a:solidFill>
                <a:latin typeface="+mn-lt"/>
              </a:rPr>
              <a:t>n = 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36BCBD-6B6E-1B4D-8539-18BC5BEB88A5}"/>
              </a:ext>
            </a:extLst>
          </p:cNvPr>
          <p:cNvSpPr/>
          <p:nvPr/>
        </p:nvSpPr>
        <p:spPr>
          <a:xfrm>
            <a:off x="4414058" y="5400974"/>
            <a:ext cx="376734" cy="26830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F1652E-1FBB-5741-B924-F8C5554A3059}"/>
              </a:ext>
            </a:extLst>
          </p:cNvPr>
          <p:cNvSpPr/>
          <p:nvPr/>
        </p:nvSpPr>
        <p:spPr>
          <a:xfrm>
            <a:off x="8645820" y="5261823"/>
            <a:ext cx="376734" cy="26830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E37AC-B8C5-5E49-9471-96C474E88F8E}"/>
              </a:ext>
            </a:extLst>
          </p:cNvPr>
          <p:cNvSpPr txBox="1"/>
          <p:nvPr/>
        </p:nvSpPr>
        <p:spPr>
          <a:xfrm>
            <a:off x="2478932" y="5407788"/>
            <a:ext cx="981359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latin typeface="+mn-lt"/>
              </a:rPr>
              <a:t>Time(msec)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38050-F06A-FE45-968B-B25960E7A2B1}"/>
              </a:ext>
            </a:extLst>
          </p:cNvPr>
          <p:cNvSpPr txBox="1"/>
          <p:nvPr/>
        </p:nvSpPr>
        <p:spPr>
          <a:xfrm>
            <a:off x="6887415" y="5273635"/>
            <a:ext cx="981359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latin typeface="+mn-lt"/>
              </a:rPr>
              <a:t>Time(msec)</a:t>
            </a:r>
          </a:p>
        </p:txBody>
      </p:sp>
    </p:spTree>
    <p:extLst>
      <p:ext uri="{BB962C8B-B14F-4D97-AF65-F5344CB8AC3E}">
        <p14:creationId xmlns:p14="http://schemas.microsoft.com/office/powerpoint/2010/main" val="3545528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A9DDB9-7303-8949-B566-7E0C696B8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7" r="8130" b="8412"/>
          <a:stretch/>
        </p:blipFill>
        <p:spPr>
          <a:xfrm>
            <a:off x="1826501" y="603015"/>
            <a:ext cx="5978964" cy="207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46820F-0A09-F84C-9BFB-C4ED910BFC7B}"/>
              </a:ext>
            </a:extLst>
          </p:cNvPr>
          <p:cNvSpPr txBox="1"/>
          <p:nvPr/>
        </p:nvSpPr>
        <p:spPr>
          <a:xfrm>
            <a:off x="4286344" y="2180740"/>
            <a:ext cx="1385316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Time (msec)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D4583B6-C927-3143-BADA-973A0A31B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" t="-314" r="-157" b="47944"/>
          <a:stretch/>
        </p:blipFill>
        <p:spPr>
          <a:xfrm>
            <a:off x="3842132" y="5367130"/>
            <a:ext cx="3457311" cy="1490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6CEEA7-ED16-A24E-B54C-BAD92E935377}"/>
              </a:ext>
            </a:extLst>
          </p:cNvPr>
          <p:cNvSpPr txBox="1"/>
          <p:nvPr/>
        </p:nvSpPr>
        <p:spPr>
          <a:xfrm>
            <a:off x="422413" y="5560281"/>
            <a:ext cx="3505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After startup transients, this shows dominant activity at ~100 kHz similar to the experiment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B79BC-F499-054E-AB29-1CA0E77107EF}"/>
                  </a:ext>
                </a:extLst>
              </p:cNvPr>
              <p:cNvSpPr txBox="1"/>
              <p:nvPr/>
            </p:nvSpPr>
            <p:spPr>
              <a:xfrm>
                <a:off x="1098791" y="1251858"/>
                <a:ext cx="546497" cy="5248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B79BC-F499-054E-AB29-1CA0E7710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791" y="1251858"/>
                <a:ext cx="546497" cy="524824"/>
              </a:xfrm>
              <a:prstGeom prst="rect">
                <a:avLst/>
              </a:prstGeom>
              <a:blipFill>
                <a:blip r:embed="rId4"/>
                <a:stretch>
                  <a:fillRect t="-9524" r="-11364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8D0E229-8475-334E-8362-9460F4B1077C}"/>
              </a:ext>
            </a:extLst>
          </p:cNvPr>
          <p:cNvSpPr txBox="1"/>
          <p:nvPr/>
        </p:nvSpPr>
        <p:spPr>
          <a:xfrm>
            <a:off x="147099" y="0"/>
            <a:ext cx="91459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6600"/>
                </a:solidFill>
                <a:latin typeface="+mn-lt"/>
              </a:rPr>
              <a:t>The simulation goes from the linear growth phase far into the nonlinear  saturated regime. It settles into a coherent frequency mode similar to experiment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D1F178-913C-1B4D-8EE4-B8F2722055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90"/>
          <a:stretch/>
        </p:blipFill>
        <p:spPr>
          <a:xfrm>
            <a:off x="971959" y="3018224"/>
            <a:ext cx="7679932" cy="22780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78D094-4645-E34D-A5BF-7548AB6B7672}"/>
              </a:ext>
            </a:extLst>
          </p:cNvPr>
          <p:cNvSpPr/>
          <p:nvPr/>
        </p:nvSpPr>
        <p:spPr>
          <a:xfrm>
            <a:off x="3508397" y="2904359"/>
            <a:ext cx="2837204" cy="11564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C41E7-DB6D-F84A-9DFD-24E3ED7CFC8A}"/>
              </a:ext>
            </a:extLst>
          </p:cNvPr>
          <p:cNvSpPr txBox="1"/>
          <p:nvPr/>
        </p:nvSpPr>
        <p:spPr>
          <a:xfrm>
            <a:off x="3390921" y="817899"/>
            <a:ext cx="371287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Magnetic fluctuations at 𝜌 = 0.2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AFDDF-758C-0044-ABA5-7E06C0B42AA2}"/>
              </a:ext>
            </a:extLst>
          </p:cNvPr>
          <p:cNvSpPr txBox="1"/>
          <p:nvPr/>
        </p:nvSpPr>
        <p:spPr>
          <a:xfrm>
            <a:off x="4989444" y="5421678"/>
            <a:ext cx="14285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+mn-lt"/>
              </a:rPr>
              <a:t>Experiment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37BD54-4032-A649-A2E4-DA1C944E0EEB}"/>
              </a:ext>
            </a:extLst>
          </p:cNvPr>
          <p:cNvSpPr txBox="1"/>
          <p:nvPr/>
        </p:nvSpPr>
        <p:spPr>
          <a:xfrm>
            <a:off x="2034135" y="3134375"/>
            <a:ext cx="13244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FFFF"/>
                </a:solidFill>
                <a:latin typeface="+mn-lt"/>
              </a:rPr>
              <a:t>Simulation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8056D-2CD6-824D-B83C-0E8EC8195B78}"/>
              </a:ext>
            </a:extLst>
          </p:cNvPr>
          <p:cNvSpPr txBox="1"/>
          <p:nvPr/>
        </p:nvSpPr>
        <p:spPr>
          <a:xfrm>
            <a:off x="2020421" y="808731"/>
            <a:ext cx="1324402" cy="3416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+mn-lt"/>
              </a:rPr>
              <a:t>Simulation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080FC45-E6DA-5844-9276-1E819913A025}"/>
              </a:ext>
            </a:extLst>
          </p:cNvPr>
          <p:cNvSpPr/>
          <p:nvPr/>
        </p:nvSpPr>
        <p:spPr>
          <a:xfrm>
            <a:off x="4113291" y="3942563"/>
            <a:ext cx="3309730" cy="723845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57248-0DE0-5C41-908F-E6D3B781CE69}"/>
              </a:ext>
            </a:extLst>
          </p:cNvPr>
          <p:cNvSpPr txBox="1"/>
          <p:nvPr/>
        </p:nvSpPr>
        <p:spPr>
          <a:xfrm>
            <a:off x="1956705" y="1814409"/>
            <a:ext cx="64793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Linear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phase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E6AE6A-BD94-A543-909A-BBDD227FBD98}"/>
              </a:ext>
            </a:extLst>
          </p:cNvPr>
          <p:cNvCxnSpPr>
            <a:cxnSpLocks/>
          </p:cNvCxnSpPr>
          <p:nvPr/>
        </p:nvCxnSpPr>
        <p:spPr>
          <a:xfrm>
            <a:off x="2003998" y="1810327"/>
            <a:ext cx="40970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B9F019-F555-084D-9511-06AB00094120}"/>
              </a:ext>
            </a:extLst>
          </p:cNvPr>
          <p:cNvCxnSpPr>
            <a:cxnSpLocks/>
          </p:cNvCxnSpPr>
          <p:nvPr/>
        </p:nvCxnSpPr>
        <p:spPr>
          <a:xfrm flipV="1">
            <a:off x="2533090" y="2058090"/>
            <a:ext cx="1411235" cy="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49DD9C5-423C-FA40-82F6-B6FA71E77153}"/>
              </a:ext>
            </a:extLst>
          </p:cNvPr>
          <p:cNvSpPr txBox="1"/>
          <p:nvPr/>
        </p:nvSpPr>
        <p:spPr>
          <a:xfrm>
            <a:off x="2513211" y="2109998"/>
            <a:ext cx="165942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Energy equilibration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phase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7B6301-4B23-FC41-99F7-0700830618DE}"/>
              </a:ext>
            </a:extLst>
          </p:cNvPr>
          <p:cNvCxnSpPr/>
          <p:nvPr/>
        </p:nvCxnSpPr>
        <p:spPr>
          <a:xfrm>
            <a:off x="3993167" y="2066831"/>
            <a:ext cx="65924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CDE3F7C-8843-BE45-AC8B-FCBDA33B5AC3}"/>
              </a:ext>
            </a:extLst>
          </p:cNvPr>
          <p:cNvSpPr txBox="1"/>
          <p:nvPr/>
        </p:nvSpPr>
        <p:spPr>
          <a:xfrm>
            <a:off x="4596807" y="1925811"/>
            <a:ext cx="208422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Steady frequency regime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968773-8D57-9847-9C03-27F4246D3267}"/>
              </a:ext>
            </a:extLst>
          </p:cNvPr>
          <p:cNvSpPr/>
          <p:nvPr/>
        </p:nvSpPr>
        <p:spPr>
          <a:xfrm>
            <a:off x="1433911" y="2818440"/>
            <a:ext cx="539931" cy="219456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59FF82-3515-B840-A725-4030D71751FF}"/>
              </a:ext>
            </a:extLst>
          </p:cNvPr>
          <p:cNvSpPr txBox="1"/>
          <p:nvPr/>
        </p:nvSpPr>
        <p:spPr>
          <a:xfrm>
            <a:off x="1638108" y="4334879"/>
            <a:ext cx="383503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dirty="0">
                <a:latin typeface="+mn-lt"/>
              </a:rPr>
              <a:t>50</a:t>
            </a:r>
          </a:p>
          <a:p>
            <a:pPr algn="r">
              <a:lnSpc>
                <a:spcPct val="90000"/>
              </a:lnSpc>
            </a:pPr>
            <a:endParaRPr lang="en-US" sz="1400" dirty="0">
              <a:latin typeface="+mn-lt"/>
            </a:endParaRPr>
          </a:p>
          <a:p>
            <a:pPr algn="r">
              <a:lnSpc>
                <a:spcPct val="90000"/>
              </a:lnSpc>
            </a:pPr>
            <a:r>
              <a:rPr lang="en-US" sz="1400" dirty="0">
                <a:latin typeface="+mn-lt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97376-90E4-A54F-A361-B842CE30F800}"/>
              </a:ext>
            </a:extLst>
          </p:cNvPr>
          <p:cNvSpPr txBox="1"/>
          <p:nvPr/>
        </p:nvSpPr>
        <p:spPr>
          <a:xfrm>
            <a:off x="1556537" y="2804148"/>
            <a:ext cx="482889" cy="183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dirty="0">
                <a:latin typeface="+mn-lt"/>
              </a:rPr>
              <a:t>250</a:t>
            </a:r>
          </a:p>
          <a:p>
            <a:pPr algn="r">
              <a:lnSpc>
                <a:spcPct val="90000"/>
              </a:lnSpc>
            </a:pPr>
            <a:endParaRPr lang="en-US" sz="1400" dirty="0">
              <a:latin typeface="+mn-lt"/>
            </a:endParaRPr>
          </a:p>
          <a:p>
            <a:pPr algn="r">
              <a:lnSpc>
                <a:spcPct val="90000"/>
              </a:lnSpc>
            </a:pPr>
            <a:r>
              <a:rPr lang="en-US" sz="1400" dirty="0">
                <a:latin typeface="+mn-lt"/>
              </a:rPr>
              <a:t>200</a:t>
            </a:r>
          </a:p>
          <a:p>
            <a:pPr algn="r">
              <a:lnSpc>
                <a:spcPct val="90000"/>
              </a:lnSpc>
            </a:pPr>
            <a:endParaRPr lang="en-US" sz="1400" dirty="0">
              <a:latin typeface="+mn-lt"/>
            </a:endParaRPr>
          </a:p>
          <a:p>
            <a:pPr algn="r">
              <a:lnSpc>
                <a:spcPct val="90000"/>
              </a:lnSpc>
            </a:pPr>
            <a:r>
              <a:rPr lang="en-US" sz="1400" dirty="0">
                <a:latin typeface="+mn-lt"/>
              </a:rPr>
              <a:t>150</a:t>
            </a:r>
          </a:p>
          <a:p>
            <a:pPr algn="r">
              <a:lnSpc>
                <a:spcPct val="90000"/>
              </a:lnSpc>
            </a:pPr>
            <a:endParaRPr lang="en-US" sz="1400" dirty="0">
              <a:latin typeface="+mn-lt"/>
            </a:endParaRPr>
          </a:p>
          <a:p>
            <a:pPr algn="r">
              <a:lnSpc>
                <a:spcPct val="90000"/>
              </a:lnSpc>
            </a:pPr>
            <a:r>
              <a:rPr lang="en-US" sz="1400" dirty="0">
                <a:latin typeface="+mn-lt"/>
              </a:rPr>
              <a:t>100</a:t>
            </a:r>
          </a:p>
          <a:p>
            <a:pPr algn="r">
              <a:lnSpc>
                <a:spcPct val="90000"/>
              </a:lnSpc>
            </a:pPr>
            <a:endParaRPr lang="en-US" sz="1400" dirty="0">
              <a:latin typeface="+mn-lt"/>
            </a:endParaRPr>
          </a:p>
          <a:p>
            <a:pPr algn="r">
              <a:lnSpc>
                <a:spcPct val="90000"/>
              </a:lnSpc>
            </a:pPr>
            <a:endParaRPr lang="en-US" sz="1400" dirty="0"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D5D580-7F53-1C4D-A42D-4966E0642146}"/>
              </a:ext>
            </a:extLst>
          </p:cNvPr>
          <p:cNvSpPr txBox="1"/>
          <p:nvPr/>
        </p:nvSpPr>
        <p:spPr>
          <a:xfrm rot="16200000">
            <a:off x="397300" y="3708654"/>
            <a:ext cx="19832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Frequency (kHz)</a:t>
            </a:r>
          </a:p>
        </p:txBody>
      </p:sp>
    </p:spTree>
    <p:extLst>
      <p:ext uri="{BB962C8B-B14F-4D97-AF65-F5344CB8AC3E}">
        <p14:creationId xmlns:p14="http://schemas.microsoft.com/office/powerpoint/2010/main" val="1292753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EA0FF8-4684-D34C-A902-C27E15D541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7" r="8130" b="8412"/>
          <a:stretch/>
        </p:blipFill>
        <p:spPr>
          <a:xfrm>
            <a:off x="327991" y="2126941"/>
            <a:ext cx="5242298" cy="1590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DF3ABD-F44F-9A45-89EA-1D846798D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49" y="0"/>
            <a:ext cx="8939951" cy="424732"/>
          </a:xfrm>
        </p:spPr>
        <p:txBody>
          <a:bodyPr/>
          <a:lstStyle/>
          <a:p>
            <a:r>
              <a:rPr lang="en-US" b="1" dirty="0">
                <a:solidFill>
                  <a:srgbClr val="006600"/>
                </a:solidFill>
              </a:rPr>
              <a:t>Animation: nonlinear mode structure evolution shows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B8A843-C9FA-614C-AC3D-24C7E9FDC255}"/>
                  </a:ext>
                </a:extLst>
              </p:cNvPr>
              <p:cNvSpPr txBox="1"/>
              <p:nvPr/>
            </p:nvSpPr>
            <p:spPr>
              <a:xfrm>
                <a:off x="520616" y="2294479"/>
                <a:ext cx="546497" cy="5248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B8A843-C9FA-614C-AC3D-24C7E9FDC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16" y="2294479"/>
                <a:ext cx="546497" cy="524824"/>
              </a:xfrm>
              <a:prstGeom prst="rect">
                <a:avLst/>
              </a:prstGeom>
              <a:blipFill>
                <a:blip r:embed="rId5"/>
                <a:stretch>
                  <a:fillRect t="-9524" r="-11364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2595F34-F8CF-B441-98FC-C077A4FFB46D}"/>
              </a:ext>
            </a:extLst>
          </p:cNvPr>
          <p:cNvSpPr txBox="1"/>
          <p:nvPr/>
        </p:nvSpPr>
        <p:spPr>
          <a:xfrm>
            <a:off x="1549362" y="3225977"/>
            <a:ext cx="1233030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Time (msec)</a:t>
            </a:r>
          </a:p>
        </p:txBody>
      </p:sp>
      <p:pic>
        <p:nvPicPr>
          <p:cNvPr id="3" name="D3d-TAE-IAEA-2021.mov" descr="D3d-TAE-IAEA-2021.mov">
            <a:hlinkClick r:id="" action="ppaction://media"/>
            <a:extLst>
              <a:ext uri="{FF2B5EF4-FFF2-40B4-BE49-F238E27FC236}">
                <a16:creationId xmlns:a16="http://schemas.microsoft.com/office/drawing/2014/main" id="{B42C76A7-5CF2-734A-BBC5-A3E9FF35F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419" t="4893" r="33854" b="15474"/>
          <a:stretch/>
        </p:blipFill>
        <p:spPr>
          <a:xfrm>
            <a:off x="5754848" y="830512"/>
            <a:ext cx="3204595" cy="5444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C6BAAA-AEE9-2746-9148-B5510B4CD26B}"/>
              </a:ext>
            </a:extLst>
          </p:cNvPr>
          <p:cNvSpPr txBox="1"/>
          <p:nvPr/>
        </p:nvSpPr>
        <p:spPr>
          <a:xfrm>
            <a:off x="461395" y="436228"/>
            <a:ext cx="5559535" cy="1597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dirty="0">
                <a:latin typeface="+mn-lt"/>
              </a:rPr>
              <a:t>Outer TAE (m ~ 16) and inner mode (m = 3)</a:t>
            </a:r>
          </a:p>
          <a:p>
            <a:pPr algn="l">
              <a:lnSpc>
                <a:spcPct val="140000"/>
              </a:lnSpc>
            </a:pPr>
            <a:r>
              <a:rPr lang="en-US" dirty="0">
                <a:latin typeface="+mn-lt"/>
              </a:rPr>
              <a:t>Radial mode shearing from zonal flows</a:t>
            </a:r>
          </a:p>
          <a:p>
            <a:pPr algn="l">
              <a:lnSpc>
                <a:spcPct val="140000"/>
              </a:lnSpc>
            </a:pPr>
            <a:r>
              <a:rPr lang="en-US" dirty="0">
                <a:latin typeface="+mn-lt"/>
              </a:rPr>
              <a:t>Nonlinear energy transfers between different n’s</a:t>
            </a:r>
          </a:p>
          <a:p>
            <a:pPr>
              <a:lnSpc>
                <a:spcPct val="140000"/>
              </a:lnSpc>
            </a:pPr>
            <a:r>
              <a:rPr lang="en-US" dirty="0">
                <a:latin typeface="+mn-lt"/>
              </a:rPr>
              <a:t>Variation in amplitudes and radial position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D737D-75A4-4F4A-B7EB-615662B18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862"/>
          <a:stretch/>
        </p:blipFill>
        <p:spPr>
          <a:xfrm>
            <a:off x="1417739" y="4253218"/>
            <a:ext cx="3799207" cy="1593909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F31147D7-480D-414F-8211-40654165DC05}"/>
              </a:ext>
            </a:extLst>
          </p:cNvPr>
          <p:cNvSpPr/>
          <p:nvPr/>
        </p:nvSpPr>
        <p:spPr>
          <a:xfrm rot="16200000">
            <a:off x="4362277" y="2944537"/>
            <a:ext cx="201336" cy="989899"/>
          </a:xfrm>
          <a:prstGeom prst="leftBrace">
            <a:avLst/>
          </a:prstGeom>
          <a:ln w="28575">
            <a:solidFill>
              <a:srgbClr val="C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6374B4-DF78-F54E-ADA4-2E83A1105C27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3526699" y="3582099"/>
            <a:ext cx="919468" cy="536896"/>
          </a:xfrm>
          <a:prstGeom prst="straightConnector1">
            <a:avLst/>
          </a:prstGeom>
          <a:ln w="28575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B50650-A8E1-F046-AF3E-D72AF68D90AF}"/>
              </a:ext>
            </a:extLst>
          </p:cNvPr>
          <p:cNvSpPr txBox="1"/>
          <p:nvPr/>
        </p:nvSpPr>
        <p:spPr>
          <a:xfrm>
            <a:off x="2155971" y="4118995"/>
            <a:ext cx="274145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Time interval of animation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D7409-C706-AC47-9A3C-6B8916122B5C}"/>
              </a:ext>
            </a:extLst>
          </p:cNvPr>
          <p:cNvSpPr txBox="1"/>
          <p:nvPr/>
        </p:nvSpPr>
        <p:spPr>
          <a:xfrm>
            <a:off x="2859443" y="5802796"/>
            <a:ext cx="1233030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Time (msec)</a:t>
            </a:r>
          </a:p>
        </p:txBody>
      </p:sp>
    </p:spTree>
    <p:extLst>
      <p:ext uri="{BB962C8B-B14F-4D97-AF65-F5344CB8AC3E}">
        <p14:creationId xmlns:p14="http://schemas.microsoft.com/office/powerpoint/2010/main" val="40413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2D0A-89BF-9443-991F-4E568705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0"/>
            <a:ext cx="8821674" cy="1089529"/>
          </a:xfrm>
        </p:spPr>
        <p:txBody>
          <a:bodyPr/>
          <a:lstStyle/>
          <a:p>
            <a:r>
              <a:rPr lang="en-US" b="1" dirty="0"/>
              <a:t>After doing the same time averaging and normalizing as experiment, the simulated 𝜹B</a:t>
            </a:r>
            <a:r>
              <a:rPr lang="en-US" b="1" baseline="-25000" dirty="0"/>
              <a:t>𝜽</a:t>
            </a:r>
            <a:r>
              <a:rPr lang="en-US" b="1" dirty="0"/>
              <a:t>/B fluctuations show similar time variability as measurements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F8A1487-52FD-B941-BDD2-020E621A4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4" t="65795" r="30000" b="5638"/>
          <a:stretch/>
        </p:blipFill>
        <p:spPr>
          <a:xfrm>
            <a:off x="909903" y="1086071"/>
            <a:ext cx="4489274" cy="1774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4EBD5-C18E-6E48-80F0-EDA50D1A7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" y="2962859"/>
            <a:ext cx="4954270" cy="3895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6ACBD2-0027-BD4C-A4B4-7B58AF3F19F8}"/>
              </a:ext>
            </a:extLst>
          </p:cNvPr>
          <p:cNvSpPr/>
          <p:nvPr/>
        </p:nvSpPr>
        <p:spPr>
          <a:xfrm>
            <a:off x="2087785" y="1086071"/>
            <a:ext cx="1894115" cy="140477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E5BD90F-EFF6-2941-9050-9D458B9F04C0}"/>
              </a:ext>
            </a:extLst>
          </p:cNvPr>
          <p:cNvSpPr/>
          <p:nvPr/>
        </p:nvSpPr>
        <p:spPr>
          <a:xfrm>
            <a:off x="2263262" y="2572979"/>
            <a:ext cx="339635" cy="52814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3EC6A3-0397-5045-8115-FDD2B592036D}"/>
                  </a:ext>
                </a:extLst>
              </p:cNvPr>
              <p:cNvSpPr txBox="1"/>
              <p:nvPr/>
            </p:nvSpPr>
            <p:spPr>
              <a:xfrm>
                <a:off x="6028081" y="2608952"/>
                <a:ext cx="3115919" cy="4249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ea typeface="Cambria Math" panose="02040503050406030204" pitchFamily="18" charset="0"/>
                  </a:rPr>
                  <a:t>Experiment: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90000"/>
                  </a:lnSpc>
                </a:pPr>
                <a:endParaRPr lang="en-US" b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Simulation:</a:t>
                </a:r>
                <a:endParaRPr lang="en-US" b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n-US" dirty="0">
                  <a:latin typeface="+mn-lt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l-GR" dirty="0"/>
                  <a:t>δ</a:t>
                </a:r>
                <a:r>
                  <a:rPr lang="en-US" i="1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dirty="0"/>
                  <a:t> = </a:t>
                </a:r>
                <a:r>
                  <a:rPr lang="el-GR" dirty="0"/>
                  <a:t>ξ·∇</a:t>
                </a:r>
                <a:r>
                  <a:rPr lang="en-US" i="1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dirty="0"/>
                  <a:t> = (1/</a:t>
                </a:r>
                <a:r>
                  <a:rPr lang="el-GR" dirty="0"/>
                  <a:t>ω</a:t>
                </a:r>
                <a:r>
                  <a:rPr lang="en-US" i="1" dirty="0"/>
                  <a:t>B</a:t>
                </a:r>
                <a:r>
                  <a:rPr lang="en-US" dirty="0"/>
                  <a:t>)∇</a:t>
                </a:r>
                <a:r>
                  <a:rPr lang="el-GR" dirty="0"/>
                  <a:t>φ·∇</a:t>
                </a:r>
                <a:r>
                  <a:rPr lang="en-US" i="1" dirty="0" err="1"/>
                  <a:t>T</a:t>
                </a:r>
                <a:r>
                  <a:rPr lang="en-US" baseline="-25000" dirty="0" err="1"/>
                  <a:t>e</a:t>
                </a:r>
                <a:endParaRPr lang="en-US" dirty="0"/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Spot checks:</a:t>
                </a:r>
              </a:p>
              <a:p>
                <a:pPr marL="285750" indent="-285750">
                  <a:lnSpc>
                    <a:spcPct val="90000"/>
                  </a:lnSpc>
                  <a:buFontTx/>
                  <a:buChar char="-"/>
                </a:pPr>
                <a:r>
                  <a:rPr lang="en-US" dirty="0"/>
                  <a:t>t = 4.65 </a:t>
                </a:r>
                <a:r>
                  <a:rPr lang="en-US" dirty="0" err="1"/>
                  <a:t>ms</a:t>
                </a:r>
                <a:r>
                  <a:rPr lang="en-US" dirty="0"/>
                  <a:t>, </a:t>
                </a:r>
                <a:r>
                  <a:rPr lang="el-GR" dirty="0"/>
                  <a:t>δ</a:t>
                </a:r>
                <a:r>
                  <a:rPr lang="en-US" i="1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dirty="0"/>
                  <a:t> = 3.4 eV</a:t>
                </a:r>
              </a:p>
              <a:p>
                <a:pPr marL="285750" indent="-285750">
                  <a:lnSpc>
                    <a:spcPct val="90000"/>
                  </a:lnSpc>
                  <a:buFontTx/>
                  <a:buChar char="-"/>
                </a:pPr>
                <a:r>
                  <a:rPr lang="en-US" dirty="0"/>
                  <a:t>t = 4.74 </a:t>
                </a:r>
                <a:r>
                  <a:rPr lang="en-US" dirty="0" err="1"/>
                  <a:t>ms</a:t>
                </a:r>
                <a:r>
                  <a:rPr lang="en-US" dirty="0"/>
                  <a:t>, </a:t>
                </a:r>
                <a:r>
                  <a:rPr lang="el-GR" dirty="0"/>
                  <a:t>δ</a:t>
                </a:r>
                <a:r>
                  <a:rPr lang="en-US" i="1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dirty="0"/>
                  <a:t> = -1.7eV</a:t>
                </a:r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In future, simulated diagnostic to be developed that better emulates spatial and time averages of the ECE diagnostic.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 </a:t>
                </a:r>
                <a:endParaRPr lang="el-GR" dirty="0"/>
              </a:p>
              <a:p>
                <a:pPr algn="l">
                  <a:lnSpc>
                    <a:spcPct val="90000"/>
                  </a:lnSpc>
                </a:pPr>
                <a:endParaRPr lang="en-US" dirty="0">
                  <a:latin typeface="+mn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3EC6A3-0397-5045-8115-FDD2B5920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081" y="2608952"/>
                <a:ext cx="3115919" cy="4249048"/>
              </a:xfrm>
              <a:prstGeom prst="rect">
                <a:avLst/>
              </a:prstGeom>
              <a:blipFill>
                <a:blip r:embed="rId4"/>
                <a:stretch>
                  <a:fillRect l="-4472" t="-2687" r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5BE638-A203-D649-A168-EEBE9B9245EB}"/>
              </a:ext>
            </a:extLst>
          </p:cNvPr>
          <p:cNvSpPr txBox="1"/>
          <p:nvPr/>
        </p:nvSpPr>
        <p:spPr>
          <a:xfrm rot="16200000">
            <a:off x="-295564" y="4396509"/>
            <a:ext cx="203292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Amplitude (arb.)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420758-B670-0644-AE5E-5B7C11661490}"/>
              </a:ext>
            </a:extLst>
          </p:cNvPr>
          <p:cNvSpPr txBox="1"/>
          <p:nvPr/>
        </p:nvSpPr>
        <p:spPr>
          <a:xfrm>
            <a:off x="5687736" y="1166069"/>
            <a:ext cx="3248005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96FF"/>
                </a:solidFill>
                <a:latin typeface="+mn-lt"/>
              </a:rPr>
              <a:t>Modulations in simulation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96FF"/>
                </a:solidFill>
                <a:latin typeface="+mn-lt"/>
              </a:rPr>
              <a:t>driven by nonlinear energy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96FF"/>
                </a:solidFill>
                <a:latin typeface="+mn-lt"/>
              </a:rPr>
              <a:t>transfers, zonal flow/current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96FF"/>
                </a:solidFill>
                <a:latin typeface="+mn-lt"/>
              </a:rPr>
              <a:t>Predator-prey dynamics</a:t>
            </a:r>
          </a:p>
        </p:txBody>
      </p:sp>
    </p:spTree>
    <p:extLst>
      <p:ext uri="{BB962C8B-B14F-4D97-AF65-F5344CB8AC3E}">
        <p14:creationId xmlns:p14="http://schemas.microsoft.com/office/powerpoint/2010/main" val="318262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87E2B-6C98-A141-BE4B-A7A8A1BD1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63" y="106698"/>
            <a:ext cx="8568927" cy="757130"/>
          </a:xfrm>
        </p:spPr>
        <p:txBody>
          <a:bodyPr/>
          <a:lstStyle/>
          <a:p>
            <a:r>
              <a:rPr lang="en-US" b="1" dirty="0">
                <a:solidFill>
                  <a:srgbClr val="006600"/>
                </a:solidFill>
              </a:rPr>
              <a:t>EP transport effects are evident in the fast ion density profile – critical gradient effect – and vary dynamically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28222-FD95-6740-9A1B-5D2088083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30" y="3449617"/>
            <a:ext cx="3896347" cy="2922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5C61B0-8455-7844-A97E-24E35DB8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30" y="780344"/>
            <a:ext cx="3896345" cy="2922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4FF0D-D342-8741-94CA-8EADF115B4AC}"/>
              </a:ext>
            </a:extLst>
          </p:cNvPr>
          <p:cNvSpPr txBox="1"/>
          <p:nvPr/>
        </p:nvSpPr>
        <p:spPr>
          <a:xfrm>
            <a:off x="1629123" y="1063694"/>
            <a:ext cx="1858201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EP density</a:t>
            </a:r>
            <a:endParaRPr lang="en-US" sz="1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200" dirty="0" err="1">
                <a:latin typeface="+mn-lt"/>
              </a:rPr>
              <a:t>n</a:t>
            </a:r>
            <a:r>
              <a:rPr lang="en-US" sz="1200" baseline="-25000" dirty="0" err="1">
                <a:latin typeface="+mn-lt"/>
              </a:rPr>
              <a:t>EP</a:t>
            </a:r>
            <a:r>
              <a:rPr lang="en-US" sz="1200" dirty="0">
                <a:latin typeface="+mn-lt"/>
              </a:rPr>
              <a:t>(t=0) + n(m=0,n=0,t)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1E1422-BB43-8847-8159-1D073C496A98}"/>
              </a:ext>
            </a:extLst>
          </p:cNvPr>
          <p:cNvSpPr txBox="1"/>
          <p:nvPr/>
        </p:nvSpPr>
        <p:spPr>
          <a:xfrm>
            <a:off x="1594492" y="3696726"/>
            <a:ext cx="2496196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-EP density gradient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-(d/d𝜌)[</a:t>
            </a:r>
            <a:r>
              <a:rPr lang="en-US" sz="1200" dirty="0" err="1">
                <a:latin typeface="+mn-lt"/>
              </a:rPr>
              <a:t>n</a:t>
            </a:r>
            <a:r>
              <a:rPr lang="en-US" sz="1200" baseline="-25000" dirty="0" err="1">
                <a:latin typeface="+mn-lt"/>
              </a:rPr>
              <a:t>EP</a:t>
            </a:r>
            <a:r>
              <a:rPr lang="en-US" sz="1200" dirty="0">
                <a:latin typeface="+mn-lt"/>
              </a:rPr>
              <a:t>(t=0) + n(m=0,n=0,t)]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8A1DD-FB9A-6C4C-A5B9-55890C068391}"/>
              </a:ext>
            </a:extLst>
          </p:cNvPr>
          <p:cNvSpPr txBox="1"/>
          <p:nvPr/>
        </p:nvSpPr>
        <p:spPr>
          <a:xfrm>
            <a:off x="1800751" y="1758491"/>
            <a:ext cx="50687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t </a:t>
            </a:r>
            <a:r>
              <a:rPr lang="en-US" sz="1400" dirty="0">
                <a:latin typeface="+mn-lt"/>
              </a:rPr>
              <a:t>=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AA96F-31B6-8848-A574-DB748F334A9C}"/>
              </a:ext>
            </a:extLst>
          </p:cNvPr>
          <p:cNvSpPr txBox="1"/>
          <p:nvPr/>
        </p:nvSpPr>
        <p:spPr>
          <a:xfrm>
            <a:off x="2321177" y="2295382"/>
            <a:ext cx="115288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40FF"/>
                </a:solidFill>
              </a:rPr>
              <a:t>t</a:t>
            </a:r>
            <a:r>
              <a:rPr lang="en-US" sz="1400" dirty="0">
                <a:solidFill>
                  <a:srgbClr val="FF40FF"/>
                </a:solidFill>
                <a:latin typeface="+mn-lt"/>
              </a:rPr>
              <a:t> = 5.35 msec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BC0CB-0C3C-174F-89BB-2B0C10D7949A}"/>
              </a:ext>
            </a:extLst>
          </p:cNvPr>
          <p:cNvSpPr txBox="1"/>
          <p:nvPr/>
        </p:nvSpPr>
        <p:spPr>
          <a:xfrm>
            <a:off x="3461856" y="3075482"/>
            <a:ext cx="6992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𝜌/𝜌</a:t>
            </a:r>
            <a:r>
              <a:rPr lang="en-US" sz="1200" baseline="-25000" dirty="0">
                <a:latin typeface="+mn-lt"/>
              </a:rPr>
              <a:t>edge</a:t>
            </a:r>
            <a:endParaRPr lang="en-US" sz="12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D28C6-45FB-7B40-ACE4-912D1420F7FF}"/>
              </a:ext>
            </a:extLst>
          </p:cNvPr>
          <p:cNvSpPr txBox="1"/>
          <p:nvPr/>
        </p:nvSpPr>
        <p:spPr>
          <a:xfrm>
            <a:off x="3554408" y="5680014"/>
            <a:ext cx="6992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𝜌/𝜌</a:t>
            </a:r>
            <a:r>
              <a:rPr lang="en-US" sz="1200" baseline="-25000" dirty="0">
                <a:latin typeface="+mn-lt"/>
              </a:rPr>
              <a:t>edge</a:t>
            </a:r>
            <a:endParaRPr lang="en-US" sz="12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3B15A-3E33-A84F-AA29-0A471B4A14A0}"/>
              </a:ext>
            </a:extLst>
          </p:cNvPr>
          <p:cNvSpPr txBox="1"/>
          <p:nvPr/>
        </p:nvSpPr>
        <p:spPr>
          <a:xfrm rot="16200000">
            <a:off x="-439372" y="2128210"/>
            <a:ext cx="2172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fast ion density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6CE511-B98B-6441-93BE-0B2AF7A8F85B}"/>
              </a:ext>
            </a:extLst>
          </p:cNvPr>
          <p:cNvSpPr txBox="1"/>
          <p:nvPr/>
        </p:nvSpPr>
        <p:spPr>
          <a:xfrm rot="16200000">
            <a:off x="-864034" y="4816187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-Normalized fast ion density gradient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209EE8-60AC-3F47-81A7-9DB5696BDA67}"/>
              </a:ext>
            </a:extLst>
          </p:cNvPr>
          <p:cNvCxnSpPr>
            <a:cxnSpLocks/>
          </p:cNvCxnSpPr>
          <p:nvPr/>
        </p:nvCxnSpPr>
        <p:spPr>
          <a:xfrm>
            <a:off x="1540952" y="5708001"/>
            <a:ext cx="1082421" cy="2482"/>
          </a:xfrm>
          <a:prstGeom prst="straightConnector1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61E615-AA80-D148-8CAB-42348E605A81}"/>
              </a:ext>
            </a:extLst>
          </p:cNvPr>
          <p:cNvCxnSpPr>
            <a:cxnSpLocks/>
          </p:cNvCxnSpPr>
          <p:nvPr/>
        </p:nvCxnSpPr>
        <p:spPr>
          <a:xfrm>
            <a:off x="1473733" y="2955540"/>
            <a:ext cx="1072339" cy="2016"/>
          </a:xfrm>
          <a:prstGeom prst="straightConnector1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06E4F5-9615-F845-9BE8-9EFB8170F230}"/>
              </a:ext>
            </a:extLst>
          </p:cNvPr>
          <p:cNvSpPr txBox="1"/>
          <p:nvPr/>
        </p:nvSpPr>
        <p:spPr>
          <a:xfrm>
            <a:off x="1208339" y="2968263"/>
            <a:ext cx="160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Flattened gradient region (see below)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EF49E-13DB-4540-9FFC-A28D486C0207}"/>
              </a:ext>
            </a:extLst>
          </p:cNvPr>
          <p:cNvSpPr txBox="1"/>
          <p:nvPr/>
        </p:nvSpPr>
        <p:spPr>
          <a:xfrm>
            <a:off x="1208339" y="5675153"/>
            <a:ext cx="18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Flattened gradient region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9E5E3-B722-A249-994A-15B37F9A83EC}"/>
              </a:ext>
            </a:extLst>
          </p:cNvPr>
          <p:cNvSpPr txBox="1"/>
          <p:nvPr/>
        </p:nvSpPr>
        <p:spPr>
          <a:xfrm>
            <a:off x="2372875" y="4654091"/>
            <a:ext cx="50687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t </a:t>
            </a:r>
            <a:r>
              <a:rPr lang="en-US" sz="1400" dirty="0">
                <a:latin typeface="+mn-lt"/>
              </a:rPr>
              <a:t>= 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07D7FD-89A7-9E49-AD32-2361B586221E}"/>
              </a:ext>
            </a:extLst>
          </p:cNvPr>
          <p:cNvSpPr txBox="1"/>
          <p:nvPr/>
        </p:nvSpPr>
        <p:spPr>
          <a:xfrm>
            <a:off x="2893301" y="5190982"/>
            <a:ext cx="115288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40FF"/>
                </a:solidFill>
              </a:rPr>
              <a:t>t</a:t>
            </a:r>
            <a:r>
              <a:rPr lang="en-US" sz="1400" dirty="0">
                <a:solidFill>
                  <a:srgbClr val="FF40FF"/>
                </a:solidFill>
                <a:latin typeface="+mn-lt"/>
              </a:rPr>
              <a:t> = 5.35 msec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03FDA4-0468-2843-987B-6BDB1174AF20}"/>
              </a:ext>
            </a:extLst>
          </p:cNvPr>
          <p:cNvSpPr txBox="1"/>
          <p:nvPr/>
        </p:nvSpPr>
        <p:spPr>
          <a:xfrm>
            <a:off x="4965294" y="1703091"/>
            <a:ext cx="293791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Evolving fast ion density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488110-BFFA-D645-8029-66F96854F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9" t="17321" r="8450" b="6417"/>
          <a:stretch/>
        </p:blipFill>
        <p:spPr>
          <a:xfrm>
            <a:off x="4253638" y="2006656"/>
            <a:ext cx="4725624" cy="33272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294166-5CCF-F440-A7F7-AE85EA2DC35E}"/>
              </a:ext>
            </a:extLst>
          </p:cNvPr>
          <p:cNvSpPr txBox="1"/>
          <p:nvPr/>
        </p:nvSpPr>
        <p:spPr>
          <a:xfrm>
            <a:off x="4825762" y="4992240"/>
            <a:ext cx="9683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𝜌/𝜌</a:t>
            </a:r>
            <a:r>
              <a:rPr lang="en-US" baseline="-25000" dirty="0">
                <a:latin typeface="+mn-lt"/>
              </a:rPr>
              <a:t>edge</a:t>
            </a:r>
            <a:endParaRPr lang="en-US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01E5AA-71A7-8440-BDDB-B73003ED6591}"/>
              </a:ext>
            </a:extLst>
          </p:cNvPr>
          <p:cNvSpPr txBox="1"/>
          <p:nvPr/>
        </p:nvSpPr>
        <p:spPr>
          <a:xfrm>
            <a:off x="7170894" y="5163282"/>
            <a:ext cx="146462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>
                <a:latin typeface="+mn-lt"/>
              </a:rPr>
              <a:t>Time (msec)</a:t>
            </a:r>
          </a:p>
        </p:txBody>
      </p:sp>
    </p:spTree>
    <p:extLst>
      <p:ext uri="{BB962C8B-B14F-4D97-AF65-F5344CB8AC3E}">
        <p14:creationId xmlns:p14="http://schemas.microsoft.com/office/powerpoint/2010/main" val="71608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57BE6-2381-084C-AA15-F7195243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39" y="0"/>
            <a:ext cx="8384353" cy="757130"/>
          </a:xfrm>
        </p:spPr>
        <p:txBody>
          <a:bodyPr/>
          <a:lstStyle/>
          <a:p>
            <a:r>
              <a:rPr lang="en-US" b="1" dirty="0"/>
              <a:t>Zonal flows/currents are driven by EP induced symmetry-breaking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B07FB0-B654-D543-A738-CE25EE6F23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858" y="689638"/>
                <a:ext cx="8778142" cy="4047778"/>
              </a:xfrm>
            </p:spPr>
            <p:txBody>
              <a:bodyPr/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Zonal flow evolution equation is derived from flux surface average &lt; &gt; of vorticity equation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(Spong, Phys. Plasmas – 1994):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𝑓𝑎𝑠𝑡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𝜕𝜃</m:t>
                            </m:r>
                          </m:den>
                        </m:f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acc>
                              <m:accPr>
                                <m:chr m:val="̃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𝜕𝜃</m:t>
                            </m:r>
                          </m:den>
                        </m:f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acc>
                              <m:accPr>
                                <m:chr m:val="̃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𝜕𝜃</m:t>
                            </m:r>
                          </m:den>
                        </m:f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acc>
                              <m:accPr>
                                <m:chr m:val="̃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num>
                          <m:den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𝜕𝜃</m:t>
                            </m:r>
                          </m:den>
                        </m:f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𝑠𝑚𝑎𝑙𝑙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𝑡𝑒𝑟𝑚𝑠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𝑘𝑖𝑛𝑒𝑡𝑖𝑐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𝐴𝑙𝑓𝑣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é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𝑤𝑎𝑣𝑒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𝑐𝑜𝑢𝑝𝑙𝑖𝑛𝑔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𝐿𝑎𝑛𝑑𝑎𝑢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𝑑𝑎𝑚𝑝𝑖𝑛𝑔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𝑒𝑡𝑐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Reynold’s stress terms are non-zero only if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contain symmetry breaking effects (also known as twisted mode structures, radial phase, etc.)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Fast ions drive symmetry-breaking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B07FB0-B654-D543-A738-CE25EE6F23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858" y="689638"/>
                <a:ext cx="8778142" cy="4047778"/>
              </a:xfrm>
              <a:blipFill>
                <a:blip r:embed="rId2"/>
                <a:stretch>
                  <a:fillRect l="-578" t="-1567" b="-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E3E98CA-A685-E941-9404-D94C48E70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5" r="42882" b="11739"/>
          <a:stretch/>
        </p:blipFill>
        <p:spPr>
          <a:xfrm>
            <a:off x="5685181" y="4537438"/>
            <a:ext cx="1421297" cy="232056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F65091F-37FE-104C-83DE-D7D8E8118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59" r="43994" b="12319"/>
          <a:stretch/>
        </p:blipFill>
        <p:spPr>
          <a:xfrm>
            <a:off x="7434470" y="4486136"/>
            <a:ext cx="1411356" cy="237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608BCE-C574-E943-8EC3-8742B94AE196}"/>
              </a:ext>
            </a:extLst>
          </p:cNvPr>
          <p:cNvSpPr txBox="1"/>
          <p:nvPr/>
        </p:nvSpPr>
        <p:spPr>
          <a:xfrm>
            <a:off x="5049077" y="2037521"/>
            <a:ext cx="25667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i="1" dirty="0">
                <a:solidFill>
                  <a:srgbClr val="0000FF"/>
                </a:solidFill>
                <a:latin typeface="+mn-lt"/>
              </a:rPr>
              <a:t>Reynold’s stress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54A183-C5C3-E549-8044-148BBEE2208F}"/>
                  </a:ext>
                </a:extLst>
              </p:cNvPr>
              <p:cNvSpPr txBox="1"/>
              <p:nvPr/>
            </p:nvSpPr>
            <p:spPr>
              <a:xfrm>
                <a:off x="745435" y="4691270"/>
                <a:ext cx="4638770" cy="8484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Ideal MHD Alfvén mode parities:</a:t>
                </a:r>
              </a:p>
              <a:p>
                <a:pPr algn="l">
                  <a:lnSpc>
                    <a:spcPct val="90000"/>
                  </a:lnSpc>
                </a:pPr>
                <a:endParaRPr lang="en-US" dirty="0">
                  <a:latin typeface="+mn-lt"/>
                </a:endParaRP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acc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 =</a:t>
                </a:r>
                <a:r>
                  <a:rPr lang="en-US" dirty="0">
                    <a:ea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 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54A183-C5C3-E549-8044-148BBEE22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35" y="4691270"/>
                <a:ext cx="4638770" cy="848437"/>
              </a:xfrm>
              <a:prstGeom prst="rect">
                <a:avLst/>
              </a:prstGeom>
              <a:blipFill>
                <a:blip r:embed="rId5"/>
                <a:stretch>
                  <a:fillRect l="-1093" t="-7353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0CEFF0-6C14-D94C-BDAA-02A739465514}"/>
                  </a:ext>
                </a:extLst>
              </p:cNvPr>
              <p:cNvSpPr/>
              <p:nvPr/>
            </p:nvSpPr>
            <p:spPr>
              <a:xfrm>
                <a:off x="725555" y="5579016"/>
                <a:ext cx="4820479" cy="84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MHD Alfvén mode parities with EP present:</a:t>
                </a:r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 ≠</a:t>
                </a:r>
                <a:r>
                  <a:rPr lang="en-US" dirty="0">
                    <a:ea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dirty="0"/>
                  <a:t> ≠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0CEFF0-6C14-D94C-BDAA-02A739465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5" y="5579016"/>
                <a:ext cx="4820479" cy="848437"/>
              </a:xfrm>
              <a:prstGeom prst="rect">
                <a:avLst/>
              </a:prstGeom>
              <a:blipFill>
                <a:blip r:embed="rId6"/>
                <a:stretch>
                  <a:fillRect l="-1053" t="-8955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5F80C0E-DA6F-9645-AC02-D5FD3E3239A8}"/>
              </a:ext>
            </a:extLst>
          </p:cNvPr>
          <p:cNvSpPr txBox="1"/>
          <p:nvPr/>
        </p:nvSpPr>
        <p:spPr>
          <a:xfrm>
            <a:off x="5470064" y="4005470"/>
            <a:ext cx="1819729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MHD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 mode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Reynold’s stress ~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A9EBD2-803A-D64B-B36E-0784686C99D4}"/>
              </a:ext>
            </a:extLst>
          </p:cNvPr>
          <p:cNvSpPr txBox="1"/>
          <p:nvPr/>
        </p:nvSpPr>
        <p:spPr>
          <a:xfrm>
            <a:off x="7226380" y="3810000"/>
            <a:ext cx="179241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Alfvén mode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symmetry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Breaking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Reynold’s stress ≠ 0</a:t>
            </a:r>
          </a:p>
          <a:p>
            <a:pPr algn="ctr">
              <a:lnSpc>
                <a:spcPct val="90000"/>
              </a:lnSpc>
            </a:pPr>
            <a:endParaRPr lang="en-US" sz="1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A67E4-C790-EC41-A389-68326379E319}"/>
              </a:ext>
            </a:extLst>
          </p:cNvPr>
          <p:cNvSpPr txBox="1"/>
          <p:nvPr/>
        </p:nvSpPr>
        <p:spPr>
          <a:xfrm>
            <a:off x="2554355" y="2057399"/>
            <a:ext cx="47961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~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84B571-E4F9-9D40-A00B-558A6B185C75}"/>
              </a:ext>
            </a:extLst>
          </p:cNvPr>
          <p:cNvSpPr txBox="1"/>
          <p:nvPr/>
        </p:nvSpPr>
        <p:spPr>
          <a:xfrm>
            <a:off x="4018721" y="2060712"/>
            <a:ext cx="47961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~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DD0A20-8011-3A41-B7C0-99B2AF6E16D4}"/>
                  </a:ext>
                </a:extLst>
              </p:cNvPr>
              <p:cNvSpPr txBox="1"/>
              <p:nvPr/>
            </p:nvSpPr>
            <p:spPr>
              <a:xfrm>
                <a:off x="682905" y="4953965"/>
                <a:ext cx="1490856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00FF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DD0A20-8011-3A41-B7C0-99B2AF6E1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05" y="4953965"/>
                <a:ext cx="1490856" cy="313932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177FB5-0C40-D143-B400-2ABB201B4E5A}"/>
                  </a:ext>
                </a:extLst>
              </p:cNvPr>
              <p:cNvSpPr txBox="1"/>
              <p:nvPr/>
            </p:nvSpPr>
            <p:spPr>
              <a:xfrm>
                <a:off x="3092368" y="4955893"/>
                <a:ext cx="1472904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600" b="0" i="1" dirty="0">
                    <a:solidFill>
                      <a:srgbClr val="0000FF"/>
                    </a:solidFill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endParaRPr lang="en-US" sz="1600" dirty="0">
                  <a:solidFill>
                    <a:srgbClr val="0000FF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177FB5-0C40-D143-B400-2ABB201B4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368" y="4955893"/>
                <a:ext cx="1472904" cy="313932"/>
              </a:xfrm>
              <a:prstGeom prst="rect">
                <a:avLst/>
              </a:prstGeom>
              <a:blipFill>
                <a:blip r:embed="rId8"/>
                <a:stretch>
                  <a:fillRect l="-2564" t="-16000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586915-7A99-9E4D-A50F-712675BFD1D5}"/>
                  </a:ext>
                </a:extLst>
              </p:cNvPr>
              <p:cNvSpPr txBox="1"/>
              <p:nvPr/>
            </p:nvSpPr>
            <p:spPr>
              <a:xfrm>
                <a:off x="1439117" y="6416233"/>
                <a:ext cx="3322897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600" b="0" i="1" dirty="0">
                    <a:solidFill>
                      <a:srgbClr val="0000FF"/>
                    </a:solidFill>
                  </a:rPr>
                  <a:t>A 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rgbClr val="0000FF"/>
                    </a:solidFill>
                    <a:latin typeface="+mn-lt"/>
                  </a:rPr>
                  <a:t> + </a:t>
                </a:r>
                <a:r>
                  <a:rPr lang="en-US" sz="1600" i="1" dirty="0">
                    <a:solidFill>
                      <a:srgbClr val="0000FF"/>
                    </a:solidFill>
                    <a:latin typeface="+mn-lt"/>
                  </a:rPr>
                  <a:t>B</a:t>
                </a:r>
                <a:r>
                  <a:rPr lang="en-US" sz="1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𝑠𝑖𝑛</m:t>
                    </m:r>
                    <m:d>
                      <m:dPr>
                        <m:ctrlP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endParaRPr lang="en-US" sz="1600" i="1" dirty="0">
                  <a:solidFill>
                    <a:srgbClr val="0000FF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586915-7A99-9E4D-A50F-712675BFD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117" y="6416233"/>
                <a:ext cx="3322897" cy="313932"/>
              </a:xfrm>
              <a:prstGeom prst="rect">
                <a:avLst/>
              </a:prstGeom>
              <a:blipFill>
                <a:blip r:embed="rId9"/>
                <a:stretch>
                  <a:fillRect l="-1145" t="-16000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86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A6EA-46F1-4945-B7F8-B4C24E03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" y="12866"/>
            <a:ext cx="8913114" cy="646331"/>
          </a:xfrm>
        </p:spPr>
        <p:txBody>
          <a:bodyPr/>
          <a:lstStyle/>
          <a:p>
            <a:r>
              <a:rPr lang="en-US" sz="2000" b="1" dirty="0"/>
              <a:t>2D plots of n = 0 fields show zonal flow and current structures: amplitude and radial location vary with instability amplitude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A592F24-ED18-984A-B7E1-CCCC33A24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3581" r="37109" b="8676"/>
          <a:stretch/>
        </p:blipFill>
        <p:spPr bwMode="auto">
          <a:xfrm>
            <a:off x="3917070" y="3754064"/>
            <a:ext cx="2048256" cy="3103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C719321-9C4A-ED4A-AACA-87559C12C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3917" r="36749" b="8846"/>
          <a:stretch/>
        </p:blipFill>
        <p:spPr bwMode="auto">
          <a:xfrm>
            <a:off x="6402064" y="3754064"/>
            <a:ext cx="2121408" cy="3103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3B93885-ED5A-8E4E-A04B-A217EA651C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3581" r="37092" b="8802"/>
          <a:stretch/>
        </p:blipFill>
        <p:spPr bwMode="auto">
          <a:xfrm>
            <a:off x="6402064" y="591596"/>
            <a:ext cx="2105952" cy="310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FF86BC1-84E5-8645-9C96-F1661DB68B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3069" r="36994" b="8781"/>
          <a:stretch/>
        </p:blipFill>
        <p:spPr bwMode="auto">
          <a:xfrm>
            <a:off x="3917070" y="649285"/>
            <a:ext cx="2103120" cy="3104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5F822-9421-7947-8DD6-A693062C17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479" r="8132" b="8412"/>
          <a:stretch/>
        </p:blipFill>
        <p:spPr>
          <a:xfrm>
            <a:off x="422619" y="2146076"/>
            <a:ext cx="3303514" cy="2305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15ABCE-2D3B-9C4F-8945-20FAFA97168D}"/>
              </a:ext>
            </a:extLst>
          </p:cNvPr>
          <p:cNvSpPr txBox="1"/>
          <p:nvPr/>
        </p:nvSpPr>
        <p:spPr>
          <a:xfrm>
            <a:off x="689060" y="3921104"/>
            <a:ext cx="1385316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Time (msec)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F351BD-E8E2-7949-AF93-11E4FDF2A729}"/>
                  </a:ext>
                </a:extLst>
              </p:cNvPr>
              <p:cNvSpPr txBox="1"/>
              <p:nvPr/>
            </p:nvSpPr>
            <p:spPr>
              <a:xfrm>
                <a:off x="422619" y="2417326"/>
                <a:ext cx="546497" cy="5248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F351BD-E8E2-7949-AF93-11E4FDF2A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19" y="2417326"/>
                <a:ext cx="546497" cy="524824"/>
              </a:xfrm>
              <a:prstGeom prst="rect">
                <a:avLst/>
              </a:prstGeom>
              <a:blipFill>
                <a:blip r:embed="rId7"/>
                <a:stretch>
                  <a:fillRect t="-6977" r="-11364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Up Arrow 11">
            <a:extLst>
              <a:ext uri="{FF2B5EF4-FFF2-40B4-BE49-F238E27FC236}">
                <a16:creationId xmlns:a16="http://schemas.microsoft.com/office/drawing/2014/main" id="{9E6CBC04-C898-264D-A86E-E44094F0AB2D}"/>
              </a:ext>
            </a:extLst>
          </p:cNvPr>
          <p:cNvSpPr/>
          <p:nvPr/>
        </p:nvSpPr>
        <p:spPr>
          <a:xfrm>
            <a:off x="2625933" y="4017569"/>
            <a:ext cx="195643" cy="1162594"/>
          </a:xfrm>
          <a:prstGeom prst="upArrow">
            <a:avLst/>
          </a:prstGeom>
          <a:solidFill>
            <a:srgbClr val="FF00FF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2D8F766A-AE15-9E4D-A97A-394A81D770A3}"/>
              </a:ext>
            </a:extLst>
          </p:cNvPr>
          <p:cNvSpPr/>
          <p:nvPr/>
        </p:nvSpPr>
        <p:spPr>
          <a:xfrm>
            <a:off x="2816870" y="3700748"/>
            <a:ext cx="195643" cy="1479416"/>
          </a:xfrm>
          <a:prstGeom prst="upArrow">
            <a:avLst/>
          </a:prstGeom>
          <a:solidFill>
            <a:srgbClr val="00FF00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2A5BAD-A1EB-6446-9FF9-1A89C6449DE3}"/>
              </a:ext>
            </a:extLst>
          </p:cNvPr>
          <p:cNvSpPr txBox="1"/>
          <p:nvPr/>
        </p:nvSpPr>
        <p:spPr>
          <a:xfrm>
            <a:off x="2523237" y="5180163"/>
            <a:ext cx="340158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FF"/>
                </a:solidFill>
                <a:latin typeface="+mn-lt"/>
              </a:rPr>
              <a:t>t</a:t>
            </a:r>
            <a:r>
              <a:rPr lang="en-US" b="1" baseline="-25000" dirty="0">
                <a:solidFill>
                  <a:srgbClr val="FF00FF"/>
                </a:solidFill>
                <a:latin typeface="+mn-lt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179F1-0F99-534A-BC4A-849FBD209B70}"/>
              </a:ext>
            </a:extLst>
          </p:cNvPr>
          <p:cNvSpPr txBox="1"/>
          <p:nvPr/>
        </p:nvSpPr>
        <p:spPr>
          <a:xfrm>
            <a:off x="2771883" y="5200495"/>
            <a:ext cx="340158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FF00"/>
                </a:solidFill>
                <a:latin typeface="+mn-lt"/>
              </a:rPr>
              <a:t>t</a:t>
            </a:r>
            <a:r>
              <a:rPr lang="en-US" b="1" baseline="-25000" dirty="0">
                <a:solidFill>
                  <a:srgbClr val="00FF00"/>
                </a:solidFill>
                <a:latin typeface="+mn-lt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D50E2-1A9E-554A-8EF4-EC4D89AA09CB}"/>
              </a:ext>
            </a:extLst>
          </p:cNvPr>
          <p:cNvSpPr txBox="1"/>
          <p:nvPr/>
        </p:nvSpPr>
        <p:spPr>
          <a:xfrm>
            <a:off x="4650820" y="714709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𝜹v</a:t>
            </a:r>
            <a:r>
              <a:rPr lang="en-US" sz="2000" baseline="-25000" dirty="0">
                <a:latin typeface="+mn-lt"/>
              </a:rPr>
              <a:t>𝜽</a:t>
            </a:r>
            <a:r>
              <a:rPr lang="en-US" sz="2000" dirty="0">
                <a:latin typeface="+mn-lt"/>
              </a:rPr>
              <a:t>(t=t</a:t>
            </a:r>
            <a:r>
              <a:rPr lang="en-US" sz="2000" baseline="-25000" dirty="0">
                <a:latin typeface="+mn-lt"/>
              </a:rPr>
              <a:t>1</a:t>
            </a:r>
            <a:r>
              <a:rPr lang="en-US" sz="2000" dirty="0">
                <a:latin typeface="+mn-lt"/>
              </a:rPr>
              <a:t>)</a:t>
            </a:r>
            <a:endParaRPr lang="en-US" sz="2000" baseline="-250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09A39-DCD0-6B4F-99CC-6423EC9785B3}"/>
              </a:ext>
            </a:extLst>
          </p:cNvPr>
          <p:cNvSpPr txBox="1"/>
          <p:nvPr/>
        </p:nvSpPr>
        <p:spPr>
          <a:xfrm>
            <a:off x="7126936" y="652257"/>
            <a:ext cx="122501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𝜹</a:t>
            </a:r>
            <a:r>
              <a:rPr lang="en-US" sz="2000" dirty="0">
                <a:latin typeface="+mn-lt"/>
              </a:rPr>
              <a:t>v</a:t>
            </a:r>
            <a:r>
              <a:rPr lang="en-US" sz="2000" baseline="-25000" dirty="0">
                <a:latin typeface="+mn-lt"/>
              </a:rPr>
              <a:t>𝜽</a:t>
            </a:r>
            <a:r>
              <a:rPr lang="en-US" sz="2000" dirty="0">
                <a:latin typeface="+mn-lt"/>
              </a:rPr>
              <a:t>(t=t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)</a:t>
            </a:r>
            <a:endParaRPr lang="en-US" sz="2000" baseline="-25000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A1532-A234-814A-95BA-410BA1C3CF7C}"/>
              </a:ext>
            </a:extLst>
          </p:cNvPr>
          <p:cNvSpPr txBox="1"/>
          <p:nvPr/>
        </p:nvSpPr>
        <p:spPr>
          <a:xfrm>
            <a:off x="4679758" y="379592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𝜹</a:t>
            </a:r>
            <a:r>
              <a:rPr lang="en-US" sz="2000" i="1" dirty="0">
                <a:latin typeface="+mn-lt"/>
              </a:rPr>
              <a:t>J</a:t>
            </a:r>
            <a:r>
              <a:rPr lang="en-US" sz="2000" i="1" baseline="30000" dirty="0">
                <a:latin typeface="+mn-lt"/>
              </a:rPr>
              <a:t>𝛇</a:t>
            </a:r>
            <a:r>
              <a:rPr lang="en-US" sz="2000" dirty="0">
                <a:latin typeface="+mn-lt"/>
              </a:rPr>
              <a:t>(t=t</a:t>
            </a:r>
            <a:r>
              <a:rPr lang="en-US" sz="2000" baseline="-25000" dirty="0">
                <a:latin typeface="+mn-lt"/>
              </a:rPr>
              <a:t>1</a:t>
            </a:r>
            <a:r>
              <a:rPr lang="en-US" sz="2000" dirty="0">
                <a:latin typeface="+mn-lt"/>
              </a:rPr>
              <a:t>)</a:t>
            </a:r>
            <a:endParaRPr lang="en-US" sz="2000" baseline="-25000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4EBE79-492B-3641-9391-9DA8E08111A7}"/>
              </a:ext>
            </a:extLst>
          </p:cNvPr>
          <p:cNvSpPr/>
          <p:nvPr/>
        </p:nvSpPr>
        <p:spPr>
          <a:xfrm>
            <a:off x="7462768" y="3823577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𝜹</a:t>
            </a:r>
            <a:r>
              <a:rPr lang="en-US" sz="2000" i="1" dirty="0"/>
              <a:t>J</a:t>
            </a:r>
            <a:r>
              <a:rPr lang="en-US" sz="2000" i="1" baseline="30000" dirty="0"/>
              <a:t>𝛇</a:t>
            </a:r>
            <a:r>
              <a:rPr lang="en-US" sz="2000" dirty="0"/>
              <a:t>(t=t</a:t>
            </a:r>
            <a:r>
              <a:rPr lang="en-US" sz="2000" baseline="-25000" dirty="0"/>
              <a:t>2</a:t>
            </a:r>
            <a:r>
              <a:rPr lang="en-US" sz="2000" dirty="0"/>
              <a:t>)</a:t>
            </a:r>
            <a:endParaRPr lang="en-US" sz="2000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F7240-8A97-F044-8B7B-0E0F55A154A2}"/>
              </a:ext>
            </a:extLst>
          </p:cNvPr>
          <p:cNvSpPr txBox="1"/>
          <p:nvPr/>
        </p:nvSpPr>
        <p:spPr>
          <a:xfrm>
            <a:off x="388743" y="998571"/>
            <a:ext cx="347425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These regulate the amplitude and intermittency of the fluctuations</a:t>
            </a:r>
          </a:p>
        </p:txBody>
      </p:sp>
    </p:spTree>
    <p:extLst>
      <p:ext uri="{BB962C8B-B14F-4D97-AF65-F5344CB8AC3E}">
        <p14:creationId xmlns:p14="http://schemas.microsoft.com/office/powerpoint/2010/main" val="1902686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3B4EF6-BF92-2342-A0F5-F79924B2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72" y="1095948"/>
            <a:ext cx="5710603" cy="5965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4FAFA5-7F69-9546-AD3C-3A156A792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13" y="-28978"/>
            <a:ext cx="8813587" cy="556357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6600"/>
                </a:solidFill>
              </a:rPr>
              <a:t>Effective transport coefficients derived from dividing 0,0 fluxes</a:t>
            </a:r>
            <a:br>
              <a:rPr lang="en-US" sz="2000" b="1" dirty="0">
                <a:solidFill>
                  <a:srgbClr val="006600"/>
                </a:solidFill>
              </a:rPr>
            </a:br>
            <a:r>
              <a:rPr lang="en-US" sz="2000" b="1" dirty="0">
                <a:solidFill>
                  <a:srgbClr val="006600"/>
                </a:solidFill>
              </a:rPr>
              <a:t>by density gradient =&gt; show strong intermittency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1DDFE-3890-744A-8B69-31A6002D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92" y="596436"/>
            <a:ext cx="3388208" cy="670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88CF8F-66CA-A043-B873-923E8AC44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060" y="728269"/>
            <a:ext cx="2327382" cy="406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CEA3B-4184-6B46-8042-AE2E4BDAFC2B}"/>
              </a:ext>
            </a:extLst>
          </p:cNvPr>
          <p:cNvSpPr txBox="1"/>
          <p:nvPr/>
        </p:nvSpPr>
        <p:spPr>
          <a:xfrm>
            <a:off x="6974384" y="1576794"/>
            <a:ext cx="199016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Taking into account m &gt; 0 terms, the 2D variation of 𝛤</a:t>
            </a:r>
            <a:r>
              <a:rPr lang="en-US" sz="1400" baseline="-25000" dirty="0">
                <a:latin typeface="+mn-lt"/>
              </a:rPr>
              <a:t>𝜌</a:t>
            </a:r>
            <a:r>
              <a:rPr lang="en-US" sz="1400" dirty="0">
                <a:latin typeface="+mn-lt"/>
              </a:rPr>
              <a:t> can be re-constructed</a:t>
            </a:r>
            <a:endParaRPr lang="en-US" sz="1400" baseline="-250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CFAADC-5D1B-AB47-9ECC-C2CD71483EA1}"/>
              </a:ext>
            </a:extLst>
          </p:cNvPr>
          <p:cNvSpPr txBox="1"/>
          <p:nvPr/>
        </p:nvSpPr>
        <p:spPr>
          <a:xfrm>
            <a:off x="5124973" y="2672283"/>
            <a:ext cx="108234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Time (msec)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C94148-DAA6-9346-826A-DE2F33E80CAB}"/>
              </a:ext>
            </a:extLst>
          </p:cNvPr>
          <p:cNvSpPr/>
          <p:nvPr/>
        </p:nvSpPr>
        <p:spPr>
          <a:xfrm>
            <a:off x="6207321" y="6577460"/>
            <a:ext cx="390698" cy="245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9709B-5801-4D44-B808-5B46105D68E2}"/>
              </a:ext>
            </a:extLst>
          </p:cNvPr>
          <p:cNvSpPr/>
          <p:nvPr/>
        </p:nvSpPr>
        <p:spPr>
          <a:xfrm>
            <a:off x="6186482" y="5205567"/>
            <a:ext cx="390698" cy="245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219B0A-37B8-C547-808E-B814261B9B14}"/>
              </a:ext>
            </a:extLst>
          </p:cNvPr>
          <p:cNvSpPr/>
          <p:nvPr/>
        </p:nvSpPr>
        <p:spPr>
          <a:xfrm>
            <a:off x="6207321" y="3833674"/>
            <a:ext cx="390698" cy="245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8A31FC-A9B9-3B45-8623-982948614A43}"/>
              </a:ext>
            </a:extLst>
          </p:cNvPr>
          <p:cNvSpPr/>
          <p:nvPr/>
        </p:nvSpPr>
        <p:spPr>
          <a:xfrm>
            <a:off x="6216970" y="2427058"/>
            <a:ext cx="390698" cy="245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ADA305-CF27-5A46-A0E6-1D983D35D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88" t="4058" r="31538" b="2145"/>
          <a:stretch/>
        </p:blipFill>
        <p:spPr>
          <a:xfrm>
            <a:off x="6808557" y="2444724"/>
            <a:ext cx="2290575" cy="37768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E45B6E-1C44-E942-AD8D-32D0A6536310}"/>
              </a:ext>
            </a:extLst>
          </p:cNvPr>
          <p:cNvSpPr txBox="1"/>
          <p:nvPr/>
        </p:nvSpPr>
        <p:spPr>
          <a:xfrm>
            <a:off x="5124973" y="6577460"/>
            <a:ext cx="108234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Time (msec)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3BA122-C58D-4C4D-AC11-3D96F0B8AC4C}"/>
              </a:ext>
            </a:extLst>
          </p:cNvPr>
          <p:cNvSpPr txBox="1"/>
          <p:nvPr/>
        </p:nvSpPr>
        <p:spPr>
          <a:xfrm>
            <a:off x="5117744" y="3969813"/>
            <a:ext cx="108234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Time (msec)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31BAD9-1713-1546-9BA2-8529A1088AD6}"/>
              </a:ext>
            </a:extLst>
          </p:cNvPr>
          <p:cNvSpPr txBox="1"/>
          <p:nvPr/>
        </p:nvSpPr>
        <p:spPr>
          <a:xfrm>
            <a:off x="5117744" y="5279930"/>
            <a:ext cx="108234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Time (msec)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EDF97-7D1F-3E49-B7FC-85B618069C9A}"/>
              </a:ext>
            </a:extLst>
          </p:cNvPr>
          <p:cNvSpPr txBox="1"/>
          <p:nvPr/>
        </p:nvSpPr>
        <p:spPr>
          <a:xfrm>
            <a:off x="2824480" y="1727200"/>
            <a:ext cx="206979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Average = 1.6 m</a:t>
            </a:r>
            <a:r>
              <a:rPr lang="en-US" sz="1400" baseline="30000" dirty="0">
                <a:solidFill>
                  <a:srgbClr val="0070C0"/>
                </a:solidFill>
                <a:latin typeface="+mn-lt"/>
              </a:rPr>
              <a:t>2</a:t>
            </a:r>
            <a:r>
              <a:rPr lang="en-US" sz="1400" dirty="0">
                <a:solidFill>
                  <a:srgbClr val="0070C0"/>
                </a:solidFill>
                <a:latin typeface="+mn-lt"/>
              </a:rPr>
              <a:t>/sec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4DE67-0A9B-5C4E-85CE-14F68DAFD658}"/>
              </a:ext>
            </a:extLst>
          </p:cNvPr>
          <p:cNvSpPr txBox="1"/>
          <p:nvPr/>
        </p:nvSpPr>
        <p:spPr>
          <a:xfrm>
            <a:off x="2915920" y="3017520"/>
            <a:ext cx="206979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Average = 3.6 m</a:t>
            </a:r>
            <a:r>
              <a:rPr lang="en-US" sz="1400" baseline="30000" dirty="0">
                <a:solidFill>
                  <a:srgbClr val="0070C0"/>
                </a:solidFill>
                <a:latin typeface="+mn-lt"/>
              </a:rPr>
              <a:t>2</a:t>
            </a:r>
            <a:r>
              <a:rPr lang="en-US" sz="1400" dirty="0">
                <a:solidFill>
                  <a:srgbClr val="0070C0"/>
                </a:solidFill>
                <a:latin typeface="+mn-lt"/>
              </a:rPr>
              <a:t>/sec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6CDCEE-8E11-B741-A201-72999D3B91D3}"/>
              </a:ext>
            </a:extLst>
          </p:cNvPr>
          <p:cNvSpPr txBox="1"/>
          <p:nvPr/>
        </p:nvSpPr>
        <p:spPr>
          <a:xfrm>
            <a:off x="2895600" y="4348480"/>
            <a:ext cx="206979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Average = 3.5 m</a:t>
            </a:r>
            <a:r>
              <a:rPr lang="en-US" sz="1400" baseline="30000" dirty="0">
                <a:solidFill>
                  <a:srgbClr val="0070C0"/>
                </a:solidFill>
                <a:latin typeface="+mn-lt"/>
              </a:rPr>
              <a:t>2</a:t>
            </a:r>
            <a:r>
              <a:rPr lang="en-US" sz="1400" dirty="0">
                <a:solidFill>
                  <a:srgbClr val="0070C0"/>
                </a:solidFill>
                <a:latin typeface="+mn-lt"/>
              </a:rPr>
              <a:t>/sec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055D12-4C9B-5045-B190-01BC5BA60518}"/>
              </a:ext>
            </a:extLst>
          </p:cNvPr>
          <p:cNvSpPr txBox="1"/>
          <p:nvPr/>
        </p:nvSpPr>
        <p:spPr>
          <a:xfrm>
            <a:off x="2915920" y="5659120"/>
            <a:ext cx="197041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Average = 1 m</a:t>
            </a:r>
            <a:r>
              <a:rPr lang="en-US" sz="1400" baseline="30000" dirty="0">
                <a:solidFill>
                  <a:srgbClr val="0070C0"/>
                </a:solidFill>
                <a:latin typeface="+mn-lt"/>
              </a:rPr>
              <a:t>2</a:t>
            </a:r>
            <a:r>
              <a:rPr lang="en-US" sz="1400" dirty="0">
                <a:solidFill>
                  <a:srgbClr val="0070C0"/>
                </a:solidFill>
                <a:latin typeface="+mn-lt"/>
              </a:rPr>
              <a:t>/sec</a:t>
            </a:r>
          </a:p>
        </p:txBody>
      </p:sp>
    </p:spTree>
    <p:extLst>
      <p:ext uri="{BB962C8B-B14F-4D97-AF65-F5344CB8AC3E}">
        <p14:creationId xmlns:p14="http://schemas.microsoft.com/office/powerpoint/2010/main" val="2516482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B5CB30D-8B28-5D4D-BEA3-3C0738984B6D}"/>
              </a:ext>
            </a:extLst>
          </p:cNvPr>
          <p:cNvSpPr txBox="1"/>
          <p:nvPr/>
        </p:nvSpPr>
        <p:spPr>
          <a:xfrm>
            <a:off x="121089" y="0"/>
            <a:ext cx="92159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100" b="1" dirty="0">
                <a:solidFill>
                  <a:srgbClr val="006600"/>
                </a:solidFill>
                <a:latin typeface="+mn-lt"/>
              </a:rPr>
              <a:t>Intermittency in transport is correlated with rapid zonal flow variations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AA7F7-25B7-184A-83D4-42B680055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63"/>
          <a:stretch/>
        </p:blipFill>
        <p:spPr>
          <a:xfrm>
            <a:off x="5261107" y="2072511"/>
            <a:ext cx="3648629" cy="3546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2136D9-BE29-6840-96AE-3DDB901EB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9" t="5093" r="4982" b="27941"/>
          <a:stretch/>
        </p:blipFill>
        <p:spPr>
          <a:xfrm>
            <a:off x="1243084" y="2076560"/>
            <a:ext cx="3606229" cy="4592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E753FD-A650-2940-863D-73F6831D37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4" t="26218" r="3575" b="50420"/>
          <a:stretch/>
        </p:blipFill>
        <p:spPr>
          <a:xfrm>
            <a:off x="1321689" y="473009"/>
            <a:ext cx="3606229" cy="15281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1FFAE1-558D-1C48-9811-D4E93AC1654D}"/>
              </a:ext>
            </a:extLst>
          </p:cNvPr>
          <p:cNvSpPr txBox="1"/>
          <p:nvPr/>
        </p:nvSpPr>
        <p:spPr>
          <a:xfrm>
            <a:off x="5026844" y="1366381"/>
            <a:ext cx="411715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Cross-correlation coefficient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between integrated zonal flows and EP transport at different radii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74C2B6-2869-0445-A2F9-ED512EEC752D}"/>
              </a:ext>
            </a:extLst>
          </p:cNvPr>
          <p:cNvSpPr txBox="1"/>
          <p:nvPr/>
        </p:nvSpPr>
        <p:spPr>
          <a:xfrm>
            <a:off x="1129086" y="1920379"/>
            <a:ext cx="513654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Volume Integrated m = 0/n = 0 components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73673-F148-504D-B97C-14B5297D1595}"/>
              </a:ext>
            </a:extLst>
          </p:cNvPr>
          <p:cNvSpPr txBox="1"/>
          <p:nvPr/>
        </p:nvSpPr>
        <p:spPr>
          <a:xfrm>
            <a:off x="1601777" y="2880050"/>
            <a:ext cx="189827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Drives zonal flows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4B5842-C654-E84D-9151-2DD0FC2D96CE}"/>
              </a:ext>
            </a:extLst>
          </p:cNvPr>
          <p:cNvSpPr txBox="1"/>
          <p:nvPr/>
        </p:nvSpPr>
        <p:spPr>
          <a:xfrm>
            <a:off x="1619572" y="4372834"/>
            <a:ext cx="219803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Drives zonal currents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293114-EFFD-AD44-BCDF-21906A1B0094}"/>
              </a:ext>
            </a:extLst>
          </p:cNvPr>
          <p:cNvSpPr txBox="1"/>
          <p:nvPr/>
        </p:nvSpPr>
        <p:spPr>
          <a:xfrm>
            <a:off x="1604802" y="5390383"/>
            <a:ext cx="218681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Drives </a:t>
            </a:r>
            <a:r>
              <a:rPr lang="en-US" sz="1600" dirty="0" err="1">
                <a:latin typeface="+mn-lt"/>
              </a:rPr>
              <a:t>n</a:t>
            </a:r>
            <a:r>
              <a:rPr lang="en-US" sz="1600" baseline="-25000" dirty="0" err="1">
                <a:latin typeface="+mn-lt"/>
              </a:rPr>
              <a:t>fast</a:t>
            </a:r>
            <a:r>
              <a:rPr lang="en-US" sz="1600" dirty="0">
                <a:latin typeface="+mn-lt"/>
              </a:rPr>
              <a:t> flattening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74C316-BA99-8442-AA67-8C6DBF3CA425}"/>
              </a:ext>
            </a:extLst>
          </p:cNvPr>
          <p:cNvSpPr txBox="1"/>
          <p:nvPr/>
        </p:nvSpPr>
        <p:spPr>
          <a:xfrm>
            <a:off x="6265627" y="5592555"/>
            <a:ext cx="179408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Lag time (msec)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6D8274-707E-0E4B-9E35-8A86246BE3C3}"/>
              </a:ext>
            </a:extLst>
          </p:cNvPr>
          <p:cNvSpPr/>
          <p:nvPr/>
        </p:nvSpPr>
        <p:spPr>
          <a:xfrm>
            <a:off x="4297680" y="3429000"/>
            <a:ext cx="390698" cy="245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54F0C9-8292-C14E-B13E-12A133D7563F}"/>
              </a:ext>
            </a:extLst>
          </p:cNvPr>
          <p:cNvSpPr/>
          <p:nvPr/>
        </p:nvSpPr>
        <p:spPr>
          <a:xfrm>
            <a:off x="4335624" y="4926441"/>
            <a:ext cx="390698" cy="245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6B0677-3749-9C46-A1FF-254290D5FEFB}"/>
              </a:ext>
            </a:extLst>
          </p:cNvPr>
          <p:cNvSpPr/>
          <p:nvPr/>
        </p:nvSpPr>
        <p:spPr>
          <a:xfrm>
            <a:off x="4297680" y="6423882"/>
            <a:ext cx="390698" cy="245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40CD52-65E3-AF4F-910D-951C24019561}"/>
              </a:ext>
            </a:extLst>
          </p:cNvPr>
          <p:cNvSpPr/>
          <p:nvPr/>
        </p:nvSpPr>
        <p:spPr>
          <a:xfrm>
            <a:off x="4373568" y="1752236"/>
            <a:ext cx="314810" cy="17932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805E1-24A8-1642-BF8A-4C0DA4E1DB07}"/>
              </a:ext>
            </a:extLst>
          </p:cNvPr>
          <p:cNvSpPr txBox="1"/>
          <p:nvPr/>
        </p:nvSpPr>
        <p:spPr>
          <a:xfrm>
            <a:off x="2518448" y="3354060"/>
            <a:ext cx="123303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Time (msec)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C124B3-658C-E041-BAFC-472DECE89099}"/>
              </a:ext>
            </a:extLst>
          </p:cNvPr>
          <p:cNvSpPr txBox="1"/>
          <p:nvPr/>
        </p:nvSpPr>
        <p:spPr>
          <a:xfrm>
            <a:off x="2536791" y="1695917"/>
            <a:ext cx="108234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Time (msec)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F9BECB-9FD5-2940-B5A3-8DA6BBF1F07C}"/>
              </a:ext>
            </a:extLst>
          </p:cNvPr>
          <p:cNvSpPr txBox="1"/>
          <p:nvPr/>
        </p:nvSpPr>
        <p:spPr>
          <a:xfrm>
            <a:off x="5497070" y="6090395"/>
            <a:ext cx="319831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EP radial flux peaks lead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zonal flow by ~ 1 to 2 msec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0ACB9C5-29D4-424A-9305-F8D1BCAEA0CF}"/>
              </a:ext>
            </a:extLst>
          </p:cNvPr>
          <p:cNvSpPr/>
          <p:nvPr/>
        </p:nvSpPr>
        <p:spPr>
          <a:xfrm>
            <a:off x="5323840" y="6136640"/>
            <a:ext cx="396240" cy="223520"/>
          </a:xfrm>
          <a:prstGeom prst="rightArrow">
            <a:avLst/>
          </a:prstGeom>
          <a:solidFill>
            <a:srgbClr val="0000FF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D37EF4-CB5D-834B-8EF3-2319745E1D3E}"/>
              </a:ext>
            </a:extLst>
          </p:cNvPr>
          <p:cNvCxnSpPr>
            <a:cxnSpLocks/>
          </p:cNvCxnSpPr>
          <p:nvPr/>
        </p:nvCxnSpPr>
        <p:spPr>
          <a:xfrm flipV="1">
            <a:off x="7162800" y="2346960"/>
            <a:ext cx="0" cy="2987040"/>
          </a:xfrm>
          <a:prstGeom prst="line">
            <a:avLst/>
          </a:prstGeom>
          <a:ln w="19050">
            <a:solidFill>
              <a:schemeClr val="tx1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973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A6EA-46F1-4945-B7F8-B4C24E03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25" y="198339"/>
            <a:ext cx="8568927" cy="757130"/>
          </a:xfrm>
        </p:spPr>
        <p:txBody>
          <a:bodyPr/>
          <a:lstStyle/>
          <a:p>
            <a:r>
              <a:rPr lang="en-US" b="1" dirty="0"/>
              <a:t>Different saturation mechanisms can be turned on and off (n = 0 couplings)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879D0E1-D68B-DD4B-B850-15A34DC4F69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369" r="5407"/>
          <a:stretch/>
        </p:blipFill>
        <p:spPr bwMode="auto">
          <a:xfrm>
            <a:off x="1120375" y="1636196"/>
            <a:ext cx="6885705" cy="4632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CA50E8-59E3-2744-A500-DCDEA2784DCA}"/>
              </a:ext>
            </a:extLst>
          </p:cNvPr>
          <p:cNvSpPr txBox="1"/>
          <p:nvPr/>
        </p:nvSpPr>
        <p:spPr>
          <a:xfrm>
            <a:off x="1178560" y="1097280"/>
            <a:ext cx="709681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fast ion density flattening has most impact on saturation levels</a:t>
            </a:r>
            <a:endParaRPr lang="en-US" dirty="0">
              <a:latin typeface="+mn-lt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92ACAD0-C521-894E-A38A-57A7860292F4}"/>
              </a:ext>
            </a:extLst>
          </p:cNvPr>
          <p:cNvSpPr/>
          <p:nvPr/>
        </p:nvSpPr>
        <p:spPr>
          <a:xfrm>
            <a:off x="772160" y="1148080"/>
            <a:ext cx="396240" cy="223520"/>
          </a:xfrm>
          <a:prstGeom prst="rightArrow">
            <a:avLst/>
          </a:prstGeom>
          <a:solidFill>
            <a:srgbClr val="0000FF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C45D6-28AB-C642-98D0-BF40706C3AC0}"/>
              </a:ext>
            </a:extLst>
          </p:cNvPr>
          <p:cNvSpPr/>
          <p:nvPr/>
        </p:nvSpPr>
        <p:spPr>
          <a:xfrm>
            <a:off x="7294880" y="1981200"/>
            <a:ext cx="386080" cy="3759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5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75D5-D411-EA43-AA75-52A5EA0CC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87175"/>
            <a:ext cx="8572500" cy="757130"/>
          </a:xfrm>
        </p:spPr>
        <p:txBody>
          <a:bodyPr/>
          <a:lstStyle/>
          <a:p>
            <a:r>
              <a:rPr lang="en-US" b="1" dirty="0"/>
              <a:t>Long-time scale nonlinear simulations are required to understand/predict EP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92D8D-830E-6147-9102-B99589B21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25" y="2769383"/>
            <a:ext cx="8564601" cy="3347637"/>
          </a:xfrm>
        </p:spPr>
        <p:txBody>
          <a:bodyPr/>
          <a:lstStyle/>
          <a:p>
            <a:r>
              <a:rPr lang="en-US" dirty="0"/>
              <a:t>Fast ion profiles require many </a:t>
            </a:r>
            <a:r>
              <a:rPr lang="en-US" dirty="0" err="1"/>
              <a:t>Alfvén</a:t>
            </a:r>
            <a:r>
              <a:rPr lang="en-US" dirty="0"/>
              <a:t> periods to relax to critical stability profiles and this is a dynamic process</a:t>
            </a:r>
          </a:p>
          <a:p>
            <a:pPr lvl="1"/>
            <a:r>
              <a:rPr lang="en-US" dirty="0"/>
              <a:t>Fast ions require time to encounter EP resonances</a:t>
            </a:r>
          </a:p>
          <a:p>
            <a:r>
              <a:rPr lang="en-US" dirty="0"/>
              <a:t>EP modified Alfvén modes drive Maxwell and Reynold’s stresses =&gt; zonal flows and currents</a:t>
            </a:r>
          </a:p>
          <a:p>
            <a:r>
              <a:rPr lang="en-US" dirty="0"/>
              <a:t>These undergo predator-prey cycles =&gt; impose intermittency on EP fluctuations and transport events – statistical averages needed to compare with experiment</a:t>
            </a:r>
          </a:p>
          <a:p>
            <a:r>
              <a:rPr lang="en-US" dirty="0"/>
              <a:t>Nonlinear couplings drive energy transfers between modes</a:t>
            </a:r>
          </a:p>
          <a:p>
            <a:pPr marL="0" indent="0">
              <a:buNone/>
            </a:pPr>
            <a:r>
              <a:rPr lang="en-US" b="1" dirty="0"/>
              <a:t>=&gt; Need for efficient reduced models</a:t>
            </a: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9EADEDE-1C9D-B14A-8C4D-B04DF4046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4" t="65800" r="30000" b="5638"/>
          <a:stretch/>
        </p:blipFill>
        <p:spPr>
          <a:xfrm>
            <a:off x="2155567" y="1022811"/>
            <a:ext cx="4418654" cy="17465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C3E75C-7EF2-6643-9A67-6D412B757B49}"/>
              </a:ext>
            </a:extLst>
          </p:cNvPr>
          <p:cNvCxnSpPr>
            <a:cxnSpLocks/>
          </p:cNvCxnSpPr>
          <p:nvPr/>
        </p:nvCxnSpPr>
        <p:spPr>
          <a:xfrm>
            <a:off x="5111228" y="1388373"/>
            <a:ext cx="582120" cy="680225"/>
          </a:xfrm>
          <a:prstGeom prst="line">
            <a:avLst/>
          </a:prstGeom>
          <a:ln w="41275">
            <a:solidFill>
              <a:srgbClr val="FF000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6AC8AC-C25E-0745-9D42-9189EA97F47C}"/>
              </a:ext>
            </a:extLst>
          </p:cNvPr>
          <p:cNvSpPr txBox="1"/>
          <p:nvPr/>
        </p:nvSpPr>
        <p:spPr>
          <a:xfrm>
            <a:off x="5339207" y="1188064"/>
            <a:ext cx="144142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8 to 10 msec</a:t>
            </a:r>
          </a:p>
          <a:p>
            <a:pPr algn="l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decay time</a:t>
            </a:r>
          </a:p>
        </p:txBody>
      </p:sp>
    </p:spTree>
    <p:extLst>
      <p:ext uri="{BB962C8B-B14F-4D97-AF65-F5344CB8AC3E}">
        <p14:creationId xmlns:p14="http://schemas.microsoft.com/office/powerpoint/2010/main" val="1418192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0D2C-BCD9-674D-B77B-7BB0D44DE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29195" cy="428263"/>
          </a:xfrm>
        </p:spPr>
        <p:txBody>
          <a:bodyPr/>
          <a:lstStyle/>
          <a:p>
            <a:r>
              <a:rPr lang="en-US" b="1" dirty="0"/>
              <a:t>Source/sink modeling: effects accumulate over longer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3EEDD6-9D03-1347-9876-DB54FF6688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5808" y="495122"/>
                <a:ext cx="8572500" cy="1948198"/>
              </a:xfrm>
            </p:spPr>
            <p:txBody>
              <a:bodyPr/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Realistic neutral beam deposition profile – from TRANSP</a:t>
                </a:r>
              </a:p>
              <a:p>
                <a:r>
                  <a:rPr lang="en-US" b="1" dirty="0">
                    <a:solidFill>
                      <a:srgbClr val="9437FF"/>
                    </a:solidFill>
                  </a:rPr>
                  <a:t>Sink: slowing-down of beams ions into the thermal distribution 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𝑓𝑎𝑠𝑡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𝑁𝐵𝐼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𝑓𝑎𝑠𝑡</m:t>
                        </m:r>
                      </m:sub>
                    </m:sSub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𝑆𝑙𝑜𝑤𝑖𝑛𝑔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𝑑𝑜𝑤𝑛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Could also include enhanced losses near the edge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3EEDD6-9D03-1347-9876-DB54FF6688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808" y="495122"/>
                <a:ext cx="8572500" cy="1948198"/>
              </a:xfrm>
              <a:blipFill>
                <a:blip r:embed="rId2"/>
                <a:stretch>
                  <a:fillRect l="-741" t="-3226" b="-5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D05F374-0DDE-B94C-BB0B-EB158C879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72" y="2681540"/>
            <a:ext cx="4339389" cy="3254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E207F8-859F-2343-897C-DC33AA07508C}"/>
                  </a:ext>
                </a:extLst>
              </p:cNvPr>
              <p:cNvSpPr txBox="1"/>
              <p:nvPr/>
            </p:nvSpPr>
            <p:spPr>
              <a:xfrm>
                <a:off x="2440305" y="5793204"/>
                <a:ext cx="848502" cy="2696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𝑒𝑑𝑔𝑒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E207F8-859F-2343-897C-DC33AA075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305" y="5793204"/>
                <a:ext cx="848502" cy="269626"/>
              </a:xfrm>
              <a:prstGeom prst="rect">
                <a:avLst/>
              </a:prstGeom>
              <a:blipFill>
                <a:blip r:embed="rId5"/>
                <a:stretch>
                  <a:fillRect l="-5970" t="-14286" r="-149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69C863-2270-F04D-9201-2BF2E4AFB2D2}"/>
                  </a:ext>
                </a:extLst>
              </p:cNvPr>
              <p:cNvSpPr txBox="1"/>
              <p:nvPr/>
            </p:nvSpPr>
            <p:spPr>
              <a:xfrm>
                <a:off x="264404" y="3726183"/>
                <a:ext cx="699935" cy="480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𝑓𝑎𝑠𝑡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69C863-2270-F04D-9201-2BF2E4AFB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04" y="3726183"/>
                <a:ext cx="699935" cy="480453"/>
              </a:xfrm>
              <a:prstGeom prst="rect">
                <a:avLst/>
              </a:prstGeom>
              <a:blipFill>
                <a:blip r:embed="rId7"/>
                <a:stretch>
                  <a:fillRect l="-5357" t="-7692" r="-1786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DDEAC6-EE37-2F44-90BC-EE7E86888A4F}"/>
                  </a:ext>
                </a:extLst>
              </p:cNvPr>
              <p:cNvSpPr txBox="1"/>
              <p:nvPr/>
            </p:nvSpPr>
            <p:spPr>
              <a:xfrm>
                <a:off x="1110723" y="6117982"/>
                <a:ext cx="3650119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For simulation times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+mn-lt"/>
                  </a:rPr>
                  <a:t>10 msec, not too much affect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DDEAC6-EE37-2F44-90BC-EE7E86888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23" y="6117982"/>
                <a:ext cx="3650119" cy="590931"/>
              </a:xfrm>
              <a:prstGeom prst="rect">
                <a:avLst/>
              </a:prstGeom>
              <a:blipFill>
                <a:blip r:embed="rId8"/>
                <a:stretch>
                  <a:fillRect l="-694" t="-10417" r="-2431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8365439-23A4-8D4F-8588-3660D2632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7129" y="2435086"/>
            <a:ext cx="3190159" cy="22263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8A4AA8-FC8D-BC43-9C15-13984D70F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7192" y="4640996"/>
            <a:ext cx="3210338" cy="22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97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04ED-B56D-4249-BB2A-D0E96C30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82335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660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4DDF-8AA0-1D4F-8FBE-6D78A0034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21" y="522644"/>
            <a:ext cx="8927179" cy="5638475"/>
          </a:xfrm>
        </p:spPr>
        <p:txBody>
          <a:bodyPr/>
          <a:lstStyle/>
          <a:p>
            <a:r>
              <a:rPr lang="en-US" b="1" dirty="0"/>
              <a:t>Feasibility of long nonlinear simulations with FAR3d demonstrated</a:t>
            </a:r>
          </a:p>
          <a:p>
            <a:pPr lvl="1"/>
            <a:r>
              <a:rPr lang="en-US" dirty="0"/>
              <a:t>Mode activity is in similar frequency range as experiment</a:t>
            </a:r>
          </a:p>
          <a:p>
            <a:pPr lvl="1"/>
            <a:r>
              <a:rPr lang="en-US" dirty="0"/>
              <a:t>Computational methods scale to ITER regime with many toroidal n’s</a:t>
            </a:r>
          </a:p>
          <a:p>
            <a:r>
              <a:rPr lang="en-US" b="1" dirty="0"/>
              <a:t>The beam pulse experiments provide a good test case for transport studies</a:t>
            </a:r>
          </a:p>
          <a:p>
            <a:pPr lvl="1"/>
            <a:r>
              <a:rPr lang="en-US" dirty="0"/>
              <a:t>Steady frequency </a:t>
            </a:r>
            <a:r>
              <a:rPr lang="en-US" dirty="0" err="1"/>
              <a:t>Alfvén</a:t>
            </a:r>
            <a:r>
              <a:rPr lang="en-US" dirty="0"/>
              <a:t> mode</a:t>
            </a:r>
          </a:p>
          <a:p>
            <a:pPr lvl="1"/>
            <a:r>
              <a:rPr lang="en-US" dirty="0"/>
              <a:t>Saturation level seems most influenced by fast ion profile flattening</a:t>
            </a:r>
          </a:p>
          <a:p>
            <a:pPr lvl="1"/>
            <a:r>
              <a:rPr lang="en-US" dirty="0"/>
              <a:t>Intermittency driven by</a:t>
            </a:r>
          </a:p>
          <a:p>
            <a:pPr lvl="2"/>
            <a:r>
              <a:rPr lang="en-US" dirty="0"/>
              <a:t>zonal flow predator-prey phenomena, diffusion (spatial) across resonances, nonlinear energy transfers </a:t>
            </a:r>
          </a:p>
          <a:p>
            <a:r>
              <a:rPr lang="en-US" b="1" dirty="0"/>
              <a:t>Future (ongoing work)</a:t>
            </a:r>
          </a:p>
          <a:p>
            <a:pPr lvl="1"/>
            <a:r>
              <a:rPr lang="en-US" dirty="0"/>
              <a:t>Couple to tracer particle model for detailed transport analysis</a:t>
            </a:r>
          </a:p>
          <a:p>
            <a:pPr lvl="1"/>
            <a:r>
              <a:rPr lang="en-US" dirty="0"/>
              <a:t>Higher order moments models =&gt; improved EP physics</a:t>
            </a:r>
          </a:p>
          <a:p>
            <a:pPr lvl="1"/>
            <a:r>
              <a:rPr lang="en-US" dirty="0"/>
              <a:t>Parameter/profile scans =&gt; package results using deep-learning networks for integrated simulations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988FC-8546-8141-B934-943B56FC5586}"/>
              </a:ext>
            </a:extLst>
          </p:cNvPr>
          <p:cNvSpPr txBox="1"/>
          <p:nvPr/>
        </p:nvSpPr>
        <p:spPr>
          <a:xfrm>
            <a:off x="1310059" y="5594850"/>
            <a:ext cx="6853158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6600"/>
                </a:solidFill>
              </a:rPr>
              <a:t>This work is documented in: D. Spong, et al., </a:t>
            </a:r>
            <a:r>
              <a:rPr lang="en-US" i="1" dirty="0">
                <a:solidFill>
                  <a:srgbClr val="006600"/>
                </a:solidFill>
              </a:rPr>
              <a:t>Nonlinear dynamics</a:t>
            </a:r>
          </a:p>
          <a:p>
            <a:pPr>
              <a:lnSpc>
                <a:spcPct val="90000"/>
              </a:lnSpc>
            </a:pPr>
            <a:r>
              <a:rPr lang="en-US" i="1" dirty="0">
                <a:solidFill>
                  <a:srgbClr val="006600"/>
                </a:solidFill>
              </a:rPr>
              <a:t>and transport driven by energetic particle instabilities using a </a:t>
            </a:r>
          </a:p>
          <a:p>
            <a:pPr>
              <a:lnSpc>
                <a:spcPct val="90000"/>
              </a:lnSpc>
            </a:pPr>
            <a:r>
              <a:rPr lang="en-US" i="1" dirty="0">
                <a:solidFill>
                  <a:srgbClr val="006600"/>
                </a:solidFill>
              </a:rPr>
              <a:t>gyro-Landau closure model</a:t>
            </a:r>
            <a:r>
              <a:rPr lang="en-US" dirty="0">
                <a:solidFill>
                  <a:srgbClr val="006600"/>
                </a:solidFill>
              </a:rPr>
              <a:t>, Nuclear Fusion </a:t>
            </a:r>
            <a:r>
              <a:rPr lang="en-US" b="1" dirty="0">
                <a:solidFill>
                  <a:srgbClr val="006600"/>
                </a:solidFill>
              </a:rPr>
              <a:t>61</a:t>
            </a:r>
            <a:r>
              <a:rPr lang="en-US" dirty="0">
                <a:solidFill>
                  <a:srgbClr val="006600"/>
                </a:solidFill>
              </a:rPr>
              <a:t> 116061 (2021)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8218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43859-072B-E640-9240-A584BF90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45" y="146751"/>
            <a:ext cx="8913755" cy="701731"/>
          </a:xfrm>
        </p:spPr>
        <p:txBody>
          <a:bodyPr/>
          <a:lstStyle/>
          <a:p>
            <a:r>
              <a:rPr lang="en-US" sz="2200" b="1" kern="0" dirty="0">
                <a:solidFill>
                  <a:srgbClr val="006600"/>
                </a:solidFill>
              </a:rPr>
              <a:t>Global nonlinear simulations described here seek to answer three important questions relevant to energetic particle transport</a:t>
            </a:r>
            <a:endParaRPr lang="en-US" sz="2200" dirty="0">
              <a:solidFill>
                <a:srgbClr val="0066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224E2-6076-3E48-A38D-B14B85BC61CE}"/>
              </a:ext>
            </a:extLst>
          </p:cNvPr>
          <p:cNvSpPr txBox="1">
            <a:spLocks/>
          </p:cNvSpPr>
          <p:nvPr/>
        </p:nvSpPr>
        <p:spPr bwMode="auto">
          <a:xfrm>
            <a:off x="502578" y="1113289"/>
            <a:ext cx="8478359" cy="26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16694" indent="-216694" algn="l" rtl="0" eaLnBrk="1" fontAlgn="base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73906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Landau closure models </a:t>
            </a:r>
            <a:r>
              <a:rPr lang="en-US" sz="1700" dirty="0"/>
              <a:t>(</a:t>
            </a:r>
            <a:r>
              <a:rPr lang="en-US" sz="1700" b="1" dirty="0"/>
              <a:t>FAR3d</a:t>
            </a:r>
            <a:r>
              <a:rPr lang="en-US" sz="1700" dirty="0"/>
              <a:t>, TGLF-EP, TAEFL)</a:t>
            </a:r>
            <a:r>
              <a:rPr lang="en-US" sz="1700" b="1" dirty="0"/>
              <a:t> provide efficient EP simulation</a:t>
            </a:r>
          </a:p>
          <a:p>
            <a:r>
              <a:rPr lang="en-US" sz="1700" b="1" dirty="0"/>
              <a:t>Consistent treatment of nonlinear multi-physics effects </a:t>
            </a:r>
          </a:p>
          <a:p>
            <a:pPr lvl="1"/>
            <a:r>
              <a:rPr lang="en-US" dirty="0"/>
              <a:t>Fast ion profile relaxation, zonal flows/currents, nonlinear energy flows </a:t>
            </a:r>
          </a:p>
          <a:p>
            <a:r>
              <a:rPr lang="en-US" sz="1700" b="1" dirty="0"/>
              <a:t>Computationally ready for extended nonlinear problems</a:t>
            </a:r>
          </a:p>
          <a:p>
            <a:pPr lvl="1"/>
            <a:r>
              <a:rPr lang="en-US" dirty="0"/>
              <a:t>Uses hybrid parallelism (MPI, OpenMP), 3</a:t>
            </a:r>
            <a:r>
              <a:rPr lang="en-US" baseline="30000" dirty="0"/>
              <a:t>rd</a:t>
            </a:r>
            <a:r>
              <a:rPr lang="en-US" dirty="0"/>
              <a:t> order semi-implicit time stepper, continuum fields – no particle noise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B27B2-8295-7844-A156-5BD2101C60F1}"/>
              </a:ext>
            </a:extLst>
          </p:cNvPr>
          <p:cNvSpPr txBox="1"/>
          <p:nvPr/>
        </p:nvSpPr>
        <p:spPr>
          <a:xfrm>
            <a:off x="952597" y="3813573"/>
            <a:ext cx="724407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6600"/>
                </a:solidFill>
              </a:rPr>
              <a:t>D. Spong, et al., </a:t>
            </a:r>
            <a:r>
              <a:rPr lang="en-US" sz="1400" i="1" dirty="0">
                <a:solidFill>
                  <a:srgbClr val="006600"/>
                </a:solidFill>
              </a:rPr>
              <a:t>Nonlinear dynamics and transport driven by energetic particle instabilities using a gyro-Landau closure model</a:t>
            </a:r>
            <a:r>
              <a:rPr lang="en-US" sz="1400" dirty="0">
                <a:solidFill>
                  <a:srgbClr val="006600"/>
                </a:solidFill>
              </a:rPr>
              <a:t>, Nuclear Fusion </a:t>
            </a:r>
            <a:r>
              <a:rPr lang="en-US" sz="1400" b="1" dirty="0">
                <a:solidFill>
                  <a:srgbClr val="006600"/>
                </a:solidFill>
              </a:rPr>
              <a:t>61</a:t>
            </a:r>
            <a:r>
              <a:rPr lang="en-US" sz="1400" dirty="0">
                <a:solidFill>
                  <a:srgbClr val="006600"/>
                </a:solidFill>
              </a:rPr>
              <a:t> 116061 (2021)</a:t>
            </a:r>
          </a:p>
        </p:txBody>
      </p:sp>
    </p:spTree>
    <p:extLst>
      <p:ext uri="{BB962C8B-B14F-4D97-AF65-F5344CB8AC3E}">
        <p14:creationId xmlns:p14="http://schemas.microsoft.com/office/powerpoint/2010/main" val="102146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969A2-0AB9-F941-B200-51D0180C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4" y="0"/>
            <a:ext cx="8704684" cy="63644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Moments-based reduced models are motivated by the nature of field-particle coupling and computational efficiency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CD0341-32C2-1A41-AB73-DA92F7745CB6}"/>
              </a:ext>
            </a:extLst>
          </p:cNvPr>
          <p:cNvSpPr/>
          <p:nvPr/>
        </p:nvSpPr>
        <p:spPr>
          <a:xfrm>
            <a:off x="291925" y="1175425"/>
            <a:ext cx="2473841" cy="12627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Maxwell’s equations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Continuity equation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Momentum balance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3D space + time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B1F26B-0021-8D4C-8F7C-0015D0E863C4}"/>
              </a:ext>
            </a:extLst>
          </p:cNvPr>
          <p:cNvSpPr/>
          <p:nvPr/>
        </p:nvSpPr>
        <p:spPr>
          <a:xfrm>
            <a:off x="5612727" y="924362"/>
            <a:ext cx="3383882" cy="1700777"/>
          </a:xfrm>
          <a:prstGeom prst="roundRect">
            <a:avLst/>
          </a:prstGeom>
          <a:solidFill>
            <a:srgbClr val="FF8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Gyrokinetic particle/distribution function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5D phase space + time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D199579-0F66-F341-8732-865984D5F508}"/>
              </a:ext>
            </a:extLst>
          </p:cNvPr>
          <p:cNvSpPr/>
          <p:nvPr/>
        </p:nvSpPr>
        <p:spPr>
          <a:xfrm>
            <a:off x="2765766" y="1371100"/>
            <a:ext cx="2846961" cy="177649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589ED527-D09D-7F47-A465-E5396F87F4A5}"/>
              </a:ext>
            </a:extLst>
          </p:cNvPr>
          <p:cNvSpPr/>
          <p:nvPr/>
        </p:nvSpPr>
        <p:spPr>
          <a:xfrm rot="20352167">
            <a:off x="5159817" y="2447915"/>
            <a:ext cx="453062" cy="135975"/>
          </a:xfrm>
          <a:prstGeom prst="leftArrow">
            <a:avLst/>
          </a:prstGeom>
          <a:solidFill>
            <a:srgbClr val="FF8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CC49A3-F4F3-2142-8FFC-C329597C0B47}"/>
              </a:ext>
            </a:extLst>
          </p:cNvPr>
          <p:cNvSpPr/>
          <p:nvPr/>
        </p:nvSpPr>
        <p:spPr>
          <a:xfrm>
            <a:off x="3277761" y="2065421"/>
            <a:ext cx="1830305" cy="97007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Charge density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Current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Pressure tensor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E7D2C05E-FBFF-5B44-8EBE-D2D30DC7071B}"/>
              </a:ext>
            </a:extLst>
          </p:cNvPr>
          <p:cNvSpPr/>
          <p:nvPr/>
        </p:nvSpPr>
        <p:spPr>
          <a:xfrm rot="2050614">
            <a:off x="2725514" y="2376906"/>
            <a:ext cx="559664" cy="146223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CF3DE-B7F1-3441-8487-5F9225011C49}"/>
              </a:ext>
            </a:extLst>
          </p:cNvPr>
          <p:cNvSpPr txBox="1"/>
          <p:nvPr/>
        </p:nvSpPr>
        <p:spPr>
          <a:xfrm>
            <a:off x="1090568" y="864066"/>
            <a:ext cx="85151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Fields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629AA-35C4-1F4E-8A36-722CCA543D41}"/>
              </a:ext>
            </a:extLst>
          </p:cNvPr>
          <p:cNvSpPr txBox="1"/>
          <p:nvPr/>
        </p:nvSpPr>
        <p:spPr>
          <a:xfrm>
            <a:off x="6175695" y="613794"/>
            <a:ext cx="23903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5FF"/>
                </a:solidFill>
              </a:rPr>
              <a:t>Kinetic components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DD9DF-F54D-F24C-8030-A2FDBD6230E8}"/>
              </a:ext>
            </a:extLst>
          </p:cNvPr>
          <p:cNvSpPr txBox="1"/>
          <p:nvPr/>
        </p:nvSpPr>
        <p:spPr>
          <a:xfrm>
            <a:off x="3608663" y="1754698"/>
            <a:ext cx="119776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FF00"/>
                </a:solidFill>
              </a:rPr>
              <a:t>Moments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9FABF7-D908-BB44-88A4-49493323FA1D}"/>
              </a:ext>
            </a:extLst>
          </p:cNvPr>
          <p:cNvSpPr/>
          <p:nvPr/>
        </p:nvSpPr>
        <p:spPr>
          <a:xfrm>
            <a:off x="276837" y="6375633"/>
            <a:ext cx="922789" cy="48236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EA0BF-9B3E-0E4E-8497-7DFB7054F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87" y="3040200"/>
            <a:ext cx="8704684" cy="3641631"/>
          </a:xfrm>
        </p:spPr>
        <p:txBody>
          <a:bodyPr/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Particles communicate with fields through moments</a:t>
            </a:r>
          </a:p>
          <a:p>
            <a:pPr lvl="1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Include amplitude rescaling, phase shifts, memory effects, etc.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Motivates replacing the right-hand box with moments hierarchy (Hammett, Perkins, PRL 1990)</a:t>
            </a:r>
          </a:p>
        </p:txBody>
      </p:sp>
    </p:spTree>
    <p:extLst>
      <p:ext uri="{BB962C8B-B14F-4D97-AF65-F5344CB8AC3E}">
        <p14:creationId xmlns:p14="http://schemas.microsoft.com/office/powerpoint/2010/main" val="82153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969A2-0AB9-F941-B200-51D0180C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4" y="0"/>
            <a:ext cx="8704684" cy="63644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Moments-based reduced models are motivated by the nature of field-particle coupling and computational efficiency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CD0341-32C2-1A41-AB73-DA92F7745CB6}"/>
              </a:ext>
            </a:extLst>
          </p:cNvPr>
          <p:cNvSpPr/>
          <p:nvPr/>
        </p:nvSpPr>
        <p:spPr>
          <a:xfrm>
            <a:off x="291925" y="1175425"/>
            <a:ext cx="2473841" cy="12627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Maxwell’s equations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Continuity equation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Momentum balance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3D space + time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B1F26B-0021-8D4C-8F7C-0015D0E863C4}"/>
              </a:ext>
            </a:extLst>
          </p:cNvPr>
          <p:cNvSpPr/>
          <p:nvPr/>
        </p:nvSpPr>
        <p:spPr>
          <a:xfrm>
            <a:off x="5612727" y="924362"/>
            <a:ext cx="3383882" cy="1700777"/>
          </a:xfrm>
          <a:prstGeom prst="roundRect">
            <a:avLst/>
          </a:prstGeom>
          <a:solidFill>
            <a:srgbClr val="FF8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Gyrokinetic particle/distribution function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5D phase space + time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D199579-0F66-F341-8732-865984D5F508}"/>
              </a:ext>
            </a:extLst>
          </p:cNvPr>
          <p:cNvSpPr/>
          <p:nvPr/>
        </p:nvSpPr>
        <p:spPr>
          <a:xfrm>
            <a:off x="2765766" y="1371100"/>
            <a:ext cx="2846961" cy="177649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589ED527-D09D-7F47-A465-E5396F87F4A5}"/>
              </a:ext>
            </a:extLst>
          </p:cNvPr>
          <p:cNvSpPr/>
          <p:nvPr/>
        </p:nvSpPr>
        <p:spPr>
          <a:xfrm rot="20352167">
            <a:off x="5159817" y="2447915"/>
            <a:ext cx="453062" cy="135975"/>
          </a:xfrm>
          <a:prstGeom prst="leftArrow">
            <a:avLst/>
          </a:prstGeom>
          <a:solidFill>
            <a:srgbClr val="FF8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CC49A3-F4F3-2142-8FFC-C329597C0B47}"/>
              </a:ext>
            </a:extLst>
          </p:cNvPr>
          <p:cNvSpPr/>
          <p:nvPr/>
        </p:nvSpPr>
        <p:spPr>
          <a:xfrm>
            <a:off x="3277761" y="2065421"/>
            <a:ext cx="1830305" cy="97007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Charge density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Current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Pressure tensor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E7D2C05E-FBFF-5B44-8EBE-D2D30DC7071B}"/>
              </a:ext>
            </a:extLst>
          </p:cNvPr>
          <p:cNvSpPr/>
          <p:nvPr/>
        </p:nvSpPr>
        <p:spPr>
          <a:xfrm rot="2050614">
            <a:off x="2725514" y="2376906"/>
            <a:ext cx="559664" cy="146223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CF3DE-B7F1-3441-8487-5F9225011C49}"/>
              </a:ext>
            </a:extLst>
          </p:cNvPr>
          <p:cNvSpPr txBox="1"/>
          <p:nvPr/>
        </p:nvSpPr>
        <p:spPr>
          <a:xfrm>
            <a:off x="1090568" y="864066"/>
            <a:ext cx="85151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Fields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629AA-35C4-1F4E-8A36-722CCA543D41}"/>
              </a:ext>
            </a:extLst>
          </p:cNvPr>
          <p:cNvSpPr txBox="1"/>
          <p:nvPr/>
        </p:nvSpPr>
        <p:spPr>
          <a:xfrm>
            <a:off x="6175695" y="613794"/>
            <a:ext cx="23903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5FF"/>
                </a:solidFill>
              </a:rPr>
              <a:t>Kinetic components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DD9DF-F54D-F24C-8030-A2FDBD6230E8}"/>
              </a:ext>
            </a:extLst>
          </p:cNvPr>
          <p:cNvSpPr txBox="1"/>
          <p:nvPr/>
        </p:nvSpPr>
        <p:spPr>
          <a:xfrm>
            <a:off x="3608663" y="1754698"/>
            <a:ext cx="119776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FF00"/>
                </a:solidFill>
              </a:rPr>
              <a:t>Moments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9FABF7-D908-BB44-88A4-49493323FA1D}"/>
              </a:ext>
            </a:extLst>
          </p:cNvPr>
          <p:cNvSpPr/>
          <p:nvPr/>
        </p:nvSpPr>
        <p:spPr>
          <a:xfrm>
            <a:off x="276837" y="6375633"/>
            <a:ext cx="922789" cy="48236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7EA0BF-9B3E-0E4E-8497-7DFB7054F8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3687" y="3040200"/>
                <a:ext cx="8704684" cy="3641631"/>
              </a:xfrm>
            </p:spPr>
            <p:txBody>
              <a:bodyPr/>
              <a:lstStyle/>
              <a:p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</a:rPr>
                  <a:t>Particles communicate with fields through moments</a:t>
                </a:r>
              </a:p>
              <a:p>
                <a:pPr lvl="1"/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</a:rPr>
                  <a:t>Include amplitude rescaling, phase shifts, memory effects, etc.</a:t>
                </a:r>
              </a:p>
              <a:p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</a:rPr>
                  <a:t>Motivates replacing the right-hand box with moments hierarchy (Hammett, Perkins, PRL 1990)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US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∥,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b="0" dirty="0">
                  <a:solidFill>
                    <a:schemeClr val="tx2">
                      <a:lumMod val="75000"/>
                    </a:schemeClr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∥,</m:t>
                            </m:r>
                            <m:r>
                              <a:rPr lang="en-US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∥,</m:t>
                        </m:r>
                        <m:r>
                          <a:rPr lang="en-US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2">
                      <a:lumMod val="7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Fu-Van Dam AE growth rate: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18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en-US" sz="180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dirty="0" err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1800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18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dirty="0" err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sz="1800" b="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𝐼𝑚𝑎𝑔</m:t>
                    </m:r>
                    <m:nary>
                      <m:naryPr>
                        <m:ctrlPr>
                          <a:rPr lang="en-US" sz="18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−∞</m:t>
                        </m:r>
                      </m:sub>
                      <m:sup>
                        <m:r>
                          <a:rPr lang="en-US" sz="18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sz="1800" i="1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0.5+</m:t>
                            </m:r>
                            <m:sSup>
                              <m:sSupPr>
                                <m:ctrlPr>
                                  <a:rPr lang="en-US" sz="1800" i="1" dirty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 dirty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800" i="1" dirty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800" i="1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800" i="1" dirty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 dirty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800" i="1" dirty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800" i="1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1800" i="1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i="1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den>
                        </m:f>
                        <m:sSup>
                          <m:sSupPr>
                            <m:ctrlPr>
                              <a:rPr lang="en-US" sz="1800" i="1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800" i="1" dirty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 dirty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800" i="1" dirty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e>
                    </m:nary>
                  </m:oMath>
                </a14:m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   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Resonance factor from above equations: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𝐼𝑚𝑎𝑔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𝜁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sz="1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  <m:r>
                              <a:rPr lang="en-US" sz="18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US" sz="1800" b="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8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800" b="0" i="0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endParaRPr lang="en-US" sz="1800" dirty="0">
                  <a:solidFill>
                    <a:schemeClr val="tx2">
                      <a:lumMod val="7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         D. Spong, et al., 1992 Phys. Fluids, 2012 Nuclear Fusion</a:t>
                </a:r>
              </a:p>
              <a:p>
                <a:endParaRPr lang="en-US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7EA0BF-9B3E-0E4E-8497-7DFB7054F8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687" y="3040200"/>
                <a:ext cx="8704684" cy="3641631"/>
              </a:xfrm>
              <a:blipFill>
                <a:blip r:embed="rId2"/>
                <a:stretch>
                  <a:fillRect l="-582" t="-1736" r="-1164" b="-19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F65CBEA-8403-A04B-B7BE-03D196859717}"/>
              </a:ext>
            </a:extLst>
          </p:cNvPr>
          <p:cNvSpPr txBox="1"/>
          <p:nvPr/>
        </p:nvSpPr>
        <p:spPr>
          <a:xfrm>
            <a:off x="4998720" y="4165600"/>
            <a:ext cx="289855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Closure terms for energy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moment coupling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039644-5BC0-9B49-8A23-A07FF34EC043}"/>
              </a:ext>
            </a:extLst>
          </p:cNvPr>
          <p:cNvCxnSpPr>
            <a:cxnSpLocks/>
          </p:cNvCxnSpPr>
          <p:nvPr/>
        </p:nvCxnSpPr>
        <p:spPr>
          <a:xfrm flipH="1">
            <a:off x="4389120" y="4612640"/>
            <a:ext cx="822960" cy="426720"/>
          </a:xfrm>
          <a:prstGeom prst="straightConnector1">
            <a:avLst/>
          </a:prstGeom>
          <a:ln w="19050">
            <a:solidFill>
              <a:srgbClr val="0096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1324B1-462E-FB4E-A1EA-C4A2CB02155C}"/>
              </a:ext>
            </a:extLst>
          </p:cNvPr>
          <p:cNvCxnSpPr>
            <a:cxnSpLocks/>
          </p:cNvCxnSpPr>
          <p:nvPr/>
        </p:nvCxnSpPr>
        <p:spPr>
          <a:xfrm flipH="1">
            <a:off x="2875280" y="4602480"/>
            <a:ext cx="2346960" cy="477520"/>
          </a:xfrm>
          <a:prstGeom prst="straightConnector1">
            <a:avLst/>
          </a:prstGeom>
          <a:ln w="19050">
            <a:solidFill>
              <a:srgbClr val="0096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917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48B1-2D00-A94E-AB4B-EC5C0AF0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55" y="0"/>
            <a:ext cx="8431129" cy="867930"/>
          </a:xfrm>
        </p:spPr>
        <p:txBody>
          <a:bodyPr/>
          <a:lstStyle/>
          <a:p>
            <a:r>
              <a:rPr lang="en-US" sz="2800" b="1" dirty="0"/>
              <a:t>Moment methods have evolved to include kinetic effects important for EP instabilities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2C50A4-9D49-BC42-925E-5629082749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378" y="901244"/>
                <a:ext cx="8378718" cy="5250176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Two paths: flux-tube models (TGLF-EP), global models (FAR3d)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Landau damping/growth phase mixing - Hammett, Perkins (1990)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 resonance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FLR effects – </a:t>
                </a:r>
                <a:r>
                  <a:rPr lang="en-US" dirty="0" err="1">
                    <a:solidFill>
                      <a:srgbClr val="00B050"/>
                    </a:solidFill>
                  </a:rPr>
                  <a:t>Padi</a:t>
                </a:r>
                <a:r>
                  <a:rPr lang="en-US" dirty="0">
                    <a:solidFill>
                      <a:srgbClr val="00B050"/>
                    </a:solidFill>
                  </a:rPr>
                  <a:t> approximations – in FAR3d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Closure optimization for non-Maxwellian distributions – Spong (2012), </a:t>
                </a:r>
                <a:r>
                  <a:rPr lang="en-US" dirty="0">
                    <a:solidFill>
                      <a:srgbClr val="0000FF"/>
                    </a:solidFill>
                  </a:rPr>
                  <a:t>numerical implementations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Drift resonance phase mixing</a:t>
                </a:r>
              </a:p>
              <a:p>
                <a:pPr lvl="1"/>
                <a:r>
                  <a:rPr lang="en-US" dirty="0">
                    <a:solidFill>
                      <a:srgbClr val="0000FF"/>
                    </a:solidFill>
                  </a:rPr>
                  <a:t>Beer, Dorland, Snyder, Waltz (~1997)</a:t>
                </a:r>
              </a:p>
              <a:p>
                <a:pPr lvl="1"/>
                <a:r>
                  <a:rPr lang="en-US" dirty="0" err="1">
                    <a:solidFill>
                      <a:srgbClr val="0000FF"/>
                    </a:solidFill>
                  </a:rPr>
                  <a:t>Yashika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 err="1">
                    <a:solidFill>
                      <a:srgbClr val="0000FF"/>
                    </a:solidFill>
                  </a:rPr>
                  <a:t>Ghai</a:t>
                </a:r>
                <a:r>
                  <a:rPr lang="en-US" dirty="0">
                    <a:solidFill>
                      <a:srgbClr val="0000FF"/>
                    </a:solidFill>
                  </a:rPr>
                  <a:t> – introduced to FAR3d APS 2020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0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Trapped particles – </a:t>
                </a:r>
                <a:r>
                  <a:rPr lang="en-US" dirty="0" err="1">
                    <a:solidFill>
                      <a:schemeClr val="bg2">
                        <a:lumMod val="50000"/>
                      </a:schemeClr>
                    </a:solidFill>
                  </a:rPr>
                  <a:t>Staebler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 (2005)</a:t>
                </a:r>
              </a:p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Core </a:t>
                </a:r>
                <a:r>
                  <a:rPr lang="en-US" dirty="0" err="1">
                    <a:solidFill>
                      <a:schemeClr val="bg2">
                        <a:lumMod val="50000"/>
                      </a:schemeClr>
                    </a:solidFill>
                  </a:rPr>
                  <a:t>microturblence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 (</a:t>
                </a:r>
                <a:r>
                  <a:rPr lang="en-US" dirty="0" err="1">
                    <a:solidFill>
                      <a:schemeClr val="bg2">
                        <a:lumMod val="50000"/>
                      </a:schemeClr>
                    </a:solidFill>
                  </a:rPr>
                  <a:t>Leboeuf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, 2000) - coupled to EP</a:t>
                </a:r>
              </a:p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Nonlinear wave particle effects – N. </a:t>
                </a:r>
                <a:r>
                  <a:rPr lang="en-US" dirty="0" err="1">
                    <a:solidFill>
                      <a:schemeClr val="bg2">
                        <a:lumMod val="50000"/>
                      </a:schemeClr>
                    </a:solidFill>
                  </a:rPr>
                  <a:t>Mattor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 (1997)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2C50A4-9D49-BC42-925E-5629082749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378" y="901244"/>
                <a:ext cx="8378718" cy="5250176"/>
              </a:xfrm>
              <a:blipFill>
                <a:blip r:embed="rId2"/>
                <a:stretch>
                  <a:fillRect l="-605" t="-1449" r="-303" b="-2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7DA143E-3DB8-D946-ADCE-8A820CE69379}"/>
              </a:ext>
            </a:extLst>
          </p:cNvPr>
          <p:cNvSpPr txBox="1"/>
          <p:nvPr/>
        </p:nvSpPr>
        <p:spPr>
          <a:xfrm>
            <a:off x="7739955" y="1858569"/>
            <a:ext cx="123944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B050"/>
                </a:solidFill>
                <a:latin typeface="+mn-lt"/>
              </a:rPr>
              <a:t>Currently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B050"/>
                </a:solidFill>
                <a:latin typeface="+mn-lt"/>
              </a:rPr>
              <a:t>available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78ABE-B6AD-974B-B45D-C963FEB12956}"/>
              </a:ext>
            </a:extLst>
          </p:cNvPr>
          <p:cNvSpPr txBox="1"/>
          <p:nvPr/>
        </p:nvSpPr>
        <p:spPr>
          <a:xfrm>
            <a:off x="7493989" y="4095949"/>
            <a:ext cx="13997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In 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2DA3A-5A56-BF4E-8476-A69A3DEBA532}"/>
              </a:ext>
            </a:extLst>
          </p:cNvPr>
          <p:cNvSpPr txBox="1"/>
          <p:nvPr/>
        </p:nvSpPr>
        <p:spPr>
          <a:xfrm>
            <a:off x="7924261" y="5314121"/>
            <a:ext cx="8611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379704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6B0E6EC-BCF7-E743-9748-F2826B601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4" t="5785" r="30000" b="5638"/>
          <a:stretch/>
        </p:blipFill>
        <p:spPr>
          <a:xfrm>
            <a:off x="4394272" y="1120809"/>
            <a:ext cx="4174372" cy="5116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AF789-84D3-ED4D-BA7C-8D76180F9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4570"/>
            <a:ext cx="8572500" cy="757130"/>
          </a:xfrm>
        </p:spPr>
        <p:txBody>
          <a:bodyPr/>
          <a:lstStyle/>
          <a:p>
            <a:r>
              <a:rPr lang="en-US" b="1" dirty="0">
                <a:solidFill>
                  <a:srgbClr val="006600"/>
                </a:solidFill>
              </a:rPr>
              <a:t>DIII-D pulsed beam experiments provide good test case for EP instability enhanced transport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24639-848A-574B-8010-60B33FED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918149"/>
            <a:ext cx="3932784" cy="4990169"/>
          </a:xfrm>
        </p:spPr>
        <p:txBody>
          <a:bodyPr/>
          <a:lstStyle/>
          <a:p>
            <a:r>
              <a:rPr lang="en-US" sz="2000" dirty="0"/>
              <a:t>Turning off incremental beam power =&gt; fluctuations decay over about 10 msec (~ 7000 Alfvén periods)</a:t>
            </a:r>
          </a:p>
          <a:p>
            <a:pPr lvl="1"/>
            <a:r>
              <a:rPr lang="en-US" sz="1700" dirty="0"/>
              <a:t>Faster than slowing-down time (100 to 150 msec)</a:t>
            </a:r>
          </a:p>
          <a:p>
            <a:pPr lvl="1"/>
            <a:r>
              <a:rPr lang="en-US" sz="1700" dirty="0"/>
              <a:t>Slow relative to instability dynamics</a:t>
            </a:r>
          </a:p>
          <a:p>
            <a:r>
              <a:rPr lang="en-US" sz="2000" dirty="0"/>
              <a:t>Profiles relax to marginal state</a:t>
            </a:r>
          </a:p>
          <a:p>
            <a:r>
              <a:rPr lang="en-US" sz="2000" dirty="0"/>
              <a:t>Large fluctuations present</a:t>
            </a:r>
          </a:p>
          <a:p>
            <a:r>
              <a:rPr lang="en-US" sz="2000" dirty="0"/>
              <a:t>What mechanisms determine the fluctuation decay timescale?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B1C6A-8F04-5E40-B453-4321C215C9C2}"/>
              </a:ext>
            </a:extLst>
          </p:cNvPr>
          <p:cNvSpPr/>
          <p:nvPr/>
        </p:nvSpPr>
        <p:spPr>
          <a:xfrm>
            <a:off x="7108730" y="6062585"/>
            <a:ext cx="405352" cy="26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C8F9332-D756-7A4A-87B2-F8240626A9E5}"/>
              </a:ext>
            </a:extLst>
          </p:cNvPr>
          <p:cNvCxnSpPr>
            <a:cxnSpLocks/>
          </p:cNvCxnSpPr>
          <p:nvPr/>
        </p:nvCxnSpPr>
        <p:spPr>
          <a:xfrm>
            <a:off x="7129214" y="4811576"/>
            <a:ext cx="582120" cy="680225"/>
          </a:xfrm>
          <a:prstGeom prst="line">
            <a:avLst/>
          </a:prstGeom>
          <a:ln w="41275">
            <a:solidFill>
              <a:srgbClr val="FF000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39A1CD7-1B34-394B-A905-821978683695}"/>
              </a:ext>
            </a:extLst>
          </p:cNvPr>
          <p:cNvSpPr txBox="1"/>
          <p:nvPr/>
        </p:nvSpPr>
        <p:spPr>
          <a:xfrm>
            <a:off x="7357193" y="4611267"/>
            <a:ext cx="144142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8 to 10 msec</a:t>
            </a:r>
          </a:p>
          <a:p>
            <a:pPr algn="l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decay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8AAD5-EE23-3549-A9E5-CFA02D3F8D8B}"/>
              </a:ext>
            </a:extLst>
          </p:cNvPr>
          <p:cNvSpPr txBox="1"/>
          <p:nvPr/>
        </p:nvSpPr>
        <p:spPr>
          <a:xfrm>
            <a:off x="4645695" y="6526844"/>
            <a:ext cx="429476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>
                <a:latin typeface="+mn-lt"/>
              </a:rPr>
              <a:t>Data/figures provided by Michael Van Zeeland</a:t>
            </a:r>
          </a:p>
        </p:txBody>
      </p:sp>
    </p:spTree>
    <p:extLst>
      <p:ext uri="{BB962C8B-B14F-4D97-AF65-F5344CB8AC3E}">
        <p14:creationId xmlns:p14="http://schemas.microsoft.com/office/powerpoint/2010/main" val="4292693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F5BD2-F2AE-B24C-9F6F-03E121177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1076"/>
            <a:ext cx="8572500" cy="757130"/>
          </a:xfrm>
        </p:spPr>
        <p:txBody>
          <a:bodyPr/>
          <a:lstStyle/>
          <a:p>
            <a:r>
              <a:rPr lang="en-US" b="1" dirty="0">
                <a:solidFill>
                  <a:srgbClr val="006600"/>
                </a:solidFill>
              </a:rPr>
              <a:t>We use DIII-D discharge #176523 as a benchmark case, taking TRANSP-derived profiles as a starting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F65D2-3AF2-6A4A-A2F9-AC957B5D5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518" y="1161804"/>
            <a:ext cx="3841255" cy="5355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F0150-6EFD-0F4E-8CA3-A296EA42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986" y="1122853"/>
            <a:ext cx="2482414" cy="2557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EB082C-6980-2146-9CDB-667AF10F4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42" y="1129998"/>
            <a:ext cx="2550206" cy="2521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1D2A3B-17A2-2F4F-9C9D-0AB071981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" y="3894629"/>
            <a:ext cx="2599169" cy="2570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0FCDC9-E694-EF45-93C2-8D1EC9B91454}"/>
              </a:ext>
            </a:extLst>
          </p:cNvPr>
          <p:cNvSpPr txBox="1"/>
          <p:nvPr/>
        </p:nvSpPr>
        <p:spPr>
          <a:xfrm>
            <a:off x="2098516" y="848616"/>
            <a:ext cx="18004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+mn-lt"/>
              </a:rPr>
              <a:t>176523 profiles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CA5F1-C17C-6D48-A2CE-7B6DFEFB037B}"/>
              </a:ext>
            </a:extLst>
          </p:cNvPr>
          <p:cNvSpPr txBox="1"/>
          <p:nvPr/>
        </p:nvSpPr>
        <p:spPr>
          <a:xfrm>
            <a:off x="5882202" y="816820"/>
            <a:ext cx="304121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0000FF"/>
                </a:solidFill>
                <a:latin typeface="+mn-lt"/>
              </a:rPr>
              <a:t>176523 flux surface shape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9154E5-86AA-2B4D-9D8A-13F1406FB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521" y="3824424"/>
            <a:ext cx="2925344" cy="25164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D2FC9E-5C5B-C44E-BB14-952FB4B288B6}"/>
              </a:ext>
            </a:extLst>
          </p:cNvPr>
          <p:cNvSpPr txBox="1"/>
          <p:nvPr/>
        </p:nvSpPr>
        <p:spPr>
          <a:xfrm>
            <a:off x="2998762" y="4911851"/>
            <a:ext cx="3000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A2BEF-BFB0-E746-B3D0-A62D25C9F30D}"/>
              </a:ext>
            </a:extLst>
          </p:cNvPr>
          <p:cNvSpPr txBox="1"/>
          <p:nvPr/>
        </p:nvSpPr>
        <p:spPr>
          <a:xfrm>
            <a:off x="3665294" y="4768735"/>
            <a:ext cx="74090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>
                <a:solidFill>
                  <a:srgbClr val="00FF00"/>
                </a:solidFill>
                <a:latin typeface="+mn-lt"/>
              </a:rPr>
              <a:t>Spitzer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097AF-22C4-9E42-B183-FA606B05E4EB}"/>
              </a:ext>
            </a:extLst>
          </p:cNvPr>
          <p:cNvSpPr txBox="1"/>
          <p:nvPr/>
        </p:nvSpPr>
        <p:spPr>
          <a:xfrm>
            <a:off x="2998444" y="5659383"/>
            <a:ext cx="140775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>
                <a:solidFill>
                  <a:srgbClr val="0000FF"/>
                </a:solidFill>
                <a:latin typeface="+mn-lt"/>
              </a:rPr>
              <a:t>Spitzer</a:t>
            </a:r>
          </a:p>
          <a:p>
            <a:pPr algn="l">
              <a:lnSpc>
                <a:spcPct val="90000"/>
              </a:lnSpc>
            </a:pPr>
            <a:r>
              <a:rPr lang="en-US" sz="1400">
                <a:solidFill>
                  <a:srgbClr val="0000FF"/>
                </a:solidFill>
                <a:latin typeface="+mn-lt"/>
              </a:rPr>
              <a:t>+ neoclassical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D5293-62F6-0D4C-8AE2-84079FD1FAAC}"/>
              </a:ext>
            </a:extLst>
          </p:cNvPr>
          <p:cNvSpPr txBox="1"/>
          <p:nvPr/>
        </p:nvSpPr>
        <p:spPr>
          <a:xfrm>
            <a:off x="3298844" y="3781137"/>
            <a:ext cx="173477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>
                <a:latin typeface="+mn-lt"/>
              </a:rPr>
              <a:t>Lundquist number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009524-CCA0-AB47-8DF1-5213031A979A}"/>
              </a:ext>
            </a:extLst>
          </p:cNvPr>
          <p:cNvCxnSpPr/>
          <p:nvPr/>
        </p:nvCxnSpPr>
        <p:spPr>
          <a:xfrm>
            <a:off x="3702323" y="5802594"/>
            <a:ext cx="52784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8A8A45C-C8D1-6043-B740-9315BD8AEB10}"/>
              </a:ext>
            </a:extLst>
          </p:cNvPr>
          <p:cNvSpPr txBox="1"/>
          <p:nvPr/>
        </p:nvSpPr>
        <p:spPr>
          <a:xfrm>
            <a:off x="3846095" y="5095702"/>
            <a:ext cx="173477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>
                <a:latin typeface="+mn-lt"/>
              </a:rPr>
              <a:t>Level used in simulations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813EFF-D5D1-A542-B5D8-AD9A744E39D2}"/>
              </a:ext>
            </a:extLst>
          </p:cNvPr>
          <p:cNvCxnSpPr>
            <a:cxnSpLocks/>
          </p:cNvCxnSpPr>
          <p:nvPr/>
        </p:nvCxnSpPr>
        <p:spPr>
          <a:xfrm flipH="1">
            <a:off x="3961190" y="5335767"/>
            <a:ext cx="205039" cy="46682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5090E8-9EF7-DC43-AC68-5994CAAF51E4}"/>
              </a:ext>
            </a:extLst>
          </p:cNvPr>
          <p:cNvSpPr txBox="1"/>
          <p:nvPr/>
        </p:nvSpPr>
        <p:spPr>
          <a:xfrm>
            <a:off x="1298334" y="6543643"/>
            <a:ext cx="604364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err="1">
                <a:latin typeface="+mn-lt"/>
              </a:rPr>
              <a:t>T</a:t>
            </a:r>
            <a:r>
              <a:rPr lang="en-US" sz="1400" baseline="-25000" err="1">
                <a:latin typeface="+mn-lt"/>
              </a:rPr>
              <a:t>beam</a:t>
            </a:r>
            <a:r>
              <a:rPr lang="en-US" sz="1400">
                <a:latin typeface="+mn-lt"/>
              </a:rPr>
              <a:t>(0) = 35 keV to match avg. energy of slowing-down distribution</a:t>
            </a:r>
          </a:p>
        </p:txBody>
      </p:sp>
    </p:spTree>
    <p:extLst>
      <p:ext uri="{BB962C8B-B14F-4D97-AF65-F5344CB8AC3E}">
        <p14:creationId xmlns:p14="http://schemas.microsoft.com/office/powerpoint/2010/main" val="238120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A4724-6743-0A49-B55F-6B59E3922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11" y="71648"/>
            <a:ext cx="8572500" cy="757130"/>
          </a:xfrm>
        </p:spPr>
        <p:txBody>
          <a:bodyPr/>
          <a:lstStyle/>
          <a:p>
            <a:r>
              <a:rPr lang="en-US" b="1">
                <a:solidFill>
                  <a:srgbClr val="006600"/>
                </a:solidFill>
              </a:rPr>
              <a:t>Linear stability analysis shows the fastest growing instabilities for these parameters are in the TAE/RSAE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40B35-6EF8-804F-BACB-3A7C0219B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53" y="1090275"/>
            <a:ext cx="8647531" cy="1172792"/>
          </a:xfrm>
        </p:spPr>
        <p:txBody>
          <a:bodyPr/>
          <a:lstStyle/>
          <a:p>
            <a:r>
              <a:rPr lang="en-US"/>
              <a:t>Nominal parameters for discharge #176523</a:t>
            </a:r>
          </a:p>
          <a:p>
            <a:pPr lvl="1"/>
            <a:r>
              <a:rPr lang="en-US"/>
              <a:t>n</a:t>
            </a:r>
            <a:r>
              <a:rPr lang="en-US" baseline="-25000"/>
              <a:t>e</a:t>
            </a:r>
            <a:r>
              <a:rPr lang="en-US"/>
              <a:t>(0) = 2.2 x 10</a:t>
            </a:r>
            <a:r>
              <a:rPr lang="en-US" baseline="30000"/>
              <a:t>19</a:t>
            </a:r>
            <a:r>
              <a:rPr lang="en-US"/>
              <a:t> m</a:t>
            </a:r>
            <a:r>
              <a:rPr lang="en-US" baseline="30000"/>
              <a:t>-3</a:t>
            </a:r>
            <a:r>
              <a:rPr lang="en-US"/>
              <a:t>, </a:t>
            </a:r>
            <a:r>
              <a:rPr lang="en-US" err="1"/>
              <a:t>n</a:t>
            </a:r>
            <a:r>
              <a:rPr lang="en-US" baseline="-25000" err="1"/>
              <a:t>i</a:t>
            </a:r>
            <a:r>
              <a:rPr lang="en-US"/>
              <a:t>(0) = 1.7 x 10</a:t>
            </a:r>
            <a:r>
              <a:rPr lang="en-US" baseline="30000"/>
              <a:t>19</a:t>
            </a:r>
            <a:r>
              <a:rPr lang="en-US"/>
              <a:t> m</a:t>
            </a:r>
            <a:r>
              <a:rPr lang="en-US" baseline="30000"/>
              <a:t>-3</a:t>
            </a:r>
            <a:r>
              <a:rPr lang="en-US"/>
              <a:t>, </a:t>
            </a:r>
            <a:r>
              <a:rPr lang="en-US" err="1"/>
              <a:t>T</a:t>
            </a:r>
            <a:r>
              <a:rPr lang="en-US" baseline="-25000" err="1"/>
              <a:t>i</a:t>
            </a:r>
            <a:r>
              <a:rPr lang="en-US"/>
              <a:t>(0) = 1.6 keV, </a:t>
            </a:r>
            <a:r>
              <a:rPr lang="en-US" err="1"/>
              <a:t>T</a:t>
            </a:r>
            <a:r>
              <a:rPr lang="en-US" baseline="-25000" err="1"/>
              <a:t>e</a:t>
            </a:r>
            <a:r>
              <a:rPr lang="en-US"/>
              <a:t>(0) = 1.9 keV</a:t>
            </a:r>
            <a:endParaRPr lang="en-US" baseline="30000"/>
          </a:p>
          <a:p>
            <a:pPr lvl="1"/>
            <a:r>
              <a:rPr lang="en-US"/>
              <a:t>&lt;</a:t>
            </a:r>
            <a:r>
              <a:rPr lang="en-US" err="1"/>
              <a:t>v</a:t>
            </a:r>
            <a:r>
              <a:rPr lang="en-US" baseline="-25000" err="1"/>
              <a:t>fast</a:t>
            </a:r>
            <a:r>
              <a:rPr lang="en-US"/>
              <a:t>&gt;/v</a:t>
            </a:r>
            <a:r>
              <a:rPr lang="en-US" baseline="-25000"/>
              <a:t>A0 </a:t>
            </a:r>
            <a:r>
              <a:rPr lang="en-US"/>
              <a:t> ~ 0.12,  𝞫</a:t>
            </a:r>
            <a:r>
              <a:rPr lang="en-US" baseline="-25000"/>
              <a:t>fast</a:t>
            </a:r>
            <a:r>
              <a:rPr lang="en-US"/>
              <a:t> = 0.007, 𝞫</a:t>
            </a:r>
            <a:r>
              <a:rPr lang="en-US" baseline="-25000"/>
              <a:t>thermal</a:t>
            </a:r>
            <a:r>
              <a:rPr lang="en-US"/>
              <a:t> = 0.016, S = 1 to 3 x 10</a:t>
            </a:r>
            <a:r>
              <a:rPr lang="en-US" baseline="30000"/>
              <a:t>7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D37B54-0DC0-5A4D-8D5F-981807F35629}"/>
              </a:ext>
            </a:extLst>
          </p:cNvPr>
          <p:cNvSpPr txBox="1"/>
          <p:nvPr/>
        </p:nvSpPr>
        <p:spPr>
          <a:xfrm>
            <a:off x="1526616" y="2341330"/>
            <a:ext cx="305564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Linear growth rates vs. 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93F52A-6048-1F4F-AF76-974F0C56924E}"/>
              </a:ext>
            </a:extLst>
          </p:cNvPr>
          <p:cNvSpPr txBox="1"/>
          <p:nvPr/>
        </p:nvSpPr>
        <p:spPr>
          <a:xfrm>
            <a:off x="5921111" y="2302198"/>
            <a:ext cx="218361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n = 3 </a:t>
            </a:r>
            <a:r>
              <a:rPr lang="en-US" sz="1400" dirty="0" err="1">
                <a:latin typeface="+mn-lt"/>
              </a:rPr>
              <a:t>Alfvén</a:t>
            </a:r>
            <a:r>
              <a:rPr lang="en-US" sz="1400" dirty="0">
                <a:latin typeface="+mn-lt"/>
              </a:rPr>
              <a:t> continuum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CD340D-E247-E949-A435-C9D8EA70BEB3}"/>
              </a:ext>
            </a:extLst>
          </p:cNvPr>
          <p:cNvSpPr txBox="1"/>
          <p:nvPr/>
        </p:nvSpPr>
        <p:spPr>
          <a:xfrm>
            <a:off x="5811264" y="5881334"/>
            <a:ext cx="305724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Rho = (normalized toroidal flux)</a:t>
            </a:r>
            <a:r>
              <a:rPr lang="en-US" sz="1400" baseline="30000" dirty="0">
                <a:latin typeface="+mn-lt"/>
              </a:rPr>
              <a:t>1/2</a:t>
            </a:r>
            <a:endParaRPr lang="en-US" sz="1400" dirty="0">
              <a:latin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6107AE6-80B0-6B46-9839-3C30018B876E}"/>
              </a:ext>
            </a:extLst>
          </p:cNvPr>
          <p:cNvSpPr txBox="1">
            <a:spLocks/>
          </p:cNvSpPr>
          <p:nvPr/>
        </p:nvSpPr>
        <p:spPr bwMode="auto">
          <a:xfrm>
            <a:off x="1840605" y="5881334"/>
            <a:ext cx="3970659" cy="41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16694" indent="-216694" algn="l" rtl="0" eaLnBrk="1" fontAlgn="base" hangingPunct="1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73906" indent="-216694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58441" indent="-12977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12044" indent="-166688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847" lvl="1" indent="0">
              <a:buNone/>
            </a:pPr>
            <a:r>
              <a:rPr lang="en-US" sz="1400" dirty="0"/>
              <a:t>&lt;</a:t>
            </a:r>
            <a:r>
              <a:rPr lang="en-US" sz="1400" dirty="0" err="1"/>
              <a:t>v</a:t>
            </a:r>
            <a:r>
              <a:rPr lang="en-US" sz="1400" baseline="-25000" dirty="0" err="1"/>
              <a:t>fast</a:t>
            </a:r>
            <a:r>
              <a:rPr lang="en-US" sz="1400" dirty="0"/>
              <a:t>&gt;/v</a:t>
            </a:r>
            <a:r>
              <a:rPr lang="en-US" sz="1400" baseline="-25000" dirty="0"/>
              <a:t>A0 </a:t>
            </a:r>
            <a:r>
              <a:rPr lang="en-US" sz="1400" dirty="0"/>
              <a:t> = 0.12,  𝞫</a:t>
            </a:r>
            <a:r>
              <a:rPr lang="en-US" sz="1400" baseline="-25000" dirty="0"/>
              <a:t>fast</a:t>
            </a:r>
            <a:r>
              <a:rPr lang="en-US" sz="1400" dirty="0"/>
              <a:t> = 0.01, S = 1x10</a:t>
            </a:r>
            <a:r>
              <a:rPr lang="en-US" sz="1400" baseline="30000" dirty="0"/>
              <a:t>6</a:t>
            </a:r>
            <a:endParaRPr lang="en-US" sz="1400" dirty="0"/>
          </a:p>
        </p:txBody>
      </p:sp>
      <p:pic>
        <p:nvPicPr>
          <p:cNvPr id="14" name="Picture 13" descr="Chart&#10;&#10;Description automatically generated with medium confidence">
            <a:extLst>
              <a:ext uri="{FF2B5EF4-FFF2-40B4-BE49-F238E27FC236}">
                <a16:creationId xmlns:a16="http://schemas.microsoft.com/office/drawing/2014/main" id="{7CD031D9-1A71-D342-9405-132455E08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0353" r="47190" b="15908"/>
          <a:stretch/>
        </p:blipFill>
        <p:spPr>
          <a:xfrm>
            <a:off x="227581" y="2551271"/>
            <a:ext cx="4707025" cy="3196412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A1C2A59-A110-DF4E-A557-FEAE9594F6A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/>
          <a:stretch/>
        </p:blipFill>
        <p:spPr>
          <a:xfrm>
            <a:off x="5011750" y="2627562"/>
            <a:ext cx="4002334" cy="295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74298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1960</Words>
  <Application>Microsoft Macintosh PowerPoint</Application>
  <PresentationFormat>On-screen Show (4:3)</PresentationFormat>
  <Paragraphs>287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Cambria Math</vt:lpstr>
      <vt:lpstr>Century Gothic</vt:lpstr>
      <vt:lpstr>ORNL</vt:lpstr>
      <vt:lpstr>Simulation of EP-driven nonlinear collective effects using Landau closure methods </vt:lpstr>
      <vt:lpstr>Long-time scale nonlinear simulations are required to understand/predict EP transport</vt:lpstr>
      <vt:lpstr>Global nonlinear simulations described here seek to answer three important questions relevant to energetic particle transport</vt:lpstr>
      <vt:lpstr>Moments-based reduced models are motivated by the nature of field-particle coupling and computational efficiency</vt:lpstr>
      <vt:lpstr>Moments-based reduced models are motivated by the nature of field-particle coupling and computational efficiency</vt:lpstr>
      <vt:lpstr>Moment methods have evolved to include kinetic effects important for EP instabilities</vt:lpstr>
      <vt:lpstr>DIII-D pulsed beam experiments provide good test case for EP instability enhanced transport studies</vt:lpstr>
      <vt:lpstr>We use DIII-D discharge #176523 as a benchmark case, taking TRANSP-derived profiles as a starting point</vt:lpstr>
      <vt:lpstr>Linear stability analysis shows the fastest growing instabilities for these parameters are in the TAE/RSAE gap</vt:lpstr>
      <vt:lpstr>Energy evolution shows a steady saturated state with strong coupling between different n’s</vt:lpstr>
      <vt:lpstr>PowerPoint Presentation</vt:lpstr>
      <vt:lpstr>Animation: nonlinear mode structure evolution shows</vt:lpstr>
      <vt:lpstr>After doing the same time averaging and normalizing as experiment, the simulated 𝜹B𝜽/B fluctuations show similar time variability as measurements</vt:lpstr>
      <vt:lpstr>EP transport effects are evident in the fast ion density profile – critical gradient effect – and vary dynamically</vt:lpstr>
      <vt:lpstr>Zonal flows/currents are driven by EP induced symmetry-breaking effects</vt:lpstr>
      <vt:lpstr>2D plots of n = 0 fields show zonal flow and current structures: amplitude and radial location vary with instability amplitude</vt:lpstr>
      <vt:lpstr>Effective transport coefficients derived from dividing 0,0 fluxes by density gradient =&gt; show strong intermittency</vt:lpstr>
      <vt:lpstr>PowerPoint Presentation</vt:lpstr>
      <vt:lpstr>Different saturation mechanisms can be turned on and off (n = 0 couplings)</vt:lpstr>
      <vt:lpstr>Source/sink modeling: effects accumulate over longer times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2021-08-27T16:09:40Z</cp:lastPrinted>
  <dcterms:created xsi:type="dcterms:W3CDTF">2018-07-12T19:30:01Z</dcterms:created>
  <dcterms:modified xsi:type="dcterms:W3CDTF">2021-12-09T04:52:35Z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