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434" r:id="rId5"/>
    <p:sldId id="436" r:id="rId6"/>
    <p:sldId id="545" r:id="rId7"/>
    <p:sldId id="534" r:id="rId8"/>
    <p:sldId id="530" r:id="rId9"/>
    <p:sldId id="547" r:id="rId10"/>
    <p:sldId id="546" r:id="rId11"/>
    <p:sldId id="535" r:id="rId12"/>
    <p:sldId id="536" r:id="rId13"/>
    <p:sldId id="553" r:id="rId14"/>
    <p:sldId id="541" r:id="rId15"/>
    <p:sldId id="549" r:id="rId16"/>
    <p:sldId id="540" r:id="rId17"/>
    <p:sldId id="538" r:id="rId18"/>
    <p:sldId id="551" r:id="rId19"/>
    <p:sldId id="552" r:id="rId20"/>
    <p:sldId id="539" r:id="rId21"/>
    <p:sldId id="548" r:id="rId22"/>
    <p:sldId id="544" r:id="rId23"/>
    <p:sldId id="533" r:id="rId24"/>
    <p:sldId id="516" r:id="rId2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373"/>
    <a:srgbClr val="1AAACC"/>
    <a:srgbClr val="0C419A"/>
    <a:srgbClr val="E9F1FD"/>
    <a:srgbClr val="C8EFF8"/>
    <a:srgbClr val="F7F9FF"/>
    <a:srgbClr val="1C1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95" autoAdjust="0"/>
  </p:normalViewPr>
  <p:slideViewPr>
    <p:cSldViewPr snapToGrid="0">
      <p:cViewPr>
        <p:scale>
          <a:sx n="110" d="100"/>
          <a:sy n="110" d="100"/>
        </p:scale>
        <p:origin x="614" y="96"/>
      </p:cViewPr>
      <p:guideLst>
        <p:guide orient="horz" pos="1620"/>
        <p:guide pos="2880"/>
      </p:guideLst>
    </p:cSldViewPr>
  </p:slideViewPr>
  <p:outlineViewPr>
    <p:cViewPr>
      <p:scale>
        <a:sx n="33" d="100"/>
        <a:sy n="33" d="100"/>
      </p:scale>
      <p:origin x="0" y="-149"/>
    </p:cViewPr>
  </p:outlineViewPr>
  <p:notesTextViewPr>
    <p:cViewPr>
      <p:scale>
        <a:sx n="1" d="1"/>
        <a:sy n="1" d="1"/>
      </p:scale>
      <p:origin x="0" y="0"/>
    </p:cViewPr>
  </p:notesTextViewPr>
  <p:sorterViewPr>
    <p:cViewPr>
      <p:scale>
        <a:sx n="100" d="100"/>
        <a:sy n="100" d="100"/>
      </p:scale>
      <p:origin x="0" y="-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0" name="Shape 1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191" name="Shape 119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12199796"/>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609AB78-7F42-B14D-9495-19CD3899BE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467" r="6096"/>
          <a:stretch/>
        </p:blipFill>
        <p:spPr>
          <a:xfrm>
            <a:off x="0" y="0"/>
            <a:ext cx="6514482" cy="5143500"/>
          </a:xfrm>
          <a:prstGeom prst="rect">
            <a:avLst/>
          </a:prstGeom>
        </p:spPr>
      </p:pic>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6514482"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750" b="1" baseline="0">
                <a:solidFill>
                  <a:schemeClr val="bg1"/>
                </a:solidFill>
              </a:defRPr>
            </a:lvl1pPr>
          </a:lstStyle>
          <a:p>
            <a:r>
              <a:rPr lang="en-US" dirty="0"/>
              <a:t>IMAGE REPLACE</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Tree>
    <p:extLst>
      <p:ext uri="{BB962C8B-B14F-4D97-AF65-F5344CB8AC3E}">
        <p14:creationId xmlns:p14="http://schemas.microsoft.com/office/powerpoint/2010/main" val="3643134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afterEffect">
                                  <p:stCondLst>
                                    <p:cond delay="1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Main Slide 01">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757D5BB9-45CB-2844-B749-F93937B64C8B}"/>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8" name="Afbeelding 17">
            <a:extLst>
              <a:ext uri="{FF2B5EF4-FFF2-40B4-BE49-F238E27FC236}">
                <a16:creationId xmlns:a16="http://schemas.microsoft.com/office/drawing/2014/main" id="{9F896538-0658-CC42-AEEA-3B82DE7AE50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38678" t="48235" r="31603" b="19249"/>
          <a:stretch/>
        </p:blipFill>
        <p:spPr>
          <a:xfrm>
            <a:off x="0" y="0"/>
            <a:ext cx="4509179" cy="5143500"/>
          </a:xfrm>
          <a:prstGeom prst="rect">
            <a:avLst/>
          </a:prstGeom>
        </p:spPr>
      </p:pic>
      <p:sp>
        <p:nvSpPr>
          <p:cNvPr id="19" name="Title 1">
            <a:extLst>
              <a:ext uri="{FF2B5EF4-FFF2-40B4-BE49-F238E27FC236}">
                <a16:creationId xmlns:a16="http://schemas.microsoft.com/office/drawing/2014/main" id="{04AD64A5-77F7-824C-BFB7-9381C7304318}"/>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20" name="Title 2">
            <a:extLst>
              <a:ext uri="{FF2B5EF4-FFF2-40B4-BE49-F238E27FC236}">
                <a16:creationId xmlns:a16="http://schemas.microsoft.com/office/drawing/2014/main" id="{E91B276F-58A8-CD47-9F70-8F8BF94CFF89}"/>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21" name="Title 3">
            <a:extLst>
              <a:ext uri="{FF2B5EF4-FFF2-40B4-BE49-F238E27FC236}">
                <a16:creationId xmlns:a16="http://schemas.microsoft.com/office/drawing/2014/main" id="{F8154EB6-285B-FD40-88B2-98FA4A22008B}"/>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22" name="Title 4">
            <a:extLst>
              <a:ext uri="{FF2B5EF4-FFF2-40B4-BE49-F238E27FC236}">
                <a16:creationId xmlns:a16="http://schemas.microsoft.com/office/drawing/2014/main" id="{B34C69D1-B426-A747-8CF5-192B073A0B50}"/>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23" name="Title 5">
            <a:extLst>
              <a:ext uri="{FF2B5EF4-FFF2-40B4-BE49-F238E27FC236}">
                <a16:creationId xmlns:a16="http://schemas.microsoft.com/office/drawing/2014/main" id="{CE64E1C1-21DA-2344-A5E6-C67511388277}"/>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24" name="Title">
            <a:extLst>
              <a:ext uri="{FF2B5EF4-FFF2-40B4-BE49-F238E27FC236}">
                <a16:creationId xmlns:a16="http://schemas.microsoft.com/office/drawing/2014/main" id="{E925D6EA-C15F-A345-A626-607743D122A4}"/>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26" name="Afbeelding 25">
            <a:extLst>
              <a:ext uri="{FF2B5EF4-FFF2-40B4-BE49-F238E27FC236}">
                <a16:creationId xmlns:a16="http://schemas.microsoft.com/office/drawing/2014/main" id="{D6FD0933-8C00-3A4A-B5A2-FD2EBD8F2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46013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6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8E288D6-1999-D04B-9A4B-F12AB9A0A4B9}"/>
              </a:ext>
            </a:extLst>
          </p:cNvPr>
          <p:cNvSpPr/>
          <p:nvPr userDrawn="1"/>
        </p:nvSpPr>
        <p:spPr>
          <a:xfrm>
            <a:off x="0" y="0"/>
            <a:ext cx="4509179" cy="51435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4" name="Afbeelding 13">
            <a:extLst>
              <a:ext uri="{FF2B5EF4-FFF2-40B4-BE49-F238E27FC236}">
                <a16:creationId xmlns:a16="http://schemas.microsoft.com/office/drawing/2014/main" id="{FAFECB2B-0107-414F-A411-1C3A579C8A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99BA6F74-2709-0243-A2DF-A562E90C7EF1}"/>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2">
            <a:extLst>
              <a:ext uri="{FF2B5EF4-FFF2-40B4-BE49-F238E27FC236}">
                <a16:creationId xmlns:a16="http://schemas.microsoft.com/office/drawing/2014/main" id="{CFD9805F-AAD3-5149-898F-AC2C84FE6832}"/>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3">
            <a:extLst>
              <a:ext uri="{FF2B5EF4-FFF2-40B4-BE49-F238E27FC236}">
                <a16:creationId xmlns:a16="http://schemas.microsoft.com/office/drawing/2014/main" id="{7AE22788-503E-E74A-9E41-1177A442D78B}"/>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4">
            <a:extLst>
              <a:ext uri="{FF2B5EF4-FFF2-40B4-BE49-F238E27FC236}">
                <a16:creationId xmlns:a16="http://schemas.microsoft.com/office/drawing/2014/main" id="{4C0EE45D-A06F-3A46-886F-F53121262809}"/>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5">
            <a:extLst>
              <a:ext uri="{FF2B5EF4-FFF2-40B4-BE49-F238E27FC236}">
                <a16:creationId xmlns:a16="http://schemas.microsoft.com/office/drawing/2014/main" id="{18ADD166-D939-7D46-BF3E-61FC0801E1A3}"/>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2"/>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1" name="Title">
            <a:extLst>
              <a:ext uri="{FF2B5EF4-FFF2-40B4-BE49-F238E27FC236}">
                <a16:creationId xmlns:a16="http://schemas.microsoft.com/office/drawing/2014/main" id="{2EDE0A6F-3A7C-794B-9F2B-129074F5B80C}"/>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13" name="Afbeelding 12">
            <a:extLst>
              <a:ext uri="{FF2B5EF4-FFF2-40B4-BE49-F238E27FC236}">
                <a16:creationId xmlns:a16="http://schemas.microsoft.com/office/drawing/2014/main" id="{99307A34-E5E3-3F4D-9E9E-D23EF37384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59547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 maximum 2 lines</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19" name="Tijdelijke aanduiding voor inhoud 2"/>
          <p:cNvSpPr>
            <a:spLocks noGrp="1"/>
          </p:cNvSpPr>
          <p:nvPr>
            <p:ph idx="1" hasCustomPrompt="1"/>
          </p:nvPr>
        </p:nvSpPr>
        <p:spPr>
          <a:xfrm>
            <a:off x="739726" y="1226823"/>
            <a:ext cx="7637615" cy="3493030"/>
          </a:xfrm>
          <a:prstGeom prst="rect">
            <a:avLst/>
          </a:prstGeom>
        </p:spPr>
        <p:txBody>
          <a:bodyPr/>
          <a:lstStyle>
            <a:lvl1pPr algn="l">
              <a:defRPr sz="1400">
                <a:solidFill>
                  <a:srgbClr val="1AAACC"/>
                </a:solidFill>
                <a:latin typeface="Arial" panose="020B0604020202020204" pitchFamily="34" charset="0"/>
                <a:cs typeface="Arial" panose="020B0604020202020204" pitchFamily="34" charset="0"/>
              </a:defRPr>
            </a:lvl1pPr>
            <a:lvl2pPr marL="360363" indent="-180975" algn="l">
              <a:buFont typeface="Arial" panose="020B0604020202020204" pitchFamily="34" charset="0"/>
              <a:buChar char="•"/>
              <a:defRPr sz="1200">
                <a:solidFill>
                  <a:srgbClr val="1AAACC"/>
                </a:solidFill>
                <a:latin typeface="Arial" panose="020B0604020202020204" pitchFamily="34" charset="0"/>
                <a:cs typeface="Arial" panose="020B0604020202020204" pitchFamily="34" charset="0"/>
              </a:defRPr>
            </a:lvl2pPr>
            <a:lvl3pPr marL="539750" indent="-179388" algn="l">
              <a:buFont typeface="Arial" panose="020B0604020202020204" pitchFamily="34" charset="0"/>
              <a:buChar char="•"/>
              <a:defRPr sz="1200">
                <a:solidFill>
                  <a:srgbClr val="1AAACC"/>
                </a:solidFill>
                <a:latin typeface="Arial" panose="020B0604020202020204" pitchFamily="34" charset="0"/>
                <a:cs typeface="Arial" panose="020B0604020202020204" pitchFamily="34" charset="0"/>
              </a:defRPr>
            </a:lvl3pPr>
            <a:lvl4pPr marL="627063" indent="-171450" algn="l">
              <a:buFont typeface="Arial" panose="020B0604020202020204" pitchFamily="34" charset="0"/>
              <a:buChar char="•"/>
              <a:defRPr sz="1200">
                <a:solidFill>
                  <a:srgbClr val="1AAACC"/>
                </a:solidFill>
                <a:latin typeface="Arial" panose="020B0604020202020204" pitchFamily="34" charset="0"/>
                <a:cs typeface="Arial" panose="020B0604020202020204" pitchFamily="34" charset="0"/>
              </a:defRPr>
            </a:lvl4pPr>
            <a:lvl5pPr marL="806450" indent="-171450" algn="l" defTabSz="300038">
              <a:buFont typeface="Arial" panose="020B0604020202020204" pitchFamily="34" charset="0"/>
              <a:buChar char="•"/>
              <a:defRPr sz="1200">
                <a:solidFill>
                  <a:srgbClr val="1AAACC"/>
                </a:solidFill>
                <a:latin typeface="Arial" panose="020B0604020202020204" pitchFamily="34" charset="0"/>
                <a:cs typeface="Arial"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34972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211804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145611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130700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1" name="Afbeelding 10">
            <a:extLst>
              <a:ext uri="{FF2B5EF4-FFF2-40B4-BE49-F238E27FC236}">
                <a16:creationId xmlns:a16="http://schemas.microsoft.com/office/drawing/2014/main" id="{06C1A6AF-BB44-1141-B9AD-25D1E984FA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335684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8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Afbeelding 12">
            <a:extLst>
              <a:ext uri="{FF2B5EF4-FFF2-40B4-BE49-F238E27FC236}">
                <a16:creationId xmlns:a16="http://schemas.microsoft.com/office/drawing/2014/main" id="{1EC5F892-EEC4-694D-8A67-F26A6D167B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pic>
        <p:nvPicPr>
          <p:cNvPr id="15" name="Afbeelding 14">
            <a:extLst>
              <a:ext uri="{FF2B5EF4-FFF2-40B4-BE49-F238E27FC236}">
                <a16:creationId xmlns:a16="http://schemas.microsoft.com/office/drawing/2014/main" id="{9432943F-3941-9A45-9C64-6B14EDCA82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rgbClr val="055373"/>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Tree>
    <p:extLst>
      <p:ext uri="{BB962C8B-B14F-4D97-AF65-F5344CB8AC3E}">
        <p14:creationId xmlns:p14="http://schemas.microsoft.com/office/powerpoint/2010/main" val="167031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1_Blank Slide">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432943F-3941-9A45-9C64-6B14EDCA82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Afbeelding 12">
            <a:extLst>
              <a:ext uri="{FF2B5EF4-FFF2-40B4-BE49-F238E27FC236}">
                <a16:creationId xmlns:a16="http://schemas.microsoft.com/office/drawing/2014/main" id="{1EC5F892-EEC4-694D-8A67-F26A6D167B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Tree>
    <p:extLst>
      <p:ext uri="{BB962C8B-B14F-4D97-AF65-F5344CB8AC3E}">
        <p14:creationId xmlns:p14="http://schemas.microsoft.com/office/powerpoint/2010/main" val="40125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rgbClr val="05537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7" name="Title">
            <a:extLst>
              <a:ext uri="{FF2B5EF4-FFF2-40B4-BE49-F238E27FC236}">
                <a16:creationId xmlns:a16="http://schemas.microsoft.com/office/drawing/2014/main" id="{E479E832-34CB-1B4F-B24B-E2FE30CFCBD2}"/>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ABD1875B-AAEE-E941-B37F-0795814D77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294556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6514482"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918"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677501"/>
            <a:ext cx="5664199" cy="830997"/>
          </a:xfrm>
          <a:prstGeom prst="rect">
            <a:avLst/>
          </a:prstGeom>
        </p:spPr>
        <p:txBody>
          <a:bodyPr wrap="square" lIns="0" tIns="0" rIns="0" bIns="0" anchor="b" anchorCtr="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527051" y="2696676"/>
            <a:ext cx="5664199" cy="138499"/>
          </a:xfrm>
          <a:prstGeom prst="rect">
            <a:avLst/>
          </a:prstGeom>
        </p:spPr>
        <p:txBody>
          <a:bodyPr wrap="square" lIns="0" tIns="0" rIns="0" bIns="0">
            <a:spAutoFit/>
          </a:bodyPr>
          <a:lstStyle>
            <a:lvl1pPr algn="l">
              <a:lnSpc>
                <a:spcPct val="90000"/>
              </a:lnSpc>
              <a:defRPr sz="10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03521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4160262"/>
            <a:ext cx="1222132" cy="872951"/>
          </a:xfrm>
          <a:prstGeom prst="rect">
            <a:avLst/>
          </a:prstGeom>
        </p:spPr>
      </p:pic>
      <p:sp>
        <p:nvSpPr>
          <p:cNvPr id="7" name="Title">
            <a:extLst>
              <a:ext uri="{FF2B5EF4-FFF2-40B4-BE49-F238E27FC236}">
                <a16:creationId xmlns:a16="http://schemas.microsoft.com/office/drawing/2014/main" id="{E479E832-34CB-1B4F-B24B-E2FE30CFCBD2}"/>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ABD1875B-AAEE-E941-B37F-0795814D77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1308427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5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 maximum 2 lines</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1226823"/>
            <a:ext cx="7637615" cy="3593270"/>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a:t>Running text and bullets in Arial 11 </a:t>
            </a:r>
            <a:r>
              <a:rPr lang="en-US" dirty="0" err="1"/>
              <a:t>pt</a:t>
            </a:r>
            <a:r>
              <a:rPr lang="en-US" dirty="0"/>
              <a:t/>
            </a:r>
            <a:br>
              <a:rPr lang="en-US" dirty="0"/>
            </a:br>
            <a:r>
              <a:rPr lang="en-US" dirty="0"/>
              <a:t/>
            </a: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63"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pic>
        <p:nvPicPr>
          <p:cNvPr id="18" name="Afbeelding 17">
            <a:extLst>
              <a:ext uri="{FF2B5EF4-FFF2-40B4-BE49-F238E27FC236}">
                <a16:creationId xmlns:a16="http://schemas.microsoft.com/office/drawing/2014/main" id="{7487D539-2E81-7442-8478-161ACBB4B7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84816" y="98278"/>
            <a:ext cx="595810" cy="595810"/>
          </a:xfrm>
          <a:prstGeom prst="rect">
            <a:avLst/>
          </a:prstGeom>
        </p:spPr>
      </p:pic>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9">
            <a:extLst>
              <a:ext uri="{FF2B5EF4-FFF2-40B4-BE49-F238E27FC236}">
                <a16:creationId xmlns:a16="http://schemas.microsoft.com/office/drawing/2014/main" id="{6B3963C9-E385-B94C-A0CC-531D2F905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5490" y="4396451"/>
            <a:ext cx="954980" cy="682128"/>
          </a:xfrm>
          <a:prstGeom prst="rect">
            <a:avLst/>
          </a:prstGeom>
        </p:spPr>
      </p:pic>
    </p:spTree>
    <p:extLst>
      <p:ext uri="{BB962C8B-B14F-4D97-AF65-F5344CB8AC3E}">
        <p14:creationId xmlns:p14="http://schemas.microsoft.com/office/powerpoint/2010/main" val="76248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Main Slide 01">
    <p:spTree>
      <p:nvGrpSpPr>
        <p:cNvPr id="1" name=""/>
        <p:cNvGrpSpPr/>
        <p:nvPr/>
      </p:nvGrpSpPr>
      <p:grpSpPr>
        <a:xfrm>
          <a:off x="0" y="0"/>
          <a:ext cx="0" cy="0"/>
          <a:chOff x="0" y="0"/>
          <a:chExt cx="0" cy="0"/>
        </a:xfrm>
      </p:grpSpPr>
      <p:sp>
        <p:nvSpPr>
          <p:cNvPr id="35" name="Picture Placeholder 15">
            <a:extLst>
              <a:ext uri="{FF2B5EF4-FFF2-40B4-BE49-F238E27FC236}">
                <a16:creationId xmlns:a16="http://schemas.microsoft.com/office/drawing/2014/main" id="{25F496D0-2EAD-C242-A930-F66A9BA69326}"/>
              </a:ext>
            </a:extLst>
          </p:cNvPr>
          <p:cNvSpPr>
            <a:spLocks noGrp="1"/>
          </p:cNvSpPr>
          <p:nvPr>
            <p:ph type="pic" sz="quarter" idx="38" hasCustomPrompt="1"/>
          </p:nvPr>
        </p:nvSpPr>
        <p:spPr>
          <a:xfrm>
            <a:off x="5057813" y="12414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36" name="Picture Placeholder 15">
            <a:extLst>
              <a:ext uri="{FF2B5EF4-FFF2-40B4-BE49-F238E27FC236}">
                <a16:creationId xmlns:a16="http://schemas.microsoft.com/office/drawing/2014/main" id="{4F085249-96AF-7740-81CC-704F4A5D42E9}"/>
              </a:ext>
            </a:extLst>
          </p:cNvPr>
          <p:cNvSpPr>
            <a:spLocks noGrp="1"/>
          </p:cNvSpPr>
          <p:nvPr>
            <p:ph type="pic" sz="quarter" idx="39" hasCustomPrompt="1"/>
          </p:nvPr>
        </p:nvSpPr>
        <p:spPr>
          <a:xfrm>
            <a:off x="1438313" y="29432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37" name="Picture Placeholder 15">
            <a:extLst>
              <a:ext uri="{FF2B5EF4-FFF2-40B4-BE49-F238E27FC236}">
                <a16:creationId xmlns:a16="http://schemas.microsoft.com/office/drawing/2014/main" id="{22F7AFF2-E50C-4245-AD52-A1CB85797705}"/>
              </a:ext>
            </a:extLst>
          </p:cNvPr>
          <p:cNvSpPr>
            <a:spLocks noGrp="1"/>
          </p:cNvSpPr>
          <p:nvPr>
            <p:ph type="pic" sz="quarter" idx="40" hasCustomPrompt="1"/>
          </p:nvPr>
        </p:nvSpPr>
        <p:spPr>
          <a:xfrm>
            <a:off x="5057813" y="29432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19" name="Picture Placeholder 15">
            <a:extLst>
              <a:ext uri="{FF2B5EF4-FFF2-40B4-BE49-F238E27FC236}">
                <a16:creationId xmlns:a16="http://schemas.microsoft.com/office/drawing/2014/main" id="{A900E937-4275-1C44-BAFE-EFDB8D835B15}"/>
              </a:ext>
            </a:extLst>
          </p:cNvPr>
          <p:cNvSpPr>
            <a:spLocks noGrp="1"/>
          </p:cNvSpPr>
          <p:nvPr>
            <p:ph type="pic" sz="quarter" idx="26" hasCustomPrompt="1"/>
          </p:nvPr>
        </p:nvSpPr>
        <p:spPr>
          <a:xfrm>
            <a:off x="1438313" y="1241462"/>
            <a:ext cx="961100" cy="96110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900" b="1" i="0" baseline="0">
                <a:solidFill>
                  <a:schemeClr val="bg1"/>
                </a:solidFill>
                <a:latin typeface="Arial" panose="020B0604020202020204" pitchFamily="34" charset="0"/>
                <a:cs typeface="Arial" panose="020B0604020202020204" pitchFamily="34" charset="0"/>
              </a:defRPr>
            </a:lvl1pPr>
          </a:lstStyle>
          <a:p>
            <a:r>
              <a:rPr lang="en-US" dirty="0"/>
              <a:t>IMAGE REPLACE</a:t>
            </a:r>
          </a:p>
        </p:txBody>
      </p:sp>
      <p:sp>
        <p:nvSpPr>
          <p:cNvPr id="29" name="Text Placeholder 10">
            <a:extLst>
              <a:ext uri="{FF2B5EF4-FFF2-40B4-BE49-F238E27FC236}">
                <a16:creationId xmlns:a16="http://schemas.microsoft.com/office/drawing/2014/main" id="{4BF1C63B-E159-854A-A220-FF35979C3C8A}"/>
              </a:ext>
            </a:extLst>
          </p:cNvPr>
          <p:cNvSpPr>
            <a:spLocks noGrp="1"/>
          </p:cNvSpPr>
          <p:nvPr>
            <p:ph type="body" sz="quarter" idx="34" hasCustomPrompt="1"/>
          </p:nvPr>
        </p:nvSpPr>
        <p:spPr>
          <a:xfrm>
            <a:off x="2658611" y="3336326"/>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a:t>Title</a:t>
            </a:r>
          </a:p>
        </p:txBody>
      </p:sp>
      <p:sp>
        <p:nvSpPr>
          <p:cNvPr id="30" name="Text Placeholder 10">
            <a:extLst>
              <a:ext uri="{FF2B5EF4-FFF2-40B4-BE49-F238E27FC236}">
                <a16:creationId xmlns:a16="http://schemas.microsoft.com/office/drawing/2014/main" id="{0C23796E-38DE-7744-B87B-D8D08AC3DBE2}"/>
              </a:ext>
            </a:extLst>
          </p:cNvPr>
          <p:cNvSpPr>
            <a:spLocks noGrp="1"/>
          </p:cNvSpPr>
          <p:nvPr>
            <p:ph type="body" sz="quarter" idx="35" hasCustomPrompt="1"/>
          </p:nvPr>
        </p:nvSpPr>
        <p:spPr>
          <a:xfrm>
            <a:off x="2653849" y="3081164"/>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Name</a:t>
            </a:r>
          </a:p>
        </p:txBody>
      </p:sp>
      <p:sp>
        <p:nvSpPr>
          <p:cNvPr id="32" name="Text Placeholder 10">
            <a:extLst>
              <a:ext uri="{FF2B5EF4-FFF2-40B4-BE49-F238E27FC236}">
                <a16:creationId xmlns:a16="http://schemas.microsoft.com/office/drawing/2014/main" id="{2D0B0EBF-62D3-F74A-ACDA-1CD97F2CFC26}"/>
              </a:ext>
            </a:extLst>
          </p:cNvPr>
          <p:cNvSpPr>
            <a:spLocks noGrp="1"/>
          </p:cNvSpPr>
          <p:nvPr>
            <p:ph type="body" sz="quarter" idx="36" hasCustomPrompt="1"/>
          </p:nvPr>
        </p:nvSpPr>
        <p:spPr>
          <a:xfrm>
            <a:off x="2658611" y="1675577"/>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a:t>Title</a:t>
            </a:r>
          </a:p>
        </p:txBody>
      </p:sp>
      <p:sp>
        <p:nvSpPr>
          <p:cNvPr id="33" name="Text Placeholder 10">
            <a:extLst>
              <a:ext uri="{FF2B5EF4-FFF2-40B4-BE49-F238E27FC236}">
                <a16:creationId xmlns:a16="http://schemas.microsoft.com/office/drawing/2014/main" id="{404776B1-4396-D14B-84BD-CDD2467818E0}"/>
              </a:ext>
            </a:extLst>
          </p:cNvPr>
          <p:cNvSpPr>
            <a:spLocks noGrp="1"/>
          </p:cNvSpPr>
          <p:nvPr>
            <p:ph type="body" sz="quarter" idx="37" hasCustomPrompt="1"/>
          </p:nvPr>
        </p:nvSpPr>
        <p:spPr>
          <a:xfrm>
            <a:off x="2653849" y="1420415"/>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Name</a:t>
            </a:r>
          </a:p>
        </p:txBody>
      </p:sp>
      <p:sp>
        <p:nvSpPr>
          <p:cNvPr id="26" name="Text Placeholder 10">
            <a:extLst>
              <a:ext uri="{FF2B5EF4-FFF2-40B4-BE49-F238E27FC236}">
                <a16:creationId xmlns:a16="http://schemas.microsoft.com/office/drawing/2014/main" id="{51014EF8-2322-C34A-A31C-505032CD698C}"/>
              </a:ext>
            </a:extLst>
          </p:cNvPr>
          <p:cNvSpPr>
            <a:spLocks noGrp="1"/>
          </p:cNvSpPr>
          <p:nvPr>
            <p:ph type="body" sz="quarter" idx="32" hasCustomPrompt="1"/>
          </p:nvPr>
        </p:nvSpPr>
        <p:spPr>
          <a:xfrm>
            <a:off x="6266784" y="3336326"/>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a:t>Title</a:t>
            </a:r>
          </a:p>
        </p:txBody>
      </p:sp>
      <p:sp>
        <p:nvSpPr>
          <p:cNvPr id="27" name="Text Placeholder 10">
            <a:extLst>
              <a:ext uri="{FF2B5EF4-FFF2-40B4-BE49-F238E27FC236}">
                <a16:creationId xmlns:a16="http://schemas.microsoft.com/office/drawing/2014/main" id="{2C0287AB-47AA-6543-8D96-DB35DA351D42}"/>
              </a:ext>
            </a:extLst>
          </p:cNvPr>
          <p:cNvSpPr>
            <a:spLocks noGrp="1"/>
          </p:cNvSpPr>
          <p:nvPr>
            <p:ph type="body" sz="quarter" idx="33" hasCustomPrompt="1"/>
          </p:nvPr>
        </p:nvSpPr>
        <p:spPr>
          <a:xfrm>
            <a:off x="6262022" y="3081164"/>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Name</a:t>
            </a:r>
          </a:p>
        </p:txBody>
      </p:sp>
      <p:sp>
        <p:nvSpPr>
          <p:cNvPr id="13" name="Text Placeholder 10">
            <a:extLst>
              <a:ext uri="{FF2B5EF4-FFF2-40B4-BE49-F238E27FC236}">
                <a16:creationId xmlns:a16="http://schemas.microsoft.com/office/drawing/2014/main" id="{3C6C007F-D7DB-484F-8FFB-9303C2D7F4DD}"/>
              </a:ext>
            </a:extLst>
          </p:cNvPr>
          <p:cNvSpPr>
            <a:spLocks noGrp="1"/>
          </p:cNvSpPr>
          <p:nvPr>
            <p:ph type="body" sz="quarter" idx="30" hasCustomPrompt="1"/>
          </p:nvPr>
        </p:nvSpPr>
        <p:spPr>
          <a:xfrm>
            <a:off x="6266784" y="1675577"/>
            <a:ext cx="1908445" cy="560446"/>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800" b="0" i="0" u="none" strike="noStrike" cap="none" spc="0" normalizeH="0" baseline="0">
                <a:ln>
                  <a:noFill/>
                </a:ln>
                <a:solidFill>
                  <a:schemeClr val="accent4"/>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a:t>Title</a:t>
            </a:r>
          </a:p>
        </p:txBody>
      </p:sp>
      <p:sp>
        <p:nvSpPr>
          <p:cNvPr id="15" name="Text Placeholder 10">
            <a:extLst>
              <a:ext uri="{FF2B5EF4-FFF2-40B4-BE49-F238E27FC236}">
                <a16:creationId xmlns:a16="http://schemas.microsoft.com/office/drawing/2014/main" id="{183D0681-0697-6F4E-BF4A-F16D48C3AEA0}"/>
              </a:ext>
            </a:extLst>
          </p:cNvPr>
          <p:cNvSpPr>
            <a:spLocks noGrp="1"/>
          </p:cNvSpPr>
          <p:nvPr>
            <p:ph type="body" sz="quarter" idx="31" hasCustomPrompt="1"/>
          </p:nvPr>
        </p:nvSpPr>
        <p:spPr>
          <a:xfrm>
            <a:off x="6262022" y="1420415"/>
            <a:ext cx="1913208" cy="176078"/>
          </a:xfrm>
          <a:prstGeom prst="rect">
            <a:avLst/>
          </a:prstGeom>
        </p:spPr>
        <p:txBody>
          <a:bodyPr lIns="0" tIns="0" rIns="0" bIns="0"/>
          <a:lstStyle>
            <a:lvl1pPr marL="0" marR="0" indent="0" algn="l" defTabSz="309563" rtl="0" fontAlgn="auto" latinLnBrk="0" hangingPunct="0">
              <a:lnSpc>
                <a:spcPct val="100000"/>
              </a:lnSpc>
              <a:spcBef>
                <a:spcPts val="0"/>
              </a:spcBef>
              <a:spcAft>
                <a:spcPts val="0"/>
              </a:spcAft>
              <a:buClrTx/>
              <a:buSzTx/>
              <a:buFontTx/>
              <a:buNone/>
              <a:tabLst/>
              <a:defRPr kumimoji="0" lang="en-US" sz="938"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Name</a:t>
            </a:r>
          </a:p>
        </p:txBody>
      </p:sp>
      <p:pic>
        <p:nvPicPr>
          <p:cNvPr id="38" name="Afbeelding 37">
            <a:extLst>
              <a:ext uri="{FF2B5EF4-FFF2-40B4-BE49-F238E27FC236}">
                <a16:creationId xmlns:a16="http://schemas.microsoft.com/office/drawing/2014/main" id="{E037601C-C65E-D445-B188-8E0823FB5D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79883" y="4489938"/>
            <a:ext cx="595810" cy="595810"/>
          </a:xfrm>
          <a:prstGeom prst="rect">
            <a:avLst/>
          </a:prstGeom>
        </p:spPr>
      </p:pic>
      <p:sp>
        <p:nvSpPr>
          <p:cNvPr id="39" name="Title">
            <a:extLst>
              <a:ext uri="{FF2B5EF4-FFF2-40B4-BE49-F238E27FC236}">
                <a16:creationId xmlns:a16="http://schemas.microsoft.com/office/drawing/2014/main" id="{5C621136-C3C1-3C43-AC14-256D4AC68535}"/>
              </a:ext>
            </a:extLst>
          </p:cNvPr>
          <p:cNvSpPr txBox="1">
            <a:spLocks noGrp="1"/>
          </p:cNvSpPr>
          <p:nvPr>
            <p:ph type="body" sz="quarter" idx="24" hasCustomPrompt="1"/>
          </p:nvPr>
        </p:nvSpPr>
        <p:spPr>
          <a:xfrm>
            <a:off x="848497" y="4930349"/>
            <a:ext cx="5972362"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spTree>
    <p:extLst>
      <p:ext uri="{BB962C8B-B14F-4D97-AF65-F5344CB8AC3E}">
        <p14:creationId xmlns:p14="http://schemas.microsoft.com/office/powerpoint/2010/main" val="4264978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6514482"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185"/>
          <a:stretch/>
        </p:blipFill>
        <p:spPr>
          <a:xfrm>
            <a:off x="0" y="0"/>
            <a:ext cx="6514482"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677501"/>
            <a:ext cx="5664199" cy="830997"/>
          </a:xfrm>
          <a:prstGeom prst="rect">
            <a:avLst/>
          </a:prstGeom>
        </p:spPr>
        <p:txBody>
          <a:bodyPr wrap="square" lIns="0" tIns="0" rIns="0" bIns="0" anchor="b" anchorCtr="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4802" y="1450974"/>
            <a:ext cx="1714030" cy="2041525"/>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527051" y="2696676"/>
            <a:ext cx="5664199" cy="138499"/>
          </a:xfrm>
          <a:prstGeom prst="rect">
            <a:avLst/>
          </a:prstGeom>
        </p:spPr>
        <p:txBody>
          <a:bodyPr wrap="square" lIns="0" tIns="0" rIns="0" bIns="0">
            <a:spAutoFit/>
          </a:bodyPr>
          <a:lstStyle>
            <a:lvl1pPr algn="l">
              <a:lnSpc>
                <a:spcPct val="90000"/>
              </a:lnSpc>
              <a:defRPr sz="1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287728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2">
    <p:spTree>
      <p:nvGrpSpPr>
        <p:cNvPr id="1" name=""/>
        <p:cNvGrpSpPr/>
        <p:nvPr/>
      </p:nvGrpSpPr>
      <p:grpSpPr>
        <a:xfrm>
          <a:off x="0" y="0"/>
          <a:ext cx="0" cy="0"/>
          <a:chOff x="0" y="0"/>
          <a:chExt cx="0" cy="0"/>
        </a:xfrm>
      </p:grpSpPr>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7772400"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accent1"/>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750" b="1" baseline="0">
                <a:solidFill>
                  <a:schemeClr val="bg1"/>
                </a:solidFill>
              </a:defRPr>
            </a:lvl1pPr>
          </a:lstStyle>
          <a:p>
            <a:r>
              <a:rPr lang="en-US"/>
              <a:t>IMAGE REPLACE</a:t>
            </a:r>
          </a:p>
        </p:txBody>
      </p:sp>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7" name="Title">
            <a:extLst>
              <a:ext uri="{FF2B5EF4-FFF2-40B4-BE49-F238E27FC236}">
                <a16:creationId xmlns:a16="http://schemas.microsoft.com/office/drawing/2014/main" id="{6946AF0C-6A43-B745-BCB9-A9C1620CFD33}"/>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10" name="Afbeelding 9">
            <a:extLst>
              <a:ext uri="{FF2B5EF4-FFF2-40B4-BE49-F238E27FC236}">
                <a16:creationId xmlns:a16="http://schemas.microsoft.com/office/drawing/2014/main" id="{81857D38-2E58-E94C-91E8-64AF7594F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187952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13A7381D-2729-6C43-B717-CD90697E9B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6" name="Title">
            <a:extLst>
              <a:ext uri="{FF2B5EF4-FFF2-40B4-BE49-F238E27FC236}">
                <a16:creationId xmlns:a16="http://schemas.microsoft.com/office/drawing/2014/main" id="{B56072AA-C996-9B45-899E-CB4A261E760B}"/>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8" name="Afbeelding 7">
            <a:extLst>
              <a:ext uri="{FF2B5EF4-FFF2-40B4-BE49-F238E27FC236}">
                <a16:creationId xmlns:a16="http://schemas.microsoft.com/office/drawing/2014/main" id="{B7384C4B-77A8-584C-9980-91315D165B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39707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0FB1388B-8CD8-E140-B61A-13177C7768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009DCA6E-45AB-9F4D-9E9B-6F2ECA7542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
        <p:nvSpPr>
          <p:cNvPr id="7" name="Title">
            <a:extLst>
              <a:ext uri="{FF2B5EF4-FFF2-40B4-BE49-F238E27FC236}">
                <a16:creationId xmlns:a16="http://schemas.microsoft.com/office/drawing/2014/main" id="{70E5D0EE-D47C-E341-9457-2E6F6113C220}"/>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10" name="Title">
            <a:extLst>
              <a:ext uri="{FF2B5EF4-FFF2-40B4-BE49-F238E27FC236}">
                <a16:creationId xmlns:a16="http://schemas.microsoft.com/office/drawing/2014/main" id="{89F39D66-86AB-CA4E-8D23-9197288342D5}"/>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418633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759A77A2-EE94-5942-9952-0ABFB5F7DA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6" name="Title">
            <a:extLst>
              <a:ext uri="{FF2B5EF4-FFF2-40B4-BE49-F238E27FC236}">
                <a16:creationId xmlns:a16="http://schemas.microsoft.com/office/drawing/2014/main" id="{B56072AA-C996-9B45-899E-CB4A261E760B}"/>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8" name="Afbeelding 7">
            <a:extLst>
              <a:ext uri="{FF2B5EF4-FFF2-40B4-BE49-F238E27FC236}">
                <a16:creationId xmlns:a16="http://schemas.microsoft.com/office/drawing/2014/main" id="{5A536539-8BD0-B143-8C70-BCEEAF8B3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118" y="3730388"/>
            <a:ext cx="995768" cy="1186027"/>
          </a:xfrm>
          <a:prstGeom prst="rect">
            <a:avLst/>
          </a:prstGeom>
        </p:spPr>
      </p:pic>
    </p:spTree>
    <p:extLst>
      <p:ext uri="{BB962C8B-B14F-4D97-AF65-F5344CB8AC3E}">
        <p14:creationId xmlns:p14="http://schemas.microsoft.com/office/powerpoint/2010/main" val="232852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7" name="Afbeelding 16">
            <a:extLst>
              <a:ext uri="{FF2B5EF4-FFF2-40B4-BE49-F238E27FC236}">
                <a16:creationId xmlns:a16="http://schemas.microsoft.com/office/drawing/2014/main" id="{BD3F563E-057B-CC4F-A7C9-018F075B89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85198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0_Blank Slid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4" name="Afbeelding 13">
            <a:extLst>
              <a:ext uri="{FF2B5EF4-FFF2-40B4-BE49-F238E27FC236}">
                <a16:creationId xmlns:a16="http://schemas.microsoft.com/office/drawing/2014/main" id="{8CBE62DF-9123-0841-82CA-2CB1792E6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smtClean="0"/>
              <a:t>Tekststijl van het model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13" name="Afbeelding 12">
            <a:extLst>
              <a:ext uri="{FF2B5EF4-FFF2-40B4-BE49-F238E27FC236}">
                <a16:creationId xmlns:a16="http://schemas.microsoft.com/office/drawing/2014/main" id="{02447A34-442A-A84C-9201-0F0838E73A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740" y="4092023"/>
            <a:ext cx="692145" cy="824392"/>
          </a:xfrm>
          <a:prstGeom prst="rect">
            <a:avLst/>
          </a:prstGeom>
        </p:spPr>
      </p:pic>
    </p:spTree>
    <p:extLst>
      <p:ext uri="{BB962C8B-B14F-4D97-AF65-F5344CB8AC3E}">
        <p14:creationId xmlns:p14="http://schemas.microsoft.com/office/powerpoint/2010/main" val="363163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6346E25B-CA26-514B-B724-ED65D1A5676F}"/>
              </a:ext>
            </a:extLst>
          </p:cNvPr>
          <p:cNvCxnSpPr>
            <a:cxnSpLocks/>
          </p:cNvCxnSpPr>
          <p:nvPr userDrawn="1"/>
        </p:nvCxnSpPr>
        <p:spPr>
          <a:xfrm>
            <a:off x="0" y="4836425"/>
            <a:ext cx="283945"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Title">
            <a:extLst>
              <a:ext uri="{FF2B5EF4-FFF2-40B4-BE49-F238E27FC236}">
                <a16:creationId xmlns:a16="http://schemas.microsoft.com/office/drawing/2014/main" id="{CAD5F818-C495-3A4A-A591-51883A077ACC}"/>
              </a:ext>
            </a:extLst>
          </p:cNvPr>
          <p:cNvSpPr txBox="1">
            <a:spLocks/>
          </p:cNvSpPr>
          <p:nvPr userDrawn="1"/>
        </p:nvSpPr>
        <p:spPr>
          <a:xfrm>
            <a:off x="0" y="4927811"/>
            <a:ext cx="283945" cy="96950"/>
          </a:xfrm>
          <a:prstGeom prst="rect">
            <a:avLst/>
          </a:prstGeom>
        </p:spPr>
        <p:txBody>
          <a:bodyPr wrap="square" lIns="0" tIns="0" rIns="0" bIns="0">
            <a:spAutoFit/>
          </a:bodyPr>
          <a:lstStyle>
            <a:lvl1pPr marL="0" marR="0" indent="0" algn="r" defTabSz="309563" rtl="0" latinLnBrk="0">
              <a:lnSpc>
                <a:spcPct val="90000"/>
              </a:lnSpc>
              <a:spcBef>
                <a:spcPts val="0"/>
              </a:spcBef>
              <a:spcAft>
                <a:spcPts val="0"/>
              </a:spcAft>
              <a:buClrTx/>
              <a:buSzTx/>
              <a:buFontTx/>
              <a:buNone/>
              <a:tabLst/>
              <a:defRPr sz="4200" b="0" i="0" u="none" strike="noStrike" cap="none" spc="0" baseline="0">
                <a:ln>
                  <a:noFill/>
                </a:ln>
                <a:solidFill>
                  <a:schemeClr val="tx1"/>
                </a:solidFill>
                <a:uFillTx/>
                <a:latin typeface="Calibri Light" panose="020F0302020204030204" pitchFamily="34" charset="0"/>
                <a:ea typeface="Calibri Light" panose="020F0302020204030204" pitchFamily="34" charset="0"/>
                <a:cs typeface="Calibri Light" panose="020F0302020204030204" pitchFamily="34" charset="0"/>
                <a:sym typeface="Roboto Black"/>
              </a:defRPr>
            </a:lvl1pPr>
            <a:lvl2pPr marL="0" marR="0" indent="857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2pPr>
            <a:lvl3pPr marL="0" marR="0" indent="1714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3pPr>
            <a:lvl4pPr marL="0" marR="0" indent="2571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4pPr>
            <a:lvl5pPr marL="0" marR="0" indent="3429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5pPr>
            <a:lvl6pPr marL="0" marR="0" indent="4286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fld id="{86CB4B4D-7CA3-9044-876B-883B54F8677D}" type="slidenum">
              <a:rPr lang="nl-NL" sz="700" b="0" i="0" smtClean="0">
                <a:solidFill>
                  <a:schemeClr val="tx1"/>
                </a:solidFill>
                <a:latin typeface="Arial" panose="020B0604020202020204" pitchFamily="34" charset="0"/>
                <a:cs typeface="Arial" panose="020B0604020202020204" pitchFamily="34" charset="0"/>
              </a:rPr>
              <a:pPr/>
              <a:t>‹#›</a:t>
            </a:fld>
            <a:endParaRPr lang="nl-NL" sz="700" b="0" i="0"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5" r:id="rId1"/>
    <p:sldLayoutId id="2147483799" r:id="rId2"/>
    <p:sldLayoutId id="2147483869" r:id="rId3"/>
    <p:sldLayoutId id="2147483797" r:id="rId4"/>
    <p:sldLayoutId id="2147483802" r:id="rId5"/>
    <p:sldLayoutId id="2147483806" r:id="rId6"/>
    <p:sldLayoutId id="2147483798" r:id="rId7"/>
    <p:sldLayoutId id="2147483663" r:id="rId8"/>
    <p:sldLayoutId id="2147483795" r:id="rId9"/>
    <p:sldLayoutId id="2147483670" r:id="rId10"/>
    <p:sldLayoutId id="2147483793" r:id="rId11"/>
    <p:sldLayoutId id="2147483832" r:id="rId12"/>
    <p:sldLayoutId id="2147483860" r:id="rId13"/>
    <p:sldLayoutId id="2147483821" r:id="rId14"/>
    <p:sldLayoutId id="2147483801" r:id="rId15"/>
    <p:sldLayoutId id="2147483844" r:id="rId16"/>
    <p:sldLayoutId id="2147483861" r:id="rId17"/>
    <p:sldLayoutId id="2147483815" r:id="rId18"/>
    <p:sldLayoutId id="2147483862" r:id="rId19"/>
    <p:sldLayoutId id="2147483804" r:id="rId20"/>
    <p:sldLayoutId id="2147483843" r:id="rId21"/>
    <p:sldLayoutId id="2147483677" r:id="rId22"/>
  </p:sldLayoutIdLst>
  <p:transition spd="med"/>
  <p:timing>
    <p:tnLst>
      <p:par>
        <p:cTn id="1" dur="indefinite" restart="never" nodeType="tmRoot"/>
      </p:par>
    </p:tnLst>
  </p:timing>
  <p:txStyles>
    <p:titleStyle>
      <a:lvl1pPr marL="0" marR="0" indent="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1pPr>
      <a:lvl2pPr marL="0" marR="0" indent="857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2pPr>
      <a:lvl3pPr marL="0" marR="0" indent="1714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3pPr>
      <a:lvl4pPr marL="0" marR="0" indent="2571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4pPr>
      <a:lvl5pPr marL="0" marR="0" indent="3429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1pPr>
      <a:lvl2pPr marL="0" marR="0" indent="857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2pPr>
      <a:lvl3pPr marL="0" marR="0" indent="1714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3pPr>
      <a:lvl4pPr marL="0" marR="0" indent="2571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4pPr>
      <a:lvl5pPr marL="0" marR="0" indent="3429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5pPr>
      <a:lvl6pPr marL="0" marR="0" indent="4286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6pPr>
      <a:lvl7pPr marL="0" marR="0" indent="5143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7pPr>
      <a:lvl8pPr marL="0" marR="0" indent="6000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8pPr>
      <a:lvl9pPr marL="0" marR="0" indent="6858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0.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12.xml"/><Relationship Id="rId4" Type="http://schemas.openxmlformats.org/officeDocument/2006/relationships/image" Target="../media/image320.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1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2.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E81FAA-3607-904B-A41D-BE0A3BC252EA}"/>
              </a:ext>
            </a:extLst>
          </p:cNvPr>
          <p:cNvSpPr>
            <a:spLocks noGrp="1"/>
          </p:cNvSpPr>
          <p:nvPr>
            <p:ph type="body" sz="quarter" idx="14"/>
          </p:nvPr>
        </p:nvSpPr>
        <p:spPr>
          <a:xfrm>
            <a:off x="527051" y="979901"/>
            <a:ext cx="5664199" cy="1246495"/>
          </a:xfrm>
        </p:spPr>
        <p:txBody>
          <a:bodyPr/>
          <a:lstStyle/>
          <a:p>
            <a:r>
              <a:rPr lang="nl-NL" dirty="0" smtClean="0"/>
              <a:t>State-of-</a:t>
            </a:r>
            <a:r>
              <a:rPr lang="nl-NL" dirty="0" err="1" smtClean="0"/>
              <a:t>the</a:t>
            </a:r>
            <a:r>
              <a:rPr lang="nl-NL" dirty="0" smtClean="0"/>
              <a:t>-art </a:t>
            </a:r>
          </a:p>
          <a:p>
            <a:r>
              <a:rPr lang="nl-NL" dirty="0" smtClean="0"/>
              <a:t>turbulent heat flux </a:t>
            </a:r>
            <a:r>
              <a:rPr lang="nl-NL" dirty="0" err="1" smtClean="0"/>
              <a:t>modelling</a:t>
            </a:r>
            <a:endParaRPr lang="nl-NL" dirty="0"/>
          </a:p>
          <a:p>
            <a:r>
              <a:rPr lang="nl-NL" dirty="0" err="1" smtClean="0"/>
              <a:t>for</a:t>
            </a:r>
            <a:r>
              <a:rPr lang="nl-NL" dirty="0" smtClean="0"/>
              <a:t> low-</a:t>
            </a:r>
            <a:r>
              <a:rPr lang="nl-NL" dirty="0" err="1" smtClean="0"/>
              <a:t>Prandtl</a:t>
            </a:r>
            <a:r>
              <a:rPr lang="nl-NL" dirty="0" smtClean="0"/>
              <a:t> </a:t>
            </a:r>
            <a:r>
              <a:rPr lang="nl-NL" dirty="0" err="1" smtClean="0"/>
              <a:t>flows</a:t>
            </a:r>
            <a:endParaRPr lang="nl-NL" dirty="0"/>
          </a:p>
        </p:txBody>
      </p:sp>
      <p:sp>
        <p:nvSpPr>
          <p:cNvPr id="5" name="Tijdelijke aanduiding voor tekst 4">
            <a:extLst>
              <a:ext uri="{FF2B5EF4-FFF2-40B4-BE49-F238E27FC236}">
                <a16:creationId xmlns:a16="http://schemas.microsoft.com/office/drawing/2014/main" id="{1578C600-D650-7C48-A9BD-42079C5C1797}"/>
              </a:ext>
            </a:extLst>
          </p:cNvPr>
          <p:cNvSpPr>
            <a:spLocks noGrp="1"/>
          </p:cNvSpPr>
          <p:nvPr>
            <p:ph type="body" sz="quarter" idx="21"/>
          </p:nvPr>
        </p:nvSpPr>
        <p:spPr>
          <a:xfrm>
            <a:off x="527052" y="2696676"/>
            <a:ext cx="3454804" cy="2057486"/>
          </a:xfrm>
        </p:spPr>
        <p:txBody>
          <a:bodyPr/>
          <a:lstStyle/>
          <a:p>
            <a:r>
              <a:rPr lang="nl-NL" sz="1100" dirty="0" smtClean="0"/>
              <a:t>Technical Meeting on State-of-</a:t>
            </a:r>
            <a:r>
              <a:rPr lang="nl-NL" sz="1100" dirty="0" err="1" smtClean="0"/>
              <a:t>the</a:t>
            </a:r>
            <a:r>
              <a:rPr lang="nl-NL" sz="1100" dirty="0" smtClean="0"/>
              <a:t>-art </a:t>
            </a:r>
            <a:r>
              <a:rPr lang="nl-NL" sz="1100" dirty="0" err="1" smtClean="0"/>
              <a:t>Thermal</a:t>
            </a:r>
            <a:r>
              <a:rPr lang="nl-NL" sz="1100" dirty="0" smtClean="0"/>
              <a:t> </a:t>
            </a:r>
            <a:r>
              <a:rPr lang="nl-NL" sz="1100" dirty="0" err="1" smtClean="0"/>
              <a:t>Hydraulics</a:t>
            </a:r>
            <a:r>
              <a:rPr lang="nl-NL" sz="1100" dirty="0" smtClean="0"/>
              <a:t> of Fast Reactors</a:t>
            </a:r>
          </a:p>
          <a:p>
            <a:endParaRPr lang="nl-NL" sz="1100" dirty="0" smtClean="0"/>
          </a:p>
          <a:p>
            <a:r>
              <a:rPr lang="nl-NL" sz="1100" dirty="0" smtClean="0"/>
              <a:t>ENEA </a:t>
            </a:r>
            <a:r>
              <a:rPr lang="nl-NL" sz="1100" dirty="0" err="1" smtClean="0"/>
              <a:t>Brasimone</a:t>
            </a:r>
            <a:r>
              <a:rPr lang="nl-NL" sz="1100" dirty="0" smtClean="0"/>
              <a:t>, Italy</a:t>
            </a:r>
          </a:p>
          <a:p>
            <a:r>
              <a:rPr lang="nl-NL" sz="1100" dirty="0" smtClean="0"/>
              <a:t>26-30 September 2022</a:t>
            </a:r>
          </a:p>
          <a:p>
            <a:endParaRPr lang="nl-NL" sz="1100" dirty="0" smtClean="0"/>
          </a:p>
          <a:p>
            <a:endParaRPr lang="nl-NL" sz="1100" dirty="0"/>
          </a:p>
          <a:p>
            <a:pPr>
              <a:spcAft>
                <a:spcPts val="300"/>
              </a:spcAft>
              <a:tabLst>
                <a:tab pos="2062163" algn="l"/>
              </a:tabLst>
            </a:pPr>
            <a:r>
              <a:rPr lang="nl-NL" sz="1100" u="sng" dirty="0" smtClean="0"/>
              <a:t>Akshat Mathur</a:t>
            </a:r>
            <a:r>
              <a:rPr lang="nl-NL" sz="1100" dirty="0" smtClean="0"/>
              <a:t>, Ferry Roelofs	</a:t>
            </a:r>
          </a:p>
          <a:p>
            <a:pPr>
              <a:spcAft>
                <a:spcPts val="300"/>
              </a:spcAft>
              <a:tabLst>
                <a:tab pos="2062163" algn="l"/>
              </a:tabLst>
            </a:pPr>
            <a:r>
              <a:rPr lang="nl-NL" sz="1100" dirty="0" smtClean="0"/>
              <a:t>Matilde Fiore, Lila Koloszar	</a:t>
            </a:r>
          </a:p>
          <a:p>
            <a:endParaRPr lang="nl-NL" sz="1100" dirty="0" smtClean="0"/>
          </a:p>
          <a:p>
            <a:endParaRPr lang="nl-NL" sz="1100" dirty="0"/>
          </a:p>
          <a:p>
            <a:endParaRPr lang="nl-NL" sz="1100" dirty="0" smtClean="0"/>
          </a:p>
          <a:p>
            <a:r>
              <a:rPr lang="nl-NL" sz="1100" i="1" dirty="0" smtClean="0"/>
              <a:t>EU </a:t>
            </a:r>
            <a:r>
              <a:rPr lang="nl-NL" sz="1100" i="1" dirty="0" err="1" smtClean="0"/>
              <a:t>DuC</a:t>
            </a:r>
            <a:r>
              <a:rPr lang="nl-NL" sz="1100" i="1" dirty="0" smtClean="0"/>
              <a:t> = N</a:t>
            </a:r>
          </a:p>
        </p:txBody>
      </p:sp>
    </p:spTree>
    <p:extLst>
      <p:ext uri="{BB962C8B-B14F-4D97-AF65-F5344CB8AC3E}">
        <p14:creationId xmlns:p14="http://schemas.microsoft.com/office/powerpoint/2010/main" val="141629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Algebraic Closures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739726" y="1481527"/>
                <a:ext cx="2113912"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𝜃</m:t>
                          </m:r>
                        </m:sub>
                      </m:sSub>
                      <m:f>
                        <m:fPr>
                          <m:ctrlPr>
                            <a:rPr lang="en-GB" sz="1400" i="1">
                              <a:latin typeface="Cambria Math" panose="02040503050406030204" pitchFamily="18" charset="0"/>
                            </a:rPr>
                          </m:ctrlPr>
                        </m:fPr>
                        <m:num>
                          <m:r>
                            <a:rPr lang="en-GB" sz="1400" i="1">
                              <a:latin typeface="Cambria Math" panose="02040503050406030204" pitchFamily="18" charset="0"/>
                            </a:rPr>
                            <m:t>𝑘</m:t>
                          </m:r>
                        </m:num>
                        <m:den>
                          <m:r>
                            <a:rPr lang="en-GB" sz="1400" i="1">
                              <a:latin typeface="Cambria Math" panose="02040503050406030204" pitchFamily="18" charset="0"/>
                            </a:rPr>
                            <m:t>𝜀</m:t>
                          </m:r>
                        </m:den>
                      </m:f>
                      <m:r>
                        <a:rPr lang="en-GB" sz="1400">
                          <a:latin typeface="Cambria Math" panose="02040503050406030204" pitchFamily="18" charset="0"/>
                        </a:rPr>
                        <m:t> </m:t>
                      </m:r>
                      <m:d>
                        <m:dPr>
                          <m:ctrlPr>
                            <a:rPr lang="en-GB" sz="1400" i="1">
                              <a:latin typeface="Cambria Math" panose="02040503050406030204" pitchFamily="18" charset="0"/>
                            </a:rPr>
                          </m:ctrlPr>
                        </m:dPr>
                        <m:e>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e>
                          </m:bar>
                          <m:f>
                            <m:fPr>
                              <m:ctrlPr>
                                <a:rPr lang="en-GB" sz="1400" i="1">
                                  <a:latin typeface="Cambria Math" panose="02040503050406030204" pitchFamily="18" charset="0"/>
                                </a:rPr>
                              </m:ctrlPr>
                            </m:fPr>
                            <m:num>
                              <m:r>
                                <a:rPr lang="en-GB" sz="1400">
                                  <a:latin typeface="Cambria Math" panose="02040503050406030204" pitchFamily="18" charset="0"/>
                                </a:rPr>
                                <m:t>𝜕</m:t>
                              </m:r>
                              <m:r>
                                <a:rPr lang="en-GB" sz="1400" i="1">
                                  <a:latin typeface="Cambria Math" panose="02040503050406030204" pitchFamily="18" charset="0"/>
                                </a:rPr>
                                <m:t>𝑇</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e>
                      </m:d>
                      <m:r>
                        <a:rPr lang="en-GB" sz="1400">
                          <a:latin typeface="Cambria Math" panose="02040503050406030204" pitchFamily="18" charset="0"/>
                        </a:rPr>
                        <m:t> </m:t>
                      </m:r>
                    </m:oMath>
                  </m:oMathPara>
                </a14:m>
                <a:endParaRPr lang="en-GB" sz="1400" dirty="0"/>
              </a:p>
            </p:txBody>
          </p:sp>
        </mc:Choice>
        <mc:Fallback xmlns="">
          <p:sp>
            <p:nvSpPr>
              <p:cNvPr id="3" name="Rectangle 2"/>
              <p:cNvSpPr>
                <a:spLocks noRot="1" noChangeAspect="1" noMove="1" noResize="1" noEditPoints="1" noAdjustHandles="1" noChangeArrowheads="1" noChangeShapeType="1" noTextEdit="1"/>
              </p:cNvSpPr>
              <p:nvPr/>
            </p:nvSpPr>
            <p:spPr>
              <a:xfrm>
                <a:off x="739726" y="1481527"/>
                <a:ext cx="2113912" cy="576376"/>
              </a:xfrm>
              <a:prstGeom prst="rect">
                <a:avLst/>
              </a:prstGeom>
              <a:blipFill>
                <a:blip r:embed="rId2"/>
                <a:stretch>
                  <a:fillRect/>
                </a:stretch>
              </a:blipFill>
            </p:spPr>
            <p:txBody>
              <a:bodyPr/>
              <a:lstStyle/>
              <a:p>
                <a:r>
                  <a:rPr lang="en-GB">
                    <a:noFill/>
                  </a:rPr>
                  <a:t> </a:t>
                </a:r>
              </a:p>
            </p:txBody>
          </p:sp>
        </mc:Fallback>
      </mc:AlternateContent>
      <p:sp>
        <p:nvSpPr>
          <p:cNvPr id="5" name="Rectangle 4"/>
          <p:cNvSpPr/>
          <p:nvPr/>
        </p:nvSpPr>
        <p:spPr>
          <a:xfrm>
            <a:off x="676235" y="1058492"/>
            <a:ext cx="4772460" cy="523220"/>
          </a:xfrm>
          <a:prstGeom prst="rect">
            <a:avLst/>
          </a:prstGeom>
        </p:spPr>
        <p:txBody>
          <a:bodyPr wrap="none">
            <a:spAutoFit/>
          </a:bodyPr>
          <a:lstStyle/>
          <a:p>
            <a:pPr algn="l"/>
            <a:r>
              <a:rPr lang="en-GB" sz="1600" dirty="0" smtClean="0">
                <a:solidFill>
                  <a:srgbClr val="055373"/>
                </a:solidFill>
              </a:rPr>
              <a:t>General Gradient Diffusion Hypothesis (GGDH)</a:t>
            </a:r>
          </a:p>
          <a:p>
            <a:pPr algn="l"/>
            <a:r>
              <a:rPr lang="en-US" sz="1200" b="0" dirty="0" smtClean="0">
                <a:solidFill>
                  <a:srgbClr val="055373"/>
                </a:solidFill>
              </a:rPr>
              <a:t>Daly (1970)</a:t>
            </a:r>
            <a:endParaRPr lang="en-GB" sz="1100" b="0" dirty="0">
              <a:solidFill>
                <a:srgbClr val="055373"/>
              </a:solidFill>
            </a:endParaRPr>
          </a:p>
        </p:txBody>
      </p:sp>
      <p:sp>
        <p:nvSpPr>
          <p:cNvPr id="8" name="Oval 7"/>
          <p:cNvSpPr/>
          <p:nvPr/>
        </p:nvSpPr>
        <p:spPr>
          <a:xfrm>
            <a:off x="1413531" y="1635332"/>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mc:AlternateContent xmlns:mc="http://schemas.openxmlformats.org/markup-compatibility/2006">
        <mc:Choice xmlns:a14="http://schemas.microsoft.com/office/drawing/2010/main" Requires="a14">
          <p:sp>
            <p:nvSpPr>
              <p:cNvPr id="14" name="Rectangle 13"/>
              <p:cNvSpPr/>
              <p:nvPr/>
            </p:nvSpPr>
            <p:spPr>
              <a:xfrm>
                <a:off x="676236" y="3410779"/>
                <a:ext cx="3132589" cy="586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𝐷</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𝜃</m:t>
                              </m:r>
                            </m:sub>
                          </m:sSub>
                        </m:num>
                        <m:den>
                          <m:r>
                            <a:rPr lang="en-GB" sz="1400" i="1">
                              <a:latin typeface="Cambria Math" panose="02040503050406030204" pitchFamily="18" charset="0"/>
                            </a:rPr>
                            <m:t>𝐷𝑡</m:t>
                          </m:r>
                        </m:den>
                      </m:f>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d>
                        <m:dPr>
                          <m:begChr m:val="["/>
                          <m:endChr m:val="]"/>
                          <m:ctrlPr>
                            <a:rPr lang="en-GB" sz="1400" i="1">
                              <a:latin typeface="Cambria Math" panose="02040503050406030204" pitchFamily="18" charset="0"/>
                            </a:rPr>
                          </m:ctrlPr>
                        </m:dPr>
                        <m:e>
                          <m:d>
                            <m:dPr>
                              <m:ctrlPr>
                                <a:rPr lang="en-GB" sz="1400" i="1">
                                  <a:latin typeface="Cambria Math" panose="02040503050406030204" pitchFamily="18" charset="0"/>
                                </a:rPr>
                              </m:ctrlPr>
                            </m:dPr>
                            <m:e>
                              <m:r>
                                <a:rPr lang="en-GB" sz="1400" i="1">
                                  <a:latin typeface="Cambria Math" panose="02040503050406030204" pitchFamily="18" charset="0"/>
                                </a:rPr>
                                <m:t>𝛼</m:t>
                              </m:r>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𝛼</m:t>
                                  </m:r>
                                </m:num>
                                <m:den>
                                  <m:sSub>
                                    <m:sSubPr>
                                      <m:ctrlPr>
                                        <a:rPr lang="en-GB" sz="1400" i="1">
                                          <a:latin typeface="Cambria Math" panose="02040503050406030204" pitchFamily="18" charset="0"/>
                                        </a:rPr>
                                      </m:ctrlPr>
                                    </m:sSubPr>
                                    <m:e>
                                      <m:r>
                                        <a:rPr lang="en-GB" sz="1400" i="1">
                                          <a:latin typeface="Cambria Math" panose="02040503050406030204" pitchFamily="18" charset="0"/>
                                        </a:rPr>
                                        <m:t>𝜎</m:t>
                                      </m:r>
                                    </m:e>
                                    <m:sub>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𝜃</m:t>
                                          </m:r>
                                        </m:sub>
                                      </m:sSub>
                                    </m:sub>
                                  </m:sSub>
                                </m:den>
                              </m:f>
                            </m:e>
                          </m:d>
                          <m:f>
                            <m:fPr>
                              <m:ctrlPr>
                                <a:rPr lang="en-GB" sz="1400" i="1">
                                  <a:latin typeface="Cambria Math" panose="02040503050406030204" pitchFamily="18" charset="0"/>
                                </a:rPr>
                              </m:ctrlPr>
                            </m:fPr>
                            <m:num>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𝜃</m:t>
                                  </m:r>
                                </m:sub>
                              </m:sSub>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e>
                      </m:d>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𝜃</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oMath>
                  </m:oMathPara>
                </a14:m>
                <a:endParaRPr lang="en-GB" sz="1400" dirty="0"/>
              </a:p>
            </p:txBody>
          </p:sp>
        </mc:Choice>
        <mc:Fallback>
          <p:sp>
            <p:nvSpPr>
              <p:cNvPr id="14" name="Rectangle 13"/>
              <p:cNvSpPr>
                <a:spLocks noRot="1" noChangeAspect="1" noMove="1" noResize="1" noEditPoints="1" noAdjustHandles="1" noChangeArrowheads="1" noChangeShapeType="1" noTextEdit="1"/>
              </p:cNvSpPr>
              <p:nvPr/>
            </p:nvSpPr>
            <p:spPr>
              <a:xfrm>
                <a:off x="676236" y="3410779"/>
                <a:ext cx="3132589" cy="586122"/>
              </a:xfrm>
              <a:prstGeom prst="rect">
                <a:avLst/>
              </a:prstGeom>
              <a:blipFill>
                <a:blip r:embed="rId3"/>
                <a:stretch>
                  <a:fillRect/>
                </a:stretch>
              </a:blipFill>
            </p:spPr>
            <p:txBody>
              <a:bodyPr/>
              <a:lstStyle/>
              <a:p>
                <a:r>
                  <a:rPr lang="en-GB">
                    <a:noFill/>
                  </a:rPr>
                  <a:t> </a:t>
                </a:r>
              </a:p>
            </p:txBody>
          </p:sp>
        </mc:Fallback>
      </mc:AlternateContent>
      <p:sp>
        <p:nvSpPr>
          <p:cNvPr id="15" name="Rectangle 14"/>
          <p:cNvSpPr/>
          <p:nvPr/>
        </p:nvSpPr>
        <p:spPr>
          <a:xfrm>
            <a:off x="676236" y="2320408"/>
            <a:ext cx="4326826" cy="523220"/>
          </a:xfrm>
          <a:prstGeom prst="rect">
            <a:avLst/>
          </a:prstGeom>
        </p:spPr>
        <p:txBody>
          <a:bodyPr wrap="none">
            <a:spAutoFit/>
          </a:bodyPr>
          <a:lstStyle/>
          <a:p>
            <a:pPr algn="l"/>
            <a:r>
              <a:rPr lang="en-GB" sz="1600" dirty="0" smtClean="0">
                <a:solidFill>
                  <a:srgbClr val="055373"/>
                </a:solidFill>
              </a:rPr>
              <a:t>Explicit </a:t>
            </a:r>
            <a:r>
              <a:rPr lang="en-GB" sz="1600" dirty="0">
                <a:solidFill>
                  <a:srgbClr val="055373"/>
                </a:solidFill>
              </a:rPr>
              <a:t>Algebraic Heat Flux Model (AHFM</a:t>
            </a:r>
            <a:r>
              <a:rPr lang="en-GB" sz="1600" dirty="0" smtClean="0">
                <a:solidFill>
                  <a:srgbClr val="055373"/>
                </a:solidFill>
              </a:rPr>
              <a:t>)</a:t>
            </a:r>
          </a:p>
          <a:p>
            <a:pPr algn="l"/>
            <a:r>
              <a:rPr lang="en-US" sz="1200" b="0" dirty="0" err="1" smtClean="0">
                <a:solidFill>
                  <a:srgbClr val="055373"/>
                </a:solidFill>
              </a:rPr>
              <a:t>Manservisi</a:t>
            </a:r>
            <a:r>
              <a:rPr lang="en-US" sz="1200" b="0" dirty="0" smtClean="0">
                <a:solidFill>
                  <a:srgbClr val="055373"/>
                </a:solidFill>
              </a:rPr>
              <a:t> &amp; </a:t>
            </a:r>
            <a:r>
              <a:rPr lang="en-US" sz="1200" b="0" dirty="0" err="1" smtClean="0">
                <a:solidFill>
                  <a:srgbClr val="055373"/>
                </a:solidFill>
              </a:rPr>
              <a:t>Menghini</a:t>
            </a:r>
            <a:r>
              <a:rPr lang="en-US" sz="1200" b="0" dirty="0" smtClean="0">
                <a:solidFill>
                  <a:srgbClr val="055373"/>
                </a:solidFill>
              </a:rPr>
              <a:t> (2014)</a:t>
            </a:r>
            <a:endParaRPr lang="en-GB" sz="1100" b="0" dirty="0">
              <a:solidFill>
                <a:srgbClr val="055373"/>
              </a:solidFill>
            </a:endParaRPr>
          </a:p>
        </p:txBody>
      </p:sp>
      <mc:AlternateContent xmlns:mc="http://schemas.openxmlformats.org/markup-compatibility/2006">
        <mc:Choice xmlns:a14="http://schemas.microsoft.com/office/drawing/2010/main" Requires="a14">
          <p:sp>
            <p:nvSpPr>
              <p:cNvPr id="16" name="Rectangle 15"/>
              <p:cNvSpPr/>
              <p:nvPr/>
            </p:nvSpPr>
            <p:spPr>
              <a:xfrm>
                <a:off x="676236" y="4068214"/>
                <a:ext cx="5589735" cy="586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𝐷</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num>
                            <m:den>
                              <m:r>
                                <a:rPr lang="en-GB" sz="1400" i="1">
                                  <a:latin typeface="Cambria Math" panose="02040503050406030204" pitchFamily="18" charset="0"/>
                                </a:rPr>
                                <m:t>𝐷𝑡</m:t>
                              </m:r>
                            </m:den>
                          </m:f>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d>
                            <m:dPr>
                              <m:begChr m:val="["/>
                              <m:endChr m:val="]"/>
                              <m:ctrlPr>
                                <a:rPr lang="en-GB" sz="1400" i="1">
                                  <a:latin typeface="Cambria Math" panose="02040503050406030204" pitchFamily="18" charset="0"/>
                                </a:rPr>
                              </m:ctrlPr>
                            </m:dPr>
                            <m:e>
                              <m:d>
                                <m:dPr>
                                  <m:ctrlPr>
                                    <a:rPr lang="en-GB" sz="1400" i="1">
                                      <a:latin typeface="Cambria Math" panose="02040503050406030204" pitchFamily="18" charset="0"/>
                                    </a:rPr>
                                  </m:ctrlPr>
                                </m:dPr>
                                <m:e>
                                  <m:r>
                                    <a:rPr lang="en-GB" sz="1400" i="1">
                                      <a:latin typeface="Cambria Math" panose="02040503050406030204" pitchFamily="18" charset="0"/>
                                    </a:rPr>
                                    <m:t>𝛼</m:t>
                                  </m:r>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𝛼</m:t>
                                      </m:r>
                                    </m:num>
                                    <m:den>
                                      <m:sSub>
                                        <m:sSubPr>
                                          <m:ctrlPr>
                                            <a:rPr lang="en-GB" sz="1400" i="1">
                                              <a:latin typeface="Cambria Math" panose="02040503050406030204" pitchFamily="18" charset="0"/>
                                            </a:rPr>
                                          </m:ctrlPr>
                                        </m:sSubPr>
                                        <m:e>
                                          <m:r>
                                            <a:rPr lang="en-GB" sz="1400" i="1">
                                              <a:latin typeface="Cambria Math" panose="02040503050406030204" pitchFamily="18" charset="0"/>
                                            </a:rPr>
                                            <m:t>𝜎</m:t>
                                          </m:r>
                                        </m:e>
                                        <m:sub>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sub>
                                      </m:sSub>
                                    </m:den>
                                  </m:f>
                                </m:e>
                              </m:d>
                              <m:f>
                                <m:fPr>
                                  <m:ctrlPr>
                                    <a:rPr lang="en-GB" sz="1400" i="1">
                                      <a:latin typeface="Cambria Math" panose="02040503050406030204" pitchFamily="18" charset="0"/>
                                    </a:rPr>
                                  </m:ctrlPr>
                                </m:fPr>
                                <m:num>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e>
                          </m:d>
                          <m:r>
                            <a:rPr lang="en-GB" sz="1400">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𝜃</m:t>
                                  </m:r>
                                </m:sub>
                              </m:sSub>
                            </m:den>
                          </m:f>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𝑝</m:t>
                                  </m:r>
                                  <m:r>
                                    <a:rPr lang="en-GB" sz="1400">
                                      <a:latin typeface="Cambria Math" panose="02040503050406030204" pitchFamily="18" charset="0"/>
                                    </a:rPr>
                                    <m:t>1</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𝜃</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𝑑</m:t>
                                  </m:r>
                                  <m:r>
                                    <a:rPr lang="en-GB" sz="1400">
                                      <a:latin typeface="Cambria Math" panose="02040503050406030204" pitchFamily="18" charset="0"/>
                                    </a:rPr>
                                    <m:t>1</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e>
                          </m:d>
                          <m:r>
                            <a:rPr lang="en-GB" sz="1400">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num>
                            <m:den>
                              <m:r>
                                <a:rPr lang="en-GB" sz="1400" i="1">
                                  <a:latin typeface="Cambria Math" panose="02040503050406030204" pitchFamily="18" charset="0"/>
                                </a:rPr>
                                <m:t>𝑘</m:t>
                              </m:r>
                            </m:den>
                          </m:f>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𝑝</m:t>
                              </m:r>
                              <m:r>
                                <a:rPr lang="en-GB" sz="1400">
                                  <a:latin typeface="Cambria Math" panose="02040503050406030204" pitchFamily="18" charset="0"/>
                                </a:rPr>
                                <m:t>2</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𝑘</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𝑑</m:t>
                              </m:r>
                              <m:r>
                                <a:rPr lang="en-GB" sz="1400">
                                  <a:latin typeface="Cambria Math" panose="02040503050406030204" pitchFamily="18" charset="0"/>
                                </a:rPr>
                                <m:t>2</m:t>
                              </m:r>
                            </m:sub>
                          </m:sSub>
                          <m:r>
                            <a:rPr lang="en-GB" sz="1400" i="1">
                              <a:latin typeface="Cambria Math" panose="02040503050406030204" pitchFamily="18" charset="0"/>
                            </a:rPr>
                            <m:t>𝜀</m:t>
                          </m:r>
                        </m:e>
                      </m:d>
                    </m:oMath>
                  </m:oMathPara>
                </a14:m>
                <a:endParaRPr lang="en-GB" sz="1400" dirty="0"/>
              </a:p>
            </p:txBody>
          </p:sp>
        </mc:Choice>
        <mc:Fallback>
          <p:sp>
            <p:nvSpPr>
              <p:cNvPr id="16" name="Rectangle 15"/>
              <p:cNvSpPr>
                <a:spLocks noRot="1" noChangeAspect="1" noMove="1" noResize="1" noEditPoints="1" noAdjustHandles="1" noChangeArrowheads="1" noChangeShapeType="1" noTextEdit="1"/>
              </p:cNvSpPr>
              <p:nvPr/>
            </p:nvSpPr>
            <p:spPr>
              <a:xfrm>
                <a:off x="676236" y="4068214"/>
                <a:ext cx="5589735" cy="58612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676236" y="2923726"/>
                <a:ext cx="11639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𝑡</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𝜃</m:t>
                          </m:r>
                        </m:sub>
                      </m:sSub>
                      <m:r>
                        <a:rPr lang="en-GB" sz="1400" i="1">
                          <a:latin typeface="Cambria Math" panose="02040503050406030204" pitchFamily="18" charset="0"/>
                        </a:rPr>
                        <m:t>𝑘</m:t>
                      </m:r>
                      <m:sSub>
                        <m:sSubPr>
                          <m:ctrlPr>
                            <a:rPr lang="en-GB" sz="1400" i="1">
                              <a:latin typeface="Cambria Math" panose="02040503050406030204" pitchFamily="18" charset="0"/>
                            </a:rPr>
                          </m:ctrlPr>
                        </m:sSubPr>
                        <m:e>
                          <m:r>
                            <a:rPr lang="en-GB" sz="1400" i="1">
                              <a:latin typeface="Cambria Math" panose="02040503050406030204" pitchFamily="18" charset="0"/>
                            </a:rPr>
                            <m:t>𝜏</m:t>
                          </m:r>
                        </m:e>
                        <m:sub>
                          <m:r>
                            <a:rPr lang="en-GB" sz="1400" i="1">
                              <a:latin typeface="Cambria Math" panose="02040503050406030204" pitchFamily="18" charset="0"/>
                            </a:rPr>
                            <m:t>𝑙</m:t>
                          </m:r>
                          <m:r>
                            <a:rPr lang="en-GB" sz="1400" i="1">
                              <a:latin typeface="Cambria Math" panose="02040503050406030204" pitchFamily="18" charset="0"/>
                            </a:rPr>
                            <m:t>𝜃</m:t>
                          </m:r>
                        </m:sub>
                      </m:sSub>
                    </m:oMath>
                  </m:oMathPara>
                </a14:m>
                <a:endParaRPr lang="en-GB" sz="1400" dirty="0"/>
              </a:p>
            </p:txBody>
          </p:sp>
        </mc:Choice>
        <mc:Fallback>
          <p:sp>
            <p:nvSpPr>
              <p:cNvPr id="17" name="Rectangle 16"/>
              <p:cNvSpPr>
                <a:spLocks noRot="1" noChangeAspect="1" noMove="1" noResize="1" noEditPoints="1" noAdjustHandles="1" noChangeArrowheads="1" noChangeShapeType="1" noTextEdit="1"/>
              </p:cNvSpPr>
              <p:nvPr/>
            </p:nvSpPr>
            <p:spPr>
              <a:xfrm>
                <a:off x="676236" y="2923726"/>
                <a:ext cx="1163908" cy="307777"/>
              </a:xfrm>
              <a:prstGeom prst="rect">
                <a:avLst/>
              </a:prstGeom>
              <a:blipFill>
                <a:blip r:embed="rId5"/>
                <a:stretch>
                  <a:fillRect/>
                </a:stretch>
              </a:blipFill>
            </p:spPr>
            <p:txBody>
              <a:bodyPr/>
              <a:lstStyle/>
              <a:p>
                <a:r>
                  <a:rPr lang="en-GB">
                    <a:noFill/>
                  </a:rPr>
                  <a:t> </a:t>
                </a:r>
              </a:p>
            </p:txBody>
          </p:sp>
        </mc:Fallback>
      </mc:AlternateContent>
      <p:sp>
        <p:nvSpPr>
          <p:cNvPr id="18" name="Oval 17"/>
          <p:cNvSpPr/>
          <p:nvPr/>
        </p:nvSpPr>
        <p:spPr>
          <a:xfrm>
            <a:off x="1131591" y="2954302"/>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754219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Algebraic Closures</a:t>
            </a:r>
            <a:endParaRPr lang="en-US" dirty="0"/>
          </a:p>
        </p:txBody>
      </p:sp>
      <p:sp>
        <p:nvSpPr>
          <p:cNvPr id="10" name="Rounded Rectangle 9"/>
          <p:cNvSpPr/>
          <p:nvPr/>
        </p:nvSpPr>
        <p:spPr>
          <a:xfrm>
            <a:off x="1451631" y="3491369"/>
            <a:ext cx="6548944" cy="919401"/>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800" i="0" u="none" strike="noStrike" cap="none" spc="0" normalizeH="0" baseline="0" dirty="0" smtClean="0">
                <a:ln>
                  <a:noFill/>
                </a:ln>
                <a:solidFill>
                  <a:schemeClr val="tx1"/>
                </a:solidFill>
                <a:effectLst/>
                <a:uFillTx/>
                <a:latin typeface="+mn-lt"/>
                <a:ea typeface="+mn-ea"/>
                <a:cs typeface="+mn-cs"/>
                <a:sym typeface="Helvetica Neue Medium"/>
              </a:rPr>
              <a:t>Performance highly</a:t>
            </a:r>
            <a:r>
              <a:rPr kumimoji="0" lang="en-US" sz="1800" i="0" u="none" strike="noStrike" cap="none" spc="0" normalizeH="0" dirty="0" smtClean="0">
                <a:ln>
                  <a:noFill/>
                </a:ln>
                <a:solidFill>
                  <a:schemeClr val="tx1"/>
                </a:solidFill>
                <a:effectLst/>
                <a:uFillTx/>
                <a:latin typeface="+mn-lt"/>
                <a:ea typeface="+mn-ea"/>
                <a:cs typeface="+mn-cs"/>
                <a:sym typeface="Helvetica Neue Medium"/>
              </a:rPr>
              <a:t> sensitive to model coefficients</a:t>
            </a:r>
          </a:p>
          <a:p>
            <a:pPr marL="0" marR="0" indent="0" defTabSz="825500" rtl="0" fontAlgn="auto" latinLnBrk="0" hangingPunct="0">
              <a:lnSpc>
                <a:spcPct val="100000"/>
              </a:lnSpc>
              <a:spcBef>
                <a:spcPts val="0"/>
              </a:spcBef>
              <a:spcAft>
                <a:spcPts val="0"/>
              </a:spcAft>
              <a:buClrTx/>
              <a:buSzTx/>
              <a:buFontTx/>
              <a:buNone/>
              <a:tabLst/>
            </a:pPr>
            <a:endParaRPr kumimoji="0" lang="en-US" sz="1800" i="0" u="none" strike="noStrike" cap="none" spc="0" normalizeH="0" dirty="0" smtClean="0">
              <a:ln>
                <a:noFill/>
              </a:ln>
              <a:solidFill>
                <a:schemeClr val="tx1"/>
              </a:solidFill>
              <a:effectLst/>
              <a:uFillTx/>
              <a:latin typeface="+mn-lt"/>
              <a:ea typeface="+mn-ea"/>
              <a:cs typeface="+mn-cs"/>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kumimoji="0" lang="en-US" sz="1800" i="0" u="none" strike="noStrike" cap="none" spc="0" normalizeH="0" baseline="0" dirty="0" smtClean="0">
                <a:ln>
                  <a:noFill/>
                </a:ln>
                <a:solidFill>
                  <a:schemeClr val="tx1"/>
                </a:solidFill>
                <a:effectLst/>
                <a:uFillTx/>
                <a:latin typeface="+mn-lt"/>
                <a:ea typeface="+mn-ea"/>
                <a:cs typeface="+mn-cs"/>
                <a:sym typeface="Helvetica Neue Medium"/>
              </a:rPr>
              <a:t>Calibration</a:t>
            </a:r>
            <a:r>
              <a:rPr kumimoji="0" lang="en-US" sz="1800" i="0" u="none" strike="noStrike" cap="none" spc="0" normalizeH="0" dirty="0" smtClean="0">
                <a:ln>
                  <a:noFill/>
                </a:ln>
                <a:solidFill>
                  <a:schemeClr val="tx1"/>
                </a:solidFill>
                <a:effectLst/>
                <a:uFillTx/>
                <a:latin typeface="+mn-lt"/>
                <a:ea typeface="+mn-ea"/>
                <a:cs typeface="+mn-cs"/>
                <a:sym typeface="Helvetica Neue Medium"/>
              </a:rPr>
              <a:t> of coefficients required</a:t>
            </a:r>
          </a:p>
        </p:txBody>
      </p:sp>
      <mc:AlternateContent xmlns:mc="http://schemas.openxmlformats.org/markup-compatibility/2006">
        <mc:Choice xmlns:a14="http://schemas.microsoft.com/office/drawing/2010/main" Requires="a14">
          <p:sp>
            <p:nvSpPr>
              <p:cNvPr id="12" name="Rectangle 11"/>
              <p:cNvSpPr/>
              <p:nvPr/>
            </p:nvSpPr>
            <p:spPr>
              <a:xfrm>
                <a:off x="739726" y="1489360"/>
                <a:ext cx="5239062"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𝑡</m:t>
                          </m:r>
                          <m:r>
                            <a:rPr lang="en-GB" sz="1400">
                              <a:latin typeface="Cambria Math" panose="02040503050406030204" pitchFamily="18" charset="0"/>
                            </a:rPr>
                            <m:t>0</m:t>
                          </m:r>
                        </m:sub>
                      </m:sSub>
                      <m:f>
                        <m:fPr>
                          <m:ctrlPr>
                            <a:rPr lang="en-GB" sz="1400" i="1">
                              <a:latin typeface="Cambria Math" panose="02040503050406030204" pitchFamily="18" charset="0"/>
                            </a:rPr>
                          </m:ctrlPr>
                        </m:fPr>
                        <m:num>
                          <m:r>
                            <a:rPr lang="en-GB" sz="1400" i="1">
                              <a:latin typeface="Cambria Math" panose="02040503050406030204" pitchFamily="18" charset="0"/>
                            </a:rPr>
                            <m:t>𝑘</m:t>
                          </m:r>
                        </m:num>
                        <m:den>
                          <m:r>
                            <a:rPr lang="en-GB" sz="1400" i="1">
                              <a:latin typeface="Cambria Math" panose="02040503050406030204" pitchFamily="18" charset="0"/>
                            </a:rPr>
                            <m:t>𝜀</m:t>
                          </m:r>
                        </m:den>
                      </m:f>
                      <m:r>
                        <a:rPr lang="en-GB" sz="1400">
                          <a:latin typeface="Cambria Math" panose="02040503050406030204" pitchFamily="18" charset="0"/>
                        </a:rPr>
                        <m:t> </m:t>
                      </m:r>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𝑡</m:t>
                              </m:r>
                              <m:r>
                                <a:rPr lang="en-GB" sz="1400">
                                  <a:latin typeface="Cambria Math" panose="02040503050406030204" pitchFamily="18" charset="0"/>
                                </a:rPr>
                                <m:t>1</m:t>
                              </m:r>
                            </m:sub>
                          </m:sSub>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e>
                          </m:bar>
                          <m:f>
                            <m:fPr>
                              <m:ctrlPr>
                                <a:rPr lang="en-GB" sz="1400" i="1">
                                  <a:latin typeface="Cambria Math" panose="02040503050406030204" pitchFamily="18" charset="0"/>
                                </a:rPr>
                              </m:ctrlPr>
                            </m:fPr>
                            <m:num>
                              <m:r>
                                <a:rPr lang="en-GB" sz="1400">
                                  <a:latin typeface="Cambria Math" panose="02040503050406030204" pitchFamily="18" charset="0"/>
                                </a:rPr>
                                <m:t>𝜕</m:t>
                              </m:r>
                              <m:r>
                                <a:rPr lang="en-GB" sz="1400" i="1">
                                  <a:latin typeface="Cambria Math" panose="02040503050406030204" pitchFamily="18" charset="0"/>
                                </a:rPr>
                                <m:t>𝑇</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𝑡</m:t>
                              </m:r>
                              <m:r>
                                <a:rPr lang="en-GB" sz="1400">
                                  <a:latin typeface="Cambria Math" panose="02040503050406030204" pitchFamily="18" charset="0"/>
                                </a:rPr>
                                <m:t>2</m:t>
                              </m:r>
                            </m:sub>
                          </m:sSub>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r>
                                <a:rPr lang="en-GB" sz="1400" i="1">
                                  <a:latin typeface="Cambria Math" panose="02040503050406030204" pitchFamily="18" charset="0"/>
                                </a:rPr>
                                <m:t>𝜃</m:t>
                              </m:r>
                            </m:e>
                          </m:bar>
                          <m:f>
                            <m:fPr>
                              <m:ctrlPr>
                                <a:rPr lang="en-GB" sz="1400" i="1">
                                  <a:latin typeface="Cambria Math" panose="02040503050406030204" pitchFamily="18" charset="0"/>
                                </a:rPr>
                              </m:ctrlPr>
                            </m:fPr>
                            <m:num>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𝑈</m:t>
                                  </m:r>
                                </m:e>
                                <m:sub>
                                  <m:r>
                                    <a:rPr lang="en-GB" sz="1400" i="1">
                                      <a:latin typeface="Cambria Math" panose="02040503050406030204" pitchFamily="18" charset="0"/>
                                    </a:rPr>
                                    <m:t>𝑖</m:t>
                                  </m:r>
                                </m:sub>
                              </m:sSub>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𝑡</m:t>
                              </m:r>
                              <m:r>
                                <a:rPr lang="en-GB" sz="1400">
                                  <a:latin typeface="Cambria Math" panose="02040503050406030204" pitchFamily="18" charset="0"/>
                                </a:rPr>
                                <m:t>3</m:t>
                              </m:r>
                            </m:sub>
                          </m:sSub>
                          <m:r>
                            <a:rPr lang="en-GB" sz="1400" i="1">
                              <a:latin typeface="Cambria Math" panose="02040503050406030204" pitchFamily="18" charset="0"/>
                            </a:rPr>
                            <m:t>𝛽</m:t>
                          </m:r>
                          <m:sSub>
                            <m:sSubPr>
                              <m:ctrlPr>
                                <a:rPr lang="en-GB" sz="1400" i="1">
                                  <a:latin typeface="Cambria Math" panose="02040503050406030204" pitchFamily="18" charset="0"/>
                                </a:rPr>
                              </m:ctrlPr>
                            </m:sSubPr>
                            <m:e>
                              <m:r>
                                <a:rPr lang="en-GB" sz="1400" i="1">
                                  <a:latin typeface="Cambria Math" panose="02040503050406030204" pitchFamily="18" charset="0"/>
                                </a:rPr>
                                <m:t>𝑔</m:t>
                              </m:r>
                            </m:e>
                            <m:sub>
                              <m:r>
                                <a:rPr lang="en-GB" sz="1400" i="1">
                                  <a:latin typeface="Cambria Math" panose="02040503050406030204" pitchFamily="18" charset="0"/>
                                </a:rPr>
                                <m:t>𝑖</m:t>
                              </m:r>
                            </m:sub>
                          </m:sSub>
                          <m:bar>
                            <m:barPr>
                              <m:pos m:val="top"/>
                              <m:ctrlPr>
                                <a:rPr lang="en-GB" sz="1400" i="1">
                                  <a:latin typeface="Cambria Math" panose="02040503050406030204" pitchFamily="18" charset="0"/>
                                </a:rPr>
                              </m:ctrlPr>
                            </m:barPr>
                            <m:e>
                              <m:sSup>
                                <m:sSupPr>
                                  <m:ctrlPr>
                                    <a:rPr lang="en-GB" sz="1400" i="1">
                                      <a:latin typeface="Cambria Math" panose="02040503050406030204" pitchFamily="18" charset="0"/>
                                    </a:rPr>
                                  </m:ctrlPr>
                                </m:sSupPr>
                                <m:e>
                                  <m:r>
                                    <a:rPr lang="en-GB" sz="1400" i="1">
                                      <a:latin typeface="Cambria Math" panose="02040503050406030204" pitchFamily="18" charset="0"/>
                                    </a:rPr>
                                    <m:t>𝜃</m:t>
                                  </m:r>
                                </m:e>
                                <m:sup>
                                  <m:r>
                                    <a:rPr lang="en-GB" sz="1400">
                                      <a:latin typeface="Cambria Math" panose="02040503050406030204" pitchFamily="18" charset="0"/>
                                    </a:rPr>
                                    <m:t>2</m:t>
                                  </m:r>
                                </m:sup>
                              </m:sSup>
                            </m:e>
                          </m:bar>
                        </m:e>
                      </m:d>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𝑡</m:t>
                          </m:r>
                          <m:r>
                            <a:rPr lang="en-GB" sz="1400">
                              <a:latin typeface="Cambria Math" panose="02040503050406030204" pitchFamily="18" charset="0"/>
                            </a:rPr>
                            <m:t>4</m:t>
                          </m:r>
                        </m:sub>
                      </m:sSub>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𝑖𝑗</m:t>
                          </m:r>
                        </m:sub>
                      </m:sSub>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r>
                            <a:rPr lang="en-GB" sz="1400" i="1">
                              <a:latin typeface="Cambria Math" panose="02040503050406030204" pitchFamily="18" charset="0"/>
                            </a:rPr>
                            <m:t>𝜃</m:t>
                          </m:r>
                        </m:e>
                      </m:bar>
                    </m:oMath>
                  </m:oMathPara>
                </a14:m>
                <a:endParaRPr lang="en-GB" sz="1400" dirty="0"/>
              </a:p>
            </p:txBody>
          </p:sp>
        </mc:Choice>
        <mc:Fallback>
          <p:sp>
            <p:nvSpPr>
              <p:cNvPr id="12" name="Rectangle 11"/>
              <p:cNvSpPr>
                <a:spLocks noRot="1" noChangeAspect="1" noMove="1" noResize="1" noEditPoints="1" noAdjustHandles="1" noChangeArrowheads="1" noChangeShapeType="1" noTextEdit="1"/>
              </p:cNvSpPr>
              <p:nvPr/>
            </p:nvSpPr>
            <p:spPr>
              <a:xfrm>
                <a:off x="739726" y="1489360"/>
                <a:ext cx="5239062" cy="576376"/>
              </a:xfrm>
              <a:prstGeom prst="rect">
                <a:avLst/>
              </a:prstGeom>
              <a:blipFill>
                <a:blip r:embed="rId2"/>
                <a:stretch>
                  <a:fillRect/>
                </a:stretch>
              </a:blipFill>
            </p:spPr>
            <p:txBody>
              <a:bodyPr/>
              <a:lstStyle/>
              <a:p>
                <a:r>
                  <a:rPr lang="en-GB">
                    <a:noFill/>
                  </a:rPr>
                  <a:t> </a:t>
                </a:r>
              </a:p>
            </p:txBody>
          </p:sp>
        </mc:Fallback>
      </mc:AlternateContent>
      <p:sp>
        <p:nvSpPr>
          <p:cNvPr id="13" name="Rectangle 12"/>
          <p:cNvSpPr/>
          <p:nvPr/>
        </p:nvSpPr>
        <p:spPr>
          <a:xfrm>
            <a:off x="670722" y="966140"/>
            <a:ext cx="4317207" cy="523220"/>
          </a:xfrm>
          <a:prstGeom prst="rect">
            <a:avLst/>
          </a:prstGeom>
        </p:spPr>
        <p:txBody>
          <a:bodyPr wrap="none">
            <a:spAutoFit/>
          </a:bodyPr>
          <a:lstStyle/>
          <a:p>
            <a:pPr algn="l"/>
            <a:r>
              <a:rPr lang="en-GB" sz="1600" dirty="0" smtClean="0">
                <a:solidFill>
                  <a:srgbClr val="055373"/>
                </a:solidFill>
              </a:rPr>
              <a:t>Implicit Algebraic Heat Flux Model (AHFM)</a:t>
            </a:r>
          </a:p>
          <a:p>
            <a:pPr algn="l"/>
            <a:r>
              <a:rPr lang="en-US" sz="1200" b="0" dirty="0" err="1" smtClean="0">
                <a:solidFill>
                  <a:srgbClr val="055373"/>
                </a:solidFill>
              </a:rPr>
              <a:t>Kenjeres</a:t>
            </a:r>
            <a:r>
              <a:rPr lang="en-US" sz="1200" b="0" dirty="0" smtClean="0">
                <a:solidFill>
                  <a:srgbClr val="055373"/>
                </a:solidFill>
              </a:rPr>
              <a:t> et al. (2005)</a:t>
            </a:r>
            <a:endParaRPr lang="en-GB" sz="1100" b="0" dirty="0">
              <a:solidFill>
                <a:srgbClr val="055373"/>
              </a:solidFill>
            </a:endParaRPr>
          </a:p>
        </p:txBody>
      </p:sp>
      <mc:AlternateContent xmlns:mc="http://schemas.openxmlformats.org/markup-compatibility/2006">
        <mc:Choice xmlns:a14="http://schemas.microsoft.com/office/drawing/2010/main" Requires="a14">
          <p:sp>
            <p:nvSpPr>
              <p:cNvPr id="14" name="Rectangle 13"/>
              <p:cNvSpPr/>
              <p:nvPr/>
            </p:nvSpPr>
            <p:spPr>
              <a:xfrm>
                <a:off x="739726" y="2337319"/>
                <a:ext cx="3507627"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𝐷</m:t>
                          </m:r>
                          <m:bar>
                            <m:barPr>
                              <m:pos m:val="top"/>
                              <m:ctrlPr>
                                <a:rPr lang="en-GB" sz="1400" i="1">
                                  <a:latin typeface="Cambria Math" panose="02040503050406030204" pitchFamily="18" charset="0"/>
                                </a:rPr>
                              </m:ctrlPr>
                            </m:barPr>
                            <m:e>
                              <m:sSup>
                                <m:sSupPr>
                                  <m:ctrlPr>
                                    <a:rPr lang="en-GB" sz="1400" i="1">
                                      <a:latin typeface="Cambria Math" panose="02040503050406030204" pitchFamily="18" charset="0"/>
                                    </a:rPr>
                                  </m:ctrlPr>
                                </m:sSupPr>
                                <m:e>
                                  <m:r>
                                    <a:rPr lang="en-GB" sz="1400" i="1">
                                      <a:latin typeface="Cambria Math" panose="02040503050406030204" pitchFamily="18" charset="0"/>
                                    </a:rPr>
                                    <m:t>𝜃</m:t>
                                  </m:r>
                                </m:e>
                                <m:sup>
                                  <m:r>
                                    <a:rPr lang="en-GB" sz="1400">
                                      <a:latin typeface="Cambria Math" panose="02040503050406030204" pitchFamily="18" charset="0"/>
                                    </a:rPr>
                                    <m:t>2</m:t>
                                  </m:r>
                                </m:sup>
                              </m:sSup>
                            </m:e>
                          </m:bar>
                        </m:num>
                        <m:den>
                          <m:r>
                            <a:rPr lang="en-GB" sz="1400" i="1">
                              <a:latin typeface="Cambria Math" panose="02040503050406030204" pitchFamily="18" charset="0"/>
                            </a:rPr>
                            <m:t>𝐷𝑡</m:t>
                          </m:r>
                        </m:den>
                      </m:f>
                      <m:r>
                        <a:rPr lang="en-GB" sz="1400">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𝜃</m:t>
                          </m:r>
                        </m:sub>
                      </m:sSub>
                      <m:r>
                        <a:rPr lang="en-GB" sz="1400">
                          <a:latin typeface="Cambria Math" panose="02040503050406030204" pitchFamily="18" charset="0"/>
                        </a:rPr>
                        <m:t>−2</m:t>
                      </m:r>
                      <m:r>
                        <a:rPr lang="en-GB" sz="1400" i="1">
                          <a:latin typeface="Cambria Math" panose="02040503050406030204" pitchFamily="18" charset="0"/>
                        </a:rPr>
                        <m:t>𝜌</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𝜃</m:t>
                          </m:r>
                        </m:sub>
                      </m:sSub>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d>
                        <m:dPr>
                          <m:begChr m:val="["/>
                          <m:endChr m:val="]"/>
                          <m:ctrlPr>
                            <a:rPr lang="en-GB" sz="1400" i="1">
                              <a:latin typeface="Cambria Math" panose="02040503050406030204" pitchFamily="18" charset="0"/>
                            </a:rPr>
                          </m:ctrlPr>
                        </m:d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𝜆</m:t>
                                  </m:r>
                                </m:num>
                                <m:den>
                                  <m:sSub>
                                    <m:sSubPr>
                                      <m:ctrlPr>
                                        <a:rPr lang="en-GB" sz="1400" i="1">
                                          <a:latin typeface="Cambria Math" panose="02040503050406030204" pitchFamily="18" charset="0"/>
                                        </a:rPr>
                                      </m:ctrlPr>
                                    </m:sSubPr>
                                    <m:e>
                                      <m:r>
                                        <a:rPr lang="en-GB" sz="1400" i="1">
                                          <a:latin typeface="Cambria Math" panose="02040503050406030204" pitchFamily="18" charset="0"/>
                                        </a:rPr>
                                        <m:t>𝑐</m:t>
                                      </m:r>
                                    </m:e>
                                    <m:sub>
                                      <m:r>
                                        <a:rPr lang="en-GB" sz="1400" i="1">
                                          <a:latin typeface="Cambria Math" panose="02040503050406030204" pitchFamily="18" charset="0"/>
                                        </a:rPr>
                                        <m:t>𝑝</m:t>
                                      </m:r>
                                    </m:sub>
                                  </m:sSub>
                                </m:den>
                              </m:f>
                              <m:r>
                                <a:rPr lang="en-GB" sz="1400">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𝜇</m:t>
                                      </m:r>
                                    </m:e>
                                    <m:sub>
                                      <m:r>
                                        <a:rPr lang="en-GB" sz="1400" i="1">
                                          <a:latin typeface="Cambria Math" panose="02040503050406030204" pitchFamily="18" charset="0"/>
                                        </a:rPr>
                                        <m:t>𝑡</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𝜎</m:t>
                                      </m:r>
                                    </m:e>
                                    <m:sub>
                                      <m:bar>
                                        <m:barPr>
                                          <m:pos m:val="top"/>
                                          <m:ctrlPr>
                                            <a:rPr lang="en-GB" sz="1400" i="1">
                                              <a:latin typeface="Cambria Math" panose="02040503050406030204" pitchFamily="18" charset="0"/>
                                            </a:rPr>
                                          </m:ctrlPr>
                                        </m:barPr>
                                        <m:e>
                                          <m:sSup>
                                            <m:sSupPr>
                                              <m:ctrlPr>
                                                <a:rPr lang="en-GB" sz="1400" i="1">
                                                  <a:latin typeface="Cambria Math" panose="02040503050406030204" pitchFamily="18" charset="0"/>
                                                </a:rPr>
                                              </m:ctrlPr>
                                            </m:sSupPr>
                                            <m:e>
                                              <m:r>
                                                <a:rPr lang="en-GB" sz="1400" i="1">
                                                  <a:latin typeface="Cambria Math" panose="02040503050406030204" pitchFamily="18" charset="0"/>
                                                </a:rPr>
                                                <m:t>𝜃</m:t>
                                              </m:r>
                                            </m:e>
                                            <m:sup>
                                              <m:r>
                                                <a:rPr lang="en-GB" sz="1400">
                                                  <a:latin typeface="Cambria Math" panose="02040503050406030204" pitchFamily="18" charset="0"/>
                                                </a:rPr>
                                                <m:t>2</m:t>
                                              </m:r>
                                            </m:sup>
                                          </m:sSup>
                                        </m:e>
                                      </m:bar>
                                    </m:sub>
                                  </m:sSub>
                                </m:den>
                              </m:f>
                            </m:e>
                          </m:d>
                          <m:f>
                            <m:fPr>
                              <m:ctrlPr>
                                <a:rPr lang="en-GB" sz="1400" i="1">
                                  <a:latin typeface="Cambria Math" panose="02040503050406030204" pitchFamily="18" charset="0"/>
                                </a:rPr>
                              </m:ctrlPr>
                            </m:fPr>
                            <m:num>
                              <m:r>
                                <a:rPr lang="en-GB" sz="1400">
                                  <a:latin typeface="Cambria Math" panose="02040503050406030204" pitchFamily="18" charset="0"/>
                                </a:rPr>
                                <m:t>𝜕</m:t>
                              </m:r>
                              <m:bar>
                                <m:barPr>
                                  <m:pos m:val="top"/>
                                  <m:ctrlPr>
                                    <a:rPr lang="en-GB" sz="1400" i="1">
                                      <a:latin typeface="Cambria Math" panose="02040503050406030204" pitchFamily="18" charset="0"/>
                                    </a:rPr>
                                  </m:ctrlPr>
                                </m:barPr>
                                <m:e>
                                  <m:sSup>
                                    <m:sSupPr>
                                      <m:ctrlPr>
                                        <a:rPr lang="en-GB" sz="1400" i="1">
                                          <a:latin typeface="Cambria Math" panose="02040503050406030204" pitchFamily="18" charset="0"/>
                                        </a:rPr>
                                      </m:ctrlPr>
                                    </m:sSupPr>
                                    <m:e>
                                      <m:r>
                                        <a:rPr lang="en-GB" sz="1400" i="1">
                                          <a:latin typeface="Cambria Math" panose="02040503050406030204" pitchFamily="18" charset="0"/>
                                        </a:rPr>
                                        <m:t>𝜃</m:t>
                                      </m:r>
                                    </m:e>
                                    <m:sup>
                                      <m:r>
                                        <a:rPr lang="en-GB" sz="1400">
                                          <a:latin typeface="Cambria Math" panose="02040503050406030204" pitchFamily="18" charset="0"/>
                                        </a:rPr>
                                        <m:t>2</m:t>
                                      </m:r>
                                    </m:sup>
                                  </m:sSup>
                                </m:e>
                              </m:ba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𝑗</m:t>
                                  </m:r>
                                </m:sub>
                              </m:sSub>
                            </m:den>
                          </m:f>
                        </m:e>
                      </m:d>
                    </m:oMath>
                  </m:oMathPara>
                </a14:m>
                <a:endParaRPr lang="en-GB" sz="1400" dirty="0"/>
              </a:p>
            </p:txBody>
          </p:sp>
        </mc:Choice>
        <mc:Fallback>
          <p:sp>
            <p:nvSpPr>
              <p:cNvPr id="14" name="Rectangle 13"/>
              <p:cNvSpPr>
                <a:spLocks noRot="1" noChangeAspect="1" noMove="1" noResize="1" noEditPoints="1" noAdjustHandles="1" noChangeArrowheads="1" noChangeShapeType="1" noTextEdit="1"/>
              </p:cNvSpPr>
              <p:nvPr/>
            </p:nvSpPr>
            <p:spPr>
              <a:xfrm>
                <a:off x="739726" y="2337319"/>
                <a:ext cx="3507627" cy="659796"/>
              </a:xfrm>
              <a:prstGeom prst="rect">
                <a:avLst/>
              </a:prstGeom>
              <a:blipFill>
                <a:blip r:embed="rId3"/>
                <a:stretch>
                  <a:fillRect/>
                </a:stretch>
              </a:blipFill>
            </p:spPr>
            <p:txBody>
              <a:bodyPr/>
              <a:lstStyle/>
              <a:p>
                <a:r>
                  <a:rPr lang="en-GB">
                    <a:noFill/>
                  </a:rPr>
                  <a:t> </a:t>
                </a:r>
              </a:p>
            </p:txBody>
          </p:sp>
        </mc:Fallback>
      </mc:AlternateContent>
      <p:sp>
        <p:nvSpPr>
          <p:cNvPr id="15" name="Oval 14"/>
          <p:cNvSpPr/>
          <p:nvPr/>
        </p:nvSpPr>
        <p:spPr>
          <a:xfrm>
            <a:off x="1451631" y="1643165"/>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p:cNvSpPr/>
          <p:nvPr/>
        </p:nvSpPr>
        <p:spPr>
          <a:xfrm>
            <a:off x="1985031" y="1650785"/>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p:cNvSpPr/>
          <p:nvPr/>
        </p:nvSpPr>
        <p:spPr>
          <a:xfrm>
            <a:off x="3036591" y="1658405"/>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p:cNvSpPr/>
          <p:nvPr/>
        </p:nvSpPr>
        <p:spPr>
          <a:xfrm>
            <a:off x="4050051" y="1650785"/>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p:cNvSpPr/>
          <p:nvPr/>
        </p:nvSpPr>
        <p:spPr>
          <a:xfrm>
            <a:off x="5071131" y="1635545"/>
            <a:ext cx="276487" cy="301465"/>
          </a:xfrm>
          <a:prstGeom prst="ellipse">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58264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Algebraic </a:t>
            </a:r>
            <a:r>
              <a:rPr lang="en-US" dirty="0" smtClean="0"/>
              <a:t>Closures</a:t>
            </a:r>
            <a:endParaRPr lang="en-US" dirty="0"/>
          </a:p>
        </p:txBody>
      </p:sp>
      <p:sp>
        <p:nvSpPr>
          <p:cNvPr id="3" name="Content Placeholder 2"/>
          <p:cNvSpPr>
            <a:spLocks noGrp="1"/>
          </p:cNvSpPr>
          <p:nvPr>
            <p:ph idx="1"/>
          </p:nvPr>
        </p:nvSpPr>
        <p:spPr/>
        <p:txBody>
          <a:bodyPr/>
          <a:lstStyle/>
          <a:p>
            <a:pPr marL="285750" indent="-285750">
              <a:buFontTx/>
              <a:buChar char="-"/>
            </a:pPr>
            <a:r>
              <a:rPr lang="en-US" sz="1600" b="1" dirty="0" smtClean="0"/>
              <a:t>Performance highly sensitive to model coefficients</a:t>
            </a:r>
          </a:p>
          <a:p>
            <a:pPr marL="285750" indent="-285750">
              <a:buFontTx/>
              <a:buChar char="-"/>
            </a:pPr>
            <a:endParaRPr lang="en-US" sz="1600" b="1" dirty="0"/>
          </a:p>
          <a:p>
            <a:pPr marL="285750" indent="-285750">
              <a:buFontTx/>
              <a:buChar char="-"/>
            </a:pPr>
            <a:r>
              <a:rPr lang="en-US" sz="1600" b="1" dirty="0" smtClean="0"/>
              <a:t>Calibration of coefficients required</a:t>
            </a:r>
          </a:p>
          <a:p>
            <a:pPr marL="285750" indent="-285750">
              <a:buFontTx/>
              <a:buChar char="-"/>
            </a:pPr>
            <a:endParaRPr lang="en-US" sz="1600" b="1" dirty="0"/>
          </a:p>
          <a:p>
            <a:pPr marL="285750" indent="-285750">
              <a:buFontTx/>
              <a:buChar char="-"/>
            </a:pPr>
            <a:r>
              <a:rPr lang="en-US" sz="1600" b="1" i="1" dirty="0" smtClean="0"/>
              <a:t>A priori</a:t>
            </a:r>
            <a:r>
              <a:rPr lang="en-US" sz="1600" b="1" dirty="0" smtClean="0"/>
              <a:t> knowledge of flow </a:t>
            </a:r>
            <a:r>
              <a:rPr lang="en-US" sz="1600" b="1" dirty="0" smtClean="0"/>
              <a:t>parameters required</a:t>
            </a:r>
            <a:endParaRPr lang="en-US" sz="1600" b="1" dirty="0" smtClean="0"/>
          </a:p>
          <a:p>
            <a:pPr marL="285750" indent="-285750">
              <a:buFontTx/>
              <a:buChar char="-"/>
            </a:pPr>
            <a:endParaRPr lang="en-US" sz="1600" b="1" dirty="0"/>
          </a:p>
          <a:p>
            <a:pPr marL="285750" indent="-285750">
              <a:buFontTx/>
              <a:buChar char="-"/>
            </a:pPr>
            <a:r>
              <a:rPr lang="en-US" sz="1600" b="1" dirty="0" smtClean="0"/>
              <a:t>Not compatible with an integral </a:t>
            </a:r>
            <a:r>
              <a:rPr lang="en-US" sz="1600" b="1" dirty="0" smtClean="0"/>
              <a:t>setting (such as reactor pool)</a:t>
            </a:r>
          </a:p>
          <a:p>
            <a:pPr marL="285750" indent="-285750">
              <a:buFontTx/>
              <a:buChar char="-"/>
            </a:pPr>
            <a:endParaRPr lang="en-US" sz="1600" b="1" dirty="0"/>
          </a:p>
          <a:p>
            <a:pPr marL="285750" indent="-285750">
              <a:buFontTx/>
              <a:buChar char="-"/>
            </a:pPr>
            <a:endParaRPr lang="en-US" sz="1600" b="1" dirty="0" smtClean="0"/>
          </a:p>
          <a:p>
            <a:pPr marL="285750" indent="-285750">
              <a:buFontTx/>
              <a:buChar char="-"/>
            </a:pPr>
            <a:endParaRPr lang="en-US" sz="1600" b="1" dirty="0"/>
          </a:p>
          <a:p>
            <a:pPr marL="285750" indent="-285750">
              <a:buFontTx/>
              <a:buChar char="-"/>
            </a:pPr>
            <a:r>
              <a:rPr lang="en-US" sz="1600" b="1" dirty="0" smtClean="0"/>
              <a:t>Ill definition of flow parameters (such as Reynolds/Rayleigh numbers)</a:t>
            </a:r>
            <a:endParaRPr lang="en-GB" sz="1600" b="1" dirty="0"/>
          </a:p>
        </p:txBody>
      </p:sp>
    </p:spTree>
    <p:extLst>
      <p:ext uri="{BB962C8B-B14F-4D97-AF65-F5344CB8AC3E}">
        <p14:creationId xmlns:p14="http://schemas.microsoft.com/office/powerpoint/2010/main" val="37592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Turbulent Model for Buoyant Flows (TMBF)</a:t>
            </a:r>
          </a:p>
          <a:p>
            <a:r>
              <a:rPr lang="en-US" sz="1200" b="0" dirty="0" err="1" smtClean="0"/>
              <a:t>Carteciano</a:t>
            </a:r>
            <a:r>
              <a:rPr lang="en-US" sz="1200" b="0" dirty="0" smtClean="0"/>
              <a:t> et al. (1997)</a:t>
            </a:r>
            <a:endParaRPr lang="en-US" sz="1200" b="0" dirty="0"/>
          </a:p>
        </p:txBody>
      </p:sp>
      <mc:AlternateContent xmlns:mc="http://schemas.openxmlformats.org/markup-compatibility/2006" xmlns:a14="http://schemas.microsoft.com/office/drawing/2010/main">
        <mc:Choice Requires="a14">
          <p:sp>
            <p:nvSpPr>
              <p:cNvPr id="3" name="Rectangle 2"/>
              <p:cNvSpPr/>
              <p:nvPr/>
            </p:nvSpPr>
            <p:spPr>
              <a:xfrm>
                <a:off x="567447" y="1226823"/>
                <a:ext cx="6481864" cy="6491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𝐷</m:t>
                          </m:r>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num>
                        <m:den>
                          <m:r>
                            <a:rPr lang="en-GB" sz="1400" i="1">
                              <a:latin typeface="Cambria Math" panose="02040503050406030204" pitchFamily="18" charset="0"/>
                            </a:rPr>
                            <m:t>𝐷𝑡</m:t>
                          </m:r>
                        </m:den>
                      </m:f>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𝑗</m:t>
                              </m:r>
                            </m:sub>
                          </m:sSub>
                        </m:den>
                      </m:f>
                      <m:d>
                        <m:dPr>
                          <m:ctrlPr>
                            <a:rPr lang="en-GB" sz="1400" i="1">
                              <a:latin typeface="Cambria Math" panose="02040503050406030204" pitchFamily="18" charset="0"/>
                            </a:rPr>
                          </m:ctrlPr>
                        </m:dPr>
                        <m:e>
                          <m:d>
                            <m:dPr>
                              <m:begChr m:val="["/>
                              <m:endChr m:val="]"/>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𝑇𝐷</m:t>
                                  </m:r>
                                </m:sub>
                              </m:sSub>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𝑘</m:t>
                                      </m:r>
                                    </m:e>
                                    <m:sup>
                                      <m:r>
                                        <a:rPr lang="en-GB" sz="1400">
                                          <a:latin typeface="Cambria Math" panose="02040503050406030204" pitchFamily="18" charset="0"/>
                                        </a:rPr>
                                        <m:t>2</m:t>
                                      </m:r>
                                    </m:sup>
                                  </m:sSup>
                                </m:num>
                                <m:den>
                                  <m:r>
                                    <a:rPr lang="en-GB" sz="1400" i="1">
                                      <a:latin typeface="Cambria Math" panose="02040503050406030204" pitchFamily="18" charset="0"/>
                                    </a:rPr>
                                    <m:t>𝜀</m:t>
                                  </m:r>
                                </m:den>
                              </m:f>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𝛼</m:t>
                                  </m:r>
                                  <m:r>
                                    <a:rPr lang="en-GB" sz="1400">
                                      <a:latin typeface="Cambria Math" panose="02040503050406030204" pitchFamily="18" charset="0"/>
                                    </a:rPr>
                                    <m:t>+</m:t>
                                  </m:r>
                                  <m:r>
                                    <a:rPr lang="en-GB" sz="1400" i="1">
                                      <a:latin typeface="Cambria Math" panose="02040503050406030204" pitchFamily="18" charset="0"/>
                                    </a:rPr>
                                    <m:t>𝜈</m:t>
                                  </m:r>
                                </m:num>
                                <m:den>
                                  <m:r>
                                    <a:rPr lang="en-GB" sz="1400">
                                      <a:latin typeface="Cambria Math" panose="02040503050406030204" pitchFamily="18" charset="0"/>
                                    </a:rPr>
                                    <m:t>2</m:t>
                                  </m:r>
                                </m:den>
                              </m:f>
                            </m:e>
                          </m:d>
                          <m:f>
                            <m:fPr>
                              <m:ctrlPr>
                                <a:rPr lang="en-GB" sz="1400" i="1">
                                  <a:latin typeface="Cambria Math" panose="02040503050406030204" pitchFamily="18" charset="0"/>
                                </a:rPr>
                              </m:ctrlPr>
                            </m:fPr>
                            <m:num>
                              <m:r>
                                <a:rPr lang="en-GB" sz="1400">
                                  <a:latin typeface="Cambria Math" panose="02040503050406030204" pitchFamily="18" charset="0"/>
                                </a:rPr>
                                <m:t>𝜕</m:t>
                              </m:r>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𝑗</m:t>
                                  </m:r>
                                </m:sub>
                              </m:sSub>
                            </m:den>
                          </m:f>
                        </m:e>
                      </m:d>
                      <m:r>
                        <a:rPr lang="en-GB" sz="1400">
                          <a:latin typeface="Cambria Math" panose="02040503050406030204" pitchFamily="18" charset="0"/>
                        </a:rPr>
                        <m:t>−</m:t>
                      </m:r>
                      <m:d>
                        <m:dPr>
                          <m:ctrlPr>
                            <a:rPr lang="en-GB" sz="1400" i="1">
                              <a:latin typeface="Cambria Math" panose="02040503050406030204" pitchFamily="18" charset="0"/>
                            </a:rPr>
                          </m:ctrlPr>
                        </m:dPr>
                        <m:e>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e>
                          </m:bar>
                          <m:f>
                            <m:fPr>
                              <m:ctrlPr>
                                <a:rPr lang="en-GB" sz="1400" i="1">
                                  <a:latin typeface="Cambria Math" panose="02040503050406030204" pitchFamily="18" charset="0"/>
                                </a:rPr>
                              </m:ctrlPr>
                            </m:fPr>
                            <m:num>
                              <m:r>
                                <a:rPr lang="en-GB" sz="1400">
                                  <a:latin typeface="Cambria Math" panose="02040503050406030204" pitchFamily="18" charset="0"/>
                                </a:rPr>
                                <m:t>𝜕</m:t>
                              </m:r>
                              <m:r>
                                <a:rPr lang="en-GB" sz="1400" i="1">
                                  <a:latin typeface="Cambria Math" panose="02040503050406030204" pitchFamily="18" charset="0"/>
                                </a:rPr>
                                <m:t>𝑇</m:t>
                              </m:r>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r>
                            <a:rPr lang="en-GB" sz="1400">
                              <a:latin typeface="Cambria Math" panose="02040503050406030204" pitchFamily="18" charset="0"/>
                            </a:rPr>
                            <m:t>+</m:t>
                          </m:r>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𝑗</m:t>
                                  </m:r>
                                </m:sub>
                              </m:sSub>
                              <m:r>
                                <a:rPr lang="en-GB" sz="1400" i="1">
                                  <a:latin typeface="Cambria Math" panose="02040503050406030204" pitchFamily="18" charset="0"/>
                                </a:rPr>
                                <m:t>𝜃</m:t>
                              </m:r>
                            </m:e>
                          </m:bar>
                          <m:f>
                            <m:fPr>
                              <m:ctrlPr>
                                <a:rPr lang="en-GB" sz="1400" i="1">
                                  <a:latin typeface="Cambria Math" panose="02040503050406030204" pitchFamily="18" charset="0"/>
                                </a:rPr>
                              </m:ctrlPr>
                            </m:fPr>
                            <m:num>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𝑈</m:t>
                                  </m:r>
                                </m:e>
                                <m:sub>
                                  <m:r>
                                    <a:rPr lang="en-GB" sz="1400" i="1">
                                      <a:latin typeface="Cambria Math" panose="02040503050406030204" pitchFamily="18" charset="0"/>
                                    </a:rPr>
                                    <m:t>𝑖</m:t>
                                  </m:r>
                                </m:sub>
                              </m:sSub>
                            </m:num>
                            <m:den>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𝑖</m:t>
                                  </m:r>
                                </m:sub>
                              </m:sSub>
                            </m:den>
                          </m:f>
                        </m:e>
                      </m:d>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𝜋</m:t>
                          </m:r>
                        </m:e>
                        <m:sub>
                          <m:r>
                            <a:rPr lang="en-GB" sz="1400" i="1">
                              <a:latin typeface="Cambria Math" panose="02040503050406030204" pitchFamily="18" charset="0"/>
                            </a:rPr>
                            <m:t>𝑖</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𝐺</m:t>
                          </m:r>
                        </m:e>
                        <m:sub>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sub>
                      </m:sSub>
                    </m:oMath>
                  </m:oMathPara>
                </a14:m>
                <a:endParaRPr lang="en-GB" sz="1400" dirty="0"/>
              </a:p>
            </p:txBody>
          </p:sp>
        </mc:Choice>
        <mc:Fallback xmlns="">
          <p:sp>
            <p:nvSpPr>
              <p:cNvPr id="3" name="Rectangle 2"/>
              <p:cNvSpPr>
                <a:spLocks noRot="1" noChangeAspect="1" noMove="1" noResize="1" noEditPoints="1" noAdjustHandles="1" noChangeArrowheads="1" noChangeShapeType="1" noTextEdit="1"/>
              </p:cNvSpPr>
              <p:nvPr/>
            </p:nvSpPr>
            <p:spPr>
              <a:xfrm>
                <a:off x="567447" y="1226823"/>
                <a:ext cx="6481864" cy="64915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4724" y="1993596"/>
                <a:ext cx="3845476" cy="1229824"/>
              </a:xfrm>
              <a:prstGeom prst="rect">
                <a:avLst/>
              </a:prstGeom>
            </p:spPr>
            <p:txBody>
              <a:bodyPr wrap="none">
                <a:spAutoFit/>
              </a:bodyPr>
              <a:lstStyle/>
              <a:p>
                <a:pPr algn="l">
                  <a:lnSpc>
                    <a:spcPct val="150000"/>
                  </a:lnSpc>
                </a:pPr>
                <a14:m>
                  <m:oMath xmlns:m="http://schemas.openxmlformats.org/officeDocument/2006/math">
                    <m:sSub>
                      <m:sSubPr>
                        <m:ctrlPr>
                          <a:rPr lang="en-US" sz="1050" b="0" i="1" smtClean="0">
                            <a:latin typeface="Cambria Math" panose="02040503050406030204" pitchFamily="18" charset="0"/>
                            <a:ea typeface="Cambria Math" panose="02040503050406030204" pitchFamily="18" charset="0"/>
                          </a:rPr>
                        </m:ctrlPr>
                      </m:sSubPr>
                      <m:e>
                        <m:r>
                          <a:rPr lang="en-US" sz="1050" b="0" i="1" smtClean="0">
                            <a:latin typeface="Cambria Math" panose="02040503050406030204" pitchFamily="18" charset="0"/>
                            <a:ea typeface="Cambria Math" panose="02040503050406030204" pitchFamily="18" charset="0"/>
                          </a:rPr>
                          <m:t>𝜋</m:t>
                        </m:r>
                      </m:e>
                      <m:sub>
                        <m:r>
                          <a:rPr lang="en-US" sz="1050" b="0" i="1" smtClean="0">
                            <a:latin typeface="Cambria Math" panose="02040503050406030204" pitchFamily="18" charset="0"/>
                            <a:ea typeface="Cambria Math" panose="02040503050406030204" pitchFamily="18" charset="0"/>
                          </a:rPr>
                          <m:t>𝑖</m:t>
                        </m:r>
                      </m:sub>
                    </m:sSub>
                    <m:r>
                      <a:rPr lang="en-US" sz="1050" b="0" i="1" smtClean="0">
                        <a:latin typeface="Cambria Math" panose="02040503050406030204" pitchFamily="18" charset="0"/>
                        <a:ea typeface="Cambria Math" panose="02040503050406030204" pitchFamily="18" charset="0"/>
                      </a:rPr>
                      <m:t>=−</m:t>
                    </m:r>
                    <m:sSub>
                      <m:sSubPr>
                        <m:ctrlPr>
                          <a:rPr lang="en-US" sz="1050" b="0" i="1">
                            <a:latin typeface="Cambria Math" panose="02040503050406030204" pitchFamily="18" charset="0"/>
                            <a:ea typeface="Cambria Math" panose="02040503050406030204" pitchFamily="18" charset="0"/>
                          </a:rPr>
                        </m:ctrlPr>
                      </m:sSubPr>
                      <m:e>
                        <m:r>
                          <a:rPr lang="en-US" sz="1050" b="0" i="1">
                            <a:latin typeface="Cambria Math" panose="02040503050406030204" pitchFamily="18" charset="0"/>
                            <a:ea typeface="Cambria Math" panose="02040503050406030204" pitchFamily="18" charset="0"/>
                          </a:rPr>
                          <m:t>𝐶</m:t>
                        </m:r>
                      </m:e>
                      <m:sub>
                        <m:r>
                          <a:rPr lang="en-US" sz="1050" b="0" i="1">
                            <a:latin typeface="Cambria Math" panose="02040503050406030204" pitchFamily="18" charset="0"/>
                            <a:ea typeface="Cambria Math" panose="02040503050406030204" pitchFamily="18" charset="0"/>
                          </a:rPr>
                          <m:t>𝑇</m:t>
                        </m:r>
                        <m:r>
                          <a:rPr lang="en-US" sz="1050" b="0" i="1">
                            <a:latin typeface="Cambria Math" panose="02040503050406030204" pitchFamily="18" charset="0"/>
                            <a:ea typeface="Cambria Math" panose="02040503050406030204" pitchFamily="18" charset="0"/>
                          </a:rPr>
                          <m:t>1</m:t>
                        </m:r>
                      </m:sub>
                    </m:sSub>
                    <m:f>
                      <m:fPr>
                        <m:ctrlPr>
                          <a:rPr lang="en-US" sz="1050" b="0" i="1" smtClean="0">
                            <a:latin typeface="Cambria Math" panose="02040503050406030204" pitchFamily="18" charset="0"/>
                            <a:ea typeface="Cambria Math" panose="02040503050406030204" pitchFamily="18" charset="0"/>
                          </a:rPr>
                        </m:ctrlPr>
                      </m:fPr>
                      <m:num>
                        <m:r>
                          <a:rPr lang="en-GB" sz="1050" b="0" i="1">
                            <a:latin typeface="Cambria Math" panose="02040503050406030204" pitchFamily="18" charset="0"/>
                            <a:ea typeface="Cambria Math" panose="02040503050406030204" pitchFamily="18" charset="0"/>
                          </a:rPr>
                          <m:t>𝜀</m:t>
                        </m:r>
                      </m:num>
                      <m:den>
                        <m:r>
                          <a:rPr lang="en-US" sz="1050" b="0" i="1" smtClean="0">
                            <a:latin typeface="Cambria Math" panose="02040503050406030204" pitchFamily="18" charset="0"/>
                            <a:ea typeface="Cambria Math" panose="02040503050406030204" pitchFamily="18" charset="0"/>
                          </a:rPr>
                          <m:t>𝑘</m:t>
                        </m:r>
                      </m:den>
                    </m:f>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r>
                              <a:rPr lang="en-GB" sz="1050" b="0" i="1">
                                <a:latin typeface="Cambria Math" panose="02040503050406030204" pitchFamily="18" charset="0"/>
                              </a:rPr>
                              <m:t>𝑖</m:t>
                            </m:r>
                          </m:sub>
                        </m:sSub>
                        <m:r>
                          <a:rPr lang="en-GB" sz="1050" b="0" i="1">
                            <a:latin typeface="Cambria Math" panose="02040503050406030204" pitchFamily="18" charset="0"/>
                          </a:rPr>
                          <m:t>𝜃</m:t>
                        </m:r>
                      </m:e>
                    </m:bar>
                    <m:r>
                      <a:rPr lang="en-US" sz="1050" b="0" i="1" smtClean="0">
                        <a:latin typeface="Cambria Math" panose="02040503050406030204" pitchFamily="18" charset="0"/>
                      </a:rPr>
                      <m:t>+</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𝐶</m:t>
                        </m:r>
                      </m:e>
                      <m:sub>
                        <m:r>
                          <a:rPr lang="en-US" sz="1050" b="0" i="1" smtClean="0">
                            <a:latin typeface="Cambria Math" panose="02040503050406030204" pitchFamily="18" charset="0"/>
                          </a:rPr>
                          <m:t>𝑇</m:t>
                        </m:r>
                        <m:r>
                          <a:rPr lang="en-US" sz="1050" b="0" i="1" smtClean="0">
                            <a:latin typeface="Cambria Math" panose="02040503050406030204" pitchFamily="18" charset="0"/>
                          </a:rPr>
                          <m:t>2</m:t>
                        </m:r>
                      </m:sub>
                    </m:sSub>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r>
                              <a:rPr lang="en-US" sz="1050" b="0" i="1" smtClean="0">
                                <a:latin typeface="Cambria Math" panose="02040503050406030204" pitchFamily="18" charset="0"/>
                              </a:rPr>
                              <m:t>𝑗</m:t>
                            </m:r>
                          </m:sub>
                        </m:sSub>
                        <m:r>
                          <a:rPr lang="en-GB" sz="1050" b="0" i="1">
                            <a:latin typeface="Cambria Math" panose="02040503050406030204" pitchFamily="18" charset="0"/>
                          </a:rPr>
                          <m:t>𝜃</m:t>
                        </m:r>
                      </m:e>
                    </m:bar>
                    <m:f>
                      <m:fPr>
                        <m:ctrlPr>
                          <a:rPr lang="en-GB" sz="1050" b="0" i="1">
                            <a:latin typeface="Cambria Math" panose="02040503050406030204" pitchFamily="18" charset="0"/>
                          </a:rPr>
                        </m:ctrlPr>
                      </m:fPr>
                      <m:num>
                        <m:r>
                          <a:rPr lang="en-GB" sz="1050" b="0" i="1">
                            <a:latin typeface="Cambria Math" panose="02040503050406030204" pitchFamily="18" charset="0"/>
                          </a:rPr>
                          <m:t>𝜕</m:t>
                        </m:r>
                        <m:sSub>
                          <m:sSubPr>
                            <m:ctrlPr>
                              <a:rPr lang="en-GB" sz="1050" b="0" i="1">
                                <a:latin typeface="Cambria Math" panose="02040503050406030204" pitchFamily="18" charset="0"/>
                              </a:rPr>
                            </m:ctrlPr>
                          </m:sSubPr>
                          <m:e>
                            <m:bar>
                              <m:barPr>
                                <m:pos m:val="top"/>
                                <m:ctrlPr>
                                  <a:rPr lang="en-GB" sz="1050" b="0" i="1" smtClean="0">
                                    <a:latin typeface="Cambria Math" panose="02040503050406030204" pitchFamily="18" charset="0"/>
                                  </a:rPr>
                                </m:ctrlPr>
                              </m:barPr>
                              <m:e>
                                <m:r>
                                  <a:rPr lang="en-US" sz="1050" b="0" i="1" smtClean="0">
                                    <a:latin typeface="Cambria Math" panose="02040503050406030204" pitchFamily="18" charset="0"/>
                                  </a:rPr>
                                  <m:t>𝑈</m:t>
                                </m:r>
                              </m:e>
                            </m:bar>
                          </m:e>
                          <m:sub>
                            <m:r>
                              <a:rPr lang="en-GB" sz="1050" b="0" i="1">
                                <a:latin typeface="Cambria Math" panose="02040503050406030204" pitchFamily="18" charset="0"/>
                              </a:rPr>
                              <m:t>𝑖</m:t>
                            </m:r>
                          </m:sub>
                        </m:sSub>
                      </m:num>
                      <m:den>
                        <m:r>
                          <a:rPr lang="en-GB" sz="1050" b="0" i="1">
                            <a:latin typeface="Cambria Math" panose="02040503050406030204" pitchFamily="18" charset="0"/>
                          </a:rPr>
                          <m:t>𝜕</m:t>
                        </m:r>
                        <m:sSub>
                          <m:sSubPr>
                            <m:ctrlPr>
                              <a:rPr lang="en-GB" sz="1050" b="0" i="1">
                                <a:latin typeface="Cambria Math" panose="02040503050406030204" pitchFamily="18" charset="0"/>
                              </a:rPr>
                            </m:ctrlPr>
                          </m:sSubPr>
                          <m:e>
                            <m:r>
                              <a:rPr lang="en-GB" sz="1050" b="0" i="1">
                                <a:latin typeface="Cambria Math" panose="02040503050406030204" pitchFamily="18" charset="0"/>
                              </a:rPr>
                              <m:t>𝑥</m:t>
                            </m:r>
                          </m:e>
                          <m:sub>
                            <m:r>
                              <a:rPr lang="en-GB" sz="1050" b="0" i="1">
                                <a:latin typeface="Cambria Math" panose="02040503050406030204" pitchFamily="18" charset="0"/>
                              </a:rPr>
                              <m:t>𝑖</m:t>
                            </m:r>
                          </m:sub>
                        </m:sSub>
                      </m:den>
                    </m:f>
                    <m:r>
                      <a:rPr lang="en-US" sz="1050" b="0" i="1" smtClean="0">
                        <a:latin typeface="Cambria Math" panose="02040503050406030204" pitchFamily="18" charset="0"/>
                      </a:rPr>
                      <m:t>+</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𝐶</m:t>
                        </m:r>
                      </m:e>
                      <m:sub>
                        <m:r>
                          <a:rPr lang="en-US" sz="1050" b="0" i="1" smtClean="0">
                            <a:latin typeface="Cambria Math" panose="02040503050406030204" pitchFamily="18" charset="0"/>
                          </a:rPr>
                          <m:t>𝑇</m:t>
                        </m:r>
                        <m:r>
                          <a:rPr lang="en-US" sz="1050" b="0" i="1" smtClean="0">
                            <a:latin typeface="Cambria Math" panose="02040503050406030204" pitchFamily="18" charset="0"/>
                          </a:rPr>
                          <m:t>3</m:t>
                        </m:r>
                      </m:sub>
                    </m:sSub>
                    <m:r>
                      <a:rPr lang="en-US" sz="1050" b="0" i="1" smtClean="0">
                        <a:latin typeface="Cambria Math" panose="02040503050406030204" pitchFamily="18" charset="0"/>
                      </a:rPr>
                      <m:t>𝛽</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𝑔</m:t>
                        </m:r>
                      </m:e>
                      <m:sub>
                        <m:r>
                          <a:rPr lang="en-US" sz="1050" b="0" i="1" smtClean="0">
                            <a:latin typeface="Cambria Math" panose="02040503050406030204" pitchFamily="18" charset="0"/>
                          </a:rPr>
                          <m:t>𝑖</m:t>
                        </m:r>
                      </m:sub>
                    </m:sSub>
                    <m:bar>
                      <m:barPr>
                        <m:pos m:val="top"/>
                        <m:ctrlPr>
                          <a:rPr lang="en-GB" sz="1050" b="0" i="1">
                            <a:latin typeface="Cambria Math" panose="02040503050406030204" pitchFamily="18" charset="0"/>
                          </a:rPr>
                        </m:ctrlPr>
                      </m:barPr>
                      <m:e>
                        <m:sSup>
                          <m:sSupPr>
                            <m:ctrlPr>
                              <a:rPr lang="en-GB" sz="1050" b="0" i="1">
                                <a:latin typeface="Cambria Math" panose="02040503050406030204" pitchFamily="18" charset="0"/>
                              </a:rPr>
                            </m:ctrlPr>
                          </m:sSupPr>
                          <m:e>
                            <m:r>
                              <a:rPr lang="en-GB" sz="1050" b="0" i="1">
                                <a:latin typeface="Cambria Math" panose="02040503050406030204" pitchFamily="18" charset="0"/>
                              </a:rPr>
                              <m:t>𝜃</m:t>
                            </m:r>
                          </m:e>
                          <m:sup>
                            <m:r>
                              <a:rPr lang="en-GB" sz="1050" b="0" i="1">
                                <a:latin typeface="Cambria Math" panose="02040503050406030204" pitchFamily="18" charset="0"/>
                              </a:rPr>
                              <m:t>2</m:t>
                            </m:r>
                          </m:sup>
                        </m:sSup>
                      </m:e>
                    </m:bar>
                    <m:r>
                      <a:rPr lang="en-US" sz="1050" b="0" i="1" smtClean="0">
                        <a:latin typeface="Cambria Math" panose="02040503050406030204" pitchFamily="18" charset="0"/>
                      </a:rPr>
                      <m:t>−</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𝐶</m:t>
                        </m:r>
                      </m:e>
                      <m:sub>
                        <m:r>
                          <a:rPr lang="en-US" sz="1050" b="0" i="1" smtClean="0">
                            <a:latin typeface="Cambria Math" panose="02040503050406030204" pitchFamily="18" charset="0"/>
                          </a:rPr>
                          <m:t>𝑇</m:t>
                        </m:r>
                        <m:r>
                          <a:rPr lang="en-US" sz="1050" b="0" i="1" smtClean="0">
                            <a:latin typeface="Cambria Math" panose="02040503050406030204" pitchFamily="18" charset="0"/>
                          </a:rPr>
                          <m:t>4</m:t>
                        </m:r>
                      </m:sub>
                    </m:sSub>
                    <m:f>
                      <m:fPr>
                        <m:ctrlPr>
                          <a:rPr lang="en-US" sz="1050" b="0" i="1">
                            <a:latin typeface="Cambria Math" panose="02040503050406030204" pitchFamily="18" charset="0"/>
                            <a:ea typeface="Cambria Math" panose="02040503050406030204" pitchFamily="18" charset="0"/>
                          </a:rPr>
                        </m:ctrlPr>
                      </m:fPr>
                      <m:num>
                        <m:r>
                          <a:rPr lang="en-GB" sz="1050" b="0" i="1">
                            <a:latin typeface="Cambria Math" panose="02040503050406030204" pitchFamily="18" charset="0"/>
                            <a:ea typeface="Cambria Math" panose="02040503050406030204" pitchFamily="18" charset="0"/>
                          </a:rPr>
                          <m:t>𝜀</m:t>
                        </m:r>
                      </m:num>
                      <m:den>
                        <m:r>
                          <a:rPr lang="en-US" sz="1050" b="0" i="1">
                            <a:latin typeface="Cambria Math" panose="02040503050406030204" pitchFamily="18" charset="0"/>
                            <a:ea typeface="Cambria Math" panose="02040503050406030204" pitchFamily="18" charset="0"/>
                          </a:rPr>
                          <m:t>𝑘</m:t>
                        </m:r>
                      </m:den>
                    </m:f>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d>
                              <m:dPr>
                                <m:begChr m:val="["/>
                                <m:endChr m:val="]"/>
                                <m:ctrlPr>
                                  <a:rPr lang="en-US" sz="1050" b="0" i="1" smtClean="0">
                                    <a:latin typeface="Cambria Math" panose="02040503050406030204" pitchFamily="18" charset="0"/>
                                  </a:rPr>
                                </m:ctrlPr>
                              </m:dPr>
                              <m:e>
                                <m:r>
                                  <a:rPr lang="en-US" sz="1050" b="0" i="1" smtClean="0">
                                    <a:latin typeface="Cambria Math" panose="02040503050406030204" pitchFamily="18" charset="0"/>
                                  </a:rPr>
                                  <m:t>𝑛</m:t>
                                </m:r>
                              </m:e>
                            </m:d>
                          </m:sub>
                        </m:sSub>
                        <m:r>
                          <a:rPr lang="en-GB" sz="1050" b="0" i="1">
                            <a:latin typeface="Cambria Math" panose="02040503050406030204" pitchFamily="18" charset="0"/>
                          </a:rPr>
                          <m:t>𝜃</m:t>
                        </m:r>
                      </m:e>
                    </m:ba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𝛿</m:t>
                        </m:r>
                      </m:e>
                      <m:sub>
                        <m:r>
                          <a:rPr lang="en-US" sz="1050" b="0" i="1" smtClean="0">
                            <a:latin typeface="Cambria Math" panose="02040503050406030204" pitchFamily="18" charset="0"/>
                          </a:rPr>
                          <m:t>𝑖</m:t>
                        </m:r>
                        <m:d>
                          <m:dPr>
                            <m:begChr m:val="["/>
                            <m:endChr m:val="]"/>
                            <m:ctrlPr>
                              <a:rPr lang="en-US" sz="1050" b="0" i="1" smtClean="0">
                                <a:latin typeface="Cambria Math" panose="02040503050406030204" pitchFamily="18" charset="0"/>
                              </a:rPr>
                            </m:ctrlPr>
                          </m:dPr>
                          <m:e>
                            <m:r>
                              <a:rPr lang="en-US" sz="1050" b="0" i="1" smtClean="0">
                                <a:latin typeface="Cambria Math" panose="02040503050406030204" pitchFamily="18" charset="0"/>
                              </a:rPr>
                              <m:t>𝑛</m:t>
                            </m:r>
                          </m:e>
                        </m:d>
                      </m:sub>
                    </m:sSub>
                    <m:f>
                      <m:fPr>
                        <m:ctrlPr>
                          <a:rPr lang="en-US" sz="1050" b="0" i="1" smtClean="0">
                            <a:latin typeface="Cambria Math" panose="02040503050406030204" pitchFamily="18" charset="0"/>
                          </a:rPr>
                        </m:ctrlPr>
                      </m:fPr>
                      <m:num>
                        <m:sSup>
                          <m:sSupPr>
                            <m:ctrlPr>
                              <a:rPr lang="en-US" sz="1050" b="0" i="1" smtClean="0">
                                <a:latin typeface="Cambria Math" panose="02040503050406030204" pitchFamily="18" charset="0"/>
                              </a:rPr>
                            </m:ctrlPr>
                          </m:sSupPr>
                          <m:e>
                            <m:r>
                              <a:rPr lang="en-US" sz="1050" b="0" i="1" smtClean="0">
                                <a:latin typeface="Cambria Math" panose="02040503050406030204" pitchFamily="18" charset="0"/>
                              </a:rPr>
                              <m:t>𝑘</m:t>
                            </m:r>
                          </m:e>
                          <m:sup>
                            <m:r>
                              <a:rPr lang="en-US" sz="1050" b="0" i="1" smtClean="0">
                                <a:latin typeface="Cambria Math" panose="02040503050406030204" pitchFamily="18" charset="0"/>
                              </a:rPr>
                              <m:t>3/2</m:t>
                            </m:r>
                          </m:sup>
                        </m:sSup>
                      </m:num>
                      <m:den>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𝑥</m:t>
                            </m:r>
                          </m:e>
                          <m:sub>
                            <m:r>
                              <a:rPr lang="en-US" sz="1050" b="0" i="1" smtClean="0">
                                <a:latin typeface="Cambria Math" panose="02040503050406030204" pitchFamily="18" charset="0"/>
                              </a:rPr>
                              <m:t>[</m:t>
                            </m:r>
                            <m:r>
                              <a:rPr lang="en-US" sz="1050" b="0" i="1" smtClean="0">
                                <a:latin typeface="Cambria Math" panose="02040503050406030204" pitchFamily="18" charset="0"/>
                              </a:rPr>
                              <m:t>𝑛</m:t>
                            </m:r>
                            <m:r>
                              <a:rPr lang="en-US" sz="1050" b="0" i="1" smtClean="0">
                                <a:latin typeface="Cambria Math" panose="02040503050406030204" pitchFamily="18" charset="0"/>
                              </a:rPr>
                              <m:t>]</m:t>
                            </m:r>
                          </m:sub>
                        </m:sSub>
                        <m:r>
                          <a:rPr lang="en-GB" sz="1050" b="0" i="1">
                            <a:latin typeface="Cambria Math" panose="02040503050406030204" pitchFamily="18" charset="0"/>
                            <a:ea typeface="Cambria Math" panose="02040503050406030204" pitchFamily="18" charset="0"/>
                          </a:rPr>
                          <m:t>𝜀</m:t>
                        </m:r>
                      </m:den>
                    </m:f>
                  </m:oMath>
                </a14:m>
                <a:r>
                  <a:rPr lang="en-US" sz="1050" b="0" i="1" dirty="0" smtClean="0">
                    <a:latin typeface="Cambria Math" panose="02040503050406030204" pitchFamily="18" charset="0"/>
                    <a:ea typeface="Cambria Math" panose="02040503050406030204" pitchFamily="18" charset="0"/>
                  </a:rPr>
                  <a:t> </a:t>
                </a:r>
              </a:p>
              <a:p>
                <a:pPr algn="l">
                  <a:lnSpc>
                    <a:spcPct val="150000"/>
                  </a:lnSpc>
                </a:pPr>
                <a14:m>
                  <m:oMath xmlns:m="http://schemas.openxmlformats.org/officeDocument/2006/math">
                    <m:sSub>
                      <m:sSubPr>
                        <m:ctrlPr>
                          <a:rPr lang="en-GB" sz="1050" b="0" i="1">
                            <a:latin typeface="Cambria Math" panose="02040503050406030204" pitchFamily="18" charset="0"/>
                          </a:rPr>
                        </m:ctrlPr>
                      </m:sSubPr>
                      <m:e>
                        <m:r>
                          <a:rPr lang="en-GB" sz="1050" b="0" i="1">
                            <a:latin typeface="Cambria Math" panose="02040503050406030204" pitchFamily="18" charset="0"/>
                            <a:ea typeface="Cambria Math" panose="02040503050406030204" pitchFamily="18" charset="0"/>
                          </a:rPr>
                          <m:t>𝜀</m:t>
                        </m:r>
                      </m:e>
                      <m:sub>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r>
                                  <a:rPr lang="en-GB" sz="1050" b="0" i="1">
                                    <a:latin typeface="Cambria Math" panose="02040503050406030204" pitchFamily="18" charset="0"/>
                                  </a:rPr>
                                  <m:t>𝑖</m:t>
                                </m:r>
                              </m:sub>
                            </m:sSub>
                            <m:r>
                              <a:rPr lang="en-GB" sz="1050" b="0" i="1">
                                <a:latin typeface="Cambria Math" panose="02040503050406030204" pitchFamily="18" charset="0"/>
                              </a:rPr>
                              <m:t>𝜃</m:t>
                            </m:r>
                          </m:e>
                        </m:bar>
                      </m:sub>
                    </m:sSub>
                    <m:r>
                      <a:rPr lang="en-US" sz="1050" b="0" i="1">
                        <a:latin typeface="Cambria Math" panose="02040503050406030204" pitchFamily="18" charset="0"/>
                      </a:rPr>
                      <m:t>=−</m:t>
                    </m:r>
                    <m:f>
                      <m:fPr>
                        <m:ctrlPr>
                          <a:rPr lang="en-US" sz="1050" b="0" i="1">
                            <a:latin typeface="Cambria Math" panose="02040503050406030204" pitchFamily="18" charset="0"/>
                          </a:rPr>
                        </m:ctrlPr>
                      </m:fPr>
                      <m:num>
                        <m:r>
                          <a:rPr lang="en-US" sz="1050" b="0" i="1">
                            <a:latin typeface="Cambria Math" panose="02040503050406030204" pitchFamily="18" charset="0"/>
                          </a:rPr>
                          <m:t>1+</m:t>
                        </m:r>
                        <m:r>
                          <a:rPr lang="en-US" sz="1050" b="0" i="1">
                            <a:latin typeface="Cambria Math" panose="02040503050406030204" pitchFamily="18" charset="0"/>
                          </a:rPr>
                          <m:t>𝑃𝑟</m:t>
                        </m:r>
                      </m:num>
                      <m:den>
                        <m:r>
                          <a:rPr lang="en-US" sz="1050" b="0" i="1">
                            <a:latin typeface="Cambria Math" panose="02040503050406030204" pitchFamily="18" charset="0"/>
                          </a:rPr>
                          <m:t>2</m:t>
                        </m:r>
                        <m:rad>
                          <m:radPr>
                            <m:degHide m:val="on"/>
                            <m:ctrlPr>
                              <a:rPr lang="en-US" sz="1050" b="0" i="1">
                                <a:latin typeface="Cambria Math" panose="02040503050406030204" pitchFamily="18" charset="0"/>
                              </a:rPr>
                            </m:ctrlPr>
                          </m:radPr>
                          <m:deg/>
                          <m:e>
                            <m:r>
                              <a:rPr lang="en-US" sz="1050" b="0" i="1">
                                <a:latin typeface="Cambria Math" panose="02040503050406030204" pitchFamily="18" charset="0"/>
                              </a:rPr>
                              <m:t>𝑃𝑟</m:t>
                            </m:r>
                          </m:e>
                        </m:rad>
                        <m:rad>
                          <m:radPr>
                            <m:degHide m:val="on"/>
                            <m:ctrlPr>
                              <a:rPr lang="en-US" sz="1050" b="0" i="1">
                                <a:latin typeface="Cambria Math" panose="02040503050406030204" pitchFamily="18" charset="0"/>
                              </a:rPr>
                            </m:ctrlPr>
                          </m:radPr>
                          <m:deg/>
                          <m:e>
                            <m:r>
                              <a:rPr lang="en-US" sz="1050" b="0" i="1">
                                <a:latin typeface="Cambria Math" panose="02040503050406030204" pitchFamily="18" charset="0"/>
                              </a:rPr>
                              <m:t>𝑅</m:t>
                            </m:r>
                          </m:e>
                        </m:rad>
                      </m:den>
                    </m:f>
                    <m:d>
                      <m:dPr>
                        <m:ctrlPr>
                          <a:rPr lang="en-US" sz="1050" b="0" i="1">
                            <a:latin typeface="Cambria Math" panose="02040503050406030204" pitchFamily="18" charset="0"/>
                          </a:rPr>
                        </m:ctrlPr>
                      </m:dPr>
                      <m:e>
                        <m:f>
                          <m:fPr>
                            <m:ctrlPr>
                              <a:rPr lang="en-US" sz="1050" b="0" i="1">
                                <a:latin typeface="Cambria Math" panose="02040503050406030204" pitchFamily="18" charset="0"/>
                                <a:ea typeface="Cambria Math" panose="02040503050406030204" pitchFamily="18" charset="0"/>
                              </a:rPr>
                            </m:ctrlPr>
                          </m:fPr>
                          <m:num>
                            <m:r>
                              <a:rPr lang="en-GB" sz="1050" b="0" i="1">
                                <a:latin typeface="Cambria Math" panose="02040503050406030204" pitchFamily="18" charset="0"/>
                                <a:ea typeface="Cambria Math" panose="02040503050406030204" pitchFamily="18" charset="0"/>
                              </a:rPr>
                              <m:t>𝜀</m:t>
                            </m:r>
                          </m:num>
                          <m:den>
                            <m:r>
                              <a:rPr lang="en-US" sz="1050" b="0" i="1">
                                <a:latin typeface="Cambria Math" panose="02040503050406030204" pitchFamily="18" charset="0"/>
                                <a:ea typeface="Cambria Math" panose="02040503050406030204" pitchFamily="18" charset="0"/>
                              </a:rPr>
                              <m:t>𝑘</m:t>
                            </m:r>
                          </m:den>
                        </m:f>
                      </m:e>
                    </m:d>
                    <m:func>
                      <m:funcPr>
                        <m:ctrlPr>
                          <a:rPr lang="en-US" sz="1050" b="0" i="1" smtClean="0">
                            <a:latin typeface="Cambria Math" panose="02040503050406030204" pitchFamily="18" charset="0"/>
                            <a:ea typeface="Cambria Math" panose="02040503050406030204" pitchFamily="18" charset="0"/>
                          </a:rPr>
                        </m:ctrlPr>
                      </m:funcPr>
                      <m:fName>
                        <m:r>
                          <m:rPr>
                            <m:sty m:val="p"/>
                          </m:rPr>
                          <a:rPr lang="en-US" sz="1050" b="0" i="0" smtClean="0">
                            <a:latin typeface="Cambria Math" panose="02040503050406030204" pitchFamily="18" charset="0"/>
                            <a:ea typeface="Cambria Math" panose="02040503050406030204" pitchFamily="18" charset="0"/>
                          </a:rPr>
                          <m:t>exp</m:t>
                        </m:r>
                      </m:fName>
                      <m:e>
                        <m:d>
                          <m:dPr>
                            <m:begChr m:val="["/>
                            <m:endChr m:val="]"/>
                            <m:ctrlPr>
                              <a:rPr lang="en-US" sz="1050" b="0" i="1" smtClean="0">
                                <a:latin typeface="Cambria Math" panose="02040503050406030204" pitchFamily="18" charset="0"/>
                                <a:ea typeface="Cambria Math" panose="02040503050406030204" pitchFamily="18" charset="0"/>
                              </a:rPr>
                            </m:ctrlPr>
                          </m:dPr>
                          <m:e>
                            <m:r>
                              <a:rPr lang="en-US" sz="1050" b="0" i="1">
                                <a:latin typeface="Cambria Math" panose="02040503050406030204" pitchFamily="18" charset="0"/>
                                <a:ea typeface="Cambria Math" panose="02040503050406030204" pitchFamily="18" charset="0"/>
                              </a:rPr>
                              <m:t>−</m:t>
                            </m:r>
                            <m:sSub>
                              <m:sSubPr>
                                <m:ctrlPr>
                                  <a:rPr lang="en-US" sz="1050" b="0" i="1">
                                    <a:latin typeface="Cambria Math" panose="02040503050406030204" pitchFamily="18" charset="0"/>
                                    <a:ea typeface="Cambria Math" panose="02040503050406030204" pitchFamily="18" charset="0"/>
                                  </a:rPr>
                                </m:ctrlPr>
                              </m:sSubPr>
                              <m:e>
                                <m:r>
                                  <a:rPr lang="en-US" sz="1050" b="0" i="1">
                                    <a:latin typeface="Cambria Math" panose="02040503050406030204" pitchFamily="18" charset="0"/>
                                    <a:ea typeface="Cambria Math" panose="02040503050406030204" pitchFamily="18" charset="0"/>
                                  </a:rPr>
                                  <m:t>𝐶</m:t>
                                </m:r>
                              </m:e>
                              <m:sub>
                                <m:r>
                                  <a:rPr lang="en-US" sz="1050" b="0" i="1">
                                    <a:latin typeface="Cambria Math" panose="02040503050406030204" pitchFamily="18" charset="0"/>
                                    <a:ea typeface="Cambria Math" panose="02040503050406030204" pitchFamily="18" charset="0"/>
                                  </a:rPr>
                                  <m:t>𝑇</m:t>
                                </m:r>
                                <m:r>
                                  <a:rPr lang="en-US" sz="1050" b="0" i="1">
                                    <a:latin typeface="Cambria Math" panose="02040503050406030204" pitchFamily="18" charset="0"/>
                                    <a:ea typeface="Cambria Math" panose="02040503050406030204" pitchFamily="18" charset="0"/>
                                  </a:rPr>
                                  <m:t>5</m:t>
                                </m:r>
                              </m:sub>
                            </m:sSub>
                            <m:r>
                              <a:rPr lang="en-US" sz="1050" b="0" i="1">
                                <a:latin typeface="Cambria Math" panose="02040503050406030204" pitchFamily="18" charset="0"/>
                                <a:ea typeface="Cambria Math" panose="02040503050406030204" pitchFamily="18" charset="0"/>
                              </a:rPr>
                              <m:t>(</m:t>
                            </m:r>
                            <m:r>
                              <a:rPr lang="en-US" sz="1050" b="0" i="1">
                                <a:latin typeface="Cambria Math" panose="02040503050406030204" pitchFamily="18" charset="0"/>
                                <a:ea typeface="Cambria Math" panose="02040503050406030204" pitchFamily="18" charset="0"/>
                              </a:rPr>
                              <m:t>𝑅</m:t>
                            </m:r>
                            <m:sSub>
                              <m:sSubPr>
                                <m:ctrlPr>
                                  <a:rPr lang="en-US" sz="1050" b="0" i="1">
                                    <a:latin typeface="Cambria Math" panose="02040503050406030204" pitchFamily="18" charset="0"/>
                                    <a:ea typeface="Cambria Math" panose="02040503050406030204" pitchFamily="18" charset="0"/>
                                  </a:rPr>
                                </m:ctrlPr>
                              </m:sSubPr>
                              <m:e>
                                <m:r>
                                  <a:rPr lang="en-US" sz="1050" b="0" i="1">
                                    <a:latin typeface="Cambria Math" panose="02040503050406030204" pitchFamily="18" charset="0"/>
                                    <a:ea typeface="Cambria Math" panose="02040503050406030204" pitchFamily="18" charset="0"/>
                                  </a:rPr>
                                  <m:t>𝑒</m:t>
                                </m:r>
                              </m:e>
                              <m:sub>
                                <m:r>
                                  <a:rPr lang="en-US" sz="1050" b="0" i="1">
                                    <a:latin typeface="Cambria Math" panose="02040503050406030204" pitchFamily="18" charset="0"/>
                                    <a:ea typeface="Cambria Math" panose="02040503050406030204" pitchFamily="18" charset="0"/>
                                  </a:rPr>
                                  <m:t>𝑡</m:t>
                                </m:r>
                              </m:sub>
                            </m:sSub>
                            <m:r>
                              <a:rPr lang="en-US" sz="1050" b="0" i="1">
                                <a:latin typeface="Cambria Math" panose="02040503050406030204" pitchFamily="18" charset="0"/>
                                <a:ea typeface="Cambria Math" panose="02040503050406030204" pitchFamily="18" charset="0"/>
                              </a:rPr>
                              <m:t>+</m:t>
                            </m:r>
                            <m:r>
                              <a:rPr lang="en-US" sz="1050" b="0" i="1">
                                <a:latin typeface="Cambria Math" panose="02040503050406030204" pitchFamily="18" charset="0"/>
                                <a:ea typeface="Cambria Math" panose="02040503050406030204" pitchFamily="18" charset="0"/>
                              </a:rPr>
                              <m:t>𝑃</m:t>
                            </m:r>
                            <m:sSub>
                              <m:sSubPr>
                                <m:ctrlPr>
                                  <a:rPr lang="en-US" sz="1050" b="0" i="1">
                                    <a:latin typeface="Cambria Math" panose="02040503050406030204" pitchFamily="18" charset="0"/>
                                    <a:ea typeface="Cambria Math" panose="02040503050406030204" pitchFamily="18" charset="0"/>
                                  </a:rPr>
                                </m:ctrlPr>
                              </m:sSubPr>
                              <m:e>
                                <m:r>
                                  <a:rPr lang="en-US" sz="1050" b="0" i="1">
                                    <a:latin typeface="Cambria Math" panose="02040503050406030204" pitchFamily="18" charset="0"/>
                                    <a:ea typeface="Cambria Math" panose="02040503050406030204" pitchFamily="18" charset="0"/>
                                  </a:rPr>
                                  <m:t>𝑒</m:t>
                                </m:r>
                              </m:e>
                              <m:sub>
                                <m:r>
                                  <a:rPr lang="en-US" sz="1050" b="0" i="1">
                                    <a:latin typeface="Cambria Math" panose="02040503050406030204" pitchFamily="18" charset="0"/>
                                    <a:ea typeface="Cambria Math" panose="02040503050406030204" pitchFamily="18" charset="0"/>
                                  </a:rPr>
                                  <m:t>𝑡</m:t>
                                </m:r>
                              </m:sub>
                            </m:sSub>
                            <m:r>
                              <a:rPr lang="en-US" sz="1050" b="0" i="1">
                                <a:latin typeface="Cambria Math" panose="02040503050406030204" pitchFamily="18" charset="0"/>
                                <a:ea typeface="Cambria Math" panose="02040503050406030204" pitchFamily="18" charset="0"/>
                              </a:rPr>
                              <m:t>)</m:t>
                            </m:r>
                          </m:e>
                        </m:d>
                      </m:e>
                    </m:func>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r>
                              <a:rPr lang="en-GB" sz="1050" b="0" i="1">
                                <a:latin typeface="Cambria Math" panose="02040503050406030204" pitchFamily="18" charset="0"/>
                              </a:rPr>
                              <m:t>𝑖</m:t>
                            </m:r>
                          </m:sub>
                        </m:sSub>
                        <m:r>
                          <a:rPr lang="en-GB" sz="1050" b="0" i="1">
                            <a:latin typeface="Cambria Math" panose="02040503050406030204" pitchFamily="18" charset="0"/>
                          </a:rPr>
                          <m:t>𝜃</m:t>
                        </m:r>
                      </m:e>
                    </m:bar>
                  </m:oMath>
                </a14:m>
                <a:r>
                  <a:rPr lang="en-GB" sz="1050" b="0" dirty="0"/>
                  <a:t> </a:t>
                </a:r>
              </a:p>
              <a:p>
                <a:pPr algn="l">
                  <a:lnSpc>
                    <a:spcPct val="150000"/>
                  </a:lnSpc>
                </a:pPr>
                <a14:m>
                  <m:oMath xmlns:m="http://schemas.openxmlformats.org/officeDocument/2006/math">
                    <m:sSub>
                      <m:sSubPr>
                        <m:ctrlPr>
                          <a:rPr lang="en-GB" sz="1050" b="0" i="1" smtClean="0">
                            <a:latin typeface="Cambria Math" panose="02040503050406030204" pitchFamily="18" charset="0"/>
                          </a:rPr>
                        </m:ctrlPr>
                      </m:sSubPr>
                      <m:e>
                        <m:r>
                          <a:rPr lang="en-GB" sz="1050" b="0" i="1">
                            <a:latin typeface="Cambria Math" panose="02040503050406030204" pitchFamily="18" charset="0"/>
                          </a:rPr>
                          <m:t>𝐺</m:t>
                        </m:r>
                      </m:e>
                      <m:sub>
                        <m:bar>
                          <m:barPr>
                            <m:pos m:val="top"/>
                            <m:ctrlPr>
                              <a:rPr lang="en-GB" sz="1050" b="0" i="1">
                                <a:latin typeface="Cambria Math" panose="02040503050406030204" pitchFamily="18" charset="0"/>
                              </a:rPr>
                            </m:ctrlPr>
                          </m:barPr>
                          <m:e>
                            <m:sSub>
                              <m:sSubPr>
                                <m:ctrlPr>
                                  <a:rPr lang="en-GB" sz="1050" b="0" i="1">
                                    <a:latin typeface="Cambria Math" panose="02040503050406030204" pitchFamily="18" charset="0"/>
                                  </a:rPr>
                                </m:ctrlPr>
                              </m:sSubPr>
                              <m:e>
                                <m:r>
                                  <a:rPr lang="en-GB" sz="1050" b="0" i="1">
                                    <a:latin typeface="Cambria Math" panose="02040503050406030204" pitchFamily="18" charset="0"/>
                                  </a:rPr>
                                  <m:t>𝑢</m:t>
                                </m:r>
                              </m:e>
                              <m:sub>
                                <m:r>
                                  <a:rPr lang="en-GB" sz="1050" b="0" i="1">
                                    <a:latin typeface="Cambria Math" panose="02040503050406030204" pitchFamily="18" charset="0"/>
                                  </a:rPr>
                                  <m:t>𝑖</m:t>
                                </m:r>
                              </m:sub>
                            </m:sSub>
                            <m:r>
                              <a:rPr lang="en-GB" sz="1050" b="0" i="1">
                                <a:latin typeface="Cambria Math" panose="02040503050406030204" pitchFamily="18" charset="0"/>
                              </a:rPr>
                              <m:t>𝜃</m:t>
                            </m:r>
                          </m:e>
                        </m:bar>
                      </m:sub>
                    </m:sSub>
                    <m:r>
                      <a:rPr lang="en-US" sz="1050" b="0" i="1" smtClean="0">
                        <a:latin typeface="Cambria Math" panose="02040503050406030204" pitchFamily="18" charset="0"/>
                      </a:rPr>
                      <m:t>=</m:t>
                    </m:r>
                    <m:r>
                      <a:rPr lang="en-US" sz="1050" b="0" i="1" smtClean="0">
                        <a:latin typeface="Cambria Math" panose="02040503050406030204" pitchFamily="18" charset="0"/>
                      </a:rPr>
                      <m:t>𝛽</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𝑔</m:t>
                        </m:r>
                      </m:e>
                      <m:sub>
                        <m:r>
                          <a:rPr lang="en-US" sz="1050" b="0" i="1" smtClean="0">
                            <a:latin typeface="Cambria Math" panose="02040503050406030204" pitchFamily="18" charset="0"/>
                          </a:rPr>
                          <m:t>𝑖</m:t>
                        </m:r>
                      </m:sub>
                    </m:sSub>
                    <m:bar>
                      <m:barPr>
                        <m:pos m:val="top"/>
                        <m:ctrlPr>
                          <a:rPr lang="en-GB" sz="1050" b="0" i="1">
                            <a:latin typeface="Cambria Math" panose="02040503050406030204" pitchFamily="18" charset="0"/>
                          </a:rPr>
                        </m:ctrlPr>
                      </m:barPr>
                      <m:e>
                        <m:sSup>
                          <m:sSupPr>
                            <m:ctrlPr>
                              <a:rPr lang="en-GB" sz="1050" b="0" i="1">
                                <a:latin typeface="Cambria Math" panose="02040503050406030204" pitchFamily="18" charset="0"/>
                              </a:rPr>
                            </m:ctrlPr>
                          </m:sSupPr>
                          <m:e>
                            <m:r>
                              <a:rPr lang="en-GB" sz="1050" b="0" i="1">
                                <a:latin typeface="Cambria Math" panose="02040503050406030204" pitchFamily="18" charset="0"/>
                              </a:rPr>
                              <m:t>𝜃</m:t>
                            </m:r>
                          </m:e>
                          <m:sup>
                            <m:r>
                              <a:rPr lang="en-GB" sz="1050" b="0" i="1">
                                <a:latin typeface="Cambria Math" panose="02040503050406030204" pitchFamily="18" charset="0"/>
                              </a:rPr>
                              <m:t>2</m:t>
                            </m:r>
                          </m:sup>
                        </m:sSup>
                      </m:e>
                    </m:bar>
                  </m:oMath>
                </a14:m>
                <a:r>
                  <a:rPr lang="en-US" sz="1050" b="0" dirty="0" smtClean="0"/>
                  <a:t> </a:t>
                </a:r>
              </a:p>
            </p:txBody>
          </p:sp>
        </mc:Choice>
        <mc:Fallback xmlns="">
          <p:sp>
            <p:nvSpPr>
              <p:cNvPr id="4" name="Rectangle 3"/>
              <p:cNvSpPr>
                <a:spLocks noRot="1" noChangeAspect="1" noMove="1" noResize="1" noEditPoints="1" noAdjustHandles="1" noChangeArrowheads="1" noChangeShapeType="1" noTextEdit="1"/>
              </p:cNvSpPr>
              <p:nvPr/>
            </p:nvSpPr>
            <p:spPr>
              <a:xfrm>
                <a:off x="664724" y="1993596"/>
                <a:ext cx="3845476" cy="122982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4724" y="3223420"/>
                <a:ext cx="3570273" cy="699230"/>
              </a:xfrm>
              <a:prstGeom prst="rect">
                <a:avLst/>
              </a:prstGeom>
            </p:spPr>
            <p:txBody>
              <a:bodyPr wrap="none">
                <a:spAutoFit/>
              </a:bodyPr>
              <a:lstStyle/>
              <a:p>
                <a:pPr algn="l">
                  <a:lnSpc>
                    <a:spcPct val="150000"/>
                  </a:lnSpc>
                </a:pPr>
                <a:r>
                  <a:rPr lang="en-US" sz="1200" b="0" dirty="0" smtClean="0">
                    <a:solidFill>
                      <a:schemeClr val="tx1"/>
                    </a:solidFill>
                  </a:rPr>
                  <a:t>Model closed by transport equations for </a:t>
                </a:r>
                <a14:m>
                  <m:oMath xmlns:m="http://schemas.openxmlformats.org/officeDocument/2006/math">
                    <m:bar>
                      <m:barPr>
                        <m:pos m:val="top"/>
                        <m:ctrlPr>
                          <a:rPr lang="en-GB" sz="1200" b="0" i="1" smtClean="0">
                            <a:solidFill>
                              <a:schemeClr val="tx2">
                                <a:lumMod val="50000"/>
                              </a:schemeClr>
                            </a:solidFill>
                            <a:latin typeface="Cambria Math" panose="02040503050406030204" pitchFamily="18" charset="0"/>
                          </a:rPr>
                        </m:ctrlPr>
                      </m:barPr>
                      <m:e>
                        <m:sSup>
                          <m:sSupPr>
                            <m:ctrlPr>
                              <a:rPr lang="en-GB" sz="1200" b="0" i="1">
                                <a:solidFill>
                                  <a:schemeClr val="tx2">
                                    <a:lumMod val="50000"/>
                                  </a:schemeClr>
                                </a:solidFill>
                                <a:latin typeface="Cambria Math" panose="02040503050406030204" pitchFamily="18" charset="0"/>
                              </a:rPr>
                            </m:ctrlPr>
                          </m:sSupPr>
                          <m:e>
                            <m:r>
                              <a:rPr lang="en-GB" sz="1200" b="0" i="1">
                                <a:solidFill>
                                  <a:schemeClr val="tx2">
                                    <a:lumMod val="50000"/>
                                  </a:schemeClr>
                                </a:solidFill>
                                <a:latin typeface="Cambria Math" panose="02040503050406030204" pitchFamily="18" charset="0"/>
                              </a:rPr>
                              <m:t>𝜃</m:t>
                            </m:r>
                          </m:e>
                          <m:sup>
                            <m:r>
                              <a:rPr lang="en-GB" sz="1200" b="0" i="1">
                                <a:solidFill>
                                  <a:schemeClr val="tx2">
                                    <a:lumMod val="50000"/>
                                  </a:schemeClr>
                                </a:solidFill>
                                <a:latin typeface="Cambria Math" panose="02040503050406030204" pitchFamily="18" charset="0"/>
                              </a:rPr>
                              <m:t>2</m:t>
                            </m:r>
                          </m:sup>
                        </m:sSup>
                      </m:e>
                    </m:bar>
                  </m:oMath>
                </a14:m>
                <a:r>
                  <a:rPr lang="en-US" sz="1200" b="0" dirty="0" smtClean="0">
                    <a:solidFill>
                      <a:schemeClr val="tx1"/>
                    </a:solidFill>
                  </a:rPr>
                  <a:t> and </a:t>
                </a:r>
                <a14:m>
                  <m:oMath xmlns:m="http://schemas.openxmlformats.org/officeDocument/2006/math">
                    <m:sSub>
                      <m:sSubPr>
                        <m:ctrlPr>
                          <a:rPr lang="en-US" sz="1200" b="0" i="1" smtClean="0">
                            <a:solidFill>
                              <a:schemeClr val="tx2">
                                <a:lumMod val="50000"/>
                              </a:schemeClr>
                            </a:solidFill>
                            <a:latin typeface="Cambria Math" panose="02040503050406030204" pitchFamily="18" charset="0"/>
                            <a:ea typeface="Cambria Math" panose="02040503050406030204" pitchFamily="18" charset="0"/>
                          </a:rPr>
                        </m:ctrlPr>
                      </m:sSubPr>
                      <m:e>
                        <m:r>
                          <a:rPr lang="en-GB" sz="1200" b="0" i="1">
                            <a:solidFill>
                              <a:schemeClr val="tx2">
                                <a:lumMod val="50000"/>
                              </a:schemeClr>
                            </a:solidFill>
                            <a:latin typeface="Cambria Math" panose="02040503050406030204" pitchFamily="18" charset="0"/>
                            <a:ea typeface="Cambria Math" panose="02040503050406030204" pitchFamily="18" charset="0"/>
                          </a:rPr>
                          <m:t>𝜀</m:t>
                        </m:r>
                      </m:e>
                      <m:sub>
                        <m:r>
                          <a:rPr lang="en-US" sz="1200" b="0" i="1" smtClean="0">
                            <a:solidFill>
                              <a:schemeClr val="tx2">
                                <a:lumMod val="50000"/>
                              </a:schemeClr>
                            </a:solidFill>
                            <a:latin typeface="Cambria Math" panose="02040503050406030204" pitchFamily="18" charset="0"/>
                            <a:ea typeface="Cambria Math" panose="02040503050406030204" pitchFamily="18" charset="0"/>
                          </a:rPr>
                          <m:t>𝜃</m:t>
                        </m:r>
                      </m:sub>
                    </m:sSub>
                  </m:oMath>
                </a14:m>
                <a:endParaRPr lang="en-US" sz="1200" b="0" dirty="0" smtClean="0">
                  <a:solidFill>
                    <a:schemeClr val="tx2">
                      <a:lumMod val="50000"/>
                    </a:schemeClr>
                  </a:solidFill>
                </a:endParaRPr>
              </a:p>
              <a:p>
                <a:pPr algn="l">
                  <a:lnSpc>
                    <a:spcPct val="150000"/>
                  </a:lnSpc>
                </a:pPr>
                <a:r>
                  <a:rPr lang="en-US" sz="1200" b="0" dirty="0">
                    <a:solidFill>
                      <a:schemeClr val="tx1"/>
                    </a:solidFill>
                  </a:rPr>
                  <a:t>(2+5)-</a:t>
                </a:r>
                <a:r>
                  <a:rPr lang="en-US" sz="1200" b="0" dirty="0" err="1">
                    <a:solidFill>
                      <a:schemeClr val="tx1"/>
                    </a:solidFill>
                  </a:rPr>
                  <a:t>eqn</a:t>
                </a:r>
                <a:r>
                  <a:rPr lang="en-US" sz="1200" b="0" dirty="0">
                    <a:solidFill>
                      <a:schemeClr val="tx1"/>
                    </a:solidFill>
                  </a:rPr>
                  <a:t> model</a:t>
                </a:r>
              </a:p>
            </p:txBody>
          </p:sp>
        </mc:Choice>
        <mc:Fallback xmlns="">
          <p:sp>
            <p:nvSpPr>
              <p:cNvPr id="7" name="Rectangle 6"/>
              <p:cNvSpPr>
                <a:spLocks noRot="1" noChangeAspect="1" noMove="1" noResize="1" noEditPoints="1" noAdjustHandles="1" noChangeArrowheads="1" noChangeShapeType="1" noTextEdit="1"/>
              </p:cNvSpPr>
              <p:nvPr/>
            </p:nvSpPr>
            <p:spPr>
              <a:xfrm>
                <a:off x="664724" y="3223420"/>
                <a:ext cx="3570273" cy="699230"/>
              </a:xfrm>
              <a:prstGeom prst="rect">
                <a:avLst/>
              </a:prstGeom>
              <a:blipFill>
                <a:blip r:embed="rId4"/>
                <a:stretch>
                  <a:fillRect b="-877"/>
                </a:stretch>
              </a:blipFill>
            </p:spPr>
            <p:txBody>
              <a:bodyPr/>
              <a:lstStyle/>
              <a:p>
                <a:r>
                  <a:rPr lang="en-GB">
                    <a:noFill/>
                  </a:rPr>
                  <a:t> </a:t>
                </a:r>
              </a:p>
            </p:txBody>
          </p:sp>
        </mc:Fallback>
      </mc:AlternateContent>
    </p:spTree>
    <p:extLst>
      <p:ext uri="{BB962C8B-B14F-4D97-AF65-F5344CB8AC3E}">
        <p14:creationId xmlns:p14="http://schemas.microsoft.com/office/powerpoint/2010/main" val="4063656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Elliptical Blending Differential Flux Model (EB-DFM)</a:t>
            </a:r>
          </a:p>
          <a:p>
            <a:r>
              <a:rPr lang="en-US" sz="1200" b="0" dirty="0" smtClean="0"/>
              <a:t>Shin et al. (2008), </a:t>
            </a:r>
            <a:r>
              <a:rPr lang="en-US" sz="1200" b="0" dirty="0" err="1" smtClean="0"/>
              <a:t>Dehoux</a:t>
            </a:r>
            <a:r>
              <a:rPr lang="en-US" sz="1200" b="0" dirty="0" smtClean="0"/>
              <a:t> et al. (2017)</a:t>
            </a:r>
            <a:endParaRPr lang="en-US" sz="1200" b="0" dirty="0"/>
          </a:p>
        </p:txBody>
      </p:sp>
      <mc:AlternateContent xmlns:mc="http://schemas.openxmlformats.org/markup-compatibility/2006" xmlns:a14="http://schemas.microsoft.com/office/drawing/2010/main">
        <mc:Choice Requires="a14">
          <p:sp>
            <p:nvSpPr>
              <p:cNvPr id="3" name="Rectangle 2"/>
              <p:cNvSpPr/>
              <p:nvPr/>
            </p:nvSpPr>
            <p:spPr>
              <a:xfrm>
                <a:off x="664724" y="3046155"/>
                <a:ext cx="3435428" cy="552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𝐷</m:t>
                          </m:r>
                          <m:bar>
                            <m:barPr>
                              <m:pos m:val="top"/>
                              <m:ctrlPr>
                                <a:rPr lang="en-GB" sz="1400" i="1">
                                  <a:latin typeface="Cambria Math" panose="02040503050406030204" pitchFamily="18" charset="0"/>
                                </a:rPr>
                              </m:ctrlPr>
                            </m:barPr>
                            <m:e>
                              <m:sSub>
                                <m:sSubPr>
                                  <m:ctrlPr>
                                    <a:rPr lang="en-GB" sz="1400" i="1">
                                      <a:latin typeface="Cambria Math" panose="02040503050406030204" pitchFamily="18" charset="0"/>
                                    </a:rPr>
                                  </m:ctrlPr>
                                </m:sSubPr>
                                <m:e>
                                  <m:r>
                                    <a:rPr lang="en-GB" sz="1400" i="1">
                                      <a:latin typeface="Cambria Math" panose="02040503050406030204" pitchFamily="18" charset="0"/>
                                    </a:rPr>
                                    <m:t>𝑢</m:t>
                                  </m:r>
                                </m:e>
                                <m:sub>
                                  <m:r>
                                    <a:rPr lang="en-GB" sz="1400" i="1">
                                      <a:latin typeface="Cambria Math" panose="02040503050406030204" pitchFamily="18" charset="0"/>
                                    </a:rPr>
                                    <m:t>𝑖</m:t>
                                  </m:r>
                                </m:sub>
                              </m:sSub>
                              <m:r>
                                <a:rPr lang="en-GB" sz="1400" i="1">
                                  <a:latin typeface="Cambria Math" panose="02040503050406030204" pitchFamily="18" charset="0"/>
                                </a:rPr>
                                <m:t>𝜃</m:t>
                              </m:r>
                            </m:e>
                          </m:bar>
                        </m:num>
                        <m:den>
                          <m:r>
                            <a:rPr lang="en-GB" sz="1400" i="1">
                              <a:latin typeface="Cambria Math" panose="02040503050406030204" pitchFamily="18" charset="0"/>
                            </a:rPr>
                            <m:t>𝐷𝑡</m:t>
                          </m:r>
                        </m:den>
                      </m:f>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𝑖</m:t>
                          </m:r>
                          <m:r>
                            <a:rPr lang="en-GB" sz="1400" i="1">
                              <a:latin typeface="Cambria Math" panose="02040503050406030204" pitchFamily="18" charset="0"/>
                            </a:rPr>
                            <m:t>𝜃</m:t>
                          </m:r>
                        </m:sub>
                      </m:sSub>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𝐺</m:t>
                          </m:r>
                        </m:e>
                        <m:sub>
                          <m:r>
                            <a:rPr lang="en-GB" sz="1400" i="1">
                              <a:latin typeface="Cambria Math" panose="02040503050406030204" pitchFamily="18" charset="0"/>
                            </a:rPr>
                            <m:t>𝑖</m:t>
                          </m:r>
                          <m:r>
                            <a:rPr lang="en-GB" sz="1400" i="1">
                              <a:latin typeface="Cambria Math" panose="02040503050406030204" pitchFamily="18" charset="0"/>
                            </a:rPr>
                            <m:t>𝜃</m:t>
                          </m:r>
                        </m:sub>
                      </m:sSub>
                      <m:r>
                        <a:rPr lang="en-GB" sz="140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𝜙</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a:latin typeface="Cambria Math" panose="02040503050406030204" pitchFamily="18" charset="0"/>
                            </a:rPr>
                            <m:t>∗</m:t>
                          </m:r>
                        </m:sup>
                      </m:sSubSup>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𝑖</m:t>
                          </m:r>
                          <m:r>
                            <a:rPr lang="en-GB" sz="1400" i="1">
                              <a:latin typeface="Cambria Math" panose="02040503050406030204" pitchFamily="18" charset="0"/>
                            </a:rPr>
                            <m:t>𝜃</m:t>
                          </m:r>
                        </m:sub>
                      </m:sSub>
                      <m:r>
                        <a:rPr lang="en-GB" sz="140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𝐷</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𝑣</m:t>
                          </m:r>
                        </m:sup>
                      </m:sSubSup>
                      <m:r>
                        <a:rPr lang="en-GB" sz="140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𝐷</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𝑡</m:t>
                          </m:r>
                        </m:sup>
                      </m:sSubSup>
                    </m:oMath>
                  </m:oMathPara>
                </a14:m>
                <a:endParaRPr lang="en-GB" sz="1400" dirty="0"/>
              </a:p>
            </p:txBody>
          </p:sp>
        </mc:Choice>
        <mc:Fallback xmlns="">
          <p:sp>
            <p:nvSpPr>
              <p:cNvPr id="3" name="Rectangle 2"/>
              <p:cNvSpPr>
                <a:spLocks noRot="1" noChangeAspect="1" noMove="1" noResize="1" noEditPoints="1" noAdjustHandles="1" noChangeArrowheads="1" noChangeShapeType="1" noTextEdit="1"/>
              </p:cNvSpPr>
              <p:nvPr/>
            </p:nvSpPr>
            <p:spPr>
              <a:xfrm>
                <a:off x="664724" y="3046155"/>
                <a:ext cx="3435428" cy="55252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08180" y="3622569"/>
                <a:ext cx="2343783" cy="3275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sz="1400" i="1">
                              <a:latin typeface="Cambria Math" panose="02040503050406030204" pitchFamily="18" charset="0"/>
                            </a:rPr>
                          </m:ctrlPr>
                        </m:sSubSupPr>
                        <m:e>
                          <m:r>
                            <a:rPr lang="en-GB" sz="1400" i="1">
                              <a:latin typeface="Cambria Math" panose="02040503050406030204" pitchFamily="18" charset="0"/>
                            </a:rPr>
                            <m:t>𝜙</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a:latin typeface="Cambria Math" panose="02040503050406030204" pitchFamily="18" charset="0"/>
                            </a:rPr>
                            <m:t>∗</m:t>
                          </m:r>
                        </m:sup>
                      </m:sSubSup>
                      <m:r>
                        <a:rPr lang="en-GB" sz="1400">
                          <a:latin typeface="Cambria Math" panose="02040503050406030204" pitchFamily="18" charset="0"/>
                        </a:rPr>
                        <m:t>=</m:t>
                      </m:r>
                      <m:d>
                        <m:dPr>
                          <m:ctrlPr>
                            <a:rPr lang="en-GB" sz="1400" i="1">
                              <a:latin typeface="Cambria Math" panose="02040503050406030204" pitchFamily="18" charset="0"/>
                            </a:rPr>
                          </m:ctrlPr>
                        </m:dPr>
                        <m:e>
                          <m:r>
                            <a:rPr lang="en-GB" sz="1400">
                              <a:latin typeface="Cambria Math" panose="02040503050406030204" pitchFamily="18" charset="0"/>
                            </a:rPr>
                            <m:t>1−</m:t>
                          </m:r>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𝜃</m:t>
                              </m:r>
                            </m:sub>
                          </m:sSub>
                        </m:e>
                      </m:d>
                      <m:sSubSup>
                        <m:sSubSupPr>
                          <m:ctrlPr>
                            <a:rPr lang="en-GB" sz="1400" i="1">
                              <a:latin typeface="Cambria Math" panose="02040503050406030204" pitchFamily="18" charset="0"/>
                            </a:rPr>
                          </m:ctrlPr>
                        </m:sSubSupPr>
                        <m:e>
                          <m:r>
                            <a:rPr lang="en-GB" sz="1400" i="1">
                              <a:latin typeface="Cambria Math" panose="02040503050406030204" pitchFamily="18" charset="0"/>
                            </a:rPr>
                            <m:t>𝜙</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𝑤</m:t>
                          </m:r>
                        </m:sup>
                      </m:sSubSup>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𝜃</m:t>
                          </m:r>
                        </m:sub>
                      </m:sSub>
                      <m:sSubSup>
                        <m:sSubSupPr>
                          <m:ctrlPr>
                            <a:rPr lang="en-GB" sz="1400" i="1">
                              <a:latin typeface="Cambria Math" panose="02040503050406030204" pitchFamily="18" charset="0"/>
                            </a:rPr>
                          </m:ctrlPr>
                        </m:sSubSupPr>
                        <m:e>
                          <m:r>
                            <a:rPr lang="en-GB" sz="1400" i="1">
                              <a:latin typeface="Cambria Math" panose="02040503050406030204" pitchFamily="18" charset="0"/>
                            </a:rPr>
                            <m:t>𝜙</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h</m:t>
                          </m:r>
                        </m:sup>
                      </m:sSubSup>
                    </m:oMath>
                  </m:oMathPara>
                </a14:m>
                <a:endParaRPr lang="en-GB" sz="1400" dirty="0"/>
              </a:p>
            </p:txBody>
          </p:sp>
        </mc:Choice>
        <mc:Fallback xmlns="">
          <p:sp>
            <p:nvSpPr>
              <p:cNvPr id="4" name="Rectangle 3"/>
              <p:cNvSpPr>
                <a:spLocks noRot="1" noChangeAspect="1" noMove="1" noResize="1" noEditPoints="1" noAdjustHandles="1" noChangeArrowheads="1" noChangeShapeType="1" noTextEdit="1"/>
              </p:cNvSpPr>
              <p:nvPr/>
            </p:nvSpPr>
            <p:spPr>
              <a:xfrm>
                <a:off x="708180" y="3622569"/>
                <a:ext cx="2343783" cy="327526"/>
              </a:xfrm>
              <a:prstGeom prst="rect">
                <a:avLst/>
              </a:prstGeom>
              <a:blipFill>
                <a:blip r:embed="rId3"/>
                <a:stretch>
                  <a:fillRect b="-74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08180" y="3951295"/>
                <a:ext cx="2289473" cy="3275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𝑖</m:t>
                          </m:r>
                          <m:r>
                            <a:rPr lang="en-GB" sz="1400" i="1">
                              <a:latin typeface="Cambria Math" panose="02040503050406030204" pitchFamily="18" charset="0"/>
                            </a:rPr>
                            <m:t>𝜃</m:t>
                          </m:r>
                        </m:sub>
                      </m:sSub>
                      <m:r>
                        <a:rPr lang="en-US" sz="1400" b="1" i="0" smtClean="0">
                          <a:latin typeface="Cambria Math" panose="02040503050406030204" pitchFamily="18" charset="0"/>
                        </a:rPr>
                        <m:t> </m:t>
                      </m:r>
                      <m:r>
                        <a:rPr lang="en-GB" sz="1400">
                          <a:latin typeface="Cambria Math" panose="02040503050406030204" pitchFamily="18" charset="0"/>
                        </a:rPr>
                        <m:t>=</m:t>
                      </m:r>
                      <m:d>
                        <m:dPr>
                          <m:ctrlPr>
                            <a:rPr lang="en-GB" sz="1400" i="1">
                              <a:latin typeface="Cambria Math" panose="02040503050406030204" pitchFamily="18" charset="0"/>
                            </a:rPr>
                          </m:ctrlPr>
                        </m:dPr>
                        <m:e>
                          <m:r>
                            <a:rPr lang="en-GB" sz="1400">
                              <a:latin typeface="Cambria Math" panose="02040503050406030204" pitchFamily="18" charset="0"/>
                            </a:rPr>
                            <m:t>1−</m:t>
                          </m:r>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𝜃</m:t>
                              </m:r>
                            </m:sub>
                          </m:sSub>
                        </m:e>
                      </m:d>
                      <m:sSubSup>
                        <m:sSubSupPr>
                          <m:ctrlPr>
                            <a:rPr lang="en-GB" sz="1400" i="1">
                              <a:latin typeface="Cambria Math" panose="02040503050406030204" pitchFamily="18" charset="0"/>
                            </a:rPr>
                          </m:ctrlPr>
                        </m:sSubSupPr>
                        <m:e>
                          <m:r>
                            <a:rPr lang="en-GB" sz="1400" i="1">
                              <a:latin typeface="Cambria Math" panose="02040503050406030204" pitchFamily="18" charset="0"/>
                            </a:rPr>
                            <m:t>𝜀</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𝑤</m:t>
                          </m:r>
                        </m:sup>
                      </m:sSubSup>
                      <m:r>
                        <a:rPr lang="en-US" sz="1400" b="1" i="1" smtClean="0">
                          <a:latin typeface="Cambria Math" panose="02040503050406030204" pitchFamily="18" charset="0"/>
                        </a:rPr>
                        <m:t> </m:t>
                      </m:r>
                      <m:r>
                        <a:rPr lang="en-GB" sz="140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a:latin typeface="Cambria Math" panose="02040503050406030204" pitchFamily="18" charset="0"/>
                            </a:rPr>
                            <m:t>𝜃</m:t>
                          </m:r>
                        </m:sub>
                      </m:sSub>
                      <m:sSubSup>
                        <m:sSubSupPr>
                          <m:ctrlPr>
                            <a:rPr lang="en-GB" sz="1400" i="1">
                              <a:latin typeface="Cambria Math" panose="02040503050406030204" pitchFamily="18" charset="0"/>
                            </a:rPr>
                          </m:ctrlPr>
                        </m:sSubSupPr>
                        <m:e>
                          <m:r>
                            <a:rPr lang="en-GB" sz="1400" i="1">
                              <a:latin typeface="Cambria Math" panose="02040503050406030204" pitchFamily="18" charset="0"/>
                            </a:rPr>
                            <m:t>𝜀</m:t>
                          </m:r>
                        </m:e>
                        <m:sub>
                          <m:r>
                            <a:rPr lang="en-GB" sz="1400" i="1">
                              <a:latin typeface="Cambria Math" panose="02040503050406030204" pitchFamily="18" charset="0"/>
                            </a:rPr>
                            <m:t>𝑖</m:t>
                          </m:r>
                          <m:r>
                            <a:rPr lang="en-GB" sz="1400" i="1">
                              <a:latin typeface="Cambria Math" panose="02040503050406030204" pitchFamily="18" charset="0"/>
                            </a:rPr>
                            <m:t>𝜃</m:t>
                          </m:r>
                        </m:sub>
                        <m:sup>
                          <m:r>
                            <a:rPr lang="en-GB" sz="1400" i="1">
                              <a:latin typeface="Cambria Math" panose="02040503050406030204" pitchFamily="18" charset="0"/>
                            </a:rPr>
                            <m:t>h</m:t>
                          </m:r>
                        </m:sup>
                      </m:sSubSup>
                    </m:oMath>
                  </m:oMathPara>
                </a14:m>
                <a:endParaRPr lang="en-GB" sz="1400" dirty="0"/>
              </a:p>
            </p:txBody>
          </p:sp>
        </mc:Choice>
        <mc:Fallback xmlns="">
          <p:sp>
            <p:nvSpPr>
              <p:cNvPr id="5" name="Rectangle 4"/>
              <p:cNvSpPr>
                <a:spLocks noRot="1" noChangeAspect="1" noMove="1" noResize="1" noEditPoints="1" noAdjustHandles="1" noChangeArrowheads="1" noChangeShapeType="1" noTextEdit="1"/>
              </p:cNvSpPr>
              <p:nvPr/>
            </p:nvSpPr>
            <p:spPr>
              <a:xfrm>
                <a:off x="708180" y="3951295"/>
                <a:ext cx="2289473" cy="327526"/>
              </a:xfrm>
              <a:prstGeom prst="rect">
                <a:avLst/>
              </a:prstGeom>
              <a:blipFill>
                <a:blip r:embed="rId4"/>
                <a:stretch>
                  <a:fillRect b="-18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724" y="4338856"/>
                <a:ext cx="3080780" cy="699230"/>
              </a:xfrm>
              <a:prstGeom prst="rect">
                <a:avLst/>
              </a:prstGeom>
            </p:spPr>
            <p:txBody>
              <a:bodyPr wrap="none">
                <a:spAutoFit/>
              </a:bodyPr>
              <a:lstStyle/>
              <a:p>
                <a:pPr algn="l">
                  <a:lnSpc>
                    <a:spcPct val="150000"/>
                  </a:lnSpc>
                </a:pPr>
                <a:r>
                  <a:rPr lang="en-US" sz="1200" b="0" dirty="0" smtClean="0">
                    <a:solidFill>
                      <a:schemeClr val="tx1"/>
                    </a:solidFill>
                  </a:rPr>
                  <a:t>Model closed by transport equations for </a:t>
                </a:r>
                <a14:m>
                  <m:oMath xmlns:m="http://schemas.openxmlformats.org/officeDocument/2006/math">
                    <m:bar>
                      <m:barPr>
                        <m:pos m:val="top"/>
                        <m:ctrlPr>
                          <a:rPr lang="en-GB" sz="1200" b="0" i="1" smtClean="0">
                            <a:solidFill>
                              <a:schemeClr val="tx2">
                                <a:lumMod val="50000"/>
                              </a:schemeClr>
                            </a:solidFill>
                            <a:latin typeface="Cambria Math" panose="02040503050406030204" pitchFamily="18" charset="0"/>
                          </a:rPr>
                        </m:ctrlPr>
                      </m:barPr>
                      <m:e>
                        <m:sSup>
                          <m:sSupPr>
                            <m:ctrlPr>
                              <a:rPr lang="en-GB" sz="1200" b="0" i="1">
                                <a:solidFill>
                                  <a:schemeClr val="tx2">
                                    <a:lumMod val="50000"/>
                                  </a:schemeClr>
                                </a:solidFill>
                                <a:latin typeface="Cambria Math" panose="02040503050406030204" pitchFamily="18" charset="0"/>
                              </a:rPr>
                            </m:ctrlPr>
                          </m:sSupPr>
                          <m:e>
                            <m:r>
                              <a:rPr lang="en-GB" sz="1200" b="0" i="1">
                                <a:solidFill>
                                  <a:schemeClr val="tx2">
                                    <a:lumMod val="50000"/>
                                  </a:schemeClr>
                                </a:solidFill>
                                <a:latin typeface="Cambria Math" panose="02040503050406030204" pitchFamily="18" charset="0"/>
                              </a:rPr>
                              <m:t>𝜃</m:t>
                            </m:r>
                          </m:e>
                          <m:sup>
                            <m:r>
                              <a:rPr lang="en-GB" sz="1200" b="0" i="1">
                                <a:solidFill>
                                  <a:schemeClr val="tx2">
                                    <a:lumMod val="50000"/>
                                  </a:schemeClr>
                                </a:solidFill>
                                <a:latin typeface="Cambria Math" panose="02040503050406030204" pitchFamily="18" charset="0"/>
                              </a:rPr>
                              <m:t>2</m:t>
                            </m:r>
                          </m:sup>
                        </m:sSup>
                      </m:e>
                    </m:bar>
                  </m:oMath>
                </a14:m>
                <a:endParaRPr lang="en-US" sz="1200" b="0" dirty="0" smtClean="0">
                  <a:solidFill>
                    <a:schemeClr val="tx2">
                      <a:lumMod val="50000"/>
                    </a:schemeClr>
                  </a:solidFill>
                </a:endParaRPr>
              </a:p>
              <a:p>
                <a:pPr algn="l">
                  <a:lnSpc>
                    <a:spcPct val="150000"/>
                  </a:lnSpc>
                </a:pPr>
                <a:r>
                  <a:rPr lang="en-US" sz="1200" b="0" dirty="0" smtClean="0">
                    <a:solidFill>
                      <a:schemeClr val="tx1"/>
                    </a:solidFill>
                  </a:rPr>
                  <a:t>(7+4)-</a:t>
                </a:r>
                <a:r>
                  <a:rPr lang="en-US" sz="1200" b="0" dirty="0" err="1">
                    <a:solidFill>
                      <a:schemeClr val="tx1"/>
                    </a:solidFill>
                  </a:rPr>
                  <a:t>eqn</a:t>
                </a:r>
                <a:r>
                  <a:rPr lang="en-US" sz="1200" b="0" dirty="0">
                    <a:solidFill>
                      <a:schemeClr val="tx1"/>
                    </a:solidFill>
                  </a:rPr>
                  <a:t> </a:t>
                </a:r>
                <a:r>
                  <a:rPr lang="en-US" sz="1200" b="0" dirty="0" smtClean="0">
                    <a:solidFill>
                      <a:schemeClr val="tx1"/>
                    </a:solidFill>
                  </a:rPr>
                  <a:t>model</a:t>
                </a:r>
                <a:endParaRPr lang="en-US" sz="1200" b="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64724" y="4338856"/>
                <a:ext cx="3080780" cy="699230"/>
              </a:xfrm>
              <a:prstGeom prst="rect">
                <a:avLst/>
              </a:prstGeom>
              <a:blipFill>
                <a:blip r:embed="rId5"/>
                <a:stretch>
                  <a:fillRect b="-877"/>
                </a:stretch>
              </a:blipFill>
            </p:spPr>
            <p:txBody>
              <a:bodyPr/>
              <a:lstStyle/>
              <a:p>
                <a:r>
                  <a:rPr lang="en-GB">
                    <a:noFill/>
                  </a:rPr>
                  <a:t> </a:t>
                </a:r>
              </a:p>
            </p:txBody>
          </p:sp>
        </mc:Fallback>
      </mc:AlternateContent>
      <p:sp>
        <p:nvSpPr>
          <p:cNvPr id="7" name="Rectangle 6"/>
          <p:cNvSpPr/>
          <p:nvPr/>
        </p:nvSpPr>
        <p:spPr>
          <a:xfrm>
            <a:off x="674293" y="1122832"/>
            <a:ext cx="4011034" cy="530915"/>
          </a:xfrm>
          <a:prstGeom prst="rect">
            <a:avLst/>
          </a:prstGeom>
        </p:spPr>
        <p:txBody>
          <a:bodyPr wrap="none">
            <a:spAutoFit/>
          </a:bodyPr>
          <a:lstStyle/>
          <a:p>
            <a:pPr algn="l">
              <a:lnSpc>
                <a:spcPct val="150000"/>
              </a:lnSpc>
            </a:pPr>
            <a:r>
              <a:rPr lang="en-US" sz="1200" dirty="0" smtClean="0">
                <a:solidFill>
                  <a:schemeClr val="tx1"/>
                </a:solidFill>
              </a:rPr>
              <a:t>Elliptical Blending Reynolds Stress Model (EB-RSM)</a:t>
            </a:r>
          </a:p>
          <a:p>
            <a:pPr algn="l"/>
            <a:r>
              <a:rPr lang="en-US" sz="1050" b="0" dirty="0" err="1" smtClean="0">
                <a:solidFill>
                  <a:schemeClr val="tx1"/>
                </a:solidFill>
              </a:rPr>
              <a:t>Manceau</a:t>
            </a:r>
            <a:r>
              <a:rPr lang="en-US" sz="1050" b="0" dirty="0" smtClean="0">
                <a:solidFill>
                  <a:schemeClr val="tx1"/>
                </a:solidFill>
              </a:rPr>
              <a:t> (2015)</a:t>
            </a:r>
            <a:endParaRPr lang="en-US" sz="1050" b="0" dirty="0" smtClean="0">
              <a:solidFill>
                <a:schemeClr val="tx2">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674293" y="1635783"/>
                <a:ext cx="3403945" cy="5210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a:latin typeface="Cambria Math" panose="02040503050406030204" pitchFamily="18" charset="0"/>
                            </a:rPr>
                            <m:t>𝐷</m:t>
                          </m:r>
                          <m:bar>
                            <m:barPr>
                              <m:pos m:val="top"/>
                              <m:ctrlPr>
                                <a:rPr lang="en-GB" sz="1400" b="0" i="1">
                                  <a:latin typeface="Cambria Math" panose="02040503050406030204" pitchFamily="18" charset="0"/>
                                </a:rPr>
                              </m:ctrlPr>
                            </m:barPr>
                            <m:e>
                              <m:sSub>
                                <m:sSubPr>
                                  <m:ctrlPr>
                                    <a:rPr lang="en-GB" sz="1400" b="0" i="1">
                                      <a:latin typeface="Cambria Math" panose="02040503050406030204" pitchFamily="18" charset="0"/>
                                    </a:rPr>
                                  </m:ctrlPr>
                                </m:sSubPr>
                                <m:e>
                                  <m:r>
                                    <a:rPr lang="en-GB" sz="1400" b="0" i="1">
                                      <a:latin typeface="Cambria Math" panose="02040503050406030204" pitchFamily="18" charset="0"/>
                                    </a:rPr>
                                    <m:t>𝑢</m:t>
                                  </m:r>
                                </m:e>
                                <m:sub>
                                  <m:r>
                                    <a:rPr lang="en-GB" sz="1400" b="0" i="1">
                                      <a:latin typeface="Cambria Math" panose="02040503050406030204" pitchFamily="18" charset="0"/>
                                    </a:rPr>
                                    <m:t>𝑖</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𝑢</m:t>
                                  </m:r>
                                </m:e>
                                <m:sub>
                                  <m:r>
                                    <a:rPr lang="en-US" sz="1400" b="0" i="1" smtClean="0">
                                      <a:latin typeface="Cambria Math" panose="02040503050406030204" pitchFamily="18" charset="0"/>
                                    </a:rPr>
                                    <m:t>𝑗</m:t>
                                  </m:r>
                                </m:sub>
                              </m:sSub>
                            </m:e>
                          </m:bar>
                        </m:num>
                        <m:den>
                          <m:r>
                            <a:rPr lang="en-GB" sz="1400" b="0" i="1">
                              <a:latin typeface="Cambria Math" panose="02040503050406030204" pitchFamily="18" charset="0"/>
                            </a:rPr>
                            <m:t>𝐷𝑡</m:t>
                          </m:r>
                        </m:den>
                      </m:f>
                      <m:r>
                        <a:rPr lang="en-GB" sz="1400" b="0">
                          <a:latin typeface="Cambria Math" panose="02040503050406030204" pitchFamily="18" charset="0"/>
                        </a:rPr>
                        <m:t>=</m:t>
                      </m:r>
                      <m:sSub>
                        <m:sSubPr>
                          <m:ctrlPr>
                            <a:rPr lang="en-GB" sz="1400" b="0" i="1">
                              <a:latin typeface="Cambria Math" panose="02040503050406030204" pitchFamily="18" charset="0"/>
                            </a:rPr>
                          </m:ctrlPr>
                        </m:sSubPr>
                        <m:e>
                          <m:r>
                            <a:rPr lang="en-GB" sz="1400" b="0" i="1">
                              <a:latin typeface="Cambria Math" panose="02040503050406030204" pitchFamily="18" charset="0"/>
                            </a:rPr>
                            <m:t>𝑃</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Sub>
                      <m:r>
                        <a:rPr lang="en-GB" sz="1400" b="0">
                          <a:latin typeface="Cambria Math" panose="02040503050406030204" pitchFamily="18" charset="0"/>
                        </a:rPr>
                        <m:t>+</m:t>
                      </m:r>
                      <m:sSub>
                        <m:sSubPr>
                          <m:ctrlPr>
                            <a:rPr lang="en-GB" sz="1400" b="0" i="1">
                              <a:latin typeface="Cambria Math" panose="02040503050406030204" pitchFamily="18" charset="0"/>
                            </a:rPr>
                          </m:ctrlPr>
                        </m:sSubPr>
                        <m:e>
                          <m:r>
                            <a:rPr lang="en-GB" sz="1400" b="0" i="1">
                              <a:latin typeface="Cambria Math" panose="02040503050406030204" pitchFamily="18" charset="0"/>
                            </a:rPr>
                            <m:t>𝐺</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Sub>
                      <m:r>
                        <a:rPr lang="en-GB" sz="1400" b="0">
                          <a:latin typeface="Cambria Math" panose="02040503050406030204" pitchFamily="18" charset="0"/>
                        </a:rPr>
                        <m:t>+</m:t>
                      </m:r>
                      <m:sSubSup>
                        <m:sSubSupPr>
                          <m:ctrlPr>
                            <a:rPr lang="en-GB" sz="1400" b="0" i="1">
                              <a:latin typeface="Cambria Math" panose="02040503050406030204" pitchFamily="18" charset="0"/>
                            </a:rPr>
                          </m:ctrlPr>
                        </m:sSubSupPr>
                        <m:e>
                          <m:r>
                            <a:rPr lang="en-GB" sz="1400" b="0" i="1">
                              <a:latin typeface="Cambria Math" panose="02040503050406030204" pitchFamily="18" charset="0"/>
                            </a:rPr>
                            <m:t>𝜙</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a:latin typeface="Cambria Math" panose="02040503050406030204" pitchFamily="18" charset="0"/>
                            </a:rPr>
                            <m:t>∗</m:t>
                          </m:r>
                        </m:sup>
                      </m:sSubSup>
                      <m:r>
                        <a:rPr lang="en-GB" sz="1400" b="0">
                          <a:latin typeface="Cambria Math" panose="02040503050406030204" pitchFamily="18" charset="0"/>
                        </a:rPr>
                        <m:t>−</m:t>
                      </m:r>
                      <m:sSub>
                        <m:sSubPr>
                          <m:ctrlPr>
                            <a:rPr lang="en-GB" sz="1400" b="0" i="1">
                              <a:latin typeface="Cambria Math" panose="02040503050406030204" pitchFamily="18" charset="0"/>
                            </a:rPr>
                          </m:ctrlPr>
                        </m:sSubPr>
                        <m:e>
                          <m:r>
                            <a:rPr lang="en-GB" sz="1400" b="0" i="1">
                              <a:latin typeface="Cambria Math" panose="02040503050406030204" pitchFamily="18" charset="0"/>
                            </a:rPr>
                            <m:t>𝜀</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Sub>
                      <m:r>
                        <a:rPr lang="en-GB" sz="1400" b="0">
                          <a:latin typeface="Cambria Math" panose="02040503050406030204" pitchFamily="18" charset="0"/>
                        </a:rPr>
                        <m:t>+</m:t>
                      </m:r>
                      <m:sSubSup>
                        <m:sSubSupPr>
                          <m:ctrlPr>
                            <a:rPr lang="en-GB" sz="1400" b="0" i="1">
                              <a:latin typeface="Cambria Math" panose="02040503050406030204" pitchFamily="18" charset="0"/>
                            </a:rPr>
                          </m:ctrlPr>
                        </m:sSubSupPr>
                        <m:e>
                          <m:r>
                            <a:rPr lang="en-GB" sz="1400" b="0" i="1">
                              <a:latin typeface="Cambria Math" panose="02040503050406030204" pitchFamily="18" charset="0"/>
                            </a:rPr>
                            <m:t>𝐷</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i="1">
                              <a:latin typeface="Cambria Math" panose="02040503050406030204" pitchFamily="18" charset="0"/>
                            </a:rPr>
                            <m:t>𝑣</m:t>
                          </m:r>
                        </m:sup>
                      </m:sSubSup>
                      <m:r>
                        <a:rPr lang="en-GB" sz="1400" b="0">
                          <a:latin typeface="Cambria Math" panose="02040503050406030204" pitchFamily="18" charset="0"/>
                        </a:rPr>
                        <m:t>+</m:t>
                      </m:r>
                      <m:sSubSup>
                        <m:sSubSupPr>
                          <m:ctrlPr>
                            <a:rPr lang="en-GB" sz="1400" b="0" i="1">
                              <a:latin typeface="Cambria Math" panose="02040503050406030204" pitchFamily="18" charset="0"/>
                            </a:rPr>
                          </m:ctrlPr>
                        </m:sSubSupPr>
                        <m:e>
                          <m:r>
                            <a:rPr lang="en-GB" sz="1400" b="0" i="1">
                              <a:latin typeface="Cambria Math" panose="02040503050406030204" pitchFamily="18" charset="0"/>
                            </a:rPr>
                            <m:t>𝐷</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i="1">
                              <a:latin typeface="Cambria Math" panose="02040503050406030204" pitchFamily="18" charset="0"/>
                            </a:rPr>
                            <m:t>𝑡</m:t>
                          </m:r>
                        </m:sup>
                      </m:sSubSup>
                    </m:oMath>
                  </m:oMathPara>
                </a14:m>
                <a:endParaRPr lang="en-GB" sz="1400" b="0" dirty="0"/>
              </a:p>
            </p:txBody>
          </p:sp>
        </mc:Choice>
        <mc:Fallback xmlns="">
          <p:sp>
            <p:nvSpPr>
              <p:cNvPr id="8" name="Rectangle 7"/>
              <p:cNvSpPr>
                <a:spLocks noRot="1" noChangeAspect="1" noMove="1" noResize="1" noEditPoints="1" noAdjustHandles="1" noChangeArrowheads="1" noChangeShapeType="1" noTextEdit="1"/>
              </p:cNvSpPr>
              <p:nvPr/>
            </p:nvSpPr>
            <p:spPr>
              <a:xfrm>
                <a:off x="674293" y="1635783"/>
                <a:ext cx="3403945" cy="521040"/>
              </a:xfrm>
              <a:prstGeom prst="rect">
                <a:avLst/>
              </a:prstGeom>
              <a:blipFill>
                <a:blip r:embed="rId6"/>
                <a:stretch>
                  <a:fillRect b="-11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8180" y="2181636"/>
                <a:ext cx="3872407" cy="3506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sz="1400" b="0" i="1" smtClean="0">
                              <a:latin typeface="Cambria Math" panose="02040503050406030204" pitchFamily="18" charset="0"/>
                            </a:rPr>
                          </m:ctrlPr>
                        </m:sSubSupPr>
                        <m:e>
                          <m:r>
                            <a:rPr lang="en-GB" sz="1400" b="0" i="1">
                              <a:latin typeface="Cambria Math" panose="02040503050406030204" pitchFamily="18" charset="0"/>
                            </a:rPr>
                            <m:t>𝜙</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a:latin typeface="Cambria Math" panose="02040503050406030204" pitchFamily="18" charset="0"/>
                            </a:rPr>
                            <m:t>∗</m:t>
                          </m:r>
                        </m:sup>
                      </m:sSubSup>
                      <m:r>
                        <a:rPr lang="en-US" sz="1400" b="0" i="0" smtClean="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𝜀</m:t>
                          </m:r>
                        </m:e>
                        <m:sub>
                          <m:r>
                            <a:rPr lang="en-GB" sz="1400" i="1">
                              <a:latin typeface="Cambria Math" panose="02040503050406030204" pitchFamily="18" charset="0"/>
                            </a:rPr>
                            <m:t>𝑖</m:t>
                          </m:r>
                          <m:r>
                            <a:rPr lang="en-US" sz="1400" b="0" i="1" smtClean="0">
                              <a:latin typeface="Cambria Math" panose="02040503050406030204" pitchFamily="18" charset="0"/>
                            </a:rPr>
                            <m:t>𝑗</m:t>
                          </m:r>
                        </m:sub>
                      </m:sSub>
                      <m:r>
                        <a:rPr lang="en-GB" sz="1400" b="0">
                          <a:latin typeface="Cambria Math" panose="02040503050406030204" pitchFamily="18" charset="0"/>
                        </a:rPr>
                        <m:t>=</m:t>
                      </m:r>
                      <m:d>
                        <m:dPr>
                          <m:ctrlPr>
                            <a:rPr lang="en-GB" sz="1400" b="0" i="1">
                              <a:latin typeface="Cambria Math" panose="02040503050406030204" pitchFamily="18" charset="0"/>
                            </a:rPr>
                          </m:ctrlPr>
                        </m:dPr>
                        <m:e>
                          <m:r>
                            <a:rPr lang="en-GB" sz="1400" b="0" i="1">
                              <a:latin typeface="Cambria Math" panose="02040503050406030204" pitchFamily="18" charset="0"/>
                            </a:rPr>
                            <m:t>1</m:t>
                          </m:r>
                          <m:r>
                            <a:rPr lang="en-GB" sz="1400" b="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𝛼</m:t>
                              </m:r>
                            </m:e>
                            <m:sup>
                              <m:r>
                                <a:rPr lang="en-US" sz="1400" b="0" i="1" smtClean="0">
                                  <a:latin typeface="Cambria Math" panose="02040503050406030204" pitchFamily="18" charset="0"/>
                                </a:rPr>
                                <m:t>3</m:t>
                              </m:r>
                            </m:sup>
                          </m:sSup>
                        </m:e>
                      </m:d>
                      <m:d>
                        <m:dPr>
                          <m:ctrlPr>
                            <a:rPr lang="en-US" sz="1400" b="0" i="1" smtClean="0">
                              <a:latin typeface="Cambria Math" panose="02040503050406030204" pitchFamily="18" charset="0"/>
                            </a:rPr>
                          </m:ctrlPr>
                        </m:dPr>
                        <m:e>
                          <m:sSubSup>
                            <m:sSubSupPr>
                              <m:ctrlPr>
                                <a:rPr lang="en-GB" sz="1400" b="0" i="1">
                                  <a:latin typeface="Cambria Math" panose="02040503050406030204" pitchFamily="18" charset="0"/>
                                </a:rPr>
                              </m:ctrlPr>
                            </m:sSubSupPr>
                            <m:e>
                              <m:r>
                                <a:rPr lang="en-GB" sz="1400" b="0" i="1">
                                  <a:latin typeface="Cambria Math" panose="02040503050406030204" pitchFamily="18" charset="0"/>
                                </a:rPr>
                                <m:t>𝜙</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i="1">
                                  <a:latin typeface="Cambria Math" panose="02040503050406030204" pitchFamily="18" charset="0"/>
                                </a:rPr>
                                <m:t>𝑤</m:t>
                              </m:r>
                            </m:sup>
                          </m:sSubSup>
                          <m:r>
                            <a:rPr lang="en-US"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𝜀</m:t>
                              </m:r>
                            </m:e>
                            <m:sub>
                              <m:r>
                                <a:rPr lang="en-GB" sz="1400" i="1">
                                  <a:latin typeface="Cambria Math" panose="02040503050406030204" pitchFamily="18" charset="0"/>
                                </a:rPr>
                                <m:t>𝑖</m:t>
                              </m:r>
                              <m:r>
                                <a:rPr lang="en-US" sz="1400" b="0" i="1" smtClean="0">
                                  <a:latin typeface="Cambria Math" panose="02040503050406030204" pitchFamily="18" charset="0"/>
                                </a:rPr>
                                <m:t>𝑗</m:t>
                              </m:r>
                            </m:sub>
                            <m:sup>
                              <m:r>
                                <a:rPr lang="en-GB" sz="1400" i="1">
                                  <a:latin typeface="Cambria Math" panose="02040503050406030204" pitchFamily="18" charset="0"/>
                                </a:rPr>
                                <m:t>𝑤</m:t>
                              </m:r>
                            </m:sup>
                          </m:sSubSup>
                        </m:e>
                      </m:d>
                      <m:r>
                        <a:rPr lang="en-GB" sz="1400" b="0">
                          <a:latin typeface="Cambria Math" panose="02040503050406030204" pitchFamily="18" charset="0"/>
                        </a:rPr>
                        <m:t>+</m:t>
                      </m:r>
                      <m:sSup>
                        <m:sSupPr>
                          <m:ctrlPr>
                            <a:rPr lang="en-US" sz="1400" b="0" i="1">
                              <a:latin typeface="Cambria Math" panose="02040503050406030204" pitchFamily="18" charset="0"/>
                            </a:rPr>
                          </m:ctrlPr>
                        </m:sSupPr>
                        <m:e>
                          <m:r>
                            <a:rPr lang="en-US" sz="1400" b="0" i="1">
                              <a:latin typeface="Cambria Math" panose="02040503050406030204" pitchFamily="18" charset="0"/>
                            </a:rPr>
                            <m:t>𝛼</m:t>
                          </m:r>
                        </m:e>
                        <m:sup>
                          <m:r>
                            <a:rPr lang="en-US" sz="1400" b="0" i="1">
                              <a:latin typeface="Cambria Math" panose="02040503050406030204" pitchFamily="18" charset="0"/>
                            </a:rPr>
                            <m:t>3</m:t>
                          </m:r>
                        </m:sup>
                      </m:sSup>
                      <m:d>
                        <m:dPr>
                          <m:ctrlPr>
                            <a:rPr lang="en-US" sz="1400" b="0" i="1" smtClean="0">
                              <a:latin typeface="Cambria Math" panose="02040503050406030204" pitchFamily="18" charset="0"/>
                            </a:rPr>
                          </m:ctrlPr>
                        </m:dPr>
                        <m:e>
                          <m:sSubSup>
                            <m:sSubSupPr>
                              <m:ctrlPr>
                                <a:rPr lang="en-GB" sz="1400" b="0" i="1">
                                  <a:latin typeface="Cambria Math" panose="02040503050406030204" pitchFamily="18" charset="0"/>
                                </a:rPr>
                              </m:ctrlPr>
                            </m:sSubSupPr>
                            <m:e>
                              <m:r>
                                <a:rPr lang="en-GB" sz="1400" b="0" i="1">
                                  <a:latin typeface="Cambria Math" panose="02040503050406030204" pitchFamily="18" charset="0"/>
                                </a:rPr>
                                <m:t>𝜙</m:t>
                              </m:r>
                            </m:e>
                            <m:sub>
                              <m:r>
                                <a:rPr lang="en-GB" sz="1400" b="0" i="1">
                                  <a:latin typeface="Cambria Math" panose="02040503050406030204" pitchFamily="18" charset="0"/>
                                </a:rPr>
                                <m:t>𝑖</m:t>
                              </m:r>
                              <m:r>
                                <a:rPr lang="en-US" sz="1400" b="0" i="1" smtClean="0">
                                  <a:latin typeface="Cambria Math" panose="02040503050406030204" pitchFamily="18" charset="0"/>
                                </a:rPr>
                                <m:t>𝑗</m:t>
                              </m:r>
                            </m:sub>
                            <m:sup>
                              <m:r>
                                <a:rPr lang="en-GB" sz="1400" b="0" i="1">
                                  <a:latin typeface="Cambria Math" panose="02040503050406030204" pitchFamily="18" charset="0"/>
                                </a:rPr>
                                <m:t>h</m:t>
                              </m:r>
                            </m:sup>
                          </m:sSubSup>
                          <m:r>
                            <a:rPr lang="en-US"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𝜀</m:t>
                              </m:r>
                            </m:e>
                            <m:sub>
                              <m:r>
                                <a:rPr lang="en-GB" sz="1400" i="1">
                                  <a:latin typeface="Cambria Math" panose="02040503050406030204" pitchFamily="18" charset="0"/>
                                </a:rPr>
                                <m:t>𝑖</m:t>
                              </m:r>
                              <m:r>
                                <a:rPr lang="en-US" sz="1400" b="0" i="1" smtClean="0">
                                  <a:latin typeface="Cambria Math" panose="02040503050406030204" pitchFamily="18" charset="0"/>
                                </a:rPr>
                                <m:t>𝑗</m:t>
                              </m:r>
                            </m:sub>
                            <m:sup>
                              <m:r>
                                <a:rPr lang="en-GB" sz="1400" i="1">
                                  <a:latin typeface="Cambria Math" panose="02040503050406030204" pitchFamily="18" charset="0"/>
                                </a:rPr>
                                <m:t>h</m:t>
                              </m:r>
                            </m:sup>
                          </m:sSubSup>
                        </m:e>
                      </m:d>
                    </m:oMath>
                  </m:oMathPara>
                </a14:m>
                <a:endParaRPr lang="en-GB" sz="1400" b="0" dirty="0"/>
              </a:p>
            </p:txBody>
          </p:sp>
        </mc:Choice>
        <mc:Fallback xmlns="">
          <p:sp>
            <p:nvSpPr>
              <p:cNvPr id="9" name="Rectangle 8"/>
              <p:cNvSpPr>
                <a:spLocks noRot="1" noChangeAspect="1" noMove="1" noResize="1" noEditPoints="1" noAdjustHandles="1" noChangeArrowheads="1" noChangeShapeType="1" noTextEdit="1"/>
              </p:cNvSpPr>
              <p:nvPr/>
            </p:nvSpPr>
            <p:spPr>
              <a:xfrm>
                <a:off x="708180" y="2181636"/>
                <a:ext cx="3872407" cy="350673"/>
              </a:xfrm>
              <a:prstGeom prst="rect">
                <a:avLst/>
              </a:prstGeom>
              <a:blipFill>
                <a:blip r:embed="rId7"/>
                <a:stretch>
                  <a:fillRect b="-35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08180" y="2577812"/>
                <a:ext cx="2135521" cy="261610"/>
              </a:xfrm>
              <a:prstGeom prst="rect">
                <a:avLst/>
              </a:prstGeom>
            </p:spPr>
            <p:txBody>
              <a:bodyPr wrap="none">
                <a:spAutoFit/>
              </a:bodyPr>
              <a:lstStyle/>
              <a:p>
                <a:pPr algn="l"/>
                <a:r>
                  <a:rPr lang="en-US" sz="1000" b="0" dirty="0" smtClean="0">
                    <a:solidFill>
                      <a:schemeClr val="tx1"/>
                    </a:solidFill>
                  </a:rPr>
                  <a:t>Additional transport equation for </a:t>
                </a:r>
                <a14:m>
                  <m:oMath xmlns:m="http://schemas.openxmlformats.org/officeDocument/2006/math">
                    <m:r>
                      <a:rPr lang="en-GB" sz="1100" b="1" i="1">
                        <a:latin typeface="Cambria Math" panose="02040503050406030204" pitchFamily="18" charset="0"/>
                      </a:rPr>
                      <m:t>𝜺</m:t>
                    </m:r>
                  </m:oMath>
                </a14:m>
                <a:r>
                  <a:rPr lang="en-US" sz="1100" dirty="0" smtClean="0">
                    <a:solidFill>
                      <a:schemeClr val="tx1"/>
                    </a:solidFill>
                  </a:rPr>
                  <a:t> </a:t>
                </a:r>
                <a:endParaRPr lang="en-US" sz="1100" dirty="0" smtClean="0">
                  <a:solidFill>
                    <a:schemeClr val="tx2">
                      <a:lumMod val="50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08180" y="2577812"/>
                <a:ext cx="2135521" cy="261610"/>
              </a:xfrm>
              <a:prstGeom prst="rect">
                <a:avLst/>
              </a:prstGeom>
              <a:blipFill>
                <a:blip r:embed="rId8"/>
                <a:stretch>
                  <a:fillRect b="-697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6474078" y="1225347"/>
                <a:ext cx="2570127" cy="1727652"/>
              </a:xfrm>
              <a:prstGeom prst="rect">
                <a:avLst/>
              </a:prstGeom>
            </p:spPr>
            <p:txBody>
              <a:bodyPr wrap="none">
                <a:spAutoFit/>
              </a:bodyPr>
              <a:lstStyle/>
              <a:p>
                <a:pPr algn="l">
                  <a:lnSpc>
                    <a:spcPct val="114000"/>
                  </a:lnSpc>
                </a:pPr>
                <a14:m>
                  <m:oMath xmlns:m="http://schemas.openxmlformats.org/officeDocument/2006/math">
                    <m:sSub>
                      <m:sSubPr>
                        <m:ctrlPr>
                          <a:rPr lang="en-GB" sz="1100" b="0" i="1" smtClean="0">
                            <a:latin typeface="Cambria Math" panose="02040503050406030204" pitchFamily="18" charset="0"/>
                          </a:rPr>
                        </m:ctrlPr>
                      </m:sSubPr>
                      <m:e>
                        <m:r>
                          <a:rPr lang="en-GB" sz="1100" b="0" i="1">
                            <a:latin typeface="Cambria Math" panose="02040503050406030204" pitchFamily="18" charset="0"/>
                          </a:rPr>
                          <m:t>𝑃</m:t>
                        </m:r>
                      </m:e>
                      <m:sub>
                        <m:r>
                          <a:rPr lang="en-GB" sz="1100" b="0" i="1">
                            <a:latin typeface="Cambria Math" panose="02040503050406030204" pitchFamily="18" charset="0"/>
                          </a:rPr>
                          <m:t>𝑖</m:t>
                        </m:r>
                        <m:r>
                          <a:rPr lang="en-US" sz="1100" b="0" i="1">
                            <a:latin typeface="Cambria Math" panose="02040503050406030204" pitchFamily="18" charset="0"/>
                          </a:rPr>
                          <m:t>𝑗</m:t>
                        </m:r>
                      </m:sub>
                    </m:sSub>
                  </m:oMath>
                </a14:m>
                <a:r>
                  <a:rPr lang="en-GB" sz="1100" dirty="0" smtClean="0"/>
                  <a:t> , </a:t>
                </a:r>
                <a14:m>
                  <m:oMath xmlns:m="http://schemas.openxmlformats.org/officeDocument/2006/math">
                    <m:sSub>
                      <m:sSubPr>
                        <m:ctrlPr>
                          <a:rPr lang="en-GB" sz="1100" b="0" i="1">
                            <a:latin typeface="Cambria Math" panose="02040503050406030204" pitchFamily="18" charset="0"/>
                          </a:rPr>
                        </m:ctrlPr>
                      </m:sSubPr>
                      <m:e>
                        <m:r>
                          <a:rPr lang="en-US" sz="1100" b="0" i="1" smtClean="0">
                            <a:latin typeface="Cambria Math" panose="02040503050406030204" pitchFamily="18" charset="0"/>
                          </a:rPr>
                          <m:t>𝐺</m:t>
                        </m:r>
                      </m:e>
                      <m:sub>
                        <m:r>
                          <a:rPr lang="en-GB" sz="1100" b="0" i="1">
                            <a:latin typeface="Cambria Math" panose="02040503050406030204" pitchFamily="18" charset="0"/>
                          </a:rPr>
                          <m:t>𝑖</m:t>
                        </m:r>
                        <m:r>
                          <a:rPr lang="en-US" sz="1100" b="0" i="1">
                            <a:latin typeface="Cambria Math" panose="02040503050406030204" pitchFamily="18" charset="0"/>
                          </a:rPr>
                          <m:t>𝑗</m:t>
                        </m:r>
                      </m:sub>
                    </m:sSub>
                  </m:oMath>
                </a14:m>
                <a:r>
                  <a:rPr lang="en-GB" sz="1100" dirty="0" smtClean="0"/>
                  <a:t> </a:t>
                </a:r>
                <a14:m>
                  <m:oMath xmlns:m="http://schemas.openxmlformats.org/officeDocument/2006/math">
                    <m:r>
                      <a:rPr lang="en-US" sz="1100" b="0" i="1">
                        <a:latin typeface="Cambria Math" panose="02040503050406030204" pitchFamily="18" charset="0"/>
                      </a:rPr>
                      <m:t>− </m:t>
                    </m:r>
                  </m:oMath>
                </a14:m>
                <a:r>
                  <a:rPr lang="en-GB" sz="1100" dirty="0" smtClean="0"/>
                  <a:t> </a:t>
                </a:r>
                <a:r>
                  <a:rPr lang="en-GB" sz="1100" b="0" dirty="0" smtClean="0"/>
                  <a:t>Production terms</a:t>
                </a:r>
              </a:p>
              <a:p>
                <a:pPr algn="l">
                  <a:lnSpc>
                    <a:spcPct val="114000"/>
                  </a:lnSpc>
                </a:pP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rPr>
                          <m:t>𝐷</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GB" sz="1100" b="0" i="1">
                            <a:latin typeface="Cambria Math" panose="02040503050406030204" pitchFamily="18" charset="0"/>
                          </a:rPr>
                          <m:t>𝑣</m:t>
                        </m:r>
                      </m:sup>
                    </m:sSubSup>
                  </m:oMath>
                </a14:m>
                <a:r>
                  <a:rPr lang="en-GB" sz="1100" dirty="0" smtClean="0"/>
                  <a:t> , </a:t>
                </a: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rPr>
                          <m:t>𝐷</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US" sz="1100" b="0" i="1" smtClean="0">
                            <a:latin typeface="Cambria Math" panose="02040503050406030204" pitchFamily="18" charset="0"/>
                          </a:rPr>
                          <m:t>𝑡</m:t>
                        </m:r>
                      </m:sup>
                    </m:sSubSup>
                  </m:oMath>
                </a14:m>
                <a:r>
                  <a:rPr lang="en-GB" sz="1100" dirty="0"/>
                  <a:t> </a:t>
                </a:r>
                <a14:m>
                  <m:oMath xmlns:m="http://schemas.openxmlformats.org/officeDocument/2006/math">
                    <m:r>
                      <a:rPr lang="en-US" sz="1100" b="0" i="1">
                        <a:latin typeface="Cambria Math" panose="02040503050406030204" pitchFamily="18" charset="0"/>
                      </a:rPr>
                      <m:t>− </m:t>
                    </m:r>
                  </m:oMath>
                </a14:m>
                <a:r>
                  <a:rPr lang="en-GB" sz="1100" b="0" dirty="0" smtClean="0"/>
                  <a:t>Diffusion terms</a:t>
                </a:r>
              </a:p>
              <a:p>
                <a:pPr algn="l">
                  <a:lnSpc>
                    <a:spcPct val="114000"/>
                  </a:lnSpc>
                </a:pP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rPr>
                          <m:t>𝜙</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GB" sz="1100" b="0">
                            <a:latin typeface="Cambria Math" panose="02040503050406030204" pitchFamily="18" charset="0"/>
                          </a:rPr>
                          <m:t>∗</m:t>
                        </m:r>
                      </m:sup>
                    </m:sSubSup>
                  </m:oMath>
                </a14:m>
                <a:r>
                  <a:rPr lang="en-GB" sz="1100" dirty="0"/>
                  <a:t> </a:t>
                </a:r>
                <a14:m>
                  <m:oMath xmlns:m="http://schemas.openxmlformats.org/officeDocument/2006/math">
                    <m:r>
                      <a:rPr lang="en-US" sz="1100" b="0" i="1">
                        <a:latin typeface="Cambria Math" panose="02040503050406030204" pitchFamily="18" charset="0"/>
                      </a:rPr>
                      <m:t>−</m:t>
                    </m:r>
                  </m:oMath>
                </a14:m>
                <a:r>
                  <a:rPr lang="en-GB" sz="1100" b="0" dirty="0" smtClean="0"/>
                  <a:t>  Velocity-pressure </a:t>
                </a:r>
                <a:r>
                  <a:rPr lang="en-GB" sz="1100" b="0" dirty="0" smtClean="0"/>
                  <a:t>correlation</a:t>
                </a:r>
                <a:endParaRPr lang="en-GB" sz="1100" b="0" dirty="0" smtClean="0"/>
              </a:p>
              <a:p>
                <a:pPr algn="l">
                  <a:lnSpc>
                    <a:spcPct val="114000"/>
                  </a:lnSpc>
                </a:pPr>
                <a14:m>
                  <m:oMath xmlns:m="http://schemas.openxmlformats.org/officeDocument/2006/math">
                    <m:sSub>
                      <m:sSubPr>
                        <m:ctrlPr>
                          <a:rPr lang="en-GB" sz="1100" i="1">
                            <a:latin typeface="Cambria Math" panose="02040503050406030204" pitchFamily="18" charset="0"/>
                          </a:rPr>
                        </m:ctrlPr>
                      </m:sSubPr>
                      <m:e>
                        <m:r>
                          <a:rPr lang="en-GB" sz="1100" i="1">
                            <a:latin typeface="Cambria Math" panose="02040503050406030204" pitchFamily="18" charset="0"/>
                          </a:rPr>
                          <m:t>𝜀</m:t>
                        </m:r>
                      </m:e>
                      <m:sub>
                        <m:r>
                          <a:rPr lang="en-GB" sz="1100" i="1">
                            <a:latin typeface="Cambria Math" panose="02040503050406030204" pitchFamily="18" charset="0"/>
                          </a:rPr>
                          <m:t>𝑖</m:t>
                        </m:r>
                        <m:r>
                          <a:rPr lang="en-US" sz="1100" b="0" i="1">
                            <a:latin typeface="Cambria Math" panose="02040503050406030204" pitchFamily="18" charset="0"/>
                          </a:rPr>
                          <m:t>𝑗</m:t>
                        </m:r>
                      </m:sub>
                    </m:sSub>
                  </m:oMath>
                </a14:m>
                <a:r>
                  <a:rPr lang="en-GB" sz="1100" dirty="0"/>
                  <a:t> </a:t>
                </a:r>
                <a14:m>
                  <m:oMath xmlns:m="http://schemas.openxmlformats.org/officeDocument/2006/math">
                    <m:r>
                      <a:rPr lang="en-US" sz="1100" b="0" i="1">
                        <a:latin typeface="Cambria Math" panose="02040503050406030204" pitchFamily="18" charset="0"/>
                      </a:rPr>
                      <m:t>−</m:t>
                    </m:r>
                  </m:oMath>
                </a14:m>
                <a:r>
                  <a:rPr lang="en-GB" sz="1100" b="0" dirty="0" smtClean="0"/>
                  <a:t>  Dissipation</a:t>
                </a:r>
              </a:p>
              <a:p>
                <a:pPr algn="l">
                  <a:lnSpc>
                    <a:spcPct val="114000"/>
                  </a:lnSpc>
                </a:pPr>
                <a:endParaRPr lang="en-US" sz="1100" b="0" dirty="0" smtClean="0"/>
              </a:p>
              <a:p>
                <a:pPr algn="l">
                  <a:lnSpc>
                    <a:spcPct val="150000"/>
                  </a:lnSpc>
                </a:pP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rPr>
                          <m:t>𝜙</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GB" sz="1100" b="0" i="1">
                            <a:latin typeface="Cambria Math" panose="02040503050406030204" pitchFamily="18" charset="0"/>
                          </a:rPr>
                          <m:t>𝑤</m:t>
                        </m:r>
                      </m:sup>
                    </m:sSubSup>
                  </m:oMath>
                </a14:m>
                <a:r>
                  <a:rPr lang="en-GB" sz="1100" b="0" dirty="0" smtClean="0"/>
                  <a:t> ,  </a:t>
                </a:r>
                <a14:m>
                  <m:oMath xmlns:m="http://schemas.openxmlformats.org/officeDocument/2006/math">
                    <m:sSubSup>
                      <m:sSubSupPr>
                        <m:ctrlPr>
                          <a:rPr lang="en-GB" sz="1100" b="0" i="1">
                            <a:latin typeface="Cambria Math" panose="02040503050406030204" pitchFamily="18" charset="0"/>
                          </a:rPr>
                        </m:ctrlPr>
                      </m:sSubSupPr>
                      <m:e>
                        <m:r>
                          <a:rPr lang="en-GB" sz="1100" b="0" i="1" smtClean="0">
                            <a:latin typeface="Cambria Math" panose="02040503050406030204" pitchFamily="18" charset="0"/>
                            <a:ea typeface="Cambria Math" panose="02040503050406030204" pitchFamily="18" charset="0"/>
                          </a:rPr>
                          <m:t>𝜀</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GB" sz="1100" b="0" i="1">
                            <a:latin typeface="Cambria Math" panose="02040503050406030204" pitchFamily="18" charset="0"/>
                          </a:rPr>
                          <m:t>𝑤</m:t>
                        </m:r>
                      </m:sup>
                    </m:sSubSup>
                  </m:oMath>
                </a14:m>
                <a:r>
                  <a:rPr lang="en-GB" sz="1100" dirty="0"/>
                  <a:t> </a:t>
                </a:r>
                <a14:m>
                  <m:oMath xmlns:m="http://schemas.openxmlformats.org/officeDocument/2006/math">
                    <m:r>
                      <a:rPr lang="en-US" sz="1100" b="0" i="1">
                        <a:latin typeface="Cambria Math" panose="02040503050406030204" pitchFamily="18" charset="0"/>
                      </a:rPr>
                      <m:t>−</m:t>
                    </m:r>
                  </m:oMath>
                </a14:m>
                <a:r>
                  <a:rPr lang="en-GB" sz="1100" b="0" dirty="0"/>
                  <a:t> </a:t>
                </a:r>
                <a:r>
                  <a:rPr lang="en-GB" sz="1100" b="0" dirty="0" smtClean="0"/>
                  <a:t>near-wall model</a:t>
                </a:r>
                <a:endParaRPr lang="en-GB" sz="1100" b="0" i="1" dirty="0" smtClean="0">
                  <a:latin typeface="Cambria Math" panose="02040503050406030204" pitchFamily="18" charset="0"/>
                </a:endParaRPr>
              </a:p>
              <a:p>
                <a:pPr algn="l">
                  <a:lnSpc>
                    <a:spcPct val="150000"/>
                  </a:lnSpc>
                </a:pP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rPr>
                          <m:t>𝜙</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US" sz="1100" b="0" i="1" smtClean="0">
                            <a:latin typeface="Cambria Math" panose="02040503050406030204" pitchFamily="18" charset="0"/>
                          </a:rPr>
                          <m:t>h</m:t>
                        </m:r>
                      </m:sup>
                    </m:sSubSup>
                  </m:oMath>
                </a14:m>
                <a:r>
                  <a:rPr lang="en-GB" sz="1100" b="0" dirty="0"/>
                  <a:t> ,  </a:t>
                </a:r>
                <a14:m>
                  <m:oMath xmlns:m="http://schemas.openxmlformats.org/officeDocument/2006/math">
                    <m:sSubSup>
                      <m:sSubSupPr>
                        <m:ctrlPr>
                          <a:rPr lang="en-GB" sz="1100" b="0" i="1">
                            <a:latin typeface="Cambria Math" panose="02040503050406030204" pitchFamily="18" charset="0"/>
                          </a:rPr>
                        </m:ctrlPr>
                      </m:sSubSupPr>
                      <m:e>
                        <m:r>
                          <a:rPr lang="en-GB" sz="1100" b="0" i="1">
                            <a:latin typeface="Cambria Math" panose="02040503050406030204" pitchFamily="18" charset="0"/>
                            <a:ea typeface="Cambria Math" panose="02040503050406030204" pitchFamily="18" charset="0"/>
                          </a:rPr>
                          <m:t>𝜀</m:t>
                        </m:r>
                      </m:e>
                      <m:sub>
                        <m:r>
                          <a:rPr lang="en-GB" sz="1100" b="0" i="1">
                            <a:latin typeface="Cambria Math" panose="02040503050406030204" pitchFamily="18" charset="0"/>
                          </a:rPr>
                          <m:t>𝑖</m:t>
                        </m:r>
                        <m:r>
                          <a:rPr lang="en-US" sz="1100" b="0" i="1">
                            <a:latin typeface="Cambria Math" panose="02040503050406030204" pitchFamily="18" charset="0"/>
                          </a:rPr>
                          <m:t>𝑗</m:t>
                        </m:r>
                      </m:sub>
                      <m:sup>
                        <m:r>
                          <a:rPr lang="en-US" sz="1100" b="0" i="1" smtClean="0">
                            <a:latin typeface="Cambria Math" panose="02040503050406030204" pitchFamily="18" charset="0"/>
                          </a:rPr>
                          <m:t>h</m:t>
                        </m:r>
                      </m:sup>
                    </m:sSubSup>
                  </m:oMath>
                </a14:m>
                <a:r>
                  <a:rPr lang="en-GB" sz="1100" dirty="0"/>
                  <a:t> </a:t>
                </a:r>
                <a14:m>
                  <m:oMath xmlns:m="http://schemas.openxmlformats.org/officeDocument/2006/math">
                    <m:r>
                      <a:rPr lang="en-US" sz="1100" b="0" i="1">
                        <a:latin typeface="Cambria Math" panose="02040503050406030204" pitchFamily="18" charset="0"/>
                      </a:rPr>
                      <m:t>−</m:t>
                    </m:r>
                  </m:oMath>
                </a14:m>
                <a:r>
                  <a:rPr lang="en-GB" sz="1100" b="0" dirty="0"/>
                  <a:t> </a:t>
                </a:r>
                <a:r>
                  <a:rPr lang="en-GB" sz="1100" b="0" dirty="0" smtClean="0"/>
                  <a:t>quasi-homogeneous model</a:t>
                </a:r>
                <a:endParaRPr lang="en-GB" sz="1100" b="0" dirty="0"/>
              </a:p>
            </p:txBody>
          </p:sp>
        </mc:Choice>
        <mc:Fallback>
          <p:sp>
            <p:nvSpPr>
              <p:cNvPr id="11" name="Rectangle 10"/>
              <p:cNvSpPr>
                <a:spLocks noRot="1" noChangeAspect="1" noMove="1" noResize="1" noEditPoints="1" noAdjustHandles="1" noChangeArrowheads="1" noChangeShapeType="1" noTextEdit="1"/>
              </p:cNvSpPr>
              <p:nvPr/>
            </p:nvSpPr>
            <p:spPr>
              <a:xfrm>
                <a:off x="6474078" y="1225347"/>
                <a:ext cx="2570127" cy="172765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6888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Model Performance</a:t>
            </a:r>
            <a:endParaRPr lang="en-GB" dirty="0"/>
          </a:p>
        </p:txBody>
      </p:sp>
      <p:sp>
        <p:nvSpPr>
          <p:cNvPr id="3" name="Content Placeholder 2"/>
          <p:cNvSpPr>
            <a:spLocks noGrp="1"/>
          </p:cNvSpPr>
          <p:nvPr>
            <p:ph idx="1"/>
          </p:nvPr>
        </p:nvSpPr>
        <p:spPr>
          <a:xfrm>
            <a:off x="739726" y="987983"/>
            <a:ext cx="7637615" cy="3493030"/>
          </a:xfrm>
        </p:spPr>
        <p:txBody>
          <a:bodyPr/>
          <a:lstStyle/>
          <a:p>
            <a:r>
              <a:rPr lang="en-US" sz="1600" b="1" dirty="0" smtClean="0">
                <a:solidFill>
                  <a:srgbClr val="055373"/>
                </a:solidFill>
              </a:rPr>
              <a:t>Assessment for forced convection</a:t>
            </a:r>
          </a:p>
          <a:p>
            <a:r>
              <a:rPr lang="en-US" b="1" dirty="0" smtClean="0">
                <a:solidFill>
                  <a:srgbClr val="055373"/>
                </a:solidFill>
              </a:rPr>
              <a:t>Ortiz et al. (2022)</a:t>
            </a:r>
            <a:endParaRPr lang="en-GB" b="1" dirty="0">
              <a:solidFill>
                <a:srgbClr val="055373"/>
              </a:solidFill>
            </a:endParaRPr>
          </a:p>
        </p:txBody>
      </p:sp>
      <p:pic>
        <p:nvPicPr>
          <p:cNvPr id="4" name="Picture 3"/>
          <p:cNvPicPr>
            <a:picLocks noChangeAspect="1"/>
          </p:cNvPicPr>
          <p:nvPr/>
        </p:nvPicPr>
        <p:blipFill>
          <a:blip r:embed="rId2"/>
          <a:stretch>
            <a:fillRect/>
          </a:stretch>
        </p:blipFill>
        <p:spPr>
          <a:xfrm>
            <a:off x="672488" y="2503739"/>
            <a:ext cx="2145774" cy="1539012"/>
          </a:xfrm>
          <a:prstGeom prst="rect">
            <a:avLst/>
          </a:prstGeom>
        </p:spPr>
      </p:pic>
      <p:pic>
        <p:nvPicPr>
          <p:cNvPr id="8" name="Picture 7"/>
          <p:cNvPicPr>
            <a:picLocks noChangeAspect="1"/>
          </p:cNvPicPr>
          <p:nvPr/>
        </p:nvPicPr>
        <p:blipFill>
          <a:blip r:embed="rId3"/>
          <a:stretch>
            <a:fillRect/>
          </a:stretch>
        </p:blipFill>
        <p:spPr>
          <a:xfrm>
            <a:off x="5477949" y="255386"/>
            <a:ext cx="3636000" cy="1091273"/>
          </a:xfrm>
          <a:prstGeom prst="rect">
            <a:avLst/>
          </a:prstGeom>
        </p:spPr>
      </p:pic>
      <p:pic>
        <p:nvPicPr>
          <p:cNvPr id="9" name="Picture 8"/>
          <p:cNvPicPr>
            <a:picLocks noChangeAspect="1"/>
          </p:cNvPicPr>
          <p:nvPr/>
        </p:nvPicPr>
        <p:blipFill>
          <a:blip r:embed="rId4"/>
          <a:stretch>
            <a:fillRect/>
          </a:stretch>
        </p:blipFill>
        <p:spPr>
          <a:xfrm>
            <a:off x="3045458" y="2403830"/>
            <a:ext cx="2880000" cy="1895196"/>
          </a:xfrm>
          <a:prstGeom prst="rect">
            <a:avLst/>
          </a:prstGeom>
        </p:spPr>
      </p:pic>
      <p:pic>
        <p:nvPicPr>
          <p:cNvPr id="10" name="Picture 9"/>
          <p:cNvPicPr>
            <a:picLocks noChangeAspect="1"/>
          </p:cNvPicPr>
          <p:nvPr/>
        </p:nvPicPr>
        <p:blipFill>
          <a:blip r:embed="rId5"/>
          <a:stretch>
            <a:fillRect/>
          </a:stretch>
        </p:blipFill>
        <p:spPr>
          <a:xfrm>
            <a:off x="6152655" y="2395081"/>
            <a:ext cx="2880000" cy="1903945"/>
          </a:xfrm>
          <a:prstGeom prst="rect">
            <a:avLst/>
          </a:prstGeom>
        </p:spPr>
      </p:pic>
      <p:sp>
        <p:nvSpPr>
          <p:cNvPr id="7" name="TextBox 6"/>
          <p:cNvSpPr txBox="1"/>
          <p:nvPr/>
        </p:nvSpPr>
        <p:spPr>
          <a:xfrm>
            <a:off x="825689" y="1857847"/>
            <a:ext cx="234059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0000"/>
                </a:solidFill>
                <a:effectLst/>
                <a:uFillTx/>
                <a:latin typeface="Helvetica Neue"/>
                <a:ea typeface="Helvetica Neue"/>
                <a:cs typeface="Helvetica Neue"/>
                <a:sym typeface="Helvetica Neue"/>
              </a:rPr>
              <a:t>Turbulent channel flow with constant heat flux</a:t>
            </a:r>
            <a:endParaRPr kumimoji="0" lang="en-GB" sz="1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AlternateContent xmlns:mc="http://schemas.openxmlformats.org/markup-compatibility/2006">
        <mc:Choice xmlns:a14="http://schemas.microsoft.com/office/drawing/2010/main" Requires="a14">
          <p:sp>
            <p:nvSpPr>
              <p:cNvPr id="12" name="TextBox 11"/>
              <p:cNvSpPr txBox="1"/>
              <p:nvPr/>
            </p:nvSpPr>
            <p:spPr>
              <a:xfrm>
                <a:off x="7025367" y="2157609"/>
                <a:ext cx="114685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𝑷𝒓</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𝟎𝟐𝟓</m:t>
                      </m:r>
                    </m:oMath>
                  </m:oMathPara>
                </a14:m>
                <a:endParaRPr kumimoji="0" lang="en-GB" sz="1600" b="1" i="0" u="none" strike="noStrike" cap="none" spc="0" normalizeH="0" baseline="0" dirty="0">
                  <a:ln>
                    <a:noFill/>
                  </a:ln>
                  <a:solidFill>
                    <a:srgbClr val="000000"/>
                  </a:solidFill>
                  <a:effectLst/>
                  <a:uFillTx/>
                  <a:ea typeface="Helvetica Neue"/>
                  <a:cs typeface="Helvetica Neue"/>
                  <a:sym typeface="Helvetica Neue"/>
                </a:endParaRPr>
              </a:p>
            </p:txBody>
          </p:sp>
        </mc:Choice>
        <mc:Fallback>
          <p:sp>
            <p:nvSpPr>
              <p:cNvPr id="12" name="TextBox 11"/>
              <p:cNvSpPr txBox="1">
                <a:spLocks noRot="1" noChangeAspect="1" noMove="1" noResize="1" noEditPoints="1" noAdjustHandles="1" noChangeArrowheads="1" noChangeShapeType="1" noTextEdit="1"/>
              </p:cNvSpPr>
              <p:nvPr/>
            </p:nvSpPr>
            <p:spPr>
              <a:xfrm>
                <a:off x="7025367" y="2157609"/>
                <a:ext cx="1146852" cy="246221"/>
              </a:xfrm>
              <a:prstGeom prst="rect">
                <a:avLst/>
              </a:prstGeom>
              <a:blipFill>
                <a:blip r:embed="rId6"/>
                <a:stretch>
                  <a:fillRect l="-5291" r="-529" b="-10000"/>
                </a:stretch>
              </a:blipFill>
              <a:ln w="12700" cap="flat">
                <a:noFill/>
                <a:miter lim="400000"/>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046822" y="2124586"/>
                <a:ext cx="102342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𝑷𝒓</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16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𝟕𝟏</m:t>
                      </m:r>
                    </m:oMath>
                  </m:oMathPara>
                </a14:m>
                <a:endParaRPr kumimoji="0" lang="en-GB" sz="1600" b="1" i="0" u="none" strike="noStrike" cap="none" spc="0" normalizeH="0" baseline="0" dirty="0">
                  <a:ln>
                    <a:noFill/>
                  </a:ln>
                  <a:solidFill>
                    <a:srgbClr val="000000"/>
                  </a:solidFill>
                  <a:effectLst/>
                  <a:uFillTx/>
                  <a:ea typeface="Helvetica Neue"/>
                  <a:cs typeface="Helvetica Neue"/>
                  <a:sym typeface="Helvetica Neue"/>
                </a:endParaRPr>
              </a:p>
            </p:txBody>
          </p:sp>
        </mc:Choice>
        <mc:Fallback>
          <p:sp>
            <p:nvSpPr>
              <p:cNvPr id="13" name="TextBox 12"/>
              <p:cNvSpPr txBox="1">
                <a:spLocks noRot="1" noChangeAspect="1" noMove="1" noResize="1" noEditPoints="1" noAdjustHandles="1" noChangeArrowheads="1" noChangeShapeType="1" noTextEdit="1"/>
              </p:cNvSpPr>
              <p:nvPr/>
            </p:nvSpPr>
            <p:spPr>
              <a:xfrm>
                <a:off x="4046822" y="2124586"/>
                <a:ext cx="1023422" cy="246221"/>
              </a:xfrm>
              <a:prstGeom prst="rect">
                <a:avLst/>
              </a:prstGeom>
              <a:blipFill>
                <a:blip r:embed="rId7"/>
                <a:stretch>
                  <a:fillRect l="-6548" r="-595" b="-7500"/>
                </a:stretch>
              </a:blipFill>
              <a:ln w="12700" cap="flat">
                <a:noFill/>
                <a:miter lim="400000"/>
              </a:ln>
              <a:effectLst/>
            </p:spPr>
            <p:txBody>
              <a:bodyPr/>
              <a:lstStyle/>
              <a:p>
                <a:r>
                  <a:rPr lang="en-GB">
                    <a:noFill/>
                  </a:rPr>
                  <a:t> </a:t>
                </a:r>
              </a:p>
            </p:txBody>
          </p:sp>
        </mc:Fallback>
      </mc:AlternateContent>
    </p:spTree>
    <p:extLst>
      <p:ext uri="{BB962C8B-B14F-4D97-AF65-F5344CB8AC3E}">
        <p14:creationId xmlns:p14="http://schemas.microsoft.com/office/powerpoint/2010/main" val="20970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Model Performance</a:t>
            </a:r>
            <a:endParaRPr lang="en-GB" dirty="0"/>
          </a:p>
        </p:txBody>
      </p:sp>
      <p:pic>
        <p:nvPicPr>
          <p:cNvPr id="5" name="Picture 4"/>
          <p:cNvPicPr>
            <a:picLocks noChangeAspect="1"/>
          </p:cNvPicPr>
          <p:nvPr/>
        </p:nvPicPr>
        <p:blipFill>
          <a:blip r:embed="rId2"/>
          <a:stretch>
            <a:fillRect/>
          </a:stretch>
        </p:blipFill>
        <p:spPr>
          <a:xfrm>
            <a:off x="835387" y="2420904"/>
            <a:ext cx="1402818" cy="2309876"/>
          </a:xfrm>
          <a:prstGeom prst="rect">
            <a:avLst/>
          </a:prstGeom>
        </p:spPr>
      </p:pic>
      <p:pic>
        <p:nvPicPr>
          <p:cNvPr id="6" name="Picture 5"/>
          <p:cNvPicPr>
            <a:picLocks noChangeAspect="1"/>
          </p:cNvPicPr>
          <p:nvPr/>
        </p:nvPicPr>
        <p:blipFill>
          <a:blip r:embed="rId3"/>
          <a:stretch>
            <a:fillRect/>
          </a:stretch>
        </p:blipFill>
        <p:spPr>
          <a:xfrm>
            <a:off x="3298533" y="2340111"/>
            <a:ext cx="2520000" cy="2035827"/>
          </a:xfrm>
          <a:prstGeom prst="rect">
            <a:avLst/>
          </a:prstGeom>
        </p:spPr>
      </p:pic>
      <p:pic>
        <p:nvPicPr>
          <p:cNvPr id="7" name="Picture 6"/>
          <p:cNvPicPr>
            <a:picLocks noChangeAspect="1"/>
          </p:cNvPicPr>
          <p:nvPr/>
        </p:nvPicPr>
        <p:blipFill>
          <a:blip r:embed="rId4"/>
          <a:stretch>
            <a:fillRect/>
          </a:stretch>
        </p:blipFill>
        <p:spPr>
          <a:xfrm>
            <a:off x="6328445" y="2340111"/>
            <a:ext cx="2520000" cy="1987658"/>
          </a:xfrm>
          <a:prstGeom prst="rect">
            <a:avLst/>
          </a:prstGeom>
        </p:spPr>
      </p:pic>
      <p:sp>
        <p:nvSpPr>
          <p:cNvPr id="8" name="Content Placeholder 2"/>
          <p:cNvSpPr txBox="1">
            <a:spLocks/>
          </p:cNvSpPr>
          <p:nvPr/>
        </p:nvSpPr>
        <p:spPr>
          <a:xfrm>
            <a:off x="739726" y="987983"/>
            <a:ext cx="7637615" cy="3493030"/>
          </a:xfrm>
          <a:prstGeom prst="rect">
            <a:avLst/>
          </a:prstGeom>
        </p:spPr>
        <p:txBody>
          <a:bodyPr/>
          <a:lstStyle>
            <a:lvl1pPr marL="0" marR="0" indent="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1pPr>
            <a:lvl2pPr marL="360363" marR="0" indent="-180975"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2pPr>
            <a:lvl3pPr marL="539750" marR="0" indent="-179388"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3pPr>
            <a:lvl4pPr marL="627063" marR="0" indent="-171450"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4pPr>
            <a:lvl5pPr marL="806450" marR="0" indent="-171450" algn="l" defTabSz="300038"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r>
              <a:rPr lang="en-US" sz="1600" b="1" dirty="0" smtClean="0">
                <a:solidFill>
                  <a:srgbClr val="055373"/>
                </a:solidFill>
              </a:rPr>
              <a:t>Assessment for natural convection</a:t>
            </a:r>
          </a:p>
          <a:p>
            <a:r>
              <a:rPr lang="en-US" b="1" dirty="0" smtClean="0">
                <a:solidFill>
                  <a:srgbClr val="055373"/>
                </a:solidFill>
              </a:rPr>
              <a:t>Ortiz et al. (2022)</a:t>
            </a:r>
            <a:endParaRPr lang="en-GB" b="1" dirty="0">
              <a:solidFill>
                <a:srgbClr val="055373"/>
              </a:solidFill>
            </a:endParaRPr>
          </a:p>
        </p:txBody>
      </p:sp>
      <p:pic>
        <p:nvPicPr>
          <p:cNvPr id="9" name="Picture 8"/>
          <p:cNvPicPr>
            <a:picLocks noChangeAspect="1"/>
          </p:cNvPicPr>
          <p:nvPr/>
        </p:nvPicPr>
        <p:blipFill>
          <a:blip r:embed="rId5"/>
          <a:stretch>
            <a:fillRect/>
          </a:stretch>
        </p:blipFill>
        <p:spPr>
          <a:xfrm>
            <a:off x="5477949" y="255386"/>
            <a:ext cx="3636000" cy="1091273"/>
          </a:xfrm>
          <a:prstGeom prst="rect">
            <a:avLst/>
          </a:prstGeom>
        </p:spPr>
      </p:pic>
      <mc:AlternateContent xmlns:mc="http://schemas.openxmlformats.org/markup-compatibility/2006">
        <mc:Choice xmlns:a14="http://schemas.microsoft.com/office/drawing/2010/main" Requires="a14">
          <p:sp>
            <p:nvSpPr>
              <p:cNvPr id="11" name="TextBox 10"/>
              <p:cNvSpPr txBox="1"/>
              <p:nvPr/>
            </p:nvSpPr>
            <p:spPr>
              <a:xfrm>
                <a:off x="739726" y="1799322"/>
                <a:ext cx="234059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0000"/>
                    </a:solidFill>
                    <a:effectLst/>
                    <a:uFillTx/>
                    <a:latin typeface="Helvetica Neue"/>
                    <a:ea typeface="Helvetica Neue"/>
                    <a:cs typeface="Helvetica Neue"/>
                    <a:sym typeface="Helvetica Neue"/>
                  </a:rPr>
                  <a:t>Natural convection boundary layer, </a:t>
                </a:r>
                <a14:m>
                  <m:oMath xmlns:m="http://schemas.openxmlformats.org/officeDocument/2006/math">
                    <m:r>
                      <a:rPr kumimoji="0" lang="en-US" sz="14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𝑹𝒂</m:t>
                    </m:r>
                  </m:oMath>
                </a14:m>
                <a:r>
                  <a:rPr kumimoji="0" lang="en-GB" sz="1400" b="1" i="0" u="none" strike="noStrike" cap="none" spc="0" normalizeH="0" baseline="0" dirty="0" smtClean="0">
                    <a:ln>
                      <a:noFill/>
                    </a:ln>
                    <a:solidFill>
                      <a:srgbClr val="000000"/>
                    </a:solidFill>
                    <a:effectLst/>
                    <a:uFillTx/>
                    <a:latin typeface="Helvetica Neue"/>
                    <a:ea typeface="Helvetica Neue"/>
                    <a:cs typeface="Helvetica Neue"/>
                    <a:sym typeface="Helvetica Neue"/>
                  </a:rPr>
                  <a:t> ~ 10</a:t>
                </a:r>
                <a:r>
                  <a:rPr kumimoji="0" lang="en-GB" sz="1400" b="1" i="0" u="none" strike="noStrike" cap="none" spc="0" normalizeH="0" baseline="30000" dirty="0" smtClean="0">
                    <a:ln>
                      <a:noFill/>
                    </a:ln>
                    <a:solidFill>
                      <a:srgbClr val="000000"/>
                    </a:solidFill>
                    <a:effectLst/>
                    <a:uFillTx/>
                    <a:latin typeface="Helvetica Neue"/>
                    <a:ea typeface="Helvetica Neue"/>
                    <a:cs typeface="Helvetica Neue"/>
                    <a:sym typeface="Helvetica Neue"/>
                  </a:rPr>
                  <a:t>11</a:t>
                </a:r>
                <a:endParaRPr kumimoji="0" lang="en-GB" sz="1400" b="1" i="0" u="none" strike="noStrike" cap="none" spc="0" normalizeH="0" baseline="30000" dirty="0">
                  <a:ln>
                    <a:noFill/>
                  </a:ln>
                  <a:solidFill>
                    <a:srgbClr val="000000"/>
                  </a:solidFill>
                  <a:effectLst/>
                  <a:uFillTx/>
                  <a:latin typeface="Helvetica Neue"/>
                  <a:ea typeface="Helvetica Neue"/>
                  <a:cs typeface="Helvetica Neue"/>
                  <a:sym typeface="Helvetica Neue"/>
                </a:endParaRPr>
              </a:p>
            </p:txBody>
          </p:sp>
        </mc:Choice>
        <mc:Fallback>
          <p:sp>
            <p:nvSpPr>
              <p:cNvPr id="11" name="TextBox 10"/>
              <p:cNvSpPr txBox="1">
                <a:spLocks noRot="1" noChangeAspect="1" noMove="1" noResize="1" noEditPoints="1" noAdjustHandles="1" noChangeArrowheads="1" noChangeShapeType="1" noTextEdit="1"/>
              </p:cNvSpPr>
              <p:nvPr/>
            </p:nvSpPr>
            <p:spPr>
              <a:xfrm>
                <a:off x="739726" y="1799322"/>
                <a:ext cx="2340591" cy="533479"/>
              </a:xfrm>
              <a:prstGeom prst="rect">
                <a:avLst/>
              </a:prstGeom>
              <a:blipFill>
                <a:blip r:embed="rId6"/>
                <a:stretch>
                  <a:fillRect l="-2344" b="-10227"/>
                </a:stretch>
              </a:blipFill>
              <a:ln w="12700" cap="flat">
                <a:noFill/>
                <a:miter lim="400000"/>
              </a:ln>
              <a:effectLst/>
            </p:spPr>
            <p:txBody>
              <a:bodyPr/>
              <a:lstStyle/>
              <a:p>
                <a:r>
                  <a:rPr lang="en-GB">
                    <a:noFill/>
                  </a:rPr>
                  <a:t> </a:t>
                </a:r>
              </a:p>
            </p:txBody>
          </p:sp>
        </mc:Fallback>
      </mc:AlternateContent>
      <p:sp>
        <p:nvSpPr>
          <p:cNvPr id="12" name="TextBox 11"/>
          <p:cNvSpPr txBox="1"/>
          <p:nvPr/>
        </p:nvSpPr>
        <p:spPr>
          <a:xfrm>
            <a:off x="3956131" y="2055325"/>
            <a:ext cx="145332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0000"/>
                </a:solidFill>
                <a:effectLst/>
                <a:uFillTx/>
                <a:latin typeface="Helvetica Neue"/>
                <a:ea typeface="Helvetica Neue"/>
                <a:cs typeface="Helvetica Neue"/>
                <a:sym typeface="Helvetica Neue"/>
              </a:rPr>
              <a:t>Velocity</a:t>
            </a:r>
            <a:endParaRPr kumimoji="0" lang="en-GB" sz="1400" b="1" i="0" u="none" strike="noStrike" cap="none" spc="0" normalizeH="0" baseline="30000" dirty="0">
              <a:ln>
                <a:noFill/>
              </a:ln>
              <a:solidFill>
                <a:srgbClr val="000000"/>
              </a:solidFill>
              <a:effectLst/>
              <a:uFillTx/>
              <a:latin typeface="Helvetica Neue"/>
              <a:ea typeface="Helvetica Neue"/>
              <a:cs typeface="Helvetica Neue"/>
              <a:sym typeface="Helvetica Neue"/>
            </a:endParaRPr>
          </a:p>
        </p:txBody>
      </p:sp>
      <p:sp>
        <p:nvSpPr>
          <p:cNvPr id="13" name="TextBox 12"/>
          <p:cNvSpPr txBox="1"/>
          <p:nvPr/>
        </p:nvSpPr>
        <p:spPr>
          <a:xfrm>
            <a:off x="6882337" y="2055819"/>
            <a:ext cx="159865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0000"/>
                </a:solidFill>
                <a:effectLst/>
                <a:uFillTx/>
                <a:latin typeface="Helvetica Neue"/>
                <a:ea typeface="Helvetica Neue"/>
                <a:cs typeface="Helvetica Neue"/>
                <a:sym typeface="Helvetica Neue"/>
              </a:rPr>
              <a:t>Temperature</a:t>
            </a:r>
            <a:endParaRPr kumimoji="0" lang="en-GB" sz="1400" b="1" i="0" u="none" strike="noStrike" cap="none" spc="0" normalizeH="0" baseline="3000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6370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5174" y="1222271"/>
            <a:ext cx="7637615" cy="3493030"/>
          </a:xfrm>
          <a:prstGeom prst="rect">
            <a:avLst/>
          </a:prstGeom>
        </p:spPr>
        <p:txBody>
          <a:bodyPr/>
          <a:lstStyle>
            <a:lvl1pPr marL="0" marR="0" indent="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1pPr>
            <a:lvl2pPr marL="360363" marR="0" indent="-180975"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2pPr>
            <a:lvl3pPr marL="539750" marR="0" indent="-179388"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3pPr>
            <a:lvl4pPr marL="627063" marR="0" indent="-171450"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4pPr>
            <a:lvl5pPr marL="806450" marR="0" indent="-171450" algn="l" defTabSz="300038"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r>
              <a:rPr lang="en-US" sz="1600" b="1" dirty="0" smtClean="0">
                <a:solidFill>
                  <a:srgbClr val="055373"/>
                </a:solidFill>
              </a:rPr>
              <a:t>Academic Models</a:t>
            </a:r>
          </a:p>
          <a:p>
            <a:pPr marL="285750" indent="-285750">
              <a:lnSpc>
                <a:spcPct val="150000"/>
              </a:lnSpc>
              <a:buFontTx/>
              <a:buChar char="-"/>
            </a:pPr>
            <a:r>
              <a:rPr lang="en-US" b="1" dirty="0" smtClean="0"/>
              <a:t>Too complex, numerically unstable</a:t>
            </a:r>
          </a:p>
          <a:p>
            <a:pPr marL="285750" indent="-285750">
              <a:lnSpc>
                <a:spcPct val="150000"/>
              </a:lnSpc>
              <a:buFontTx/>
              <a:buChar char="-"/>
            </a:pPr>
            <a:r>
              <a:rPr lang="en-US" b="1" dirty="0" smtClean="0"/>
              <a:t>Not suitable for reactor-scale simulations</a:t>
            </a:r>
          </a:p>
          <a:p>
            <a:pPr marL="285750" indent="-285750">
              <a:lnSpc>
                <a:spcPct val="150000"/>
              </a:lnSpc>
              <a:buFontTx/>
              <a:buChar char="-"/>
            </a:pPr>
            <a:r>
              <a:rPr lang="en-US" b="1" dirty="0" smtClean="0"/>
              <a:t>Not available in commercial codes</a:t>
            </a:r>
            <a:endParaRPr lang="en-GB" b="1" dirty="0"/>
          </a:p>
        </p:txBody>
      </p:sp>
      <p:sp>
        <p:nvSpPr>
          <p:cNvPr id="2" name="Tijdelijke aanduiding voor tekst 1"/>
          <p:cNvSpPr>
            <a:spLocks noGrp="1"/>
          </p:cNvSpPr>
          <p:nvPr>
            <p:ph type="body" sz="quarter" idx="21"/>
          </p:nvPr>
        </p:nvSpPr>
        <p:spPr/>
        <p:txBody>
          <a:bodyPr/>
          <a:lstStyle/>
          <a:p>
            <a:r>
              <a:rPr lang="en-US" dirty="0" smtClean="0"/>
              <a:t>Turbulent Heat Flux Modelling</a:t>
            </a:r>
            <a:endParaRPr lang="en-US" dirty="0"/>
          </a:p>
        </p:txBody>
      </p:sp>
      <p:sp>
        <p:nvSpPr>
          <p:cNvPr id="3" name="Content Placeholder 2"/>
          <p:cNvSpPr>
            <a:spLocks noGrp="1"/>
          </p:cNvSpPr>
          <p:nvPr>
            <p:ph idx="1"/>
          </p:nvPr>
        </p:nvSpPr>
        <p:spPr>
          <a:xfrm>
            <a:off x="739726" y="1226823"/>
            <a:ext cx="7637615" cy="1816628"/>
          </a:xfrm>
        </p:spPr>
        <p:txBody>
          <a:bodyPr/>
          <a:lstStyle/>
          <a:p>
            <a:r>
              <a:rPr lang="en-US" sz="1600" b="1" dirty="0" smtClean="0">
                <a:solidFill>
                  <a:srgbClr val="055373"/>
                </a:solidFill>
              </a:rPr>
              <a:t>Engineering Closures</a:t>
            </a:r>
          </a:p>
          <a:p>
            <a:pPr marL="285750" indent="-285750">
              <a:lnSpc>
                <a:spcPct val="150000"/>
              </a:lnSpc>
              <a:buFontTx/>
              <a:buChar char="-"/>
            </a:pPr>
            <a:r>
              <a:rPr lang="en-US" b="1" dirty="0" smtClean="0"/>
              <a:t>Reynolds analogy – not applicable to liquid metals</a:t>
            </a:r>
          </a:p>
          <a:p>
            <a:pPr marL="285750" indent="-285750">
              <a:lnSpc>
                <a:spcPct val="150000"/>
              </a:lnSpc>
              <a:buFontTx/>
              <a:buChar char="-"/>
            </a:pPr>
            <a:r>
              <a:rPr lang="en-US" b="1" dirty="0" smtClean="0"/>
              <a:t>Calibration necessary</a:t>
            </a:r>
          </a:p>
          <a:p>
            <a:pPr marL="285750" indent="-285750">
              <a:lnSpc>
                <a:spcPct val="150000"/>
              </a:lnSpc>
              <a:buFontTx/>
              <a:buChar char="-"/>
            </a:pPr>
            <a:r>
              <a:rPr lang="en-US" b="1" dirty="0" smtClean="0"/>
              <a:t>Require </a:t>
            </a:r>
            <a:r>
              <a:rPr lang="en-US" b="1" i="1" dirty="0" smtClean="0"/>
              <a:t>a priori</a:t>
            </a:r>
            <a:r>
              <a:rPr lang="en-US" b="1" dirty="0" smtClean="0"/>
              <a:t> knowledge of flow parameters</a:t>
            </a:r>
          </a:p>
          <a:p>
            <a:pPr marL="285750" indent="-285750">
              <a:lnSpc>
                <a:spcPct val="150000"/>
              </a:lnSpc>
              <a:buFontTx/>
              <a:buChar char="-"/>
            </a:pPr>
            <a:r>
              <a:rPr lang="en-US" b="1" dirty="0" smtClean="0"/>
              <a:t>Not applicable in integral settings</a:t>
            </a:r>
          </a:p>
          <a:p>
            <a:pPr marL="285750" indent="-285750">
              <a:buFontTx/>
              <a:buChar char="-"/>
            </a:pPr>
            <a:endParaRPr lang="en-US" dirty="0"/>
          </a:p>
        </p:txBody>
      </p:sp>
    </p:spTree>
    <p:extLst>
      <p:ext uri="{BB962C8B-B14F-4D97-AF65-F5344CB8AC3E}">
        <p14:creationId xmlns:p14="http://schemas.microsoft.com/office/powerpoint/2010/main" val="233100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Turbulent Heat Flux Modelling</a:t>
            </a:r>
            <a:endParaRPr lang="en-US" dirty="0"/>
          </a:p>
        </p:txBody>
      </p:sp>
      <p:sp>
        <p:nvSpPr>
          <p:cNvPr id="3" name="Content Placeholder 2"/>
          <p:cNvSpPr>
            <a:spLocks noGrp="1"/>
          </p:cNvSpPr>
          <p:nvPr>
            <p:ph idx="1"/>
          </p:nvPr>
        </p:nvSpPr>
        <p:spPr>
          <a:xfrm>
            <a:off x="739726" y="1226823"/>
            <a:ext cx="7637615" cy="3493030"/>
          </a:xfrm>
        </p:spPr>
        <p:txBody>
          <a:bodyPr/>
          <a:lstStyle/>
          <a:p>
            <a:pPr marL="285750" indent="-285750">
              <a:lnSpc>
                <a:spcPct val="200000"/>
              </a:lnSpc>
              <a:buFontTx/>
              <a:buChar char="-"/>
            </a:pPr>
            <a:r>
              <a:rPr lang="en-US" sz="1600" b="1" dirty="0"/>
              <a:t>Universal </a:t>
            </a:r>
            <a:r>
              <a:rPr lang="en-US" sz="1600" b="1" dirty="0" smtClean="0"/>
              <a:t>applicability without calibration</a:t>
            </a:r>
          </a:p>
          <a:p>
            <a:pPr marL="285750" indent="-285750">
              <a:lnSpc>
                <a:spcPct val="200000"/>
              </a:lnSpc>
              <a:buFontTx/>
              <a:buChar char="-"/>
            </a:pPr>
            <a:r>
              <a:rPr lang="en-US" sz="1600" b="1" dirty="0" smtClean="0"/>
              <a:t>Not reliant on global flow parameters</a:t>
            </a:r>
            <a:endParaRPr lang="en-US" sz="1600" b="1" dirty="0"/>
          </a:p>
          <a:p>
            <a:pPr marL="285750" indent="-285750">
              <a:lnSpc>
                <a:spcPct val="200000"/>
              </a:lnSpc>
              <a:buFontTx/>
              <a:buChar char="-"/>
            </a:pPr>
            <a:r>
              <a:rPr lang="en-US" sz="1600" b="1" dirty="0" smtClean="0"/>
              <a:t>Integral setting – all flow </a:t>
            </a:r>
            <a:r>
              <a:rPr lang="en-US" sz="1600" b="1" dirty="0" smtClean="0"/>
              <a:t>regimes</a:t>
            </a:r>
          </a:p>
          <a:p>
            <a:pPr marL="285750" indent="-285750">
              <a:lnSpc>
                <a:spcPct val="200000"/>
              </a:lnSpc>
              <a:buFontTx/>
              <a:buChar char="-"/>
            </a:pPr>
            <a:r>
              <a:rPr lang="en-US" sz="1600" b="1" dirty="0" smtClean="0"/>
              <a:t>Reactor-scale</a:t>
            </a:r>
          </a:p>
          <a:p>
            <a:pPr marL="285750" indent="-285750">
              <a:lnSpc>
                <a:spcPct val="200000"/>
              </a:lnSpc>
              <a:buFontTx/>
              <a:buChar char="-"/>
            </a:pPr>
            <a:r>
              <a:rPr lang="en-US" sz="1600" b="1" dirty="0" smtClean="0"/>
              <a:t>Non-linearity</a:t>
            </a:r>
            <a:endParaRPr lang="en-US" sz="1600" b="1" dirty="0"/>
          </a:p>
          <a:p>
            <a:pPr marL="285750" indent="-285750">
              <a:lnSpc>
                <a:spcPct val="200000"/>
              </a:lnSpc>
              <a:buFontTx/>
              <a:buChar char="-"/>
            </a:pPr>
            <a:r>
              <a:rPr lang="en-US" sz="1600" b="1" dirty="0"/>
              <a:t>Numerical s</a:t>
            </a:r>
            <a:r>
              <a:rPr lang="en-US" sz="1600" b="1" dirty="0" smtClean="0"/>
              <a:t>tability</a:t>
            </a:r>
            <a:endParaRPr lang="en-US" sz="1600" b="1" dirty="0"/>
          </a:p>
          <a:p>
            <a:pPr>
              <a:lnSpc>
                <a:spcPct val="200000"/>
              </a:lnSpc>
            </a:pPr>
            <a:endParaRPr lang="en-US" sz="1600" dirty="0" smtClean="0"/>
          </a:p>
        </p:txBody>
      </p:sp>
      <p:pic>
        <p:nvPicPr>
          <p:cNvPr id="4" name="Picture 3"/>
          <p:cNvPicPr>
            <a:picLocks noChangeAspect="1"/>
          </p:cNvPicPr>
          <p:nvPr/>
        </p:nvPicPr>
        <p:blipFill rotWithShape="1">
          <a:blip r:embed="rId2"/>
          <a:srcRect r="34384"/>
          <a:stretch/>
        </p:blipFill>
        <p:spPr>
          <a:xfrm>
            <a:off x="5496901" y="1564901"/>
            <a:ext cx="3490646" cy="2515779"/>
          </a:xfrm>
          <a:prstGeom prst="rect">
            <a:avLst/>
          </a:prstGeom>
        </p:spPr>
      </p:pic>
      <p:sp>
        <p:nvSpPr>
          <p:cNvPr id="5" name="Rectangle 4"/>
          <p:cNvSpPr/>
          <p:nvPr/>
        </p:nvSpPr>
        <p:spPr>
          <a:xfrm>
            <a:off x="8809630" y="3682823"/>
            <a:ext cx="334370" cy="6755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ounded Rectangle 5"/>
          <p:cNvSpPr/>
          <p:nvPr/>
        </p:nvSpPr>
        <p:spPr>
          <a:xfrm>
            <a:off x="5419107" y="1293917"/>
            <a:ext cx="1896093" cy="2923241"/>
          </a:xfrm>
          <a:prstGeom prst="roundRect">
            <a:avLst/>
          </a:prstGeom>
          <a:noFill/>
          <a:ln w="38100" cap="flat">
            <a:solidFill>
              <a:schemeClr val="tx1">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92378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Future Perspectives</a:t>
            </a:r>
            <a:endParaRPr lang="en-GB" dirty="0"/>
          </a:p>
        </p:txBody>
      </p:sp>
      <p:sp>
        <p:nvSpPr>
          <p:cNvPr id="3" name="Content Placeholder 2"/>
          <p:cNvSpPr>
            <a:spLocks noGrp="1"/>
          </p:cNvSpPr>
          <p:nvPr>
            <p:ph idx="1"/>
          </p:nvPr>
        </p:nvSpPr>
        <p:spPr/>
        <p:txBody>
          <a:bodyPr/>
          <a:lstStyle/>
          <a:p>
            <a:pPr marL="285750" indent="-285750">
              <a:buFontTx/>
              <a:buChar char="-"/>
            </a:pPr>
            <a:r>
              <a:rPr lang="en-US" b="1" dirty="0" smtClean="0">
                <a:solidFill>
                  <a:srgbClr val="055373"/>
                </a:solidFill>
              </a:rPr>
              <a:t>High-resolution data analyses</a:t>
            </a:r>
          </a:p>
          <a:p>
            <a:r>
              <a:rPr lang="en-US" sz="1200" dirty="0">
                <a:solidFill>
                  <a:srgbClr val="055373"/>
                </a:solidFill>
              </a:rPr>
              <a:t>	</a:t>
            </a:r>
            <a:r>
              <a:rPr lang="en-US" sz="1200" dirty="0" err="1" smtClean="0">
                <a:solidFill>
                  <a:srgbClr val="055373"/>
                </a:solidFill>
              </a:rPr>
              <a:t>Bhushan</a:t>
            </a:r>
            <a:r>
              <a:rPr lang="en-US" sz="1200" dirty="0" smtClean="0">
                <a:solidFill>
                  <a:srgbClr val="055373"/>
                </a:solidFill>
              </a:rPr>
              <a:t> et al. (2022)</a:t>
            </a:r>
            <a:endParaRPr lang="en-US" sz="1200" dirty="0" smtClean="0">
              <a:solidFill>
                <a:srgbClr val="055373"/>
              </a:solidFill>
            </a:endParaRPr>
          </a:p>
          <a:p>
            <a:endParaRPr lang="en-US" b="1" dirty="0">
              <a:solidFill>
                <a:srgbClr val="055373"/>
              </a:solidFill>
            </a:endParaRPr>
          </a:p>
          <a:p>
            <a:pPr marL="285750" indent="-285750">
              <a:buFontTx/>
              <a:buChar char="-"/>
            </a:pPr>
            <a:r>
              <a:rPr lang="en-US" b="1" dirty="0" smtClean="0">
                <a:solidFill>
                  <a:srgbClr val="055373"/>
                </a:solidFill>
              </a:rPr>
              <a:t>Model training using </a:t>
            </a:r>
            <a:r>
              <a:rPr lang="en-US" b="1" dirty="0" smtClean="0">
                <a:solidFill>
                  <a:srgbClr val="055373"/>
                </a:solidFill>
              </a:rPr>
              <a:t>Machine Learning strategy</a:t>
            </a:r>
          </a:p>
          <a:p>
            <a:r>
              <a:rPr lang="en-US" b="1" dirty="0">
                <a:solidFill>
                  <a:srgbClr val="055373"/>
                </a:solidFill>
              </a:rPr>
              <a:t>	</a:t>
            </a:r>
            <a:r>
              <a:rPr lang="en-US" sz="1200" dirty="0" smtClean="0">
                <a:solidFill>
                  <a:srgbClr val="055373"/>
                </a:solidFill>
              </a:rPr>
              <a:t>Fiore et al. (2022)</a:t>
            </a:r>
            <a:endParaRPr lang="en-US" dirty="0" smtClean="0">
              <a:solidFill>
                <a:srgbClr val="055373"/>
              </a:solidFill>
            </a:endParaRPr>
          </a:p>
          <a:p>
            <a:endParaRPr lang="en-US" b="1" dirty="0">
              <a:solidFill>
                <a:srgbClr val="055373"/>
              </a:solidFill>
            </a:endParaRPr>
          </a:p>
          <a:p>
            <a:pPr marL="285750" indent="-285750">
              <a:buFontTx/>
              <a:buChar char="-"/>
            </a:pPr>
            <a:r>
              <a:rPr lang="en-US" b="1" dirty="0" smtClean="0">
                <a:solidFill>
                  <a:srgbClr val="055373"/>
                </a:solidFill>
              </a:rPr>
              <a:t>Development of robust models</a:t>
            </a:r>
          </a:p>
          <a:p>
            <a:r>
              <a:rPr lang="en-US" b="1" dirty="0" smtClean="0">
                <a:solidFill>
                  <a:srgbClr val="055373"/>
                </a:solidFill>
              </a:rPr>
              <a:t>	</a:t>
            </a:r>
            <a:r>
              <a:rPr lang="en-US" sz="1200" dirty="0" smtClean="0">
                <a:solidFill>
                  <a:srgbClr val="055373"/>
                </a:solidFill>
              </a:rPr>
              <a:t>Su et al. (2022)</a:t>
            </a:r>
            <a:endParaRPr lang="en-US" sz="1200" dirty="0">
              <a:solidFill>
                <a:srgbClr val="055373"/>
              </a:solidFill>
            </a:endParaRPr>
          </a:p>
          <a:p>
            <a:endParaRPr lang="en-US" b="1" dirty="0">
              <a:solidFill>
                <a:srgbClr val="055373"/>
              </a:solidFill>
            </a:endParaRPr>
          </a:p>
          <a:p>
            <a:pPr marL="285750" indent="-285750">
              <a:buFontTx/>
              <a:buChar char="-"/>
            </a:pPr>
            <a:r>
              <a:rPr lang="en-US" b="1" dirty="0" smtClean="0">
                <a:solidFill>
                  <a:srgbClr val="055373"/>
                </a:solidFill>
              </a:rPr>
              <a:t>European PATRICIA project</a:t>
            </a:r>
          </a:p>
          <a:p>
            <a:r>
              <a:rPr lang="en-US" b="1" dirty="0">
                <a:solidFill>
                  <a:srgbClr val="055373"/>
                </a:solidFill>
              </a:rPr>
              <a:t>	</a:t>
            </a:r>
            <a:r>
              <a:rPr lang="en-US" b="1" dirty="0" err="1" smtClean="0">
                <a:solidFill>
                  <a:srgbClr val="055373"/>
                </a:solidFill>
              </a:rPr>
              <a:t>Automization</a:t>
            </a:r>
            <a:r>
              <a:rPr lang="en-US" b="1" dirty="0" smtClean="0">
                <a:solidFill>
                  <a:srgbClr val="055373"/>
                </a:solidFill>
              </a:rPr>
              <a:t> of implicit and explicit AHFM closures</a:t>
            </a:r>
          </a:p>
          <a:p>
            <a:r>
              <a:rPr lang="en-US" b="1" dirty="0">
                <a:solidFill>
                  <a:srgbClr val="055373"/>
                </a:solidFill>
              </a:rPr>
              <a:t>	</a:t>
            </a:r>
            <a:r>
              <a:rPr lang="en-US" b="1" dirty="0" smtClean="0">
                <a:solidFill>
                  <a:srgbClr val="055373"/>
                </a:solidFill>
              </a:rPr>
              <a:t>Anisotropic modelling</a:t>
            </a:r>
          </a:p>
          <a:p>
            <a:r>
              <a:rPr lang="en-US" b="1" dirty="0">
                <a:solidFill>
                  <a:srgbClr val="055373"/>
                </a:solidFill>
              </a:rPr>
              <a:t>	</a:t>
            </a:r>
            <a:r>
              <a:rPr lang="en-US" b="1" dirty="0" smtClean="0">
                <a:solidFill>
                  <a:srgbClr val="055373"/>
                </a:solidFill>
              </a:rPr>
              <a:t>Development of Wall functions</a:t>
            </a:r>
          </a:p>
          <a:p>
            <a:pPr marL="285750" indent="-285750">
              <a:buFontTx/>
              <a:buChar char="-"/>
            </a:pPr>
            <a:endParaRPr lang="en-GB" b="1" dirty="0">
              <a:solidFill>
                <a:srgbClr val="055373"/>
              </a:solidFill>
            </a:endParaRPr>
          </a:p>
        </p:txBody>
      </p:sp>
    </p:spTree>
    <p:extLst>
      <p:ext uri="{BB962C8B-B14F-4D97-AF65-F5344CB8AC3E}">
        <p14:creationId xmlns:p14="http://schemas.microsoft.com/office/powerpoint/2010/main" val="271806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86B7A388-C9C7-B145-AA27-2A33F2AE2B2D}"/>
              </a:ext>
            </a:extLst>
          </p:cNvPr>
          <p:cNvSpPr>
            <a:spLocks noGrp="1"/>
          </p:cNvSpPr>
          <p:nvPr>
            <p:ph type="body" sz="quarter" idx="15"/>
          </p:nvPr>
        </p:nvSpPr>
        <p:spPr>
          <a:xfrm>
            <a:off x="4656390" y="949553"/>
            <a:ext cx="4055610" cy="2557623"/>
          </a:xfrm>
        </p:spPr>
        <p:txBody>
          <a:bodyPr/>
          <a:lstStyle/>
          <a:p>
            <a:r>
              <a:rPr lang="nl-NL" sz="1600" b="1" dirty="0" err="1" smtClean="0"/>
              <a:t>Introduction</a:t>
            </a:r>
            <a:endParaRPr lang="nl-NL" sz="1600" b="1" dirty="0" smtClean="0"/>
          </a:p>
          <a:p>
            <a:endParaRPr lang="nl-NL" sz="1600" b="1" dirty="0"/>
          </a:p>
          <a:p>
            <a:r>
              <a:rPr lang="nl-NL" sz="1600" b="1" dirty="0" err="1" smtClean="0"/>
              <a:t>Models</a:t>
            </a:r>
            <a:endParaRPr lang="nl-NL" sz="1600" b="1" dirty="0" smtClean="0"/>
          </a:p>
          <a:p>
            <a:r>
              <a:rPr lang="nl-NL" b="1" dirty="0"/>
              <a:t>	</a:t>
            </a:r>
            <a:r>
              <a:rPr lang="nl-NL" b="1" dirty="0" smtClean="0"/>
              <a:t>Standard </a:t>
            </a:r>
            <a:r>
              <a:rPr lang="nl-NL" b="1" dirty="0" err="1" smtClean="0"/>
              <a:t>Gradient</a:t>
            </a:r>
            <a:r>
              <a:rPr lang="nl-NL" b="1" dirty="0" smtClean="0"/>
              <a:t> </a:t>
            </a:r>
            <a:r>
              <a:rPr lang="nl-NL" b="1" dirty="0" err="1" smtClean="0"/>
              <a:t>Diffusion</a:t>
            </a:r>
            <a:r>
              <a:rPr lang="nl-NL" b="1" dirty="0" smtClean="0"/>
              <a:t> Hypothesis (SGDH)</a:t>
            </a:r>
          </a:p>
          <a:p>
            <a:r>
              <a:rPr lang="nl-NL" sz="1050" b="1" dirty="0"/>
              <a:t>	</a:t>
            </a:r>
            <a:r>
              <a:rPr lang="nl-NL" sz="1050" b="1" dirty="0" err="1" smtClean="0"/>
              <a:t>Algebraic</a:t>
            </a:r>
            <a:r>
              <a:rPr lang="nl-NL" sz="1050" b="1" dirty="0" smtClean="0"/>
              <a:t> </a:t>
            </a:r>
            <a:r>
              <a:rPr lang="nl-NL" sz="1050" b="1" dirty="0" err="1" smtClean="0"/>
              <a:t>closures</a:t>
            </a:r>
            <a:endParaRPr lang="nl-NL" sz="1050" b="1" dirty="0" smtClean="0"/>
          </a:p>
          <a:p>
            <a:r>
              <a:rPr lang="nl-NL" sz="1050" b="1" dirty="0"/>
              <a:t>	</a:t>
            </a:r>
            <a:r>
              <a:rPr lang="nl-NL" sz="1050" b="1" dirty="0" smtClean="0"/>
              <a:t>Second-order </a:t>
            </a:r>
            <a:r>
              <a:rPr lang="nl-NL" sz="1050" b="1" dirty="0" err="1" smtClean="0"/>
              <a:t>closures</a:t>
            </a:r>
            <a:endParaRPr lang="nl-NL" sz="1050" b="1" dirty="0" smtClean="0"/>
          </a:p>
          <a:p>
            <a:endParaRPr lang="nl-NL" sz="1050" b="1" dirty="0"/>
          </a:p>
          <a:p>
            <a:r>
              <a:rPr lang="nl-NL" sz="1600" b="1" dirty="0" smtClean="0"/>
              <a:t>Assessment</a:t>
            </a:r>
          </a:p>
          <a:p>
            <a:endParaRPr lang="nl-NL" sz="1600" b="1" dirty="0"/>
          </a:p>
          <a:p>
            <a:r>
              <a:rPr lang="nl-NL" sz="1600" b="1" dirty="0" err="1" smtClean="0"/>
              <a:t>Future</a:t>
            </a:r>
            <a:r>
              <a:rPr lang="nl-NL" sz="1600" b="1" dirty="0" smtClean="0"/>
              <a:t> </a:t>
            </a:r>
            <a:r>
              <a:rPr lang="nl-NL" sz="1600" b="1" dirty="0" err="1" smtClean="0"/>
              <a:t>perspective</a:t>
            </a:r>
            <a:endParaRPr lang="nl-NL" sz="1600" b="1" dirty="0"/>
          </a:p>
        </p:txBody>
      </p:sp>
      <p:sp>
        <p:nvSpPr>
          <p:cNvPr id="13" name="Tijdelijke aanduiding voor tekst 12">
            <a:extLst>
              <a:ext uri="{FF2B5EF4-FFF2-40B4-BE49-F238E27FC236}">
                <a16:creationId xmlns:a16="http://schemas.microsoft.com/office/drawing/2014/main" id="{C530F803-0E16-1F4B-B093-B97406C3EA07}"/>
              </a:ext>
            </a:extLst>
          </p:cNvPr>
          <p:cNvSpPr>
            <a:spLocks noGrp="1"/>
          </p:cNvSpPr>
          <p:nvPr>
            <p:ph type="body" sz="quarter" idx="20"/>
          </p:nvPr>
        </p:nvSpPr>
        <p:spPr/>
        <p:txBody>
          <a:bodyPr/>
          <a:lstStyle/>
          <a:p>
            <a:r>
              <a:rPr lang="nl-NL" dirty="0" smtClean="0"/>
              <a:t>Contents</a:t>
            </a:r>
            <a:endParaRPr lang="nl-NL" dirty="0"/>
          </a:p>
        </p:txBody>
      </p:sp>
    </p:spTree>
    <p:extLst>
      <p:ext uri="{BB962C8B-B14F-4D97-AF65-F5344CB8AC3E}">
        <p14:creationId xmlns:p14="http://schemas.microsoft.com/office/powerpoint/2010/main" val="207853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739726" y="3776464"/>
            <a:ext cx="7637615" cy="766773"/>
          </a:xfrm>
        </p:spPr>
        <p:txBody>
          <a:bodyPr/>
          <a:lstStyle/>
          <a:p>
            <a:r>
              <a:rPr lang="en-US" dirty="0" smtClean="0"/>
              <a:t>Thank you!</a:t>
            </a:r>
            <a:endParaRPr lang="en-GB" dirty="0"/>
          </a:p>
        </p:txBody>
      </p:sp>
    </p:spTree>
    <p:extLst>
      <p:ext uri="{BB962C8B-B14F-4D97-AF65-F5344CB8AC3E}">
        <p14:creationId xmlns:p14="http://schemas.microsoft.com/office/powerpoint/2010/main" val="157709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nl-NL" dirty="0" smtClean="0"/>
              <a:t>Disclaimer</a:t>
            </a:r>
            <a:endParaRPr lang="en-US" dirty="0"/>
          </a:p>
        </p:txBody>
      </p:sp>
      <p:sp>
        <p:nvSpPr>
          <p:cNvPr id="3" name="Content Placeholder 2"/>
          <p:cNvSpPr>
            <a:spLocks noGrp="1"/>
          </p:cNvSpPr>
          <p:nvPr>
            <p:ph idx="1"/>
          </p:nvPr>
        </p:nvSpPr>
        <p:spPr/>
        <p:txBody>
          <a:bodyPr/>
          <a:lstStyle/>
          <a:p>
            <a:pPr algn="just"/>
            <a:r>
              <a:rPr lang="en-US" i="1" dirty="0"/>
              <a:t>Goods labeled with an EU </a:t>
            </a:r>
            <a:r>
              <a:rPr lang="en-US" i="1" dirty="0" err="1"/>
              <a:t>DuC</a:t>
            </a:r>
            <a:r>
              <a:rPr lang="en-US" i="1" dirty="0"/>
              <a:t> (European Dual-use Codification) not equal to ‘N’ are subject to European and national export authorization when exported from the EU and may be subject to national export authorization when exported to another EU country as well. Even without an EU </a:t>
            </a:r>
            <a:r>
              <a:rPr lang="en-US" i="1" dirty="0" err="1"/>
              <a:t>DuC</a:t>
            </a:r>
            <a:r>
              <a:rPr lang="en-US" i="1" dirty="0"/>
              <a:t>, or with EU </a:t>
            </a:r>
            <a:r>
              <a:rPr lang="en-US" i="1" dirty="0" err="1"/>
              <a:t>DuC</a:t>
            </a:r>
            <a:r>
              <a:rPr lang="en-US" i="1" dirty="0"/>
              <a:t> ‘N’, authorization may be required due to the final destination and purpose for which the goods are to be used. No rights may be derived from the specified EU </a:t>
            </a:r>
            <a:r>
              <a:rPr lang="en-US" i="1" dirty="0" err="1"/>
              <a:t>DuC</a:t>
            </a:r>
            <a:r>
              <a:rPr lang="en-US" i="1" dirty="0"/>
              <a:t> or absence of an EU </a:t>
            </a:r>
            <a:r>
              <a:rPr lang="en-US" i="1" dirty="0" err="1"/>
              <a:t>DuC</a:t>
            </a:r>
            <a:r>
              <a:rPr lang="en-US" i="1" dirty="0"/>
              <a:t>.</a:t>
            </a:r>
          </a:p>
          <a:p>
            <a:pPr algn="just"/>
            <a:endParaRPr lang="en-US" dirty="0"/>
          </a:p>
        </p:txBody>
      </p:sp>
    </p:spTree>
    <p:extLst>
      <p:ext uri="{BB962C8B-B14F-4D97-AF65-F5344CB8AC3E}">
        <p14:creationId xmlns:p14="http://schemas.microsoft.com/office/powerpoint/2010/main" val="144876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Introduction</a:t>
            </a:r>
            <a:endParaRPr lang="en-GB" dirty="0"/>
          </a:p>
        </p:txBody>
      </p:sp>
      <p:pic>
        <p:nvPicPr>
          <p:cNvPr id="4" name="Picture 3"/>
          <p:cNvPicPr>
            <a:picLocks noChangeAspect="1"/>
          </p:cNvPicPr>
          <p:nvPr/>
        </p:nvPicPr>
        <p:blipFill>
          <a:blip r:embed="rId2"/>
          <a:stretch>
            <a:fillRect/>
          </a:stretch>
        </p:blipFill>
        <p:spPr>
          <a:xfrm>
            <a:off x="739726" y="922820"/>
            <a:ext cx="7338914" cy="3930905"/>
          </a:xfrm>
          <a:prstGeom prst="rect">
            <a:avLst/>
          </a:prstGeom>
        </p:spPr>
      </p:pic>
    </p:spTree>
    <p:extLst>
      <p:ext uri="{BB962C8B-B14F-4D97-AF65-F5344CB8AC3E}">
        <p14:creationId xmlns:p14="http://schemas.microsoft.com/office/powerpoint/2010/main" val="174015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Heat Transport</a:t>
            </a:r>
            <a:endParaRPr lang="en-US" dirty="0"/>
          </a:p>
        </p:txBody>
      </p:sp>
      <p:pic>
        <p:nvPicPr>
          <p:cNvPr id="3" name="Picture 2"/>
          <p:cNvPicPr>
            <a:picLocks noChangeAspect="1"/>
          </p:cNvPicPr>
          <p:nvPr/>
        </p:nvPicPr>
        <p:blipFill rotWithShape="1">
          <a:blip r:embed="rId2"/>
          <a:srcRect r="34384"/>
          <a:stretch/>
        </p:blipFill>
        <p:spPr>
          <a:xfrm>
            <a:off x="4882751" y="1564902"/>
            <a:ext cx="2840412" cy="20471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786" y="3744899"/>
            <a:ext cx="1620000" cy="10748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182" y="3744898"/>
            <a:ext cx="1620000" cy="1074857"/>
          </a:xfrm>
          <a:prstGeom prst="rect">
            <a:avLst/>
          </a:prstGeom>
        </p:spPr>
      </p:pic>
      <p:sp>
        <p:nvSpPr>
          <p:cNvPr id="10" name="TextBox 9"/>
          <p:cNvSpPr txBox="1"/>
          <p:nvPr/>
        </p:nvSpPr>
        <p:spPr>
          <a:xfrm>
            <a:off x="7383439" y="4740992"/>
            <a:ext cx="1132347"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smtClean="0">
                <a:ln>
                  <a:noFill/>
                </a:ln>
                <a:solidFill>
                  <a:schemeClr val="bg1">
                    <a:lumMod val="50000"/>
                  </a:schemeClr>
                </a:solidFill>
                <a:effectLst/>
                <a:uFillTx/>
                <a:ea typeface="Helvetica Neue"/>
                <a:cs typeface="Helvetica Neue"/>
                <a:sym typeface="Helvetica Neue"/>
              </a:rPr>
              <a:t>Tiselj</a:t>
            </a:r>
            <a:r>
              <a:rPr kumimoji="0" lang="en-US" sz="800" b="0" i="0" u="none" strike="noStrike" cap="none" spc="0" normalizeH="0" dirty="0" smtClean="0">
                <a:ln>
                  <a:noFill/>
                </a:ln>
                <a:solidFill>
                  <a:schemeClr val="bg1">
                    <a:lumMod val="50000"/>
                  </a:schemeClr>
                </a:solidFill>
                <a:effectLst/>
                <a:uFillTx/>
                <a:ea typeface="Helvetica Neue"/>
                <a:cs typeface="Helvetica Neue"/>
                <a:sym typeface="Helvetica Neue"/>
              </a:rPr>
              <a:t> &amp; </a:t>
            </a:r>
            <a:r>
              <a:rPr kumimoji="0" lang="en-US" sz="800" b="0" i="0" u="none" strike="noStrike" cap="none" spc="0" normalizeH="0" dirty="0" err="1" smtClean="0">
                <a:ln>
                  <a:noFill/>
                </a:ln>
                <a:solidFill>
                  <a:schemeClr val="bg1">
                    <a:lumMod val="50000"/>
                  </a:schemeClr>
                </a:solidFill>
                <a:effectLst/>
                <a:uFillTx/>
                <a:ea typeface="Helvetica Neue"/>
                <a:cs typeface="Helvetica Neue"/>
                <a:sym typeface="Helvetica Neue"/>
              </a:rPr>
              <a:t>Cizelj</a:t>
            </a:r>
            <a:r>
              <a:rPr kumimoji="0" lang="en-US" sz="800" b="0" i="0" u="none" strike="noStrike" cap="none" spc="0" normalizeH="0" dirty="0" smtClean="0">
                <a:ln>
                  <a:noFill/>
                </a:ln>
                <a:solidFill>
                  <a:schemeClr val="bg1">
                    <a:lumMod val="50000"/>
                  </a:schemeClr>
                </a:solidFill>
                <a:effectLst/>
                <a:uFillTx/>
                <a:ea typeface="Helvetica Neue"/>
                <a:cs typeface="Helvetica Neue"/>
                <a:sym typeface="Helvetica Neue"/>
              </a:rPr>
              <a:t> (2012)</a:t>
            </a:r>
            <a:endParaRPr kumimoji="0" lang="en-GB" sz="800" b="0" i="0" u="none" strike="noStrike" cap="none" spc="0" normalizeH="0" baseline="30000" dirty="0">
              <a:ln>
                <a:noFill/>
              </a:ln>
              <a:solidFill>
                <a:schemeClr val="bg1">
                  <a:lumMod val="50000"/>
                </a:schemeClr>
              </a:solidFill>
              <a:effectLst/>
              <a:uFillTx/>
              <a:ea typeface="Helvetica Neue"/>
              <a:cs typeface="Helvetica Neue"/>
              <a:sym typeface="Helvetica Neue"/>
            </a:endParaRPr>
          </a:p>
        </p:txBody>
      </p:sp>
      <mc:AlternateContent xmlns:mc="http://schemas.openxmlformats.org/markup-compatibility/2006" xmlns:a14="http://schemas.microsoft.com/office/drawing/2010/main">
        <mc:Choice Requires="a14">
          <p:sp>
            <p:nvSpPr>
              <p:cNvPr id="12" name="Rectangle 11"/>
              <p:cNvSpPr/>
              <p:nvPr/>
            </p:nvSpPr>
            <p:spPr>
              <a:xfrm>
                <a:off x="739726" y="1168960"/>
                <a:ext cx="2615075" cy="1083758"/>
              </a:xfrm>
              <a:prstGeom prst="rect">
                <a:avLst/>
              </a:prstGeom>
            </p:spPr>
            <p:txBody>
              <a:bodyPr wrap="none">
                <a:spAutoFit/>
              </a:bodyPr>
              <a:lstStyle/>
              <a:p>
                <a:pPr algn="l">
                  <a:spcAft>
                    <a:spcPts val="600"/>
                  </a:spcAft>
                </a:pPr>
                <a14:m>
                  <m:oMath xmlns:m="http://schemas.openxmlformats.org/officeDocument/2006/math">
                    <m:r>
                      <a:rPr lang="en-US" sz="1800" b="0" i="1" smtClean="0">
                        <a:latin typeface="Cambria Math" panose="02040503050406030204" pitchFamily="18" charset="0"/>
                      </a:rPr>
                      <m:t>𝑃𝑟</m:t>
                    </m:r>
                    <m:r>
                      <a:rPr lang="en-GB" sz="1800" b="0">
                        <a:latin typeface="Cambria Math" panose="02040503050406030204" pitchFamily="18" charset="0"/>
                      </a:rPr>
                      <m:t>=</m:t>
                    </m:r>
                    <m:f>
                      <m:fPr>
                        <m:ctrlPr>
                          <a:rPr lang="en-GB" sz="1800" b="0" i="1">
                            <a:latin typeface="Cambria Math" panose="02040503050406030204" pitchFamily="18" charset="0"/>
                          </a:rPr>
                        </m:ctrlPr>
                      </m:fPr>
                      <m:num>
                        <m:r>
                          <m:rPr>
                            <m:sty m:val="p"/>
                          </m:rPr>
                          <a:rPr lang="en-US" sz="1800" b="0" i="0" smtClean="0">
                            <a:latin typeface="Cambria Math" panose="02040503050406030204" pitchFamily="18" charset="0"/>
                          </a:rPr>
                          <m:t>momentum</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diffusivity</m:t>
                        </m:r>
                      </m:num>
                      <m:den>
                        <m:r>
                          <m:rPr>
                            <m:sty m:val="p"/>
                          </m:rPr>
                          <a:rPr lang="en-US" sz="1800" b="0" i="0" smtClean="0">
                            <a:latin typeface="Cambria Math" panose="02040503050406030204" pitchFamily="18" charset="0"/>
                          </a:rPr>
                          <m:t>thermal</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diffusivity</m:t>
                        </m:r>
                      </m:den>
                    </m:f>
                  </m:oMath>
                </a14:m>
                <a:r>
                  <a:rPr lang="en-US" sz="1800" b="0" dirty="0" smtClean="0"/>
                  <a:t> </a:t>
                </a:r>
              </a:p>
              <a:p>
                <a:pPr algn="l"/>
                <a14:m>
                  <m:oMath xmlns:m="http://schemas.openxmlformats.org/officeDocument/2006/math">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𝜇</m:t>
                        </m:r>
                        <m:r>
                          <a:rPr lang="en-US" sz="1800" b="0" i="1" smtClean="0">
                            <a:latin typeface="Cambria Math" panose="02040503050406030204" pitchFamily="18" charset="0"/>
                          </a:rPr>
                          <m:t>/</m:t>
                        </m:r>
                        <m:r>
                          <a:rPr lang="en-US" sz="1800" b="0" i="1" smtClean="0">
                            <a:latin typeface="Cambria Math" panose="02040503050406030204" pitchFamily="18" charset="0"/>
                          </a:rPr>
                          <m:t>𝜌</m:t>
                        </m:r>
                      </m:num>
                      <m:den>
                        <m:r>
                          <a:rPr lang="en-US" sz="1800" b="0" i="1" smtClean="0">
                            <a:latin typeface="Cambria Math" panose="02040503050406030204" pitchFamily="18" charset="0"/>
                          </a:rPr>
                          <m:t>𝑘</m:t>
                        </m:r>
                        <m:r>
                          <a:rPr lang="en-US" sz="1800" b="0" i="1" smtClean="0">
                            <a:latin typeface="Cambria Math" panose="02040503050406030204" pitchFamily="18" charset="0"/>
                          </a:rPr>
                          <m:t>/(</m:t>
                        </m:r>
                        <m:r>
                          <a:rPr lang="en-US" sz="1800" b="0" i="1" smtClean="0">
                            <a:latin typeface="Cambria Math" panose="02040503050406030204" pitchFamily="18" charset="0"/>
                          </a:rPr>
                          <m:t>𝜌</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den>
                    </m:f>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1" i="1" smtClean="0">
                                <a:latin typeface="Cambria Math" panose="02040503050406030204" pitchFamily="18" charset="0"/>
                              </a:rPr>
                              <m:t>𝑪</m:t>
                            </m:r>
                          </m:e>
                          <m:sub>
                            <m:r>
                              <a:rPr lang="en-US" sz="1800" b="1" i="1" smtClean="0">
                                <a:latin typeface="Cambria Math" panose="02040503050406030204" pitchFamily="18" charset="0"/>
                              </a:rPr>
                              <m:t>𝒑</m:t>
                            </m:r>
                          </m:sub>
                        </m:sSub>
                        <m:r>
                          <a:rPr lang="en-US" sz="1800" b="1" i="1" smtClean="0">
                            <a:latin typeface="Cambria Math" panose="02040503050406030204" pitchFamily="18" charset="0"/>
                          </a:rPr>
                          <m:t>𝝁</m:t>
                        </m:r>
                      </m:num>
                      <m:den>
                        <m:r>
                          <a:rPr lang="en-US" sz="1800" b="1" i="1" smtClean="0">
                            <a:latin typeface="Cambria Math" panose="02040503050406030204" pitchFamily="18" charset="0"/>
                          </a:rPr>
                          <m:t>𝒌</m:t>
                        </m:r>
                      </m:den>
                    </m:f>
                  </m:oMath>
                </a14:m>
                <a:r>
                  <a:rPr lang="en-GB" sz="1800" b="0" dirty="0" smtClean="0"/>
                  <a:t> </a:t>
                </a:r>
                <a:endParaRPr lang="en-GB" sz="1800" b="0" dirty="0"/>
              </a:p>
            </p:txBody>
          </p:sp>
        </mc:Choice>
        <mc:Fallback xmlns="">
          <p:sp>
            <p:nvSpPr>
              <p:cNvPr id="12" name="Rectangle 11"/>
              <p:cNvSpPr>
                <a:spLocks noRot="1" noChangeAspect="1" noMove="1" noResize="1" noEditPoints="1" noAdjustHandles="1" noChangeArrowheads="1" noChangeShapeType="1" noTextEdit="1"/>
              </p:cNvSpPr>
              <p:nvPr/>
            </p:nvSpPr>
            <p:spPr>
              <a:xfrm>
                <a:off x="739726" y="1168960"/>
                <a:ext cx="2615075" cy="1083758"/>
              </a:xfrm>
              <a:prstGeom prst="rect">
                <a:avLst/>
              </a:prstGeom>
              <a:blipFill>
                <a:blip r:embed="rId5"/>
                <a:stretch>
                  <a:fillRect b="-562"/>
                </a:stretch>
              </a:blipFill>
            </p:spPr>
            <p:txBody>
              <a:bodyPr/>
              <a:lstStyle/>
              <a:p>
                <a:r>
                  <a:rPr lang="en-GB">
                    <a:noFill/>
                  </a:rPr>
                  <a:t> </a:t>
                </a:r>
              </a:p>
            </p:txBody>
          </p:sp>
        </mc:Fallback>
      </mc:AlternateContent>
      <p:sp>
        <p:nvSpPr>
          <p:cNvPr id="13" name="Rectangle 12"/>
          <p:cNvSpPr/>
          <p:nvPr/>
        </p:nvSpPr>
        <p:spPr>
          <a:xfrm>
            <a:off x="7599561" y="3259769"/>
            <a:ext cx="559700" cy="3343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2462" t="33880" r="64318" b="29410"/>
          <a:stretch/>
        </p:blipFill>
        <p:spPr>
          <a:xfrm>
            <a:off x="5768415" y="357436"/>
            <a:ext cx="1504642" cy="972000"/>
          </a:xfrm>
          <a:prstGeom prst="rect">
            <a:avLst/>
          </a:prstGeom>
        </p:spPr>
      </p:pic>
      <p:sp>
        <p:nvSpPr>
          <p:cNvPr id="16" name="TextBox 15"/>
          <p:cNvSpPr txBox="1"/>
          <p:nvPr/>
        </p:nvSpPr>
        <p:spPr>
          <a:xfrm>
            <a:off x="7285566" y="620616"/>
            <a:ext cx="123022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Helvetica Neue"/>
                <a:ea typeface="Helvetica Neue"/>
                <a:cs typeface="Helvetica Neue"/>
                <a:sym typeface="Helvetica Neue"/>
              </a:rPr>
              <a:t>Instantaneous Velocity</a:t>
            </a:r>
            <a:endParaRPr kumimoji="0" lang="en-GB"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p:cNvSpPr txBox="1"/>
          <p:nvPr/>
        </p:nvSpPr>
        <p:spPr>
          <a:xfrm>
            <a:off x="5768415" y="4046364"/>
            <a:ext cx="123022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Helvetica Neue"/>
                <a:ea typeface="Helvetica Neue"/>
                <a:cs typeface="Helvetica Neue"/>
                <a:sym typeface="Helvetica Neue"/>
              </a:rPr>
              <a:t>Instantaneous Temperature</a:t>
            </a:r>
            <a:endParaRPr kumimoji="0" lang="en-GB"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AlternateContent xmlns:mc="http://schemas.openxmlformats.org/markup-compatibility/2006" xmlns:a14="http://schemas.microsoft.com/office/drawing/2010/main">
        <mc:Choice Requires="a14">
          <p:sp>
            <p:nvSpPr>
              <p:cNvPr id="19" name="TextBox 18"/>
              <p:cNvSpPr txBox="1"/>
              <p:nvPr/>
            </p:nvSpPr>
            <p:spPr>
              <a:xfrm>
                <a:off x="4267641" y="4146391"/>
                <a:ext cx="123022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1050" b="0" i="1" u="none" strike="noStrike" cap="none" spc="0" normalizeH="0" baseline="0" smtClean="0">
                        <a:ln>
                          <a:noFill/>
                        </a:ln>
                        <a:solidFill>
                          <a:schemeClr val="bg1"/>
                        </a:solidFill>
                        <a:effectLst/>
                        <a:uFillTx/>
                        <a:latin typeface="Cambria Math" panose="02040503050406030204" pitchFamily="18" charset="0"/>
                        <a:ea typeface="Helvetica Neue"/>
                        <a:cs typeface="Helvetica Neue"/>
                        <a:sym typeface="Helvetica Neue"/>
                      </a:rPr>
                      <m:t>𝑃𝑟</m:t>
                    </m:r>
                  </m:oMath>
                </a14:m>
                <a:r>
                  <a:rPr kumimoji="0" lang="en-GB" sz="1050" b="0" i="0" u="none" strike="noStrike" cap="none" spc="0" normalizeH="0" baseline="0" dirty="0" smtClean="0">
                    <a:ln>
                      <a:noFill/>
                    </a:ln>
                    <a:solidFill>
                      <a:schemeClr val="bg1"/>
                    </a:solidFill>
                    <a:effectLst/>
                    <a:uFillTx/>
                    <a:ea typeface="Helvetica Neue"/>
                    <a:cs typeface="Helvetica Neue"/>
                    <a:sym typeface="Helvetica Neue"/>
                  </a:rPr>
                  <a:t> = 0.01</a:t>
                </a:r>
                <a:endParaRPr kumimoji="0" lang="en-GB" sz="1050" b="0" i="0" u="none" strike="noStrike" cap="none" spc="0" normalizeH="0" baseline="0" dirty="0">
                  <a:ln>
                    <a:noFill/>
                  </a:ln>
                  <a:solidFill>
                    <a:schemeClr val="bg1"/>
                  </a:solidFill>
                  <a:effectLst/>
                  <a:uFillTx/>
                  <a:ea typeface="Helvetica Neue"/>
                  <a:cs typeface="Helvetica Neue"/>
                  <a:sym typeface="Helvetica Neue"/>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267641" y="4146391"/>
                <a:ext cx="1230220" cy="271869"/>
              </a:xfrm>
              <a:prstGeom prst="rect">
                <a:avLst/>
              </a:prstGeom>
              <a:blipFill>
                <a:blip r:embed="rId7"/>
                <a:stretch>
                  <a:fillRect b="-8889"/>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73057" y="4146391"/>
                <a:ext cx="123022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14:m>
                  <m:oMath xmlns:m="http://schemas.openxmlformats.org/officeDocument/2006/math">
                    <m:r>
                      <a:rPr kumimoji="0" lang="en-US" sz="1050" b="0" i="1" u="none" strike="noStrike" cap="none" spc="0" normalizeH="0" baseline="0" smtClean="0">
                        <a:ln>
                          <a:noFill/>
                        </a:ln>
                        <a:solidFill>
                          <a:schemeClr val="bg1"/>
                        </a:solidFill>
                        <a:effectLst/>
                        <a:uFillTx/>
                        <a:latin typeface="Cambria Math" panose="02040503050406030204" pitchFamily="18" charset="0"/>
                        <a:ea typeface="Helvetica Neue"/>
                        <a:cs typeface="Helvetica Neue"/>
                        <a:sym typeface="Helvetica Neue"/>
                      </a:rPr>
                      <m:t>𝑃𝑟</m:t>
                    </m:r>
                  </m:oMath>
                </a14:m>
                <a:r>
                  <a:rPr kumimoji="0" lang="en-GB" sz="1050" b="0" i="0" u="none" strike="noStrike" cap="none" spc="0" normalizeH="0" baseline="0" dirty="0" smtClean="0">
                    <a:ln>
                      <a:noFill/>
                    </a:ln>
                    <a:solidFill>
                      <a:schemeClr val="bg1"/>
                    </a:solidFill>
                    <a:effectLst/>
                    <a:uFillTx/>
                    <a:ea typeface="Helvetica Neue"/>
                    <a:cs typeface="Helvetica Neue"/>
                    <a:sym typeface="Helvetica Neue"/>
                  </a:rPr>
                  <a:t> = 1.0</a:t>
                </a:r>
                <a:endParaRPr kumimoji="0" lang="en-GB" sz="1050" b="0" i="0" u="none" strike="noStrike" cap="none" spc="0" normalizeH="0" baseline="0" dirty="0">
                  <a:ln>
                    <a:noFill/>
                  </a:ln>
                  <a:solidFill>
                    <a:schemeClr val="bg1"/>
                  </a:solidFill>
                  <a:effectLst/>
                  <a:uFillTx/>
                  <a:ea typeface="Helvetica Neue"/>
                  <a:cs typeface="Helvetica Neue"/>
                  <a:sym typeface="Helvetica Neue"/>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273057" y="4146391"/>
                <a:ext cx="1230220" cy="271869"/>
              </a:xfrm>
              <a:prstGeom prst="rect">
                <a:avLst/>
              </a:prstGeom>
              <a:blipFill>
                <a:blip r:embed="rId8"/>
                <a:stretch>
                  <a:fillRect r="-2475" b="-8889"/>
                </a:stretch>
              </a:blipFill>
              <a:ln w="12700" cap="flat">
                <a:noFill/>
                <a:miter lim="400000"/>
              </a:ln>
              <a:effectLst/>
            </p:spPr>
            <p:txBody>
              <a:bodyPr/>
              <a:lstStyle/>
              <a:p>
                <a:r>
                  <a:rPr lang="en-GB">
                    <a:noFill/>
                  </a:rPr>
                  <a:t> </a:t>
                </a:r>
              </a:p>
            </p:txBody>
          </p:sp>
        </mc:Fallback>
      </mc:AlternateContent>
      <p:sp>
        <p:nvSpPr>
          <p:cNvPr id="5" name="TextBox 4"/>
          <p:cNvSpPr txBox="1"/>
          <p:nvPr/>
        </p:nvSpPr>
        <p:spPr>
          <a:xfrm>
            <a:off x="774051" y="2531722"/>
            <a:ext cx="334472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B0F0"/>
                </a:solidFill>
                <a:effectLst/>
                <a:uFillTx/>
                <a:latin typeface="Helvetica Neue"/>
                <a:ea typeface="Helvetica Neue"/>
                <a:cs typeface="Helvetica Neue"/>
                <a:sym typeface="Helvetica Neue"/>
              </a:rPr>
              <a:t>Water/Gas </a:t>
            </a:r>
            <a:r>
              <a:rPr kumimoji="0" lang="en-US" sz="1400" b="1" i="0" u="none" strike="noStrike" cap="none" spc="0" normalizeH="0" baseline="0" dirty="0" smtClean="0">
                <a:ln>
                  <a:noFill/>
                </a:ln>
                <a:solidFill>
                  <a:srgbClr val="055373"/>
                </a:solidFill>
                <a:effectLst/>
                <a:uFillTx/>
                <a:latin typeface="Helvetica Neue"/>
                <a:ea typeface="Helvetica Neue"/>
                <a:cs typeface="Helvetica Neue"/>
                <a:sym typeface="Helvetica Neue"/>
              </a:rPr>
              <a:t>– strong coupling</a:t>
            </a:r>
            <a:r>
              <a:rPr kumimoji="0" lang="en-US" sz="1400" b="1" i="0" u="none" strike="noStrike" cap="none" spc="0" normalizeH="0" dirty="0" smtClean="0">
                <a:ln>
                  <a:noFill/>
                </a:ln>
                <a:solidFill>
                  <a:srgbClr val="055373"/>
                </a:solidFill>
                <a:effectLst/>
                <a:uFillTx/>
                <a:latin typeface="Helvetica Neue"/>
                <a:ea typeface="Helvetica Neue"/>
                <a:cs typeface="Helvetica Neue"/>
                <a:sym typeface="Helvetica Neue"/>
              </a:rPr>
              <a:t> of momentum and thermal diffusion</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18" name="TextBox 17"/>
          <p:cNvSpPr txBox="1"/>
          <p:nvPr/>
        </p:nvSpPr>
        <p:spPr>
          <a:xfrm>
            <a:off x="789972" y="3264153"/>
            <a:ext cx="334472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B0F0"/>
                </a:solidFill>
                <a:effectLst/>
                <a:uFillTx/>
                <a:latin typeface="Helvetica Neue"/>
                <a:ea typeface="Helvetica Neue"/>
                <a:cs typeface="Helvetica Neue"/>
                <a:sym typeface="Helvetica Neue"/>
              </a:rPr>
              <a:t>Liquid</a:t>
            </a:r>
            <a:r>
              <a:rPr kumimoji="0" lang="en-US" sz="1400" b="1" i="0" u="none" strike="noStrike" cap="none" spc="0" normalizeH="0" dirty="0" smtClean="0">
                <a:ln>
                  <a:noFill/>
                </a:ln>
                <a:solidFill>
                  <a:srgbClr val="00B0F0"/>
                </a:solidFill>
                <a:effectLst/>
                <a:uFillTx/>
                <a:latin typeface="Helvetica Neue"/>
                <a:ea typeface="Helvetica Neue"/>
                <a:cs typeface="Helvetica Neue"/>
                <a:sym typeface="Helvetica Neue"/>
              </a:rPr>
              <a:t> Metals</a:t>
            </a:r>
            <a:r>
              <a:rPr kumimoji="0" lang="en-US" sz="1400" b="1" i="0" u="none" strike="noStrike" cap="none" spc="0" normalizeH="0" baseline="0" dirty="0" smtClean="0">
                <a:ln>
                  <a:noFill/>
                </a:ln>
                <a:solidFill>
                  <a:srgbClr val="00B0F0"/>
                </a:solidFill>
                <a:effectLst/>
                <a:uFillTx/>
                <a:latin typeface="Helvetica Neue"/>
                <a:ea typeface="Helvetica Neue"/>
                <a:cs typeface="Helvetica Neue"/>
                <a:sym typeface="Helvetica Neue"/>
              </a:rPr>
              <a:t> </a:t>
            </a:r>
            <a:r>
              <a:rPr kumimoji="0" lang="en-US" sz="1400" b="1" i="0" u="none" strike="noStrike" cap="none" spc="0" normalizeH="0" baseline="0" dirty="0" smtClean="0">
                <a:ln>
                  <a:noFill/>
                </a:ln>
                <a:solidFill>
                  <a:srgbClr val="055373"/>
                </a:solidFill>
                <a:effectLst/>
                <a:uFillTx/>
                <a:latin typeface="Helvetica Neue"/>
                <a:ea typeface="Helvetica Neue"/>
                <a:cs typeface="Helvetica Neue"/>
                <a:sym typeface="Helvetica Neue"/>
              </a:rPr>
              <a:t>– uneven coupling</a:t>
            </a:r>
            <a:r>
              <a:rPr kumimoji="0" lang="en-US" sz="1400" b="1" i="0" u="none" strike="noStrike" cap="none" spc="0" normalizeH="0" dirty="0" smtClean="0">
                <a:ln>
                  <a:noFill/>
                </a:ln>
                <a:solidFill>
                  <a:srgbClr val="055373"/>
                </a:solidFill>
                <a:effectLst/>
                <a:uFillTx/>
                <a:latin typeface="Helvetica Neue"/>
                <a:ea typeface="Helvetica Neue"/>
                <a:cs typeface="Helvetica Neue"/>
                <a:sym typeface="Helvetica Neue"/>
              </a:rPr>
              <a:t> of momentum and thermal diffusion</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84747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9" grpId="0"/>
      <p:bldP spid="20" grpId="0"/>
      <p:bldP spid="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RANS based turbulence modelling</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302621" y="1656784"/>
                <a:ext cx="3332131" cy="650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𝐷𝑈</m:t>
                          </m:r>
                        </m:num>
                        <m:den>
                          <m:r>
                            <a:rPr lang="en-GB" sz="1600" i="1">
                              <a:latin typeface="Cambria Math" panose="02040503050406030204" pitchFamily="18" charset="0"/>
                            </a:rPr>
                            <m:t>𝐷𝑡</m:t>
                          </m:r>
                        </m:den>
                      </m:f>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1</m:t>
                          </m:r>
                        </m:num>
                        <m:den>
                          <m:r>
                            <a:rPr lang="en-GB" sz="1600" i="1">
                              <a:latin typeface="Cambria Math" panose="02040503050406030204" pitchFamily="18" charset="0"/>
                            </a:rPr>
                            <m:t>𝜌</m:t>
                          </m:r>
                        </m:den>
                      </m:f>
                      <m:f>
                        <m:fPr>
                          <m:ctrlPr>
                            <a:rPr lang="en-GB" sz="1600" i="1">
                              <a:latin typeface="Cambria Math" panose="02040503050406030204" pitchFamily="18" charset="0"/>
                            </a:rPr>
                          </m:ctrlPr>
                        </m:fPr>
                        <m:num>
                          <m:r>
                            <a:rPr lang="en-GB" sz="1600">
                              <a:latin typeface="Cambria Math" panose="02040503050406030204" pitchFamily="18" charset="0"/>
                            </a:rPr>
                            <m:t>𝜕</m:t>
                          </m:r>
                          <m:r>
                            <a:rPr lang="en-GB" sz="1600" i="1">
                              <a:latin typeface="Cambria Math" panose="02040503050406030204" pitchFamily="18" charset="0"/>
                            </a:rPr>
                            <m:t>𝑝</m:t>
                          </m:r>
                        </m:num>
                        <m:den>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𝑖</m:t>
                              </m:r>
                            </m:sub>
                          </m:sSub>
                        </m:den>
                      </m:f>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m:t>
                          </m:r>
                        </m:num>
                        <m:den>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𝑗</m:t>
                              </m:r>
                            </m:sub>
                          </m:sSub>
                        </m:den>
                      </m:f>
                      <m:d>
                        <m:dPr>
                          <m:ctrlPr>
                            <a:rPr lang="en-GB" sz="1600" i="1">
                              <a:latin typeface="Cambria Math" panose="02040503050406030204" pitchFamily="18" charset="0"/>
                            </a:rPr>
                          </m:ctrlPr>
                        </m:dPr>
                        <m:e>
                          <m:r>
                            <a:rPr lang="en-GB" sz="1600" i="1">
                              <a:latin typeface="Cambria Math" panose="02040503050406030204" pitchFamily="18" charset="0"/>
                            </a:rPr>
                            <m:t>𝜈</m:t>
                          </m:r>
                          <m:r>
                            <a:rPr lang="en-GB" sz="1600">
                              <a:latin typeface="Cambria Math" panose="02040503050406030204" pitchFamily="18" charset="0"/>
                            </a:rPr>
                            <m:t> </m:t>
                          </m:r>
                          <m:f>
                            <m:fPr>
                              <m:ctrlPr>
                                <a:rPr lang="en-GB" sz="1600" i="1">
                                  <a:latin typeface="Cambria Math" panose="02040503050406030204" pitchFamily="18" charset="0"/>
                                </a:rPr>
                              </m:ctrlPr>
                            </m:fPr>
                            <m:num>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𝑈</m:t>
                                  </m:r>
                                </m:e>
                                <m:sub>
                                  <m:r>
                                    <a:rPr lang="en-GB" sz="1600" i="1">
                                      <a:latin typeface="Cambria Math" panose="02040503050406030204" pitchFamily="18" charset="0"/>
                                    </a:rPr>
                                    <m:t>𝑖</m:t>
                                  </m:r>
                                </m:sub>
                              </m:sSub>
                            </m:num>
                            <m:den>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𝑗</m:t>
                                  </m:r>
                                </m:sub>
                              </m:sSub>
                            </m:den>
                          </m:f>
                          <m:r>
                            <a:rPr lang="en-GB" sz="1600">
                              <a:latin typeface="Cambria Math" panose="02040503050406030204" pitchFamily="18" charset="0"/>
                            </a:rPr>
                            <m:t>−</m:t>
                          </m:r>
                          <m:bar>
                            <m:barPr>
                              <m:pos m:val="top"/>
                              <m:ctrlPr>
                                <a:rPr lang="en-GB" sz="1600" i="1">
                                  <a:latin typeface="Cambria Math" panose="02040503050406030204" pitchFamily="18" charset="0"/>
                                </a:rPr>
                              </m:ctrlPr>
                            </m:barPr>
                            <m:e>
                              <m:sSub>
                                <m:sSubPr>
                                  <m:ctrlPr>
                                    <a:rPr lang="en-GB" sz="1600" i="1">
                                      <a:latin typeface="Cambria Math" panose="02040503050406030204" pitchFamily="18" charset="0"/>
                                    </a:rPr>
                                  </m:ctrlPr>
                                </m:sSubPr>
                                <m:e>
                                  <m:r>
                                    <a:rPr lang="en-GB" sz="1600" i="1">
                                      <a:latin typeface="Cambria Math" panose="02040503050406030204" pitchFamily="18" charset="0"/>
                                    </a:rPr>
                                    <m:t>𝑢</m:t>
                                  </m:r>
                                </m:e>
                                <m:sub>
                                  <m:r>
                                    <a:rPr lang="en-GB" sz="1600" i="1">
                                      <a:latin typeface="Cambria Math" panose="02040503050406030204" pitchFamily="18" charset="0"/>
                                    </a:rPr>
                                    <m:t>𝑖</m:t>
                                  </m:r>
                                </m:sub>
                              </m:sSub>
                              <m:sSub>
                                <m:sSubPr>
                                  <m:ctrlPr>
                                    <a:rPr lang="en-GB" sz="1600" i="1">
                                      <a:latin typeface="Cambria Math" panose="02040503050406030204" pitchFamily="18" charset="0"/>
                                    </a:rPr>
                                  </m:ctrlPr>
                                </m:sSubPr>
                                <m:e>
                                  <m:r>
                                    <a:rPr lang="en-GB" sz="1600" i="1">
                                      <a:latin typeface="Cambria Math" panose="02040503050406030204" pitchFamily="18" charset="0"/>
                                    </a:rPr>
                                    <m:t>𝑢</m:t>
                                  </m:r>
                                </m:e>
                                <m:sub>
                                  <m:r>
                                    <a:rPr lang="en-GB" sz="1600" i="1">
                                      <a:latin typeface="Cambria Math" panose="02040503050406030204" pitchFamily="18" charset="0"/>
                                    </a:rPr>
                                    <m:t>𝑗</m:t>
                                  </m:r>
                                </m:sub>
                              </m:sSub>
                            </m:e>
                          </m:bar>
                        </m:e>
                      </m:d>
                    </m:oMath>
                  </m:oMathPara>
                </a14:m>
                <a:endParaRPr lang="en-GB" sz="1600" dirty="0"/>
              </a:p>
            </p:txBody>
          </p:sp>
        </mc:Choice>
        <mc:Fallback xmlns="">
          <p:sp>
            <p:nvSpPr>
              <p:cNvPr id="3" name="Rectangle 2"/>
              <p:cNvSpPr>
                <a:spLocks noRot="1" noChangeAspect="1" noMove="1" noResize="1" noEditPoints="1" noAdjustHandles="1" noChangeArrowheads="1" noChangeShapeType="1" noTextEdit="1"/>
              </p:cNvSpPr>
              <p:nvPr/>
            </p:nvSpPr>
            <p:spPr>
              <a:xfrm>
                <a:off x="2302621" y="1656784"/>
                <a:ext cx="3332131" cy="65088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85817" y="3078030"/>
                <a:ext cx="3165738"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d>
                            <m:dPr>
                              <m:begChr m:val=""/>
                              <m:ctrlPr>
                                <a:rPr lang="en-GB" sz="1600" i="1">
                                  <a:latin typeface="Cambria Math" panose="02040503050406030204" pitchFamily="18" charset="0"/>
                                </a:rPr>
                              </m:ctrlPr>
                            </m:dPr>
                            <m:e>
                              <m:r>
                                <a:rPr lang="en-GB" sz="1600" i="1">
                                  <a:latin typeface="Cambria Math" panose="02040503050406030204" pitchFamily="18" charset="0"/>
                                </a:rPr>
                                <m:t>𝐷</m:t>
                              </m:r>
                              <m:r>
                                <a:rPr lang="en-GB" sz="1600">
                                  <a:latin typeface="Cambria Math" panose="02040503050406030204" pitchFamily="18" charset="0"/>
                                </a:rPr>
                                <m:t>(</m:t>
                              </m:r>
                              <m:r>
                                <a:rPr lang="en-GB" sz="1600" i="1">
                                  <a:latin typeface="Cambria Math" panose="02040503050406030204" pitchFamily="18" charset="0"/>
                                </a:rPr>
                                <m:t>𝜌</m:t>
                              </m:r>
                              <m:sSub>
                                <m:sSubPr>
                                  <m:ctrlPr>
                                    <a:rPr lang="en-GB" sz="1600" i="1">
                                      <a:latin typeface="Cambria Math" panose="02040503050406030204" pitchFamily="18" charset="0"/>
                                    </a:rPr>
                                  </m:ctrlPr>
                                </m:sSubPr>
                                <m:e>
                                  <m:r>
                                    <a:rPr lang="en-GB" sz="1600" i="1">
                                      <a:latin typeface="Cambria Math" panose="02040503050406030204" pitchFamily="18" charset="0"/>
                                    </a:rPr>
                                    <m:t>𝑐</m:t>
                                  </m:r>
                                </m:e>
                                <m:sub>
                                  <m:r>
                                    <a:rPr lang="en-GB" sz="1600" i="1">
                                      <a:latin typeface="Cambria Math" panose="02040503050406030204" pitchFamily="18" charset="0"/>
                                    </a:rPr>
                                    <m:t>𝑝</m:t>
                                  </m:r>
                                </m:sub>
                              </m:sSub>
                              <m:r>
                                <a:rPr lang="en-GB" sz="1600" i="1">
                                  <a:latin typeface="Cambria Math" panose="02040503050406030204" pitchFamily="18" charset="0"/>
                                </a:rPr>
                                <m:t>𝑇</m:t>
                              </m:r>
                            </m:e>
                          </m:d>
                        </m:num>
                        <m:den>
                          <m:r>
                            <a:rPr lang="en-GB" sz="1600" i="1">
                              <a:latin typeface="Cambria Math" panose="02040503050406030204" pitchFamily="18" charset="0"/>
                            </a:rPr>
                            <m:t>𝐷𝑡</m:t>
                          </m:r>
                        </m:den>
                      </m:f>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m:t>
                          </m:r>
                        </m:num>
                        <m:den>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𝑗</m:t>
                              </m:r>
                            </m:sub>
                          </m:sSub>
                        </m:den>
                      </m:f>
                      <m:d>
                        <m:dPr>
                          <m:ctrlPr>
                            <a:rPr lang="en-GB" sz="1600" i="1">
                              <a:latin typeface="Cambria Math" panose="02040503050406030204" pitchFamily="18" charset="0"/>
                            </a:rPr>
                          </m:ctrlPr>
                        </m:dPr>
                        <m:e>
                          <m:r>
                            <a:rPr lang="en-GB" sz="1600" i="1">
                              <a:latin typeface="Cambria Math" panose="02040503050406030204" pitchFamily="18" charset="0"/>
                            </a:rPr>
                            <m:t>𝜆</m:t>
                          </m:r>
                          <m:r>
                            <a:rPr lang="en-GB" sz="1600">
                              <a:latin typeface="Cambria Math" panose="02040503050406030204" pitchFamily="18" charset="0"/>
                            </a:rPr>
                            <m:t> </m:t>
                          </m:r>
                          <m:f>
                            <m:fPr>
                              <m:ctrlPr>
                                <a:rPr lang="en-GB" sz="1600" i="1">
                                  <a:latin typeface="Cambria Math" panose="02040503050406030204" pitchFamily="18" charset="0"/>
                                </a:rPr>
                              </m:ctrlPr>
                            </m:fPr>
                            <m:num>
                              <m:r>
                                <a:rPr lang="en-GB" sz="1600">
                                  <a:latin typeface="Cambria Math" panose="02040503050406030204" pitchFamily="18" charset="0"/>
                                </a:rPr>
                                <m:t>𝜕</m:t>
                              </m:r>
                              <m:r>
                                <a:rPr lang="en-GB" sz="1600" i="1">
                                  <a:latin typeface="Cambria Math" panose="02040503050406030204" pitchFamily="18" charset="0"/>
                                </a:rPr>
                                <m:t>𝑇</m:t>
                              </m:r>
                            </m:num>
                            <m:den>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𝑗</m:t>
                                  </m:r>
                                </m:sub>
                              </m:sSub>
                            </m:den>
                          </m:f>
                          <m:r>
                            <a:rPr lang="en-GB" sz="1600">
                              <a:latin typeface="Cambria Math" panose="02040503050406030204" pitchFamily="18" charset="0"/>
                            </a:rPr>
                            <m:t>−</m:t>
                          </m:r>
                          <m:r>
                            <a:rPr lang="en-GB" sz="1600" i="1">
                              <a:latin typeface="Cambria Math" panose="02040503050406030204" pitchFamily="18" charset="0"/>
                            </a:rPr>
                            <m:t>𝜌</m:t>
                          </m:r>
                          <m:sSub>
                            <m:sSubPr>
                              <m:ctrlPr>
                                <a:rPr lang="en-GB" sz="1600" i="1">
                                  <a:latin typeface="Cambria Math" panose="02040503050406030204" pitchFamily="18" charset="0"/>
                                </a:rPr>
                              </m:ctrlPr>
                            </m:sSubPr>
                            <m:e>
                              <m:r>
                                <a:rPr lang="en-GB" sz="1600" i="1">
                                  <a:latin typeface="Cambria Math" panose="02040503050406030204" pitchFamily="18" charset="0"/>
                                </a:rPr>
                                <m:t>𝑐</m:t>
                              </m:r>
                            </m:e>
                            <m:sub>
                              <m:r>
                                <a:rPr lang="en-GB" sz="1600" i="1">
                                  <a:latin typeface="Cambria Math" panose="02040503050406030204" pitchFamily="18" charset="0"/>
                                </a:rPr>
                                <m:t>𝑝</m:t>
                              </m:r>
                            </m:sub>
                          </m:sSub>
                          <m:bar>
                            <m:barPr>
                              <m:pos m:val="top"/>
                              <m:ctrlPr>
                                <a:rPr lang="en-GB" sz="1600" i="1">
                                  <a:latin typeface="Cambria Math" panose="02040503050406030204" pitchFamily="18" charset="0"/>
                                </a:rPr>
                              </m:ctrlPr>
                            </m:barPr>
                            <m:e>
                              <m:sSub>
                                <m:sSubPr>
                                  <m:ctrlPr>
                                    <a:rPr lang="en-GB" sz="1600" i="1">
                                      <a:latin typeface="Cambria Math" panose="02040503050406030204" pitchFamily="18" charset="0"/>
                                    </a:rPr>
                                  </m:ctrlPr>
                                </m:sSubPr>
                                <m:e>
                                  <m:r>
                                    <a:rPr lang="en-GB" sz="1600" i="1">
                                      <a:latin typeface="Cambria Math" panose="02040503050406030204" pitchFamily="18" charset="0"/>
                                    </a:rPr>
                                    <m:t>𝑢</m:t>
                                  </m:r>
                                </m:e>
                                <m:sub>
                                  <m:r>
                                    <a:rPr lang="en-GB" sz="1600" i="1">
                                      <a:latin typeface="Cambria Math" panose="02040503050406030204" pitchFamily="18" charset="0"/>
                                    </a:rPr>
                                    <m:t>𝑖</m:t>
                                  </m:r>
                                </m:sub>
                              </m:sSub>
                              <m:r>
                                <a:rPr lang="en-GB" sz="1600" i="1">
                                  <a:latin typeface="Cambria Math" panose="02040503050406030204" pitchFamily="18" charset="0"/>
                                </a:rPr>
                                <m:t>𝜃</m:t>
                              </m:r>
                            </m:e>
                          </m:bar>
                        </m:e>
                      </m:d>
                    </m:oMath>
                  </m:oMathPara>
                </a14:m>
                <a:endParaRPr lang="en-GB" sz="1600" dirty="0"/>
              </a:p>
            </p:txBody>
          </p:sp>
        </mc:Choice>
        <mc:Fallback xmlns="">
          <p:sp>
            <p:nvSpPr>
              <p:cNvPr id="4" name="Rectangle 3"/>
              <p:cNvSpPr>
                <a:spLocks noRot="1" noChangeAspect="1" noMove="1" noResize="1" noEditPoints="1" noAdjustHandles="1" noChangeArrowheads="1" noChangeShapeType="1" noTextEdit="1"/>
              </p:cNvSpPr>
              <p:nvPr/>
            </p:nvSpPr>
            <p:spPr>
              <a:xfrm>
                <a:off x="2385817" y="3078030"/>
                <a:ext cx="3165738" cy="674800"/>
              </a:xfrm>
              <a:prstGeom prst="rect">
                <a:avLst/>
              </a:prstGeom>
              <a:blipFill>
                <a:blip r:embed="rId3"/>
                <a:stretch>
                  <a:fillRect/>
                </a:stretch>
              </a:blipFill>
            </p:spPr>
            <p:txBody>
              <a:bodyPr/>
              <a:lstStyle/>
              <a:p>
                <a:r>
                  <a:rPr lang="en-GB">
                    <a:noFill/>
                  </a:rPr>
                  <a:t> </a:t>
                </a:r>
              </a:p>
            </p:txBody>
          </p:sp>
        </mc:Fallback>
      </mc:AlternateContent>
      <p:sp>
        <p:nvSpPr>
          <p:cNvPr id="7" name="TextBox 6"/>
          <p:cNvSpPr txBox="1"/>
          <p:nvPr/>
        </p:nvSpPr>
        <p:spPr>
          <a:xfrm>
            <a:off x="642633" y="1234241"/>
            <a:ext cx="424141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200" i="0" u="none" strike="noStrike" cap="none" spc="0" normalizeH="0" baseline="0" dirty="0" smtClean="0">
                <a:ln>
                  <a:noFill/>
                </a:ln>
                <a:solidFill>
                  <a:srgbClr val="055373"/>
                </a:solidFill>
                <a:effectLst/>
                <a:uFillTx/>
                <a:latin typeface="Helvetica Neue"/>
                <a:ea typeface="Helvetica Neue"/>
                <a:cs typeface="Helvetica Neue"/>
                <a:sym typeface="Helvetica Neue"/>
              </a:rPr>
              <a:t>Reynolds-Averaged Momentum Transport</a:t>
            </a:r>
            <a:endParaRPr kumimoji="0" lang="en-GB" sz="1200"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8" name="TextBox 7"/>
          <p:cNvSpPr txBox="1"/>
          <p:nvPr/>
        </p:nvSpPr>
        <p:spPr>
          <a:xfrm>
            <a:off x="642633" y="2549220"/>
            <a:ext cx="424141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200" i="0" u="none" strike="noStrike" cap="none" spc="0" normalizeH="0" baseline="0" dirty="0" smtClean="0">
                <a:ln>
                  <a:noFill/>
                </a:ln>
                <a:solidFill>
                  <a:srgbClr val="055373"/>
                </a:solidFill>
                <a:effectLst/>
                <a:uFillTx/>
                <a:latin typeface="Helvetica Neue"/>
                <a:ea typeface="Helvetica Neue"/>
                <a:cs typeface="Helvetica Neue"/>
                <a:sym typeface="Helvetica Neue"/>
              </a:rPr>
              <a:t>Reynolds-Averaged Energy Transport</a:t>
            </a:r>
            <a:endParaRPr kumimoji="0" lang="en-GB" sz="1200"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10" name="Oval 9"/>
          <p:cNvSpPr/>
          <p:nvPr/>
        </p:nvSpPr>
        <p:spPr>
          <a:xfrm>
            <a:off x="4912969" y="1761538"/>
            <a:ext cx="489815" cy="441375"/>
          </a:xfrm>
          <a:prstGeom prst="ellipse">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p:cNvSpPr/>
          <p:nvPr/>
        </p:nvSpPr>
        <p:spPr>
          <a:xfrm>
            <a:off x="4885624" y="3206503"/>
            <a:ext cx="489815" cy="441375"/>
          </a:xfrm>
          <a:prstGeom prst="ellipse">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26063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Turbulent Momentum Flux Modelling</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9725" y="966571"/>
                <a:ext cx="7637615" cy="3493030"/>
              </a:xfrm>
            </p:spPr>
            <p:txBody>
              <a:bodyPr/>
              <a:lstStyle/>
              <a:p>
                <a:r>
                  <a:rPr lang="en-US" sz="1600" b="1" dirty="0" smtClean="0">
                    <a:solidFill>
                      <a:srgbClr val="055373"/>
                    </a:solidFill>
                  </a:rPr>
                  <a:t>Eddy Viscosity Model</a:t>
                </a: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r>
                  <a:rPr lang="en-US" sz="1600" b="1" dirty="0" smtClean="0">
                    <a:solidFill>
                      <a:srgbClr val="055373"/>
                    </a:solidFill>
                  </a:rPr>
                  <a:t>Most commonly used EVMs</a:t>
                </a:r>
              </a:p>
              <a:p>
                <a:pPr marL="285750" indent="-285750">
                  <a:buFontTx/>
                  <a:buChar char="-"/>
                </a:pPr>
                <a14:m>
                  <m:oMath xmlns:m="http://schemas.openxmlformats.org/officeDocument/2006/math">
                    <m:r>
                      <a:rPr lang="en-US" sz="1600" b="0" i="1" smtClean="0">
                        <a:solidFill>
                          <a:srgbClr val="055373"/>
                        </a:solidFill>
                        <a:latin typeface="Cambria Math" panose="02040503050406030204" pitchFamily="18" charset="0"/>
                      </a:rPr>
                      <m:t>𝑘</m:t>
                    </m:r>
                  </m:oMath>
                </a14:m>
                <a:r>
                  <a:rPr lang="en-GB" sz="1600" dirty="0" smtClean="0">
                    <a:solidFill>
                      <a:srgbClr val="055373"/>
                    </a:solidFill>
                  </a:rPr>
                  <a:t>-</a:t>
                </a:r>
                <a14:m>
                  <m:oMath xmlns:m="http://schemas.openxmlformats.org/officeDocument/2006/math">
                    <m:r>
                      <a:rPr lang="en-US" sz="1600" b="0" i="1">
                        <a:solidFill>
                          <a:srgbClr val="055373"/>
                        </a:solidFill>
                        <a:latin typeface="Cambria Math" panose="02040503050406030204" pitchFamily="18" charset="0"/>
                        <a:ea typeface="Cambria Math" panose="02040503050406030204" pitchFamily="18" charset="0"/>
                      </a:rPr>
                      <m:t>𝜀</m:t>
                    </m:r>
                  </m:oMath>
                </a14:m>
                <a:r>
                  <a:rPr lang="en-GB" sz="1600" dirty="0" smtClean="0">
                    <a:solidFill>
                      <a:srgbClr val="055373"/>
                    </a:solidFill>
                  </a:rPr>
                  <a:t> model (standard, RNG, Realizable)</a:t>
                </a:r>
              </a:p>
              <a:p>
                <a:pPr marL="285750" indent="-285750">
                  <a:buFontTx/>
                  <a:buChar char="-"/>
                </a:pPr>
                <a14:m>
                  <m:oMath xmlns:m="http://schemas.openxmlformats.org/officeDocument/2006/math">
                    <m:r>
                      <a:rPr lang="en-US" sz="1600" i="1">
                        <a:solidFill>
                          <a:srgbClr val="055373"/>
                        </a:solidFill>
                        <a:latin typeface="Cambria Math" panose="02040503050406030204" pitchFamily="18" charset="0"/>
                      </a:rPr>
                      <m:t>𝑘</m:t>
                    </m:r>
                  </m:oMath>
                </a14:m>
                <a:r>
                  <a:rPr lang="en-GB" sz="1600" dirty="0">
                    <a:solidFill>
                      <a:srgbClr val="055373"/>
                    </a:solidFill>
                  </a:rPr>
                  <a:t>-</a:t>
                </a:r>
                <a14:m>
                  <m:oMath xmlns:m="http://schemas.openxmlformats.org/officeDocument/2006/math">
                    <m:r>
                      <a:rPr lang="en-US" sz="1600" i="1" smtClean="0">
                        <a:solidFill>
                          <a:srgbClr val="055373"/>
                        </a:solidFill>
                        <a:latin typeface="Cambria Math" panose="02040503050406030204" pitchFamily="18" charset="0"/>
                        <a:ea typeface="Cambria Math" panose="02040503050406030204" pitchFamily="18" charset="0"/>
                      </a:rPr>
                      <m:t>𝜔</m:t>
                    </m:r>
                  </m:oMath>
                </a14:m>
                <a:r>
                  <a:rPr lang="en-GB" sz="1600" dirty="0">
                    <a:solidFill>
                      <a:srgbClr val="055373"/>
                    </a:solidFill>
                  </a:rPr>
                  <a:t> </a:t>
                </a:r>
                <a:r>
                  <a:rPr lang="en-GB" sz="1600" dirty="0" smtClean="0">
                    <a:solidFill>
                      <a:srgbClr val="055373"/>
                    </a:solidFill>
                  </a:rPr>
                  <a:t>model (SST)</a:t>
                </a:r>
                <a:endParaRPr lang="en-GB" sz="1600" dirty="0">
                  <a:solidFill>
                    <a:srgbClr val="055373"/>
                  </a:solidFill>
                </a:endParaRPr>
              </a:p>
              <a:p>
                <a:pPr marL="285750" indent="-285750">
                  <a:buFontTx/>
                  <a:buChar char="-"/>
                </a:pPr>
                <a14:m>
                  <m:oMath xmlns:m="http://schemas.openxmlformats.org/officeDocument/2006/math">
                    <m:bar>
                      <m:barPr>
                        <m:pos m:val="top"/>
                        <m:ctrlPr>
                          <a:rPr lang="en-US" sz="1600" b="0" i="1" smtClean="0">
                            <a:solidFill>
                              <a:srgbClr val="055373"/>
                            </a:solidFill>
                            <a:latin typeface="Cambria Math" panose="02040503050406030204" pitchFamily="18" charset="0"/>
                          </a:rPr>
                        </m:ctrlPr>
                      </m:barPr>
                      <m:e>
                        <m:sSup>
                          <m:sSupPr>
                            <m:ctrlPr>
                              <a:rPr lang="en-US" sz="1600" i="1">
                                <a:solidFill>
                                  <a:srgbClr val="055373"/>
                                </a:solidFill>
                                <a:latin typeface="Cambria Math" panose="02040503050406030204" pitchFamily="18" charset="0"/>
                              </a:rPr>
                            </m:ctrlPr>
                          </m:sSupPr>
                          <m:e>
                            <m:r>
                              <a:rPr lang="en-US" sz="1600" i="1">
                                <a:solidFill>
                                  <a:srgbClr val="055373"/>
                                </a:solidFill>
                                <a:latin typeface="Cambria Math" panose="02040503050406030204" pitchFamily="18" charset="0"/>
                                <a:ea typeface="Cambria Math" panose="02040503050406030204" pitchFamily="18" charset="0"/>
                              </a:rPr>
                              <m:t>𝜐</m:t>
                            </m:r>
                          </m:e>
                          <m:sup>
                            <m:r>
                              <a:rPr lang="en-US" sz="1600" i="1">
                                <a:solidFill>
                                  <a:srgbClr val="055373"/>
                                </a:solidFill>
                                <a:latin typeface="Cambria Math" panose="02040503050406030204" pitchFamily="18" charset="0"/>
                              </a:rPr>
                              <m:t>2</m:t>
                            </m:r>
                          </m:sup>
                        </m:sSup>
                      </m:e>
                    </m:bar>
                  </m:oMath>
                </a14:m>
                <a:r>
                  <a:rPr lang="en-GB" sz="1600" dirty="0" smtClean="0">
                    <a:solidFill>
                      <a:srgbClr val="055373"/>
                    </a:solidFill>
                  </a:rPr>
                  <a:t>-</a:t>
                </a:r>
                <a14:m>
                  <m:oMath xmlns:m="http://schemas.openxmlformats.org/officeDocument/2006/math">
                    <m:r>
                      <a:rPr lang="en-US" sz="1600" b="0" i="1" smtClean="0">
                        <a:solidFill>
                          <a:srgbClr val="055373"/>
                        </a:solidFill>
                        <a:latin typeface="Cambria Math" panose="02040503050406030204" pitchFamily="18" charset="0"/>
                      </a:rPr>
                      <m:t>𝑓</m:t>
                    </m:r>
                  </m:oMath>
                </a14:m>
                <a:r>
                  <a:rPr lang="en-GB" sz="1600" dirty="0" smtClean="0">
                    <a:solidFill>
                      <a:srgbClr val="055373"/>
                    </a:solidFill>
                  </a:rPr>
                  <a:t> model</a:t>
                </a:r>
              </a:p>
              <a:p>
                <a:pPr marL="285750" indent="-285750">
                  <a:buFontTx/>
                  <a:buChar char="-"/>
                </a:pPr>
                <a:endParaRPr lang="en-GB" sz="1600" dirty="0" smtClean="0">
                  <a:solidFill>
                    <a:srgbClr val="055373"/>
                  </a:solidFill>
                </a:endParaRPr>
              </a:p>
              <a:p>
                <a:r>
                  <a:rPr lang="en-US" sz="1600" dirty="0" smtClean="0">
                    <a:solidFill>
                      <a:srgbClr val="055373"/>
                    </a:solidFill>
                  </a:rPr>
                  <a:t>	Non-linear (quadratic, cubic)</a:t>
                </a:r>
                <a:endParaRPr lang="en-US" sz="1600" dirty="0">
                  <a:solidFill>
                    <a:srgbClr val="055373"/>
                  </a:solidFill>
                </a:endParaRPr>
              </a:p>
              <a:p>
                <a:pPr marL="285750" indent="-285750">
                  <a:buFontTx/>
                  <a:buChar char="-"/>
                </a:pPr>
                <a:endParaRPr lang="en-US" sz="1600" dirty="0" smtClean="0">
                  <a:solidFill>
                    <a:srgbClr val="055373"/>
                  </a:solidFill>
                </a:endParaRPr>
              </a:p>
              <a:p>
                <a:pPr marL="285750" indent="-285750">
                  <a:buFontTx/>
                  <a:buChar char="-"/>
                </a:pPr>
                <a:endParaRPr lang="en-GB" sz="1600" dirty="0" smtClean="0">
                  <a:solidFill>
                    <a:srgbClr val="055373"/>
                  </a:solidFill>
                </a:endParaRPr>
              </a:p>
              <a:p>
                <a:r>
                  <a:rPr lang="en-US" sz="1600" b="1" dirty="0" smtClean="0">
                    <a:solidFill>
                      <a:srgbClr val="055373"/>
                    </a:solidFill>
                  </a:rPr>
                  <a:t>Reynolds stress model (Elliptical Blending)</a:t>
                </a:r>
                <a:endParaRPr lang="en-GB" sz="1600" b="1" dirty="0">
                  <a:solidFill>
                    <a:srgbClr val="055373"/>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9725" y="966571"/>
                <a:ext cx="7637615" cy="3493030"/>
              </a:xfrm>
              <a:blipFill>
                <a:blip r:embed="rId2"/>
                <a:stretch>
                  <a:fillRect l="-399" t="-524" b="-40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929585" y="1371959"/>
                <a:ext cx="2559996"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a:latin typeface="Cambria Math" panose="02040503050406030204" pitchFamily="18" charset="0"/>
                        </a:rPr>
                        <m:t>−</m:t>
                      </m:r>
                      <m:r>
                        <a:rPr lang="en-GB" sz="1600" i="1">
                          <a:latin typeface="Cambria Math" panose="02040503050406030204" pitchFamily="18" charset="0"/>
                        </a:rPr>
                        <m:t>𝜌</m:t>
                      </m:r>
                      <m:bar>
                        <m:barPr>
                          <m:pos m:val="top"/>
                          <m:ctrlPr>
                            <a:rPr lang="en-GB" sz="1600" i="1">
                              <a:latin typeface="Cambria Math" panose="02040503050406030204" pitchFamily="18" charset="0"/>
                            </a:rPr>
                          </m:ctrlPr>
                        </m:barPr>
                        <m:e>
                          <m:sSub>
                            <m:sSubPr>
                              <m:ctrlPr>
                                <a:rPr lang="en-GB" sz="1600" i="1">
                                  <a:latin typeface="Cambria Math" panose="02040503050406030204" pitchFamily="18" charset="0"/>
                                </a:rPr>
                              </m:ctrlPr>
                            </m:sSubPr>
                            <m:e>
                              <m:r>
                                <a:rPr lang="en-GB" sz="1600" i="1">
                                  <a:latin typeface="Cambria Math" panose="02040503050406030204" pitchFamily="18" charset="0"/>
                                </a:rPr>
                                <m:t>𝑢</m:t>
                              </m:r>
                            </m:e>
                            <m:sub>
                              <m:r>
                                <a:rPr lang="en-GB" sz="1600" i="1">
                                  <a:latin typeface="Cambria Math" panose="02040503050406030204" pitchFamily="18" charset="0"/>
                                </a:rPr>
                                <m:t>𝑖</m:t>
                              </m:r>
                            </m:sub>
                          </m:sSub>
                          <m:sSub>
                            <m:sSubPr>
                              <m:ctrlPr>
                                <a:rPr lang="en-GB" sz="1600" i="1">
                                  <a:latin typeface="Cambria Math" panose="02040503050406030204" pitchFamily="18" charset="0"/>
                                </a:rPr>
                              </m:ctrlPr>
                            </m:sSubPr>
                            <m:e>
                              <m:r>
                                <a:rPr lang="en-GB" sz="1600" i="1">
                                  <a:latin typeface="Cambria Math" panose="02040503050406030204" pitchFamily="18" charset="0"/>
                                </a:rPr>
                                <m:t>𝑢</m:t>
                              </m:r>
                            </m:e>
                            <m:sub>
                              <m:r>
                                <a:rPr lang="en-GB" sz="1600" i="1">
                                  <a:latin typeface="Cambria Math" panose="02040503050406030204" pitchFamily="18" charset="0"/>
                                </a:rPr>
                                <m:t>𝑗</m:t>
                              </m:r>
                            </m:sub>
                          </m:sSub>
                        </m:e>
                      </m:bar>
                      <m:r>
                        <a:rPr lang="en-GB" sz="1600">
                          <a:latin typeface="Cambria Math" panose="02040503050406030204" pitchFamily="18" charset="0"/>
                        </a:rPr>
                        <m:t>=2</m:t>
                      </m:r>
                      <m:sSub>
                        <m:sSubPr>
                          <m:ctrlPr>
                            <a:rPr lang="en-GB" sz="1600" i="1">
                              <a:latin typeface="Cambria Math" panose="02040503050406030204" pitchFamily="18" charset="0"/>
                            </a:rPr>
                          </m:ctrlPr>
                        </m:sSubPr>
                        <m:e>
                          <m:r>
                            <a:rPr lang="en-GB" sz="1600" b="1" i="1">
                              <a:latin typeface="Cambria Math" panose="02040503050406030204" pitchFamily="18" charset="0"/>
                            </a:rPr>
                            <m:t>𝝁</m:t>
                          </m:r>
                        </m:e>
                        <m:sub>
                          <m:r>
                            <a:rPr lang="en-GB" sz="1600" b="1" i="1">
                              <a:latin typeface="Cambria Math" panose="02040503050406030204" pitchFamily="18" charset="0"/>
                            </a:rPr>
                            <m:t>𝒕</m:t>
                          </m:r>
                        </m:sub>
                      </m:sSub>
                      <m:sSub>
                        <m:sSubPr>
                          <m:ctrlPr>
                            <a:rPr lang="en-GB" sz="1600" b="0" i="1" smtClean="0">
                              <a:latin typeface="Cambria Math" panose="02040503050406030204" pitchFamily="18" charset="0"/>
                            </a:rPr>
                          </m:ctrlPr>
                        </m:sSubPr>
                        <m:e>
                          <m:r>
                            <a:rPr lang="en-GB" sz="1600" b="0" i="1">
                              <a:latin typeface="Cambria Math" panose="02040503050406030204" pitchFamily="18" charset="0"/>
                            </a:rPr>
                            <m:t>𝑆</m:t>
                          </m:r>
                        </m:e>
                        <m:sub>
                          <m:r>
                            <a:rPr lang="en-GB" sz="1600" b="0" i="1">
                              <a:latin typeface="Cambria Math" panose="02040503050406030204" pitchFamily="18" charset="0"/>
                            </a:rPr>
                            <m:t>𝑖𝑗</m:t>
                          </m:r>
                        </m:sub>
                      </m:sSub>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2</m:t>
                          </m:r>
                        </m:num>
                        <m:den>
                          <m:r>
                            <a:rPr lang="en-GB" sz="1600">
                              <a:latin typeface="Cambria Math" panose="02040503050406030204" pitchFamily="18" charset="0"/>
                            </a:rPr>
                            <m:t>3</m:t>
                          </m:r>
                        </m:den>
                      </m:f>
                      <m:r>
                        <a:rPr lang="en-GB" sz="1600" i="1">
                          <a:latin typeface="Cambria Math" panose="02040503050406030204" pitchFamily="18" charset="0"/>
                        </a:rPr>
                        <m:t>𝜌</m:t>
                      </m:r>
                      <m:r>
                        <a:rPr lang="en-GB" sz="1600" i="1">
                          <a:latin typeface="Cambria Math" panose="02040503050406030204" pitchFamily="18" charset="0"/>
                        </a:rPr>
                        <m:t>𝑘</m:t>
                      </m:r>
                      <m:sSub>
                        <m:sSubPr>
                          <m:ctrlPr>
                            <a:rPr lang="en-GB" sz="1600" i="1">
                              <a:latin typeface="Cambria Math" panose="02040503050406030204" pitchFamily="18" charset="0"/>
                            </a:rPr>
                          </m:ctrlPr>
                        </m:sSubPr>
                        <m:e>
                          <m:r>
                            <a:rPr lang="en-GB" sz="1600" i="1">
                              <a:latin typeface="Cambria Math" panose="02040503050406030204" pitchFamily="18" charset="0"/>
                            </a:rPr>
                            <m:t>𝛿</m:t>
                          </m:r>
                        </m:e>
                        <m:sub>
                          <m:r>
                            <a:rPr lang="en-GB" sz="1600" i="1">
                              <a:latin typeface="Cambria Math" panose="02040503050406030204" pitchFamily="18" charset="0"/>
                            </a:rPr>
                            <m:t>𝑖𝑗</m:t>
                          </m:r>
                        </m:sub>
                      </m:sSub>
                    </m:oMath>
                  </m:oMathPara>
                </a14:m>
                <a:endParaRPr lang="en-GB" sz="1600" dirty="0"/>
              </a:p>
            </p:txBody>
          </p:sp>
        </mc:Choice>
        <mc:Fallback>
          <p:sp>
            <p:nvSpPr>
              <p:cNvPr id="6" name="Rectangle 5"/>
              <p:cNvSpPr>
                <a:spLocks noRot="1" noChangeAspect="1" noMove="1" noResize="1" noEditPoints="1" noAdjustHandles="1" noChangeArrowheads="1" noChangeShapeType="1" noTextEdit="1"/>
              </p:cNvSpPr>
              <p:nvPr/>
            </p:nvSpPr>
            <p:spPr>
              <a:xfrm>
                <a:off x="2929585" y="1371959"/>
                <a:ext cx="2559996" cy="55496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4886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35173" y="962019"/>
            <a:ext cx="7637615" cy="3493030"/>
          </a:xfrm>
          <a:prstGeom prst="rect">
            <a:avLst/>
          </a:prstGeom>
        </p:spPr>
        <p:txBody>
          <a:bodyPr/>
          <a:lstStyle>
            <a:lvl1pPr marL="0" marR="0" indent="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1pPr>
            <a:lvl2pPr marL="360363" marR="0" indent="-180975"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2pPr>
            <a:lvl3pPr marL="539750" marR="0" indent="-179388"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3pPr>
            <a:lvl4pPr marL="627063" marR="0" indent="-171450" algn="l" defTabSz="309563"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4pPr>
            <a:lvl5pPr marL="806450" marR="0" indent="-171450" algn="l" defTabSz="300038" rtl="0" eaLnBrk="1" latinLnBrk="0" hangingPunct="1">
              <a:lnSpc>
                <a:spcPct val="100000"/>
              </a:lnSpc>
              <a:spcBef>
                <a:spcPts val="0"/>
              </a:spcBef>
              <a:spcAft>
                <a:spcPts val="0"/>
              </a:spcAft>
              <a:buClrTx/>
              <a:buSzTx/>
              <a:buFont typeface="Arial" panose="020B0604020202020204" pitchFamily="34" charset="0"/>
              <a:buChar char="•"/>
              <a:tabLst/>
              <a:defRPr sz="1200" b="0" i="0" u="none" strike="noStrike" cap="none" spc="0" baseline="0">
                <a:ln>
                  <a:noFill/>
                </a:ln>
                <a:solidFill>
                  <a:srgbClr val="1AAACC"/>
                </a:solidFill>
                <a:uFillTx/>
                <a:latin typeface="Arial" panose="020B0604020202020204" pitchFamily="34" charset="0"/>
                <a:ea typeface="Helvetica Neue"/>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pPr marL="285750" indent="-285750">
              <a:buFontTx/>
              <a:buChar char="-"/>
            </a:pPr>
            <a:endParaRPr lang="en-US" sz="1600" b="1" dirty="0" smtClean="0">
              <a:solidFill>
                <a:srgbClr val="055373"/>
              </a:solidFill>
            </a:endParaRPr>
          </a:p>
          <a:p>
            <a:pPr marL="285750" indent="-285750">
              <a:buFontTx/>
              <a:buChar char="-"/>
            </a:pPr>
            <a:r>
              <a:rPr lang="en-US" sz="1600" b="1" dirty="0" smtClean="0"/>
              <a:t>works well for near-unity Prandtl number flows</a:t>
            </a:r>
          </a:p>
          <a:p>
            <a:pPr marL="285750" indent="-285750">
              <a:buFontTx/>
              <a:buChar char="-"/>
            </a:pPr>
            <a:r>
              <a:rPr lang="en-US" sz="1600" b="1" dirty="0" smtClean="0"/>
              <a:t>breaks down for low Prandtl numbers</a:t>
            </a:r>
          </a:p>
          <a:p>
            <a:endParaRPr lang="en-US" sz="1600" b="1" dirty="0" smtClean="0"/>
          </a:p>
          <a:p>
            <a:endParaRPr lang="en-US" sz="1600" b="1" dirty="0" smtClean="0">
              <a:solidFill>
                <a:srgbClr val="055373"/>
              </a:solidFill>
            </a:endParaRPr>
          </a:p>
        </p:txBody>
      </p:sp>
      <p:sp>
        <p:nvSpPr>
          <p:cNvPr id="2" name="Text Placeholder 1"/>
          <p:cNvSpPr>
            <a:spLocks noGrp="1"/>
          </p:cNvSpPr>
          <p:nvPr>
            <p:ph type="body" sz="quarter" idx="21"/>
          </p:nvPr>
        </p:nvSpPr>
        <p:spPr/>
        <p:txBody>
          <a:bodyPr/>
          <a:lstStyle/>
          <a:p>
            <a:r>
              <a:rPr lang="en-US" dirty="0" smtClean="0"/>
              <a:t>Turbulent Heat Flux Modelling</a:t>
            </a:r>
            <a:endParaRPr lang="en-GB" dirty="0"/>
          </a:p>
        </p:txBody>
      </p:sp>
      <p:sp>
        <p:nvSpPr>
          <p:cNvPr id="3" name="Content Placeholder 2"/>
          <p:cNvSpPr>
            <a:spLocks noGrp="1"/>
          </p:cNvSpPr>
          <p:nvPr>
            <p:ph idx="1"/>
          </p:nvPr>
        </p:nvSpPr>
        <p:spPr>
          <a:xfrm>
            <a:off x="739725" y="966571"/>
            <a:ext cx="7637615" cy="3493030"/>
          </a:xfrm>
        </p:spPr>
        <p:txBody>
          <a:bodyPr/>
          <a:lstStyle/>
          <a:p>
            <a:r>
              <a:rPr lang="en-US" sz="1600" b="1" dirty="0" smtClean="0">
                <a:solidFill>
                  <a:srgbClr val="055373"/>
                </a:solidFill>
              </a:rPr>
              <a:t>Standard Gradient Diffusion Hypothesis (SGDH)</a:t>
            </a:r>
          </a:p>
          <a:p>
            <a:endParaRPr lang="en-US" sz="1600" b="1" dirty="0" smtClean="0">
              <a:solidFill>
                <a:srgbClr val="055373"/>
              </a:solidFill>
            </a:endParaRPr>
          </a:p>
          <a:p>
            <a:endParaRPr lang="en-US" sz="1600" b="1" dirty="0">
              <a:solidFill>
                <a:srgbClr val="055373"/>
              </a:solidFill>
            </a:endParaRPr>
          </a:p>
          <a:p>
            <a:endParaRPr lang="en-US" sz="1600" b="1" dirty="0" smtClean="0">
              <a:solidFill>
                <a:srgbClr val="055373"/>
              </a:solidFill>
            </a:endParaRPr>
          </a:p>
          <a:p>
            <a:endParaRPr lang="en-US" sz="1600" b="1" dirty="0">
              <a:solidFill>
                <a:srgbClr val="055373"/>
              </a:solidFill>
            </a:endParaRPr>
          </a:p>
          <a:p>
            <a:r>
              <a:rPr lang="en-US" sz="1600" b="1" dirty="0" smtClean="0">
                <a:solidFill>
                  <a:srgbClr val="055373"/>
                </a:solidFill>
              </a:rPr>
              <a:t>Reynolds Analogy</a:t>
            </a:r>
          </a:p>
          <a:p>
            <a:endParaRPr lang="en-US" sz="1600" b="1" dirty="0">
              <a:solidFill>
                <a:srgbClr val="055373"/>
              </a:solidFill>
            </a:endParaRPr>
          </a:p>
        </p:txBody>
      </p:sp>
      <mc:AlternateContent xmlns:mc="http://schemas.openxmlformats.org/markup-compatibility/2006" xmlns:a14="http://schemas.microsoft.com/office/drawing/2010/main">
        <mc:Choice Requires="a14">
          <p:sp>
            <p:nvSpPr>
              <p:cNvPr id="5" name="Rectangle 4"/>
              <p:cNvSpPr/>
              <p:nvPr/>
            </p:nvSpPr>
            <p:spPr>
              <a:xfrm>
                <a:off x="3256317" y="2565411"/>
                <a:ext cx="1041888" cy="558999"/>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b="1" i="1">
                              <a:latin typeface="Cambria Math" panose="02040503050406030204" pitchFamily="18" charset="0"/>
                            </a:rPr>
                            <m:t>𝜶</m:t>
                          </m:r>
                        </m:e>
                        <m:sub>
                          <m:r>
                            <a:rPr lang="en-GB" sz="1600" b="1" i="1">
                              <a:latin typeface="Cambria Math" panose="02040503050406030204" pitchFamily="18" charset="0"/>
                            </a:rPr>
                            <m:t>𝒕</m:t>
                          </m:r>
                        </m:sub>
                      </m:sSub>
                      <m:r>
                        <a:rPr lang="en-GB" sz="1600" b="1">
                          <a:latin typeface="Cambria Math" panose="02040503050406030204" pitchFamily="18" charset="0"/>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GB" sz="1600" b="1" i="1">
                                  <a:latin typeface="Cambria Math" panose="02040503050406030204" pitchFamily="18" charset="0"/>
                                </a:rPr>
                                <m:t>𝝂</m:t>
                              </m:r>
                            </m:e>
                            <m:sub>
                              <m:r>
                                <a:rPr lang="en-GB" sz="1600" b="1" i="1">
                                  <a:latin typeface="Cambria Math" panose="02040503050406030204" pitchFamily="18" charset="0"/>
                                </a:rPr>
                                <m:t>𝒕</m:t>
                              </m:r>
                            </m:sub>
                          </m:sSub>
                        </m:num>
                        <m:den>
                          <m:sSub>
                            <m:sSubPr>
                              <m:ctrlPr>
                                <a:rPr lang="en-GB" sz="1600" i="1">
                                  <a:latin typeface="Cambria Math" panose="02040503050406030204" pitchFamily="18" charset="0"/>
                                </a:rPr>
                              </m:ctrlPr>
                            </m:sSubPr>
                            <m:e>
                              <m:r>
                                <a:rPr lang="en-GB" sz="1600" b="1" i="1">
                                  <a:latin typeface="Cambria Math" panose="02040503050406030204" pitchFamily="18" charset="0"/>
                                </a:rPr>
                                <m:t>𝑷𝒓</m:t>
                              </m:r>
                            </m:e>
                            <m:sub>
                              <m:r>
                                <a:rPr lang="en-GB" sz="1600" b="1" i="1">
                                  <a:latin typeface="Cambria Math" panose="02040503050406030204" pitchFamily="18" charset="0"/>
                                </a:rPr>
                                <m:t>𝒕</m:t>
                              </m:r>
                            </m:sub>
                          </m:sSub>
                        </m:den>
                      </m:f>
                    </m:oMath>
                  </m:oMathPara>
                </a14:m>
                <a:endParaRPr lang="en-GB" sz="1600" dirty="0"/>
              </a:p>
            </p:txBody>
          </p:sp>
        </mc:Choice>
        <mc:Fallback xmlns="">
          <p:sp>
            <p:nvSpPr>
              <p:cNvPr id="5" name="Rectangle 4"/>
              <p:cNvSpPr>
                <a:spLocks noRot="1" noChangeAspect="1" noMove="1" noResize="1" noEditPoints="1" noAdjustHandles="1" noChangeArrowheads="1" noChangeShapeType="1" noTextEdit="1"/>
              </p:cNvSpPr>
              <p:nvPr/>
            </p:nvSpPr>
            <p:spPr>
              <a:xfrm>
                <a:off x="3256317" y="2565411"/>
                <a:ext cx="1041888" cy="5589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06955" y="1371959"/>
                <a:ext cx="1490857" cy="602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bar>
                        <m:barPr>
                          <m:pos m:val="top"/>
                          <m:ctrlPr>
                            <a:rPr lang="en-GB" sz="1600" b="0" i="1" smtClean="0">
                              <a:latin typeface="Cambria Math" panose="02040503050406030204" pitchFamily="18" charset="0"/>
                            </a:rPr>
                          </m:ctrlPr>
                        </m:barPr>
                        <m:e>
                          <m:sSub>
                            <m:sSubPr>
                              <m:ctrlPr>
                                <a:rPr lang="en-GB" sz="1600" b="0" i="1">
                                  <a:latin typeface="Cambria Math" panose="02040503050406030204" pitchFamily="18" charset="0"/>
                                </a:rPr>
                              </m:ctrlPr>
                            </m:sSubPr>
                            <m:e>
                              <m:r>
                                <a:rPr lang="en-GB" sz="1600" b="0" i="1">
                                  <a:latin typeface="Cambria Math" panose="02040503050406030204" pitchFamily="18" charset="0"/>
                                </a:rPr>
                                <m:t>𝑢</m:t>
                              </m:r>
                            </m:e>
                            <m:sub>
                              <m:r>
                                <a:rPr lang="en-GB" sz="1600" b="0" i="1">
                                  <a:latin typeface="Cambria Math" panose="02040503050406030204" pitchFamily="18" charset="0"/>
                                </a:rPr>
                                <m:t>𝑖</m:t>
                              </m:r>
                            </m:sub>
                          </m:sSub>
                          <m:r>
                            <a:rPr lang="en-US" sz="1600" b="0" i="1" smtClean="0">
                              <a:latin typeface="Cambria Math" panose="02040503050406030204" pitchFamily="18" charset="0"/>
                            </a:rPr>
                            <m:t>𝜃</m:t>
                          </m:r>
                        </m:e>
                      </m:bar>
                      <m:r>
                        <a:rPr lang="en-GB" sz="1600" b="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smtClean="0">
                              <a:latin typeface="Cambria Math" panose="02040503050406030204" pitchFamily="18" charset="0"/>
                            </a:rPr>
                            <m:t>𝜶</m:t>
                          </m:r>
                        </m:e>
                        <m:sub>
                          <m:r>
                            <a:rPr lang="en-US" sz="1600" b="1" i="1" smtClean="0">
                              <a:latin typeface="Cambria Math" panose="02040503050406030204" pitchFamily="18" charset="0"/>
                            </a:rPr>
                            <m:t>𝒕</m:t>
                          </m:r>
                        </m:sub>
                      </m:sSub>
                      <m:f>
                        <m:fPr>
                          <m:ctrlPr>
                            <a:rPr lang="en-GB" sz="1600" b="0" i="1">
                              <a:latin typeface="Cambria Math" panose="02040503050406030204" pitchFamily="18" charset="0"/>
                            </a:rPr>
                          </m:ctrlPr>
                        </m:fPr>
                        <m:num>
                          <m:r>
                            <a:rPr lang="en-GB" sz="1600" b="0" i="1">
                              <a:latin typeface="Cambria Math" panose="02040503050406030204" pitchFamily="18" charset="0"/>
                            </a:rPr>
                            <m:t>𝜕</m:t>
                          </m:r>
                          <m:r>
                            <a:rPr lang="en-GB" sz="1600" b="0" i="1">
                              <a:latin typeface="Cambria Math" panose="02040503050406030204" pitchFamily="18" charset="0"/>
                            </a:rPr>
                            <m:t>𝑇</m:t>
                          </m:r>
                        </m:num>
                        <m:den>
                          <m:r>
                            <a:rPr lang="en-GB" sz="1600" b="0" i="1">
                              <a:latin typeface="Cambria Math" panose="02040503050406030204" pitchFamily="18" charset="0"/>
                            </a:rPr>
                            <m:t>𝜕</m:t>
                          </m:r>
                          <m:sSub>
                            <m:sSubPr>
                              <m:ctrlPr>
                                <a:rPr lang="en-GB" sz="1600" b="0" i="1">
                                  <a:latin typeface="Cambria Math" panose="02040503050406030204" pitchFamily="18" charset="0"/>
                                </a:rPr>
                              </m:ctrlPr>
                            </m:sSubPr>
                            <m:e>
                              <m:r>
                                <a:rPr lang="en-GB" sz="1600" b="0" i="1">
                                  <a:latin typeface="Cambria Math" panose="02040503050406030204" pitchFamily="18" charset="0"/>
                                </a:rPr>
                                <m:t>𝑥</m:t>
                              </m:r>
                            </m:e>
                            <m:sub>
                              <m:r>
                                <a:rPr lang="en-US" sz="1600" b="0" i="1" smtClean="0">
                                  <a:latin typeface="Cambria Math" panose="02040503050406030204" pitchFamily="18" charset="0"/>
                                </a:rPr>
                                <m:t>𝑖</m:t>
                              </m:r>
                            </m:sub>
                          </m:sSub>
                        </m:den>
                      </m:f>
                    </m:oMath>
                  </m:oMathPara>
                </a14:m>
                <a:endParaRPr lang="en-GB" sz="1600" b="0" dirty="0"/>
              </a:p>
            </p:txBody>
          </p:sp>
        </mc:Choice>
        <mc:Fallback xmlns="">
          <p:sp>
            <p:nvSpPr>
              <p:cNvPr id="6" name="Rectangle 5"/>
              <p:cNvSpPr>
                <a:spLocks noRot="1" noChangeAspect="1" noMove="1" noResize="1" noEditPoints="1" noAdjustHandles="1" noChangeArrowheads="1" noChangeShapeType="1" noTextEdit="1"/>
              </p:cNvSpPr>
              <p:nvPr/>
            </p:nvSpPr>
            <p:spPr>
              <a:xfrm>
                <a:off x="3006955" y="1371959"/>
                <a:ext cx="1490857" cy="60208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7044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smtClean="0"/>
              <a:t>Standard Gradient Diffusion Hypothesis (SGDH)</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991182" y="1784770"/>
                <a:ext cx="12863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1" i="1" smtClean="0">
                              <a:latin typeface="Cambria Math" panose="02040503050406030204" pitchFamily="18" charset="0"/>
                            </a:rPr>
                            <m:t>𝑷𝒓</m:t>
                          </m:r>
                        </m:e>
                        <m:sub>
                          <m:r>
                            <a:rPr lang="en-GB" sz="1600" i="1">
                              <a:latin typeface="Cambria Math" panose="02040503050406030204" pitchFamily="18" charset="0"/>
                            </a:rPr>
                            <m:t>𝑡</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𝟖𝟓</m:t>
                      </m:r>
                    </m:oMath>
                  </m:oMathPara>
                </a14:m>
                <a:endParaRPr lang="en-GB" sz="1600" dirty="0"/>
              </a:p>
            </p:txBody>
          </p:sp>
        </mc:Choice>
        <mc:Fallback xmlns="">
          <p:sp>
            <p:nvSpPr>
              <p:cNvPr id="3" name="Rectangle 2"/>
              <p:cNvSpPr>
                <a:spLocks noRot="1" noChangeAspect="1" noMove="1" noResize="1" noEditPoints="1" noAdjustHandles="1" noChangeArrowheads="1" noChangeShapeType="1" noTextEdit="1"/>
              </p:cNvSpPr>
              <p:nvPr/>
            </p:nvSpPr>
            <p:spPr>
              <a:xfrm>
                <a:off x="991182" y="1784770"/>
                <a:ext cx="1286378" cy="338554"/>
              </a:xfrm>
              <a:prstGeom prst="rect">
                <a:avLst/>
              </a:prstGeom>
              <a:blipFill>
                <a:blip r:embed="rId2"/>
                <a:stretch>
                  <a:fillRect/>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5260575" y="1506719"/>
            <a:ext cx="3425994" cy="2720165"/>
          </a:xfrm>
          <a:prstGeom prst="rect">
            <a:avLst/>
          </a:prstGeom>
        </p:spPr>
      </p:pic>
      <p:sp>
        <p:nvSpPr>
          <p:cNvPr id="5" name="TextBox 4"/>
          <p:cNvSpPr txBox="1"/>
          <p:nvPr/>
        </p:nvSpPr>
        <p:spPr>
          <a:xfrm>
            <a:off x="774051" y="1145007"/>
            <a:ext cx="334472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B0F0"/>
                </a:solidFill>
                <a:effectLst/>
                <a:uFillTx/>
                <a:latin typeface="Helvetica Neue"/>
                <a:ea typeface="Helvetica Neue"/>
                <a:cs typeface="Helvetica Neue"/>
                <a:sym typeface="Helvetica Neue"/>
              </a:rPr>
              <a:t>Constant Turbulent Prandtl Number</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6" name="TextBox 5"/>
          <p:cNvSpPr txBox="1"/>
          <p:nvPr/>
        </p:nvSpPr>
        <p:spPr>
          <a:xfrm>
            <a:off x="2797791" y="1772142"/>
            <a:ext cx="141254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55373"/>
                </a:solidFill>
                <a:effectLst/>
                <a:uFillTx/>
                <a:latin typeface="Helvetica Neue"/>
                <a:ea typeface="Helvetica Neue"/>
                <a:cs typeface="Helvetica Neue"/>
                <a:sym typeface="Helvetica Neue"/>
              </a:rPr>
              <a:t>(Water/Gas)</a:t>
            </a:r>
            <a:endParaRPr kumimoji="0" lang="en-GB" sz="1400" b="0"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mc:AlternateContent xmlns:mc="http://schemas.openxmlformats.org/markup-compatibility/2006" xmlns:a14="http://schemas.microsoft.com/office/drawing/2010/main">
        <mc:Choice Requires="a14">
          <p:sp>
            <p:nvSpPr>
              <p:cNvPr id="9" name="Rectangle 8"/>
              <p:cNvSpPr/>
              <p:nvPr/>
            </p:nvSpPr>
            <p:spPr>
              <a:xfrm>
                <a:off x="1061995" y="2469432"/>
                <a:ext cx="11629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1" i="1" smtClean="0">
                              <a:latin typeface="Cambria Math" panose="02040503050406030204" pitchFamily="18" charset="0"/>
                            </a:rPr>
                            <m:t>𝑷𝒓</m:t>
                          </m:r>
                        </m:e>
                        <m:sub>
                          <m:r>
                            <a:rPr lang="en-GB" sz="1600" i="1">
                              <a:latin typeface="Cambria Math" panose="02040503050406030204" pitchFamily="18" charset="0"/>
                            </a:rPr>
                            <m:t>𝑡</m:t>
                          </m:r>
                        </m:sub>
                      </m:sSub>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𝟎</m:t>
                      </m:r>
                    </m:oMath>
                  </m:oMathPara>
                </a14:m>
                <a:endParaRPr lang="en-GB" sz="1600" dirty="0"/>
              </a:p>
            </p:txBody>
          </p:sp>
        </mc:Choice>
        <mc:Fallback xmlns="">
          <p:sp>
            <p:nvSpPr>
              <p:cNvPr id="9" name="Rectangle 8"/>
              <p:cNvSpPr>
                <a:spLocks noRot="1" noChangeAspect="1" noMove="1" noResize="1" noEditPoints="1" noAdjustHandles="1" noChangeArrowheads="1" noChangeShapeType="1" noTextEdit="1"/>
              </p:cNvSpPr>
              <p:nvPr/>
            </p:nvSpPr>
            <p:spPr>
              <a:xfrm>
                <a:off x="1061995" y="2469432"/>
                <a:ext cx="1162947" cy="338554"/>
              </a:xfrm>
              <a:prstGeom prst="rect">
                <a:avLst/>
              </a:prstGeom>
              <a:blipFill>
                <a:blip r:embed="rId4"/>
                <a:stretch>
                  <a:fillRect/>
                </a:stretch>
              </a:blipFill>
            </p:spPr>
            <p:txBody>
              <a:bodyPr/>
              <a:lstStyle/>
              <a:p>
                <a:r>
                  <a:rPr lang="en-GB">
                    <a:noFill/>
                  </a:rPr>
                  <a:t> </a:t>
                </a:r>
              </a:p>
            </p:txBody>
          </p:sp>
        </mc:Fallback>
      </mc:AlternateContent>
      <p:sp>
        <p:nvSpPr>
          <p:cNvPr id="10" name="TextBox 9"/>
          <p:cNvSpPr txBox="1"/>
          <p:nvPr/>
        </p:nvSpPr>
        <p:spPr>
          <a:xfrm>
            <a:off x="2806888" y="2456804"/>
            <a:ext cx="141254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55373"/>
                </a:solidFill>
                <a:effectLst/>
                <a:uFillTx/>
                <a:latin typeface="Helvetica Neue"/>
                <a:ea typeface="Helvetica Neue"/>
                <a:cs typeface="Helvetica Neue"/>
                <a:sym typeface="Helvetica Neue"/>
              </a:rPr>
              <a:t>(Liquid</a:t>
            </a:r>
            <a:r>
              <a:rPr kumimoji="0" lang="en-US" sz="1400" b="0" i="0" u="none" strike="noStrike" cap="none" spc="0" normalizeH="0" dirty="0" smtClean="0">
                <a:ln>
                  <a:noFill/>
                </a:ln>
                <a:solidFill>
                  <a:srgbClr val="055373"/>
                </a:solidFill>
                <a:effectLst/>
                <a:uFillTx/>
                <a:latin typeface="Helvetica Neue"/>
                <a:ea typeface="Helvetica Neue"/>
                <a:cs typeface="Helvetica Neue"/>
                <a:sym typeface="Helvetica Neue"/>
              </a:rPr>
              <a:t> Metals</a:t>
            </a:r>
            <a:r>
              <a:rPr kumimoji="0" lang="en-US" sz="1400" b="0" i="0" u="none" strike="noStrike" cap="none" spc="0" normalizeH="0" baseline="0" dirty="0" smtClean="0">
                <a:ln>
                  <a:noFill/>
                </a:ln>
                <a:solidFill>
                  <a:srgbClr val="055373"/>
                </a:solidFill>
                <a:effectLst/>
                <a:uFillTx/>
                <a:latin typeface="Helvetica Neue"/>
                <a:ea typeface="Helvetica Neue"/>
                <a:cs typeface="Helvetica Neue"/>
                <a:sym typeface="Helvetica Neue"/>
              </a:rPr>
              <a:t>)</a:t>
            </a:r>
            <a:endParaRPr kumimoji="0" lang="en-GB" sz="1400" b="0"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11" name="TextBox 10"/>
          <p:cNvSpPr txBox="1"/>
          <p:nvPr/>
        </p:nvSpPr>
        <p:spPr>
          <a:xfrm>
            <a:off x="6448567" y="1334803"/>
            <a:ext cx="2183642"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chemeClr val="bg2"/>
                </a:solidFill>
                <a:effectLst/>
                <a:uFillTx/>
                <a:latin typeface="Helvetica Neue"/>
                <a:ea typeface="Helvetica Neue"/>
                <a:cs typeface="Helvetica Neue"/>
                <a:sym typeface="Helvetica Neue"/>
              </a:rPr>
              <a:t>Turbulent</a:t>
            </a:r>
            <a:r>
              <a:rPr kumimoji="0" lang="en-US" sz="1000" b="0" i="0" u="none" strike="noStrike" cap="none" spc="0" normalizeH="0" dirty="0" smtClean="0">
                <a:ln>
                  <a:noFill/>
                </a:ln>
                <a:solidFill>
                  <a:schemeClr val="bg2"/>
                </a:solidFill>
                <a:effectLst/>
                <a:uFillTx/>
                <a:latin typeface="Helvetica Neue"/>
                <a:ea typeface="Helvetica Neue"/>
                <a:cs typeface="Helvetica Neue"/>
                <a:sym typeface="Helvetica Neue"/>
              </a:rPr>
              <a:t> Channel Flow</a:t>
            </a:r>
            <a:endParaRPr kumimoji="0" lang="en-GB" sz="1000" b="0" i="0" u="none" strike="noStrike" cap="none" spc="0" normalizeH="0" baseline="0" dirty="0">
              <a:ln>
                <a:noFill/>
              </a:ln>
              <a:solidFill>
                <a:schemeClr val="bg2"/>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865010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1"/>
          </p:nvPr>
        </p:nvSpPr>
        <p:spPr/>
        <p:txBody>
          <a:bodyPr/>
          <a:lstStyle/>
          <a:p>
            <a:r>
              <a:rPr lang="en-US" dirty="0"/>
              <a:t>Standard Gradient Diffusion Hypothesis (SGDH)</a:t>
            </a:r>
          </a:p>
          <a:p>
            <a:endParaRPr lang="en-US" dirty="0"/>
          </a:p>
        </p:txBody>
      </p:sp>
      <p:pic>
        <p:nvPicPr>
          <p:cNvPr id="4" name="Picture 3"/>
          <p:cNvPicPr>
            <a:picLocks noChangeAspect="1"/>
          </p:cNvPicPr>
          <p:nvPr/>
        </p:nvPicPr>
        <p:blipFill>
          <a:blip r:embed="rId2"/>
          <a:stretch>
            <a:fillRect/>
          </a:stretch>
        </p:blipFill>
        <p:spPr>
          <a:xfrm>
            <a:off x="5325900" y="1522063"/>
            <a:ext cx="3420000" cy="265413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400799" y="1334803"/>
                <a:ext cx="2183642"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chemeClr val="bg2"/>
                    </a:solidFill>
                    <a:effectLst/>
                    <a:uFillTx/>
                    <a:latin typeface="Helvetica Neue"/>
                    <a:ea typeface="Helvetica Neue"/>
                    <a:cs typeface="Helvetica Neue"/>
                    <a:sym typeface="Helvetica Neue"/>
                  </a:rPr>
                  <a:t>Turbulent</a:t>
                </a:r>
                <a:r>
                  <a:rPr kumimoji="0" lang="en-US" sz="1000" b="0" i="0" u="none" strike="noStrike" cap="none" spc="0" normalizeH="0" dirty="0" smtClean="0">
                    <a:ln>
                      <a:noFill/>
                    </a:ln>
                    <a:solidFill>
                      <a:schemeClr val="bg2"/>
                    </a:solidFill>
                    <a:effectLst/>
                    <a:uFillTx/>
                    <a:latin typeface="Helvetica Neue"/>
                    <a:ea typeface="Helvetica Neue"/>
                    <a:cs typeface="Helvetica Neue"/>
                    <a:sym typeface="Helvetica Neue"/>
                  </a:rPr>
                  <a:t> Channel Flow, </a:t>
                </a:r>
                <a14:m>
                  <m:oMath xmlns:m="http://schemas.openxmlformats.org/officeDocument/2006/math">
                    <m:r>
                      <a:rPr kumimoji="0" lang="en-US" sz="1000" b="0" i="1" u="none" strike="noStrike" cap="none" spc="0" normalizeH="0" smtClean="0">
                        <a:ln>
                          <a:noFill/>
                        </a:ln>
                        <a:solidFill>
                          <a:schemeClr val="bg2"/>
                        </a:solidFill>
                        <a:effectLst/>
                        <a:uFillTx/>
                        <a:latin typeface="Cambria Math" panose="02040503050406030204" pitchFamily="18" charset="0"/>
                        <a:ea typeface="Helvetica Neue"/>
                        <a:cs typeface="Helvetica Neue"/>
                        <a:sym typeface="Helvetica Neue"/>
                      </a:rPr>
                      <m:t>𝑅</m:t>
                    </m:r>
                    <m:sSub>
                      <m:sSubPr>
                        <m:ctrlPr>
                          <a:rPr kumimoji="0" lang="en-US" sz="1000" b="0" i="1" u="none" strike="noStrike" cap="none" spc="0" normalizeH="0" smtClean="0">
                            <a:ln>
                              <a:noFill/>
                            </a:ln>
                            <a:solidFill>
                              <a:schemeClr val="bg2"/>
                            </a:solidFill>
                            <a:effectLst/>
                            <a:uFillTx/>
                            <a:latin typeface="Cambria Math" panose="02040503050406030204" pitchFamily="18" charset="0"/>
                            <a:ea typeface="Helvetica Neue"/>
                            <a:cs typeface="Helvetica Neue"/>
                            <a:sym typeface="Helvetica Neue"/>
                          </a:rPr>
                        </m:ctrlPr>
                      </m:sSubPr>
                      <m:e>
                        <m:r>
                          <a:rPr kumimoji="0" lang="en-US" sz="1000" b="0" i="1" u="none" strike="noStrike" cap="none" spc="0" normalizeH="0" smtClean="0">
                            <a:ln>
                              <a:noFill/>
                            </a:ln>
                            <a:solidFill>
                              <a:schemeClr val="bg2"/>
                            </a:solidFill>
                            <a:effectLst/>
                            <a:uFillTx/>
                            <a:latin typeface="Cambria Math" panose="02040503050406030204" pitchFamily="18" charset="0"/>
                            <a:ea typeface="Helvetica Neue"/>
                            <a:cs typeface="Helvetica Neue"/>
                            <a:sym typeface="Helvetica Neue"/>
                          </a:rPr>
                          <m:t>𝑒</m:t>
                        </m:r>
                      </m:e>
                      <m:sub>
                        <m:r>
                          <a:rPr kumimoji="0" lang="en-US" sz="1000" b="0" i="1" u="none" strike="noStrike" cap="none" spc="0" normalizeH="0" smtClean="0">
                            <a:ln>
                              <a:noFill/>
                            </a:ln>
                            <a:solidFill>
                              <a:schemeClr val="bg2"/>
                            </a:solidFill>
                            <a:effectLst/>
                            <a:uFillTx/>
                            <a:latin typeface="Cambria Math" panose="02040503050406030204" pitchFamily="18" charset="0"/>
                            <a:ea typeface="Helvetica Neue"/>
                            <a:cs typeface="Helvetica Neue"/>
                            <a:sym typeface="Helvetica Neue"/>
                          </a:rPr>
                          <m:t>𝜏</m:t>
                        </m:r>
                      </m:sub>
                    </m:sSub>
                    <m:r>
                      <a:rPr kumimoji="0" lang="en-US" sz="1000" b="0" i="1" u="none" strike="noStrike" cap="none" spc="0" normalizeH="0" smtClean="0">
                        <a:ln>
                          <a:noFill/>
                        </a:ln>
                        <a:solidFill>
                          <a:schemeClr val="bg2"/>
                        </a:solidFill>
                        <a:effectLst/>
                        <a:uFillTx/>
                        <a:latin typeface="Cambria Math" panose="02040503050406030204" pitchFamily="18" charset="0"/>
                        <a:ea typeface="Helvetica Neue"/>
                        <a:cs typeface="Helvetica Neue"/>
                        <a:sym typeface="Helvetica Neue"/>
                      </a:rPr>
                      <m:t>=590</m:t>
                    </m:r>
                  </m:oMath>
                </a14:m>
                <a:endParaRPr kumimoji="0" lang="en-GB" sz="1000" b="0" i="0" u="none" strike="noStrike" cap="none" spc="0" normalizeH="0" baseline="0" dirty="0">
                  <a:ln>
                    <a:noFill/>
                  </a:ln>
                  <a:solidFill>
                    <a:schemeClr val="bg2"/>
                  </a:solidFill>
                  <a:effectLst/>
                  <a:uFillTx/>
                  <a:latin typeface="Helvetica Neue"/>
                  <a:ea typeface="Helvetica Neue"/>
                  <a:cs typeface="Helvetica Neue"/>
                  <a:sym typeface="Helvetica Neue"/>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00799" y="1334803"/>
                <a:ext cx="2183642" cy="256480"/>
              </a:xfrm>
              <a:prstGeom prst="rect">
                <a:avLst/>
              </a:prstGeom>
              <a:blipFill>
                <a:blip r:embed="rId3"/>
                <a:stretch>
                  <a:fillRect b="-7143"/>
                </a:stretch>
              </a:blipFill>
              <a:ln w="12700" cap="flat">
                <a:noFill/>
                <a:miter lim="400000"/>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785129" y="1591283"/>
                <a:ext cx="3791935" cy="66325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1400">
                              <a:latin typeface="Cambria Math" panose="02040503050406030204" pitchFamily="18" charset="0"/>
                            </a:rPr>
                          </m:ctrlPr>
                        </m:sSubPr>
                        <m:e>
                          <m:r>
                            <a:rPr lang="en-GB" sz="1400" b="1" i="1">
                              <a:latin typeface="Cambria Math" panose="02040503050406030204" pitchFamily="18" charset="0"/>
                            </a:rPr>
                            <m:t>𝑷𝒓</m:t>
                          </m:r>
                        </m:e>
                        <m:sub>
                          <m:r>
                            <a:rPr lang="en-GB" sz="1400" b="1" i="1">
                              <a:latin typeface="Cambria Math" panose="02040503050406030204" pitchFamily="18" charset="0"/>
                            </a:rPr>
                            <m:t>𝒕</m:t>
                          </m:r>
                        </m:sub>
                      </m:sSub>
                      <m:r>
                        <a:rPr lang="en-GB" sz="1400">
                          <a:latin typeface="Cambria Math" panose="02040503050406030204" pitchFamily="18" charset="0"/>
                        </a:rPr>
                        <m:t>=</m:t>
                      </m:r>
                      <m:d>
                        <m:dPr>
                          <m:ctrlPr>
                            <a:rPr lang="en-GB" sz="1400" i="1">
                              <a:latin typeface="Cambria Math" panose="02040503050406030204" pitchFamily="18" charset="0"/>
                            </a:rPr>
                          </m:ctrlPr>
                        </m:dPr>
                        <m:e>
                          <m:r>
                            <a:rPr lang="en-GB" sz="1400">
                              <a:latin typeface="Cambria Math" panose="02040503050406030204" pitchFamily="18" charset="0"/>
                            </a:rPr>
                            <m:t>1+100 </m:t>
                          </m:r>
                          <m:sSup>
                            <m:sSupPr>
                              <m:ctrlPr>
                                <a:rPr lang="en-GB" sz="1400" i="1">
                                  <a:latin typeface="Cambria Math" panose="02040503050406030204" pitchFamily="18" charset="0"/>
                                </a:rPr>
                              </m:ctrlPr>
                            </m:sSupPr>
                            <m:e>
                              <m:r>
                                <a:rPr lang="en-GB" sz="1400" i="1">
                                  <a:latin typeface="Cambria Math" panose="02040503050406030204" pitchFamily="18" charset="0"/>
                                </a:rPr>
                                <m:t>𝑃𝑒</m:t>
                              </m:r>
                            </m:e>
                            <m:sup>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1</m:t>
                                  </m:r>
                                </m:num>
                                <m:den>
                                  <m:r>
                                    <a:rPr lang="en-GB" sz="1400">
                                      <a:latin typeface="Cambria Math" panose="02040503050406030204" pitchFamily="18" charset="0"/>
                                    </a:rPr>
                                    <m:t>2</m:t>
                                  </m:r>
                                </m:den>
                              </m:f>
                            </m:sup>
                          </m:sSup>
                        </m:e>
                      </m:d>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a:latin typeface="Cambria Math" panose="02040503050406030204" pitchFamily="18" charset="0"/>
                                </a:rPr>
                                <m:t>1</m:t>
                              </m:r>
                            </m:num>
                            <m:den>
                              <m:r>
                                <a:rPr lang="en-GB" sz="1400">
                                  <a:latin typeface="Cambria Math" panose="02040503050406030204" pitchFamily="18" charset="0"/>
                                </a:rPr>
                                <m:t>1+120 </m:t>
                              </m:r>
                              <m:sSup>
                                <m:sSupPr>
                                  <m:ctrlPr>
                                    <a:rPr lang="en-GB" sz="1400" i="1">
                                      <a:latin typeface="Cambria Math" panose="02040503050406030204" pitchFamily="18" charset="0"/>
                                    </a:rPr>
                                  </m:ctrlPr>
                                </m:sSupPr>
                                <m:e>
                                  <m:r>
                                    <a:rPr lang="en-GB" sz="1400" i="1">
                                      <a:latin typeface="Cambria Math" panose="02040503050406030204" pitchFamily="18" charset="0"/>
                                    </a:rPr>
                                    <m:t>𝑅𝑒</m:t>
                                  </m:r>
                                </m:e>
                                <m:sup>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1</m:t>
                                      </m:r>
                                    </m:num>
                                    <m:den>
                                      <m:r>
                                        <a:rPr lang="en-GB" sz="1400">
                                          <a:latin typeface="Cambria Math" panose="02040503050406030204" pitchFamily="18" charset="0"/>
                                        </a:rPr>
                                        <m:t>2</m:t>
                                      </m:r>
                                    </m:den>
                                  </m:f>
                                </m:sup>
                              </m:sSup>
                            </m:den>
                          </m:f>
                          <m:r>
                            <a:rPr lang="en-GB" sz="1400">
                              <a:latin typeface="Cambria Math" panose="02040503050406030204" pitchFamily="18" charset="0"/>
                            </a:rPr>
                            <m:t>−0.15</m:t>
                          </m:r>
                        </m:e>
                      </m:d>
                    </m:oMath>
                  </m:oMathPara>
                </a14:m>
                <a:endParaRPr lang="en-GB" sz="1400" dirty="0"/>
              </a:p>
            </p:txBody>
          </p:sp>
        </mc:Choice>
        <mc:Fallback>
          <p:sp>
            <p:nvSpPr>
              <p:cNvPr id="3" name="Rectangle 2"/>
              <p:cNvSpPr>
                <a:spLocks noRot="1" noChangeAspect="1" noMove="1" noResize="1" noEditPoints="1" noAdjustHandles="1" noChangeArrowheads="1" noChangeShapeType="1" noTextEdit="1"/>
              </p:cNvSpPr>
              <p:nvPr/>
            </p:nvSpPr>
            <p:spPr>
              <a:xfrm>
                <a:off x="785129" y="1591283"/>
                <a:ext cx="3791935" cy="66325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85128" y="2928386"/>
                <a:ext cx="1563570" cy="5334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1400">
                              <a:latin typeface="Cambria Math" panose="02040503050406030204" pitchFamily="18" charset="0"/>
                            </a:rPr>
                          </m:ctrlPr>
                        </m:sSubPr>
                        <m:e>
                          <m:r>
                            <a:rPr lang="en-GB" sz="1400" b="1" i="1">
                              <a:latin typeface="Cambria Math" panose="02040503050406030204" pitchFamily="18" charset="0"/>
                            </a:rPr>
                            <m:t>𝑷𝒓</m:t>
                          </m:r>
                        </m:e>
                        <m:sub>
                          <m:r>
                            <a:rPr lang="en-GB" sz="1400" b="1" i="1">
                              <a:latin typeface="Cambria Math" panose="02040503050406030204" pitchFamily="18" charset="0"/>
                            </a:rPr>
                            <m:t>𝒕</m:t>
                          </m:r>
                        </m:sub>
                      </m:sSub>
                      <m:r>
                        <a:rPr lang="en-GB" sz="1400">
                          <a:latin typeface="Cambria Math" panose="02040503050406030204" pitchFamily="18" charset="0"/>
                        </a:rPr>
                        <m:t>=0.85+</m:t>
                      </m:r>
                      <m:f>
                        <m:fPr>
                          <m:ctrlPr>
                            <a:rPr lang="en-GB" sz="1400" i="1">
                              <a:latin typeface="Cambria Math" panose="02040503050406030204" pitchFamily="18" charset="0"/>
                            </a:rPr>
                          </m:ctrlPr>
                        </m:fPr>
                        <m:num>
                          <m:r>
                            <a:rPr lang="en-GB" sz="1400">
                              <a:latin typeface="Cambria Math" panose="02040503050406030204" pitchFamily="18" charset="0"/>
                            </a:rPr>
                            <m:t>0.7</m:t>
                          </m:r>
                        </m:num>
                        <m:den>
                          <m:sSub>
                            <m:sSubPr>
                              <m:ctrlPr>
                                <a:rPr lang="en-GB" sz="1400" i="1">
                                  <a:latin typeface="Cambria Math" panose="02040503050406030204" pitchFamily="18" charset="0"/>
                                </a:rPr>
                              </m:ctrlPr>
                            </m:sSubPr>
                            <m:e>
                              <m:r>
                                <a:rPr lang="en-GB" sz="1400" i="1">
                                  <a:latin typeface="Cambria Math" panose="02040503050406030204" pitchFamily="18" charset="0"/>
                                </a:rPr>
                                <m:t>𝑃𝑒</m:t>
                              </m:r>
                            </m:e>
                            <m:sub>
                              <m:r>
                                <a:rPr lang="en-GB" sz="1400" i="1">
                                  <a:latin typeface="Cambria Math" panose="02040503050406030204" pitchFamily="18" charset="0"/>
                                </a:rPr>
                                <m:t>𝑡</m:t>
                              </m:r>
                            </m:sub>
                          </m:sSub>
                        </m:den>
                      </m:f>
                    </m:oMath>
                  </m:oMathPara>
                </a14:m>
                <a:endParaRPr lang="en-GB" sz="1400" dirty="0"/>
              </a:p>
            </p:txBody>
          </p:sp>
        </mc:Choice>
        <mc:Fallback>
          <p:sp>
            <p:nvSpPr>
              <p:cNvPr id="6" name="Rectangle 5"/>
              <p:cNvSpPr>
                <a:spLocks noRot="1" noChangeAspect="1" noMove="1" noResize="1" noEditPoints="1" noAdjustHandles="1" noChangeArrowheads="1" noChangeShapeType="1" noTextEdit="1"/>
              </p:cNvSpPr>
              <p:nvPr/>
            </p:nvSpPr>
            <p:spPr>
              <a:xfrm>
                <a:off x="785128" y="2928386"/>
                <a:ext cx="1563570" cy="53341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803659" y="4138695"/>
                <a:ext cx="5263428" cy="6510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GB" sz="1400" b="0">
                              <a:latin typeface="Cambria Math" panose="02040503050406030204" pitchFamily="18" charset="0"/>
                            </a:rPr>
                          </m:ctrlPr>
                        </m:fPr>
                        <m:num>
                          <m:r>
                            <a:rPr lang="en-GB" sz="1400" b="0">
                              <a:latin typeface="Cambria Math" panose="02040503050406030204" pitchFamily="18" charset="0"/>
                            </a:rPr>
                            <m:t>1</m:t>
                          </m:r>
                        </m:num>
                        <m:den>
                          <m:sSub>
                            <m:sSubPr>
                              <m:ctrlPr>
                                <a:rPr lang="en-GB" sz="1400" i="1">
                                  <a:latin typeface="Cambria Math" panose="02040503050406030204" pitchFamily="18" charset="0"/>
                                </a:rPr>
                              </m:ctrlPr>
                            </m:sSubPr>
                            <m:e>
                              <m:r>
                                <a:rPr lang="en-GB" sz="1400" b="1" i="1">
                                  <a:latin typeface="Cambria Math" panose="02040503050406030204" pitchFamily="18" charset="0"/>
                                </a:rPr>
                                <m:t>𝑷𝒓</m:t>
                              </m:r>
                            </m:e>
                            <m:sub>
                              <m:r>
                                <a:rPr lang="en-GB" sz="1400" b="1" i="1">
                                  <a:latin typeface="Cambria Math" panose="02040503050406030204" pitchFamily="18" charset="0"/>
                                </a:rPr>
                                <m:t>𝒕</m:t>
                              </m:r>
                            </m:sub>
                          </m:sSub>
                        </m:den>
                      </m:f>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1</m:t>
                          </m:r>
                        </m:num>
                        <m:den>
                          <m:r>
                            <a:rPr lang="en-GB" sz="1400">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𝑃𝑟</m:t>
                              </m:r>
                            </m:e>
                            <m:sub>
                              <m:r>
                                <a:rPr lang="en-GB" sz="1400" i="1">
                                  <a:latin typeface="Cambria Math" panose="02040503050406030204" pitchFamily="18" charset="0"/>
                                </a:rPr>
                                <m:t>𝑡</m:t>
                              </m:r>
                              <m:r>
                                <a:rPr lang="en-GB" sz="1400">
                                  <a:latin typeface="Cambria Math" panose="02040503050406030204" pitchFamily="18" charset="0"/>
                                </a:rPr>
                                <m:t>∞</m:t>
                              </m:r>
                            </m:sub>
                          </m:sSub>
                        </m:den>
                      </m:f>
                      <m:r>
                        <a:rPr lang="en-GB" sz="1400">
                          <a:latin typeface="Cambria Math" panose="02040503050406030204" pitchFamily="18" charset="0"/>
                        </a:rPr>
                        <m:t>+</m:t>
                      </m:r>
                      <m:r>
                        <a:rPr lang="en-GB" sz="1400" i="1">
                          <a:latin typeface="Cambria Math" panose="02040503050406030204" pitchFamily="18" charset="0"/>
                        </a:rPr>
                        <m:t>𝐶</m:t>
                      </m:r>
                      <m:r>
                        <a:rPr lang="en-GB" sz="140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𝑃𝑒</m:t>
                          </m:r>
                        </m:e>
                        <m:sub>
                          <m:r>
                            <a:rPr lang="en-GB" sz="1400" i="1">
                              <a:latin typeface="Cambria Math" panose="02040503050406030204" pitchFamily="18" charset="0"/>
                            </a:rPr>
                            <m:t>𝑡</m:t>
                          </m:r>
                        </m:sub>
                      </m:sSub>
                      <m:f>
                        <m:fPr>
                          <m:ctrlPr>
                            <a:rPr lang="en-GB" sz="1400" i="1">
                              <a:latin typeface="Cambria Math" panose="02040503050406030204" pitchFamily="18" charset="0"/>
                            </a:rPr>
                          </m:ctrlPr>
                        </m:fPr>
                        <m:num>
                          <m:r>
                            <a:rPr lang="en-GB" sz="1400">
                              <a:latin typeface="Cambria Math" panose="02040503050406030204" pitchFamily="18" charset="0"/>
                            </a:rPr>
                            <m:t>1</m:t>
                          </m:r>
                        </m:num>
                        <m:den>
                          <m:rad>
                            <m:radPr>
                              <m:degHide m:val="on"/>
                              <m:ctrlPr>
                                <a:rPr lang="en-GB" sz="1400" i="1">
                                  <a:latin typeface="Cambria Math" panose="02040503050406030204" pitchFamily="18" charset="0"/>
                                </a:rPr>
                              </m:ctrlPr>
                            </m:radPr>
                            <m:deg/>
                            <m:e>
                              <m:sSub>
                                <m:sSubPr>
                                  <m:ctrlPr>
                                    <a:rPr lang="en-GB" sz="1400" i="1">
                                      <a:latin typeface="Cambria Math" panose="02040503050406030204" pitchFamily="18" charset="0"/>
                                    </a:rPr>
                                  </m:ctrlPr>
                                </m:sSubPr>
                                <m:e>
                                  <m:r>
                                    <a:rPr lang="en-GB" sz="1400" i="1">
                                      <a:latin typeface="Cambria Math" panose="02040503050406030204" pitchFamily="18" charset="0"/>
                                    </a:rPr>
                                    <m:t>𝑃𝑟</m:t>
                                  </m:r>
                                </m:e>
                                <m:sub>
                                  <m:r>
                                    <a:rPr lang="en-GB" sz="1400" i="1">
                                      <a:latin typeface="Cambria Math" panose="02040503050406030204" pitchFamily="18" charset="0"/>
                                    </a:rPr>
                                    <m:t>𝑡</m:t>
                                  </m:r>
                                  <m:r>
                                    <a:rPr lang="en-GB" sz="1400">
                                      <a:latin typeface="Cambria Math" panose="02040503050406030204" pitchFamily="18" charset="0"/>
                                    </a:rPr>
                                    <m:t>∞</m:t>
                                  </m:r>
                                </m:sub>
                              </m:sSub>
                            </m:e>
                          </m:rad>
                        </m:den>
                      </m:f>
                      <m:r>
                        <a:rPr lang="en-GB" sz="1400">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panose="02040503050406030204" pitchFamily="18" charset="0"/>
                                </a:rPr>
                                <m:t>𝐶</m:t>
                              </m:r>
                              <m:r>
                                <a:rPr lang="en-GB" sz="140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𝑃𝑒</m:t>
                                  </m:r>
                                </m:e>
                                <m:sub>
                                  <m:r>
                                    <a:rPr lang="en-GB" sz="1400" i="1">
                                      <a:latin typeface="Cambria Math" panose="02040503050406030204" pitchFamily="18" charset="0"/>
                                    </a:rPr>
                                    <m:t>𝑡</m:t>
                                  </m:r>
                                </m:sub>
                              </m:sSub>
                            </m:e>
                          </m:d>
                        </m:e>
                        <m:sup>
                          <m:r>
                            <a:rPr lang="en-GB" sz="1400">
                              <a:latin typeface="Cambria Math" panose="02040503050406030204" pitchFamily="18" charset="0"/>
                            </a:rPr>
                            <m:t>2</m:t>
                          </m:r>
                        </m:sup>
                      </m:sSup>
                      <m:d>
                        <m:dPr>
                          <m:begChr m:val="["/>
                          <m:endChr m:val="]"/>
                          <m:ctrlPr>
                            <a:rPr lang="en-GB" sz="1400" i="1">
                              <a:latin typeface="Cambria Math" panose="02040503050406030204" pitchFamily="18" charset="0"/>
                            </a:rPr>
                          </m:ctrlPr>
                        </m:dPr>
                        <m:e>
                          <m:r>
                            <a:rPr lang="en-GB" sz="1400">
                              <a:latin typeface="Cambria Math" panose="02040503050406030204" pitchFamily="18" charset="0"/>
                            </a:rPr>
                            <m:t>1−</m:t>
                          </m:r>
                          <m:func>
                            <m:funcPr>
                              <m:ctrlPr>
                                <a:rPr lang="en-GB" sz="1400" i="1">
                                  <a:latin typeface="Cambria Math" panose="02040503050406030204" pitchFamily="18" charset="0"/>
                                </a:rPr>
                              </m:ctrlPr>
                            </m:funcPr>
                            <m:fName>
                              <m:r>
                                <a:rPr lang="en-GB" sz="1400" i="1">
                                  <a:latin typeface="Cambria Math" panose="02040503050406030204" pitchFamily="18" charset="0"/>
                                </a:rPr>
                                <m:t>𝑒𝑥𝑝</m:t>
                              </m:r>
                            </m:fName>
                            <m:e>
                              <m:d>
                                <m:dPr>
                                  <m:ctrlPr>
                                    <a:rPr lang="en-GB" sz="1400" i="1">
                                      <a:latin typeface="Cambria Math" panose="02040503050406030204" pitchFamily="18" charset="0"/>
                                    </a:rPr>
                                  </m:ctrlPr>
                                </m:dPr>
                                <m:e>
                                  <m:r>
                                    <a:rPr lang="en-GB" sz="1400">
                                      <a:latin typeface="Cambria Math" panose="02040503050406030204" pitchFamily="18" charset="0"/>
                                    </a:rPr>
                                    <m:t>−</m:t>
                                  </m:r>
                                  <m:f>
                                    <m:fPr>
                                      <m:ctrlPr>
                                        <a:rPr lang="en-GB" sz="1400" i="1">
                                          <a:latin typeface="Cambria Math" panose="02040503050406030204" pitchFamily="18" charset="0"/>
                                        </a:rPr>
                                      </m:ctrlPr>
                                    </m:fPr>
                                    <m:num>
                                      <m:r>
                                        <a:rPr lang="en-GB" sz="1400">
                                          <a:latin typeface="Cambria Math" panose="02040503050406030204" pitchFamily="18" charset="0"/>
                                        </a:rPr>
                                        <m:t>1</m:t>
                                      </m:r>
                                    </m:num>
                                    <m:den>
                                      <m:r>
                                        <a:rPr lang="en-GB" sz="1400" i="1">
                                          <a:latin typeface="Cambria Math" panose="02040503050406030204" pitchFamily="18" charset="0"/>
                                        </a:rPr>
                                        <m:t>𝐶</m:t>
                                      </m:r>
                                      <m:sSub>
                                        <m:sSubPr>
                                          <m:ctrlPr>
                                            <a:rPr lang="en-GB" sz="1400" i="1">
                                              <a:latin typeface="Cambria Math" panose="02040503050406030204" pitchFamily="18" charset="0"/>
                                            </a:rPr>
                                          </m:ctrlPr>
                                        </m:sSubPr>
                                        <m:e>
                                          <m:r>
                                            <a:rPr lang="en-GB" sz="1400" i="1">
                                              <a:latin typeface="Cambria Math" panose="02040503050406030204" pitchFamily="18" charset="0"/>
                                            </a:rPr>
                                            <m:t>𝑃𝑒</m:t>
                                          </m:r>
                                        </m:e>
                                        <m:sub>
                                          <m:r>
                                            <a:rPr lang="en-GB" sz="1400" i="1">
                                              <a:latin typeface="Cambria Math" panose="02040503050406030204" pitchFamily="18" charset="0"/>
                                            </a:rPr>
                                            <m:t>𝑡</m:t>
                                          </m:r>
                                        </m:sub>
                                      </m:sSub>
                                      <m:rad>
                                        <m:radPr>
                                          <m:degHide m:val="on"/>
                                          <m:ctrlPr>
                                            <a:rPr lang="en-GB" sz="1400" i="1">
                                              <a:latin typeface="Cambria Math" panose="02040503050406030204" pitchFamily="18" charset="0"/>
                                            </a:rPr>
                                          </m:ctrlPr>
                                        </m:radPr>
                                        <m:deg/>
                                        <m:e>
                                          <m:sSub>
                                            <m:sSubPr>
                                              <m:ctrlPr>
                                                <a:rPr lang="en-GB" sz="1400" i="1">
                                                  <a:latin typeface="Cambria Math" panose="02040503050406030204" pitchFamily="18" charset="0"/>
                                                </a:rPr>
                                              </m:ctrlPr>
                                            </m:sSubPr>
                                            <m:e>
                                              <m:r>
                                                <a:rPr lang="en-GB" sz="1400" i="1">
                                                  <a:latin typeface="Cambria Math" panose="02040503050406030204" pitchFamily="18" charset="0"/>
                                                </a:rPr>
                                                <m:t>𝑃𝑟</m:t>
                                              </m:r>
                                            </m:e>
                                            <m:sub>
                                              <m:r>
                                                <a:rPr lang="en-GB" sz="1400" i="1">
                                                  <a:latin typeface="Cambria Math" panose="02040503050406030204" pitchFamily="18" charset="0"/>
                                                </a:rPr>
                                                <m:t>𝑡</m:t>
                                              </m:r>
                                              <m:r>
                                                <a:rPr lang="en-GB" sz="1400">
                                                  <a:latin typeface="Cambria Math" panose="02040503050406030204" pitchFamily="18" charset="0"/>
                                                </a:rPr>
                                                <m:t>∞</m:t>
                                              </m:r>
                                            </m:sub>
                                          </m:sSub>
                                        </m:e>
                                      </m:rad>
                                    </m:den>
                                  </m:f>
                                </m:e>
                              </m:d>
                            </m:e>
                          </m:func>
                        </m:e>
                      </m:d>
                    </m:oMath>
                  </m:oMathPara>
                </a14:m>
                <a:endParaRPr lang="en-GB" sz="1400" dirty="0"/>
              </a:p>
            </p:txBody>
          </p:sp>
        </mc:Choice>
        <mc:Fallback>
          <p:sp>
            <p:nvSpPr>
              <p:cNvPr id="7" name="Rectangle 6"/>
              <p:cNvSpPr>
                <a:spLocks noRot="1" noChangeAspect="1" noMove="1" noResize="1" noEditPoints="1" noAdjustHandles="1" noChangeArrowheads="1" noChangeShapeType="1" noTextEdit="1"/>
              </p:cNvSpPr>
              <p:nvPr/>
            </p:nvSpPr>
            <p:spPr>
              <a:xfrm>
                <a:off x="803659" y="4138695"/>
                <a:ext cx="5263428" cy="651076"/>
              </a:xfrm>
              <a:prstGeom prst="rect">
                <a:avLst/>
              </a:prstGeom>
              <a:blipFill>
                <a:blip r:embed="rId6"/>
                <a:stretch>
                  <a:fillRect/>
                </a:stretch>
              </a:blipFill>
            </p:spPr>
            <p:txBody>
              <a:bodyPr/>
              <a:lstStyle/>
              <a:p>
                <a:r>
                  <a:rPr lang="en-GB">
                    <a:noFill/>
                  </a:rPr>
                  <a:t> </a:t>
                </a:r>
              </a:p>
            </p:txBody>
          </p:sp>
        </mc:Fallback>
      </mc:AlternateContent>
      <p:sp>
        <p:nvSpPr>
          <p:cNvPr id="8" name="TextBox 7"/>
          <p:cNvSpPr txBox="1"/>
          <p:nvPr/>
        </p:nvSpPr>
        <p:spPr>
          <a:xfrm>
            <a:off x="900753" y="1273247"/>
            <a:ext cx="231329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55373"/>
                </a:solidFill>
                <a:effectLst/>
                <a:uFillTx/>
                <a:latin typeface="Helvetica Neue"/>
                <a:ea typeface="Helvetica Neue"/>
                <a:cs typeface="Helvetica Neue"/>
                <a:sym typeface="Helvetica Neue"/>
              </a:rPr>
              <a:t>Reynolds (1975)</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9" name="TextBox 8"/>
          <p:cNvSpPr txBox="1"/>
          <p:nvPr/>
        </p:nvSpPr>
        <p:spPr>
          <a:xfrm>
            <a:off x="900753" y="2610350"/>
            <a:ext cx="231329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55373"/>
                </a:solidFill>
                <a:effectLst/>
                <a:uFillTx/>
                <a:latin typeface="Helvetica Neue"/>
                <a:ea typeface="Helvetica Neue"/>
                <a:cs typeface="Helvetica Neue"/>
                <a:sym typeface="Helvetica Neue"/>
              </a:rPr>
              <a:t>Kays (1994)</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
        <p:nvSpPr>
          <p:cNvPr id="10" name="TextBox 9"/>
          <p:cNvSpPr txBox="1"/>
          <p:nvPr/>
        </p:nvSpPr>
        <p:spPr>
          <a:xfrm>
            <a:off x="828914" y="3817611"/>
            <a:ext cx="231329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smtClean="0">
                <a:ln>
                  <a:noFill/>
                </a:ln>
                <a:solidFill>
                  <a:srgbClr val="055373"/>
                </a:solidFill>
                <a:effectLst/>
                <a:uFillTx/>
                <a:latin typeface="Helvetica Neue"/>
                <a:ea typeface="Helvetica Neue"/>
                <a:cs typeface="Helvetica Neue"/>
                <a:sym typeface="Helvetica Neue"/>
              </a:rPr>
              <a:t>Weigand</a:t>
            </a:r>
            <a:r>
              <a:rPr kumimoji="0" lang="en-US" sz="1400" b="1" i="0" u="none" strike="noStrike" cap="none" spc="0" normalizeH="0" dirty="0" smtClean="0">
                <a:ln>
                  <a:noFill/>
                </a:ln>
                <a:solidFill>
                  <a:srgbClr val="055373"/>
                </a:solidFill>
                <a:effectLst/>
                <a:uFillTx/>
                <a:latin typeface="Helvetica Neue"/>
                <a:ea typeface="Helvetica Neue"/>
                <a:cs typeface="Helvetica Neue"/>
                <a:sym typeface="Helvetica Neue"/>
              </a:rPr>
              <a:t> et al.</a:t>
            </a:r>
            <a:r>
              <a:rPr kumimoji="0" lang="en-US" sz="1400" b="1" i="0" u="none" strike="noStrike" cap="none" spc="0" normalizeH="0" baseline="0" dirty="0" smtClean="0">
                <a:ln>
                  <a:noFill/>
                </a:ln>
                <a:solidFill>
                  <a:srgbClr val="055373"/>
                </a:solidFill>
                <a:effectLst/>
                <a:uFillTx/>
                <a:latin typeface="Helvetica Neue"/>
                <a:ea typeface="Helvetica Neue"/>
                <a:cs typeface="Helvetica Neue"/>
                <a:sym typeface="Helvetica Neue"/>
              </a:rPr>
              <a:t> (1997)</a:t>
            </a:r>
            <a:endParaRPr kumimoji="0" lang="en-GB" sz="1400" b="1" i="0" u="none" strike="noStrike" cap="none" spc="0" normalizeH="0" baseline="0" dirty="0">
              <a:ln>
                <a:noFill/>
              </a:ln>
              <a:solidFill>
                <a:srgbClr val="055373"/>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5850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hite">
  <a:themeElements>
    <a:clrScheme name="NRG 2019 - RGB">
      <a:dk1>
        <a:srgbClr val="0C419A"/>
      </a:dk1>
      <a:lt1>
        <a:srgbClr val="FFFFFF"/>
      </a:lt1>
      <a:dk2>
        <a:srgbClr val="383A43"/>
      </a:dk2>
      <a:lt2>
        <a:srgbClr val="71777F"/>
      </a:lt2>
      <a:accent1>
        <a:srgbClr val="1AAACC"/>
      </a:accent1>
      <a:accent2>
        <a:srgbClr val="34AA87"/>
      </a:accent2>
      <a:accent3>
        <a:srgbClr val="812C8D"/>
      </a:accent3>
      <a:accent4>
        <a:srgbClr val="80A3A9"/>
      </a:accent4>
      <a:accent5>
        <a:srgbClr val="CF0260"/>
      </a:accent5>
      <a:accent6>
        <a:srgbClr val="E59F2C"/>
      </a:accent6>
      <a:hlink>
        <a:srgbClr val="D9E5E5"/>
      </a:hlink>
      <a:folHlink>
        <a:srgbClr val="055373"/>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13026 ANM_Ppt-slides-master_DEF" id="{E89C7627-D920-7E4D-9907-DE709F207860}" vid="{FE338A76-B38C-444F-95BD-CE79D06100C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8D9328E238A74E9F29FD7E721AEDAB" ma:contentTypeVersion="0" ma:contentTypeDescription="Create a new document." ma:contentTypeScope="" ma:versionID="a15f7210b6f1bf2f7e879402174fba48">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1D7875-5267-4BD2-8B36-FD0EB40E3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3123C6-CCC7-417C-A39D-23317D5C0CD2}">
  <ds:schemaRefs>
    <ds:schemaRef ds:uri="http://schemas.microsoft.com/sharepoint/v3/contenttype/forms"/>
  </ds:schemaRefs>
</ds:datastoreItem>
</file>

<file path=customXml/itemProps3.xml><?xml version="1.0" encoding="utf-8"?>
<ds:datastoreItem xmlns:ds="http://schemas.openxmlformats.org/officeDocument/2006/customXml" ds:itemID="{24F2FE2D-226F-4A18-9D68-21518C5E113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213026 ANM_Ppt-slides-master_DEF</Template>
  <TotalTime>7100</TotalTime>
  <Words>2320</Words>
  <Application>Microsoft Office PowerPoint</Application>
  <PresentationFormat>On-screen Show (16:9)</PresentationFormat>
  <Paragraphs>204</Paragraphs>
  <Slides>21</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 Light</vt:lpstr>
      <vt:lpstr>Cambria Math</vt:lpstr>
      <vt:lpstr>Helvetica Neue</vt:lpstr>
      <vt:lpstr>Helvetica Neue Medium</vt:lpstr>
      <vt:lpstr>Roboto Black</vt:lpstr>
      <vt:lpstr>Roboto Bold</vt:lpstr>
      <vt:lpstr>Roboto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ECN/NRG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Meijer,mw R.M.A. (Rosali)</dc:creator>
  <cp:lastModifiedBy>Mathur, A. (Akshat)</cp:lastModifiedBy>
  <cp:revision>255</cp:revision>
  <dcterms:created xsi:type="dcterms:W3CDTF">2019-10-22T17:48:12Z</dcterms:created>
  <dcterms:modified xsi:type="dcterms:W3CDTF">2022-09-25T21:37:08Z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0x010100C38D9328E238A74E9F29FD7E721AEDAB</vt:lpwstr>
  </property>
</Properties>
</file>