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33"/>
  </p:notesMasterIdLst>
  <p:sldIdLst>
    <p:sldId id="256" r:id="rId2"/>
    <p:sldId id="259" r:id="rId3"/>
    <p:sldId id="1963" r:id="rId4"/>
    <p:sldId id="1621" r:id="rId5"/>
    <p:sldId id="322" r:id="rId6"/>
    <p:sldId id="1940" r:id="rId7"/>
    <p:sldId id="323" r:id="rId8"/>
    <p:sldId id="1964" r:id="rId9"/>
    <p:sldId id="1950" r:id="rId10"/>
    <p:sldId id="1959" r:id="rId11"/>
    <p:sldId id="1960" r:id="rId12"/>
    <p:sldId id="1961" r:id="rId13"/>
    <p:sldId id="1962" r:id="rId14"/>
    <p:sldId id="1965" r:id="rId15"/>
    <p:sldId id="1941" r:id="rId16"/>
    <p:sldId id="1936" r:id="rId17"/>
    <p:sldId id="280" r:id="rId18"/>
    <p:sldId id="273" r:id="rId19"/>
    <p:sldId id="1958" r:id="rId20"/>
    <p:sldId id="1280" r:id="rId21"/>
    <p:sldId id="1946" r:id="rId22"/>
    <p:sldId id="1945" r:id="rId23"/>
    <p:sldId id="1948" r:id="rId24"/>
    <p:sldId id="316" r:id="rId25"/>
    <p:sldId id="1939" r:id="rId26"/>
    <p:sldId id="1947" r:id="rId27"/>
    <p:sldId id="1949" r:id="rId28"/>
    <p:sldId id="1292" r:id="rId29"/>
    <p:sldId id="1942" r:id="rId30"/>
    <p:sldId id="1295" r:id="rId31"/>
    <p:sldId id="1296" r:id="rId32"/>
  </p:sldIdLst>
  <p:sldSz cx="9906000" cy="6858000" type="A4"/>
  <p:notesSz cx="6734175" cy="98679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558ED5"/>
    <a:srgbClr val="6699FF"/>
    <a:srgbClr val="3366FF"/>
    <a:srgbClr val="FF5050"/>
    <a:srgbClr val="99FFCC"/>
    <a:srgbClr val="66FFFF"/>
    <a:srgbClr val="FFFF99"/>
    <a:srgbClr val="FFC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014" autoAdjust="0"/>
    <p:restoredTop sz="96649" autoAdjust="0"/>
  </p:normalViewPr>
  <p:slideViewPr>
    <p:cSldViewPr>
      <p:cViewPr varScale="1">
        <p:scale>
          <a:sx n="119" d="100"/>
          <a:sy n="119" d="100"/>
        </p:scale>
        <p:origin x="1334" y="91"/>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5" d="100"/>
          <a:sy n="85" d="100"/>
        </p:scale>
        <p:origin x="4219" y="5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3"/>
            <a:ext cx="2918143" cy="495109"/>
          </a:xfrm>
          <a:prstGeom prst="rect">
            <a:avLst/>
          </a:prstGeom>
        </p:spPr>
        <p:txBody>
          <a:bodyPr vert="horz" lIns="91422" tIns="45712" rIns="91422" bIns="45712"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478" y="3"/>
            <a:ext cx="2918143" cy="495109"/>
          </a:xfrm>
          <a:prstGeom prst="rect">
            <a:avLst/>
          </a:prstGeom>
        </p:spPr>
        <p:txBody>
          <a:bodyPr vert="horz" lIns="91422" tIns="45712" rIns="91422" bIns="45712" rtlCol="0"/>
          <a:lstStyle>
            <a:lvl1pPr algn="r">
              <a:defRPr sz="1200"/>
            </a:lvl1pPr>
          </a:lstStyle>
          <a:p>
            <a:fld id="{53E9ADFA-C6AA-4E84-A890-BC9F4767DB5B}" type="datetimeFigureOut">
              <a:rPr kumimoji="1" lang="ja-JP" altLang="en-US" smtClean="0"/>
              <a:t>2022/9/28</a:t>
            </a:fld>
            <a:endParaRPr kumimoji="1" lang="ja-JP" altLang="en-US"/>
          </a:p>
        </p:txBody>
      </p:sp>
      <p:sp>
        <p:nvSpPr>
          <p:cNvPr id="4" name="スライド イメージ プレースホルダー 3"/>
          <p:cNvSpPr>
            <a:spLocks noGrp="1" noRot="1" noChangeAspect="1"/>
          </p:cNvSpPr>
          <p:nvPr>
            <p:ph type="sldImg" idx="2"/>
          </p:nvPr>
        </p:nvSpPr>
        <p:spPr>
          <a:xfrm>
            <a:off x="962025" y="1233488"/>
            <a:ext cx="4810125" cy="3330575"/>
          </a:xfrm>
          <a:prstGeom prst="rect">
            <a:avLst/>
          </a:prstGeom>
          <a:noFill/>
          <a:ln w="12700">
            <a:solidFill>
              <a:prstClr val="black"/>
            </a:solidFill>
          </a:ln>
        </p:spPr>
        <p:txBody>
          <a:bodyPr vert="horz" lIns="91422" tIns="45712" rIns="91422" bIns="45712" rtlCol="0" anchor="ctr"/>
          <a:lstStyle/>
          <a:p>
            <a:endParaRPr lang="ja-JP" altLang="en-US"/>
          </a:p>
        </p:txBody>
      </p:sp>
      <p:sp>
        <p:nvSpPr>
          <p:cNvPr id="5" name="ノート プレースホルダー 4"/>
          <p:cNvSpPr>
            <a:spLocks noGrp="1"/>
          </p:cNvSpPr>
          <p:nvPr>
            <p:ph type="body" sz="quarter" idx="3"/>
          </p:nvPr>
        </p:nvSpPr>
        <p:spPr>
          <a:xfrm>
            <a:off x="673418" y="4748927"/>
            <a:ext cx="5387340" cy="3885486"/>
          </a:xfrm>
          <a:prstGeom prst="rect">
            <a:avLst/>
          </a:prstGeom>
        </p:spPr>
        <p:txBody>
          <a:bodyPr vert="horz" lIns="91422" tIns="45712" rIns="91422" bIns="45712"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4" y="9372793"/>
            <a:ext cx="2918143" cy="495108"/>
          </a:xfrm>
          <a:prstGeom prst="rect">
            <a:avLst/>
          </a:prstGeom>
        </p:spPr>
        <p:txBody>
          <a:bodyPr vert="horz" lIns="91422" tIns="45712" rIns="91422" bIns="4571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478" y="9372793"/>
            <a:ext cx="2918143" cy="495108"/>
          </a:xfrm>
          <a:prstGeom prst="rect">
            <a:avLst/>
          </a:prstGeom>
        </p:spPr>
        <p:txBody>
          <a:bodyPr vert="horz" lIns="91422" tIns="45712" rIns="91422" bIns="45712" rtlCol="0" anchor="b"/>
          <a:lstStyle>
            <a:lvl1pPr algn="r">
              <a:defRPr sz="1200"/>
            </a:lvl1pPr>
          </a:lstStyle>
          <a:p>
            <a:fld id="{F6C57184-6D0C-497A-8450-5CBB2A048093}" type="slidenum">
              <a:rPr kumimoji="1" lang="ja-JP" altLang="en-US" smtClean="0"/>
              <a:t>‹#›</a:t>
            </a:fld>
            <a:endParaRPr kumimoji="1" lang="ja-JP" altLang="en-US"/>
          </a:p>
        </p:txBody>
      </p:sp>
    </p:spTree>
    <p:extLst>
      <p:ext uri="{BB962C8B-B14F-4D97-AF65-F5344CB8AC3E}">
        <p14:creationId xmlns:p14="http://schemas.microsoft.com/office/powerpoint/2010/main" val="75502884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baseline="0">
        <a:solidFill>
          <a:schemeClr val="tx1"/>
        </a:solidFill>
        <a:latin typeface="Times New Roman" panose="02020603050405020304" pitchFamily="18" charset="0"/>
        <a:ea typeface="ＭＳ 明朝" panose="02020609040205080304" pitchFamily="17" charset="-128"/>
        <a:cs typeface="+mn-cs"/>
      </a:defRPr>
    </a:lvl1pPr>
    <a:lvl2pPr marL="457200" algn="l" defTabSz="914400" rtl="0" eaLnBrk="1" latinLnBrk="0" hangingPunct="1">
      <a:defRPr kumimoji="1" sz="1100" kern="1200" baseline="0">
        <a:solidFill>
          <a:schemeClr val="tx1"/>
        </a:solidFill>
        <a:latin typeface="Times New Roman" panose="02020603050405020304" pitchFamily="18" charset="0"/>
        <a:ea typeface="ＭＳ 明朝" panose="02020609040205080304" pitchFamily="17" charset="-128"/>
        <a:cs typeface="+mn-cs"/>
      </a:defRPr>
    </a:lvl2pPr>
    <a:lvl3pPr marL="914400" algn="l" defTabSz="914400" rtl="0" eaLnBrk="1" latinLnBrk="0" hangingPunct="1">
      <a:defRPr kumimoji="1" sz="1100" kern="1200" baseline="0">
        <a:solidFill>
          <a:schemeClr val="tx1"/>
        </a:solidFill>
        <a:latin typeface="Times New Roman" panose="02020603050405020304" pitchFamily="18" charset="0"/>
        <a:ea typeface="ＭＳ 明朝" panose="02020609040205080304" pitchFamily="17" charset="-128"/>
        <a:cs typeface="+mn-cs"/>
      </a:defRPr>
    </a:lvl3pPr>
    <a:lvl4pPr marL="1371600" algn="l" defTabSz="914400" rtl="0" eaLnBrk="1" latinLnBrk="0" hangingPunct="1">
      <a:defRPr kumimoji="1" sz="1100" kern="1200" baseline="0">
        <a:solidFill>
          <a:schemeClr val="tx1"/>
        </a:solidFill>
        <a:latin typeface="Times New Roman" panose="02020603050405020304" pitchFamily="18" charset="0"/>
        <a:ea typeface="ＭＳ 明朝" panose="02020609040205080304" pitchFamily="17" charset="-128"/>
        <a:cs typeface="+mn-cs"/>
      </a:defRPr>
    </a:lvl4pPr>
    <a:lvl5pPr marL="1828800" algn="l" defTabSz="914400" rtl="0" eaLnBrk="1" latinLnBrk="0" hangingPunct="1">
      <a:defRPr kumimoji="1" sz="1100" kern="1200" baseline="0">
        <a:solidFill>
          <a:schemeClr val="tx1"/>
        </a:solidFill>
        <a:latin typeface="Times New Roman" panose="02020603050405020304" pitchFamily="18" charset="0"/>
        <a:ea typeface="ＭＳ 明朝" panose="02020609040205080304" pitchFamily="17"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6C57184-6D0C-497A-8450-5CBB2A048093}" type="slidenum">
              <a:rPr kumimoji="1" lang="ja-JP" altLang="en-US" smtClean="0"/>
              <a:t>0</a:t>
            </a:fld>
            <a:endParaRPr kumimoji="1" lang="ja-JP" altLang="en-US"/>
          </a:p>
        </p:txBody>
      </p:sp>
    </p:spTree>
    <p:extLst>
      <p:ext uri="{BB962C8B-B14F-4D97-AF65-F5344CB8AC3E}">
        <p14:creationId xmlns:p14="http://schemas.microsoft.com/office/powerpoint/2010/main" val="3256798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F6C57184-6D0C-497A-8450-5CBB2A048093}" type="slidenum">
              <a:rPr kumimoji="1" lang="ja-JP" altLang="en-US" smtClean="0"/>
              <a:t>9</a:t>
            </a:fld>
            <a:endParaRPr kumimoji="1" lang="ja-JP" altLang="en-US"/>
          </a:p>
        </p:txBody>
      </p:sp>
    </p:spTree>
    <p:extLst>
      <p:ext uri="{BB962C8B-B14F-4D97-AF65-F5344CB8AC3E}">
        <p14:creationId xmlns:p14="http://schemas.microsoft.com/office/powerpoint/2010/main" val="3286116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6C57184-6D0C-497A-8450-5CBB2A048093}" type="slidenum">
              <a:rPr kumimoji="1" lang="ja-JP" altLang="en-US" smtClean="0"/>
              <a:t>10</a:t>
            </a:fld>
            <a:endParaRPr kumimoji="1" lang="ja-JP" altLang="en-US"/>
          </a:p>
        </p:txBody>
      </p:sp>
    </p:spTree>
    <p:extLst>
      <p:ext uri="{BB962C8B-B14F-4D97-AF65-F5344CB8AC3E}">
        <p14:creationId xmlns:p14="http://schemas.microsoft.com/office/powerpoint/2010/main" val="3389838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387">
              <a:defRPr/>
            </a:pP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57184-6D0C-497A-8450-5CBB2A048093}"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5352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197">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57184-6D0C-497A-8450-5CBB2A048093}"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28985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F6C57184-6D0C-497A-8450-5CBB2A048093}" type="slidenum">
              <a:rPr kumimoji="1" lang="ja-JP" altLang="en-US" smtClean="0"/>
              <a:t>13</a:t>
            </a:fld>
            <a:endParaRPr kumimoji="1" lang="ja-JP" altLang="en-US"/>
          </a:p>
        </p:txBody>
      </p:sp>
    </p:spTree>
    <p:extLst>
      <p:ext uri="{BB962C8B-B14F-4D97-AF65-F5344CB8AC3E}">
        <p14:creationId xmlns:p14="http://schemas.microsoft.com/office/powerpoint/2010/main" val="4245221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F6C57184-6D0C-497A-8450-5CBB2A048093}" type="slidenum">
              <a:rPr kumimoji="1" lang="ja-JP" altLang="en-US" smtClean="0"/>
              <a:t>14</a:t>
            </a:fld>
            <a:endParaRPr kumimoji="1" lang="ja-JP" altLang="en-US"/>
          </a:p>
        </p:txBody>
      </p:sp>
    </p:spTree>
    <p:extLst>
      <p:ext uri="{BB962C8B-B14F-4D97-AF65-F5344CB8AC3E}">
        <p14:creationId xmlns:p14="http://schemas.microsoft.com/office/powerpoint/2010/main" val="1378209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F6C57184-6D0C-497A-8450-5CBB2A048093}" type="slidenum">
              <a:rPr kumimoji="1" lang="ja-JP" altLang="en-US" smtClean="0"/>
              <a:t>15</a:t>
            </a:fld>
            <a:endParaRPr kumimoji="1" lang="ja-JP" altLang="en-US"/>
          </a:p>
        </p:txBody>
      </p:sp>
    </p:spTree>
    <p:extLst>
      <p:ext uri="{BB962C8B-B14F-4D97-AF65-F5344CB8AC3E}">
        <p14:creationId xmlns:p14="http://schemas.microsoft.com/office/powerpoint/2010/main" val="3355724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F6C57184-6D0C-497A-8450-5CBB2A048093}" type="slidenum">
              <a:rPr kumimoji="1" lang="ja-JP" altLang="en-US" smtClean="0"/>
              <a:t>16</a:t>
            </a:fld>
            <a:endParaRPr kumimoji="1" lang="ja-JP" altLang="en-US"/>
          </a:p>
        </p:txBody>
      </p:sp>
    </p:spTree>
    <p:extLst>
      <p:ext uri="{BB962C8B-B14F-4D97-AF65-F5344CB8AC3E}">
        <p14:creationId xmlns:p14="http://schemas.microsoft.com/office/powerpoint/2010/main" val="1709590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491">
              <a:defRPr/>
            </a:pPr>
            <a:endParaRPr lang="en-US" altLang="ja-JP" dirty="0"/>
          </a:p>
        </p:txBody>
      </p:sp>
      <p:sp>
        <p:nvSpPr>
          <p:cNvPr id="4" name="スライド番号プレースホルダー 3"/>
          <p:cNvSpPr>
            <a:spLocks noGrp="1"/>
          </p:cNvSpPr>
          <p:nvPr>
            <p:ph type="sldNum" sz="quarter" idx="5"/>
          </p:nvPr>
        </p:nvSpPr>
        <p:spPr/>
        <p:txBody>
          <a:bodyPr/>
          <a:lstStyle/>
          <a:p>
            <a:fld id="{F6C57184-6D0C-497A-8450-5CBB2A048093}" type="slidenum">
              <a:rPr kumimoji="1" lang="ja-JP" altLang="en-US" smtClean="0"/>
              <a:t>17</a:t>
            </a:fld>
            <a:endParaRPr kumimoji="1" lang="ja-JP" altLang="en-US"/>
          </a:p>
        </p:txBody>
      </p:sp>
    </p:spTree>
    <p:extLst>
      <p:ext uri="{BB962C8B-B14F-4D97-AF65-F5344CB8AC3E}">
        <p14:creationId xmlns:p14="http://schemas.microsoft.com/office/powerpoint/2010/main" val="1020458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6C57184-6D0C-497A-8450-5CBB2A048093}" type="slidenum">
              <a:rPr kumimoji="1" lang="ja-JP" altLang="en-US" smtClean="0"/>
              <a:t>18</a:t>
            </a:fld>
            <a:endParaRPr kumimoji="1" lang="ja-JP" altLang="en-US"/>
          </a:p>
        </p:txBody>
      </p:sp>
    </p:spTree>
    <p:extLst>
      <p:ext uri="{BB962C8B-B14F-4D97-AF65-F5344CB8AC3E}">
        <p14:creationId xmlns:p14="http://schemas.microsoft.com/office/powerpoint/2010/main" val="3187971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F6C57184-6D0C-497A-8450-5CBB2A048093}" type="slidenum">
              <a:rPr kumimoji="1" lang="ja-JP" altLang="en-US" smtClean="0"/>
              <a:t>1</a:t>
            </a:fld>
            <a:endParaRPr kumimoji="1" lang="ja-JP" altLang="en-US"/>
          </a:p>
        </p:txBody>
      </p:sp>
    </p:spTree>
    <p:extLst>
      <p:ext uri="{BB962C8B-B14F-4D97-AF65-F5344CB8AC3E}">
        <p14:creationId xmlns:p14="http://schemas.microsoft.com/office/powerpoint/2010/main" val="66803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6C57184-6D0C-497A-8450-5CBB2A048093}" type="slidenum">
              <a:rPr kumimoji="1" lang="ja-JP" altLang="en-US" smtClean="0"/>
              <a:t>19</a:t>
            </a:fld>
            <a:endParaRPr kumimoji="1" lang="ja-JP" altLang="en-US"/>
          </a:p>
        </p:txBody>
      </p:sp>
    </p:spTree>
    <p:extLst>
      <p:ext uri="{BB962C8B-B14F-4D97-AF65-F5344CB8AC3E}">
        <p14:creationId xmlns:p14="http://schemas.microsoft.com/office/powerpoint/2010/main" val="86310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491">
              <a:defRPr/>
            </a:pPr>
            <a:endParaRPr lang="en-US" altLang="ja-JP" dirty="0"/>
          </a:p>
        </p:txBody>
      </p:sp>
      <p:sp>
        <p:nvSpPr>
          <p:cNvPr id="4" name="スライド番号プレースホルダー 3"/>
          <p:cNvSpPr>
            <a:spLocks noGrp="1"/>
          </p:cNvSpPr>
          <p:nvPr>
            <p:ph type="sldNum" sz="quarter" idx="5"/>
          </p:nvPr>
        </p:nvSpPr>
        <p:spPr/>
        <p:txBody>
          <a:bodyPr/>
          <a:lstStyle/>
          <a:p>
            <a:fld id="{F6C57184-6D0C-497A-8450-5CBB2A048093}" type="slidenum">
              <a:rPr kumimoji="1" lang="ja-JP" altLang="en-US" smtClean="0"/>
              <a:t>20</a:t>
            </a:fld>
            <a:endParaRPr kumimoji="1" lang="ja-JP" altLang="en-US"/>
          </a:p>
        </p:txBody>
      </p:sp>
    </p:spTree>
    <p:extLst>
      <p:ext uri="{BB962C8B-B14F-4D97-AF65-F5344CB8AC3E}">
        <p14:creationId xmlns:p14="http://schemas.microsoft.com/office/powerpoint/2010/main" val="37996247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F6C57184-6D0C-497A-8450-5CBB2A048093}" type="slidenum">
              <a:rPr kumimoji="1" lang="ja-JP" altLang="en-US" smtClean="0"/>
              <a:t>21</a:t>
            </a:fld>
            <a:endParaRPr kumimoji="1" lang="ja-JP" altLang="en-US"/>
          </a:p>
        </p:txBody>
      </p:sp>
    </p:spTree>
    <p:extLst>
      <p:ext uri="{BB962C8B-B14F-4D97-AF65-F5344CB8AC3E}">
        <p14:creationId xmlns:p14="http://schemas.microsoft.com/office/powerpoint/2010/main" val="3731639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Knowledge management system, KMS consists of three layers.</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Information infrastructure includes mainly documents of </a:t>
            </a:r>
            <a:r>
              <a:rPr kumimoji="1" lang="en-US" altLang="ja-JP" sz="1100" dirty="0"/>
              <a:t>t</a:t>
            </a:r>
            <a:r>
              <a:rPr lang="en-US" altLang="ja-JP" sz="1100" dirty="0"/>
              <a:t>echnological achievements made through development of prototype fast breeder reactor, MONJU, in Japan</a:t>
            </a:r>
            <a:r>
              <a:rPr kumimoji="1" lang="en-US" altLang="ja-JP" sz="1100" dirty="0"/>
              <a:t>. For example, this layer includes design documents, R&amp;D reports, and domestic and foreign trouble cases.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t>These information is compiled into a database and stored in the second layer. Second layer is called database group. In this group, databases are organized to enhance usability. This group includes design information database, test data database, and trouble / maintenance database, and so 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t>Moreover, the database is systemized and stored in the knowledge group to support designers. This group systematizes large amounts of data on the basis of design approaches.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dirty="0"/>
              <a:t>The knowledge group provides required information for ARKADIA-Design and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dirty="0"/>
              <a:t>Information infrastructure and database group will be utilized to support verification and validation of numerical analyses.</a:t>
            </a:r>
          </a:p>
        </p:txBody>
      </p:sp>
      <p:sp>
        <p:nvSpPr>
          <p:cNvPr id="4" name="スライド番号プレースホルダー 3"/>
          <p:cNvSpPr>
            <a:spLocks noGrp="1"/>
          </p:cNvSpPr>
          <p:nvPr>
            <p:ph type="sldNum" sz="quarter" idx="5"/>
          </p:nvPr>
        </p:nvSpPr>
        <p:spPr/>
        <p:txBody>
          <a:bodyPr/>
          <a:lstStyle/>
          <a:p>
            <a:fld id="{F6C57184-6D0C-497A-8450-5CBB2A048093}" type="slidenum">
              <a:rPr kumimoji="1" lang="ja-JP" altLang="en-US" smtClean="0"/>
              <a:t>23</a:t>
            </a:fld>
            <a:endParaRPr kumimoji="1" lang="ja-JP" altLang="en-US"/>
          </a:p>
        </p:txBody>
      </p:sp>
    </p:spTree>
    <p:extLst>
      <p:ext uri="{BB962C8B-B14F-4D97-AF65-F5344CB8AC3E}">
        <p14:creationId xmlns:p14="http://schemas.microsoft.com/office/powerpoint/2010/main" val="2569169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6C57184-6D0C-497A-8450-5CBB2A048093}" type="slidenum">
              <a:rPr kumimoji="1" lang="ja-JP" altLang="en-US" smtClean="0"/>
              <a:t>24</a:t>
            </a:fld>
            <a:endParaRPr kumimoji="1" lang="ja-JP" altLang="en-US"/>
          </a:p>
        </p:txBody>
      </p:sp>
    </p:spTree>
    <p:extLst>
      <p:ext uri="{BB962C8B-B14F-4D97-AF65-F5344CB8AC3E}">
        <p14:creationId xmlns:p14="http://schemas.microsoft.com/office/powerpoint/2010/main" val="1588785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 will explain one example of validation of sodium fire model. Pool fire experiment was analyzed in this example.</a:t>
            </a:r>
          </a:p>
          <a:p>
            <a:endParaRPr kumimoji="1" lang="en-US" altLang="ja-JP" dirty="0"/>
          </a:p>
          <a:p>
            <a:r>
              <a:rPr kumimoji="1" lang="en-US" altLang="ja-JP" dirty="0"/>
              <a:t>Left figure illustrates test apparatus consisting of the stainless-steel vessel, liquid sodium discharging system, catch pan, air ventilation lines.</a:t>
            </a:r>
          </a:p>
          <a:p>
            <a:endParaRPr kumimoji="1" lang="en-US" altLang="ja-JP" dirty="0"/>
          </a:p>
          <a:p>
            <a:r>
              <a:rPr kumimoji="1" lang="en-US" altLang="ja-JP" dirty="0"/>
              <a:t>505°C liquid sodium was discharged from 0.1 m-height nozzle to the catch pan with the average leak rate of about 3.3 g/s for 1505 seconds. Liquid sodium fell with a column shape and formed a pool at the center of the catch pan. Air in the vessel was ventilated with a steady flow.</a:t>
            </a:r>
          </a:p>
          <a:p>
            <a:endParaRPr kumimoji="1" lang="en-US" altLang="ja-JP" dirty="0"/>
          </a:p>
          <a:p>
            <a:r>
              <a:rPr kumimoji="1" lang="en-US" altLang="ja-JP" dirty="0"/>
              <a:t>Computational model of this experiment consists of three control volumes and two flow paths as shown in right figure. The control</a:t>
            </a:r>
          </a:p>
          <a:p>
            <a:r>
              <a:rPr kumimoji="1" lang="en-US" altLang="ja-JP" dirty="0"/>
              <a:t>volume corresponding to the test vessel shown in left figure is connected to two environmental volumes. All parameters, such as temperature,</a:t>
            </a:r>
          </a:p>
          <a:p>
            <a:r>
              <a:rPr kumimoji="1" lang="en-US" altLang="ja-JP" dirty="0"/>
              <a:t>pressure, and gas composition are constant in the two environmental volumes. Velocity at the flow path connected to downstream side is kept</a:t>
            </a:r>
          </a:p>
          <a:p>
            <a:r>
              <a:rPr kumimoji="1" lang="en-US" altLang="ja-JP" dirty="0"/>
              <a:t>to constant, which corresponds to experimental condition. Liquid sodium is discharged as droplets at 0.1 m height from</a:t>
            </a:r>
            <a:r>
              <a:rPr kumimoji="1" lang="ja-JP" altLang="en-US" dirty="0"/>
              <a:t>　</a:t>
            </a:r>
            <a:r>
              <a:rPr kumimoji="1" lang="en-US" altLang="ja-JP" dirty="0"/>
              <a:t>the catch pan for 1,505 s. Pool spreading on the catch pan is calculated by conservation equation.</a:t>
            </a:r>
          </a:p>
        </p:txBody>
      </p:sp>
      <p:sp>
        <p:nvSpPr>
          <p:cNvPr id="4" name="スライド番号プレースホルダー 3"/>
          <p:cNvSpPr>
            <a:spLocks noGrp="1"/>
          </p:cNvSpPr>
          <p:nvPr>
            <p:ph type="sldNum" sz="quarter" idx="5"/>
          </p:nvPr>
        </p:nvSpPr>
        <p:spPr/>
        <p:txBody>
          <a:bodyPr/>
          <a:lstStyle/>
          <a:p>
            <a:fld id="{F6C57184-6D0C-497A-8450-5CBB2A048093}" type="slidenum">
              <a:rPr kumimoji="1" lang="ja-JP" altLang="en-US" smtClean="0"/>
              <a:t>27</a:t>
            </a:fld>
            <a:endParaRPr kumimoji="1" lang="ja-JP" altLang="en-US"/>
          </a:p>
        </p:txBody>
      </p:sp>
    </p:spTree>
    <p:extLst>
      <p:ext uri="{BB962C8B-B14F-4D97-AF65-F5344CB8AC3E}">
        <p14:creationId xmlns:p14="http://schemas.microsoft.com/office/powerpoint/2010/main" val="4105062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slide shows comparison of numerical results with experimental data. Numerical results by existing sodium fire analysis code, SPHINCS, are also plotted. </a:t>
            </a:r>
          </a:p>
          <a:p>
            <a:endParaRPr kumimoji="1" lang="en-US" altLang="ja-JP" dirty="0"/>
          </a:p>
          <a:p>
            <a:r>
              <a:rPr kumimoji="1" lang="en-US" altLang="ja-JP" dirty="0"/>
              <a:t>Left figure shows pool combustion rate and right figure shows pool temperature against time.</a:t>
            </a:r>
          </a:p>
          <a:p>
            <a:endParaRPr kumimoji="1" lang="en-US" altLang="ja-JP" dirty="0"/>
          </a:p>
          <a:p>
            <a:r>
              <a:rPr kumimoji="1" lang="en-US" altLang="ja-JP" dirty="0"/>
              <a:t>SPECTRA reproduced increase of combustion rate in early stage of this experiment. After sodium leakage finished, pool combustion rate decreased with a relatively high speed. This is due to the effect of the combustion products which covered the pool. Numerical analysis could not reproduce this behavior because this effect is modeled by simple assumption.</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In the right figure, you can see rapid increase of pool temperature. This seems to be due to combustion flame. </a:t>
            </a:r>
            <a:r>
              <a:rPr kumimoji="1" lang="en-US" altLang="ja-JP" sz="1100" dirty="0">
                <a:solidFill>
                  <a:schemeClr val="tx2"/>
                </a:solidFill>
              </a:rPr>
              <a:t>SPECTRA reproduced pool temperature transition reasonably </a:t>
            </a:r>
            <a:r>
              <a:rPr lang="en-US" altLang="ja-JP" sz="1100" dirty="0">
                <a:solidFill>
                  <a:schemeClr val="tx2"/>
                </a:solidFill>
              </a:rPr>
              <a:t>except for the rapid increase by the combustion flame</a:t>
            </a:r>
            <a:r>
              <a:rPr kumimoji="1" lang="en-US" altLang="ja-JP" sz="1100" dirty="0">
                <a:solidFill>
                  <a:schemeClr val="tx2"/>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2"/>
                </a:solidFill>
              </a:rPr>
              <a:t>Numerical results by two codes almost completely agreed each other.</a:t>
            </a:r>
          </a:p>
        </p:txBody>
      </p:sp>
      <p:sp>
        <p:nvSpPr>
          <p:cNvPr id="4" name="スライド番号プレースホルダー 3"/>
          <p:cNvSpPr>
            <a:spLocks noGrp="1"/>
          </p:cNvSpPr>
          <p:nvPr>
            <p:ph type="sldNum" sz="quarter" idx="5"/>
          </p:nvPr>
        </p:nvSpPr>
        <p:spPr/>
        <p:txBody>
          <a:bodyPr/>
          <a:lstStyle/>
          <a:p>
            <a:fld id="{F6C57184-6D0C-497A-8450-5CBB2A048093}" type="slidenum">
              <a:rPr kumimoji="1" lang="ja-JP" altLang="en-US" smtClean="0"/>
              <a:t>28</a:t>
            </a:fld>
            <a:endParaRPr kumimoji="1" lang="ja-JP" altLang="en-US"/>
          </a:p>
        </p:txBody>
      </p:sp>
    </p:spTree>
    <p:extLst>
      <p:ext uri="{BB962C8B-B14F-4D97-AF65-F5344CB8AC3E}">
        <p14:creationId xmlns:p14="http://schemas.microsoft.com/office/powerpoint/2010/main" val="2428562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F6C57184-6D0C-497A-8450-5CBB2A048093}" type="slidenum">
              <a:rPr kumimoji="1" lang="ja-JP" altLang="en-US" smtClean="0"/>
              <a:t>2</a:t>
            </a:fld>
            <a:endParaRPr kumimoji="1" lang="ja-JP" altLang="en-US"/>
          </a:p>
        </p:txBody>
      </p:sp>
    </p:spTree>
    <p:extLst>
      <p:ext uri="{BB962C8B-B14F-4D97-AF65-F5344CB8AC3E}">
        <p14:creationId xmlns:p14="http://schemas.microsoft.com/office/powerpoint/2010/main" val="904285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100" dirty="0"/>
          </a:p>
        </p:txBody>
      </p:sp>
      <p:sp>
        <p:nvSpPr>
          <p:cNvPr id="4" name="スライド番号プレースホルダー 3"/>
          <p:cNvSpPr>
            <a:spLocks noGrp="1"/>
          </p:cNvSpPr>
          <p:nvPr>
            <p:ph type="sldNum" sz="quarter" idx="5"/>
          </p:nvPr>
        </p:nvSpPr>
        <p:spPr/>
        <p:txBody>
          <a:bodyPr/>
          <a:lstStyle/>
          <a:p>
            <a:fld id="{F6C57184-6D0C-497A-8450-5CBB2A048093}" type="slidenum">
              <a:rPr kumimoji="1" lang="ja-JP" altLang="en-US" smtClean="0"/>
              <a:t>3</a:t>
            </a:fld>
            <a:endParaRPr kumimoji="1" lang="ja-JP" altLang="en-US"/>
          </a:p>
        </p:txBody>
      </p:sp>
    </p:spTree>
    <p:extLst>
      <p:ext uri="{BB962C8B-B14F-4D97-AF65-F5344CB8AC3E}">
        <p14:creationId xmlns:p14="http://schemas.microsoft.com/office/powerpoint/2010/main" val="818270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F6C57184-6D0C-497A-8450-5CBB2A048093}" type="slidenum">
              <a:rPr kumimoji="1" lang="ja-JP" altLang="en-US" smtClean="0"/>
              <a:t>4</a:t>
            </a:fld>
            <a:endParaRPr kumimoji="1" lang="ja-JP" altLang="en-US"/>
          </a:p>
        </p:txBody>
      </p:sp>
    </p:spTree>
    <p:extLst>
      <p:ext uri="{BB962C8B-B14F-4D97-AF65-F5344CB8AC3E}">
        <p14:creationId xmlns:p14="http://schemas.microsoft.com/office/powerpoint/2010/main" val="4157949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F6C57184-6D0C-497A-8450-5CBB2A048093}" type="slidenum">
              <a:rPr kumimoji="1" lang="ja-JP" altLang="en-US" smtClean="0"/>
              <a:t>5</a:t>
            </a:fld>
            <a:endParaRPr kumimoji="1" lang="ja-JP" altLang="en-US"/>
          </a:p>
        </p:txBody>
      </p:sp>
    </p:spTree>
    <p:extLst>
      <p:ext uri="{BB962C8B-B14F-4D97-AF65-F5344CB8AC3E}">
        <p14:creationId xmlns:p14="http://schemas.microsoft.com/office/powerpoint/2010/main" val="2852536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F6C57184-6D0C-497A-8450-5CBB2A048093}" type="slidenum">
              <a:rPr kumimoji="1" lang="ja-JP" altLang="en-US" smtClean="0"/>
              <a:t>6</a:t>
            </a:fld>
            <a:endParaRPr kumimoji="1" lang="ja-JP" altLang="en-US"/>
          </a:p>
        </p:txBody>
      </p:sp>
    </p:spTree>
    <p:extLst>
      <p:ext uri="{BB962C8B-B14F-4D97-AF65-F5344CB8AC3E}">
        <p14:creationId xmlns:p14="http://schemas.microsoft.com/office/powerpoint/2010/main" val="102805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F6C57184-6D0C-497A-8450-5CBB2A048093}" type="slidenum">
              <a:rPr kumimoji="1" lang="ja-JP" altLang="en-US" smtClean="0"/>
              <a:t>7</a:t>
            </a:fld>
            <a:endParaRPr kumimoji="1" lang="ja-JP" altLang="en-US"/>
          </a:p>
        </p:txBody>
      </p:sp>
    </p:spTree>
    <p:extLst>
      <p:ext uri="{BB962C8B-B14F-4D97-AF65-F5344CB8AC3E}">
        <p14:creationId xmlns:p14="http://schemas.microsoft.com/office/powerpoint/2010/main" val="751197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F6C57184-6D0C-497A-8450-5CBB2A048093}" type="slidenum">
              <a:rPr kumimoji="1" lang="ja-JP" altLang="en-US" smtClean="0"/>
              <a:t>8</a:t>
            </a:fld>
            <a:endParaRPr kumimoji="1" lang="ja-JP" altLang="en-US"/>
          </a:p>
        </p:txBody>
      </p:sp>
    </p:spTree>
    <p:extLst>
      <p:ext uri="{BB962C8B-B14F-4D97-AF65-F5344CB8AC3E}">
        <p14:creationId xmlns:p14="http://schemas.microsoft.com/office/powerpoint/2010/main" val="19880211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37" name="Picture 4" descr="http://intra2.jaea.go.jp/oa/sozai/logo/official_logo_l.png">
            <a:extLst>
              <a:ext uri="{FF2B5EF4-FFF2-40B4-BE49-F238E27FC236}">
                <a16:creationId xmlns:a16="http://schemas.microsoft.com/office/drawing/2014/main" id="{9D033047-2925-4269-B15B-F119E82A878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8641" y="16718"/>
            <a:ext cx="1479983" cy="739992"/>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ctrTitle" hasCustomPrompt="1"/>
          </p:nvPr>
        </p:nvSpPr>
        <p:spPr>
          <a:xfrm>
            <a:off x="742950" y="2130426"/>
            <a:ext cx="8420100" cy="1470025"/>
          </a:xfrm>
        </p:spPr>
        <p:txBody>
          <a:bodyPr/>
          <a:lstStyle>
            <a:lvl1pPr>
              <a:defRPr/>
            </a:lvl1pPr>
          </a:lstStyle>
          <a:p>
            <a:r>
              <a:rPr kumimoji="1" lang="en-US" altLang="ja-JP" dirty="0"/>
              <a:t>A4</a:t>
            </a:r>
            <a:r>
              <a:rPr kumimoji="1" lang="ja-JP" altLang="en-US" dirty="0"/>
              <a:t>サイズでの作成を推奨しております。</a:t>
            </a:r>
          </a:p>
        </p:txBody>
      </p:sp>
      <p:sp>
        <p:nvSpPr>
          <p:cNvPr id="35" name="テキスト ボックス 34">
            <a:extLst>
              <a:ext uri="{FF2B5EF4-FFF2-40B4-BE49-F238E27FC236}">
                <a16:creationId xmlns:a16="http://schemas.microsoft.com/office/drawing/2014/main" id="{554E9BF9-5C5B-4DBF-9985-B382F38F0DB9}"/>
              </a:ext>
            </a:extLst>
          </p:cNvPr>
          <p:cNvSpPr txBox="1"/>
          <p:nvPr userDrawn="1"/>
        </p:nvSpPr>
        <p:spPr>
          <a:xfrm>
            <a:off x="2648744" y="6453336"/>
            <a:ext cx="6261522" cy="338554"/>
          </a:xfrm>
          <a:prstGeom prst="rect">
            <a:avLst/>
          </a:prstGeom>
          <a:noFill/>
        </p:spPr>
        <p:txBody>
          <a:bodyPr wrap="none" rtlCol="0">
            <a:spAutoFit/>
          </a:bodyPr>
          <a:lstStyle/>
          <a:p>
            <a:r>
              <a:rPr kumimoji="1" lang="en-US" altLang="ja-JP" sz="1600" i="1" dirty="0">
                <a:latin typeface="Times New Roman" panose="02020603050405020304" pitchFamily="18" charset="0"/>
                <a:cs typeface="Times New Roman" panose="02020603050405020304" pitchFamily="18" charset="0"/>
              </a:rPr>
              <a:t>Sector of Fast Reactor and Advanced Reactor Research and Development</a:t>
            </a:r>
          </a:p>
        </p:txBody>
      </p:sp>
      <p:pic>
        <p:nvPicPr>
          <p:cNvPr id="36" name="グラフィックス 35">
            <a:extLst>
              <a:ext uri="{FF2B5EF4-FFF2-40B4-BE49-F238E27FC236}">
                <a16:creationId xmlns:a16="http://schemas.microsoft.com/office/drawing/2014/main" id="{6FB55FE1-C40A-4D0E-AC72-0CE968D0079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781966" y="6095984"/>
            <a:ext cx="1067578" cy="71512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640632" y="46892"/>
            <a:ext cx="8136904" cy="585347"/>
          </a:xfrm>
        </p:spPr>
        <p:txBody>
          <a:bodyPr>
            <a:noAutofit/>
          </a:bodyPr>
          <a:lstStyle>
            <a:lvl1pPr algn="l">
              <a:defRPr sz="3200"/>
            </a:lvl1pPr>
          </a:lstStyle>
          <a:p>
            <a:r>
              <a:rPr kumimoji="1" lang="ja-JP" altLang="en-US"/>
              <a:t>マスター タイトルの書式設定</a:t>
            </a:r>
            <a:endParaRPr kumimoji="1" lang="ja-JP" altLang="en-US" dirty="0"/>
          </a:p>
        </p:txBody>
      </p:sp>
      <p:sp>
        <p:nvSpPr>
          <p:cNvPr id="3" name="コンテンツ プレースホルダ 2"/>
          <p:cNvSpPr>
            <a:spLocks noGrp="1"/>
          </p:cNvSpPr>
          <p:nvPr>
            <p:ph idx="1"/>
          </p:nvPr>
        </p:nvSpPr>
        <p:spPr>
          <a:xfrm>
            <a:off x="495300" y="1052736"/>
            <a:ext cx="8915400" cy="4968552"/>
          </a:xfrm>
        </p:spPr>
        <p:txBody>
          <a:bodyPr/>
          <a:lstStyle>
            <a:lvl1pPr marL="360000" indent="-360000">
              <a:spcBef>
                <a:spcPts val="1800"/>
              </a:spcBef>
              <a:defRPr sz="2800"/>
            </a:lvl1pPr>
            <a:lvl2pPr marL="792000" indent="-360000">
              <a:spcBef>
                <a:spcPts val="600"/>
              </a:spcBef>
              <a:defRPr sz="2400"/>
            </a:lvl2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pic>
        <p:nvPicPr>
          <p:cNvPr id="7" name="Picture 4" descr="http://intra2.jaea.go.jp/oa/sozai/logo/official_logo_l.png">
            <a:extLst>
              <a:ext uri="{FF2B5EF4-FFF2-40B4-BE49-F238E27FC236}">
                <a16:creationId xmlns:a16="http://schemas.microsoft.com/office/drawing/2014/main" id="{98D57C34-F8C6-4E2E-AC7D-3C641AA776E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8641" y="16718"/>
            <a:ext cx="1479983" cy="739992"/>
          </a:xfrm>
          <a:prstGeom prst="rect">
            <a:avLst/>
          </a:prstGeom>
          <a:noFill/>
          <a:extLst>
            <a:ext uri="{909E8E84-426E-40DD-AFC4-6F175D3DCCD1}">
              <a14:hiddenFill xmlns:a14="http://schemas.microsoft.com/office/drawing/2010/main">
                <a:solidFill>
                  <a:srgbClr val="FFFFFF"/>
                </a:solidFill>
              </a14:hiddenFill>
            </a:ext>
          </a:extLst>
        </p:spPr>
      </p:pic>
      <p:pic>
        <p:nvPicPr>
          <p:cNvPr id="9" name="グラフィックス 8">
            <a:extLst>
              <a:ext uri="{FF2B5EF4-FFF2-40B4-BE49-F238E27FC236}">
                <a16:creationId xmlns:a16="http://schemas.microsoft.com/office/drawing/2014/main" id="{57A3D2D7-238D-4339-929F-ACA7F3D0BC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21926" y="6095984"/>
            <a:ext cx="1067578" cy="715124"/>
          </a:xfrm>
          <a:prstGeom prst="rect">
            <a:avLst/>
          </a:prstGeom>
        </p:spPr>
      </p:pic>
      <p:cxnSp>
        <p:nvCxnSpPr>
          <p:cNvPr id="10" name="直線コネクタ 9">
            <a:extLst>
              <a:ext uri="{FF2B5EF4-FFF2-40B4-BE49-F238E27FC236}">
                <a16:creationId xmlns:a16="http://schemas.microsoft.com/office/drawing/2014/main" id="{A94FC36C-5D3E-4C22-9F8D-AF9DF2E96954}"/>
              </a:ext>
            </a:extLst>
          </p:cNvPr>
          <p:cNvCxnSpPr>
            <a:cxnSpLocks/>
          </p:cNvCxnSpPr>
          <p:nvPr userDrawn="1"/>
        </p:nvCxnSpPr>
        <p:spPr>
          <a:xfrm flipH="1">
            <a:off x="1640633" y="664125"/>
            <a:ext cx="8208911" cy="0"/>
          </a:xfrm>
          <a:prstGeom prst="line">
            <a:avLst/>
          </a:prstGeom>
          <a:ln w="19050">
            <a:solidFill>
              <a:srgbClr val="0072BC"/>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98E9360F-C76B-41A4-BFBD-EB80440E5144}"/>
              </a:ext>
            </a:extLst>
          </p:cNvPr>
          <p:cNvCxnSpPr>
            <a:cxnSpLocks/>
          </p:cNvCxnSpPr>
          <p:nvPr userDrawn="1"/>
        </p:nvCxnSpPr>
        <p:spPr>
          <a:xfrm flipH="1">
            <a:off x="56456" y="738798"/>
            <a:ext cx="9793088" cy="0"/>
          </a:xfrm>
          <a:prstGeom prst="line">
            <a:avLst/>
          </a:prstGeom>
          <a:ln w="19050">
            <a:solidFill>
              <a:srgbClr val="0072BC"/>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507C3DE3-41C9-4931-A532-86D72504D878}"/>
              </a:ext>
            </a:extLst>
          </p:cNvPr>
          <p:cNvCxnSpPr>
            <a:cxnSpLocks/>
          </p:cNvCxnSpPr>
          <p:nvPr userDrawn="1"/>
        </p:nvCxnSpPr>
        <p:spPr>
          <a:xfrm flipH="1">
            <a:off x="56456" y="813470"/>
            <a:ext cx="1080120" cy="0"/>
          </a:xfrm>
          <a:prstGeom prst="line">
            <a:avLst/>
          </a:prstGeom>
          <a:ln w="19050">
            <a:solidFill>
              <a:srgbClr val="0072BC"/>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CC6218C1-9910-499A-9F91-E69D30CA386B}"/>
              </a:ext>
            </a:extLst>
          </p:cNvPr>
          <p:cNvCxnSpPr>
            <a:cxnSpLocks/>
          </p:cNvCxnSpPr>
          <p:nvPr userDrawn="1"/>
        </p:nvCxnSpPr>
        <p:spPr>
          <a:xfrm flipH="1">
            <a:off x="1136576" y="664125"/>
            <a:ext cx="504058" cy="149345"/>
          </a:xfrm>
          <a:prstGeom prst="line">
            <a:avLst/>
          </a:prstGeom>
          <a:ln w="19050">
            <a:solidFill>
              <a:srgbClr val="0072BC"/>
            </a:solidFill>
          </a:ln>
        </p:spPr>
        <p:style>
          <a:lnRef idx="1">
            <a:schemeClr val="accent1"/>
          </a:lnRef>
          <a:fillRef idx="0">
            <a:schemeClr val="accent1"/>
          </a:fillRef>
          <a:effectRef idx="0">
            <a:schemeClr val="accent1"/>
          </a:effectRef>
          <a:fontRef idx="minor">
            <a:schemeClr val="tx1"/>
          </a:fontRef>
        </p:style>
      </p:cxnSp>
      <p:sp>
        <p:nvSpPr>
          <p:cNvPr id="14" name="正方形/長方形 13">
            <a:extLst>
              <a:ext uri="{FF2B5EF4-FFF2-40B4-BE49-F238E27FC236}">
                <a16:creationId xmlns:a16="http://schemas.microsoft.com/office/drawing/2014/main" id="{26FD952C-8D60-4E8B-BDF9-600C5E03643A}"/>
              </a:ext>
            </a:extLst>
          </p:cNvPr>
          <p:cNvSpPr/>
          <p:nvPr userDrawn="1"/>
        </p:nvSpPr>
        <p:spPr>
          <a:xfrm>
            <a:off x="9552267" y="6398075"/>
            <a:ext cx="288032" cy="459925"/>
          </a:xfrm>
          <a:prstGeom prst="rect">
            <a:avLst/>
          </a:prstGeom>
          <a:solidFill>
            <a:srgbClr val="0072B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 5"/>
          <p:cNvSpPr>
            <a:spLocks noGrp="1"/>
          </p:cNvSpPr>
          <p:nvPr>
            <p:ph type="sldNum" sz="quarter" idx="12"/>
          </p:nvPr>
        </p:nvSpPr>
        <p:spPr>
          <a:xfrm>
            <a:off x="9461510" y="6371803"/>
            <a:ext cx="460042" cy="365125"/>
          </a:xfrm>
        </p:spPr>
        <p:txBody>
          <a:bodyPr/>
          <a:lstStyle>
            <a:lvl1pPr algn="ctr">
              <a:defRPr sz="1600">
                <a:solidFill>
                  <a:schemeClr val="bg1"/>
                </a:solidFill>
              </a:defRPr>
            </a:lvl1pPr>
          </a:lstStyle>
          <a:p>
            <a:fld id="{D2D8002D-B5B0-4BAC-B1F6-782DDCCE6D9C}" type="slidenum">
              <a:rPr lang="ja-JP" altLang="en-US" smtClean="0"/>
              <a:pPr/>
              <a:t>‹#›</a:t>
            </a:fld>
            <a:endParaRPr lang="ja-JP" altLang="en-US"/>
          </a:p>
        </p:txBody>
      </p:sp>
      <p:sp>
        <p:nvSpPr>
          <p:cNvPr id="15" name="テキスト ボックス 14">
            <a:extLst>
              <a:ext uri="{FF2B5EF4-FFF2-40B4-BE49-F238E27FC236}">
                <a16:creationId xmlns:a16="http://schemas.microsoft.com/office/drawing/2014/main" id="{1A5EFEA3-AACB-4501-97F5-D1E6A9263D53}"/>
              </a:ext>
            </a:extLst>
          </p:cNvPr>
          <p:cNvSpPr txBox="1"/>
          <p:nvPr userDrawn="1"/>
        </p:nvSpPr>
        <p:spPr>
          <a:xfrm>
            <a:off x="2288704" y="6453336"/>
            <a:ext cx="6261522" cy="338554"/>
          </a:xfrm>
          <a:prstGeom prst="rect">
            <a:avLst/>
          </a:prstGeom>
          <a:noFill/>
        </p:spPr>
        <p:txBody>
          <a:bodyPr wrap="none" rtlCol="0">
            <a:spAutoFit/>
          </a:bodyPr>
          <a:lstStyle/>
          <a:p>
            <a:r>
              <a:rPr kumimoji="1" lang="en-US" altLang="ja-JP" sz="1600" i="1" dirty="0">
                <a:latin typeface="Times New Roman" panose="02020603050405020304" pitchFamily="18" charset="0"/>
                <a:cs typeface="Times New Roman" panose="02020603050405020304" pitchFamily="18" charset="0"/>
              </a:rPr>
              <a:t>Sector of Fast Reactor and Advanced Reactor Research and Development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640632" y="46892"/>
            <a:ext cx="8136904" cy="585347"/>
          </a:xfrm>
        </p:spPr>
        <p:txBody>
          <a:bodyPr>
            <a:noAutofit/>
          </a:bodyPr>
          <a:lstStyle>
            <a:lvl1pPr algn="l">
              <a:defRPr sz="3200"/>
            </a:lvl1pPr>
          </a:lstStyle>
          <a:p>
            <a:r>
              <a:rPr kumimoji="1" lang="ja-JP" altLang="en-US"/>
              <a:t>マスター タイトルの書式設定</a:t>
            </a:r>
            <a:endParaRPr kumimoji="1" lang="ja-JP" altLang="en-US" dirty="0"/>
          </a:p>
        </p:txBody>
      </p:sp>
      <p:sp>
        <p:nvSpPr>
          <p:cNvPr id="3" name="コンテンツ プレースホルダ 2"/>
          <p:cNvSpPr>
            <a:spLocks noGrp="1"/>
          </p:cNvSpPr>
          <p:nvPr>
            <p:ph idx="1"/>
          </p:nvPr>
        </p:nvSpPr>
        <p:spPr>
          <a:xfrm>
            <a:off x="495300" y="1052736"/>
            <a:ext cx="8915400" cy="4968552"/>
          </a:xfrm>
        </p:spPr>
        <p:txBody>
          <a:bodyPr/>
          <a:lstStyle>
            <a:lvl1pPr marL="360000" indent="-360000">
              <a:spcBef>
                <a:spcPts val="1800"/>
              </a:spcBef>
              <a:defRPr sz="2800"/>
            </a:lvl1pPr>
            <a:lvl2pPr marL="792000" indent="-360000">
              <a:spcBef>
                <a:spcPts val="600"/>
              </a:spcBef>
              <a:defRPr sz="2400"/>
            </a:lvl2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pic>
        <p:nvPicPr>
          <p:cNvPr id="7" name="Picture 4" descr="http://intra2.jaea.go.jp/oa/sozai/logo/official_logo_l.png">
            <a:extLst>
              <a:ext uri="{FF2B5EF4-FFF2-40B4-BE49-F238E27FC236}">
                <a16:creationId xmlns:a16="http://schemas.microsoft.com/office/drawing/2014/main" id="{98D57C34-F8C6-4E2E-AC7D-3C641AA776E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8641" y="16718"/>
            <a:ext cx="1479983" cy="73999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直線コネクタ 9">
            <a:extLst>
              <a:ext uri="{FF2B5EF4-FFF2-40B4-BE49-F238E27FC236}">
                <a16:creationId xmlns:a16="http://schemas.microsoft.com/office/drawing/2014/main" id="{A94FC36C-5D3E-4C22-9F8D-AF9DF2E96954}"/>
              </a:ext>
            </a:extLst>
          </p:cNvPr>
          <p:cNvCxnSpPr>
            <a:cxnSpLocks/>
          </p:cNvCxnSpPr>
          <p:nvPr userDrawn="1"/>
        </p:nvCxnSpPr>
        <p:spPr>
          <a:xfrm flipH="1">
            <a:off x="1640633" y="664125"/>
            <a:ext cx="8208911" cy="0"/>
          </a:xfrm>
          <a:prstGeom prst="line">
            <a:avLst/>
          </a:prstGeom>
          <a:ln w="19050">
            <a:solidFill>
              <a:srgbClr val="0072BC"/>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98E9360F-C76B-41A4-BFBD-EB80440E5144}"/>
              </a:ext>
            </a:extLst>
          </p:cNvPr>
          <p:cNvCxnSpPr>
            <a:cxnSpLocks/>
          </p:cNvCxnSpPr>
          <p:nvPr userDrawn="1"/>
        </p:nvCxnSpPr>
        <p:spPr>
          <a:xfrm flipH="1">
            <a:off x="56456" y="738798"/>
            <a:ext cx="9793088" cy="0"/>
          </a:xfrm>
          <a:prstGeom prst="line">
            <a:avLst/>
          </a:prstGeom>
          <a:ln w="19050">
            <a:solidFill>
              <a:srgbClr val="0072BC"/>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507C3DE3-41C9-4931-A532-86D72504D878}"/>
              </a:ext>
            </a:extLst>
          </p:cNvPr>
          <p:cNvCxnSpPr>
            <a:cxnSpLocks/>
          </p:cNvCxnSpPr>
          <p:nvPr userDrawn="1"/>
        </p:nvCxnSpPr>
        <p:spPr>
          <a:xfrm flipH="1">
            <a:off x="56456" y="813470"/>
            <a:ext cx="1080120" cy="0"/>
          </a:xfrm>
          <a:prstGeom prst="line">
            <a:avLst/>
          </a:prstGeom>
          <a:ln w="19050">
            <a:solidFill>
              <a:srgbClr val="0072BC"/>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CC6218C1-9910-499A-9F91-E69D30CA386B}"/>
              </a:ext>
            </a:extLst>
          </p:cNvPr>
          <p:cNvCxnSpPr>
            <a:cxnSpLocks/>
          </p:cNvCxnSpPr>
          <p:nvPr userDrawn="1"/>
        </p:nvCxnSpPr>
        <p:spPr>
          <a:xfrm flipH="1">
            <a:off x="1136576" y="664125"/>
            <a:ext cx="504058" cy="149345"/>
          </a:xfrm>
          <a:prstGeom prst="line">
            <a:avLst/>
          </a:prstGeom>
          <a:ln w="19050">
            <a:solidFill>
              <a:srgbClr val="0072BC"/>
            </a:solidFill>
          </a:ln>
        </p:spPr>
        <p:style>
          <a:lnRef idx="1">
            <a:schemeClr val="accent1"/>
          </a:lnRef>
          <a:fillRef idx="0">
            <a:schemeClr val="accent1"/>
          </a:fillRef>
          <a:effectRef idx="0">
            <a:schemeClr val="accent1"/>
          </a:effectRef>
          <a:fontRef idx="minor">
            <a:schemeClr val="tx1"/>
          </a:fontRef>
        </p:style>
      </p:cxnSp>
      <p:sp>
        <p:nvSpPr>
          <p:cNvPr id="14" name="正方形/長方形 13">
            <a:extLst>
              <a:ext uri="{FF2B5EF4-FFF2-40B4-BE49-F238E27FC236}">
                <a16:creationId xmlns:a16="http://schemas.microsoft.com/office/drawing/2014/main" id="{26FD952C-8D60-4E8B-BDF9-600C5E03643A}"/>
              </a:ext>
            </a:extLst>
          </p:cNvPr>
          <p:cNvSpPr/>
          <p:nvPr userDrawn="1"/>
        </p:nvSpPr>
        <p:spPr>
          <a:xfrm>
            <a:off x="9552267" y="6398075"/>
            <a:ext cx="288032" cy="459925"/>
          </a:xfrm>
          <a:prstGeom prst="rect">
            <a:avLst/>
          </a:prstGeom>
          <a:solidFill>
            <a:srgbClr val="0072B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 5"/>
          <p:cNvSpPr>
            <a:spLocks noGrp="1"/>
          </p:cNvSpPr>
          <p:nvPr>
            <p:ph type="sldNum" sz="quarter" idx="12"/>
          </p:nvPr>
        </p:nvSpPr>
        <p:spPr>
          <a:xfrm>
            <a:off x="9461510" y="6371803"/>
            <a:ext cx="460042" cy="365125"/>
          </a:xfrm>
        </p:spPr>
        <p:txBody>
          <a:bodyPr/>
          <a:lstStyle>
            <a:lvl1pPr algn="ctr">
              <a:defRPr sz="1600">
                <a:solidFill>
                  <a:schemeClr val="bg1"/>
                </a:solidFill>
              </a:defRPr>
            </a:lvl1pPr>
          </a:lstStyle>
          <a:p>
            <a:fld id="{D2D8002D-B5B0-4BAC-B1F6-782DDCCE6D9C}" type="slidenum">
              <a:rPr lang="ja-JP" altLang="en-US" smtClean="0"/>
              <a:pPr/>
              <a:t>‹#›</a:t>
            </a:fld>
            <a:endParaRPr lang="ja-JP" altLang="en-US"/>
          </a:p>
        </p:txBody>
      </p:sp>
    </p:spTree>
    <p:extLst>
      <p:ext uri="{BB962C8B-B14F-4D97-AF65-F5344CB8AC3E}">
        <p14:creationId xmlns:p14="http://schemas.microsoft.com/office/powerpoint/2010/main" val="3283820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pic>
        <p:nvPicPr>
          <p:cNvPr id="14" name="Picture 4" descr="http://intra2.jaea.go.jp/oa/sozai/logo/official_logo_l.png">
            <a:extLst>
              <a:ext uri="{FF2B5EF4-FFF2-40B4-BE49-F238E27FC236}">
                <a16:creationId xmlns:a16="http://schemas.microsoft.com/office/drawing/2014/main" id="{E62D1322-5858-4E8A-ACDE-8072228B6B1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8641" y="16718"/>
            <a:ext cx="1479983" cy="739992"/>
          </a:xfrm>
          <a:prstGeom prst="rect">
            <a:avLst/>
          </a:prstGeom>
          <a:noFill/>
          <a:extLst>
            <a:ext uri="{909E8E84-426E-40DD-AFC4-6F175D3DCCD1}">
              <a14:hiddenFill xmlns:a14="http://schemas.microsoft.com/office/drawing/2010/main">
                <a:solidFill>
                  <a:srgbClr val="FFFFFF"/>
                </a:solidFill>
              </a14:hiddenFill>
            </a:ext>
          </a:extLst>
        </p:spPr>
      </p:pic>
      <p:pic>
        <p:nvPicPr>
          <p:cNvPr id="7" name="グラフィックス 6">
            <a:extLst>
              <a:ext uri="{FF2B5EF4-FFF2-40B4-BE49-F238E27FC236}">
                <a16:creationId xmlns:a16="http://schemas.microsoft.com/office/drawing/2014/main" id="{3C225998-988A-4493-A232-287A239BA0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21926" y="6095984"/>
            <a:ext cx="1067578" cy="715124"/>
          </a:xfrm>
          <a:prstGeom prst="rect">
            <a:avLst/>
          </a:prstGeom>
        </p:spPr>
      </p:pic>
      <p:cxnSp>
        <p:nvCxnSpPr>
          <p:cNvPr id="8" name="直線コネクタ 7">
            <a:extLst>
              <a:ext uri="{FF2B5EF4-FFF2-40B4-BE49-F238E27FC236}">
                <a16:creationId xmlns:a16="http://schemas.microsoft.com/office/drawing/2014/main" id="{967E1A90-AC83-4B50-A5A2-49CA271465FF}"/>
              </a:ext>
            </a:extLst>
          </p:cNvPr>
          <p:cNvCxnSpPr>
            <a:cxnSpLocks/>
          </p:cNvCxnSpPr>
          <p:nvPr userDrawn="1"/>
        </p:nvCxnSpPr>
        <p:spPr>
          <a:xfrm flipH="1">
            <a:off x="1640633" y="664125"/>
            <a:ext cx="8208911" cy="0"/>
          </a:xfrm>
          <a:prstGeom prst="line">
            <a:avLst/>
          </a:prstGeom>
          <a:ln w="19050">
            <a:solidFill>
              <a:srgbClr val="0072BC"/>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590CDF97-6925-457C-BCCC-7EA844D8A989}"/>
              </a:ext>
            </a:extLst>
          </p:cNvPr>
          <p:cNvCxnSpPr>
            <a:cxnSpLocks/>
          </p:cNvCxnSpPr>
          <p:nvPr userDrawn="1"/>
        </p:nvCxnSpPr>
        <p:spPr>
          <a:xfrm flipH="1">
            <a:off x="56456" y="738798"/>
            <a:ext cx="9793088" cy="0"/>
          </a:xfrm>
          <a:prstGeom prst="line">
            <a:avLst/>
          </a:prstGeom>
          <a:ln w="19050">
            <a:solidFill>
              <a:srgbClr val="0072BC"/>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85BADB41-E8A1-4EC6-85CA-A61AB57903F9}"/>
              </a:ext>
            </a:extLst>
          </p:cNvPr>
          <p:cNvCxnSpPr>
            <a:cxnSpLocks/>
          </p:cNvCxnSpPr>
          <p:nvPr userDrawn="1"/>
        </p:nvCxnSpPr>
        <p:spPr>
          <a:xfrm flipH="1">
            <a:off x="56456" y="813470"/>
            <a:ext cx="1080120" cy="0"/>
          </a:xfrm>
          <a:prstGeom prst="line">
            <a:avLst/>
          </a:prstGeom>
          <a:ln w="19050">
            <a:solidFill>
              <a:srgbClr val="0072BC"/>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EEC33BD3-7E50-4E73-B40D-70238958AF8D}"/>
              </a:ext>
            </a:extLst>
          </p:cNvPr>
          <p:cNvCxnSpPr>
            <a:cxnSpLocks/>
          </p:cNvCxnSpPr>
          <p:nvPr userDrawn="1"/>
        </p:nvCxnSpPr>
        <p:spPr>
          <a:xfrm flipH="1">
            <a:off x="1136576" y="664125"/>
            <a:ext cx="504058" cy="149345"/>
          </a:xfrm>
          <a:prstGeom prst="line">
            <a:avLst/>
          </a:prstGeom>
          <a:ln w="19050">
            <a:solidFill>
              <a:srgbClr val="0072BC"/>
            </a:solidFill>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5445441B-D05C-4321-9FBF-7ACC64BBFDCE}"/>
              </a:ext>
            </a:extLst>
          </p:cNvPr>
          <p:cNvSpPr/>
          <p:nvPr userDrawn="1"/>
        </p:nvSpPr>
        <p:spPr>
          <a:xfrm>
            <a:off x="9552267" y="6398075"/>
            <a:ext cx="288032" cy="459925"/>
          </a:xfrm>
          <a:prstGeom prst="rect">
            <a:avLst/>
          </a:prstGeom>
          <a:solidFill>
            <a:srgbClr val="0072B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 5">
            <a:extLst>
              <a:ext uri="{FF2B5EF4-FFF2-40B4-BE49-F238E27FC236}">
                <a16:creationId xmlns:a16="http://schemas.microsoft.com/office/drawing/2014/main" id="{AE3079F6-EB13-44AB-AC31-235DB1DAC77B}"/>
              </a:ext>
            </a:extLst>
          </p:cNvPr>
          <p:cNvSpPr>
            <a:spLocks noGrp="1"/>
          </p:cNvSpPr>
          <p:nvPr>
            <p:ph type="sldNum" sz="quarter" idx="12"/>
          </p:nvPr>
        </p:nvSpPr>
        <p:spPr>
          <a:xfrm>
            <a:off x="9461510" y="6371803"/>
            <a:ext cx="460042" cy="365125"/>
          </a:xfrm>
        </p:spPr>
        <p:txBody>
          <a:bodyPr/>
          <a:lstStyle>
            <a:lvl1pPr algn="ctr">
              <a:defRPr sz="1600">
                <a:solidFill>
                  <a:schemeClr val="bg1"/>
                </a:solidFill>
              </a:defRPr>
            </a:lvl1pPr>
          </a:lstStyle>
          <a:p>
            <a:fld id="{D2D8002D-B5B0-4BAC-B1F6-782DDCCE6D9C}" type="slidenum">
              <a:rPr lang="ja-JP" altLang="en-US" smtClean="0"/>
              <a:pPr/>
              <a:t>‹#›</a:t>
            </a:fld>
            <a:endParaRPr lang="ja-JP" altLang="en-US"/>
          </a:p>
        </p:txBody>
      </p:sp>
      <p:sp>
        <p:nvSpPr>
          <p:cNvPr id="15" name="テキスト ボックス 14">
            <a:extLst>
              <a:ext uri="{FF2B5EF4-FFF2-40B4-BE49-F238E27FC236}">
                <a16:creationId xmlns:a16="http://schemas.microsoft.com/office/drawing/2014/main" id="{AF3A1A43-626E-4AEB-A900-E44655F554E5}"/>
              </a:ext>
            </a:extLst>
          </p:cNvPr>
          <p:cNvSpPr txBox="1"/>
          <p:nvPr userDrawn="1"/>
        </p:nvSpPr>
        <p:spPr>
          <a:xfrm>
            <a:off x="2288704" y="6453336"/>
            <a:ext cx="6261522" cy="338554"/>
          </a:xfrm>
          <a:prstGeom prst="rect">
            <a:avLst/>
          </a:prstGeom>
          <a:noFill/>
        </p:spPr>
        <p:txBody>
          <a:bodyPr wrap="none" rtlCol="0">
            <a:spAutoFit/>
          </a:bodyPr>
          <a:lstStyle/>
          <a:p>
            <a:r>
              <a:rPr kumimoji="1" lang="en-US" altLang="ja-JP" sz="1600" i="1" dirty="0">
                <a:latin typeface="Times New Roman" panose="02020603050405020304" pitchFamily="18" charset="0"/>
                <a:cs typeface="Times New Roman" panose="02020603050405020304" pitchFamily="18" charset="0"/>
              </a:rPr>
              <a:t>Sector of Fast Reactor and Advanced Reactor Research and Development</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5" r:id="rId4"/>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13.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12.png"/><Relationship Id="rId2" Type="http://schemas.openxmlformats.org/officeDocument/2006/relationships/video" Target="../media/media1.mp4"/><Relationship Id="rId16" Type="http://schemas.openxmlformats.org/officeDocument/2006/relationships/image" Target="../media/image16.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1.png"/><Relationship Id="rId5" Type="http://schemas.microsoft.com/office/2007/relationships/media" Target="../media/media3.mp4"/><Relationship Id="rId15" Type="http://schemas.openxmlformats.org/officeDocument/2006/relationships/image" Target="../media/image15.png"/><Relationship Id="rId10" Type="http://schemas.openxmlformats.org/officeDocument/2006/relationships/notesSlide" Target="../notesSlides/notesSlide11.xml"/><Relationship Id="rId4" Type="http://schemas.openxmlformats.org/officeDocument/2006/relationships/video" Target="../media/media2.mp4"/><Relationship Id="rId9" Type="http://schemas.openxmlformats.org/officeDocument/2006/relationships/slideLayout" Target="../slideLayouts/slideLayout3.xml"/><Relationship Id="rId1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19.wmf"/><Relationship Id="rId3" Type="http://schemas.openxmlformats.org/officeDocument/2006/relationships/slideLayout" Target="../slideLayouts/slideLayout3.xml"/><Relationship Id="rId7" Type="http://schemas.openxmlformats.org/officeDocument/2006/relationships/image" Target="../media/image22.png"/><Relationship Id="rId12" Type="http://schemas.openxmlformats.org/officeDocument/2006/relationships/oleObject" Target="../embeddings/oleObject3.bin"/><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1.png"/><Relationship Id="rId11" Type="http://schemas.openxmlformats.org/officeDocument/2006/relationships/image" Target="../media/image18.wmf"/><Relationship Id="rId5" Type="http://schemas.openxmlformats.org/officeDocument/2006/relationships/image" Target="../media/image20.png"/><Relationship Id="rId10" Type="http://schemas.openxmlformats.org/officeDocument/2006/relationships/oleObject" Target="../embeddings/oleObject2.bin"/><Relationship Id="rId4" Type="http://schemas.openxmlformats.org/officeDocument/2006/relationships/notesSlide" Target="../notesSlides/notesSlide12.xml"/><Relationship Id="rId9" Type="http://schemas.openxmlformats.org/officeDocument/2006/relationships/image" Target="../media/image17.wmf"/><Relationship Id="rId1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3.xml"/><Relationship Id="rId13" Type="http://schemas.openxmlformats.org/officeDocument/2006/relationships/image" Target="../media/image27.png"/><Relationship Id="rId3" Type="http://schemas.openxmlformats.org/officeDocument/2006/relationships/video" Target="../media/media5.mp4"/><Relationship Id="rId7" Type="http://schemas.openxmlformats.org/officeDocument/2006/relationships/video" Target="../media/media7.mp4"/><Relationship Id="rId12" Type="http://schemas.openxmlformats.org/officeDocument/2006/relationships/image" Target="../media/image26.png"/><Relationship Id="rId17" Type="http://schemas.openxmlformats.org/officeDocument/2006/relationships/image" Target="../media/image31.png"/><Relationship Id="rId2" Type="http://schemas.microsoft.com/office/2007/relationships/media" Target="../media/media5.mp4"/><Relationship Id="rId16" Type="http://schemas.openxmlformats.org/officeDocument/2006/relationships/image" Target="../media/image30.png"/><Relationship Id="rId1" Type="http://schemas.openxmlformats.org/officeDocument/2006/relationships/tags" Target="../tags/tag2.xml"/><Relationship Id="rId6" Type="http://schemas.microsoft.com/office/2007/relationships/media" Target="../media/media7.mp4"/><Relationship Id="rId11" Type="http://schemas.openxmlformats.org/officeDocument/2006/relationships/image" Target="../media/image25.png"/><Relationship Id="rId5" Type="http://schemas.openxmlformats.org/officeDocument/2006/relationships/video" Target="../media/media6.mp4"/><Relationship Id="rId15" Type="http://schemas.openxmlformats.org/officeDocument/2006/relationships/image" Target="../media/image29.png"/><Relationship Id="rId10" Type="http://schemas.openxmlformats.org/officeDocument/2006/relationships/image" Target="../media/image24.png"/><Relationship Id="rId4" Type="http://schemas.microsoft.com/office/2007/relationships/media" Target="../media/media6.mp4"/><Relationship Id="rId9" Type="http://schemas.openxmlformats.org/officeDocument/2006/relationships/notesSlide" Target="../notesSlides/notesSlide13.xml"/><Relationship Id="rId1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emf"/></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video" Target="../media/media8.mp4"/><Relationship Id="rId2" Type="http://schemas.microsoft.com/office/2007/relationships/media" Target="../media/media8.mp4"/><Relationship Id="rId1" Type="http://schemas.openxmlformats.org/officeDocument/2006/relationships/tags" Target="../tags/tag3.xml"/><Relationship Id="rId6" Type="http://schemas.openxmlformats.org/officeDocument/2006/relationships/image" Target="../media/image40.png"/><Relationship Id="rId5" Type="http://schemas.openxmlformats.org/officeDocument/2006/relationships/notesSlide" Target="../notesSlides/notesSlide20.xml"/><Relationship Id="rId4"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4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6.emf"/></Relationships>
</file>

<file path=ppt/slides/_rels/slide2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2CA40F4-25AD-BD3D-8816-694147198B23}"/>
              </a:ext>
            </a:extLst>
          </p:cNvPr>
          <p:cNvSpPr txBox="1"/>
          <p:nvPr/>
        </p:nvSpPr>
        <p:spPr>
          <a:xfrm>
            <a:off x="632520" y="4149080"/>
            <a:ext cx="8640960" cy="2123658"/>
          </a:xfrm>
          <a:prstGeom prst="rect">
            <a:avLst/>
          </a:prstGeom>
          <a:noFill/>
        </p:spPr>
        <p:txBody>
          <a:bodyPr wrap="square" rtlCol="0">
            <a:spAutoFit/>
          </a:bodyPr>
          <a:lstStyle/>
          <a:p>
            <a:pPr algn="ctr"/>
            <a:r>
              <a:rPr lang="en-US" altLang="ja-JP" sz="2200" u="sng" dirty="0"/>
              <a:t>Akihiro Uchibori</a:t>
            </a:r>
            <a:r>
              <a:rPr lang="en-US" altLang="ja-JP" sz="2200" baseline="30000" dirty="0"/>
              <a:t>1</a:t>
            </a:r>
            <a:r>
              <a:rPr lang="en-US" altLang="ja-JP" sz="2200" dirty="0"/>
              <a:t>, Joji Sogabe</a:t>
            </a:r>
            <a:r>
              <a:rPr lang="en-US" altLang="ja-JP" sz="2200" baseline="30000" dirty="0"/>
              <a:t>1</a:t>
            </a:r>
            <a:r>
              <a:rPr lang="en-US" altLang="ja-JP" sz="2200" dirty="0"/>
              <a:t>, Yasushi Okano</a:t>
            </a:r>
            <a:r>
              <a:rPr lang="en-US" altLang="ja-JP" sz="2200" baseline="30000" dirty="0"/>
              <a:t>1</a:t>
            </a:r>
            <a:r>
              <a:rPr lang="en-US" altLang="ja-JP" sz="2200" dirty="0"/>
              <a:t>, Takashi Takata</a:t>
            </a:r>
            <a:r>
              <a:rPr lang="en-US" altLang="ja-JP" sz="2200" baseline="30000" dirty="0"/>
              <a:t>2</a:t>
            </a:r>
            <a:r>
              <a:rPr lang="en-US" altLang="ja-JP" sz="2200" dirty="0"/>
              <a:t>,</a:t>
            </a:r>
          </a:p>
          <a:p>
            <a:pPr algn="ctr"/>
            <a:r>
              <a:rPr lang="en-US" altLang="ja-JP" sz="2200" dirty="0"/>
              <a:t>Norihiro Doda</a:t>
            </a:r>
            <a:r>
              <a:rPr lang="en-US" altLang="ja-JP" sz="2200" baseline="30000" dirty="0"/>
              <a:t>1</a:t>
            </a:r>
            <a:r>
              <a:rPr lang="en-US" altLang="ja-JP" sz="2200" dirty="0"/>
              <a:t>, Masaaki Tanaka</a:t>
            </a:r>
            <a:r>
              <a:rPr lang="en-US" altLang="ja-JP" sz="2200" baseline="30000" dirty="0"/>
              <a:t>1</a:t>
            </a:r>
            <a:r>
              <a:rPr lang="en-US" altLang="ja-JP" sz="2200" dirty="0"/>
              <a:t>, Yasuhiro Enuma</a:t>
            </a:r>
            <a:r>
              <a:rPr lang="en-US" altLang="ja-JP" sz="2200" baseline="30000" dirty="0"/>
              <a:t>1</a:t>
            </a:r>
            <a:r>
              <a:rPr lang="en-US" altLang="ja-JP" sz="2200" dirty="0"/>
              <a:t>, Takashi Wakai</a:t>
            </a:r>
            <a:r>
              <a:rPr lang="en-US" altLang="ja-JP" sz="2200" baseline="30000" dirty="0"/>
              <a:t>1</a:t>
            </a:r>
            <a:r>
              <a:rPr lang="en-US" altLang="ja-JP" sz="2200" dirty="0"/>
              <a:t>,</a:t>
            </a:r>
          </a:p>
          <a:p>
            <a:pPr algn="ctr"/>
            <a:r>
              <a:rPr lang="en-US" altLang="ja-JP" sz="2200" dirty="0"/>
              <a:t>Tai Asayama</a:t>
            </a:r>
            <a:r>
              <a:rPr lang="en-US" altLang="ja-JP" sz="2200" baseline="30000" dirty="0"/>
              <a:t>1</a:t>
            </a:r>
            <a:r>
              <a:rPr lang="en-US" altLang="ja-JP" sz="2200" dirty="0"/>
              <a:t>, Hiroyuki Ohshima</a:t>
            </a:r>
            <a:r>
              <a:rPr lang="en-US" altLang="ja-JP" sz="2200" baseline="30000" dirty="0"/>
              <a:t>1</a:t>
            </a:r>
          </a:p>
          <a:p>
            <a:pPr algn="ctr"/>
            <a:endParaRPr lang="en-US" altLang="ja-JP" sz="2200" dirty="0"/>
          </a:p>
          <a:p>
            <a:pPr algn="ctr"/>
            <a:r>
              <a:rPr lang="en-US" altLang="ja-JP" sz="2200" baseline="30000" dirty="0"/>
              <a:t>1</a:t>
            </a:r>
            <a:r>
              <a:rPr lang="en-US" altLang="ja-JP" sz="2200" dirty="0"/>
              <a:t>Japan Atomic Energy Agency</a:t>
            </a:r>
          </a:p>
          <a:p>
            <a:pPr algn="ctr"/>
            <a:r>
              <a:rPr lang="en-US" altLang="ja-JP" sz="2200" baseline="30000" dirty="0"/>
              <a:t>2</a:t>
            </a:r>
            <a:r>
              <a:rPr lang="en-US" altLang="ja-JP" sz="2200" dirty="0"/>
              <a:t>The University of Tokyo</a:t>
            </a:r>
          </a:p>
        </p:txBody>
      </p:sp>
      <p:sp>
        <p:nvSpPr>
          <p:cNvPr id="4" name="テキスト ボックス 3">
            <a:extLst>
              <a:ext uri="{FF2B5EF4-FFF2-40B4-BE49-F238E27FC236}">
                <a16:creationId xmlns:a16="http://schemas.microsoft.com/office/drawing/2014/main" id="{DAC7702B-EE53-CBD2-C1E9-94473CE93D53}"/>
              </a:ext>
            </a:extLst>
          </p:cNvPr>
          <p:cNvSpPr txBox="1"/>
          <p:nvPr/>
        </p:nvSpPr>
        <p:spPr>
          <a:xfrm>
            <a:off x="344488" y="1988840"/>
            <a:ext cx="9217024" cy="954107"/>
          </a:xfrm>
          <a:prstGeom prst="rect">
            <a:avLst/>
          </a:prstGeom>
          <a:noFill/>
        </p:spPr>
        <p:txBody>
          <a:bodyPr wrap="square" rtlCol="0">
            <a:spAutoFit/>
          </a:bodyPr>
          <a:lstStyle/>
          <a:p>
            <a:pPr algn="ctr"/>
            <a:r>
              <a:rPr kumimoji="1" lang="en-US" altLang="ja-JP" sz="2800" dirty="0"/>
              <a:t>Development of Plant Lifecycle Optimization Method,</a:t>
            </a:r>
          </a:p>
          <a:p>
            <a:pPr algn="ctr"/>
            <a:r>
              <a:rPr kumimoji="1" lang="en-US" altLang="ja-JP" sz="2800" dirty="0"/>
              <a:t>ARKADIA</a:t>
            </a:r>
            <a:r>
              <a:rPr lang="en-US" altLang="ja-JP" sz="2800" dirty="0"/>
              <a:t> f</a:t>
            </a:r>
            <a:r>
              <a:rPr kumimoji="1" lang="en-US" altLang="ja-JP" sz="2800" dirty="0"/>
              <a:t>or Advanced Reactors</a:t>
            </a:r>
          </a:p>
        </p:txBody>
      </p:sp>
      <p:sp>
        <p:nvSpPr>
          <p:cNvPr id="5" name="テキスト ボックス 4">
            <a:extLst>
              <a:ext uri="{FF2B5EF4-FFF2-40B4-BE49-F238E27FC236}">
                <a16:creationId xmlns:a16="http://schemas.microsoft.com/office/drawing/2014/main" id="{F43CBFD3-711A-FAFA-5404-1BB71CF56E61}"/>
              </a:ext>
            </a:extLst>
          </p:cNvPr>
          <p:cNvSpPr txBox="1"/>
          <p:nvPr/>
        </p:nvSpPr>
        <p:spPr>
          <a:xfrm>
            <a:off x="1640632" y="116632"/>
            <a:ext cx="7772384" cy="646331"/>
          </a:xfrm>
          <a:prstGeom prst="rect">
            <a:avLst/>
          </a:prstGeom>
          <a:noFill/>
        </p:spPr>
        <p:txBody>
          <a:bodyPr wrap="none" rtlCol="0">
            <a:spAutoFit/>
          </a:bodyPr>
          <a:lstStyle/>
          <a:p>
            <a:r>
              <a:rPr lang="en-US" altLang="ja-JP" dirty="0"/>
              <a:t>Technical Meeting on State-of-the-art Thermal Hydraulics of Fast Reactors</a:t>
            </a:r>
          </a:p>
          <a:p>
            <a:r>
              <a:rPr lang="en-US" altLang="ja-JP" dirty="0"/>
              <a:t>C. R. ENEA, Camugnano, Italy and Virtual, September 26-30, 2022.</a:t>
            </a:r>
          </a:p>
        </p:txBody>
      </p:sp>
    </p:spTree>
    <p:extLst>
      <p:ext uri="{BB962C8B-B14F-4D97-AF65-F5344CB8AC3E}">
        <p14:creationId xmlns:p14="http://schemas.microsoft.com/office/powerpoint/2010/main" val="3452959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A0C447-2A45-06FC-B449-8FB9AACDFE74}"/>
              </a:ext>
            </a:extLst>
          </p:cNvPr>
          <p:cNvSpPr>
            <a:spLocks noGrp="1"/>
          </p:cNvSpPr>
          <p:nvPr>
            <p:ph type="title"/>
          </p:nvPr>
        </p:nvSpPr>
        <p:spPr/>
        <p:txBody>
          <a:bodyPr/>
          <a:lstStyle/>
          <a:p>
            <a:r>
              <a:rPr kumimoji="1" lang="en-US" altLang="ja-JP" dirty="0"/>
              <a:t>Core deformation reactivity analysis (1/2)</a:t>
            </a:r>
            <a:endParaRPr kumimoji="1" lang="ja-JP" altLang="en-US" dirty="0"/>
          </a:p>
        </p:txBody>
      </p:sp>
      <p:sp>
        <p:nvSpPr>
          <p:cNvPr id="4" name="スライド番号プレースホルダー 3">
            <a:extLst>
              <a:ext uri="{FF2B5EF4-FFF2-40B4-BE49-F238E27FC236}">
                <a16:creationId xmlns:a16="http://schemas.microsoft.com/office/drawing/2014/main" id="{4ABE6E75-53B8-4FA0-87B4-66B7D234FC0E}"/>
              </a:ext>
            </a:extLst>
          </p:cNvPr>
          <p:cNvSpPr>
            <a:spLocks noGrp="1"/>
          </p:cNvSpPr>
          <p:nvPr>
            <p:ph type="sldNum" sz="quarter" idx="12"/>
          </p:nvPr>
        </p:nvSpPr>
        <p:spPr/>
        <p:txBody>
          <a:bodyPr/>
          <a:lstStyle/>
          <a:p>
            <a:fld id="{D2D8002D-B5B0-4BAC-B1F6-782DDCCE6D9C}" type="slidenum">
              <a:rPr lang="ja-JP" altLang="en-US" smtClean="0"/>
              <a:pPr/>
              <a:t>9</a:t>
            </a:fld>
            <a:endParaRPr lang="ja-JP" altLang="en-US"/>
          </a:p>
        </p:txBody>
      </p:sp>
      <p:sp>
        <p:nvSpPr>
          <p:cNvPr id="7" name="テキスト ボックス 6">
            <a:extLst>
              <a:ext uri="{FF2B5EF4-FFF2-40B4-BE49-F238E27FC236}">
                <a16:creationId xmlns:a16="http://schemas.microsoft.com/office/drawing/2014/main" id="{5D21C249-B658-3B61-7156-D08DDFD5D6D9}"/>
              </a:ext>
            </a:extLst>
          </p:cNvPr>
          <p:cNvSpPr txBox="1"/>
          <p:nvPr/>
        </p:nvSpPr>
        <p:spPr>
          <a:xfrm>
            <a:off x="200472" y="908720"/>
            <a:ext cx="4608512" cy="1938992"/>
          </a:xfrm>
          <a:prstGeom prst="rect">
            <a:avLst/>
          </a:prstGeom>
          <a:noFill/>
        </p:spPr>
        <p:txBody>
          <a:bodyPr wrap="square" rtlCol="0">
            <a:spAutoFit/>
          </a:bodyPr>
          <a:lstStyle/>
          <a:p>
            <a:r>
              <a:rPr kumimoji="1" lang="en-US" altLang="ja-JP" sz="2400" dirty="0"/>
              <a:t>Evaluate reactivity feedback due to core deformation in abnormal transient conditions or a significant temperature rise of the core in accidents.</a:t>
            </a:r>
          </a:p>
        </p:txBody>
      </p:sp>
      <p:pic>
        <p:nvPicPr>
          <p:cNvPr id="8" name="図 7">
            <a:extLst>
              <a:ext uri="{FF2B5EF4-FFF2-40B4-BE49-F238E27FC236}">
                <a16:creationId xmlns:a16="http://schemas.microsoft.com/office/drawing/2014/main" id="{FA0DDA5E-978D-DA86-57E5-88A763973899}"/>
              </a:ext>
            </a:extLst>
          </p:cNvPr>
          <p:cNvPicPr>
            <a:picLocks noChangeAspect="1"/>
          </p:cNvPicPr>
          <p:nvPr/>
        </p:nvPicPr>
        <p:blipFill>
          <a:blip r:embed="rId3"/>
          <a:stretch>
            <a:fillRect/>
          </a:stretch>
        </p:blipFill>
        <p:spPr>
          <a:xfrm rot="16200000">
            <a:off x="8685941" y="4304570"/>
            <a:ext cx="956434" cy="1077501"/>
          </a:xfrm>
          <a:prstGeom prst="rect">
            <a:avLst/>
          </a:prstGeom>
        </p:spPr>
      </p:pic>
      <p:pic>
        <p:nvPicPr>
          <p:cNvPr id="9" name="図 8">
            <a:extLst>
              <a:ext uri="{FF2B5EF4-FFF2-40B4-BE49-F238E27FC236}">
                <a16:creationId xmlns:a16="http://schemas.microsoft.com/office/drawing/2014/main" id="{A27AF1A0-6E86-B337-48F9-A2543771B1C1}"/>
              </a:ext>
            </a:extLst>
          </p:cNvPr>
          <p:cNvPicPr>
            <a:picLocks noChangeAspect="1"/>
          </p:cNvPicPr>
          <p:nvPr/>
        </p:nvPicPr>
        <p:blipFill>
          <a:blip r:embed="rId4"/>
          <a:stretch>
            <a:fillRect/>
          </a:stretch>
        </p:blipFill>
        <p:spPr>
          <a:xfrm>
            <a:off x="5025008" y="836712"/>
            <a:ext cx="3384376" cy="5939428"/>
          </a:xfrm>
          <a:prstGeom prst="rect">
            <a:avLst/>
          </a:prstGeom>
        </p:spPr>
      </p:pic>
      <p:pic>
        <p:nvPicPr>
          <p:cNvPr id="10" name="図 9">
            <a:extLst>
              <a:ext uri="{FF2B5EF4-FFF2-40B4-BE49-F238E27FC236}">
                <a16:creationId xmlns:a16="http://schemas.microsoft.com/office/drawing/2014/main" id="{A02B8872-510B-5AD7-6F79-8D6B690E4901}"/>
              </a:ext>
            </a:extLst>
          </p:cNvPr>
          <p:cNvPicPr>
            <a:picLocks noChangeAspect="1"/>
          </p:cNvPicPr>
          <p:nvPr/>
        </p:nvPicPr>
        <p:blipFill>
          <a:blip r:embed="rId5"/>
          <a:stretch>
            <a:fillRect/>
          </a:stretch>
        </p:blipFill>
        <p:spPr>
          <a:xfrm>
            <a:off x="8625408" y="1268760"/>
            <a:ext cx="1003461" cy="1240018"/>
          </a:xfrm>
          <a:prstGeom prst="rect">
            <a:avLst/>
          </a:prstGeom>
        </p:spPr>
      </p:pic>
      <p:pic>
        <p:nvPicPr>
          <p:cNvPr id="11" name="図 10">
            <a:extLst>
              <a:ext uri="{FF2B5EF4-FFF2-40B4-BE49-F238E27FC236}">
                <a16:creationId xmlns:a16="http://schemas.microsoft.com/office/drawing/2014/main" id="{9F9F1C07-2CC1-16AE-6C2B-126B1AA12827}"/>
              </a:ext>
            </a:extLst>
          </p:cNvPr>
          <p:cNvPicPr>
            <a:picLocks noChangeAspect="1"/>
          </p:cNvPicPr>
          <p:nvPr/>
        </p:nvPicPr>
        <p:blipFill>
          <a:blip r:embed="rId6"/>
          <a:stretch>
            <a:fillRect/>
          </a:stretch>
        </p:blipFill>
        <p:spPr>
          <a:xfrm>
            <a:off x="8769424" y="2780928"/>
            <a:ext cx="775684" cy="1152034"/>
          </a:xfrm>
          <a:prstGeom prst="rect">
            <a:avLst/>
          </a:prstGeom>
        </p:spPr>
      </p:pic>
      <p:sp>
        <p:nvSpPr>
          <p:cNvPr id="12" name="矢印: 下 11">
            <a:extLst>
              <a:ext uri="{FF2B5EF4-FFF2-40B4-BE49-F238E27FC236}">
                <a16:creationId xmlns:a16="http://schemas.microsoft.com/office/drawing/2014/main" id="{AC7B9342-6037-882E-6D1A-2F2B8010629E}"/>
              </a:ext>
            </a:extLst>
          </p:cNvPr>
          <p:cNvSpPr/>
          <p:nvPr/>
        </p:nvSpPr>
        <p:spPr>
          <a:xfrm rot="15399101">
            <a:off x="7831256" y="1481591"/>
            <a:ext cx="234317" cy="1365101"/>
          </a:xfrm>
          <a:prstGeom prst="downArrow">
            <a:avLst/>
          </a:prstGeom>
          <a:solidFill>
            <a:srgbClr val="0000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下 12">
            <a:extLst>
              <a:ext uri="{FF2B5EF4-FFF2-40B4-BE49-F238E27FC236}">
                <a16:creationId xmlns:a16="http://schemas.microsoft.com/office/drawing/2014/main" id="{71729014-3104-4C01-B7FF-56A7E9BA9E46}"/>
              </a:ext>
            </a:extLst>
          </p:cNvPr>
          <p:cNvSpPr/>
          <p:nvPr/>
        </p:nvSpPr>
        <p:spPr>
          <a:xfrm rot="16866374">
            <a:off x="7840461" y="3850382"/>
            <a:ext cx="234317" cy="1381463"/>
          </a:xfrm>
          <a:prstGeom prst="downArrow">
            <a:avLst/>
          </a:prstGeom>
          <a:solidFill>
            <a:srgbClr val="0000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下 13">
            <a:extLst>
              <a:ext uri="{FF2B5EF4-FFF2-40B4-BE49-F238E27FC236}">
                <a16:creationId xmlns:a16="http://schemas.microsoft.com/office/drawing/2014/main" id="{5EF8FC01-5371-C7DB-C348-2B2F22FEF193}"/>
              </a:ext>
            </a:extLst>
          </p:cNvPr>
          <p:cNvSpPr/>
          <p:nvPr/>
        </p:nvSpPr>
        <p:spPr>
          <a:xfrm rot="16200000">
            <a:off x="7860178" y="2682061"/>
            <a:ext cx="234317" cy="1440161"/>
          </a:xfrm>
          <a:prstGeom prst="downArrow">
            <a:avLst/>
          </a:prstGeom>
          <a:solidFill>
            <a:srgbClr val="0000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70835704-1845-ACA1-0B42-AF7F3E662D09}"/>
              </a:ext>
            </a:extLst>
          </p:cNvPr>
          <p:cNvSpPr txBox="1"/>
          <p:nvPr/>
        </p:nvSpPr>
        <p:spPr>
          <a:xfrm>
            <a:off x="200472" y="3212976"/>
            <a:ext cx="4824536" cy="1569660"/>
          </a:xfrm>
          <a:prstGeom prst="rect">
            <a:avLst/>
          </a:prstGeom>
          <a:noFill/>
        </p:spPr>
        <p:txBody>
          <a:bodyPr wrap="square" rtlCol="0">
            <a:spAutoFit/>
          </a:bodyPr>
          <a:lstStyle/>
          <a:p>
            <a:r>
              <a:rPr kumimoji="1" lang="en-US" altLang="ja-JP" sz="2400" u="sng" dirty="0"/>
              <a:t>Time-marching procedure</a:t>
            </a:r>
          </a:p>
          <a:p>
            <a:pPr marL="180975" indent="-180975">
              <a:buFont typeface="Arial" panose="020B0604020202020204" pitchFamily="34" charset="0"/>
              <a:buChar char="•"/>
            </a:pPr>
            <a:r>
              <a:rPr kumimoji="1" lang="en-US" altLang="ja-JP" sz="2400" dirty="0"/>
              <a:t>The three codes run sequentially</a:t>
            </a:r>
          </a:p>
          <a:p>
            <a:pPr marL="180975" indent="-180975">
              <a:buFont typeface="Arial" panose="020B0604020202020204" pitchFamily="34" charset="0"/>
              <a:buChar char="•"/>
            </a:pPr>
            <a:r>
              <a:rPr kumimoji="1" lang="en-US" altLang="ja-JP" sz="2400" dirty="0"/>
              <a:t>Data exchange as boundary conditions of each analysis</a:t>
            </a:r>
          </a:p>
        </p:txBody>
      </p:sp>
    </p:spTree>
    <p:extLst>
      <p:ext uri="{BB962C8B-B14F-4D97-AF65-F5344CB8AC3E}">
        <p14:creationId xmlns:p14="http://schemas.microsoft.com/office/powerpoint/2010/main" val="385112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BDDFB3-7773-DDC8-923E-16348B73C145}"/>
              </a:ext>
            </a:extLst>
          </p:cNvPr>
          <p:cNvSpPr>
            <a:spLocks noGrp="1"/>
          </p:cNvSpPr>
          <p:nvPr>
            <p:ph type="title"/>
          </p:nvPr>
        </p:nvSpPr>
        <p:spPr/>
        <p:txBody>
          <a:bodyPr/>
          <a:lstStyle/>
          <a:p>
            <a:r>
              <a:rPr kumimoji="1" lang="en-US" altLang="ja-JP" dirty="0"/>
              <a:t>Core deformation reactivity analysis (2/2)</a:t>
            </a:r>
            <a:endParaRPr kumimoji="1" lang="ja-JP" altLang="en-US" dirty="0"/>
          </a:p>
        </p:txBody>
      </p:sp>
      <p:sp>
        <p:nvSpPr>
          <p:cNvPr id="4" name="スライド番号プレースホルダー 3">
            <a:extLst>
              <a:ext uri="{FF2B5EF4-FFF2-40B4-BE49-F238E27FC236}">
                <a16:creationId xmlns:a16="http://schemas.microsoft.com/office/drawing/2014/main" id="{569D67AC-6ED9-1B58-2120-E4ADBD0441D7}"/>
              </a:ext>
            </a:extLst>
          </p:cNvPr>
          <p:cNvSpPr>
            <a:spLocks noGrp="1"/>
          </p:cNvSpPr>
          <p:nvPr>
            <p:ph type="sldNum" sz="quarter" idx="12"/>
          </p:nvPr>
        </p:nvSpPr>
        <p:spPr/>
        <p:txBody>
          <a:bodyPr/>
          <a:lstStyle/>
          <a:p>
            <a:fld id="{D2D8002D-B5B0-4BAC-B1F6-782DDCCE6D9C}" type="slidenum">
              <a:rPr lang="ja-JP" altLang="en-US" smtClean="0"/>
              <a:pPr/>
              <a:t>10</a:t>
            </a:fld>
            <a:endParaRPr lang="ja-JP" altLang="en-US"/>
          </a:p>
        </p:txBody>
      </p:sp>
      <p:pic>
        <p:nvPicPr>
          <p:cNvPr id="9" name="temp">
            <a:hlinkClick r:id="" action="ppaction://media"/>
            <a:extLst>
              <a:ext uri="{FF2B5EF4-FFF2-40B4-BE49-F238E27FC236}">
                <a16:creationId xmlns:a16="http://schemas.microsoft.com/office/drawing/2014/main" id="{B7A777DC-0FE4-7C36-E1AB-CEB9E4AB8A74}"/>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72480" y="1844824"/>
            <a:ext cx="2376264" cy="2376264"/>
          </a:xfrm>
          <a:prstGeom prst="rect">
            <a:avLst/>
          </a:prstGeom>
          <a:ln>
            <a:noFill/>
          </a:ln>
        </p:spPr>
      </p:pic>
      <p:sp>
        <p:nvSpPr>
          <p:cNvPr id="10" name="スライド番号プレースホルダー 3">
            <a:extLst>
              <a:ext uri="{FF2B5EF4-FFF2-40B4-BE49-F238E27FC236}">
                <a16:creationId xmlns:a16="http://schemas.microsoft.com/office/drawing/2014/main" id="{FD59E9C9-AA2C-F452-4799-1BBBD7349EE8}"/>
              </a:ext>
            </a:extLst>
          </p:cNvPr>
          <p:cNvSpPr txBox="1">
            <a:spLocks/>
          </p:cNvSpPr>
          <p:nvPr/>
        </p:nvSpPr>
        <p:spPr>
          <a:xfrm>
            <a:off x="4166421" y="6715102"/>
            <a:ext cx="566206"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6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D2D8002D-B5B0-4BAC-B1F6-782DDCCE6D9C}" type="slidenum">
              <a:rPr lang="ja-JP" altLang="en-US" smtClean="0">
                <a:latin typeface="Calibri" panose="020F0502020204030204" pitchFamily="34" charset="0"/>
                <a:cs typeface="Calibri" panose="020F0502020204030204" pitchFamily="34" charset="0"/>
              </a:rPr>
              <a:pPr/>
              <a:t>10</a:t>
            </a:fld>
            <a:endParaRPr lang="ja-JP" altLang="en-US">
              <a:latin typeface="Calibri" panose="020F0502020204030204" pitchFamily="34" charset="0"/>
              <a:cs typeface="Calibri" panose="020F0502020204030204" pitchFamily="34" charset="0"/>
            </a:endParaRPr>
          </a:p>
        </p:txBody>
      </p:sp>
      <p:sp>
        <p:nvSpPr>
          <p:cNvPr id="11" name="テキスト ボックス 10">
            <a:extLst>
              <a:ext uri="{FF2B5EF4-FFF2-40B4-BE49-F238E27FC236}">
                <a16:creationId xmlns:a16="http://schemas.microsoft.com/office/drawing/2014/main" id="{9629CC8E-78ED-9A5B-C5B1-19F255B0BFB5}"/>
              </a:ext>
            </a:extLst>
          </p:cNvPr>
          <p:cNvSpPr txBox="1"/>
          <p:nvPr/>
        </p:nvSpPr>
        <p:spPr>
          <a:xfrm>
            <a:off x="200472" y="4365104"/>
            <a:ext cx="2953376" cy="707886"/>
          </a:xfrm>
          <a:prstGeom prst="rect">
            <a:avLst/>
          </a:prstGeom>
          <a:noFill/>
        </p:spPr>
        <p:txBody>
          <a:bodyPr wrap="square">
            <a:spAutoFit/>
          </a:bodyPr>
          <a:lstStyle/>
          <a:p>
            <a:pPr algn="ctr"/>
            <a:r>
              <a:rPr lang="en-US" altLang="ja-JP" sz="2000" dirty="0">
                <a:cs typeface="Calibri" panose="020F0502020204030204" pitchFamily="34" charset="0"/>
              </a:rPr>
              <a:t>Whole core temperature and core deformation </a:t>
            </a:r>
          </a:p>
        </p:txBody>
      </p:sp>
      <p:pic>
        <p:nvPicPr>
          <p:cNvPr id="12" name="図 11">
            <a:extLst>
              <a:ext uri="{FF2B5EF4-FFF2-40B4-BE49-F238E27FC236}">
                <a16:creationId xmlns:a16="http://schemas.microsoft.com/office/drawing/2014/main" id="{35BC7529-703C-A7BA-7985-C3E8988B5E50}"/>
              </a:ext>
            </a:extLst>
          </p:cNvPr>
          <p:cNvPicPr>
            <a:picLocks noChangeAspect="1"/>
          </p:cNvPicPr>
          <p:nvPr/>
        </p:nvPicPr>
        <p:blipFill>
          <a:blip r:embed="rId12"/>
          <a:stretch>
            <a:fillRect/>
          </a:stretch>
        </p:blipFill>
        <p:spPr>
          <a:xfrm>
            <a:off x="2648744" y="1844824"/>
            <a:ext cx="1273393" cy="2178616"/>
          </a:xfrm>
          <a:prstGeom prst="rect">
            <a:avLst/>
          </a:prstGeom>
        </p:spPr>
      </p:pic>
      <p:pic>
        <p:nvPicPr>
          <p:cNvPr id="14" name="timer">
            <a:hlinkClick r:id="" action="ppaction://media"/>
            <a:extLst>
              <a:ext uri="{FF2B5EF4-FFF2-40B4-BE49-F238E27FC236}">
                <a16:creationId xmlns:a16="http://schemas.microsoft.com/office/drawing/2014/main" id="{B3E049ED-45B0-23FA-0352-F371DC1FDE7B}"/>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3"/>
          <a:srcRect l="6208" t="3044" r="5697" b="7227"/>
          <a:stretch/>
        </p:blipFill>
        <p:spPr>
          <a:xfrm>
            <a:off x="272480" y="1556792"/>
            <a:ext cx="720080" cy="251169"/>
          </a:xfrm>
          <a:prstGeom prst="rect">
            <a:avLst/>
          </a:prstGeom>
        </p:spPr>
      </p:pic>
      <p:sp>
        <p:nvSpPr>
          <p:cNvPr id="16" name="正方形/長方形 15">
            <a:extLst>
              <a:ext uri="{FF2B5EF4-FFF2-40B4-BE49-F238E27FC236}">
                <a16:creationId xmlns:a16="http://schemas.microsoft.com/office/drawing/2014/main" id="{F2DA5ED7-7866-6C1A-0635-4D33170FE624}"/>
              </a:ext>
            </a:extLst>
          </p:cNvPr>
          <p:cNvSpPr/>
          <p:nvPr/>
        </p:nvSpPr>
        <p:spPr>
          <a:xfrm>
            <a:off x="1064568" y="2996952"/>
            <a:ext cx="792088" cy="540000"/>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30CCF84F-8B93-A087-FC01-4C47FF195FCA}"/>
              </a:ext>
            </a:extLst>
          </p:cNvPr>
          <p:cNvSpPr txBox="1"/>
          <p:nvPr/>
        </p:nvSpPr>
        <p:spPr>
          <a:xfrm>
            <a:off x="787124" y="3645024"/>
            <a:ext cx="1346976" cy="369332"/>
          </a:xfrm>
          <a:prstGeom prst="rect">
            <a:avLst/>
          </a:prstGeom>
          <a:noFill/>
        </p:spPr>
        <p:txBody>
          <a:bodyPr wrap="square">
            <a:spAutoFit/>
          </a:bodyPr>
          <a:lstStyle/>
          <a:p>
            <a:r>
              <a:rPr lang="en-US" altLang="ja-JP" dirty="0">
                <a:solidFill>
                  <a:schemeClr val="bg1"/>
                </a:solidFill>
              </a:rPr>
              <a:t>Fuel region</a:t>
            </a:r>
            <a:endParaRPr lang="ja-JP" altLang="en-US" dirty="0">
              <a:solidFill>
                <a:schemeClr val="bg1"/>
              </a:solidFill>
            </a:endParaRPr>
          </a:p>
        </p:txBody>
      </p:sp>
      <p:pic>
        <p:nvPicPr>
          <p:cNvPr id="18" name="1d-finas_reactivity_fuel">
            <a:hlinkClick r:id="" action="ppaction://media"/>
            <a:extLst>
              <a:ext uri="{FF2B5EF4-FFF2-40B4-BE49-F238E27FC236}">
                <a16:creationId xmlns:a16="http://schemas.microsoft.com/office/drawing/2014/main" id="{7BB3297A-3FE8-94D0-80A0-20EA4F8774A9}"/>
              </a:ext>
            </a:extLst>
          </p:cNvPr>
          <p:cNvPicPr>
            <a:picLocks noChangeAspect="1"/>
          </p:cNvPicPr>
          <p:nvPr>
            <a:videoFile r:link="rId6"/>
            <p:extLst>
              <p:ext uri="{DAA4B4D4-6D71-4841-9C94-3DE7FCFB9230}">
                <p14:media xmlns:p14="http://schemas.microsoft.com/office/powerpoint/2010/main" r:embed="rId5"/>
              </p:ext>
            </p:extLst>
          </p:nvPr>
        </p:nvPicPr>
        <p:blipFill>
          <a:blip r:embed="rId14"/>
          <a:stretch>
            <a:fillRect/>
          </a:stretch>
        </p:blipFill>
        <p:spPr>
          <a:xfrm>
            <a:off x="3944888" y="1844824"/>
            <a:ext cx="2376264" cy="2376264"/>
          </a:xfrm>
          <a:prstGeom prst="rect">
            <a:avLst/>
          </a:prstGeom>
          <a:ln>
            <a:noFill/>
          </a:ln>
        </p:spPr>
      </p:pic>
      <p:pic>
        <p:nvPicPr>
          <p:cNvPr id="19" name="1d-finas_reactivity_sus">
            <a:hlinkClick r:id="" action="ppaction://media"/>
            <a:extLst>
              <a:ext uri="{FF2B5EF4-FFF2-40B4-BE49-F238E27FC236}">
                <a16:creationId xmlns:a16="http://schemas.microsoft.com/office/drawing/2014/main" id="{AA0DBDCF-2E62-9914-9DF4-7D119D8A34D0}"/>
              </a:ext>
            </a:extLst>
          </p:cNvPr>
          <p:cNvPicPr>
            <a:picLocks noChangeAspect="1"/>
          </p:cNvPicPr>
          <p:nvPr>
            <a:videoFile r:link="rId8"/>
            <p:extLst>
              <p:ext uri="{DAA4B4D4-6D71-4841-9C94-3DE7FCFB9230}">
                <p14:media xmlns:p14="http://schemas.microsoft.com/office/powerpoint/2010/main" r:embed="rId7"/>
              </p:ext>
            </p:extLst>
          </p:nvPr>
        </p:nvPicPr>
        <p:blipFill>
          <a:blip r:embed="rId15"/>
          <a:stretch>
            <a:fillRect/>
          </a:stretch>
        </p:blipFill>
        <p:spPr>
          <a:xfrm>
            <a:off x="6393160" y="1844824"/>
            <a:ext cx="2376264" cy="2376264"/>
          </a:xfrm>
          <a:prstGeom prst="rect">
            <a:avLst/>
          </a:prstGeom>
          <a:ln>
            <a:noFill/>
          </a:ln>
        </p:spPr>
      </p:pic>
      <p:pic>
        <p:nvPicPr>
          <p:cNvPr id="23" name="図 22">
            <a:extLst>
              <a:ext uri="{FF2B5EF4-FFF2-40B4-BE49-F238E27FC236}">
                <a16:creationId xmlns:a16="http://schemas.microsoft.com/office/drawing/2014/main" id="{CEF750F3-057A-A14F-FBD0-7E5728062317}"/>
              </a:ext>
            </a:extLst>
          </p:cNvPr>
          <p:cNvPicPr>
            <a:picLocks noChangeAspect="1"/>
          </p:cNvPicPr>
          <p:nvPr/>
        </p:nvPicPr>
        <p:blipFill>
          <a:blip r:embed="rId16"/>
          <a:stretch>
            <a:fillRect/>
          </a:stretch>
        </p:blipFill>
        <p:spPr>
          <a:xfrm>
            <a:off x="8769424" y="1916832"/>
            <a:ext cx="972396" cy="2306927"/>
          </a:xfrm>
          <a:prstGeom prst="rect">
            <a:avLst/>
          </a:prstGeom>
        </p:spPr>
      </p:pic>
      <p:pic>
        <p:nvPicPr>
          <p:cNvPr id="25" name="timer">
            <a:hlinkClick r:id="" action="ppaction://media"/>
            <a:extLst>
              <a:ext uri="{FF2B5EF4-FFF2-40B4-BE49-F238E27FC236}">
                <a16:creationId xmlns:a16="http://schemas.microsoft.com/office/drawing/2014/main" id="{02D94383-FD9F-68C4-4F36-D1ED60F7B42D}"/>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3"/>
          <a:srcRect l="6208" t="3044" r="5697" b="7227"/>
          <a:stretch/>
        </p:blipFill>
        <p:spPr>
          <a:xfrm>
            <a:off x="3944888" y="1556792"/>
            <a:ext cx="720080" cy="251169"/>
          </a:xfrm>
          <a:prstGeom prst="rect">
            <a:avLst/>
          </a:prstGeom>
        </p:spPr>
      </p:pic>
      <p:sp>
        <p:nvSpPr>
          <p:cNvPr id="13" name="テキスト ボックス 12">
            <a:extLst>
              <a:ext uri="{FF2B5EF4-FFF2-40B4-BE49-F238E27FC236}">
                <a16:creationId xmlns:a16="http://schemas.microsoft.com/office/drawing/2014/main" id="{CFDD3C51-987E-6D4F-BBDE-29AA4B90AB4D}"/>
              </a:ext>
            </a:extLst>
          </p:cNvPr>
          <p:cNvSpPr txBox="1"/>
          <p:nvPr/>
        </p:nvSpPr>
        <p:spPr>
          <a:xfrm>
            <a:off x="1280592" y="1484784"/>
            <a:ext cx="2611612" cy="307777"/>
          </a:xfrm>
          <a:prstGeom prst="rect">
            <a:avLst/>
          </a:prstGeom>
          <a:noFill/>
          <a:ln>
            <a:noFill/>
          </a:ln>
        </p:spPr>
        <p:txBody>
          <a:bodyPr wrap="none" rtlCol="0">
            <a:spAutoFit/>
          </a:bodyPr>
          <a:lstStyle/>
          <a:p>
            <a:r>
              <a:rPr kumimoji="1" lang="en-US" altLang="ja-JP" sz="1400" dirty="0"/>
              <a:t>Magnified displacements (x20)</a:t>
            </a:r>
            <a:endParaRPr kumimoji="1" lang="ja-JP" altLang="en-US" sz="1400" dirty="0"/>
          </a:p>
        </p:txBody>
      </p:sp>
      <p:sp>
        <p:nvSpPr>
          <p:cNvPr id="31" name="テキスト ボックス 30">
            <a:extLst>
              <a:ext uri="{FF2B5EF4-FFF2-40B4-BE49-F238E27FC236}">
                <a16:creationId xmlns:a16="http://schemas.microsoft.com/office/drawing/2014/main" id="{BF79F3B1-5C41-B8FB-8E7C-8F4A31AA80B7}"/>
              </a:ext>
            </a:extLst>
          </p:cNvPr>
          <p:cNvSpPr txBox="1"/>
          <p:nvPr/>
        </p:nvSpPr>
        <p:spPr>
          <a:xfrm>
            <a:off x="7113240" y="1484784"/>
            <a:ext cx="2611612" cy="307777"/>
          </a:xfrm>
          <a:prstGeom prst="rect">
            <a:avLst/>
          </a:prstGeom>
          <a:noFill/>
          <a:ln>
            <a:noFill/>
          </a:ln>
        </p:spPr>
        <p:txBody>
          <a:bodyPr wrap="none" rtlCol="0">
            <a:spAutoFit/>
          </a:bodyPr>
          <a:lstStyle/>
          <a:p>
            <a:r>
              <a:rPr kumimoji="1" lang="en-US" altLang="ja-JP" sz="1400" dirty="0"/>
              <a:t>Magnified displacements (x20)</a:t>
            </a:r>
            <a:endParaRPr kumimoji="1" lang="ja-JP" altLang="en-US" sz="1400" dirty="0"/>
          </a:p>
        </p:txBody>
      </p:sp>
      <p:sp>
        <p:nvSpPr>
          <p:cNvPr id="32" name="テキスト ボックス 31">
            <a:extLst>
              <a:ext uri="{FF2B5EF4-FFF2-40B4-BE49-F238E27FC236}">
                <a16:creationId xmlns:a16="http://schemas.microsoft.com/office/drawing/2014/main" id="{FA95AC09-F2A1-9AA3-4EED-EC8D93ACB5A8}"/>
              </a:ext>
            </a:extLst>
          </p:cNvPr>
          <p:cNvSpPr txBox="1"/>
          <p:nvPr/>
        </p:nvSpPr>
        <p:spPr>
          <a:xfrm>
            <a:off x="4736976" y="4221088"/>
            <a:ext cx="787395" cy="369332"/>
          </a:xfrm>
          <a:prstGeom prst="rect">
            <a:avLst/>
          </a:prstGeom>
          <a:noFill/>
        </p:spPr>
        <p:txBody>
          <a:bodyPr wrap="none" rtlCol="0">
            <a:spAutoFit/>
          </a:bodyPr>
          <a:lstStyle/>
          <a:p>
            <a:r>
              <a:rPr kumimoji="1" lang="en-US" altLang="ja-JP" dirty="0"/>
              <a:t>(Fuel)</a:t>
            </a:r>
            <a:endParaRPr kumimoji="1" lang="ja-JP" altLang="en-US" dirty="0"/>
          </a:p>
        </p:txBody>
      </p:sp>
      <p:sp>
        <p:nvSpPr>
          <p:cNvPr id="33" name="テキスト ボックス 32">
            <a:extLst>
              <a:ext uri="{FF2B5EF4-FFF2-40B4-BE49-F238E27FC236}">
                <a16:creationId xmlns:a16="http://schemas.microsoft.com/office/drawing/2014/main" id="{26660821-C758-75B3-206C-1BDD3452EAF0}"/>
              </a:ext>
            </a:extLst>
          </p:cNvPr>
          <p:cNvSpPr txBox="1"/>
          <p:nvPr/>
        </p:nvSpPr>
        <p:spPr>
          <a:xfrm>
            <a:off x="6465168" y="4221088"/>
            <a:ext cx="2210862" cy="369332"/>
          </a:xfrm>
          <a:prstGeom prst="rect">
            <a:avLst/>
          </a:prstGeom>
          <a:noFill/>
        </p:spPr>
        <p:txBody>
          <a:bodyPr wrap="none" rtlCol="0">
            <a:spAutoFit/>
          </a:bodyPr>
          <a:lstStyle/>
          <a:p>
            <a:r>
              <a:rPr kumimoji="1" lang="en-US" altLang="ja-JP" dirty="0"/>
              <a:t>(Structural material)</a:t>
            </a:r>
            <a:endParaRPr kumimoji="1" lang="ja-JP" altLang="en-US" dirty="0"/>
          </a:p>
        </p:txBody>
      </p:sp>
      <p:sp>
        <p:nvSpPr>
          <p:cNvPr id="37" name="テキスト ボックス 36">
            <a:extLst>
              <a:ext uri="{FF2B5EF4-FFF2-40B4-BE49-F238E27FC236}">
                <a16:creationId xmlns:a16="http://schemas.microsoft.com/office/drawing/2014/main" id="{8742FFCA-2175-F738-5010-ED6074B2D347}"/>
              </a:ext>
            </a:extLst>
          </p:cNvPr>
          <p:cNvSpPr txBox="1"/>
          <p:nvPr/>
        </p:nvSpPr>
        <p:spPr>
          <a:xfrm>
            <a:off x="4304928" y="4653136"/>
            <a:ext cx="4185761" cy="369332"/>
          </a:xfrm>
          <a:prstGeom prst="rect">
            <a:avLst/>
          </a:prstGeom>
          <a:noFill/>
        </p:spPr>
        <p:txBody>
          <a:bodyPr wrap="none" rtlCol="0">
            <a:spAutoFit/>
          </a:bodyPr>
          <a:lstStyle/>
          <a:p>
            <a:r>
              <a:rPr kumimoji="1" lang="en-US" altLang="ja-JP" dirty="0"/>
              <a:t>Core deformation reactivity distribution </a:t>
            </a:r>
          </a:p>
        </p:txBody>
      </p:sp>
      <p:sp>
        <p:nvSpPr>
          <p:cNvPr id="38" name="正方形/長方形 37">
            <a:extLst>
              <a:ext uri="{FF2B5EF4-FFF2-40B4-BE49-F238E27FC236}">
                <a16:creationId xmlns:a16="http://schemas.microsoft.com/office/drawing/2014/main" id="{E7EAF93C-9D49-9AD3-DD71-22196A70D9B1}"/>
              </a:ext>
            </a:extLst>
          </p:cNvPr>
          <p:cNvSpPr/>
          <p:nvPr/>
        </p:nvSpPr>
        <p:spPr>
          <a:xfrm>
            <a:off x="4736976" y="2996952"/>
            <a:ext cx="792088" cy="540000"/>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9CB2836C-ADE2-6F09-6532-70198D7DA311}"/>
              </a:ext>
            </a:extLst>
          </p:cNvPr>
          <p:cNvSpPr txBox="1"/>
          <p:nvPr/>
        </p:nvSpPr>
        <p:spPr>
          <a:xfrm>
            <a:off x="4459532" y="3645024"/>
            <a:ext cx="1346976" cy="369332"/>
          </a:xfrm>
          <a:prstGeom prst="rect">
            <a:avLst/>
          </a:prstGeom>
          <a:noFill/>
        </p:spPr>
        <p:txBody>
          <a:bodyPr wrap="square">
            <a:spAutoFit/>
          </a:bodyPr>
          <a:lstStyle/>
          <a:p>
            <a:r>
              <a:rPr lang="en-US" altLang="ja-JP" dirty="0">
                <a:solidFill>
                  <a:schemeClr val="bg1"/>
                </a:solidFill>
              </a:rPr>
              <a:t>Fuel region</a:t>
            </a:r>
            <a:endParaRPr lang="ja-JP" altLang="en-US" dirty="0">
              <a:solidFill>
                <a:schemeClr val="bg1"/>
              </a:solidFill>
            </a:endParaRPr>
          </a:p>
        </p:txBody>
      </p:sp>
      <p:sp>
        <p:nvSpPr>
          <p:cNvPr id="40" name="正方形/長方形 39">
            <a:extLst>
              <a:ext uri="{FF2B5EF4-FFF2-40B4-BE49-F238E27FC236}">
                <a16:creationId xmlns:a16="http://schemas.microsoft.com/office/drawing/2014/main" id="{AC8E9CD4-5E9E-E88D-4548-E9B108893A29}"/>
              </a:ext>
            </a:extLst>
          </p:cNvPr>
          <p:cNvSpPr/>
          <p:nvPr/>
        </p:nvSpPr>
        <p:spPr>
          <a:xfrm>
            <a:off x="7185248" y="2996952"/>
            <a:ext cx="792088" cy="540000"/>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8A1DB1DE-9A62-FE54-8606-86EEE414F2CE}"/>
              </a:ext>
            </a:extLst>
          </p:cNvPr>
          <p:cNvSpPr txBox="1"/>
          <p:nvPr/>
        </p:nvSpPr>
        <p:spPr>
          <a:xfrm>
            <a:off x="6907804" y="3645024"/>
            <a:ext cx="1346976" cy="369332"/>
          </a:xfrm>
          <a:prstGeom prst="rect">
            <a:avLst/>
          </a:prstGeom>
          <a:noFill/>
        </p:spPr>
        <p:txBody>
          <a:bodyPr wrap="square">
            <a:spAutoFit/>
          </a:bodyPr>
          <a:lstStyle/>
          <a:p>
            <a:r>
              <a:rPr lang="en-US" altLang="ja-JP" dirty="0">
                <a:solidFill>
                  <a:schemeClr val="bg1"/>
                </a:solidFill>
              </a:rPr>
              <a:t>Fuel region</a:t>
            </a:r>
            <a:endParaRPr lang="ja-JP" altLang="en-US" dirty="0">
              <a:solidFill>
                <a:schemeClr val="bg1"/>
              </a:solidFill>
            </a:endParaRPr>
          </a:p>
        </p:txBody>
      </p:sp>
      <p:sp>
        <p:nvSpPr>
          <p:cNvPr id="42" name="テキスト ボックス 41">
            <a:extLst>
              <a:ext uri="{FF2B5EF4-FFF2-40B4-BE49-F238E27FC236}">
                <a16:creationId xmlns:a16="http://schemas.microsoft.com/office/drawing/2014/main" id="{D4C01F4D-5093-D830-B956-3AA7FC4FBF1A}"/>
              </a:ext>
            </a:extLst>
          </p:cNvPr>
          <p:cNvSpPr txBox="1"/>
          <p:nvPr/>
        </p:nvSpPr>
        <p:spPr>
          <a:xfrm>
            <a:off x="200472" y="980728"/>
            <a:ext cx="5040611" cy="400110"/>
          </a:xfrm>
          <a:prstGeom prst="rect">
            <a:avLst/>
          </a:prstGeom>
          <a:noFill/>
        </p:spPr>
        <p:txBody>
          <a:bodyPr wrap="none" rtlCol="0">
            <a:spAutoFit/>
          </a:bodyPr>
          <a:lstStyle/>
          <a:p>
            <a:r>
              <a:rPr kumimoji="1" lang="en-US" altLang="ja-JP" sz="2000" dirty="0"/>
              <a:t>Coupled analysis of EBR-II SHRT-45R test</a:t>
            </a:r>
          </a:p>
        </p:txBody>
      </p:sp>
      <p:sp>
        <p:nvSpPr>
          <p:cNvPr id="43" name="テキスト ボックス 42">
            <a:extLst>
              <a:ext uri="{FF2B5EF4-FFF2-40B4-BE49-F238E27FC236}">
                <a16:creationId xmlns:a16="http://schemas.microsoft.com/office/drawing/2014/main" id="{B96D4F02-7F0E-88D9-C6A5-8FD784554797}"/>
              </a:ext>
            </a:extLst>
          </p:cNvPr>
          <p:cNvSpPr txBox="1"/>
          <p:nvPr/>
        </p:nvSpPr>
        <p:spPr>
          <a:xfrm>
            <a:off x="200472" y="5517232"/>
            <a:ext cx="4464496" cy="1200329"/>
          </a:xfrm>
          <a:prstGeom prst="rect">
            <a:avLst/>
          </a:prstGeom>
          <a:noFill/>
        </p:spPr>
        <p:txBody>
          <a:bodyPr wrap="square" rtlCol="0">
            <a:spAutoFit/>
          </a:bodyPr>
          <a:lstStyle/>
          <a:p>
            <a:r>
              <a:rPr kumimoji="1" lang="en-US" altLang="ja-JP" dirty="0"/>
              <a:t>Subassembly bows toward the</a:t>
            </a:r>
          </a:p>
          <a:p>
            <a:r>
              <a:rPr kumimoji="1" lang="en-US" altLang="ja-JP" dirty="0"/>
              <a:t>colder side</a:t>
            </a:r>
          </a:p>
          <a:p>
            <a:pPr marL="176213" indent="-176213">
              <a:buFont typeface="Arial" panose="020B0604020202020204" pitchFamily="34" charset="0"/>
              <a:buChar char="•"/>
            </a:pPr>
            <a:r>
              <a:rPr kumimoji="1" lang="en-US" altLang="ja-JP" dirty="0"/>
              <a:t>4th-row subassemblies: inward</a:t>
            </a:r>
          </a:p>
          <a:p>
            <a:pPr marL="176213" indent="-176213">
              <a:buFont typeface="Arial" panose="020B0604020202020204" pitchFamily="34" charset="0"/>
              <a:buChar char="•"/>
            </a:pPr>
            <a:r>
              <a:rPr kumimoji="1" lang="en-US" altLang="ja-JP" dirty="0"/>
              <a:t>6th-row subassemblies: outward</a:t>
            </a:r>
          </a:p>
        </p:txBody>
      </p:sp>
      <p:sp>
        <p:nvSpPr>
          <p:cNvPr id="44" name="テキスト ボックス 43">
            <a:extLst>
              <a:ext uri="{FF2B5EF4-FFF2-40B4-BE49-F238E27FC236}">
                <a16:creationId xmlns:a16="http://schemas.microsoft.com/office/drawing/2014/main" id="{7DCFF334-E1AB-2A46-B37F-952EB8A3B0F5}"/>
              </a:ext>
            </a:extLst>
          </p:cNvPr>
          <p:cNvSpPr txBox="1"/>
          <p:nvPr/>
        </p:nvSpPr>
        <p:spPr>
          <a:xfrm>
            <a:off x="4304928" y="5517232"/>
            <a:ext cx="5256584" cy="646331"/>
          </a:xfrm>
          <a:prstGeom prst="rect">
            <a:avLst/>
          </a:prstGeom>
          <a:noFill/>
        </p:spPr>
        <p:txBody>
          <a:bodyPr wrap="square" rtlCol="0">
            <a:spAutoFit/>
          </a:bodyPr>
          <a:lstStyle/>
          <a:p>
            <a:r>
              <a:rPr kumimoji="1" lang="en-US" altLang="ja-JP" dirty="0"/>
              <a:t>Negative reactivity contribution due to outward displacements of reflector SAs as well as fuel SAs</a:t>
            </a:r>
          </a:p>
        </p:txBody>
      </p:sp>
      <p:sp>
        <p:nvSpPr>
          <p:cNvPr id="45" name="矢印: 下 44">
            <a:extLst>
              <a:ext uri="{FF2B5EF4-FFF2-40B4-BE49-F238E27FC236}">
                <a16:creationId xmlns:a16="http://schemas.microsoft.com/office/drawing/2014/main" id="{E99D785B-F852-DD18-D9C5-B2EA21F0DB7F}"/>
              </a:ext>
            </a:extLst>
          </p:cNvPr>
          <p:cNvSpPr/>
          <p:nvPr/>
        </p:nvSpPr>
        <p:spPr>
          <a:xfrm>
            <a:off x="1496616" y="5085184"/>
            <a:ext cx="360040" cy="432048"/>
          </a:xfrm>
          <a:prstGeom prst="downArrow">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6" name="矢印: 下 45">
            <a:extLst>
              <a:ext uri="{FF2B5EF4-FFF2-40B4-BE49-F238E27FC236}">
                <a16:creationId xmlns:a16="http://schemas.microsoft.com/office/drawing/2014/main" id="{4DA0D115-84C4-34C4-E01A-457B70F31194}"/>
              </a:ext>
            </a:extLst>
          </p:cNvPr>
          <p:cNvSpPr/>
          <p:nvPr/>
        </p:nvSpPr>
        <p:spPr>
          <a:xfrm>
            <a:off x="6177136" y="5085184"/>
            <a:ext cx="360040" cy="432048"/>
          </a:xfrm>
          <a:prstGeom prst="downArrow">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193439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55" fill="hold"/>
                                        <p:tgtEl>
                                          <p:spTgt spid="14"/>
                                        </p:tgtEl>
                                      </p:cBhvr>
                                    </p:cmd>
                                  </p:childTnLst>
                                </p:cTn>
                              </p:par>
                              <p:par>
                                <p:cTn id="7" presetID="1" presetClass="mediacall" presetSubtype="0" fill="hold" nodeType="withEffect">
                                  <p:stCondLst>
                                    <p:cond delay="0"/>
                                  </p:stCondLst>
                                  <p:childTnLst>
                                    <p:cmd type="call" cmd="playFrom(0.0)">
                                      <p:cBhvr>
                                        <p:cTn id="8" dur="20155" fill="hold"/>
                                        <p:tgtEl>
                                          <p:spTgt spid="9"/>
                                        </p:tgtEl>
                                      </p:cBhvr>
                                    </p:cmd>
                                  </p:childTnLst>
                                </p:cTn>
                              </p:par>
                              <p:par>
                                <p:cTn id="9" presetID="1" presetClass="mediacall" presetSubtype="0" fill="hold" nodeType="withEffect">
                                  <p:stCondLst>
                                    <p:cond delay="0"/>
                                  </p:stCondLst>
                                  <p:childTnLst>
                                    <p:cmd type="call" cmd="playFrom(0.0)">
                                      <p:cBhvr>
                                        <p:cTn id="10" dur="20155" fill="hold"/>
                                        <p:tgtEl>
                                          <p:spTgt spid="25"/>
                                        </p:tgtEl>
                                      </p:cBhvr>
                                    </p:cmd>
                                  </p:childTnLst>
                                </p:cTn>
                              </p:par>
                              <p:par>
                                <p:cTn id="11" presetID="1" presetClass="mediacall" presetSubtype="0" fill="hold" nodeType="withEffect">
                                  <p:stCondLst>
                                    <p:cond delay="0"/>
                                  </p:stCondLst>
                                  <p:childTnLst>
                                    <p:cmd type="call" cmd="playFrom(0.0)">
                                      <p:cBhvr>
                                        <p:cTn id="12" dur="20155" fill="hold"/>
                                        <p:tgtEl>
                                          <p:spTgt spid="18"/>
                                        </p:tgtEl>
                                      </p:cBhvr>
                                    </p:cmd>
                                  </p:childTnLst>
                                </p:cTn>
                              </p:par>
                              <p:par>
                                <p:cTn id="13" presetID="1" presetClass="mediacall" presetSubtype="0" fill="hold" nodeType="withEffect">
                                  <p:stCondLst>
                                    <p:cond delay="0"/>
                                  </p:stCondLst>
                                  <p:childTnLst>
                                    <p:cmd type="call" cmd="playFrom(0.0)">
                                      <p:cBhvr>
                                        <p:cTn id="14" dur="2015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withEffect">
                                  <p:stCondLst>
                                    <p:cond delay="0"/>
                                  </p:stCondLst>
                                  <p:childTnLst>
                                    <p:cmd type="call" cmd="togglePause">
                                      <p:cBhvr>
                                        <p:cTn id="19" dur="1" fill="hold"/>
                                        <p:tgtEl>
                                          <p:spTgt spid="14"/>
                                        </p:tgtEl>
                                      </p:cBhvr>
                                    </p:cmd>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withEffect">
                                  <p:stCondLst>
                                    <p:cond delay="0"/>
                                  </p:stCondLst>
                                  <p:childTnLst>
                                    <p:cmd type="call" cmd="togglePause">
                                      <p:cBhvr>
                                        <p:cTn id="24" dur="1" fill="hold"/>
                                        <p:tgtEl>
                                          <p:spTgt spid="9"/>
                                        </p:tgtEl>
                                      </p:cBhvr>
                                    </p:cmd>
                                  </p:childTnLst>
                                </p:cTn>
                              </p:par>
                            </p:childTnLst>
                          </p:cTn>
                        </p:par>
                      </p:childTnLst>
                    </p:cTn>
                  </p:par>
                </p:childTnLst>
              </p:cTn>
              <p:nextCondLst>
                <p:cond evt="onClick" delay="0">
                  <p:tgtEl>
                    <p:spTgt spid="9"/>
                  </p:tgtEl>
                </p:cond>
              </p:nextCondLst>
            </p:seq>
            <p:video>
              <p:cMediaNode vol="80000">
                <p:cTn id="25" repeatCount="indefinite" fill="remove" display="0">
                  <p:stCondLst>
                    <p:cond delay="indefinite"/>
                  </p:stCondLst>
                </p:cTn>
                <p:tgtEl>
                  <p:spTgt spid="14"/>
                </p:tgtEl>
              </p:cMediaNode>
            </p:video>
            <p:video>
              <p:cMediaNode vol="80000">
                <p:cTn id="26" repeatCount="indefinite" fill="remove" display="0">
                  <p:stCondLst>
                    <p:cond delay="indefinite"/>
                  </p:stCondLst>
                </p:cTn>
                <p:tgtEl>
                  <p:spTgt spid="9"/>
                </p:tgtEl>
              </p:cMediaNode>
            </p:video>
            <p:seq concurrent="1" nextAc="seek">
              <p:cTn id="27" restart="whenNotActive" fill="hold" evtFilter="cancelBubble" nodeType="interactiveSeq">
                <p:stCondLst>
                  <p:cond evt="onClick" delay="0">
                    <p:tgtEl>
                      <p:spTgt spid="25"/>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25"/>
                                        </p:tgtEl>
                                      </p:cBhvr>
                                    </p:cmd>
                                  </p:childTnLst>
                                </p:cTn>
                              </p:par>
                            </p:childTnLst>
                          </p:cTn>
                        </p:par>
                      </p:childTnLst>
                    </p:cTn>
                  </p:par>
                </p:childTnLst>
              </p:cTn>
              <p:nextCondLst>
                <p:cond evt="onClick" delay="0">
                  <p:tgtEl>
                    <p:spTgt spid="25"/>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8"/>
                                        </p:tgtEl>
                                      </p:cBhvr>
                                    </p:cmd>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19"/>
                                        </p:tgtEl>
                                      </p:cBhvr>
                                    </p:cmd>
                                  </p:childTnLst>
                                </p:cTn>
                              </p:par>
                            </p:childTnLst>
                          </p:cTn>
                        </p:par>
                      </p:childTnLst>
                    </p:cTn>
                  </p:par>
                </p:childTnLst>
              </p:cTn>
              <p:nextCondLst>
                <p:cond evt="onClick" delay="0">
                  <p:tgtEl>
                    <p:spTgt spid="19"/>
                  </p:tgtEl>
                </p:cond>
              </p:nextCondLst>
            </p:seq>
            <p:video>
              <p:cMediaNode vol="80000">
                <p:cTn id="42" repeatCount="indefinite" fill="remove" display="0">
                  <p:stCondLst>
                    <p:cond delay="indefinite"/>
                  </p:stCondLst>
                </p:cTn>
                <p:tgtEl>
                  <p:spTgt spid="25"/>
                </p:tgtEl>
              </p:cMediaNode>
            </p:video>
            <p:video>
              <p:cMediaNode vol="80000">
                <p:cTn id="43" repeatCount="indefinite" fill="remove" display="0">
                  <p:stCondLst>
                    <p:cond delay="indefinite"/>
                  </p:stCondLst>
                </p:cTn>
                <p:tgtEl>
                  <p:spTgt spid="18"/>
                </p:tgtEl>
              </p:cMediaNode>
            </p:video>
            <p:video>
              <p:cMediaNode vol="80000">
                <p:cTn id="44" repeatCount="indefinite" fill="remove" display="0">
                  <p:stCondLst>
                    <p:cond delay="indefinite"/>
                  </p:stCondLst>
                </p:cTn>
                <p:tgtEl>
                  <p:spTgt spid="1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5"/>
          <a:stretch>
            <a:fillRect/>
          </a:stretch>
        </p:blipFill>
        <p:spPr>
          <a:xfrm>
            <a:off x="6952669" y="865681"/>
            <a:ext cx="2877071" cy="1615614"/>
          </a:xfrm>
          <a:prstGeom prst="rect">
            <a:avLst/>
          </a:prstGeom>
        </p:spPr>
      </p:pic>
      <p:sp>
        <p:nvSpPr>
          <p:cNvPr id="11" name="タイトル 10">
            <a:extLst>
              <a:ext uri="{FF2B5EF4-FFF2-40B4-BE49-F238E27FC236}">
                <a16:creationId xmlns:a16="http://schemas.microsoft.com/office/drawing/2014/main" id="{265796DC-ED47-4814-BFD2-571561ACDE1E}"/>
              </a:ext>
            </a:extLst>
          </p:cNvPr>
          <p:cNvSpPr>
            <a:spLocks noGrp="1"/>
          </p:cNvSpPr>
          <p:nvPr>
            <p:ph type="title"/>
          </p:nvPr>
        </p:nvSpPr>
        <p:spPr/>
        <p:txBody>
          <a:bodyPr/>
          <a:lstStyle/>
          <a:p>
            <a:r>
              <a:rPr kumimoji="1" lang="en-US" altLang="ja-JP" sz="2600" dirty="0"/>
              <a:t>1D-CFD analysis model (SHRT-17 in EBR-II)</a:t>
            </a:r>
            <a:endParaRPr kumimoji="1" lang="ja-JP" altLang="en-US" sz="2600" dirty="0"/>
          </a:p>
        </p:txBody>
      </p:sp>
      <p:sp>
        <p:nvSpPr>
          <p:cNvPr id="4" name="スライド番号プレースホルダー 3">
            <a:extLst>
              <a:ext uri="{FF2B5EF4-FFF2-40B4-BE49-F238E27FC236}">
                <a16:creationId xmlns:a16="http://schemas.microsoft.com/office/drawing/2014/main" id="{7943D67F-38F4-4E83-85C6-484E119F789E}"/>
              </a:ext>
            </a:extLst>
          </p:cNvPr>
          <p:cNvSpPr>
            <a:spLocks noGrp="1"/>
          </p:cNvSpPr>
          <p:nvPr>
            <p:ph type="sldNum" sz="quarter" idx="12"/>
          </p:nvPr>
        </p:nvSpPr>
        <p:spPr/>
        <p:txBody>
          <a:bodyPr/>
          <a:lstStyle/>
          <a:p>
            <a:pPr lvl="0"/>
            <a:fld id="{D2D8002D-B5B0-4BAC-B1F6-782DDCCE6D9C}" type="slidenum">
              <a:rPr lang="ja-JP" altLang="en-US" noProof="0" smtClean="0"/>
              <a:pPr lvl="0"/>
              <a:t>11</a:t>
            </a:fld>
            <a:endParaRPr lang="ja-JP" altLang="en-US" noProof="0"/>
          </a:p>
        </p:txBody>
      </p:sp>
      <p:pic>
        <p:nvPicPr>
          <p:cNvPr id="26" name="図 25"/>
          <p:cNvPicPr>
            <a:picLocks noChangeAspect="1"/>
          </p:cNvPicPr>
          <p:nvPr/>
        </p:nvPicPr>
        <p:blipFill>
          <a:blip r:embed="rId6"/>
          <a:stretch>
            <a:fillRect/>
          </a:stretch>
        </p:blipFill>
        <p:spPr>
          <a:xfrm>
            <a:off x="277540" y="920150"/>
            <a:ext cx="2505470" cy="2712533"/>
          </a:xfrm>
          <a:prstGeom prst="rect">
            <a:avLst/>
          </a:prstGeom>
        </p:spPr>
      </p:pic>
      <p:sp>
        <p:nvSpPr>
          <p:cNvPr id="31" name="テキスト ボックス 30"/>
          <p:cNvSpPr txBox="1"/>
          <p:nvPr/>
        </p:nvSpPr>
        <p:spPr>
          <a:xfrm>
            <a:off x="70292" y="3535924"/>
            <a:ext cx="322652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sng"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50" charset="-128"/>
                <a:cs typeface="Arial" panose="020B0604020202020204" pitchFamily="34" charset="0"/>
              </a:rPr>
              <a:t>Outline of SHRT-17 test in EBR-II</a:t>
            </a:r>
            <a:endParaRPr kumimoji="1" lang="ja-JP" altLang="en-US" sz="1600" b="0" i="0" u="sng"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50" charset="-128"/>
              <a:cs typeface="Arial" panose="020B0604020202020204" pitchFamily="34" charset="0"/>
            </a:endParaRPr>
          </a:p>
        </p:txBody>
      </p:sp>
      <p:graphicFrame>
        <p:nvGraphicFramePr>
          <p:cNvPr id="244" name="表 243"/>
          <p:cNvGraphicFramePr>
            <a:graphicFrameLocks noGrp="1"/>
          </p:cNvGraphicFramePr>
          <p:nvPr/>
        </p:nvGraphicFramePr>
        <p:xfrm>
          <a:off x="4438136" y="4149080"/>
          <a:ext cx="5051368" cy="2560320"/>
        </p:xfrm>
        <a:graphic>
          <a:graphicData uri="http://schemas.openxmlformats.org/drawingml/2006/table">
            <a:tbl>
              <a:tblPr firstRow="1" bandRow="1">
                <a:tableStyleId>{8EC20E35-A176-4012-BC5E-935CFFF8708E}</a:tableStyleId>
              </a:tblPr>
              <a:tblGrid>
                <a:gridCol w="1329627">
                  <a:extLst>
                    <a:ext uri="{9D8B030D-6E8A-4147-A177-3AD203B41FA5}">
                      <a16:colId xmlns:a16="http://schemas.microsoft.com/office/drawing/2014/main" val="20000"/>
                    </a:ext>
                  </a:extLst>
                </a:gridCol>
                <a:gridCol w="1669741">
                  <a:extLst>
                    <a:ext uri="{9D8B030D-6E8A-4147-A177-3AD203B41FA5}">
                      <a16:colId xmlns:a16="http://schemas.microsoft.com/office/drawing/2014/main" val="3612899935"/>
                    </a:ext>
                  </a:extLst>
                </a:gridCol>
                <a:gridCol w="2052000">
                  <a:extLst>
                    <a:ext uri="{9D8B030D-6E8A-4147-A177-3AD203B41FA5}">
                      <a16:colId xmlns:a16="http://schemas.microsoft.com/office/drawing/2014/main" val="20002"/>
                    </a:ext>
                  </a:extLst>
                </a:gridCol>
              </a:tblGrid>
              <a:tr h="272090">
                <a:tc gridSpan="2">
                  <a:txBody>
                    <a:bodyPr/>
                    <a:lstStyle/>
                    <a:p>
                      <a:r>
                        <a:rPr kumimoji="1" lang="en-US" altLang="ja-JP" sz="1400" b="0" dirty="0">
                          <a:solidFill>
                            <a:schemeClr val="tx1"/>
                          </a:solidFill>
                          <a:latin typeface="Arial Unicode MS" panose="020B0604020202020204" pitchFamily="50" charset="-128"/>
                          <a:ea typeface="Arial Unicode MS" panose="020B0604020202020204" pitchFamily="50" charset="-128"/>
                        </a:rPr>
                        <a:t>Pressure-velocity</a:t>
                      </a:r>
                      <a:r>
                        <a:rPr kumimoji="1" lang="en-US" altLang="ja-JP" sz="1400" b="0" baseline="0" dirty="0">
                          <a:solidFill>
                            <a:schemeClr val="tx1"/>
                          </a:solidFill>
                          <a:latin typeface="Arial Unicode MS" panose="020B0604020202020204" pitchFamily="50" charset="-128"/>
                          <a:ea typeface="Arial Unicode MS" panose="020B0604020202020204" pitchFamily="50" charset="-128"/>
                        </a:rPr>
                        <a:t> coupling scheme</a:t>
                      </a:r>
                      <a:endParaRPr kumimoji="1" lang="ja-JP" altLang="en-US" sz="1400" b="0" dirty="0">
                        <a:solidFill>
                          <a:schemeClr val="tx1"/>
                        </a:solidFill>
                        <a:latin typeface="Arial Unicode MS" panose="020B0604020202020204" pitchFamily="50" charset="-128"/>
                        <a:ea typeface="Arial Unicode MS" panose="020B0604020202020204" pitchFamily="50" charset="-128"/>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r>
                        <a:rPr kumimoji="1" lang="en-US" altLang="ja-JP" sz="1400" b="0" dirty="0">
                          <a:solidFill>
                            <a:schemeClr val="tx1"/>
                          </a:solidFill>
                          <a:latin typeface="Arial Unicode MS" panose="020B0604020202020204" pitchFamily="50" charset="-128"/>
                          <a:ea typeface="Arial Unicode MS" panose="020B0604020202020204" pitchFamily="50" charset="-128"/>
                        </a:rPr>
                        <a:t>Coupled</a:t>
                      </a:r>
                      <a:endParaRPr kumimoji="1" lang="ja-JP" altLang="en-US" sz="1400" b="0" dirty="0">
                        <a:solidFill>
                          <a:schemeClr val="tx1"/>
                        </a:solidFill>
                        <a:latin typeface="Arial Unicode MS" panose="020B0604020202020204" pitchFamily="50" charset="-128"/>
                        <a:ea typeface="Arial Unicode MS" panose="020B0604020202020204" pitchFamily="50" charset="-128"/>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4156647"/>
                  </a:ext>
                </a:extLst>
              </a:tr>
              <a:tr h="462554">
                <a:tc gridSpan="2">
                  <a:txBody>
                    <a:bodyPr/>
                    <a:lstStyle/>
                    <a:p>
                      <a:pPr algn="l"/>
                      <a:r>
                        <a:rPr kumimoji="1" lang="en-US" altLang="ja-JP" sz="1400" dirty="0">
                          <a:solidFill>
                            <a:schemeClr val="tx1"/>
                          </a:solidFill>
                          <a:latin typeface="Arial Unicode MS" panose="020B0604020202020204" pitchFamily="50" charset="-128"/>
                          <a:ea typeface="Arial Unicode MS" panose="020B0604020202020204" pitchFamily="50" charset="-128"/>
                        </a:rPr>
                        <a:t>Turbulence model</a:t>
                      </a:r>
                      <a:endParaRPr kumimoji="1" lang="ja-JP" altLang="en-US" sz="1400" dirty="0">
                        <a:solidFill>
                          <a:schemeClr val="tx1"/>
                        </a:solidFill>
                        <a:latin typeface="Arial Unicode MS" panose="020B0604020202020204" pitchFamily="50" charset="-128"/>
                        <a:ea typeface="Arial Unicode MS" panose="020B0604020202020204" pitchFamily="50" charset="-128"/>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r>
                        <a:rPr kumimoji="1" lang="en-US" altLang="ja-JP" sz="1400" dirty="0">
                          <a:solidFill>
                            <a:schemeClr val="tx1"/>
                          </a:solidFill>
                          <a:latin typeface="Arial Unicode MS" panose="020B0604020202020204" pitchFamily="50" charset="-128"/>
                          <a:ea typeface="Arial Unicode MS" panose="020B0604020202020204" pitchFamily="50" charset="-128"/>
                        </a:rPr>
                        <a:t>Realizable k-ε </a:t>
                      </a:r>
                    </a:p>
                    <a:p>
                      <a:r>
                        <a:rPr kumimoji="1" lang="en-US" altLang="ja-JP" sz="1400" dirty="0">
                          <a:solidFill>
                            <a:schemeClr val="tx1"/>
                          </a:solidFill>
                          <a:latin typeface="Arial Unicode MS" panose="020B0604020202020204" pitchFamily="50" charset="-128"/>
                          <a:ea typeface="Arial Unicode MS" panose="020B0604020202020204" pitchFamily="50" charset="-128"/>
                        </a:rPr>
                        <a:t>(Buoyancy effect: ON)</a:t>
                      </a:r>
                      <a:endParaRPr kumimoji="1" lang="ja-JP" altLang="en-US" sz="1400" dirty="0">
                        <a:solidFill>
                          <a:schemeClr val="tx1"/>
                        </a:solidFill>
                        <a:latin typeface="Arial Unicode MS" panose="020B0604020202020204" pitchFamily="50" charset="-128"/>
                        <a:ea typeface="Arial Unicode MS" panose="020B0604020202020204" pitchFamily="50" charset="-128"/>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2090">
                <a:tc gridSpan="2">
                  <a:txBody>
                    <a:bodyPr/>
                    <a:lstStyle/>
                    <a:p>
                      <a:r>
                        <a:rPr kumimoji="1" lang="en-US" altLang="ja-JP" sz="1400" dirty="0">
                          <a:solidFill>
                            <a:schemeClr val="tx1"/>
                          </a:solidFill>
                          <a:latin typeface="Arial Unicode MS" panose="020B0604020202020204" pitchFamily="50" charset="-128"/>
                          <a:ea typeface="Arial Unicode MS" panose="020B0604020202020204" pitchFamily="50" charset="-128"/>
                        </a:rPr>
                        <a:t>Wall function</a:t>
                      </a:r>
                      <a:endParaRPr kumimoji="1" lang="ja-JP" altLang="en-US" sz="1400" dirty="0">
                        <a:solidFill>
                          <a:schemeClr val="tx1"/>
                        </a:solidFill>
                        <a:latin typeface="Arial Unicode MS" panose="020B0604020202020204" pitchFamily="50" charset="-128"/>
                        <a:ea typeface="Arial Unicode MS" panose="020B0604020202020204" pitchFamily="50" charset="-128"/>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r>
                        <a:rPr kumimoji="1" lang="en-US" altLang="ja-JP" sz="1400" dirty="0">
                          <a:solidFill>
                            <a:schemeClr val="tx1"/>
                          </a:solidFill>
                          <a:latin typeface="Arial Unicode MS" panose="020B0604020202020204" pitchFamily="50" charset="-128"/>
                          <a:ea typeface="Arial Unicode MS" panose="020B0604020202020204" pitchFamily="50" charset="-128"/>
                        </a:rPr>
                        <a:t>Standard wall function</a:t>
                      </a:r>
                      <a:endParaRPr kumimoji="1" lang="ja-JP" altLang="en-US" sz="1400" dirty="0">
                        <a:solidFill>
                          <a:schemeClr val="tx1"/>
                        </a:solidFill>
                        <a:latin typeface="Arial Unicode MS" panose="020B0604020202020204" pitchFamily="50" charset="-128"/>
                        <a:ea typeface="Arial Unicode MS" panose="020B0604020202020204" pitchFamily="50" charset="-128"/>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40392">
                <a:tc rowSpan="2">
                  <a:txBody>
                    <a:bodyPr/>
                    <a:lstStyle/>
                    <a:p>
                      <a:r>
                        <a:rPr kumimoji="1" lang="en-US" altLang="ja-JP" sz="1400" b="0" dirty="0">
                          <a:solidFill>
                            <a:schemeClr val="tx1"/>
                          </a:solidFill>
                          <a:latin typeface="Arial Unicode MS" panose="020B0604020202020204" pitchFamily="50" charset="-128"/>
                          <a:ea typeface="Arial Unicode MS" panose="020B0604020202020204" pitchFamily="50" charset="-128"/>
                        </a:rPr>
                        <a:t>Discretization</a:t>
                      </a:r>
                      <a:r>
                        <a:rPr kumimoji="1" lang="en-US" altLang="ja-JP" sz="1400" b="0" baseline="0" dirty="0">
                          <a:solidFill>
                            <a:schemeClr val="tx1"/>
                          </a:solidFill>
                          <a:latin typeface="Arial Unicode MS" panose="020B0604020202020204" pitchFamily="50" charset="-128"/>
                          <a:ea typeface="Arial Unicode MS" panose="020B0604020202020204" pitchFamily="50" charset="-128"/>
                        </a:rPr>
                        <a:t> scheme</a:t>
                      </a:r>
                      <a:endParaRPr kumimoji="1" lang="ja-JP" altLang="en-US" sz="1400" b="0" dirty="0">
                        <a:solidFill>
                          <a:schemeClr val="tx1"/>
                        </a:solidFill>
                        <a:latin typeface="Arial Unicode MS" panose="020B0604020202020204" pitchFamily="50" charset="-128"/>
                        <a:ea typeface="Arial Unicode MS" panose="020B0604020202020204" pitchFamily="50" charset="-128"/>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400" b="0" baseline="0" dirty="0">
                          <a:solidFill>
                            <a:schemeClr val="tx1"/>
                          </a:solidFill>
                          <a:latin typeface="Arial Unicode MS" panose="020B0604020202020204" pitchFamily="50" charset="-128"/>
                          <a:ea typeface="Arial Unicode MS" panose="020B0604020202020204" pitchFamily="50" charset="-128"/>
                        </a:rPr>
                        <a:t>advection term</a:t>
                      </a:r>
                      <a:endParaRPr kumimoji="1" lang="ja-JP" altLang="en-US" sz="1400" b="0" dirty="0">
                        <a:solidFill>
                          <a:schemeClr val="tx1"/>
                        </a:solidFill>
                        <a:latin typeface="Arial Unicode MS" panose="020B0604020202020204" pitchFamily="50" charset="-128"/>
                        <a:ea typeface="Arial Unicode MS" panose="020B060402020202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400" b="0" dirty="0">
                          <a:solidFill>
                            <a:schemeClr val="tx1"/>
                          </a:solidFill>
                          <a:latin typeface="Arial Unicode MS" panose="020B0604020202020204" pitchFamily="50" charset="-128"/>
                          <a:ea typeface="Arial Unicode MS" panose="020B0604020202020204" pitchFamily="50" charset="-128"/>
                        </a:rPr>
                        <a:t>2nd-order upwind </a:t>
                      </a:r>
                      <a:endParaRPr kumimoji="1" lang="ja-JP" altLang="en-US" sz="1400" b="0" dirty="0">
                        <a:solidFill>
                          <a:schemeClr val="tx1"/>
                        </a:solidFill>
                        <a:latin typeface="Arial Unicode MS" panose="020B0604020202020204" pitchFamily="50" charset="-128"/>
                        <a:ea typeface="Arial Unicode MS" panose="020B0604020202020204" pitchFamily="50" charset="-128"/>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51616">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baseline="0" dirty="0">
                          <a:solidFill>
                            <a:schemeClr val="tx1"/>
                          </a:solidFill>
                          <a:latin typeface="Arial Unicode MS" panose="020B0604020202020204" pitchFamily="50" charset="-128"/>
                          <a:ea typeface="Arial Unicode MS" panose="020B0604020202020204" pitchFamily="50" charset="-128"/>
                        </a:rPr>
                        <a:t>d</a:t>
                      </a:r>
                      <a:r>
                        <a:rPr kumimoji="1" lang="en-US" altLang="ja-JP" sz="1400" b="0" dirty="0">
                          <a:solidFill>
                            <a:schemeClr val="tx1"/>
                          </a:solidFill>
                          <a:latin typeface="Arial Unicode MS" panose="020B0604020202020204" pitchFamily="50" charset="-128"/>
                          <a:ea typeface="Arial Unicode MS" panose="020B0604020202020204" pitchFamily="50" charset="-128"/>
                        </a:rPr>
                        <a:t>iffusion term</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400" b="0" dirty="0">
                          <a:solidFill>
                            <a:schemeClr val="tx1"/>
                          </a:solidFill>
                          <a:latin typeface="Arial Unicode MS" panose="020B0604020202020204" pitchFamily="50" charset="-128"/>
                          <a:ea typeface="Arial Unicode MS" panose="020B0604020202020204" pitchFamily="50" charset="-128"/>
                        </a:rPr>
                        <a:t>2nd-order central-difference</a:t>
                      </a:r>
                      <a:endParaRPr kumimoji="1" lang="ja-JP" altLang="en-US" sz="14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6710999"/>
                  </a:ext>
                </a:extLst>
              </a:tr>
              <a:tr h="272090">
                <a:tc gridSpan="2">
                  <a:txBody>
                    <a:bodyPr/>
                    <a:lstStyle/>
                    <a:p>
                      <a:r>
                        <a:rPr kumimoji="1" lang="en-US" altLang="ja-JP" sz="1400" b="0" dirty="0">
                          <a:solidFill>
                            <a:schemeClr val="tx1"/>
                          </a:solidFill>
                          <a:latin typeface="Arial Unicode MS" panose="020B0604020202020204" pitchFamily="50" charset="-128"/>
                          <a:ea typeface="Arial Unicode MS" panose="020B0604020202020204" pitchFamily="50" charset="-128"/>
                        </a:rPr>
                        <a:t>Time scheme</a:t>
                      </a:r>
                      <a:endParaRPr kumimoji="1" lang="ja-JP" altLang="en-US" sz="1400" b="0" dirty="0">
                        <a:solidFill>
                          <a:schemeClr val="tx1"/>
                        </a:solidFill>
                        <a:latin typeface="Arial Unicode MS" panose="020B0604020202020204" pitchFamily="50" charset="-128"/>
                        <a:ea typeface="Arial Unicode MS" panose="020B0604020202020204" pitchFamily="50" charset="-128"/>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r>
                        <a:rPr kumimoji="1" lang="en-US" altLang="ja-JP" sz="1400" b="0" dirty="0">
                          <a:solidFill>
                            <a:schemeClr val="tx1"/>
                          </a:solidFill>
                          <a:latin typeface="Arial Unicode MS" panose="020B0604020202020204" pitchFamily="50" charset="-128"/>
                          <a:ea typeface="Arial Unicode MS" panose="020B0604020202020204" pitchFamily="50" charset="-128"/>
                        </a:rPr>
                        <a:t>1st-order implicit</a:t>
                      </a:r>
                      <a:endParaRPr kumimoji="1" lang="ja-JP" altLang="en-US" sz="1400" b="0" dirty="0">
                        <a:solidFill>
                          <a:schemeClr val="tx1"/>
                        </a:solidFill>
                        <a:latin typeface="Arial Unicode MS" panose="020B0604020202020204" pitchFamily="50" charset="-128"/>
                        <a:ea typeface="Arial Unicode MS" panose="020B0604020202020204" pitchFamily="50" charset="-128"/>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72090">
                <a:tc gridSpan="2">
                  <a:txBody>
                    <a:bodyPr/>
                    <a:lstStyle/>
                    <a:p>
                      <a:r>
                        <a:rPr kumimoji="1" lang="en-US" altLang="ja-JP" sz="1400" b="0" dirty="0">
                          <a:solidFill>
                            <a:schemeClr val="tx1"/>
                          </a:solidFill>
                          <a:latin typeface="Arial Unicode MS" panose="020B0604020202020204" pitchFamily="50" charset="-128"/>
                          <a:ea typeface="Arial Unicode MS" panose="020B0604020202020204" pitchFamily="50" charset="-128"/>
                        </a:rPr>
                        <a:t>Time step</a:t>
                      </a:r>
                      <a:endParaRPr kumimoji="1" lang="ja-JP" altLang="en-US" sz="1400" b="0" dirty="0">
                        <a:solidFill>
                          <a:schemeClr val="tx1"/>
                        </a:solidFill>
                        <a:latin typeface="Arial Unicode MS" panose="020B0604020202020204" pitchFamily="50" charset="-128"/>
                        <a:ea typeface="Arial Unicode MS" panose="020B0604020202020204" pitchFamily="50" charset="-128"/>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r>
                        <a:rPr kumimoji="1" lang="en-US" altLang="ja-JP" sz="1400" b="0" dirty="0">
                          <a:solidFill>
                            <a:schemeClr val="tx1"/>
                          </a:solidFill>
                          <a:latin typeface="Arial Unicode MS" panose="020B0604020202020204" pitchFamily="50" charset="-128"/>
                          <a:ea typeface="Arial Unicode MS" panose="020B0604020202020204" pitchFamily="50" charset="-128"/>
                        </a:rPr>
                        <a:t>0.1 s</a:t>
                      </a:r>
                      <a:endParaRPr kumimoji="1" lang="ja-JP" altLang="en-US" sz="1400" b="0" dirty="0">
                        <a:solidFill>
                          <a:schemeClr val="tx1"/>
                        </a:solidFill>
                        <a:latin typeface="Arial Unicode MS" panose="020B0604020202020204" pitchFamily="50" charset="-128"/>
                        <a:ea typeface="Arial Unicode MS" panose="020B0604020202020204" pitchFamily="50" charset="-128"/>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pic>
        <p:nvPicPr>
          <p:cNvPr id="10" name="図 9"/>
          <p:cNvPicPr>
            <a:picLocks noChangeAspect="1"/>
          </p:cNvPicPr>
          <p:nvPr/>
        </p:nvPicPr>
        <p:blipFill>
          <a:blip r:embed="rId7"/>
          <a:stretch>
            <a:fillRect/>
          </a:stretch>
        </p:blipFill>
        <p:spPr>
          <a:xfrm>
            <a:off x="202153" y="4005064"/>
            <a:ext cx="3958759" cy="2300682"/>
          </a:xfrm>
          <a:prstGeom prst="rect">
            <a:avLst/>
          </a:prstGeom>
        </p:spPr>
      </p:pic>
      <p:graphicFrame>
        <p:nvGraphicFramePr>
          <p:cNvPr id="245" name="オブジェクト 244"/>
          <p:cNvGraphicFramePr>
            <a:graphicFrameLocks noChangeAspect="1"/>
          </p:cNvGraphicFramePr>
          <p:nvPr/>
        </p:nvGraphicFramePr>
        <p:xfrm>
          <a:off x="2603041" y="6279703"/>
          <a:ext cx="268388" cy="184360"/>
        </p:xfrm>
        <a:graphic>
          <a:graphicData uri="http://schemas.openxmlformats.org/presentationml/2006/ole">
            <mc:AlternateContent xmlns:mc="http://schemas.openxmlformats.org/markup-compatibility/2006">
              <mc:Choice xmlns:v="urn:schemas-microsoft-com:vml" Requires="v">
                <p:oleObj spid="_x0000_s1026" name="Equation" r:id="rId8" imgW="203040" imgH="139680" progId="Equation.DSMT4">
                  <p:embed/>
                </p:oleObj>
              </mc:Choice>
              <mc:Fallback>
                <p:oleObj name="Equation" r:id="rId8" imgW="203040" imgH="139680" progId="Equation.DSMT4">
                  <p:embed/>
                  <p:pic>
                    <p:nvPicPr>
                      <p:cNvPr id="245" name="オブジェクト 244"/>
                      <p:cNvPicPr/>
                      <p:nvPr/>
                    </p:nvPicPr>
                    <p:blipFill>
                      <a:blip r:embed="rId9"/>
                      <a:stretch>
                        <a:fillRect/>
                      </a:stretch>
                    </p:blipFill>
                    <p:spPr>
                      <a:xfrm>
                        <a:off x="2603041" y="6279703"/>
                        <a:ext cx="268388" cy="184360"/>
                      </a:xfrm>
                      <a:prstGeom prst="rect">
                        <a:avLst/>
                      </a:prstGeom>
                    </p:spPr>
                  </p:pic>
                </p:oleObj>
              </mc:Fallback>
            </mc:AlternateContent>
          </a:graphicData>
        </a:graphic>
      </p:graphicFrame>
      <p:graphicFrame>
        <p:nvGraphicFramePr>
          <p:cNvPr id="246" name="オブジェクト 245"/>
          <p:cNvGraphicFramePr>
            <a:graphicFrameLocks noChangeAspect="1"/>
          </p:cNvGraphicFramePr>
          <p:nvPr/>
        </p:nvGraphicFramePr>
        <p:xfrm>
          <a:off x="250490" y="6294683"/>
          <a:ext cx="199723" cy="184359"/>
        </p:xfrm>
        <a:graphic>
          <a:graphicData uri="http://schemas.openxmlformats.org/presentationml/2006/ole">
            <mc:AlternateContent xmlns:mc="http://schemas.openxmlformats.org/markup-compatibility/2006">
              <mc:Choice xmlns:v="urn:schemas-microsoft-com:vml" Requires="v">
                <p:oleObj spid="_x0000_s1027" name="Equation" r:id="rId10" imgW="164880" imgH="152280" progId="Equation.DSMT4">
                  <p:embed/>
                </p:oleObj>
              </mc:Choice>
              <mc:Fallback>
                <p:oleObj name="Equation" r:id="rId10" imgW="164880" imgH="152280" progId="Equation.DSMT4">
                  <p:embed/>
                  <p:pic>
                    <p:nvPicPr>
                      <p:cNvPr id="246" name="オブジェクト 245"/>
                      <p:cNvPicPr/>
                      <p:nvPr/>
                    </p:nvPicPr>
                    <p:blipFill>
                      <a:blip r:embed="rId11"/>
                      <a:stretch>
                        <a:fillRect/>
                      </a:stretch>
                    </p:blipFill>
                    <p:spPr>
                      <a:xfrm>
                        <a:off x="250490" y="6294683"/>
                        <a:ext cx="199723" cy="184359"/>
                      </a:xfrm>
                      <a:prstGeom prst="rect">
                        <a:avLst/>
                      </a:prstGeom>
                    </p:spPr>
                  </p:pic>
                </p:oleObj>
              </mc:Fallback>
            </mc:AlternateContent>
          </a:graphicData>
        </a:graphic>
      </p:graphicFrame>
      <p:graphicFrame>
        <p:nvGraphicFramePr>
          <p:cNvPr id="247" name="オブジェクト 246"/>
          <p:cNvGraphicFramePr>
            <a:graphicFrameLocks noChangeAspect="1"/>
          </p:cNvGraphicFramePr>
          <p:nvPr/>
        </p:nvGraphicFramePr>
        <p:xfrm>
          <a:off x="1496988" y="6271944"/>
          <a:ext cx="167599" cy="184360"/>
        </p:xfrm>
        <a:graphic>
          <a:graphicData uri="http://schemas.openxmlformats.org/presentationml/2006/ole">
            <mc:AlternateContent xmlns:mc="http://schemas.openxmlformats.org/markup-compatibility/2006">
              <mc:Choice xmlns:v="urn:schemas-microsoft-com:vml" Requires="v">
                <p:oleObj spid="_x0000_s1028" name="Equation" r:id="rId12" imgW="126720" imgH="139680" progId="Equation.DSMT4">
                  <p:embed/>
                </p:oleObj>
              </mc:Choice>
              <mc:Fallback>
                <p:oleObj name="Equation" r:id="rId12" imgW="126720" imgH="139680" progId="Equation.DSMT4">
                  <p:embed/>
                  <p:pic>
                    <p:nvPicPr>
                      <p:cNvPr id="247" name="オブジェクト 246"/>
                      <p:cNvPicPr/>
                      <p:nvPr/>
                    </p:nvPicPr>
                    <p:blipFill>
                      <a:blip r:embed="rId13"/>
                      <a:stretch>
                        <a:fillRect/>
                      </a:stretch>
                    </p:blipFill>
                    <p:spPr>
                      <a:xfrm>
                        <a:off x="1496988" y="6271944"/>
                        <a:ext cx="167599" cy="184360"/>
                      </a:xfrm>
                      <a:prstGeom prst="rect">
                        <a:avLst/>
                      </a:prstGeom>
                    </p:spPr>
                  </p:pic>
                </p:oleObj>
              </mc:Fallback>
            </mc:AlternateContent>
          </a:graphicData>
        </a:graphic>
      </p:graphicFrame>
      <p:sp>
        <p:nvSpPr>
          <p:cNvPr id="248" name="テキスト ボックス 247"/>
          <p:cNvSpPr txBox="1"/>
          <p:nvPr/>
        </p:nvSpPr>
        <p:spPr>
          <a:xfrm>
            <a:off x="2755792" y="6225624"/>
            <a:ext cx="158133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pressure difference</a:t>
            </a:r>
            <a:endPar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49" name="テキスト ボックス 248"/>
          <p:cNvSpPr txBox="1"/>
          <p:nvPr/>
        </p:nvSpPr>
        <p:spPr>
          <a:xfrm>
            <a:off x="331549" y="6235399"/>
            <a:ext cx="126188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mass flow rate</a:t>
            </a:r>
            <a:endPar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50" name="テキスト ボックス 249"/>
          <p:cNvSpPr txBox="1"/>
          <p:nvPr/>
        </p:nvSpPr>
        <p:spPr>
          <a:xfrm>
            <a:off x="1552123" y="6235398"/>
            <a:ext cx="109837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temperature</a:t>
            </a:r>
            <a:endPar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43" name="十字形 242">
            <a:extLst>
              <a:ext uri="{FF2B5EF4-FFF2-40B4-BE49-F238E27FC236}">
                <a16:creationId xmlns:a16="http://schemas.microsoft.com/office/drawing/2014/main" id="{59C0B661-057D-4FCB-8E80-0ABD8AC9D495}"/>
              </a:ext>
            </a:extLst>
          </p:cNvPr>
          <p:cNvSpPr/>
          <p:nvPr/>
        </p:nvSpPr>
        <p:spPr>
          <a:xfrm rot="2700000">
            <a:off x="440226" y="1181243"/>
            <a:ext cx="216000" cy="216000"/>
          </a:xfrm>
          <a:prstGeom prst="plus">
            <a:avLst>
              <a:gd name="adj" fmla="val 4067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52" name="十字形 251">
            <a:extLst>
              <a:ext uri="{FF2B5EF4-FFF2-40B4-BE49-F238E27FC236}">
                <a16:creationId xmlns:a16="http://schemas.microsoft.com/office/drawing/2014/main" id="{59C0B661-057D-4FCB-8E80-0ABD8AC9D495}"/>
              </a:ext>
            </a:extLst>
          </p:cNvPr>
          <p:cNvSpPr/>
          <p:nvPr/>
        </p:nvSpPr>
        <p:spPr>
          <a:xfrm rot="2700000">
            <a:off x="2455904" y="1170901"/>
            <a:ext cx="216000" cy="216000"/>
          </a:xfrm>
          <a:prstGeom prst="plus">
            <a:avLst>
              <a:gd name="adj" fmla="val 4067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 name="テキスト ボックス 1"/>
          <p:cNvSpPr txBox="1"/>
          <p:nvPr/>
        </p:nvSpPr>
        <p:spPr>
          <a:xfrm>
            <a:off x="2333427" y="822402"/>
            <a:ext cx="5736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Trip</a:t>
            </a:r>
            <a:endParaRPr kumimoji="1" lang="ja-JP"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pic>
        <p:nvPicPr>
          <p:cNvPr id="3" name="図 2"/>
          <p:cNvPicPr>
            <a:picLocks noChangeAspect="1"/>
          </p:cNvPicPr>
          <p:nvPr/>
        </p:nvPicPr>
        <p:blipFill>
          <a:blip r:embed="rId14"/>
          <a:stretch>
            <a:fillRect/>
          </a:stretch>
        </p:blipFill>
        <p:spPr>
          <a:xfrm>
            <a:off x="3078322" y="874512"/>
            <a:ext cx="3534563" cy="2399163"/>
          </a:xfrm>
          <a:prstGeom prst="rect">
            <a:avLst/>
          </a:prstGeom>
        </p:spPr>
      </p:pic>
      <p:sp>
        <p:nvSpPr>
          <p:cNvPr id="253" name="正方形/長方形 5"/>
          <p:cNvSpPr/>
          <p:nvPr/>
        </p:nvSpPr>
        <p:spPr>
          <a:xfrm>
            <a:off x="4506625" y="923780"/>
            <a:ext cx="1148099" cy="981436"/>
          </a:xfrm>
          <a:custGeom>
            <a:avLst/>
            <a:gdLst>
              <a:gd name="connsiteX0" fmla="*/ 0 w 1552507"/>
              <a:gd name="connsiteY0" fmla="*/ 0 h 931342"/>
              <a:gd name="connsiteX1" fmla="*/ 1552507 w 1552507"/>
              <a:gd name="connsiteY1" fmla="*/ 0 h 931342"/>
              <a:gd name="connsiteX2" fmla="*/ 1552507 w 1552507"/>
              <a:gd name="connsiteY2" fmla="*/ 931342 h 931342"/>
              <a:gd name="connsiteX3" fmla="*/ 0 w 1552507"/>
              <a:gd name="connsiteY3" fmla="*/ 931342 h 931342"/>
              <a:gd name="connsiteX4" fmla="*/ 0 w 1552507"/>
              <a:gd name="connsiteY4" fmla="*/ 0 h 931342"/>
              <a:gd name="connsiteX0" fmla="*/ 0 w 1552507"/>
              <a:gd name="connsiteY0" fmla="*/ 0 h 931342"/>
              <a:gd name="connsiteX1" fmla="*/ 1552507 w 1552507"/>
              <a:gd name="connsiteY1" fmla="*/ 0 h 931342"/>
              <a:gd name="connsiteX2" fmla="*/ 1552507 w 1552507"/>
              <a:gd name="connsiteY2" fmla="*/ 931342 h 931342"/>
              <a:gd name="connsiteX3" fmla="*/ 328921 w 1552507"/>
              <a:gd name="connsiteY3" fmla="*/ 576107 h 931342"/>
              <a:gd name="connsiteX4" fmla="*/ 0 w 1552507"/>
              <a:gd name="connsiteY4" fmla="*/ 0 h 931342"/>
              <a:gd name="connsiteX0" fmla="*/ 0 w 1552507"/>
              <a:gd name="connsiteY0" fmla="*/ 0 h 931342"/>
              <a:gd name="connsiteX1" fmla="*/ 1552507 w 1552507"/>
              <a:gd name="connsiteY1" fmla="*/ 0 h 931342"/>
              <a:gd name="connsiteX2" fmla="*/ 1552507 w 1552507"/>
              <a:gd name="connsiteY2" fmla="*/ 931342 h 931342"/>
              <a:gd name="connsiteX3" fmla="*/ 328921 w 1552507"/>
              <a:gd name="connsiteY3" fmla="*/ 576107 h 931342"/>
              <a:gd name="connsiteX4" fmla="*/ 348656 w 1552507"/>
              <a:gd name="connsiteY4" fmla="*/ 583161 h 931342"/>
              <a:gd name="connsiteX5" fmla="*/ 0 w 1552507"/>
              <a:gd name="connsiteY5" fmla="*/ 0 h 931342"/>
              <a:gd name="connsiteX0" fmla="*/ 0 w 1552507"/>
              <a:gd name="connsiteY0" fmla="*/ 0 h 931342"/>
              <a:gd name="connsiteX1" fmla="*/ 1552507 w 1552507"/>
              <a:gd name="connsiteY1" fmla="*/ 0 h 931342"/>
              <a:gd name="connsiteX2" fmla="*/ 1552507 w 1552507"/>
              <a:gd name="connsiteY2" fmla="*/ 931342 h 931342"/>
              <a:gd name="connsiteX3" fmla="*/ 328921 w 1552507"/>
              <a:gd name="connsiteY3" fmla="*/ 576107 h 931342"/>
              <a:gd name="connsiteX4" fmla="*/ 144725 w 1552507"/>
              <a:gd name="connsiteY4" fmla="*/ 609475 h 931342"/>
              <a:gd name="connsiteX5" fmla="*/ 0 w 1552507"/>
              <a:gd name="connsiteY5" fmla="*/ 0 h 931342"/>
              <a:gd name="connsiteX0" fmla="*/ 0 w 1552507"/>
              <a:gd name="connsiteY0" fmla="*/ 0 h 931342"/>
              <a:gd name="connsiteX1" fmla="*/ 1552507 w 1552507"/>
              <a:gd name="connsiteY1" fmla="*/ 0 h 931342"/>
              <a:gd name="connsiteX2" fmla="*/ 1552507 w 1552507"/>
              <a:gd name="connsiteY2" fmla="*/ 931342 h 931342"/>
              <a:gd name="connsiteX3" fmla="*/ 795989 w 1552507"/>
              <a:gd name="connsiteY3" fmla="*/ 714254 h 931342"/>
              <a:gd name="connsiteX4" fmla="*/ 144725 w 1552507"/>
              <a:gd name="connsiteY4" fmla="*/ 609475 h 931342"/>
              <a:gd name="connsiteX5" fmla="*/ 0 w 1552507"/>
              <a:gd name="connsiteY5" fmla="*/ 0 h 931342"/>
              <a:gd name="connsiteX0" fmla="*/ 0 w 1552507"/>
              <a:gd name="connsiteY0" fmla="*/ 0 h 931342"/>
              <a:gd name="connsiteX1" fmla="*/ 1552507 w 1552507"/>
              <a:gd name="connsiteY1" fmla="*/ 0 h 931342"/>
              <a:gd name="connsiteX2" fmla="*/ 1552507 w 1552507"/>
              <a:gd name="connsiteY2" fmla="*/ 931342 h 931342"/>
              <a:gd name="connsiteX3" fmla="*/ 934136 w 1552507"/>
              <a:gd name="connsiteY3" fmla="*/ 780513 h 931342"/>
              <a:gd name="connsiteX4" fmla="*/ 795989 w 1552507"/>
              <a:gd name="connsiteY4" fmla="*/ 714254 h 931342"/>
              <a:gd name="connsiteX5" fmla="*/ 144725 w 1552507"/>
              <a:gd name="connsiteY5" fmla="*/ 609475 h 931342"/>
              <a:gd name="connsiteX6" fmla="*/ 0 w 1552507"/>
              <a:gd name="connsiteY6" fmla="*/ 0 h 931342"/>
              <a:gd name="connsiteX0" fmla="*/ 0 w 1552507"/>
              <a:gd name="connsiteY0" fmla="*/ 0 h 1425198"/>
              <a:gd name="connsiteX1" fmla="*/ 1552507 w 1552507"/>
              <a:gd name="connsiteY1" fmla="*/ 0 h 1425198"/>
              <a:gd name="connsiteX2" fmla="*/ 1552507 w 1552507"/>
              <a:gd name="connsiteY2" fmla="*/ 931342 h 1425198"/>
              <a:gd name="connsiteX3" fmla="*/ 934136 w 1552507"/>
              <a:gd name="connsiteY3" fmla="*/ 780513 h 1425198"/>
              <a:gd name="connsiteX4" fmla="*/ 795989 w 1552507"/>
              <a:gd name="connsiteY4" fmla="*/ 714254 h 1425198"/>
              <a:gd name="connsiteX5" fmla="*/ 59205 w 1552507"/>
              <a:gd name="connsiteY5" fmla="*/ 1425198 h 1425198"/>
              <a:gd name="connsiteX6" fmla="*/ 0 w 1552507"/>
              <a:gd name="connsiteY6" fmla="*/ 0 h 1425198"/>
              <a:gd name="connsiteX0" fmla="*/ 0 w 1552507"/>
              <a:gd name="connsiteY0" fmla="*/ 0 h 1425198"/>
              <a:gd name="connsiteX1" fmla="*/ 1552507 w 1552507"/>
              <a:gd name="connsiteY1" fmla="*/ 0 h 1425198"/>
              <a:gd name="connsiteX2" fmla="*/ 1552507 w 1552507"/>
              <a:gd name="connsiteY2" fmla="*/ 931342 h 1425198"/>
              <a:gd name="connsiteX3" fmla="*/ 934136 w 1552507"/>
              <a:gd name="connsiteY3" fmla="*/ 780513 h 1425198"/>
              <a:gd name="connsiteX4" fmla="*/ 578901 w 1552507"/>
              <a:gd name="connsiteY4" fmla="*/ 1306311 h 1425198"/>
              <a:gd name="connsiteX5" fmla="*/ 59205 w 1552507"/>
              <a:gd name="connsiteY5" fmla="*/ 1425198 h 1425198"/>
              <a:gd name="connsiteX6" fmla="*/ 0 w 1552507"/>
              <a:gd name="connsiteY6" fmla="*/ 0 h 1425198"/>
              <a:gd name="connsiteX0" fmla="*/ 0 w 1552507"/>
              <a:gd name="connsiteY0" fmla="*/ 0 h 1425198"/>
              <a:gd name="connsiteX1" fmla="*/ 1552507 w 1552507"/>
              <a:gd name="connsiteY1" fmla="*/ 0 h 1425198"/>
              <a:gd name="connsiteX2" fmla="*/ 1552507 w 1552507"/>
              <a:gd name="connsiteY2" fmla="*/ 931342 h 1425198"/>
              <a:gd name="connsiteX3" fmla="*/ 546010 w 1552507"/>
              <a:gd name="connsiteY3" fmla="*/ 609474 h 1425198"/>
              <a:gd name="connsiteX4" fmla="*/ 578901 w 1552507"/>
              <a:gd name="connsiteY4" fmla="*/ 1306311 h 1425198"/>
              <a:gd name="connsiteX5" fmla="*/ 59205 w 1552507"/>
              <a:gd name="connsiteY5" fmla="*/ 1425198 h 1425198"/>
              <a:gd name="connsiteX6" fmla="*/ 0 w 1552507"/>
              <a:gd name="connsiteY6" fmla="*/ 0 h 1425198"/>
              <a:gd name="connsiteX0" fmla="*/ 0 w 1552507"/>
              <a:gd name="connsiteY0" fmla="*/ 131568 h 1556766"/>
              <a:gd name="connsiteX1" fmla="*/ 565744 w 1552507"/>
              <a:gd name="connsiteY1" fmla="*/ 0 h 1556766"/>
              <a:gd name="connsiteX2" fmla="*/ 1552507 w 1552507"/>
              <a:gd name="connsiteY2" fmla="*/ 1062910 h 1556766"/>
              <a:gd name="connsiteX3" fmla="*/ 546010 w 1552507"/>
              <a:gd name="connsiteY3" fmla="*/ 741042 h 1556766"/>
              <a:gd name="connsiteX4" fmla="*/ 578901 w 1552507"/>
              <a:gd name="connsiteY4" fmla="*/ 1437879 h 1556766"/>
              <a:gd name="connsiteX5" fmla="*/ 59205 w 1552507"/>
              <a:gd name="connsiteY5" fmla="*/ 1556766 h 1556766"/>
              <a:gd name="connsiteX6" fmla="*/ 0 w 1552507"/>
              <a:gd name="connsiteY6" fmla="*/ 131568 h 1556766"/>
              <a:gd name="connsiteX0" fmla="*/ 0 w 1552507"/>
              <a:gd name="connsiteY0" fmla="*/ 131568 h 1556766"/>
              <a:gd name="connsiteX1" fmla="*/ 565744 w 1552507"/>
              <a:gd name="connsiteY1" fmla="*/ 0 h 1556766"/>
              <a:gd name="connsiteX2" fmla="*/ 1256478 w 1552507"/>
              <a:gd name="connsiteY2" fmla="*/ 727345 h 1556766"/>
              <a:gd name="connsiteX3" fmla="*/ 1552507 w 1552507"/>
              <a:gd name="connsiteY3" fmla="*/ 1062910 h 1556766"/>
              <a:gd name="connsiteX4" fmla="*/ 546010 w 1552507"/>
              <a:gd name="connsiteY4" fmla="*/ 741042 h 1556766"/>
              <a:gd name="connsiteX5" fmla="*/ 578901 w 1552507"/>
              <a:gd name="connsiteY5" fmla="*/ 1437879 h 1556766"/>
              <a:gd name="connsiteX6" fmla="*/ 59205 w 1552507"/>
              <a:gd name="connsiteY6" fmla="*/ 1556766 h 1556766"/>
              <a:gd name="connsiteX7" fmla="*/ 0 w 1552507"/>
              <a:gd name="connsiteY7" fmla="*/ 131568 h 1556766"/>
              <a:gd name="connsiteX0" fmla="*/ 0 w 2289290"/>
              <a:gd name="connsiteY0" fmla="*/ 173898 h 1599096"/>
              <a:gd name="connsiteX1" fmla="*/ 565744 w 2289290"/>
              <a:gd name="connsiteY1" fmla="*/ 42330 h 1599096"/>
              <a:gd name="connsiteX2" fmla="*/ 2289290 w 2289290"/>
              <a:gd name="connsiteY2" fmla="*/ 0 h 1599096"/>
              <a:gd name="connsiteX3" fmla="*/ 1552507 w 2289290"/>
              <a:gd name="connsiteY3" fmla="*/ 1105240 h 1599096"/>
              <a:gd name="connsiteX4" fmla="*/ 546010 w 2289290"/>
              <a:gd name="connsiteY4" fmla="*/ 783372 h 1599096"/>
              <a:gd name="connsiteX5" fmla="*/ 578901 w 2289290"/>
              <a:gd name="connsiteY5" fmla="*/ 1480209 h 1599096"/>
              <a:gd name="connsiteX6" fmla="*/ 59205 w 2289290"/>
              <a:gd name="connsiteY6" fmla="*/ 1599096 h 1599096"/>
              <a:gd name="connsiteX7" fmla="*/ 0 w 2289290"/>
              <a:gd name="connsiteY7" fmla="*/ 173898 h 1599096"/>
              <a:gd name="connsiteX0" fmla="*/ 0 w 2289290"/>
              <a:gd name="connsiteY0" fmla="*/ 173898 h 1599096"/>
              <a:gd name="connsiteX1" fmla="*/ 565744 w 2289290"/>
              <a:gd name="connsiteY1" fmla="*/ 42330 h 1599096"/>
              <a:gd name="connsiteX2" fmla="*/ 2289290 w 2289290"/>
              <a:gd name="connsiteY2" fmla="*/ 0 h 1599096"/>
              <a:gd name="connsiteX3" fmla="*/ 1644603 w 2289290"/>
              <a:gd name="connsiteY3" fmla="*/ 980184 h 1599096"/>
              <a:gd name="connsiteX4" fmla="*/ 1552507 w 2289290"/>
              <a:gd name="connsiteY4" fmla="*/ 1105240 h 1599096"/>
              <a:gd name="connsiteX5" fmla="*/ 546010 w 2289290"/>
              <a:gd name="connsiteY5" fmla="*/ 783372 h 1599096"/>
              <a:gd name="connsiteX6" fmla="*/ 578901 w 2289290"/>
              <a:gd name="connsiteY6" fmla="*/ 1480209 h 1599096"/>
              <a:gd name="connsiteX7" fmla="*/ 59205 w 2289290"/>
              <a:gd name="connsiteY7" fmla="*/ 1599096 h 1599096"/>
              <a:gd name="connsiteX8" fmla="*/ 0 w 2289290"/>
              <a:gd name="connsiteY8" fmla="*/ 173898 h 1599096"/>
              <a:gd name="connsiteX0" fmla="*/ 0 w 2289290"/>
              <a:gd name="connsiteY0" fmla="*/ 173898 h 1599096"/>
              <a:gd name="connsiteX1" fmla="*/ 565744 w 2289290"/>
              <a:gd name="connsiteY1" fmla="*/ 42330 h 1599096"/>
              <a:gd name="connsiteX2" fmla="*/ 2289290 w 2289290"/>
              <a:gd name="connsiteY2" fmla="*/ 0 h 1599096"/>
              <a:gd name="connsiteX3" fmla="*/ 2026151 w 2289290"/>
              <a:gd name="connsiteY3" fmla="*/ 388126 h 1599096"/>
              <a:gd name="connsiteX4" fmla="*/ 1644603 w 2289290"/>
              <a:gd name="connsiteY4" fmla="*/ 980184 h 1599096"/>
              <a:gd name="connsiteX5" fmla="*/ 1552507 w 2289290"/>
              <a:gd name="connsiteY5" fmla="*/ 1105240 h 1599096"/>
              <a:gd name="connsiteX6" fmla="*/ 546010 w 2289290"/>
              <a:gd name="connsiteY6" fmla="*/ 783372 h 1599096"/>
              <a:gd name="connsiteX7" fmla="*/ 578901 w 2289290"/>
              <a:gd name="connsiteY7" fmla="*/ 1480209 h 1599096"/>
              <a:gd name="connsiteX8" fmla="*/ 59205 w 2289290"/>
              <a:gd name="connsiteY8" fmla="*/ 1599096 h 1599096"/>
              <a:gd name="connsiteX9" fmla="*/ 0 w 2289290"/>
              <a:gd name="connsiteY9" fmla="*/ 173898 h 1599096"/>
              <a:gd name="connsiteX0" fmla="*/ 0 w 2328759"/>
              <a:gd name="connsiteY0" fmla="*/ 173898 h 1599096"/>
              <a:gd name="connsiteX1" fmla="*/ 565744 w 2328759"/>
              <a:gd name="connsiteY1" fmla="*/ 42330 h 1599096"/>
              <a:gd name="connsiteX2" fmla="*/ 2289290 w 2328759"/>
              <a:gd name="connsiteY2" fmla="*/ 0 h 1599096"/>
              <a:gd name="connsiteX3" fmla="*/ 2328759 w 2328759"/>
              <a:gd name="connsiteY3" fmla="*/ 1111752 h 1599096"/>
              <a:gd name="connsiteX4" fmla="*/ 1644603 w 2328759"/>
              <a:gd name="connsiteY4" fmla="*/ 980184 h 1599096"/>
              <a:gd name="connsiteX5" fmla="*/ 1552507 w 2328759"/>
              <a:gd name="connsiteY5" fmla="*/ 1105240 h 1599096"/>
              <a:gd name="connsiteX6" fmla="*/ 546010 w 2328759"/>
              <a:gd name="connsiteY6" fmla="*/ 783372 h 1599096"/>
              <a:gd name="connsiteX7" fmla="*/ 578901 w 2328759"/>
              <a:gd name="connsiteY7" fmla="*/ 1480209 h 1599096"/>
              <a:gd name="connsiteX8" fmla="*/ 59205 w 2328759"/>
              <a:gd name="connsiteY8" fmla="*/ 1599096 h 1599096"/>
              <a:gd name="connsiteX9" fmla="*/ 0 w 2328759"/>
              <a:gd name="connsiteY9" fmla="*/ 173898 h 1599096"/>
              <a:gd name="connsiteX0" fmla="*/ 0 w 2328759"/>
              <a:gd name="connsiteY0" fmla="*/ 173898 h 1599096"/>
              <a:gd name="connsiteX1" fmla="*/ 565744 w 2328759"/>
              <a:gd name="connsiteY1" fmla="*/ 42330 h 1599096"/>
              <a:gd name="connsiteX2" fmla="*/ 2289290 w 2328759"/>
              <a:gd name="connsiteY2" fmla="*/ 0 h 1599096"/>
              <a:gd name="connsiteX3" fmla="*/ 2328759 w 2328759"/>
              <a:gd name="connsiteY3" fmla="*/ 1111752 h 1599096"/>
              <a:gd name="connsiteX4" fmla="*/ 1868269 w 2328759"/>
              <a:gd name="connsiteY4" fmla="*/ 1026233 h 1599096"/>
              <a:gd name="connsiteX5" fmla="*/ 1644603 w 2328759"/>
              <a:gd name="connsiteY5" fmla="*/ 980184 h 1599096"/>
              <a:gd name="connsiteX6" fmla="*/ 1552507 w 2328759"/>
              <a:gd name="connsiteY6" fmla="*/ 1105240 h 1599096"/>
              <a:gd name="connsiteX7" fmla="*/ 546010 w 2328759"/>
              <a:gd name="connsiteY7" fmla="*/ 783372 h 1599096"/>
              <a:gd name="connsiteX8" fmla="*/ 578901 w 2328759"/>
              <a:gd name="connsiteY8" fmla="*/ 1480209 h 1599096"/>
              <a:gd name="connsiteX9" fmla="*/ 59205 w 2328759"/>
              <a:gd name="connsiteY9" fmla="*/ 1599096 h 1599096"/>
              <a:gd name="connsiteX10" fmla="*/ 0 w 2328759"/>
              <a:gd name="connsiteY10" fmla="*/ 173898 h 1599096"/>
              <a:gd name="connsiteX0" fmla="*/ 0 w 2328759"/>
              <a:gd name="connsiteY0" fmla="*/ 173898 h 1599096"/>
              <a:gd name="connsiteX1" fmla="*/ 565744 w 2328759"/>
              <a:gd name="connsiteY1" fmla="*/ 42330 h 1599096"/>
              <a:gd name="connsiteX2" fmla="*/ 2289290 w 2328759"/>
              <a:gd name="connsiteY2" fmla="*/ 0 h 1599096"/>
              <a:gd name="connsiteX3" fmla="*/ 2328759 w 2328759"/>
              <a:gd name="connsiteY3" fmla="*/ 1111752 h 1599096"/>
              <a:gd name="connsiteX4" fmla="*/ 1888004 w 2328759"/>
              <a:gd name="connsiteY4" fmla="*/ 1217008 h 1599096"/>
              <a:gd name="connsiteX5" fmla="*/ 1644603 w 2328759"/>
              <a:gd name="connsiteY5" fmla="*/ 980184 h 1599096"/>
              <a:gd name="connsiteX6" fmla="*/ 1552507 w 2328759"/>
              <a:gd name="connsiteY6" fmla="*/ 1105240 h 1599096"/>
              <a:gd name="connsiteX7" fmla="*/ 546010 w 2328759"/>
              <a:gd name="connsiteY7" fmla="*/ 783372 h 1599096"/>
              <a:gd name="connsiteX8" fmla="*/ 578901 w 2328759"/>
              <a:gd name="connsiteY8" fmla="*/ 1480209 h 1599096"/>
              <a:gd name="connsiteX9" fmla="*/ 59205 w 2328759"/>
              <a:gd name="connsiteY9" fmla="*/ 1599096 h 1599096"/>
              <a:gd name="connsiteX10" fmla="*/ 0 w 2328759"/>
              <a:gd name="connsiteY10" fmla="*/ 173898 h 1599096"/>
              <a:gd name="connsiteX0" fmla="*/ 0 w 2328759"/>
              <a:gd name="connsiteY0" fmla="*/ 173898 h 1599096"/>
              <a:gd name="connsiteX1" fmla="*/ 565744 w 2328759"/>
              <a:gd name="connsiteY1" fmla="*/ 42330 h 1599096"/>
              <a:gd name="connsiteX2" fmla="*/ 2289290 w 2328759"/>
              <a:gd name="connsiteY2" fmla="*/ 0 h 1599096"/>
              <a:gd name="connsiteX3" fmla="*/ 2328759 w 2328759"/>
              <a:gd name="connsiteY3" fmla="*/ 1111752 h 1599096"/>
              <a:gd name="connsiteX4" fmla="*/ 1888004 w 2328759"/>
              <a:gd name="connsiteY4" fmla="*/ 1217008 h 1599096"/>
              <a:gd name="connsiteX5" fmla="*/ 1993259 w 2328759"/>
              <a:gd name="connsiteY5" fmla="*/ 592057 h 1599096"/>
              <a:gd name="connsiteX6" fmla="*/ 1552507 w 2328759"/>
              <a:gd name="connsiteY6" fmla="*/ 1105240 h 1599096"/>
              <a:gd name="connsiteX7" fmla="*/ 546010 w 2328759"/>
              <a:gd name="connsiteY7" fmla="*/ 783372 h 1599096"/>
              <a:gd name="connsiteX8" fmla="*/ 578901 w 2328759"/>
              <a:gd name="connsiteY8" fmla="*/ 1480209 h 1599096"/>
              <a:gd name="connsiteX9" fmla="*/ 59205 w 2328759"/>
              <a:gd name="connsiteY9" fmla="*/ 1599096 h 1599096"/>
              <a:gd name="connsiteX10" fmla="*/ 0 w 2328759"/>
              <a:gd name="connsiteY10" fmla="*/ 173898 h 1599096"/>
              <a:gd name="connsiteX0" fmla="*/ 0 w 2328759"/>
              <a:gd name="connsiteY0" fmla="*/ 173898 h 1599096"/>
              <a:gd name="connsiteX1" fmla="*/ 565744 w 2328759"/>
              <a:gd name="connsiteY1" fmla="*/ 42330 h 1599096"/>
              <a:gd name="connsiteX2" fmla="*/ 2289290 w 2328759"/>
              <a:gd name="connsiteY2" fmla="*/ 0 h 1599096"/>
              <a:gd name="connsiteX3" fmla="*/ 2328759 w 2328759"/>
              <a:gd name="connsiteY3" fmla="*/ 1111752 h 1599096"/>
              <a:gd name="connsiteX4" fmla="*/ 2026151 w 2328759"/>
              <a:gd name="connsiteY4" fmla="*/ 1151223 h 1599096"/>
              <a:gd name="connsiteX5" fmla="*/ 1993259 w 2328759"/>
              <a:gd name="connsiteY5" fmla="*/ 592057 h 1599096"/>
              <a:gd name="connsiteX6" fmla="*/ 1552507 w 2328759"/>
              <a:gd name="connsiteY6" fmla="*/ 1105240 h 1599096"/>
              <a:gd name="connsiteX7" fmla="*/ 546010 w 2328759"/>
              <a:gd name="connsiteY7" fmla="*/ 783372 h 1599096"/>
              <a:gd name="connsiteX8" fmla="*/ 578901 w 2328759"/>
              <a:gd name="connsiteY8" fmla="*/ 1480209 h 1599096"/>
              <a:gd name="connsiteX9" fmla="*/ 59205 w 2328759"/>
              <a:gd name="connsiteY9" fmla="*/ 1599096 h 1599096"/>
              <a:gd name="connsiteX10" fmla="*/ 0 w 2328759"/>
              <a:gd name="connsiteY10" fmla="*/ 173898 h 1599096"/>
              <a:gd name="connsiteX0" fmla="*/ 0 w 2328759"/>
              <a:gd name="connsiteY0" fmla="*/ 173898 h 1599096"/>
              <a:gd name="connsiteX1" fmla="*/ 565744 w 2328759"/>
              <a:gd name="connsiteY1" fmla="*/ 42330 h 1599096"/>
              <a:gd name="connsiteX2" fmla="*/ 2289290 w 2328759"/>
              <a:gd name="connsiteY2" fmla="*/ 0 h 1599096"/>
              <a:gd name="connsiteX3" fmla="*/ 2328759 w 2328759"/>
              <a:gd name="connsiteY3" fmla="*/ 1111752 h 1599096"/>
              <a:gd name="connsiteX4" fmla="*/ 2026151 w 2328759"/>
              <a:gd name="connsiteY4" fmla="*/ 1151223 h 1599096"/>
              <a:gd name="connsiteX5" fmla="*/ 1993259 w 2328759"/>
              <a:gd name="connsiteY5" fmla="*/ 592057 h 1599096"/>
              <a:gd name="connsiteX6" fmla="*/ 1519615 w 2328759"/>
              <a:gd name="connsiteY6" fmla="*/ 671064 h 1599096"/>
              <a:gd name="connsiteX7" fmla="*/ 546010 w 2328759"/>
              <a:gd name="connsiteY7" fmla="*/ 783372 h 1599096"/>
              <a:gd name="connsiteX8" fmla="*/ 578901 w 2328759"/>
              <a:gd name="connsiteY8" fmla="*/ 1480209 h 1599096"/>
              <a:gd name="connsiteX9" fmla="*/ 59205 w 2328759"/>
              <a:gd name="connsiteY9" fmla="*/ 1599096 h 1599096"/>
              <a:gd name="connsiteX10" fmla="*/ 0 w 2328759"/>
              <a:gd name="connsiteY10" fmla="*/ 173898 h 1599096"/>
              <a:gd name="connsiteX0" fmla="*/ 0 w 2328759"/>
              <a:gd name="connsiteY0" fmla="*/ 173898 h 1599096"/>
              <a:gd name="connsiteX1" fmla="*/ 565744 w 2328759"/>
              <a:gd name="connsiteY1" fmla="*/ 42330 h 1599096"/>
              <a:gd name="connsiteX2" fmla="*/ 2289290 w 2328759"/>
              <a:gd name="connsiteY2" fmla="*/ 0 h 1599096"/>
              <a:gd name="connsiteX3" fmla="*/ 2328759 w 2328759"/>
              <a:gd name="connsiteY3" fmla="*/ 1111752 h 1599096"/>
              <a:gd name="connsiteX4" fmla="*/ 2026151 w 2328759"/>
              <a:gd name="connsiteY4" fmla="*/ 1151223 h 1599096"/>
              <a:gd name="connsiteX5" fmla="*/ 1993259 w 2328759"/>
              <a:gd name="connsiteY5" fmla="*/ 592057 h 1599096"/>
              <a:gd name="connsiteX6" fmla="*/ 546010 w 2328759"/>
              <a:gd name="connsiteY6" fmla="*/ 783372 h 1599096"/>
              <a:gd name="connsiteX7" fmla="*/ 578901 w 2328759"/>
              <a:gd name="connsiteY7" fmla="*/ 1480209 h 1599096"/>
              <a:gd name="connsiteX8" fmla="*/ 59205 w 2328759"/>
              <a:gd name="connsiteY8" fmla="*/ 1599096 h 1599096"/>
              <a:gd name="connsiteX9" fmla="*/ 0 w 2328759"/>
              <a:gd name="connsiteY9" fmla="*/ 173898 h 1599096"/>
              <a:gd name="connsiteX0" fmla="*/ 0 w 2328759"/>
              <a:gd name="connsiteY0" fmla="*/ 173898 h 1599096"/>
              <a:gd name="connsiteX1" fmla="*/ 565744 w 2328759"/>
              <a:gd name="connsiteY1" fmla="*/ 42330 h 1599096"/>
              <a:gd name="connsiteX2" fmla="*/ 2289290 w 2328759"/>
              <a:gd name="connsiteY2" fmla="*/ 0 h 1599096"/>
              <a:gd name="connsiteX3" fmla="*/ 2328759 w 2328759"/>
              <a:gd name="connsiteY3" fmla="*/ 1111752 h 1599096"/>
              <a:gd name="connsiteX4" fmla="*/ 2026151 w 2328759"/>
              <a:gd name="connsiteY4" fmla="*/ 1151223 h 1599096"/>
              <a:gd name="connsiteX5" fmla="*/ 2006416 w 2328759"/>
              <a:gd name="connsiteY5" fmla="*/ 559165 h 1599096"/>
              <a:gd name="connsiteX6" fmla="*/ 546010 w 2328759"/>
              <a:gd name="connsiteY6" fmla="*/ 783372 h 1599096"/>
              <a:gd name="connsiteX7" fmla="*/ 578901 w 2328759"/>
              <a:gd name="connsiteY7" fmla="*/ 1480209 h 1599096"/>
              <a:gd name="connsiteX8" fmla="*/ 59205 w 2328759"/>
              <a:gd name="connsiteY8" fmla="*/ 1599096 h 1599096"/>
              <a:gd name="connsiteX9" fmla="*/ 0 w 2328759"/>
              <a:gd name="connsiteY9" fmla="*/ 173898 h 1599096"/>
              <a:gd name="connsiteX0" fmla="*/ 0 w 2328759"/>
              <a:gd name="connsiteY0" fmla="*/ 173898 h 1599096"/>
              <a:gd name="connsiteX1" fmla="*/ 565744 w 2328759"/>
              <a:gd name="connsiteY1" fmla="*/ 42330 h 1599096"/>
              <a:gd name="connsiteX2" fmla="*/ 2289290 w 2328759"/>
              <a:gd name="connsiteY2" fmla="*/ 0 h 1599096"/>
              <a:gd name="connsiteX3" fmla="*/ 2328759 w 2328759"/>
              <a:gd name="connsiteY3" fmla="*/ 1111752 h 1599096"/>
              <a:gd name="connsiteX4" fmla="*/ 2026151 w 2328759"/>
              <a:gd name="connsiteY4" fmla="*/ 1151223 h 1599096"/>
              <a:gd name="connsiteX5" fmla="*/ 2006416 w 2328759"/>
              <a:gd name="connsiteY5" fmla="*/ 572322 h 1599096"/>
              <a:gd name="connsiteX6" fmla="*/ 546010 w 2328759"/>
              <a:gd name="connsiteY6" fmla="*/ 783372 h 1599096"/>
              <a:gd name="connsiteX7" fmla="*/ 578901 w 2328759"/>
              <a:gd name="connsiteY7" fmla="*/ 1480209 h 1599096"/>
              <a:gd name="connsiteX8" fmla="*/ 59205 w 2328759"/>
              <a:gd name="connsiteY8" fmla="*/ 1599096 h 1599096"/>
              <a:gd name="connsiteX9" fmla="*/ 0 w 2328759"/>
              <a:gd name="connsiteY9" fmla="*/ 173898 h 1599096"/>
              <a:gd name="connsiteX0" fmla="*/ 0 w 2328759"/>
              <a:gd name="connsiteY0" fmla="*/ 173898 h 1599096"/>
              <a:gd name="connsiteX1" fmla="*/ 565744 w 2328759"/>
              <a:gd name="connsiteY1" fmla="*/ 42330 h 1599096"/>
              <a:gd name="connsiteX2" fmla="*/ 2289290 w 2328759"/>
              <a:gd name="connsiteY2" fmla="*/ 0 h 1599096"/>
              <a:gd name="connsiteX3" fmla="*/ 2328759 w 2328759"/>
              <a:gd name="connsiteY3" fmla="*/ 1111752 h 1599096"/>
              <a:gd name="connsiteX4" fmla="*/ 2105092 w 2328759"/>
              <a:gd name="connsiteY4" fmla="*/ 1144644 h 1599096"/>
              <a:gd name="connsiteX5" fmla="*/ 2006416 w 2328759"/>
              <a:gd name="connsiteY5" fmla="*/ 572322 h 1599096"/>
              <a:gd name="connsiteX6" fmla="*/ 546010 w 2328759"/>
              <a:gd name="connsiteY6" fmla="*/ 783372 h 1599096"/>
              <a:gd name="connsiteX7" fmla="*/ 578901 w 2328759"/>
              <a:gd name="connsiteY7" fmla="*/ 1480209 h 1599096"/>
              <a:gd name="connsiteX8" fmla="*/ 59205 w 2328759"/>
              <a:gd name="connsiteY8" fmla="*/ 1599096 h 1599096"/>
              <a:gd name="connsiteX9" fmla="*/ 0 w 2328759"/>
              <a:gd name="connsiteY9" fmla="*/ 173898 h 1599096"/>
              <a:gd name="connsiteX0" fmla="*/ 0 w 2328759"/>
              <a:gd name="connsiteY0" fmla="*/ 173898 h 1599096"/>
              <a:gd name="connsiteX1" fmla="*/ 565744 w 2328759"/>
              <a:gd name="connsiteY1" fmla="*/ 42330 h 1599096"/>
              <a:gd name="connsiteX2" fmla="*/ 2289290 w 2328759"/>
              <a:gd name="connsiteY2" fmla="*/ 0 h 1599096"/>
              <a:gd name="connsiteX3" fmla="*/ 2328759 w 2328759"/>
              <a:gd name="connsiteY3" fmla="*/ 1111752 h 1599096"/>
              <a:gd name="connsiteX4" fmla="*/ 2105092 w 2328759"/>
              <a:gd name="connsiteY4" fmla="*/ 1144644 h 1599096"/>
              <a:gd name="connsiteX5" fmla="*/ 2006416 w 2328759"/>
              <a:gd name="connsiteY5" fmla="*/ 572322 h 1599096"/>
              <a:gd name="connsiteX6" fmla="*/ 546010 w 2328759"/>
              <a:gd name="connsiteY6" fmla="*/ 783372 h 1599096"/>
              <a:gd name="connsiteX7" fmla="*/ 552587 w 2328759"/>
              <a:gd name="connsiteY7" fmla="*/ 1493366 h 1599096"/>
              <a:gd name="connsiteX8" fmla="*/ 59205 w 2328759"/>
              <a:gd name="connsiteY8" fmla="*/ 1599096 h 1599096"/>
              <a:gd name="connsiteX9" fmla="*/ 0 w 2328759"/>
              <a:gd name="connsiteY9" fmla="*/ 173898 h 1599096"/>
              <a:gd name="connsiteX0" fmla="*/ 0 w 2328759"/>
              <a:gd name="connsiteY0" fmla="*/ 173898 h 1599096"/>
              <a:gd name="connsiteX1" fmla="*/ 565744 w 2328759"/>
              <a:gd name="connsiteY1" fmla="*/ 42330 h 1599096"/>
              <a:gd name="connsiteX2" fmla="*/ 2289290 w 2328759"/>
              <a:gd name="connsiteY2" fmla="*/ 0 h 1599096"/>
              <a:gd name="connsiteX3" fmla="*/ 2328759 w 2328759"/>
              <a:gd name="connsiteY3" fmla="*/ 1111752 h 1599096"/>
              <a:gd name="connsiteX4" fmla="*/ 2105092 w 2328759"/>
              <a:gd name="connsiteY4" fmla="*/ 1144644 h 1599096"/>
              <a:gd name="connsiteX5" fmla="*/ 2006416 w 2328759"/>
              <a:gd name="connsiteY5" fmla="*/ 572322 h 1599096"/>
              <a:gd name="connsiteX6" fmla="*/ 546010 w 2328759"/>
              <a:gd name="connsiteY6" fmla="*/ 783372 h 1599096"/>
              <a:gd name="connsiteX7" fmla="*/ 578901 w 2328759"/>
              <a:gd name="connsiteY7" fmla="*/ 1486788 h 1599096"/>
              <a:gd name="connsiteX8" fmla="*/ 59205 w 2328759"/>
              <a:gd name="connsiteY8" fmla="*/ 1599096 h 1599096"/>
              <a:gd name="connsiteX9" fmla="*/ 0 w 2328759"/>
              <a:gd name="connsiteY9" fmla="*/ 173898 h 1599096"/>
              <a:gd name="connsiteX0" fmla="*/ 0 w 2328759"/>
              <a:gd name="connsiteY0" fmla="*/ 173898 h 1599096"/>
              <a:gd name="connsiteX1" fmla="*/ 565744 w 2328759"/>
              <a:gd name="connsiteY1" fmla="*/ 42330 h 1599096"/>
              <a:gd name="connsiteX2" fmla="*/ 2289290 w 2328759"/>
              <a:gd name="connsiteY2" fmla="*/ 0 h 1599096"/>
              <a:gd name="connsiteX3" fmla="*/ 2328759 w 2328759"/>
              <a:gd name="connsiteY3" fmla="*/ 1111752 h 1599096"/>
              <a:gd name="connsiteX4" fmla="*/ 2105092 w 2328759"/>
              <a:gd name="connsiteY4" fmla="*/ 1144644 h 1599096"/>
              <a:gd name="connsiteX5" fmla="*/ 2006416 w 2328759"/>
              <a:gd name="connsiteY5" fmla="*/ 572322 h 1599096"/>
              <a:gd name="connsiteX6" fmla="*/ 546010 w 2328759"/>
              <a:gd name="connsiteY6" fmla="*/ 783372 h 1599096"/>
              <a:gd name="connsiteX7" fmla="*/ 552588 w 2328759"/>
              <a:gd name="connsiteY7" fmla="*/ 1499945 h 1599096"/>
              <a:gd name="connsiteX8" fmla="*/ 59205 w 2328759"/>
              <a:gd name="connsiteY8" fmla="*/ 1599096 h 1599096"/>
              <a:gd name="connsiteX9" fmla="*/ 0 w 2328759"/>
              <a:gd name="connsiteY9" fmla="*/ 173898 h 1599096"/>
              <a:gd name="connsiteX0" fmla="*/ 0 w 2328759"/>
              <a:gd name="connsiteY0" fmla="*/ 173898 h 1599096"/>
              <a:gd name="connsiteX1" fmla="*/ 565744 w 2328759"/>
              <a:gd name="connsiteY1" fmla="*/ 42330 h 1599096"/>
              <a:gd name="connsiteX2" fmla="*/ 2289290 w 2328759"/>
              <a:gd name="connsiteY2" fmla="*/ 0 h 1599096"/>
              <a:gd name="connsiteX3" fmla="*/ 2328759 w 2328759"/>
              <a:gd name="connsiteY3" fmla="*/ 1111752 h 1599096"/>
              <a:gd name="connsiteX4" fmla="*/ 2105092 w 2328759"/>
              <a:gd name="connsiteY4" fmla="*/ 1144644 h 1599096"/>
              <a:gd name="connsiteX5" fmla="*/ 2078779 w 2328759"/>
              <a:gd name="connsiteY5" fmla="*/ 565744 h 1599096"/>
              <a:gd name="connsiteX6" fmla="*/ 546010 w 2328759"/>
              <a:gd name="connsiteY6" fmla="*/ 783372 h 1599096"/>
              <a:gd name="connsiteX7" fmla="*/ 552588 w 2328759"/>
              <a:gd name="connsiteY7" fmla="*/ 1499945 h 1599096"/>
              <a:gd name="connsiteX8" fmla="*/ 59205 w 2328759"/>
              <a:gd name="connsiteY8" fmla="*/ 1599096 h 1599096"/>
              <a:gd name="connsiteX9" fmla="*/ 0 w 2328759"/>
              <a:gd name="connsiteY9" fmla="*/ 173898 h 1599096"/>
              <a:gd name="connsiteX0" fmla="*/ 1 w 2328760"/>
              <a:gd name="connsiteY0" fmla="*/ 173898 h 1599096"/>
              <a:gd name="connsiteX1" fmla="*/ 565745 w 2328760"/>
              <a:gd name="connsiteY1" fmla="*/ 42330 h 1599096"/>
              <a:gd name="connsiteX2" fmla="*/ 2289291 w 2328760"/>
              <a:gd name="connsiteY2" fmla="*/ 0 h 1599096"/>
              <a:gd name="connsiteX3" fmla="*/ 2328760 w 2328760"/>
              <a:gd name="connsiteY3" fmla="*/ 1111752 h 1599096"/>
              <a:gd name="connsiteX4" fmla="*/ 2105093 w 2328760"/>
              <a:gd name="connsiteY4" fmla="*/ 1144644 h 1599096"/>
              <a:gd name="connsiteX5" fmla="*/ 2078780 w 2328760"/>
              <a:gd name="connsiteY5" fmla="*/ 565744 h 1599096"/>
              <a:gd name="connsiteX6" fmla="*/ 546011 w 2328760"/>
              <a:gd name="connsiteY6" fmla="*/ 783372 h 1599096"/>
              <a:gd name="connsiteX7" fmla="*/ 552589 w 2328760"/>
              <a:gd name="connsiteY7" fmla="*/ 1499945 h 1599096"/>
              <a:gd name="connsiteX8" fmla="*/ 0 w 2328760"/>
              <a:gd name="connsiteY8" fmla="*/ 1599096 h 1599096"/>
              <a:gd name="connsiteX9" fmla="*/ 1 w 2328760"/>
              <a:gd name="connsiteY9" fmla="*/ 173898 h 1599096"/>
              <a:gd name="connsiteX0" fmla="*/ 0 w 2368230"/>
              <a:gd name="connsiteY0" fmla="*/ 147585 h 1599096"/>
              <a:gd name="connsiteX1" fmla="*/ 605215 w 2368230"/>
              <a:gd name="connsiteY1" fmla="*/ 42330 h 1599096"/>
              <a:gd name="connsiteX2" fmla="*/ 2328761 w 2368230"/>
              <a:gd name="connsiteY2" fmla="*/ 0 h 1599096"/>
              <a:gd name="connsiteX3" fmla="*/ 2368230 w 2368230"/>
              <a:gd name="connsiteY3" fmla="*/ 1111752 h 1599096"/>
              <a:gd name="connsiteX4" fmla="*/ 2144563 w 2368230"/>
              <a:gd name="connsiteY4" fmla="*/ 1144644 h 1599096"/>
              <a:gd name="connsiteX5" fmla="*/ 2118250 w 2368230"/>
              <a:gd name="connsiteY5" fmla="*/ 565744 h 1599096"/>
              <a:gd name="connsiteX6" fmla="*/ 585481 w 2368230"/>
              <a:gd name="connsiteY6" fmla="*/ 783372 h 1599096"/>
              <a:gd name="connsiteX7" fmla="*/ 592059 w 2368230"/>
              <a:gd name="connsiteY7" fmla="*/ 1499945 h 1599096"/>
              <a:gd name="connsiteX8" fmla="*/ 39470 w 2368230"/>
              <a:gd name="connsiteY8" fmla="*/ 1599096 h 1599096"/>
              <a:gd name="connsiteX9" fmla="*/ 0 w 2368230"/>
              <a:gd name="connsiteY9" fmla="*/ 147585 h 1599096"/>
              <a:gd name="connsiteX0" fmla="*/ 0 w 2361651"/>
              <a:gd name="connsiteY0" fmla="*/ 114693 h 1599096"/>
              <a:gd name="connsiteX1" fmla="*/ 598636 w 2361651"/>
              <a:gd name="connsiteY1" fmla="*/ 42330 h 1599096"/>
              <a:gd name="connsiteX2" fmla="*/ 2322182 w 2361651"/>
              <a:gd name="connsiteY2" fmla="*/ 0 h 1599096"/>
              <a:gd name="connsiteX3" fmla="*/ 2361651 w 2361651"/>
              <a:gd name="connsiteY3" fmla="*/ 1111752 h 1599096"/>
              <a:gd name="connsiteX4" fmla="*/ 2137984 w 2361651"/>
              <a:gd name="connsiteY4" fmla="*/ 1144644 h 1599096"/>
              <a:gd name="connsiteX5" fmla="*/ 2111671 w 2361651"/>
              <a:gd name="connsiteY5" fmla="*/ 565744 h 1599096"/>
              <a:gd name="connsiteX6" fmla="*/ 578902 w 2361651"/>
              <a:gd name="connsiteY6" fmla="*/ 783372 h 1599096"/>
              <a:gd name="connsiteX7" fmla="*/ 585480 w 2361651"/>
              <a:gd name="connsiteY7" fmla="*/ 1499945 h 1599096"/>
              <a:gd name="connsiteX8" fmla="*/ 32891 w 2361651"/>
              <a:gd name="connsiteY8" fmla="*/ 1599096 h 1599096"/>
              <a:gd name="connsiteX9" fmla="*/ 0 w 2361651"/>
              <a:gd name="connsiteY9" fmla="*/ 114693 h 1599096"/>
              <a:gd name="connsiteX0" fmla="*/ 0 w 2361651"/>
              <a:gd name="connsiteY0" fmla="*/ 114693 h 1612253"/>
              <a:gd name="connsiteX1" fmla="*/ 598636 w 2361651"/>
              <a:gd name="connsiteY1" fmla="*/ 42330 h 1612253"/>
              <a:gd name="connsiteX2" fmla="*/ 2322182 w 2361651"/>
              <a:gd name="connsiteY2" fmla="*/ 0 h 1612253"/>
              <a:gd name="connsiteX3" fmla="*/ 2361651 w 2361651"/>
              <a:gd name="connsiteY3" fmla="*/ 1111752 h 1612253"/>
              <a:gd name="connsiteX4" fmla="*/ 2137984 w 2361651"/>
              <a:gd name="connsiteY4" fmla="*/ 1144644 h 1612253"/>
              <a:gd name="connsiteX5" fmla="*/ 2111671 w 2361651"/>
              <a:gd name="connsiteY5" fmla="*/ 565744 h 1612253"/>
              <a:gd name="connsiteX6" fmla="*/ 578902 w 2361651"/>
              <a:gd name="connsiteY6" fmla="*/ 783372 h 1612253"/>
              <a:gd name="connsiteX7" fmla="*/ 585480 w 2361651"/>
              <a:gd name="connsiteY7" fmla="*/ 1499945 h 1612253"/>
              <a:gd name="connsiteX8" fmla="*/ 32891 w 2361651"/>
              <a:gd name="connsiteY8" fmla="*/ 1612253 h 1612253"/>
              <a:gd name="connsiteX9" fmla="*/ 0 w 2361651"/>
              <a:gd name="connsiteY9" fmla="*/ 114693 h 1612253"/>
              <a:gd name="connsiteX0" fmla="*/ 0 w 2361651"/>
              <a:gd name="connsiteY0" fmla="*/ 114693 h 1612253"/>
              <a:gd name="connsiteX1" fmla="*/ 598636 w 2361651"/>
              <a:gd name="connsiteY1" fmla="*/ 42330 h 1612253"/>
              <a:gd name="connsiteX2" fmla="*/ 1315682 w 2361651"/>
              <a:gd name="connsiteY2" fmla="*/ 6578 h 1612253"/>
              <a:gd name="connsiteX3" fmla="*/ 2322182 w 2361651"/>
              <a:gd name="connsiteY3" fmla="*/ 0 h 1612253"/>
              <a:gd name="connsiteX4" fmla="*/ 2361651 w 2361651"/>
              <a:gd name="connsiteY4" fmla="*/ 1111752 h 1612253"/>
              <a:gd name="connsiteX5" fmla="*/ 2137984 w 2361651"/>
              <a:gd name="connsiteY5" fmla="*/ 1144644 h 1612253"/>
              <a:gd name="connsiteX6" fmla="*/ 2111671 w 2361651"/>
              <a:gd name="connsiteY6" fmla="*/ 565744 h 1612253"/>
              <a:gd name="connsiteX7" fmla="*/ 578902 w 2361651"/>
              <a:gd name="connsiteY7" fmla="*/ 783372 h 1612253"/>
              <a:gd name="connsiteX8" fmla="*/ 585480 w 2361651"/>
              <a:gd name="connsiteY8" fmla="*/ 1499945 h 1612253"/>
              <a:gd name="connsiteX9" fmla="*/ 32891 w 2361651"/>
              <a:gd name="connsiteY9" fmla="*/ 1612253 h 1612253"/>
              <a:gd name="connsiteX10" fmla="*/ 0 w 2361651"/>
              <a:gd name="connsiteY10" fmla="*/ 114693 h 1612253"/>
              <a:gd name="connsiteX0" fmla="*/ 0 w 2361651"/>
              <a:gd name="connsiteY0" fmla="*/ 121272 h 1618832"/>
              <a:gd name="connsiteX1" fmla="*/ 598636 w 2361651"/>
              <a:gd name="connsiteY1" fmla="*/ 48909 h 1618832"/>
              <a:gd name="connsiteX2" fmla="*/ 1559083 w 2361651"/>
              <a:gd name="connsiteY2" fmla="*/ 0 h 1618832"/>
              <a:gd name="connsiteX3" fmla="*/ 2322182 w 2361651"/>
              <a:gd name="connsiteY3" fmla="*/ 6579 h 1618832"/>
              <a:gd name="connsiteX4" fmla="*/ 2361651 w 2361651"/>
              <a:gd name="connsiteY4" fmla="*/ 1118331 h 1618832"/>
              <a:gd name="connsiteX5" fmla="*/ 2137984 w 2361651"/>
              <a:gd name="connsiteY5" fmla="*/ 1151223 h 1618832"/>
              <a:gd name="connsiteX6" fmla="*/ 2111671 w 2361651"/>
              <a:gd name="connsiteY6" fmla="*/ 572323 h 1618832"/>
              <a:gd name="connsiteX7" fmla="*/ 578902 w 2361651"/>
              <a:gd name="connsiteY7" fmla="*/ 789951 h 1618832"/>
              <a:gd name="connsiteX8" fmla="*/ 585480 w 2361651"/>
              <a:gd name="connsiteY8" fmla="*/ 1506524 h 1618832"/>
              <a:gd name="connsiteX9" fmla="*/ 32891 w 2361651"/>
              <a:gd name="connsiteY9" fmla="*/ 1618832 h 1618832"/>
              <a:gd name="connsiteX10" fmla="*/ 0 w 2361651"/>
              <a:gd name="connsiteY10" fmla="*/ 121272 h 1618832"/>
              <a:gd name="connsiteX0" fmla="*/ 0 w 2361651"/>
              <a:gd name="connsiteY0" fmla="*/ 121272 h 1618832"/>
              <a:gd name="connsiteX1" fmla="*/ 598636 w 2361651"/>
              <a:gd name="connsiteY1" fmla="*/ 48909 h 1618832"/>
              <a:gd name="connsiteX2" fmla="*/ 1559083 w 2361651"/>
              <a:gd name="connsiteY2" fmla="*/ 0 h 1618832"/>
              <a:gd name="connsiteX3" fmla="*/ 2322182 w 2361651"/>
              <a:gd name="connsiteY3" fmla="*/ 6579 h 1618832"/>
              <a:gd name="connsiteX4" fmla="*/ 2361651 w 2361651"/>
              <a:gd name="connsiteY4" fmla="*/ 1118331 h 1618832"/>
              <a:gd name="connsiteX5" fmla="*/ 2137984 w 2361651"/>
              <a:gd name="connsiteY5" fmla="*/ 1151223 h 1618832"/>
              <a:gd name="connsiteX6" fmla="*/ 2038646 w 2361651"/>
              <a:gd name="connsiteY6" fmla="*/ 569148 h 1618832"/>
              <a:gd name="connsiteX7" fmla="*/ 578902 w 2361651"/>
              <a:gd name="connsiteY7" fmla="*/ 789951 h 1618832"/>
              <a:gd name="connsiteX8" fmla="*/ 585480 w 2361651"/>
              <a:gd name="connsiteY8" fmla="*/ 1506524 h 1618832"/>
              <a:gd name="connsiteX9" fmla="*/ 32891 w 2361651"/>
              <a:gd name="connsiteY9" fmla="*/ 1618832 h 1618832"/>
              <a:gd name="connsiteX10" fmla="*/ 0 w 2361651"/>
              <a:gd name="connsiteY10" fmla="*/ 121272 h 1618832"/>
              <a:gd name="connsiteX0" fmla="*/ 0 w 2361651"/>
              <a:gd name="connsiteY0" fmla="*/ 121272 h 1618832"/>
              <a:gd name="connsiteX1" fmla="*/ 598636 w 2361651"/>
              <a:gd name="connsiteY1" fmla="*/ 48909 h 1618832"/>
              <a:gd name="connsiteX2" fmla="*/ 1559083 w 2361651"/>
              <a:gd name="connsiteY2" fmla="*/ 0 h 1618832"/>
              <a:gd name="connsiteX3" fmla="*/ 2322182 w 2361651"/>
              <a:gd name="connsiteY3" fmla="*/ 6579 h 1618832"/>
              <a:gd name="connsiteX4" fmla="*/ 2361651 w 2361651"/>
              <a:gd name="connsiteY4" fmla="*/ 1118331 h 1618832"/>
              <a:gd name="connsiteX5" fmla="*/ 2036384 w 2361651"/>
              <a:gd name="connsiteY5" fmla="*/ 1167098 h 1618832"/>
              <a:gd name="connsiteX6" fmla="*/ 2038646 w 2361651"/>
              <a:gd name="connsiteY6" fmla="*/ 569148 h 1618832"/>
              <a:gd name="connsiteX7" fmla="*/ 578902 w 2361651"/>
              <a:gd name="connsiteY7" fmla="*/ 789951 h 1618832"/>
              <a:gd name="connsiteX8" fmla="*/ 585480 w 2361651"/>
              <a:gd name="connsiteY8" fmla="*/ 1506524 h 1618832"/>
              <a:gd name="connsiteX9" fmla="*/ 32891 w 2361651"/>
              <a:gd name="connsiteY9" fmla="*/ 1618832 h 1618832"/>
              <a:gd name="connsiteX10" fmla="*/ 0 w 2361651"/>
              <a:gd name="connsiteY10" fmla="*/ 121272 h 1618832"/>
              <a:gd name="connsiteX0" fmla="*/ 0 w 2361651"/>
              <a:gd name="connsiteY0" fmla="*/ 121272 h 1618832"/>
              <a:gd name="connsiteX1" fmla="*/ 598636 w 2361651"/>
              <a:gd name="connsiteY1" fmla="*/ 48909 h 1618832"/>
              <a:gd name="connsiteX2" fmla="*/ 1559083 w 2361651"/>
              <a:gd name="connsiteY2" fmla="*/ 0 h 1618832"/>
              <a:gd name="connsiteX3" fmla="*/ 2322182 w 2361651"/>
              <a:gd name="connsiteY3" fmla="*/ 6579 h 1618832"/>
              <a:gd name="connsiteX4" fmla="*/ 2361651 w 2361651"/>
              <a:gd name="connsiteY4" fmla="*/ 1118331 h 1618832"/>
              <a:gd name="connsiteX5" fmla="*/ 2036384 w 2361651"/>
              <a:gd name="connsiteY5" fmla="*/ 1167098 h 1618832"/>
              <a:gd name="connsiteX6" fmla="*/ 2038646 w 2361651"/>
              <a:gd name="connsiteY6" fmla="*/ 569148 h 1618832"/>
              <a:gd name="connsiteX7" fmla="*/ 629702 w 2361651"/>
              <a:gd name="connsiteY7" fmla="*/ 777251 h 1618832"/>
              <a:gd name="connsiteX8" fmla="*/ 585480 w 2361651"/>
              <a:gd name="connsiteY8" fmla="*/ 1506524 h 1618832"/>
              <a:gd name="connsiteX9" fmla="*/ 32891 w 2361651"/>
              <a:gd name="connsiteY9" fmla="*/ 1618832 h 1618832"/>
              <a:gd name="connsiteX10" fmla="*/ 0 w 2361651"/>
              <a:gd name="connsiteY10" fmla="*/ 121272 h 1618832"/>
              <a:gd name="connsiteX0" fmla="*/ 0 w 2361651"/>
              <a:gd name="connsiteY0" fmla="*/ 121272 h 1618832"/>
              <a:gd name="connsiteX1" fmla="*/ 598636 w 2361651"/>
              <a:gd name="connsiteY1" fmla="*/ 48909 h 1618832"/>
              <a:gd name="connsiteX2" fmla="*/ 1559083 w 2361651"/>
              <a:gd name="connsiteY2" fmla="*/ 0 h 1618832"/>
              <a:gd name="connsiteX3" fmla="*/ 2322182 w 2361651"/>
              <a:gd name="connsiteY3" fmla="*/ 6579 h 1618832"/>
              <a:gd name="connsiteX4" fmla="*/ 2361651 w 2361651"/>
              <a:gd name="connsiteY4" fmla="*/ 1118331 h 1618832"/>
              <a:gd name="connsiteX5" fmla="*/ 2036384 w 2361651"/>
              <a:gd name="connsiteY5" fmla="*/ 1167098 h 1618832"/>
              <a:gd name="connsiteX6" fmla="*/ 2038646 w 2361651"/>
              <a:gd name="connsiteY6" fmla="*/ 569148 h 1618832"/>
              <a:gd name="connsiteX7" fmla="*/ 629702 w 2361651"/>
              <a:gd name="connsiteY7" fmla="*/ 777251 h 1618832"/>
              <a:gd name="connsiteX8" fmla="*/ 633105 w 2361651"/>
              <a:gd name="connsiteY8" fmla="*/ 1500174 h 1618832"/>
              <a:gd name="connsiteX9" fmla="*/ 32891 w 2361651"/>
              <a:gd name="connsiteY9" fmla="*/ 1618832 h 1618832"/>
              <a:gd name="connsiteX10" fmla="*/ 0 w 2361651"/>
              <a:gd name="connsiteY10" fmla="*/ 121272 h 1618832"/>
              <a:gd name="connsiteX0" fmla="*/ 0 w 2361651"/>
              <a:gd name="connsiteY0" fmla="*/ 121272 h 1587082"/>
              <a:gd name="connsiteX1" fmla="*/ 598636 w 2361651"/>
              <a:gd name="connsiteY1" fmla="*/ 48909 h 1587082"/>
              <a:gd name="connsiteX2" fmla="*/ 1559083 w 2361651"/>
              <a:gd name="connsiteY2" fmla="*/ 0 h 1587082"/>
              <a:gd name="connsiteX3" fmla="*/ 2322182 w 2361651"/>
              <a:gd name="connsiteY3" fmla="*/ 6579 h 1587082"/>
              <a:gd name="connsiteX4" fmla="*/ 2361651 w 2361651"/>
              <a:gd name="connsiteY4" fmla="*/ 1118331 h 1587082"/>
              <a:gd name="connsiteX5" fmla="*/ 2036384 w 2361651"/>
              <a:gd name="connsiteY5" fmla="*/ 1167098 h 1587082"/>
              <a:gd name="connsiteX6" fmla="*/ 2038646 w 2361651"/>
              <a:gd name="connsiteY6" fmla="*/ 569148 h 1587082"/>
              <a:gd name="connsiteX7" fmla="*/ 629702 w 2361651"/>
              <a:gd name="connsiteY7" fmla="*/ 777251 h 1587082"/>
              <a:gd name="connsiteX8" fmla="*/ 633105 w 2361651"/>
              <a:gd name="connsiteY8" fmla="*/ 1500174 h 1587082"/>
              <a:gd name="connsiteX9" fmla="*/ 175766 w 2361651"/>
              <a:gd name="connsiteY9" fmla="*/ 1587082 h 1587082"/>
              <a:gd name="connsiteX10" fmla="*/ 0 w 2361651"/>
              <a:gd name="connsiteY10" fmla="*/ 121272 h 1587082"/>
              <a:gd name="connsiteX0" fmla="*/ 0 w 2209251"/>
              <a:gd name="connsiteY0" fmla="*/ 197472 h 1587082"/>
              <a:gd name="connsiteX1" fmla="*/ 446236 w 2209251"/>
              <a:gd name="connsiteY1" fmla="*/ 48909 h 1587082"/>
              <a:gd name="connsiteX2" fmla="*/ 1406683 w 2209251"/>
              <a:gd name="connsiteY2" fmla="*/ 0 h 1587082"/>
              <a:gd name="connsiteX3" fmla="*/ 2169782 w 2209251"/>
              <a:gd name="connsiteY3" fmla="*/ 6579 h 1587082"/>
              <a:gd name="connsiteX4" fmla="*/ 2209251 w 2209251"/>
              <a:gd name="connsiteY4" fmla="*/ 1118331 h 1587082"/>
              <a:gd name="connsiteX5" fmla="*/ 1883984 w 2209251"/>
              <a:gd name="connsiteY5" fmla="*/ 1167098 h 1587082"/>
              <a:gd name="connsiteX6" fmla="*/ 1886246 w 2209251"/>
              <a:gd name="connsiteY6" fmla="*/ 569148 h 1587082"/>
              <a:gd name="connsiteX7" fmla="*/ 477302 w 2209251"/>
              <a:gd name="connsiteY7" fmla="*/ 777251 h 1587082"/>
              <a:gd name="connsiteX8" fmla="*/ 480705 w 2209251"/>
              <a:gd name="connsiteY8" fmla="*/ 1500174 h 1587082"/>
              <a:gd name="connsiteX9" fmla="*/ 23366 w 2209251"/>
              <a:gd name="connsiteY9" fmla="*/ 1587082 h 1587082"/>
              <a:gd name="connsiteX10" fmla="*/ 0 w 2209251"/>
              <a:gd name="connsiteY10" fmla="*/ 197472 h 1587082"/>
              <a:gd name="connsiteX0" fmla="*/ 0 w 2209251"/>
              <a:gd name="connsiteY0" fmla="*/ 197472 h 1587082"/>
              <a:gd name="connsiteX1" fmla="*/ 1406683 w 2209251"/>
              <a:gd name="connsiteY1" fmla="*/ 0 h 1587082"/>
              <a:gd name="connsiteX2" fmla="*/ 2169782 w 2209251"/>
              <a:gd name="connsiteY2" fmla="*/ 6579 h 1587082"/>
              <a:gd name="connsiteX3" fmla="*/ 2209251 w 2209251"/>
              <a:gd name="connsiteY3" fmla="*/ 1118331 h 1587082"/>
              <a:gd name="connsiteX4" fmla="*/ 1883984 w 2209251"/>
              <a:gd name="connsiteY4" fmla="*/ 1167098 h 1587082"/>
              <a:gd name="connsiteX5" fmla="*/ 1886246 w 2209251"/>
              <a:gd name="connsiteY5" fmla="*/ 569148 h 1587082"/>
              <a:gd name="connsiteX6" fmla="*/ 477302 w 2209251"/>
              <a:gd name="connsiteY6" fmla="*/ 777251 h 1587082"/>
              <a:gd name="connsiteX7" fmla="*/ 480705 w 2209251"/>
              <a:gd name="connsiteY7" fmla="*/ 1500174 h 1587082"/>
              <a:gd name="connsiteX8" fmla="*/ 23366 w 2209251"/>
              <a:gd name="connsiteY8" fmla="*/ 1587082 h 1587082"/>
              <a:gd name="connsiteX9" fmla="*/ 0 w 2209251"/>
              <a:gd name="connsiteY9" fmla="*/ 197472 h 1587082"/>
              <a:gd name="connsiteX0" fmla="*/ 0 w 2209251"/>
              <a:gd name="connsiteY0" fmla="*/ 190893 h 1580503"/>
              <a:gd name="connsiteX1" fmla="*/ 2169782 w 2209251"/>
              <a:gd name="connsiteY1" fmla="*/ 0 h 1580503"/>
              <a:gd name="connsiteX2" fmla="*/ 2209251 w 2209251"/>
              <a:gd name="connsiteY2" fmla="*/ 1111752 h 1580503"/>
              <a:gd name="connsiteX3" fmla="*/ 1883984 w 2209251"/>
              <a:gd name="connsiteY3" fmla="*/ 1160519 h 1580503"/>
              <a:gd name="connsiteX4" fmla="*/ 1886246 w 2209251"/>
              <a:gd name="connsiteY4" fmla="*/ 562569 h 1580503"/>
              <a:gd name="connsiteX5" fmla="*/ 477302 w 2209251"/>
              <a:gd name="connsiteY5" fmla="*/ 770672 h 1580503"/>
              <a:gd name="connsiteX6" fmla="*/ 480705 w 2209251"/>
              <a:gd name="connsiteY6" fmla="*/ 1493595 h 1580503"/>
              <a:gd name="connsiteX7" fmla="*/ 23366 w 2209251"/>
              <a:gd name="connsiteY7" fmla="*/ 1580503 h 1580503"/>
              <a:gd name="connsiteX8" fmla="*/ 0 w 2209251"/>
              <a:gd name="connsiteY8" fmla="*/ 190893 h 1580503"/>
              <a:gd name="connsiteX0" fmla="*/ 0 w 2209253"/>
              <a:gd name="connsiteY0" fmla="*/ 171157 h 1560767"/>
              <a:gd name="connsiteX1" fmla="*/ 2209253 w 2209253"/>
              <a:gd name="connsiteY1" fmla="*/ 0 h 1560767"/>
              <a:gd name="connsiteX2" fmla="*/ 2209251 w 2209253"/>
              <a:gd name="connsiteY2" fmla="*/ 1092016 h 1560767"/>
              <a:gd name="connsiteX3" fmla="*/ 1883984 w 2209253"/>
              <a:gd name="connsiteY3" fmla="*/ 1140783 h 1560767"/>
              <a:gd name="connsiteX4" fmla="*/ 1886246 w 2209253"/>
              <a:gd name="connsiteY4" fmla="*/ 542833 h 1560767"/>
              <a:gd name="connsiteX5" fmla="*/ 477302 w 2209253"/>
              <a:gd name="connsiteY5" fmla="*/ 750936 h 1560767"/>
              <a:gd name="connsiteX6" fmla="*/ 480705 w 2209253"/>
              <a:gd name="connsiteY6" fmla="*/ 1473859 h 1560767"/>
              <a:gd name="connsiteX7" fmla="*/ 23366 w 2209253"/>
              <a:gd name="connsiteY7" fmla="*/ 1560767 h 1560767"/>
              <a:gd name="connsiteX8" fmla="*/ 0 w 2209253"/>
              <a:gd name="connsiteY8" fmla="*/ 171157 h 1560767"/>
              <a:gd name="connsiteX0" fmla="*/ 0 w 2209253"/>
              <a:gd name="connsiteY0" fmla="*/ 171157 h 1560767"/>
              <a:gd name="connsiteX1" fmla="*/ 2209253 w 2209253"/>
              <a:gd name="connsiteY1" fmla="*/ 0 h 1560767"/>
              <a:gd name="connsiteX2" fmla="*/ 2209251 w 2209253"/>
              <a:gd name="connsiteY2" fmla="*/ 1092016 h 1560767"/>
              <a:gd name="connsiteX3" fmla="*/ 1890334 w 2209253"/>
              <a:gd name="connsiteY3" fmla="*/ 1140783 h 1560767"/>
              <a:gd name="connsiteX4" fmla="*/ 1886246 w 2209253"/>
              <a:gd name="connsiteY4" fmla="*/ 542833 h 1560767"/>
              <a:gd name="connsiteX5" fmla="*/ 477302 w 2209253"/>
              <a:gd name="connsiteY5" fmla="*/ 750936 h 1560767"/>
              <a:gd name="connsiteX6" fmla="*/ 480705 w 2209253"/>
              <a:gd name="connsiteY6" fmla="*/ 1473859 h 1560767"/>
              <a:gd name="connsiteX7" fmla="*/ 23366 w 2209253"/>
              <a:gd name="connsiteY7" fmla="*/ 1560767 h 1560767"/>
              <a:gd name="connsiteX8" fmla="*/ 0 w 2209253"/>
              <a:gd name="connsiteY8" fmla="*/ 171157 h 1560767"/>
              <a:gd name="connsiteX0" fmla="*/ 0 w 2209253"/>
              <a:gd name="connsiteY0" fmla="*/ 171157 h 1560767"/>
              <a:gd name="connsiteX1" fmla="*/ 2209253 w 2209253"/>
              <a:gd name="connsiteY1" fmla="*/ 0 h 1560767"/>
              <a:gd name="connsiteX2" fmla="*/ 2209251 w 2209253"/>
              <a:gd name="connsiteY2" fmla="*/ 1092016 h 1560767"/>
              <a:gd name="connsiteX3" fmla="*/ 1896684 w 2209253"/>
              <a:gd name="connsiteY3" fmla="*/ 1140783 h 1560767"/>
              <a:gd name="connsiteX4" fmla="*/ 1886246 w 2209253"/>
              <a:gd name="connsiteY4" fmla="*/ 542833 h 1560767"/>
              <a:gd name="connsiteX5" fmla="*/ 477302 w 2209253"/>
              <a:gd name="connsiteY5" fmla="*/ 750936 h 1560767"/>
              <a:gd name="connsiteX6" fmla="*/ 480705 w 2209253"/>
              <a:gd name="connsiteY6" fmla="*/ 1473859 h 1560767"/>
              <a:gd name="connsiteX7" fmla="*/ 23366 w 2209253"/>
              <a:gd name="connsiteY7" fmla="*/ 1560767 h 1560767"/>
              <a:gd name="connsiteX8" fmla="*/ 0 w 2209253"/>
              <a:gd name="connsiteY8" fmla="*/ 171157 h 1560767"/>
              <a:gd name="connsiteX0" fmla="*/ 0 w 2209253"/>
              <a:gd name="connsiteY0" fmla="*/ 171157 h 1560767"/>
              <a:gd name="connsiteX1" fmla="*/ 2209253 w 2209253"/>
              <a:gd name="connsiteY1" fmla="*/ 0 h 1560767"/>
              <a:gd name="connsiteX2" fmla="*/ 2209251 w 2209253"/>
              <a:gd name="connsiteY2" fmla="*/ 1092016 h 1560767"/>
              <a:gd name="connsiteX3" fmla="*/ 1906209 w 2209253"/>
              <a:gd name="connsiteY3" fmla="*/ 1140783 h 1560767"/>
              <a:gd name="connsiteX4" fmla="*/ 1886246 w 2209253"/>
              <a:gd name="connsiteY4" fmla="*/ 542833 h 1560767"/>
              <a:gd name="connsiteX5" fmla="*/ 477302 w 2209253"/>
              <a:gd name="connsiteY5" fmla="*/ 750936 h 1560767"/>
              <a:gd name="connsiteX6" fmla="*/ 480705 w 2209253"/>
              <a:gd name="connsiteY6" fmla="*/ 1473859 h 1560767"/>
              <a:gd name="connsiteX7" fmla="*/ 23366 w 2209253"/>
              <a:gd name="connsiteY7" fmla="*/ 1560767 h 1560767"/>
              <a:gd name="connsiteX8" fmla="*/ 0 w 2209253"/>
              <a:gd name="connsiteY8" fmla="*/ 171157 h 1560767"/>
              <a:gd name="connsiteX0" fmla="*/ 0 w 2214016"/>
              <a:gd name="connsiteY0" fmla="*/ 0 h 1389610"/>
              <a:gd name="connsiteX1" fmla="*/ 2214016 w 2214016"/>
              <a:gd name="connsiteY1" fmla="*/ 628943 h 1389610"/>
              <a:gd name="connsiteX2" fmla="*/ 2209251 w 2214016"/>
              <a:gd name="connsiteY2" fmla="*/ 920859 h 1389610"/>
              <a:gd name="connsiteX3" fmla="*/ 1906209 w 2214016"/>
              <a:gd name="connsiteY3" fmla="*/ 969626 h 1389610"/>
              <a:gd name="connsiteX4" fmla="*/ 1886246 w 2214016"/>
              <a:gd name="connsiteY4" fmla="*/ 371676 h 1389610"/>
              <a:gd name="connsiteX5" fmla="*/ 477302 w 2214016"/>
              <a:gd name="connsiteY5" fmla="*/ 579779 h 1389610"/>
              <a:gd name="connsiteX6" fmla="*/ 480705 w 2214016"/>
              <a:gd name="connsiteY6" fmla="*/ 1302702 h 1389610"/>
              <a:gd name="connsiteX7" fmla="*/ 23366 w 2214016"/>
              <a:gd name="connsiteY7" fmla="*/ 1389610 h 1389610"/>
              <a:gd name="connsiteX8" fmla="*/ 0 w 2214016"/>
              <a:gd name="connsiteY8" fmla="*/ 0 h 1389610"/>
              <a:gd name="connsiteX0" fmla="*/ 0 w 2214016"/>
              <a:gd name="connsiteY0" fmla="*/ 0 h 1389610"/>
              <a:gd name="connsiteX1" fmla="*/ 2214016 w 2214016"/>
              <a:gd name="connsiteY1" fmla="*/ 628943 h 1389610"/>
              <a:gd name="connsiteX2" fmla="*/ 2209251 w 2214016"/>
              <a:gd name="connsiteY2" fmla="*/ 920859 h 1389610"/>
              <a:gd name="connsiteX3" fmla="*/ 1906209 w 2214016"/>
              <a:gd name="connsiteY3" fmla="*/ 969626 h 1389610"/>
              <a:gd name="connsiteX4" fmla="*/ 1900533 w 2214016"/>
              <a:gd name="connsiteY4" fmla="*/ 728863 h 1389610"/>
              <a:gd name="connsiteX5" fmla="*/ 477302 w 2214016"/>
              <a:gd name="connsiteY5" fmla="*/ 579779 h 1389610"/>
              <a:gd name="connsiteX6" fmla="*/ 480705 w 2214016"/>
              <a:gd name="connsiteY6" fmla="*/ 1302702 h 1389610"/>
              <a:gd name="connsiteX7" fmla="*/ 23366 w 2214016"/>
              <a:gd name="connsiteY7" fmla="*/ 1389610 h 1389610"/>
              <a:gd name="connsiteX8" fmla="*/ 0 w 2214016"/>
              <a:gd name="connsiteY8" fmla="*/ 0 h 1389610"/>
              <a:gd name="connsiteX0" fmla="*/ 0 w 2190650"/>
              <a:gd name="connsiteY0" fmla="*/ 809831 h 809831"/>
              <a:gd name="connsiteX1" fmla="*/ 2190650 w 2190650"/>
              <a:gd name="connsiteY1" fmla="*/ 49164 h 809831"/>
              <a:gd name="connsiteX2" fmla="*/ 2185885 w 2190650"/>
              <a:gd name="connsiteY2" fmla="*/ 341080 h 809831"/>
              <a:gd name="connsiteX3" fmla="*/ 1882843 w 2190650"/>
              <a:gd name="connsiteY3" fmla="*/ 389847 h 809831"/>
              <a:gd name="connsiteX4" fmla="*/ 1877167 w 2190650"/>
              <a:gd name="connsiteY4" fmla="*/ 149084 h 809831"/>
              <a:gd name="connsiteX5" fmla="*/ 453936 w 2190650"/>
              <a:gd name="connsiteY5" fmla="*/ 0 h 809831"/>
              <a:gd name="connsiteX6" fmla="*/ 457339 w 2190650"/>
              <a:gd name="connsiteY6" fmla="*/ 722923 h 809831"/>
              <a:gd name="connsiteX7" fmla="*/ 0 w 2190650"/>
              <a:gd name="connsiteY7" fmla="*/ 809831 h 809831"/>
              <a:gd name="connsiteX0" fmla="*/ 3403 w 1736714"/>
              <a:gd name="connsiteY0" fmla="*/ 722923 h 722923"/>
              <a:gd name="connsiteX1" fmla="*/ 1736714 w 1736714"/>
              <a:gd name="connsiteY1" fmla="*/ 49164 h 722923"/>
              <a:gd name="connsiteX2" fmla="*/ 1731949 w 1736714"/>
              <a:gd name="connsiteY2" fmla="*/ 341080 h 722923"/>
              <a:gd name="connsiteX3" fmla="*/ 1428907 w 1736714"/>
              <a:gd name="connsiteY3" fmla="*/ 389847 h 722923"/>
              <a:gd name="connsiteX4" fmla="*/ 1423231 w 1736714"/>
              <a:gd name="connsiteY4" fmla="*/ 149084 h 722923"/>
              <a:gd name="connsiteX5" fmla="*/ 0 w 1736714"/>
              <a:gd name="connsiteY5" fmla="*/ 0 h 722923"/>
              <a:gd name="connsiteX6" fmla="*/ 3403 w 1736714"/>
              <a:gd name="connsiteY6" fmla="*/ 722923 h 722923"/>
              <a:gd name="connsiteX0" fmla="*/ 0 w 1736714"/>
              <a:gd name="connsiteY0" fmla="*/ 7480 h 397327"/>
              <a:gd name="connsiteX1" fmla="*/ 1736714 w 1736714"/>
              <a:gd name="connsiteY1" fmla="*/ 56644 h 397327"/>
              <a:gd name="connsiteX2" fmla="*/ 1731949 w 1736714"/>
              <a:gd name="connsiteY2" fmla="*/ 348560 h 397327"/>
              <a:gd name="connsiteX3" fmla="*/ 1428907 w 1736714"/>
              <a:gd name="connsiteY3" fmla="*/ 397327 h 397327"/>
              <a:gd name="connsiteX4" fmla="*/ 1423231 w 1736714"/>
              <a:gd name="connsiteY4" fmla="*/ 156564 h 397327"/>
              <a:gd name="connsiteX5" fmla="*/ 0 w 1736714"/>
              <a:gd name="connsiteY5" fmla="*/ 7480 h 397327"/>
              <a:gd name="connsiteX0" fmla="*/ 0 w 313483"/>
              <a:gd name="connsiteY0" fmla="*/ 99920 h 340683"/>
              <a:gd name="connsiteX1" fmla="*/ 313483 w 313483"/>
              <a:gd name="connsiteY1" fmla="*/ 0 h 340683"/>
              <a:gd name="connsiteX2" fmla="*/ 308718 w 313483"/>
              <a:gd name="connsiteY2" fmla="*/ 291916 h 340683"/>
              <a:gd name="connsiteX3" fmla="*/ 5676 w 313483"/>
              <a:gd name="connsiteY3" fmla="*/ 340683 h 340683"/>
              <a:gd name="connsiteX4" fmla="*/ 0 w 313483"/>
              <a:gd name="connsiteY4" fmla="*/ 99920 h 340683"/>
              <a:gd name="connsiteX0" fmla="*/ 0 w 311101"/>
              <a:gd name="connsiteY0" fmla="*/ 0 h 240763"/>
              <a:gd name="connsiteX1" fmla="*/ 311101 w 311101"/>
              <a:gd name="connsiteY1" fmla="*/ 83436 h 240763"/>
              <a:gd name="connsiteX2" fmla="*/ 308718 w 311101"/>
              <a:gd name="connsiteY2" fmla="*/ 191996 h 240763"/>
              <a:gd name="connsiteX3" fmla="*/ 5676 w 311101"/>
              <a:gd name="connsiteY3" fmla="*/ 240763 h 240763"/>
              <a:gd name="connsiteX4" fmla="*/ 0 w 311101"/>
              <a:gd name="connsiteY4" fmla="*/ 0 h 240763"/>
              <a:gd name="connsiteX0" fmla="*/ 1745 w 305702"/>
              <a:gd name="connsiteY0" fmla="*/ 53584 h 168141"/>
              <a:gd name="connsiteX1" fmla="*/ 305702 w 305702"/>
              <a:gd name="connsiteY1" fmla="*/ 10814 h 168141"/>
              <a:gd name="connsiteX2" fmla="*/ 303319 w 305702"/>
              <a:gd name="connsiteY2" fmla="*/ 119374 h 168141"/>
              <a:gd name="connsiteX3" fmla="*/ 277 w 305702"/>
              <a:gd name="connsiteY3" fmla="*/ 168141 h 168141"/>
              <a:gd name="connsiteX4" fmla="*/ 1745 w 305702"/>
              <a:gd name="connsiteY4" fmla="*/ 53584 h 168141"/>
              <a:gd name="connsiteX0" fmla="*/ 1745 w 305702"/>
              <a:gd name="connsiteY0" fmla="*/ 64790 h 179347"/>
              <a:gd name="connsiteX1" fmla="*/ 305702 w 305702"/>
              <a:gd name="connsiteY1" fmla="*/ 22020 h 179347"/>
              <a:gd name="connsiteX2" fmla="*/ 296741 w 305702"/>
              <a:gd name="connsiteY2" fmla="*/ 117423 h 179347"/>
              <a:gd name="connsiteX3" fmla="*/ 277 w 305702"/>
              <a:gd name="connsiteY3" fmla="*/ 179347 h 179347"/>
              <a:gd name="connsiteX4" fmla="*/ 1745 w 305702"/>
              <a:gd name="connsiteY4" fmla="*/ 64790 h 179347"/>
              <a:gd name="connsiteX0" fmla="*/ 1745 w 439052"/>
              <a:gd name="connsiteY0" fmla="*/ 179295 h 293852"/>
              <a:gd name="connsiteX1" fmla="*/ 439052 w 439052"/>
              <a:gd name="connsiteY1" fmla="*/ 0 h 293852"/>
              <a:gd name="connsiteX2" fmla="*/ 296741 w 439052"/>
              <a:gd name="connsiteY2" fmla="*/ 231928 h 293852"/>
              <a:gd name="connsiteX3" fmla="*/ 277 w 439052"/>
              <a:gd name="connsiteY3" fmla="*/ 293852 h 293852"/>
              <a:gd name="connsiteX4" fmla="*/ 1745 w 439052"/>
              <a:gd name="connsiteY4" fmla="*/ 179295 h 293852"/>
              <a:gd name="connsiteX0" fmla="*/ 1745 w 296741"/>
              <a:gd name="connsiteY0" fmla="*/ 0 h 114557"/>
              <a:gd name="connsiteX1" fmla="*/ 296741 w 296741"/>
              <a:gd name="connsiteY1" fmla="*/ 52633 h 114557"/>
              <a:gd name="connsiteX2" fmla="*/ 277 w 296741"/>
              <a:gd name="connsiteY2" fmla="*/ 114557 h 114557"/>
              <a:gd name="connsiteX3" fmla="*/ 1745 w 296741"/>
              <a:gd name="connsiteY3" fmla="*/ 0 h 114557"/>
              <a:gd name="connsiteX0" fmla="*/ 1745 w 296741"/>
              <a:gd name="connsiteY0" fmla="*/ 0 h 114557"/>
              <a:gd name="connsiteX1" fmla="*/ 159266 w 296741"/>
              <a:gd name="connsiteY1" fmla="*/ 31251 h 114557"/>
              <a:gd name="connsiteX2" fmla="*/ 296741 w 296741"/>
              <a:gd name="connsiteY2" fmla="*/ 52633 h 114557"/>
              <a:gd name="connsiteX3" fmla="*/ 277 w 296741"/>
              <a:gd name="connsiteY3" fmla="*/ 114557 h 114557"/>
              <a:gd name="connsiteX4" fmla="*/ 1745 w 296741"/>
              <a:gd name="connsiteY4" fmla="*/ 0 h 114557"/>
              <a:gd name="connsiteX0" fmla="*/ 1745 w 302141"/>
              <a:gd name="connsiteY0" fmla="*/ 60824 h 175381"/>
              <a:gd name="connsiteX1" fmla="*/ 302141 w 302141"/>
              <a:gd name="connsiteY1" fmla="*/ 0 h 175381"/>
              <a:gd name="connsiteX2" fmla="*/ 296741 w 302141"/>
              <a:gd name="connsiteY2" fmla="*/ 113457 h 175381"/>
              <a:gd name="connsiteX3" fmla="*/ 277 w 302141"/>
              <a:gd name="connsiteY3" fmla="*/ 175381 h 175381"/>
              <a:gd name="connsiteX4" fmla="*/ 1745 w 302141"/>
              <a:gd name="connsiteY4" fmla="*/ 60824 h 175381"/>
              <a:gd name="connsiteX0" fmla="*/ 1745 w 304261"/>
              <a:gd name="connsiteY0" fmla="*/ 60824 h 175381"/>
              <a:gd name="connsiteX1" fmla="*/ 302141 w 304261"/>
              <a:gd name="connsiteY1" fmla="*/ 0 h 175381"/>
              <a:gd name="connsiteX2" fmla="*/ 303885 w 304261"/>
              <a:gd name="connsiteY2" fmla="*/ 113457 h 175381"/>
              <a:gd name="connsiteX3" fmla="*/ 277 w 304261"/>
              <a:gd name="connsiteY3" fmla="*/ 175381 h 175381"/>
              <a:gd name="connsiteX4" fmla="*/ 1745 w 304261"/>
              <a:gd name="connsiteY4" fmla="*/ 60824 h 175381"/>
              <a:gd name="connsiteX0" fmla="*/ 1745 w 302141"/>
              <a:gd name="connsiteY0" fmla="*/ 60824 h 175381"/>
              <a:gd name="connsiteX1" fmla="*/ 302141 w 302141"/>
              <a:gd name="connsiteY1" fmla="*/ 0 h 175381"/>
              <a:gd name="connsiteX2" fmla="*/ 301504 w 302141"/>
              <a:gd name="connsiteY2" fmla="*/ 113457 h 175381"/>
              <a:gd name="connsiteX3" fmla="*/ 277 w 302141"/>
              <a:gd name="connsiteY3" fmla="*/ 175381 h 175381"/>
              <a:gd name="connsiteX4" fmla="*/ 1745 w 302141"/>
              <a:gd name="connsiteY4" fmla="*/ 60824 h 175381"/>
              <a:gd name="connsiteX0" fmla="*/ 1745 w 302141"/>
              <a:gd name="connsiteY0" fmla="*/ 48918 h 163475"/>
              <a:gd name="connsiteX1" fmla="*/ 302141 w 302141"/>
              <a:gd name="connsiteY1" fmla="*/ 0 h 163475"/>
              <a:gd name="connsiteX2" fmla="*/ 301504 w 302141"/>
              <a:gd name="connsiteY2" fmla="*/ 101551 h 163475"/>
              <a:gd name="connsiteX3" fmla="*/ 277 w 302141"/>
              <a:gd name="connsiteY3" fmla="*/ 163475 h 163475"/>
              <a:gd name="connsiteX4" fmla="*/ 1745 w 302141"/>
              <a:gd name="connsiteY4" fmla="*/ 48918 h 163475"/>
              <a:gd name="connsiteX0" fmla="*/ 1745 w 302141"/>
              <a:gd name="connsiteY0" fmla="*/ 56061 h 163475"/>
              <a:gd name="connsiteX1" fmla="*/ 302141 w 302141"/>
              <a:gd name="connsiteY1" fmla="*/ 0 h 163475"/>
              <a:gd name="connsiteX2" fmla="*/ 301504 w 302141"/>
              <a:gd name="connsiteY2" fmla="*/ 101551 h 163475"/>
              <a:gd name="connsiteX3" fmla="*/ 277 w 302141"/>
              <a:gd name="connsiteY3" fmla="*/ 163475 h 163475"/>
              <a:gd name="connsiteX4" fmla="*/ 1745 w 302141"/>
              <a:gd name="connsiteY4" fmla="*/ 56061 h 163475"/>
              <a:gd name="connsiteX0" fmla="*/ 1745 w 302141"/>
              <a:gd name="connsiteY0" fmla="*/ 56061 h 165856"/>
              <a:gd name="connsiteX1" fmla="*/ 302141 w 302141"/>
              <a:gd name="connsiteY1" fmla="*/ 0 h 165856"/>
              <a:gd name="connsiteX2" fmla="*/ 301504 w 302141"/>
              <a:gd name="connsiteY2" fmla="*/ 101551 h 165856"/>
              <a:gd name="connsiteX3" fmla="*/ 277 w 302141"/>
              <a:gd name="connsiteY3" fmla="*/ 165856 h 165856"/>
              <a:gd name="connsiteX4" fmla="*/ 1745 w 302141"/>
              <a:gd name="connsiteY4" fmla="*/ 56061 h 165856"/>
              <a:gd name="connsiteX0" fmla="*/ 0 w 300396"/>
              <a:gd name="connsiteY0" fmla="*/ 56061 h 170618"/>
              <a:gd name="connsiteX1" fmla="*/ 300396 w 300396"/>
              <a:gd name="connsiteY1" fmla="*/ 0 h 170618"/>
              <a:gd name="connsiteX2" fmla="*/ 299759 w 300396"/>
              <a:gd name="connsiteY2" fmla="*/ 101551 h 170618"/>
              <a:gd name="connsiteX3" fmla="*/ 913 w 300396"/>
              <a:gd name="connsiteY3" fmla="*/ 170618 h 170618"/>
              <a:gd name="connsiteX4" fmla="*/ 0 w 300396"/>
              <a:gd name="connsiteY4" fmla="*/ 56061 h 170618"/>
              <a:gd name="connsiteX0" fmla="*/ 0 w 300396"/>
              <a:gd name="connsiteY0" fmla="*/ 68761 h 183318"/>
              <a:gd name="connsiteX1" fmla="*/ 300396 w 300396"/>
              <a:gd name="connsiteY1" fmla="*/ 0 h 183318"/>
              <a:gd name="connsiteX2" fmla="*/ 299759 w 300396"/>
              <a:gd name="connsiteY2" fmla="*/ 114251 h 183318"/>
              <a:gd name="connsiteX3" fmla="*/ 913 w 300396"/>
              <a:gd name="connsiteY3" fmla="*/ 183318 h 183318"/>
              <a:gd name="connsiteX4" fmla="*/ 0 w 300396"/>
              <a:gd name="connsiteY4" fmla="*/ 68761 h 183318"/>
              <a:gd name="connsiteX0" fmla="*/ 0 w 1550076"/>
              <a:gd name="connsiteY0" fmla="*/ 0 h 114557"/>
              <a:gd name="connsiteX1" fmla="*/ 1550076 w 1550076"/>
              <a:gd name="connsiteY1" fmla="*/ 7439 h 114557"/>
              <a:gd name="connsiteX2" fmla="*/ 299759 w 1550076"/>
              <a:gd name="connsiteY2" fmla="*/ 45490 h 114557"/>
              <a:gd name="connsiteX3" fmla="*/ 913 w 1550076"/>
              <a:gd name="connsiteY3" fmla="*/ 114557 h 114557"/>
              <a:gd name="connsiteX4" fmla="*/ 0 w 1550076"/>
              <a:gd name="connsiteY4" fmla="*/ 0 h 114557"/>
              <a:gd name="connsiteX0" fmla="*/ 0 w 1564804"/>
              <a:gd name="connsiteY0" fmla="*/ 0 h 1280093"/>
              <a:gd name="connsiteX1" fmla="*/ 1550076 w 1564804"/>
              <a:gd name="connsiteY1" fmla="*/ 7439 h 1280093"/>
              <a:gd name="connsiteX2" fmla="*/ 1564679 w 1564804"/>
              <a:gd name="connsiteY2" fmla="*/ 1279930 h 1280093"/>
              <a:gd name="connsiteX3" fmla="*/ 913 w 1564804"/>
              <a:gd name="connsiteY3" fmla="*/ 114557 h 1280093"/>
              <a:gd name="connsiteX4" fmla="*/ 0 w 1564804"/>
              <a:gd name="connsiteY4" fmla="*/ 0 h 1280093"/>
              <a:gd name="connsiteX0" fmla="*/ 0 w 1588176"/>
              <a:gd name="connsiteY0" fmla="*/ 0 h 1280093"/>
              <a:gd name="connsiteX1" fmla="*/ 1588176 w 1588176"/>
              <a:gd name="connsiteY1" fmla="*/ 7439 h 1280093"/>
              <a:gd name="connsiteX2" fmla="*/ 1564679 w 1588176"/>
              <a:gd name="connsiteY2" fmla="*/ 1279930 h 1280093"/>
              <a:gd name="connsiteX3" fmla="*/ 913 w 1588176"/>
              <a:gd name="connsiteY3" fmla="*/ 114557 h 1280093"/>
              <a:gd name="connsiteX4" fmla="*/ 0 w 1588176"/>
              <a:gd name="connsiteY4" fmla="*/ 0 h 1280093"/>
              <a:gd name="connsiteX0" fmla="*/ 0 w 1588176"/>
              <a:gd name="connsiteY0" fmla="*/ 0 h 1348997"/>
              <a:gd name="connsiteX1" fmla="*/ 1588176 w 1588176"/>
              <a:gd name="connsiteY1" fmla="*/ 7439 h 1348997"/>
              <a:gd name="connsiteX2" fmla="*/ 1564679 w 1588176"/>
              <a:gd name="connsiteY2" fmla="*/ 1279930 h 1348997"/>
              <a:gd name="connsiteX3" fmla="*/ 913 w 1588176"/>
              <a:gd name="connsiteY3" fmla="*/ 1348997 h 1348997"/>
              <a:gd name="connsiteX4" fmla="*/ 0 w 1588176"/>
              <a:gd name="connsiteY4" fmla="*/ 0 h 1348997"/>
              <a:gd name="connsiteX0" fmla="*/ 0 w 1588176"/>
              <a:gd name="connsiteY0" fmla="*/ 0 h 1283386"/>
              <a:gd name="connsiteX1" fmla="*/ 1588176 w 1588176"/>
              <a:gd name="connsiteY1" fmla="*/ 7439 h 1283386"/>
              <a:gd name="connsiteX2" fmla="*/ 1564679 w 1588176"/>
              <a:gd name="connsiteY2" fmla="*/ 1279930 h 1283386"/>
              <a:gd name="connsiteX3" fmla="*/ 913 w 1588176"/>
              <a:gd name="connsiteY3" fmla="*/ 1265177 h 1283386"/>
              <a:gd name="connsiteX4" fmla="*/ 0 w 1588176"/>
              <a:gd name="connsiteY4" fmla="*/ 0 h 1283386"/>
              <a:gd name="connsiteX0" fmla="*/ 0 w 1588176"/>
              <a:gd name="connsiteY0" fmla="*/ 0 h 1288037"/>
              <a:gd name="connsiteX1" fmla="*/ 1588176 w 1588176"/>
              <a:gd name="connsiteY1" fmla="*/ 7439 h 1288037"/>
              <a:gd name="connsiteX2" fmla="*/ 1564679 w 1588176"/>
              <a:gd name="connsiteY2" fmla="*/ 1279930 h 1288037"/>
              <a:gd name="connsiteX3" fmla="*/ 913 w 1588176"/>
              <a:gd name="connsiteY3" fmla="*/ 1288037 h 1288037"/>
              <a:gd name="connsiteX4" fmla="*/ 0 w 1588176"/>
              <a:gd name="connsiteY4" fmla="*/ 0 h 1288037"/>
              <a:gd name="connsiteX0" fmla="*/ 0 w 1595365"/>
              <a:gd name="connsiteY0" fmla="*/ 0 h 1288037"/>
              <a:gd name="connsiteX1" fmla="*/ 1588176 w 1595365"/>
              <a:gd name="connsiteY1" fmla="*/ 7439 h 1288037"/>
              <a:gd name="connsiteX2" fmla="*/ 1595159 w 1595365"/>
              <a:gd name="connsiteY2" fmla="*/ 1279930 h 1288037"/>
              <a:gd name="connsiteX3" fmla="*/ 913 w 1595365"/>
              <a:gd name="connsiteY3" fmla="*/ 1288037 h 1288037"/>
              <a:gd name="connsiteX4" fmla="*/ 0 w 1595365"/>
              <a:gd name="connsiteY4" fmla="*/ 0 h 1288037"/>
              <a:gd name="connsiteX0" fmla="*/ 0 w 1633307"/>
              <a:gd name="connsiteY0" fmla="*/ 0 h 1288037"/>
              <a:gd name="connsiteX1" fmla="*/ 1588176 w 1633307"/>
              <a:gd name="connsiteY1" fmla="*/ 7439 h 1288037"/>
              <a:gd name="connsiteX2" fmla="*/ 1633259 w 1633307"/>
              <a:gd name="connsiteY2" fmla="*/ 1176396 h 1288037"/>
              <a:gd name="connsiteX3" fmla="*/ 913 w 1633307"/>
              <a:gd name="connsiteY3" fmla="*/ 1288037 h 1288037"/>
              <a:gd name="connsiteX4" fmla="*/ 0 w 1633307"/>
              <a:gd name="connsiteY4" fmla="*/ 0 h 1288037"/>
              <a:gd name="connsiteX0" fmla="*/ 0 w 1610488"/>
              <a:gd name="connsiteY0" fmla="*/ 0 h 1288037"/>
              <a:gd name="connsiteX1" fmla="*/ 1588176 w 1610488"/>
              <a:gd name="connsiteY1" fmla="*/ 7439 h 1288037"/>
              <a:gd name="connsiteX2" fmla="*/ 1610399 w 1610488"/>
              <a:gd name="connsiteY2" fmla="*/ 1176396 h 1288037"/>
              <a:gd name="connsiteX3" fmla="*/ 913 w 1610488"/>
              <a:gd name="connsiteY3" fmla="*/ 1288037 h 1288037"/>
              <a:gd name="connsiteX4" fmla="*/ 0 w 1610488"/>
              <a:gd name="connsiteY4" fmla="*/ 0 h 1288037"/>
              <a:gd name="connsiteX0" fmla="*/ 0 w 1719830"/>
              <a:gd name="connsiteY0" fmla="*/ 0 h 1359564"/>
              <a:gd name="connsiteX1" fmla="*/ 1588176 w 1719830"/>
              <a:gd name="connsiteY1" fmla="*/ 7439 h 1359564"/>
              <a:gd name="connsiteX2" fmla="*/ 1610399 w 1719830"/>
              <a:gd name="connsiteY2" fmla="*/ 1176396 h 1359564"/>
              <a:gd name="connsiteX3" fmla="*/ 1596592 w 1719830"/>
              <a:gd name="connsiteY3" fmla="*/ 1191898 h 1359564"/>
              <a:gd name="connsiteX4" fmla="*/ 913 w 1719830"/>
              <a:gd name="connsiteY4" fmla="*/ 1288037 h 1359564"/>
              <a:gd name="connsiteX5" fmla="*/ 0 w 1719830"/>
              <a:gd name="connsiteY5" fmla="*/ 0 h 1359564"/>
              <a:gd name="connsiteX0" fmla="*/ 0 w 1614458"/>
              <a:gd name="connsiteY0" fmla="*/ 0 h 1366450"/>
              <a:gd name="connsiteX1" fmla="*/ 1588176 w 1614458"/>
              <a:gd name="connsiteY1" fmla="*/ 7439 h 1366450"/>
              <a:gd name="connsiteX2" fmla="*/ 1610399 w 1614458"/>
              <a:gd name="connsiteY2" fmla="*/ 1176396 h 1366450"/>
              <a:gd name="connsiteX3" fmla="*/ 1390852 w 1614458"/>
              <a:gd name="connsiteY3" fmla="*/ 1228875 h 1366450"/>
              <a:gd name="connsiteX4" fmla="*/ 913 w 1614458"/>
              <a:gd name="connsiteY4" fmla="*/ 1288037 h 1366450"/>
              <a:gd name="connsiteX5" fmla="*/ 0 w 1614458"/>
              <a:gd name="connsiteY5" fmla="*/ 0 h 1366450"/>
              <a:gd name="connsiteX0" fmla="*/ 0 w 1610488"/>
              <a:gd name="connsiteY0" fmla="*/ 0 h 1366450"/>
              <a:gd name="connsiteX1" fmla="*/ 1588176 w 1610488"/>
              <a:gd name="connsiteY1" fmla="*/ 7439 h 1366450"/>
              <a:gd name="connsiteX2" fmla="*/ 1610399 w 1610488"/>
              <a:gd name="connsiteY2" fmla="*/ 1176396 h 1366450"/>
              <a:gd name="connsiteX3" fmla="*/ 933652 w 1610488"/>
              <a:gd name="connsiteY3" fmla="*/ 1228875 h 1366450"/>
              <a:gd name="connsiteX4" fmla="*/ 913 w 1610488"/>
              <a:gd name="connsiteY4" fmla="*/ 1288037 h 1366450"/>
              <a:gd name="connsiteX5" fmla="*/ 0 w 1610488"/>
              <a:gd name="connsiteY5" fmla="*/ 0 h 1366450"/>
              <a:gd name="connsiteX0" fmla="*/ 0 w 1610488"/>
              <a:gd name="connsiteY0" fmla="*/ 0 h 1366450"/>
              <a:gd name="connsiteX1" fmla="*/ 1588176 w 1610488"/>
              <a:gd name="connsiteY1" fmla="*/ 7439 h 1366450"/>
              <a:gd name="connsiteX2" fmla="*/ 1610399 w 1610488"/>
              <a:gd name="connsiteY2" fmla="*/ 1176396 h 1366450"/>
              <a:gd name="connsiteX3" fmla="*/ 933652 w 1610488"/>
              <a:gd name="connsiteY3" fmla="*/ 1228875 h 1366450"/>
              <a:gd name="connsiteX4" fmla="*/ 913 w 1610488"/>
              <a:gd name="connsiteY4" fmla="*/ 1288037 h 1366450"/>
              <a:gd name="connsiteX5" fmla="*/ 0 w 1610488"/>
              <a:gd name="connsiteY5" fmla="*/ 0 h 1366450"/>
              <a:gd name="connsiteX0" fmla="*/ 0 w 1610488"/>
              <a:gd name="connsiteY0" fmla="*/ 0 h 1366450"/>
              <a:gd name="connsiteX1" fmla="*/ 1588176 w 1610488"/>
              <a:gd name="connsiteY1" fmla="*/ 7439 h 1366450"/>
              <a:gd name="connsiteX2" fmla="*/ 1610399 w 1610488"/>
              <a:gd name="connsiteY2" fmla="*/ 1176396 h 1366450"/>
              <a:gd name="connsiteX3" fmla="*/ 933652 w 1610488"/>
              <a:gd name="connsiteY3" fmla="*/ 1228875 h 1366450"/>
              <a:gd name="connsiteX4" fmla="*/ 913 w 1610488"/>
              <a:gd name="connsiteY4" fmla="*/ 1288037 h 1366450"/>
              <a:gd name="connsiteX5" fmla="*/ 0 w 1610488"/>
              <a:gd name="connsiteY5" fmla="*/ 0 h 1366450"/>
              <a:gd name="connsiteX0" fmla="*/ 0 w 1595365"/>
              <a:gd name="connsiteY0" fmla="*/ 0 h 1366450"/>
              <a:gd name="connsiteX1" fmla="*/ 1588176 w 1595365"/>
              <a:gd name="connsiteY1" fmla="*/ 7439 h 1366450"/>
              <a:gd name="connsiteX2" fmla="*/ 1595159 w 1595365"/>
              <a:gd name="connsiteY2" fmla="*/ 1228163 h 1366450"/>
              <a:gd name="connsiteX3" fmla="*/ 933652 w 1595365"/>
              <a:gd name="connsiteY3" fmla="*/ 1228875 h 1366450"/>
              <a:gd name="connsiteX4" fmla="*/ 913 w 1595365"/>
              <a:gd name="connsiteY4" fmla="*/ 1288037 h 1366450"/>
              <a:gd name="connsiteX5" fmla="*/ 0 w 1595365"/>
              <a:gd name="connsiteY5" fmla="*/ 0 h 1366450"/>
              <a:gd name="connsiteX0" fmla="*/ 0 w 1595365"/>
              <a:gd name="connsiteY0" fmla="*/ 0 h 1366450"/>
              <a:gd name="connsiteX1" fmla="*/ 1588176 w 1595365"/>
              <a:gd name="connsiteY1" fmla="*/ 7439 h 1366450"/>
              <a:gd name="connsiteX2" fmla="*/ 1595159 w 1595365"/>
              <a:gd name="connsiteY2" fmla="*/ 1228163 h 1366450"/>
              <a:gd name="connsiteX3" fmla="*/ 933652 w 1595365"/>
              <a:gd name="connsiteY3" fmla="*/ 1228875 h 1366450"/>
              <a:gd name="connsiteX4" fmla="*/ 913 w 1595365"/>
              <a:gd name="connsiteY4" fmla="*/ 1288037 h 1366450"/>
              <a:gd name="connsiteX5" fmla="*/ 0 w 1595365"/>
              <a:gd name="connsiteY5" fmla="*/ 0 h 1366450"/>
              <a:gd name="connsiteX0" fmla="*/ 0 w 1595365"/>
              <a:gd name="connsiteY0" fmla="*/ 0 h 1394731"/>
              <a:gd name="connsiteX1" fmla="*/ 1588176 w 1595365"/>
              <a:gd name="connsiteY1" fmla="*/ 7439 h 1394731"/>
              <a:gd name="connsiteX2" fmla="*/ 1595159 w 1595365"/>
              <a:gd name="connsiteY2" fmla="*/ 1228163 h 1394731"/>
              <a:gd name="connsiteX3" fmla="*/ 933652 w 1595365"/>
              <a:gd name="connsiteY3" fmla="*/ 1228875 h 1394731"/>
              <a:gd name="connsiteX4" fmla="*/ 913 w 1595365"/>
              <a:gd name="connsiteY4" fmla="*/ 1288037 h 1394731"/>
              <a:gd name="connsiteX5" fmla="*/ 0 w 1595365"/>
              <a:gd name="connsiteY5" fmla="*/ 0 h 1394731"/>
              <a:gd name="connsiteX0" fmla="*/ 0 w 1595365"/>
              <a:gd name="connsiteY0" fmla="*/ 0 h 1392730"/>
              <a:gd name="connsiteX1" fmla="*/ 1588176 w 1595365"/>
              <a:gd name="connsiteY1" fmla="*/ 7439 h 1392730"/>
              <a:gd name="connsiteX2" fmla="*/ 1595159 w 1595365"/>
              <a:gd name="connsiteY2" fmla="*/ 1228163 h 1392730"/>
              <a:gd name="connsiteX3" fmla="*/ 933652 w 1595365"/>
              <a:gd name="connsiteY3" fmla="*/ 1228875 h 1392730"/>
              <a:gd name="connsiteX4" fmla="*/ 913 w 1595365"/>
              <a:gd name="connsiteY4" fmla="*/ 1288037 h 1392730"/>
              <a:gd name="connsiteX5" fmla="*/ 0 w 1595365"/>
              <a:gd name="connsiteY5" fmla="*/ 0 h 1392730"/>
              <a:gd name="connsiteX0" fmla="*/ 0 w 1595365"/>
              <a:gd name="connsiteY0" fmla="*/ 0 h 1402450"/>
              <a:gd name="connsiteX1" fmla="*/ 1588176 w 1595365"/>
              <a:gd name="connsiteY1" fmla="*/ 7439 h 1402450"/>
              <a:gd name="connsiteX2" fmla="*/ 1595159 w 1595365"/>
              <a:gd name="connsiteY2" fmla="*/ 1228163 h 1402450"/>
              <a:gd name="connsiteX3" fmla="*/ 933652 w 1595365"/>
              <a:gd name="connsiteY3" fmla="*/ 1228875 h 1402450"/>
              <a:gd name="connsiteX4" fmla="*/ 819353 w 1595365"/>
              <a:gd name="connsiteY4" fmla="*/ 1332409 h 1402450"/>
              <a:gd name="connsiteX5" fmla="*/ 913 w 1595365"/>
              <a:gd name="connsiteY5" fmla="*/ 1288037 h 1402450"/>
              <a:gd name="connsiteX6" fmla="*/ 0 w 1595365"/>
              <a:gd name="connsiteY6" fmla="*/ 0 h 1402450"/>
              <a:gd name="connsiteX0" fmla="*/ 0 w 1595365"/>
              <a:gd name="connsiteY0" fmla="*/ 0 h 1400677"/>
              <a:gd name="connsiteX1" fmla="*/ 1588176 w 1595365"/>
              <a:gd name="connsiteY1" fmla="*/ 7439 h 1400677"/>
              <a:gd name="connsiteX2" fmla="*/ 1595159 w 1595365"/>
              <a:gd name="connsiteY2" fmla="*/ 1228163 h 1400677"/>
              <a:gd name="connsiteX3" fmla="*/ 933652 w 1595365"/>
              <a:gd name="connsiteY3" fmla="*/ 1228875 h 1400677"/>
              <a:gd name="connsiteX4" fmla="*/ 819353 w 1595365"/>
              <a:gd name="connsiteY4" fmla="*/ 1332409 h 1400677"/>
              <a:gd name="connsiteX5" fmla="*/ 842213 w 1595365"/>
              <a:gd name="connsiteY5" fmla="*/ 1339804 h 1400677"/>
              <a:gd name="connsiteX6" fmla="*/ 913 w 1595365"/>
              <a:gd name="connsiteY6" fmla="*/ 1288037 h 1400677"/>
              <a:gd name="connsiteX7" fmla="*/ 0 w 1595365"/>
              <a:gd name="connsiteY7" fmla="*/ 0 h 1400677"/>
              <a:gd name="connsiteX0" fmla="*/ 0 w 1595365"/>
              <a:gd name="connsiteY0" fmla="*/ 0 h 1405837"/>
              <a:gd name="connsiteX1" fmla="*/ 1588176 w 1595365"/>
              <a:gd name="connsiteY1" fmla="*/ 7439 h 1405837"/>
              <a:gd name="connsiteX2" fmla="*/ 1595159 w 1595365"/>
              <a:gd name="connsiteY2" fmla="*/ 1228163 h 1405837"/>
              <a:gd name="connsiteX3" fmla="*/ 933652 w 1595365"/>
              <a:gd name="connsiteY3" fmla="*/ 1228875 h 1405837"/>
              <a:gd name="connsiteX4" fmla="*/ 819353 w 1595365"/>
              <a:gd name="connsiteY4" fmla="*/ 1332409 h 1405837"/>
              <a:gd name="connsiteX5" fmla="*/ 926033 w 1595365"/>
              <a:gd name="connsiteY5" fmla="*/ 1354595 h 1405837"/>
              <a:gd name="connsiteX6" fmla="*/ 913 w 1595365"/>
              <a:gd name="connsiteY6" fmla="*/ 1288037 h 1405837"/>
              <a:gd name="connsiteX7" fmla="*/ 0 w 1595365"/>
              <a:gd name="connsiteY7" fmla="*/ 0 h 1405837"/>
              <a:gd name="connsiteX0" fmla="*/ 0 w 1595365"/>
              <a:gd name="connsiteY0" fmla="*/ 0 h 1405837"/>
              <a:gd name="connsiteX1" fmla="*/ 1588176 w 1595365"/>
              <a:gd name="connsiteY1" fmla="*/ 7439 h 1405837"/>
              <a:gd name="connsiteX2" fmla="*/ 1595159 w 1595365"/>
              <a:gd name="connsiteY2" fmla="*/ 1228163 h 1405837"/>
              <a:gd name="connsiteX3" fmla="*/ 933652 w 1595365"/>
              <a:gd name="connsiteY3" fmla="*/ 1228875 h 1405837"/>
              <a:gd name="connsiteX4" fmla="*/ 933653 w 1595365"/>
              <a:gd name="connsiteY4" fmla="*/ 1339804 h 1405837"/>
              <a:gd name="connsiteX5" fmla="*/ 926033 w 1595365"/>
              <a:gd name="connsiteY5" fmla="*/ 1354595 h 1405837"/>
              <a:gd name="connsiteX6" fmla="*/ 913 w 1595365"/>
              <a:gd name="connsiteY6" fmla="*/ 1288037 h 1405837"/>
              <a:gd name="connsiteX7" fmla="*/ 0 w 1595365"/>
              <a:gd name="connsiteY7" fmla="*/ 0 h 1405837"/>
              <a:gd name="connsiteX0" fmla="*/ 0 w 1595365"/>
              <a:gd name="connsiteY0" fmla="*/ 0 h 1405837"/>
              <a:gd name="connsiteX1" fmla="*/ 1588176 w 1595365"/>
              <a:gd name="connsiteY1" fmla="*/ 7439 h 1405837"/>
              <a:gd name="connsiteX2" fmla="*/ 1595159 w 1595365"/>
              <a:gd name="connsiteY2" fmla="*/ 1228163 h 1405837"/>
              <a:gd name="connsiteX3" fmla="*/ 933652 w 1595365"/>
              <a:gd name="connsiteY3" fmla="*/ 1228875 h 1405837"/>
              <a:gd name="connsiteX4" fmla="*/ 933653 w 1595365"/>
              <a:gd name="connsiteY4" fmla="*/ 1339804 h 1405837"/>
              <a:gd name="connsiteX5" fmla="*/ 926033 w 1595365"/>
              <a:gd name="connsiteY5" fmla="*/ 1354595 h 1405837"/>
              <a:gd name="connsiteX6" fmla="*/ 913 w 1595365"/>
              <a:gd name="connsiteY6" fmla="*/ 1288037 h 1405837"/>
              <a:gd name="connsiteX7" fmla="*/ 0 w 1595365"/>
              <a:gd name="connsiteY7" fmla="*/ 0 h 1405837"/>
              <a:gd name="connsiteX0" fmla="*/ 0 w 1595365"/>
              <a:gd name="connsiteY0" fmla="*/ 0 h 1405837"/>
              <a:gd name="connsiteX1" fmla="*/ 1588176 w 1595365"/>
              <a:gd name="connsiteY1" fmla="*/ 7439 h 1405837"/>
              <a:gd name="connsiteX2" fmla="*/ 1595159 w 1595365"/>
              <a:gd name="connsiteY2" fmla="*/ 1228163 h 1405837"/>
              <a:gd name="connsiteX3" fmla="*/ 933652 w 1595365"/>
              <a:gd name="connsiteY3" fmla="*/ 1228875 h 1405837"/>
              <a:gd name="connsiteX4" fmla="*/ 933653 w 1595365"/>
              <a:gd name="connsiteY4" fmla="*/ 1339804 h 1405837"/>
              <a:gd name="connsiteX5" fmla="*/ 926033 w 1595365"/>
              <a:gd name="connsiteY5" fmla="*/ 1354595 h 1405837"/>
              <a:gd name="connsiteX6" fmla="*/ 913 w 1595365"/>
              <a:gd name="connsiteY6" fmla="*/ 1288037 h 1405837"/>
              <a:gd name="connsiteX7" fmla="*/ 0 w 1595365"/>
              <a:gd name="connsiteY7" fmla="*/ 0 h 1405837"/>
              <a:gd name="connsiteX0" fmla="*/ 0 w 1595365"/>
              <a:gd name="connsiteY0" fmla="*/ 0 h 1425524"/>
              <a:gd name="connsiteX1" fmla="*/ 1588176 w 1595365"/>
              <a:gd name="connsiteY1" fmla="*/ 7439 h 1425524"/>
              <a:gd name="connsiteX2" fmla="*/ 1595159 w 1595365"/>
              <a:gd name="connsiteY2" fmla="*/ 1228163 h 1425524"/>
              <a:gd name="connsiteX3" fmla="*/ 933652 w 1595365"/>
              <a:gd name="connsiteY3" fmla="*/ 1228875 h 1425524"/>
              <a:gd name="connsiteX4" fmla="*/ 933653 w 1595365"/>
              <a:gd name="connsiteY4" fmla="*/ 1339804 h 1425524"/>
              <a:gd name="connsiteX5" fmla="*/ 926033 w 1595365"/>
              <a:gd name="connsiteY5" fmla="*/ 1354595 h 1425524"/>
              <a:gd name="connsiteX6" fmla="*/ 16153 w 1595365"/>
              <a:gd name="connsiteY6" fmla="*/ 1317618 h 1425524"/>
              <a:gd name="connsiteX7" fmla="*/ 0 w 1595365"/>
              <a:gd name="connsiteY7" fmla="*/ 0 h 1425524"/>
              <a:gd name="connsiteX0" fmla="*/ 3607 w 1598972"/>
              <a:gd name="connsiteY0" fmla="*/ 0 h 1425524"/>
              <a:gd name="connsiteX1" fmla="*/ 0 w 1598972"/>
              <a:gd name="connsiteY1" fmla="*/ 38228 h 1425524"/>
              <a:gd name="connsiteX2" fmla="*/ 1591783 w 1598972"/>
              <a:gd name="connsiteY2" fmla="*/ 7439 h 1425524"/>
              <a:gd name="connsiteX3" fmla="*/ 1598766 w 1598972"/>
              <a:gd name="connsiteY3" fmla="*/ 1228163 h 1425524"/>
              <a:gd name="connsiteX4" fmla="*/ 937259 w 1598972"/>
              <a:gd name="connsiteY4" fmla="*/ 1228875 h 1425524"/>
              <a:gd name="connsiteX5" fmla="*/ 937260 w 1598972"/>
              <a:gd name="connsiteY5" fmla="*/ 1339804 h 1425524"/>
              <a:gd name="connsiteX6" fmla="*/ 929640 w 1598972"/>
              <a:gd name="connsiteY6" fmla="*/ 1354595 h 1425524"/>
              <a:gd name="connsiteX7" fmla="*/ 19760 w 1598972"/>
              <a:gd name="connsiteY7" fmla="*/ 1317618 h 1425524"/>
              <a:gd name="connsiteX8" fmla="*/ 3607 w 1598972"/>
              <a:gd name="connsiteY8" fmla="*/ 0 h 1425524"/>
              <a:gd name="connsiteX0" fmla="*/ 3607 w 1598972"/>
              <a:gd name="connsiteY0" fmla="*/ 0 h 1425524"/>
              <a:gd name="connsiteX1" fmla="*/ 0 w 1598972"/>
              <a:gd name="connsiteY1" fmla="*/ 38228 h 1425524"/>
              <a:gd name="connsiteX2" fmla="*/ 1591783 w 1598972"/>
              <a:gd name="connsiteY2" fmla="*/ 7439 h 1425524"/>
              <a:gd name="connsiteX3" fmla="*/ 1598766 w 1598972"/>
              <a:gd name="connsiteY3" fmla="*/ 1228163 h 1425524"/>
              <a:gd name="connsiteX4" fmla="*/ 937259 w 1598972"/>
              <a:gd name="connsiteY4" fmla="*/ 1228875 h 1425524"/>
              <a:gd name="connsiteX5" fmla="*/ 937260 w 1598972"/>
              <a:gd name="connsiteY5" fmla="*/ 1339804 h 1425524"/>
              <a:gd name="connsiteX6" fmla="*/ 929640 w 1598972"/>
              <a:gd name="connsiteY6" fmla="*/ 1354595 h 1425524"/>
              <a:gd name="connsiteX7" fmla="*/ 19760 w 1598972"/>
              <a:gd name="connsiteY7" fmla="*/ 1317618 h 1425524"/>
              <a:gd name="connsiteX8" fmla="*/ 3607 w 1598972"/>
              <a:gd name="connsiteY8" fmla="*/ 0 h 1425524"/>
              <a:gd name="connsiteX0" fmla="*/ 0 w 1595365"/>
              <a:gd name="connsiteY0" fmla="*/ 0 h 1425524"/>
              <a:gd name="connsiteX1" fmla="*/ 1588176 w 1595365"/>
              <a:gd name="connsiteY1" fmla="*/ 7439 h 1425524"/>
              <a:gd name="connsiteX2" fmla="*/ 1595159 w 1595365"/>
              <a:gd name="connsiteY2" fmla="*/ 1228163 h 1425524"/>
              <a:gd name="connsiteX3" fmla="*/ 933652 w 1595365"/>
              <a:gd name="connsiteY3" fmla="*/ 1228875 h 1425524"/>
              <a:gd name="connsiteX4" fmla="*/ 933653 w 1595365"/>
              <a:gd name="connsiteY4" fmla="*/ 1339804 h 1425524"/>
              <a:gd name="connsiteX5" fmla="*/ 926033 w 1595365"/>
              <a:gd name="connsiteY5" fmla="*/ 1354595 h 1425524"/>
              <a:gd name="connsiteX6" fmla="*/ 16153 w 1595365"/>
              <a:gd name="connsiteY6" fmla="*/ 1317618 h 1425524"/>
              <a:gd name="connsiteX7" fmla="*/ 0 w 1595365"/>
              <a:gd name="connsiteY7" fmla="*/ 0 h 1425524"/>
              <a:gd name="connsiteX0" fmla="*/ 116905 w 1712270"/>
              <a:gd name="connsiteY0" fmla="*/ 0 h 1387615"/>
              <a:gd name="connsiteX1" fmla="*/ 1705081 w 1712270"/>
              <a:gd name="connsiteY1" fmla="*/ 7439 h 1387615"/>
              <a:gd name="connsiteX2" fmla="*/ 1712064 w 1712270"/>
              <a:gd name="connsiteY2" fmla="*/ 1228163 h 1387615"/>
              <a:gd name="connsiteX3" fmla="*/ 1050557 w 1712270"/>
              <a:gd name="connsiteY3" fmla="*/ 1228875 h 1387615"/>
              <a:gd name="connsiteX4" fmla="*/ 1050558 w 1712270"/>
              <a:gd name="connsiteY4" fmla="*/ 1339804 h 1387615"/>
              <a:gd name="connsiteX5" fmla="*/ 1042938 w 1712270"/>
              <a:gd name="connsiteY5" fmla="*/ 1354595 h 1387615"/>
              <a:gd name="connsiteX6" fmla="*/ 133058 w 1712270"/>
              <a:gd name="connsiteY6" fmla="*/ 1317618 h 1387615"/>
              <a:gd name="connsiteX7" fmla="*/ 120918 w 1712270"/>
              <a:gd name="connsiteY7" fmla="*/ 533714 h 1387615"/>
              <a:gd name="connsiteX8" fmla="*/ 116905 w 1712270"/>
              <a:gd name="connsiteY8" fmla="*/ 0 h 1387615"/>
              <a:gd name="connsiteX0" fmla="*/ 118896 w 1714261"/>
              <a:gd name="connsiteY0" fmla="*/ 0 h 1387615"/>
              <a:gd name="connsiteX1" fmla="*/ 1707072 w 1714261"/>
              <a:gd name="connsiteY1" fmla="*/ 7439 h 1387615"/>
              <a:gd name="connsiteX2" fmla="*/ 1714055 w 1714261"/>
              <a:gd name="connsiteY2" fmla="*/ 1228163 h 1387615"/>
              <a:gd name="connsiteX3" fmla="*/ 1052548 w 1714261"/>
              <a:gd name="connsiteY3" fmla="*/ 1228875 h 1387615"/>
              <a:gd name="connsiteX4" fmla="*/ 1052549 w 1714261"/>
              <a:gd name="connsiteY4" fmla="*/ 1339804 h 1387615"/>
              <a:gd name="connsiteX5" fmla="*/ 1044929 w 1714261"/>
              <a:gd name="connsiteY5" fmla="*/ 1354595 h 1387615"/>
              <a:gd name="connsiteX6" fmla="*/ 135049 w 1714261"/>
              <a:gd name="connsiteY6" fmla="*/ 1317618 h 1387615"/>
              <a:gd name="connsiteX7" fmla="*/ 115289 w 1714261"/>
              <a:gd name="connsiteY7" fmla="*/ 311854 h 1387615"/>
              <a:gd name="connsiteX8" fmla="*/ 118896 w 1714261"/>
              <a:gd name="connsiteY8" fmla="*/ 0 h 1387615"/>
              <a:gd name="connsiteX0" fmla="*/ 118896 w 1714261"/>
              <a:gd name="connsiteY0" fmla="*/ 0 h 1375940"/>
              <a:gd name="connsiteX1" fmla="*/ 1707072 w 1714261"/>
              <a:gd name="connsiteY1" fmla="*/ 7439 h 1375940"/>
              <a:gd name="connsiteX2" fmla="*/ 1714055 w 1714261"/>
              <a:gd name="connsiteY2" fmla="*/ 1228163 h 1375940"/>
              <a:gd name="connsiteX3" fmla="*/ 1052548 w 1714261"/>
              <a:gd name="connsiteY3" fmla="*/ 1228875 h 1375940"/>
              <a:gd name="connsiteX4" fmla="*/ 1052549 w 1714261"/>
              <a:gd name="connsiteY4" fmla="*/ 1339804 h 1375940"/>
              <a:gd name="connsiteX5" fmla="*/ 1044929 w 1714261"/>
              <a:gd name="connsiteY5" fmla="*/ 1354595 h 1375940"/>
              <a:gd name="connsiteX6" fmla="*/ 135049 w 1714261"/>
              <a:gd name="connsiteY6" fmla="*/ 1317618 h 1375940"/>
              <a:gd name="connsiteX7" fmla="*/ 92430 w 1714261"/>
              <a:gd name="connsiteY7" fmla="*/ 696412 h 1375940"/>
              <a:gd name="connsiteX8" fmla="*/ 115289 w 1714261"/>
              <a:gd name="connsiteY8" fmla="*/ 311854 h 1375940"/>
              <a:gd name="connsiteX9" fmla="*/ 118896 w 1714261"/>
              <a:gd name="connsiteY9" fmla="*/ 0 h 1375940"/>
              <a:gd name="connsiteX0" fmla="*/ 118896 w 1714261"/>
              <a:gd name="connsiteY0" fmla="*/ 0 h 1375940"/>
              <a:gd name="connsiteX1" fmla="*/ 1707072 w 1714261"/>
              <a:gd name="connsiteY1" fmla="*/ 7439 h 1375940"/>
              <a:gd name="connsiteX2" fmla="*/ 1714055 w 1714261"/>
              <a:gd name="connsiteY2" fmla="*/ 1228163 h 1375940"/>
              <a:gd name="connsiteX3" fmla="*/ 1052548 w 1714261"/>
              <a:gd name="connsiteY3" fmla="*/ 1228875 h 1375940"/>
              <a:gd name="connsiteX4" fmla="*/ 1052549 w 1714261"/>
              <a:gd name="connsiteY4" fmla="*/ 1339804 h 1375940"/>
              <a:gd name="connsiteX5" fmla="*/ 1044929 w 1714261"/>
              <a:gd name="connsiteY5" fmla="*/ 1354595 h 1375940"/>
              <a:gd name="connsiteX6" fmla="*/ 135049 w 1714261"/>
              <a:gd name="connsiteY6" fmla="*/ 1317618 h 1375940"/>
              <a:gd name="connsiteX7" fmla="*/ 953490 w 1714261"/>
              <a:gd name="connsiteY7" fmla="*/ 881295 h 1375940"/>
              <a:gd name="connsiteX8" fmla="*/ 115289 w 1714261"/>
              <a:gd name="connsiteY8" fmla="*/ 311854 h 1375940"/>
              <a:gd name="connsiteX9" fmla="*/ 118896 w 1714261"/>
              <a:gd name="connsiteY9" fmla="*/ 0 h 1375940"/>
              <a:gd name="connsiteX0" fmla="*/ 118896 w 1714261"/>
              <a:gd name="connsiteY0" fmla="*/ 0 h 1358165"/>
              <a:gd name="connsiteX1" fmla="*/ 1707072 w 1714261"/>
              <a:gd name="connsiteY1" fmla="*/ 7439 h 1358165"/>
              <a:gd name="connsiteX2" fmla="*/ 1714055 w 1714261"/>
              <a:gd name="connsiteY2" fmla="*/ 1228163 h 1358165"/>
              <a:gd name="connsiteX3" fmla="*/ 1052548 w 1714261"/>
              <a:gd name="connsiteY3" fmla="*/ 1228875 h 1358165"/>
              <a:gd name="connsiteX4" fmla="*/ 1052549 w 1714261"/>
              <a:gd name="connsiteY4" fmla="*/ 1339804 h 1358165"/>
              <a:gd name="connsiteX5" fmla="*/ 1044929 w 1714261"/>
              <a:gd name="connsiteY5" fmla="*/ 1354595 h 1358165"/>
              <a:gd name="connsiteX6" fmla="*/ 135049 w 1714261"/>
              <a:gd name="connsiteY6" fmla="*/ 1317618 h 1358165"/>
              <a:gd name="connsiteX7" fmla="*/ 671550 w 1714261"/>
              <a:gd name="connsiteY7" fmla="*/ 1066178 h 1358165"/>
              <a:gd name="connsiteX8" fmla="*/ 953490 w 1714261"/>
              <a:gd name="connsiteY8" fmla="*/ 881295 h 1358165"/>
              <a:gd name="connsiteX9" fmla="*/ 115289 w 1714261"/>
              <a:gd name="connsiteY9" fmla="*/ 311854 h 1358165"/>
              <a:gd name="connsiteX10" fmla="*/ 118896 w 1714261"/>
              <a:gd name="connsiteY10" fmla="*/ 0 h 1358165"/>
              <a:gd name="connsiteX0" fmla="*/ 118896 w 1714261"/>
              <a:gd name="connsiteY0" fmla="*/ 0 h 1358165"/>
              <a:gd name="connsiteX1" fmla="*/ 1707072 w 1714261"/>
              <a:gd name="connsiteY1" fmla="*/ 7439 h 1358165"/>
              <a:gd name="connsiteX2" fmla="*/ 1714055 w 1714261"/>
              <a:gd name="connsiteY2" fmla="*/ 1228163 h 1358165"/>
              <a:gd name="connsiteX3" fmla="*/ 1052548 w 1714261"/>
              <a:gd name="connsiteY3" fmla="*/ 1228875 h 1358165"/>
              <a:gd name="connsiteX4" fmla="*/ 1052549 w 1714261"/>
              <a:gd name="connsiteY4" fmla="*/ 1339804 h 1358165"/>
              <a:gd name="connsiteX5" fmla="*/ 1044929 w 1714261"/>
              <a:gd name="connsiteY5" fmla="*/ 1354595 h 1358165"/>
              <a:gd name="connsiteX6" fmla="*/ 135049 w 1714261"/>
              <a:gd name="connsiteY6" fmla="*/ 1317618 h 1358165"/>
              <a:gd name="connsiteX7" fmla="*/ 77190 w 1714261"/>
              <a:gd name="connsiteY7" fmla="*/ 896086 h 1358165"/>
              <a:gd name="connsiteX8" fmla="*/ 953490 w 1714261"/>
              <a:gd name="connsiteY8" fmla="*/ 881295 h 1358165"/>
              <a:gd name="connsiteX9" fmla="*/ 115289 w 1714261"/>
              <a:gd name="connsiteY9" fmla="*/ 311854 h 1358165"/>
              <a:gd name="connsiteX10" fmla="*/ 118896 w 1714261"/>
              <a:gd name="connsiteY10" fmla="*/ 0 h 1358165"/>
              <a:gd name="connsiteX0" fmla="*/ 101278 w 1696643"/>
              <a:gd name="connsiteY0" fmla="*/ 0 h 1358165"/>
              <a:gd name="connsiteX1" fmla="*/ 1689454 w 1696643"/>
              <a:gd name="connsiteY1" fmla="*/ 7439 h 1358165"/>
              <a:gd name="connsiteX2" fmla="*/ 1696437 w 1696643"/>
              <a:gd name="connsiteY2" fmla="*/ 1228163 h 1358165"/>
              <a:gd name="connsiteX3" fmla="*/ 1034930 w 1696643"/>
              <a:gd name="connsiteY3" fmla="*/ 1228875 h 1358165"/>
              <a:gd name="connsiteX4" fmla="*/ 1034931 w 1696643"/>
              <a:gd name="connsiteY4" fmla="*/ 1339804 h 1358165"/>
              <a:gd name="connsiteX5" fmla="*/ 1027311 w 1696643"/>
              <a:gd name="connsiteY5" fmla="*/ 1354595 h 1358165"/>
              <a:gd name="connsiteX6" fmla="*/ 117431 w 1696643"/>
              <a:gd name="connsiteY6" fmla="*/ 1317618 h 1358165"/>
              <a:gd name="connsiteX7" fmla="*/ 59572 w 1696643"/>
              <a:gd name="connsiteY7" fmla="*/ 896086 h 1358165"/>
              <a:gd name="connsiteX8" fmla="*/ 935872 w 1696643"/>
              <a:gd name="connsiteY8" fmla="*/ 881295 h 1358165"/>
              <a:gd name="connsiteX9" fmla="*/ 97671 w 1696643"/>
              <a:gd name="connsiteY9" fmla="*/ 311854 h 1358165"/>
              <a:gd name="connsiteX10" fmla="*/ 101278 w 1696643"/>
              <a:gd name="connsiteY10" fmla="*/ 0 h 1358165"/>
              <a:gd name="connsiteX0" fmla="*/ 101278 w 1696643"/>
              <a:gd name="connsiteY0" fmla="*/ 0 h 1358165"/>
              <a:gd name="connsiteX1" fmla="*/ 1689454 w 1696643"/>
              <a:gd name="connsiteY1" fmla="*/ 7439 h 1358165"/>
              <a:gd name="connsiteX2" fmla="*/ 1696437 w 1696643"/>
              <a:gd name="connsiteY2" fmla="*/ 1228163 h 1358165"/>
              <a:gd name="connsiteX3" fmla="*/ 1034930 w 1696643"/>
              <a:gd name="connsiteY3" fmla="*/ 1228875 h 1358165"/>
              <a:gd name="connsiteX4" fmla="*/ 1034931 w 1696643"/>
              <a:gd name="connsiteY4" fmla="*/ 1339804 h 1358165"/>
              <a:gd name="connsiteX5" fmla="*/ 1027311 w 1696643"/>
              <a:gd name="connsiteY5" fmla="*/ 1354595 h 1358165"/>
              <a:gd name="connsiteX6" fmla="*/ 117431 w 1696643"/>
              <a:gd name="connsiteY6" fmla="*/ 1317618 h 1358165"/>
              <a:gd name="connsiteX7" fmla="*/ 59572 w 1696643"/>
              <a:gd name="connsiteY7" fmla="*/ 896086 h 1358165"/>
              <a:gd name="connsiteX8" fmla="*/ 935872 w 1696643"/>
              <a:gd name="connsiteY8" fmla="*/ 881295 h 1358165"/>
              <a:gd name="connsiteX9" fmla="*/ 97671 w 1696643"/>
              <a:gd name="connsiteY9" fmla="*/ 311854 h 1358165"/>
              <a:gd name="connsiteX10" fmla="*/ 101278 w 1696643"/>
              <a:gd name="connsiteY10" fmla="*/ 0 h 1358165"/>
              <a:gd name="connsiteX0" fmla="*/ 101278 w 1696643"/>
              <a:gd name="connsiteY0" fmla="*/ 0 h 1358165"/>
              <a:gd name="connsiteX1" fmla="*/ 1689454 w 1696643"/>
              <a:gd name="connsiteY1" fmla="*/ 7439 h 1358165"/>
              <a:gd name="connsiteX2" fmla="*/ 1696437 w 1696643"/>
              <a:gd name="connsiteY2" fmla="*/ 1228163 h 1358165"/>
              <a:gd name="connsiteX3" fmla="*/ 1034930 w 1696643"/>
              <a:gd name="connsiteY3" fmla="*/ 1228875 h 1358165"/>
              <a:gd name="connsiteX4" fmla="*/ 1034931 w 1696643"/>
              <a:gd name="connsiteY4" fmla="*/ 1339804 h 1358165"/>
              <a:gd name="connsiteX5" fmla="*/ 1027311 w 1696643"/>
              <a:gd name="connsiteY5" fmla="*/ 1354595 h 1358165"/>
              <a:gd name="connsiteX6" fmla="*/ 117431 w 1696643"/>
              <a:gd name="connsiteY6" fmla="*/ 1317618 h 1358165"/>
              <a:gd name="connsiteX7" fmla="*/ 59572 w 1696643"/>
              <a:gd name="connsiteY7" fmla="*/ 896086 h 1358165"/>
              <a:gd name="connsiteX8" fmla="*/ 935872 w 1696643"/>
              <a:gd name="connsiteY8" fmla="*/ 881295 h 1358165"/>
              <a:gd name="connsiteX9" fmla="*/ 97671 w 1696643"/>
              <a:gd name="connsiteY9" fmla="*/ 311854 h 1358165"/>
              <a:gd name="connsiteX10" fmla="*/ 101278 w 1696643"/>
              <a:gd name="connsiteY10" fmla="*/ 0 h 1358165"/>
              <a:gd name="connsiteX0" fmla="*/ 101278 w 1696643"/>
              <a:gd name="connsiteY0" fmla="*/ 0 h 1358165"/>
              <a:gd name="connsiteX1" fmla="*/ 1689454 w 1696643"/>
              <a:gd name="connsiteY1" fmla="*/ 7439 h 1358165"/>
              <a:gd name="connsiteX2" fmla="*/ 1696437 w 1696643"/>
              <a:gd name="connsiteY2" fmla="*/ 1228163 h 1358165"/>
              <a:gd name="connsiteX3" fmla="*/ 1034930 w 1696643"/>
              <a:gd name="connsiteY3" fmla="*/ 1228875 h 1358165"/>
              <a:gd name="connsiteX4" fmla="*/ 1034931 w 1696643"/>
              <a:gd name="connsiteY4" fmla="*/ 1339804 h 1358165"/>
              <a:gd name="connsiteX5" fmla="*/ 1027311 w 1696643"/>
              <a:gd name="connsiteY5" fmla="*/ 1354595 h 1358165"/>
              <a:gd name="connsiteX6" fmla="*/ 117431 w 1696643"/>
              <a:gd name="connsiteY6" fmla="*/ 1317618 h 1358165"/>
              <a:gd name="connsiteX7" fmla="*/ 59572 w 1696643"/>
              <a:gd name="connsiteY7" fmla="*/ 896086 h 1358165"/>
              <a:gd name="connsiteX8" fmla="*/ 935872 w 1696643"/>
              <a:gd name="connsiteY8" fmla="*/ 881295 h 1358165"/>
              <a:gd name="connsiteX9" fmla="*/ 97671 w 1696643"/>
              <a:gd name="connsiteY9" fmla="*/ 311854 h 1358165"/>
              <a:gd name="connsiteX10" fmla="*/ 101278 w 1696643"/>
              <a:gd name="connsiteY10" fmla="*/ 0 h 1358165"/>
              <a:gd name="connsiteX0" fmla="*/ 101278 w 1696643"/>
              <a:gd name="connsiteY0" fmla="*/ 0 h 1358165"/>
              <a:gd name="connsiteX1" fmla="*/ 1689454 w 1696643"/>
              <a:gd name="connsiteY1" fmla="*/ 7439 h 1358165"/>
              <a:gd name="connsiteX2" fmla="*/ 1696437 w 1696643"/>
              <a:gd name="connsiteY2" fmla="*/ 1228163 h 1358165"/>
              <a:gd name="connsiteX3" fmla="*/ 1034930 w 1696643"/>
              <a:gd name="connsiteY3" fmla="*/ 1228875 h 1358165"/>
              <a:gd name="connsiteX4" fmla="*/ 1034931 w 1696643"/>
              <a:gd name="connsiteY4" fmla="*/ 1339804 h 1358165"/>
              <a:gd name="connsiteX5" fmla="*/ 1027311 w 1696643"/>
              <a:gd name="connsiteY5" fmla="*/ 1354595 h 1358165"/>
              <a:gd name="connsiteX6" fmla="*/ 117431 w 1696643"/>
              <a:gd name="connsiteY6" fmla="*/ 1317618 h 1358165"/>
              <a:gd name="connsiteX7" fmla="*/ 59572 w 1696643"/>
              <a:gd name="connsiteY7" fmla="*/ 896086 h 1358165"/>
              <a:gd name="connsiteX8" fmla="*/ 935872 w 1696643"/>
              <a:gd name="connsiteY8" fmla="*/ 881295 h 1358165"/>
              <a:gd name="connsiteX9" fmla="*/ 97671 w 1696643"/>
              <a:gd name="connsiteY9" fmla="*/ 311854 h 1358165"/>
              <a:gd name="connsiteX10" fmla="*/ 101278 w 1696643"/>
              <a:gd name="connsiteY10" fmla="*/ 0 h 1358165"/>
              <a:gd name="connsiteX0" fmla="*/ 101278 w 1696643"/>
              <a:gd name="connsiteY0" fmla="*/ 0 h 1358165"/>
              <a:gd name="connsiteX1" fmla="*/ 1689454 w 1696643"/>
              <a:gd name="connsiteY1" fmla="*/ 7439 h 1358165"/>
              <a:gd name="connsiteX2" fmla="*/ 1696437 w 1696643"/>
              <a:gd name="connsiteY2" fmla="*/ 1228163 h 1358165"/>
              <a:gd name="connsiteX3" fmla="*/ 1034930 w 1696643"/>
              <a:gd name="connsiteY3" fmla="*/ 1228875 h 1358165"/>
              <a:gd name="connsiteX4" fmla="*/ 1034931 w 1696643"/>
              <a:gd name="connsiteY4" fmla="*/ 1339804 h 1358165"/>
              <a:gd name="connsiteX5" fmla="*/ 1027311 w 1696643"/>
              <a:gd name="connsiteY5" fmla="*/ 1354595 h 1358165"/>
              <a:gd name="connsiteX6" fmla="*/ 117431 w 1696643"/>
              <a:gd name="connsiteY6" fmla="*/ 1317618 h 1358165"/>
              <a:gd name="connsiteX7" fmla="*/ 59572 w 1696643"/>
              <a:gd name="connsiteY7" fmla="*/ 896086 h 1358165"/>
              <a:gd name="connsiteX8" fmla="*/ 935872 w 1696643"/>
              <a:gd name="connsiteY8" fmla="*/ 881295 h 1358165"/>
              <a:gd name="connsiteX9" fmla="*/ 97671 w 1696643"/>
              <a:gd name="connsiteY9" fmla="*/ 311854 h 1358165"/>
              <a:gd name="connsiteX10" fmla="*/ 101278 w 1696643"/>
              <a:gd name="connsiteY10" fmla="*/ 0 h 1358165"/>
              <a:gd name="connsiteX0" fmla="*/ 41982 w 1637347"/>
              <a:gd name="connsiteY0" fmla="*/ 0 h 1358165"/>
              <a:gd name="connsiteX1" fmla="*/ 1630158 w 1637347"/>
              <a:gd name="connsiteY1" fmla="*/ 7439 h 1358165"/>
              <a:gd name="connsiteX2" fmla="*/ 1637141 w 1637347"/>
              <a:gd name="connsiteY2" fmla="*/ 1228163 h 1358165"/>
              <a:gd name="connsiteX3" fmla="*/ 975634 w 1637347"/>
              <a:gd name="connsiteY3" fmla="*/ 1228875 h 1358165"/>
              <a:gd name="connsiteX4" fmla="*/ 975635 w 1637347"/>
              <a:gd name="connsiteY4" fmla="*/ 1339804 h 1358165"/>
              <a:gd name="connsiteX5" fmla="*/ 968015 w 1637347"/>
              <a:gd name="connsiteY5" fmla="*/ 1354595 h 1358165"/>
              <a:gd name="connsiteX6" fmla="*/ 58135 w 1637347"/>
              <a:gd name="connsiteY6" fmla="*/ 1317618 h 1358165"/>
              <a:gd name="connsiteX7" fmla="*/ 276 w 1637347"/>
              <a:gd name="connsiteY7" fmla="*/ 896086 h 1358165"/>
              <a:gd name="connsiteX8" fmla="*/ 876576 w 1637347"/>
              <a:gd name="connsiteY8" fmla="*/ 881295 h 1358165"/>
              <a:gd name="connsiteX9" fmla="*/ 38375 w 1637347"/>
              <a:gd name="connsiteY9" fmla="*/ 311854 h 1358165"/>
              <a:gd name="connsiteX10" fmla="*/ 41982 w 1637347"/>
              <a:gd name="connsiteY10" fmla="*/ 0 h 1358165"/>
              <a:gd name="connsiteX0" fmla="*/ 50666 w 1646031"/>
              <a:gd name="connsiteY0" fmla="*/ 0 h 1358165"/>
              <a:gd name="connsiteX1" fmla="*/ 1638842 w 1646031"/>
              <a:gd name="connsiteY1" fmla="*/ 7439 h 1358165"/>
              <a:gd name="connsiteX2" fmla="*/ 1645825 w 1646031"/>
              <a:gd name="connsiteY2" fmla="*/ 1228163 h 1358165"/>
              <a:gd name="connsiteX3" fmla="*/ 984318 w 1646031"/>
              <a:gd name="connsiteY3" fmla="*/ 1228875 h 1358165"/>
              <a:gd name="connsiteX4" fmla="*/ 984319 w 1646031"/>
              <a:gd name="connsiteY4" fmla="*/ 1339804 h 1358165"/>
              <a:gd name="connsiteX5" fmla="*/ 976699 w 1646031"/>
              <a:gd name="connsiteY5" fmla="*/ 1354595 h 1358165"/>
              <a:gd name="connsiteX6" fmla="*/ 38244 w 1646031"/>
              <a:gd name="connsiteY6" fmla="*/ 1326862 h 1358165"/>
              <a:gd name="connsiteX7" fmla="*/ 8960 w 1646031"/>
              <a:gd name="connsiteY7" fmla="*/ 896086 h 1358165"/>
              <a:gd name="connsiteX8" fmla="*/ 885260 w 1646031"/>
              <a:gd name="connsiteY8" fmla="*/ 881295 h 1358165"/>
              <a:gd name="connsiteX9" fmla="*/ 47059 w 1646031"/>
              <a:gd name="connsiteY9" fmla="*/ 311854 h 1358165"/>
              <a:gd name="connsiteX10" fmla="*/ 50666 w 1646031"/>
              <a:gd name="connsiteY10" fmla="*/ 0 h 1358165"/>
              <a:gd name="connsiteX0" fmla="*/ 41720 w 1637085"/>
              <a:gd name="connsiteY0" fmla="*/ 0 h 1358165"/>
              <a:gd name="connsiteX1" fmla="*/ 1629896 w 1637085"/>
              <a:gd name="connsiteY1" fmla="*/ 7439 h 1358165"/>
              <a:gd name="connsiteX2" fmla="*/ 1636879 w 1637085"/>
              <a:gd name="connsiteY2" fmla="*/ 1228163 h 1358165"/>
              <a:gd name="connsiteX3" fmla="*/ 975372 w 1637085"/>
              <a:gd name="connsiteY3" fmla="*/ 1228875 h 1358165"/>
              <a:gd name="connsiteX4" fmla="*/ 975373 w 1637085"/>
              <a:gd name="connsiteY4" fmla="*/ 1339804 h 1358165"/>
              <a:gd name="connsiteX5" fmla="*/ 967753 w 1637085"/>
              <a:gd name="connsiteY5" fmla="*/ 1354595 h 1358165"/>
              <a:gd name="connsiteX6" fmla="*/ 29298 w 1637085"/>
              <a:gd name="connsiteY6" fmla="*/ 1326862 h 1358165"/>
              <a:gd name="connsiteX7" fmla="*/ 14 w 1637085"/>
              <a:gd name="connsiteY7" fmla="*/ 896086 h 1358165"/>
              <a:gd name="connsiteX8" fmla="*/ 876314 w 1637085"/>
              <a:gd name="connsiteY8" fmla="*/ 881295 h 1358165"/>
              <a:gd name="connsiteX9" fmla="*/ 38113 w 1637085"/>
              <a:gd name="connsiteY9" fmla="*/ 311854 h 1358165"/>
              <a:gd name="connsiteX10" fmla="*/ 41720 w 1637085"/>
              <a:gd name="connsiteY10" fmla="*/ 0 h 1358165"/>
              <a:gd name="connsiteX0" fmla="*/ 42374 w 1637739"/>
              <a:gd name="connsiteY0" fmla="*/ 0 h 1358165"/>
              <a:gd name="connsiteX1" fmla="*/ 1630550 w 1637739"/>
              <a:gd name="connsiteY1" fmla="*/ 7439 h 1358165"/>
              <a:gd name="connsiteX2" fmla="*/ 1637533 w 1637739"/>
              <a:gd name="connsiteY2" fmla="*/ 1228163 h 1358165"/>
              <a:gd name="connsiteX3" fmla="*/ 976026 w 1637739"/>
              <a:gd name="connsiteY3" fmla="*/ 1228875 h 1358165"/>
              <a:gd name="connsiteX4" fmla="*/ 976027 w 1637739"/>
              <a:gd name="connsiteY4" fmla="*/ 1339804 h 1358165"/>
              <a:gd name="connsiteX5" fmla="*/ 968407 w 1637739"/>
              <a:gd name="connsiteY5" fmla="*/ 1354595 h 1358165"/>
              <a:gd name="connsiteX6" fmla="*/ 3758 w 1637739"/>
              <a:gd name="connsiteY6" fmla="*/ 1326862 h 1358165"/>
              <a:gd name="connsiteX7" fmla="*/ 668 w 1637739"/>
              <a:gd name="connsiteY7" fmla="*/ 896086 h 1358165"/>
              <a:gd name="connsiteX8" fmla="*/ 876968 w 1637739"/>
              <a:gd name="connsiteY8" fmla="*/ 881295 h 1358165"/>
              <a:gd name="connsiteX9" fmla="*/ 38767 w 1637739"/>
              <a:gd name="connsiteY9" fmla="*/ 311854 h 1358165"/>
              <a:gd name="connsiteX10" fmla="*/ 42374 w 1637739"/>
              <a:gd name="connsiteY10" fmla="*/ 0 h 1358165"/>
              <a:gd name="connsiteX0" fmla="*/ 42374 w 1637739"/>
              <a:gd name="connsiteY0" fmla="*/ 0 h 1358165"/>
              <a:gd name="connsiteX1" fmla="*/ 1630550 w 1637739"/>
              <a:gd name="connsiteY1" fmla="*/ 7439 h 1358165"/>
              <a:gd name="connsiteX2" fmla="*/ 1637533 w 1637739"/>
              <a:gd name="connsiteY2" fmla="*/ 1228163 h 1358165"/>
              <a:gd name="connsiteX3" fmla="*/ 976026 w 1637739"/>
              <a:gd name="connsiteY3" fmla="*/ 1228875 h 1358165"/>
              <a:gd name="connsiteX4" fmla="*/ 976027 w 1637739"/>
              <a:gd name="connsiteY4" fmla="*/ 1339804 h 1358165"/>
              <a:gd name="connsiteX5" fmla="*/ 968407 w 1637739"/>
              <a:gd name="connsiteY5" fmla="*/ 1354595 h 1358165"/>
              <a:gd name="connsiteX6" fmla="*/ 3758 w 1637739"/>
              <a:gd name="connsiteY6" fmla="*/ 1326862 h 1358165"/>
              <a:gd name="connsiteX7" fmla="*/ 668 w 1637739"/>
              <a:gd name="connsiteY7" fmla="*/ 896086 h 1358165"/>
              <a:gd name="connsiteX8" fmla="*/ 876968 w 1637739"/>
              <a:gd name="connsiteY8" fmla="*/ 881295 h 1358165"/>
              <a:gd name="connsiteX9" fmla="*/ 38767 w 1637739"/>
              <a:gd name="connsiteY9" fmla="*/ 311854 h 1358165"/>
              <a:gd name="connsiteX10" fmla="*/ 42374 w 1637739"/>
              <a:gd name="connsiteY10" fmla="*/ 0 h 1358165"/>
              <a:gd name="connsiteX0" fmla="*/ 42374 w 1637739"/>
              <a:gd name="connsiteY0" fmla="*/ 0 h 1368152"/>
              <a:gd name="connsiteX1" fmla="*/ 1630550 w 1637739"/>
              <a:gd name="connsiteY1" fmla="*/ 7439 h 1368152"/>
              <a:gd name="connsiteX2" fmla="*/ 1637533 w 1637739"/>
              <a:gd name="connsiteY2" fmla="*/ 1228163 h 1368152"/>
              <a:gd name="connsiteX3" fmla="*/ 976026 w 1637739"/>
              <a:gd name="connsiteY3" fmla="*/ 1228875 h 1368152"/>
              <a:gd name="connsiteX4" fmla="*/ 976027 w 1637739"/>
              <a:gd name="connsiteY4" fmla="*/ 1339804 h 1368152"/>
              <a:gd name="connsiteX5" fmla="*/ 3758 w 1637739"/>
              <a:gd name="connsiteY5" fmla="*/ 1326862 h 1368152"/>
              <a:gd name="connsiteX6" fmla="*/ 668 w 1637739"/>
              <a:gd name="connsiteY6" fmla="*/ 896086 h 1368152"/>
              <a:gd name="connsiteX7" fmla="*/ 876968 w 1637739"/>
              <a:gd name="connsiteY7" fmla="*/ 881295 h 1368152"/>
              <a:gd name="connsiteX8" fmla="*/ 38767 w 1637739"/>
              <a:gd name="connsiteY8" fmla="*/ 311854 h 1368152"/>
              <a:gd name="connsiteX9" fmla="*/ 42374 w 1637739"/>
              <a:gd name="connsiteY9" fmla="*/ 0 h 1368152"/>
              <a:gd name="connsiteX0" fmla="*/ 42374 w 1637739"/>
              <a:gd name="connsiteY0" fmla="*/ 0 h 1362294"/>
              <a:gd name="connsiteX1" fmla="*/ 1630550 w 1637739"/>
              <a:gd name="connsiteY1" fmla="*/ 7439 h 1362294"/>
              <a:gd name="connsiteX2" fmla="*/ 1637533 w 1637739"/>
              <a:gd name="connsiteY2" fmla="*/ 1228163 h 1362294"/>
              <a:gd name="connsiteX3" fmla="*/ 976026 w 1637739"/>
              <a:gd name="connsiteY3" fmla="*/ 1228875 h 1362294"/>
              <a:gd name="connsiteX4" fmla="*/ 976027 w 1637739"/>
              <a:gd name="connsiteY4" fmla="*/ 1339804 h 1362294"/>
              <a:gd name="connsiteX5" fmla="*/ 3758 w 1637739"/>
              <a:gd name="connsiteY5" fmla="*/ 1326862 h 1362294"/>
              <a:gd name="connsiteX6" fmla="*/ 668 w 1637739"/>
              <a:gd name="connsiteY6" fmla="*/ 896086 h 1362294"/>
              <a:gd name="connsiteX7" fmla="*/ 876968 w 1637739"/>
              <a:gd name="connsiteY7" fmla="*/ 881295 h 1362294"/>
              <a:gd name="connsiteX8" fmla="*/ 38767 w 1637739"/>
              <a:gd name="connsiteY8" fmla="*/ 311854 h 1362294"/>
              <a:gd name="connsiteX9" fmla="*/ 42374 w 1637739"/>
              <a:gd name="connsiteY9" fmla="*/ 0 h 1362294"/>
              <a:gd name="connsiteX0" fmla="*/ 42374 w 1637739"/>
              <a:gd name="connsiteY0" fmla="*/ 0 h 1339804"/>
              <a:gd name="connsiteX1" fmla="*/ 1630550 w 1637739"/>
              <a:gd name="connsiteY1" fmla="*/ 7439 h 1339804"/>
              <a:gd name="connsiteX2" fmla="*/ 1637533 w 1637739"/>
              <a:gd name="connsiteY2" fmla="*/ 1228163 h 1339804"/>
              <a:gd name="connsiteX3" fmla="*/ 976026 w 1637739"/>
              <a:gd name="connsiteY3" fmla="*/ 1228875 h 1339804"/>
              <a:gd name="connsiteX4" fmla="*/ 976027 w 1637739"/>
              <a:gd name="connsiteY4" fmla="*/ 1339804 h 1339804"/>
              <a:gd name="connsiteX5" fmla="*/ 3758 w 1637739"/>
              <a:gd name="connsiteY5" fmla="*/ 1326862 h 1339804"/>
              <a:gd name="connsiteX6" fmla="*/ 668 w 1637739"/>
              <a:gd name="connsiteY6" fmla="*/ 896086 h 1339804"/>
              <a:gd name="connsiteX7" fmla="*/ 876968 w 1637739"/>
              <a:gd name="connsiteY7" fmla="*/ 881295 h 1339804"/>
              <a:gd name="connsiteX8" fmla="*/ 38767 w 1637739"/>
              <a:gd name="connsiteY8" fmla="*/ 311854 h 1339804"/>
              <a:gd name="connsiteX9" fmla="*/ 42374 w 1637739"/>
              <a:gd name="connsiteY9" fmla="*/ 0 h 1339804"/>
              <a:gd name="connsiteX0" fmla="*/ 42374 w 1637739"/>
              <a:gd name="connsiteY0" fmla="*/ 0 h 1339804"/>
              <a:gd name="connsiteX1" fmla="*/ 1630550 w 1637739"/>
              <a:gd name="connsiteY1" fmla="*/ 7439 h 1339804"/>
              <a:gd name="connsiteX2" fmla="*/ 1637533 w 1637739"/>
              <a:gd name="connsiteY2" fmla="*/ 1228163 h 1339804"/>
              <a:gd name="connsiteX3" fmla="*/ 976026 w 1637739"/>
              <a:gd name="connsiteY3" fmla="*/ 1228875 h 1339804"/>
              <a:gd name="connsiteX4" fmla="*/ 976027 w 1637739"/>
              <a:gd name="connsiteY4" fmla="*/ 1339804 h 1339804"/>
              <a:gd name="connsiteX5" fmla="*/ 3758 w 1637739"/>
              <a:gd name="connsiteY5" fmla="*/ 1326862 h 1339804"/>
              <a:gd name="connsiteX6" fmla="*/ 668 w 1637739"/>
              <a:gd name="connsiteY6" fmla="*/ 896086 h 1339804"/>
              <a:gd name="connsiteX7" fmla="*/ 876968 w 1637739"/>
              <a:gd name="connsiteY7" fmla="*/ 881295 h 1339804"/>
              <a:gd name="connsiteX8" fmla="*/ 38767 w 1637739"/>
              <a:gd name="connsiteY8" fmla="*/ 311854 h 1339804"/>
              <a:gd name="connsiteX9" fmla="*/ 42374 w 1637739"/>
              <a:gd name="connsiteY9" fmla="*/ 0 h 1339804"/>
              <a:gd name="connsiteX0" fmla="*/ 42374 w 1637739"/>
              <a:gd name="connsiteY0" fmla="*/ 0 h 1339804"/>
              <a:gd name="connsiteX1" fmla="*/ 1630550 w 1637739"/>
              <a:gd name="connsiteY1" fmla="*/ 7439 h 1339804"/>
              <a:gd name="connsiteX2" fmla="*/ 1637533 w 1637739"/>
              <a:gd name="connsiteY2" fmla="*/ 1228163 h 1339804"/>
              <a:gd name="connsiteX3" fmla="*/ 976026 w 1637739"/>
              <a:gd name="connsiteY3" fmla="*/ 1228875 h 1339804"/>
              <a:gd name="connsiteX4" fmla="*/ 976027 w 1637739"/>
              <a:gd name="connsiteY4" fmla="*/ 1339804 h 1339804"/>
              <a:gd name="connsiteX5" fmla="*/ 3758 w 1637739"/>
              <a:gd name="connsiteY5" fmla="*/ 1326862 h 1339804"/>
              <a:gd name="connsiteX6" fmla="*/ 668 w 1637739"/>
              <a:gd name="connsiteY6" fmla="*/ 896086 h 1339804"/>
              <a:gd name="connsiteX7" fmla="*/ 876968 w 1637739"/>
              <a:gd name="connsiteY7" fmla="*/ 881295 h 1339804"/>
              <a:gd name="connsiteX8" fmla="*/ 38767 w 1637739"/>
              <a:gd name="connsiteY8" fmla="*/ 311854 h 1339804"/>
              <a:gd name="connsiteX9" fmla="*/ 42374 w 1637739"/>
              <a:gd name="connsiteY9" fmla="*/ 0 h 1339804"/>
              <a:gd name="connsiteX0" fmla="*/ 42374 w 1637739"/>
              <a:gd name="connsiteY0" fmla="*/ 0 h 1339804"/>
              <a:gd name="connsiteX1" fmla="*/ 1630550 w 1637739"/>
              <a:gd name="connsiteY1" fmla="*/ 7439 h 1339804"/>
              <a:gd name="connsiteX2" fmla="*/ 1637533 w 1637739"/>
              <a:gd name="connsiteY2" fmla="*/ 1228163 h 1339804"/>
              <a:gd name="connsiteX3" fmla="*/ 976026 w 1637739"/>
              <a:gd name="connsiteY3" fmla="*/ 1228875 h 1339804"/>
              <a:gd name="connsiteX4" fmla="*/ 976027 w 1637739"/>
              <a:gd name="connsiteY4" fmla="*/ 1339804 h 1339804"/>
              <a:gd name="connsiteX5" fmla="*/ 3758 w 1637739"/>
              <a:gd name="connsiteY5" fmla="*/ 1326862 h 1339804"/>
              <a:gd name="connsiteX6" fmla="*/ 668 w 1637739"/>
              <a:gd name="connsiteY6" fmla="*/ 896086 h 1339804"/>
              <a:gd name="connsiteX7" fmla="*/ 876968 w 1637739"/>
              <a:gd name="connsiteY7" fmla="*/ 881295 h 1339804"/>
              <a:gd name="connsiteX8" fmla="*/ 38767 w 1637739"/>
              <a:gd name="connsiteY8" fmla="*/ 311854 h 1339804"/>
              <a:gd name="connsiteX9" fmla="*/ 42374 w 1637739"/>
              <a:gd name="connsiteY9" fmla="*/ 0 h 1339804"/>
              <a:gd name="connsiteX0" fmla="*/ 42374 w 1637739"/>
              <a:gd name="connsiteY0" fmla="*/ 0 h 1339804"/>
              <a:gd name="connsiteX1" fmla="*/ 1630550 w 1637739"/>
              <a:gd name="connsiteY1" fmla="*/ 7439 h 1339804"/>
              <a:gd name="connsiteX2" fmla="*/ 1637533 w 1637739"/>
              <a:gd name="connsiteY2" fmla="*/ 1228163 h 1339804"/>
              <a:gd name="connsiteX3" fmla="*/ 973645 w 1637739"/>
              <a:gd name="connsiteY3" fmla="*/ 1224254 h 1339804"/>
              <a:gd name="connsiteX4" fmla="*/ 976027 w 1637739"/>
              <a:gd name="connsiteY4" fmla="*/ 1339804 h 1339804"/>
              <a:gd name="connsiteX5" fmla="*/ 3758 w 1637739"/>
              <a:gd name="connsiteY5" fmla="*/ 1326862 h 1339804"/>
              <a:gd name="connsiteX6" fmla="*/ 668 w 1637739"/>
              <a:gd name="connsiteY6" fmla="*/ 896086 h 1339804"/>
              <a:gd name="connsiteX7" fmla="*/ 876968 w 1637739"/>
              <a:gd name="connsiteY7" fmla="*/ 881295 h 1339804"/>
              <a:gd name="connsiteX8" fmla="*/ 38767 w 1637739"/>
              <a:gd name="connsiteY8" fmla="*/ 311854 h 1339804"/>
              <a:gd name="connsiteX9" fmla="*/ 42374 w 1637739"/>
              <a:gd name="connsiteY9" fmla="*/ 0 h 1339804"/>
              <a:gd name="connsiteX0" fmla="*/ 42374 w 1747883"/>
              <a:gd name="connsiteY0" fmla="*/ 0 h 1339804"/>
              <a:gd name="connsiteX1" fmla="*/ 1630550 w 1747883"/>
              <a:gd name="connsiteY1" fmla="*/ 7439 h 1339804"/>
              <a:gd name="connsiteX2" fmla="*/ 1630396 w 1747883"/>
              <a:gd name="connsiteY2" fmla="*/ 745408 h 1339804"/>
              <a:gd name="connsiteX3" fmla="*/ 1637533 w 1747883"/>
              <a:gd name="connsiteY3" fmla="*/ 1228163 h 1339804"/>
              <a:gd name="connsiteX4" fmla="*/ 973645 w 1747883"/>
              <a:gd name="connsiteY4" fmla="*/ 1224254 h 1339804"/>
              <a:gd name="connsiteX5" fmla="*/ 976027 w 1747883"/>
              <a:gd name="connsiteY5" fmla="*/ 1339804 h 1339804"/>
              <a:gd name="connsiteX6" fmla="*/ 3758 w 1747883"/>
              <a:gd name="connsiteY6" fmla="*/ 1326862 h 1339804"/>
              <a:gd name="connsiteX7" fmla="*/ 668 w 1747883"/>
              <a:gd name="connsiteY7" fmla="*/ 896086 h 1339804"/>
              <a:gd name="connsiteX8" fmla="*/ 876968 w 1747883"/>
              <a:gd name="connsiteY8" fmla="*/ 881295 h 1339804"/>
              <a:gd name="connsiteX9" fmla="*/ 38767 w 1747883"/>
              <a:gd name="connsiteY9" fmla="*/ 311854 h 1339804"/>
              <a:gd name="connsiteX10" fmla="*/ 42374 w 1747883"/>
              <a:gd name="connsiteY10" fmla="*/ 0 h 1339804"/>
              <a:gd name="connsiteX0" fmla="*/ 42374 w 1757153"/>
              <a:gd name="connsiteY0" fmla="*/ 0 h 1339804"/>
              <a:gd name="connsiteX1" fmla="*/ 1630550 w 1757153"/>
              <a:gd name="connsiteY1" fmla="*/ 7439 h 1339804"/>
              <a:gd name="connsiteX2" fmla="*/ 1663734 w 1757153"/>
              <a:gd name="connsiteY2" fmla="*/ 981135 h 1339804"/>
              <a:gd name="connsiteX3" fmla="*/ 1637533 w 1757153"/>
              <a:gd name="connsiteY3" fmla="*/ 1228163 h 1339804"/>
              <a:gd name="connsiteX4" fmla="*/ 973645 w 1757153"/>
              <a:gd name="connsiteY4" fmla="*/ 1224254 h 1339804"/>
              <a:gd name="connsiteX5" fmla="*/ 976027 w 1757153"/>
              <a:gd name="connsiteY5" fmla="*/ 1339804 h 1339804"/>
              <a:gd name="connsiteX6" fmla="*/ 3758 w 1757153"/>
              <a:gd name="connsiteY6" fmla="*/ 1326862 h 1339804"/>
              <a:gd name="connsiteX7" fmla="*/ 668 w 1757153"/>
              <a:gd name="connsiteY7" fmla="*/ 896086 h 1339804"/>
              <a:gd name="connsiteX8" fmla="*/ 876968 w 1757153"/>
              <a:gd name="connsiteY8" fmla="*/ 881295 h 1339804"/>
              <a:gd name="connsiteX9" fmla="*/ 38767 w 1757153"/>
              <a:gd name="connsiteY9" fmla="*/ 311854 h 1339804"/>
              <a:gd name="connsiteX10" fmla="*/ 42374 w 1757153"/>
              <a:gd name="connsiteY10" fmla="*/ 0 h 1339804"/>
              <a:gd name="connsiteX0" fmla="*/ 42374 w 1776582"/>
              <a:gd name="connsiteY0" fmla="*/ 0 h 1339804"/>
              <a:gd name="connsiteX1" fmla="*/ 1630550 w 1776582"/>
              <a:gd name="connsiteY1" fmla="*/ 7439 h 1339804"/>
              <a:gd name="connsiteX2" fmla="*/ 1708977 w 1776582"/>
              <a:gd name="connsiteY2" fmla="*/ 699187 h 1339804"/>
              <a:gd name="connsiteX3" fmla="*/ 1663734 w 1776582"/>
              <a:gd name="connsiteY3" fmla="*/ 981135 h 1339804"/>
              <a:gd name="connsiteX4" fmla="*/ 1637533 w 1776582"/>
              <a:gd name="connsiteY4" fmla="*/ 1228163 h 1339804"/>
              <a:gd name="connsiteX5" fmla="*/ 973645 w 1776582"/>
              <a:gd name="connsiteY5" fmla="*/ 1224254 h 1339804"/>
              <a:gd name="connsiteX6" fmla="*/ 976027 w 1776582"/>
              <a:gd name="connsiteY6" fmla="*/ 1339804 h 1339804"/>
              <a:gd name="connsiteX7" fmla="*/ 3758 w 1776582"/>
              <a:gd name="connsiteY7" fmla="*/ 1326862 h 1339804"/>
              <a:gd name="connsiteX8" fmla="*/ 668 w 1776582"/>
              <a:gd name="connsiteY8" fmla="*/ 896086 h 1339804"/>
              <a:gd name="connsiteX9" fmla="*/ 876968 w 1776582"/>
              <a:gd name="connsiteY9" fmla="*/ 881295 h 1339804"/>
              <a:gd name="connsiteX10" fmla="*/ 38767 w 1776582"/>
              <a:gd name="connsiteY10" fmla="*/ 311854 h 1339804"/>
              <a:gd name="connsiteX11" fmla="*/ 42374 w 1776582"/>
              <a:gd name="connsiteY11" fmla="*/ 0 h 1339804"/>
              <a:gd name="connsiteX0" fmla="*/ 42374 w 1690785"/>
              <a:gd name="connsiteY0" fmla="*/ 0 h 1339804"/>
              <a:gd name="connsiteX1" fmla="*/ 1630550 w 1690785"/>
              <a:gd name="connsiteY1" fmla="*/ 7439 h 1339804"/>
              <a:gd name="connsiteX2" fmla="*/ 720758 w 1690785"/>
              <a:gd name="connsiteY2" fmla="*/ 334042 h 1339804"/>
              <a:gd name="connsiteX3" fmla="*/ 1663734 w 1690785"/>
              <a:gd name="connsiteY3" fmla="*/ 981135 h 1339804"/>
              <a:gd name="connsiteX4" fmla="*/ 1637533 w 1690785"/>
              <a:gd name="connsiteY4" fmla="*/ 1228163 h 1339804"/>
              <a:gd name="connsiteX5" fmla="*/ 973645 w 1690785"/>
              <a:gd name="connsiteY5" fmla="*/ 1224254 h 1339804"/>
              <a:gd name="connsiteX6" fmla="*/ 976027 w 1690785"/>
              <a:gd name="connsiteY6" fmla="*/ 1339804 h 1339804"/>
              <a:gd name="connsiteX7" fmla="*/ 3758 w 1690785"/>
              <a:gd name="connsiteY7" fmla="*/ 1326862 h 1339804"/>
              <a:gd name="connsiteX8" fmla="*/ 668 w 1690785"/>
              <a:gd name="connsiteY8" fmla="*/ 896086 h 1339804"/>
              <a:gd name="connsiteX9" fmla="*/ 876968 w 1690785"/>
              <a:gd name="connsiteY9" fmla="*/ 881295 h 1339804"/>
              <a:gd name="connsiteX10" fmla="*/ 38767 w 1690785"/>
              <a:gd name="connsiteY10" fmla="*/ 311854 h 1339804"/>
              <a:gd name="connsiteX11" fmla="*/ 42374 w 1690785"/>
              <a:gd name="connsiteY11" fmla="*/ 0 h 1339804"/>
              <a:gd name="connsiteX0" fmla="*/ 42374 w 1690785"/>
              <a:gd name="connsiteY0" fmla="*/ 0 h 1339804"/>
              <a:gd name="connsiteX1" fmla="*/ 1630550 w 1690785"/>
              <a:gd name="connsiteY1" fmla="*/ 7439 h 1339804"/>
              <a:gd name="connsiteX2" fmla="*/ 1158908 w 1690785"/>
              <a:gd name="connsiteY2" fmla="*/ 172270 h 1339804"/>
              <a:gd name="connsiteX3" fmla="*/ 720758 w 1690785"/>
              <a:gd name="connsiteY3" fmla="*/ 334042 h 1339804"/>
              <a:gd name="connsiteX4" fmla="*/ 1663734 w 1690785"/>
              <a:gd name="connsiteY4" fmla="*/ 981135 h 1339804"/>
              <a:gd name="connsiteX5" fmla="*/ 1637533 w 1690785"/>
              <a:gd name="connsiteY5" fmla="*/ 1228163 h 1339804"/>
              <a:gd name="connsiteX6" fmla="*/ 973645 w 1690785"/>
              <a:gd name="connsiteY6" fmla="*/ 1224254 h 1339804"/>
              <a:gd name="connsiteX7" fmla="*/ 976027 w 1690785"/>
              <a:gd name="connsiteY7" fmla="*/ 1339804 h 1339804"/>
              <a:gd name="connsiteX8" fmla="*/ 3758 w 1690785"/>
              <a:gd name="connsiteY8" fmla="*/ 1326862 h 1339804"/>
              <a:gd name="connsiteX9" fmla="*/ 668 w 1690785"/>
              <a:gd name="connsiteY9" fmla="*/ 896086 h 1339804"/>
              <a:gd name="connsiteX10" fmla="*/ 876968 w 1690785"/>
              <a:gd name="connsiteY10" fmla="*/ 881295 h 1339804"/>
              <a:gd name="connsiteX11" fmla="*/ 38767 w 1690785"/>
              <a:gd name="connsiteY11" fmla="*/ 311854 h 1339804"/>
              <a:gd name="connsiteX12" fmla="*/ 42374 w 1690785"/>
              <a:gd name="connsiteY12" fmla="*/ 0 h 1339804"/>
              <a:gd name="connsiteX0" fmla="*/ 42374 w 1775351"/>
              <a:gd name="connsiteY0" fmla="*/ 0 h 1339804"/>
              <a:gd name="connsiteX1" fmla="*/ 1630550 w 1775351"/>
              <a:gd name="connsiteY1" fmla="*/ 7439 h 1339804"/>
              <a:gd name="connsiteX2" fmla="*/ 1666114 w 1775351"/>
              <a:gd name="connsiteY2" fmla="*/ 204625 h 1339804"/>
              <a:gd name="connsiteX3" fmla="*/ 720758 w 1775351"/>
              <a:gd name="connsiteY3" fmla="*/ 334042 h 1339804"/>
              <a:gd name="connsiteX4" fmla="*/ 1663734 w 1775351"/>
              <a:gd name="connsiteY4" fmla="*/ 981135 h 1339804"/>
              <a:gd name="connsiteX5" fmla="*/ 1637533 w 1775351"/>
              <a:gd name="connsiteY5" fmla="*/ 1228163 h 1339804"/>
              <a:gd name="connsiteX6" fmla="*/ 973645 w 1775351"/>
              <a:gd name="connsiteY6" fmla="*/ 1224254 h 1339804"/>
              <a:gd name="connsiteX7" fmla="*/ 976027 w 1775351"/>
              <a:gd name="connsiteY7" fmla="*/ 1339804 h 1339804"/>
              <a:gd name="connsiteX8" fmla="*/ 3758 w 1775351"/>
              <a:gd name="connsiteY8" fmla="*/ 1326862 h 1339804"/>
              <a:gd name="connsiteX9" fmla="*/ 668 w 1775351"/>
              <a:gd name="connsiteY9" fmla="*/ 896086 h 1339804"/>
              <a:gd name="connsiteX10" fmla="*/ 876968 w 1775351"/>
              <a:gd name="connsiteY10" fmla="*/ 881295 h 1339804"/>
              <a:gd name="connsiteX11" fmla="*/ 38767 w 1775351"/>
              <a:gd name="connsiteY11" fmla="*/ 311854 h 1339804"/>
              <a:gd name="connsiteX12" fmla="*/ 42374 w 1775351"/>
              <a:gd name="connsiteY12" fmla="*/ 0 h 1339804"/>
              <a:gd name="connsiteX0" fmla="*/ 42374 w 1714983"/>
              <a:gd name="connsiteY0" fmla="*/ 0 h 1339804"/>
              <a:gd name="connsiteX1" fmla="*/ 1630550 w 1714983"/>
              <a:gd name="connsiteY1" fmla="*/ 7439 h 1339804"/>
              <a:gd name="connsiteX2" fmla="*/ 1666114 w 1714983"/>
              <a:gd name="connsiteY2" fmla="*/ 204625 h 1339804"/>
              <a:gd name="connsiteX3" fmla="*/ 720758 w 1714983"/>
              <a:gd name="connsiteY3" fmla="*/ 334042 h 1339804"/>
              <a:gd name="connsiteX4" fmla="*/ 1663734 w 1714983"/>
              <a:gd name="connsiteY4" fmla="*/ 981135 h 1339804"/>
              <a:gd name="connsiteX5" fmla="*/ 1637533 w 1714983"/>
              <a:gd name="connsiteY5" fmla="*/ 1228163 h 1339804"/>
              <a:gd name="connsiteX6" fmla="*/ 973645 w 1714983"/>
              <a:gd name="connsiteY6" fmla="*/ 1224254 h 1339804"/>
              <a:gd name="connsiteX7" fmla="*/ 976027 w 1714983"/>
              <a:gd name="connsiteY7" fmla="*/ 1339804 h 1339804"/>
              <a:gd name="connsiteX8" fmla="*/ 3758 w 1714983"/>
              <a:gd name="connsiteY8" fmla="*/ 1326862 h 1339804"/>
              <a:gd name="connsiteX9" fmla="*/ 668 w 1714983"/>
              <a:gd name="connsiteY9" fmla="*/ 896086 h 1339804"/>
              <a:gd name="connsiteX10" fmla="*/ 876968 w 1714983"/>
              <a:gd name="connsiteY10" fmla="*/ 881295 h 1339804"/>
              <a:gd name="connsiteX11" fmla="*/ 38767 w 1714983"/>
              <a:gd name="connsiteY11" fmla="*/ 311854 h 1339804"/>
              <a:gd name="connsiteX12" fmla="*/ 42374 w 1714983"/>
              <a:gd name="connsiteY12" fmla="*/ 0 h 1339804"/>
              <a:gd name="connsiteX0" fmla="*/ 42374 w 1709446"/>
              <a:gd name="connsiteY0" fmla="*/ 0 h 1339804"/>
              <a:gd name="connsiteX1" fmla="*/ 1630550 w 1709446"/>
              <a:gd name="connsiteY1" fmla="*/ 7439 h 1339804"/>
              <a:gd name="connsiteX2" fmla="*/ 1644683 w 1709446"/>
              <a:gd name="connsiteY2" fmla="*/ 206936 h 1339804"/>
              <a:gd name="connsiteX3" fmla="*/ 720758 w 1709446"/>
              <a:gd name="connsiteY3" fmla="*/ 334042 h 1339804"/>
              <a:gd name="connsiteX4" fmla="*/ 1663734 w 1709446"/>
              <a:gd name="connsiteY4" fmla="*/ 981135 h 1339804"/>
              <a:gd name="connsiteX5" fmla="*/ 1637533 w 1709446"/>
              <a:gd name="connsiteY5" fmla="*/ 1228163 h 1339804"/>
              <a:gd name="connsiteX6" fmla="*/ 973645 w 1709446"/>
              <a:gd name="connsiteY6" fmla="*/ 1224254 h 1339804"/>
              <a:gd name="connsiteX7" fmla="*/ 976027 w 1709446"/>
              <a:gd name="connsiteY7" fmla="*/ 1339804 h 1339804"/>
              <a:gd name="connsiteX8" fmla="*/ 3758 w 1709446"/>
              <a:gd name="connsiteY8" fmla="*/ 1326862 h 1339804"/>
              <a:gd name="connsiteX9" fmla="*/ 668 w 1709446"/>
              <a:gd name="connsiteY9" fmla="*/ 896086 h 1339804"/>
              <a:gd name="connsiteX10" fmla="*/ 876968 w 1709446"/>
              <a:gd name="connsiteY10" fmla="*/ 881295 h 1339804"/>
              <a:gd name="connsiteX11" fmla="*/ 38767 w 1709446"/>
              <a:gd name="connsiteY11" fmla="*/ 311854 h 1339804"/>
              <a:gd name="connsiteX12" fmla="*/ 42374 w 1709446"/>
              <a:gd name="connsiteY12" fmla="*/ 0 h 1339804"/>
              <a:gd name="connsiteX0" fmla="*/ 42374 w 1717474"/>
              <a:gd name="connsiteY0" fmla="*/ 0 h 1339804"/>
              <a:gd name="connsiteX1" fmla="*/ 1630550 w 1717474"/>
              <a:gd name="connsiteY1" fmla="*/ 7439 h 1339804"/>
              <a:gd name="connsiteX2" fmla="*/ 1644683 w 1717474"/>
              <a:gd name="connsiteY2" fmla="*/ 206936 h 1339804"/>
              <a:gd name="connsiteX3" fmla="*/ 720758 w 1717474"/>
              <a:gd name="connsiteY3" fmla="*/ 334042 h 1339804"/>
              <a:gd name="connsiteX4" fmla="*/ 1663734 w 1717474"/>
              <a:gd name="connsiteY4" fmla="*/ 981135 h 1339804"/>
              <a:gd name="connsiteX5" fmla="*/ 1637533 w 1717474"/>
              <a:gd name="connsiteY5" fmla="*/ 1228163 h 1339804"/>
              <a:gd name="connsiteX6" fmla="*/ 973645 w 1717474"/>
              <a:gd name="connsiteY6" fmla="*/ 1224254 h 1339804"/>
              <a:gd name="connsiteX7" fmla="*/ 976027 w 1717474"/>
              <a:gd name="connsiteY7" fmla="*/ 1339804 h 1339804"/>
              <a:gd name="connsiteX8" fmla="*/ 3758 w 1717474"/>
              <a:gd name="connsiteY8" fmla="*/ 1326862 h 1339804"/>
              <a:gd name="connsiteX9" fmla="*/ 668 w 1717474"/>
              <a:gd name="connsiteY9" fmla="*/ 896086 h 1339804"/>
              <a:gd name="connsiteX10" fmla="*/ 876968 w 1717474"/>
              <a:gd name="connsiteY10" fmla="*/ 881295 h 1339804"/>
              <a:gd name="connsiteX11" fmla="*/ 38767 w 1717474"/>
              <a:gd name="connsiteY11" fmla="*/ 311854 h 1339804"/>
              <a:gd name="connsiteX12" fmla="*/ 42374 w 1717474"/>
              <a:gd name="connsiteY12" fmla="*/ 0 h 1339804"/>
              <a:gd name="connsiteX0" fmla="*/ 42374 w 1690785"/>
              <a:gd name="connsiteY0" fmla="*/ 0 h 1339804"/>
              <a:gd name="connsiteX1" fmla="*/ 1630550 w 1690785"/>
              <a:gd name="connsiteY1" fmla="*/ 7439 h 1339804"/>
              <a:gd name="connsiteX2" fmla="*/ 1644683 w 1690785"/>
              <a:gd name="connsiteY2" fmla="*/ 206936 h 1339804"/>
              <a:gd name="connsiteX3" fmla="*/ 720758 w 1690785"/>
              <a:gd name="connsiteY3" fmla="*/ 334042 h 1339804"/>
              <a:gd name="connsiteX4" fmla="*/ 1663734 w 1690785"/>
              <a:gd name="connsiteY4" fmla="*/ 981135 h 1339804"/>
              <a:gd name="connsiteX5" fmla="*/ 1637533 w 1690785"/>
              <a:gd name="connsiteY5" fmla="*/ 1228163 h 1339804"/>
              <a:gd name="connsiteX6" fmla="*/ 973645 w 1690785"/>
              <a:gd name="connsiteY6" fmla="*/ 1224254 h 1339804"/>
              <a:gd name="connsiteX7" fmla="*/ 976027 w 1690785"/>
              <a:gd name="connsiteY7" fmla="*/ 1339804 h 1339804"/>
              <a:gd name="connsiteX8" fmla="*/ 3758 w 1690785"/>
              <a:gd name="connsiteY8" fmla="*/ 1326862 h 1339804"/>
              <a:gd name="connsiteX9" fmla="*/ 668 w 1690785"/>
              <a:gd name="connsiteY9" fmla="*/ 896086 h 1339804"/>
              <a:gd name="connsiteX10" fmla="*/ 876968 w 1690785"/>
              <a:gd name="connsiteY10" fmla="*/ 881295 h 1339804"/>
              <a:gd name="connsiteX11" fmla="*/ 38767 w 1690785"/>
              <a:gd name="connsiteY11" fmla="*/ 311854 h 1339804"/>
              <a:gd name="connsiteX12" fmla="*/ 42374 w 1690785"/>
              <a:gd name="connsiteY12" fmla="*/ 0 h 1339804"/>
              <a:gd name="connsiteX0" fmla="*/ 42374 w 1690785"/>
              <a:gd name="connsiteY0" fmla="*/ 0 h 1339804"/>
              <a:gd name="connsiteX1" fmla="*/ 1630550 w 1690785"/>
              <a:gd name="connsiteY1" fmla="*/ 7439 h 1339804"/>
              <a:gd name="connsiteX2" fmla="*/ 1630395 w 1690785"/>
              <a:gd name="connsiteY2" fmla="*/ 209247 h 1339804"/>
              <a:gd name="connsiteX3" fmla="*/ 720758 w 1690785"/>
              <a:gd name="connsiteY3" fmla="*/ 334042 h 1339804"/>
              <a:gd name="connsiteX4" fmla="*/ 1663734 w 1690785"/>
              <a:gd name="connsiteY4" fmla="*/ 981135 h 1339804"/>
              <a:gd name="connsiteX5" fmla="*/ 1637533 w 1690785"/>
              <a:gd name="connsiteY5" fmla="*/ 1228163 h 1339804"/>
              <a:gd name="connsiteX6" fmla="*/ 973645 w 1690785"/>
              <a:gd name="connsiteY6" fmla="*/ 1224254 h 1339804"/>
              <a:gd name="connsiteX7" fmla="*/ 976027 w 1690785"/>
              <a:gd name="connsiteY7" fmla="*/ 1339804 h 1339804"/>
              <a:gd name="connsiteX8" fmla="*/ 3758 w 1690785"/>
              <a:gd name="connsiteY8" fmla="*/ 1326862 h 1339804"/>
              <a:gd name="connsiteX9" fmla="*/ 668 w 1690785"/>
              <a:gd name="connsiteY9" fmla="*/ 896086 h 1339804"/>
              <a:gd name="connsiteX10" fmla="*/ 876968 w 1690785"/>
              <a:gd name="connsiteY10" fmla="*/ 881295 h 1339804"/>
              <a:gd name="connsiteX11" fmla="*/ 38767 w 1690785"/>
              <a:gd name="connsiteY11" fmla="*/ 311854 h 1339804"/>
              <a:gd name="connsiteX12" fmla="*/ 42374 w 1690785"/>
              <a:gd name="connsiteY12" fmla="*/ 0 h 1339804"/>
              <a:gd name="connsiteX0" fmla="*/ 42374 w 1690785"/>
              <a:gd name="connsiteY0" fmla="*/ 0 h 1339804"/>
              <a:gd name="connsiteX1" fmla="*/ 1630550 w 1690785"/>
              <a:gd name="connsiteY1" fmla="*/ 7439 h 1339804"/>
              <a:gd name="connsiteX2" fmla="*/ 1632776 w 1690785"/>
              <a:gd name="connsiteY2" fmla="*/ 206936 h 1339804"/>
              <a:gd name="connsiteX3" fmla="*/ 720758 w 1690785"/>
              <a:gd name="connsiteY3" fmla="*/ 334042 h 1339804"/>
              <a:gd name="connsiteX4" fmla="*/ 1663734 w 1690785"/>
              <a:gd name="connsiteY4" fmla="*/ 981135 h 1339804"/>
              <a:gd name="connsiteX5" fmla="*/ 1637533 w 1690785"/>
              <a:gd name="connsiteY5" fmla="*/ 1228163 h 1339804"/>
              <a:gd name="connsiteX6" fmla="*/ 973645 w 1690785"/>
              <a:gd name="connsiteY6" fmla="*/ 1224254 h 1339804"/>
              <a:gd name="connsiteX7" fmla="*/ 976027 w 1690785"/>
              <a:gd name="connsiteY7" fmla="*/ 1339804 h 1339804"/>
              <a:gd name="connsiteX8" fmla="*/ 3758 w 1690785"/>
              <a:gd name="connsiteY8" fmla="*/ 1326862 h 1339804"/>
              <a:gd name="connsiteX9" fmla="*/ 668 w 1690785"/>
              <a:gd name="connsiteY9" fmla="*/ 896086 h 1339804"/>
              <a:gd name="connsiteX10" fmla="*/ 876968 w 1690785"/>
              <a:gd name="connsiteY10" fmla="*/ 881295 h 1339804"/>
              <a:gd name="connsiteX11" fmla="*/ 38767 w 1690785"/>
              <a:gd name="connsiteY11" fmla="*/ 311854 h 1339804"/>
              <a:gd name="connsiteX12" fmla="*/ 42374 w 1690785"/>
              <a:gd name="connsiteY12" fmla="*/ 0 h 1339804"/>
              <a:gd name="connsiteX0" fmla="*/ 42374 w 1690785"/>
              <a:gd name="connsiteY0" fmla="*/ 0 h 1339804"/>
              <a:gd name="connsiteX1" fmla="*/ 1630550 w 1690785"/>
              <a:gd name="connsiteY1" fmla="*/ 7439 h 1339804"/>
              <a:gd name="connsiteX2" fmla="*/ 1632776 w 1690785"/>
              <a:gd name="connsiteY2" fmla="*/ 206936 h 1339804"/>
              <a:gd name="connsiteX3" fmla="*/ 720758 w 1690785"/>
              <a:gd name="connsiteY3" fmla="*/ 334042 h 1339804"/>
              <a:gd name="connsiteX4" fmla="*/ 1663734 w 1690785"/>
              <a:gd name="connsiteY4" fmla="*/ 981135 h 1339804"/>
              <a:gd name="connsiteX5" fmla="*/ 1637533 w 1690785"/>
              <a:gd name="connsiteY5" fmla="*/ 1228163 h 1339804"/>
              <a:gd name="connsiteX6" fmla="*/ 973645 w 1690785"/>
              <a:gd name="connsiteY6" fmla="*/ 1224254 h 1339804"/>
              <a:gd name="connsiteX7" fmla="*/ 976027 w 1690785"/>
              <a:gd name="connsiteY7" fmla="*/ 1339804 h 1339804"/>
              <a:gd name="connsiteX8" fmla="*/ 3758 w 1690785"/>
              <a:gd name="connsiteY8" fmla="*/ 1326862 h 1339804"/>
              <a:gd name="connsiteX9" fmla="*/ 668 w 1690785"/>
              <a:gd name="connsiteY9" fmla="*/ 896086 h 1339804"/>
              <a:gd name="connsiteX10" fmla="*/ 876968 w 1690785"/>
              <a:gd name="connsiteY10" fmla="*/ 881295 h 1339804"/>
              <a:gd name="connsiteX11" fmla="*/ 38767 w 1690785"/>
              <a:gd name="connsiteY11" fmla="*/ 311854 h 1339804"/>
              <a:gd name="connsiteX12" fmla="*/ 42374 w 1690785"/>
              <a:gd name="connsiteY12" fmla="*/ 0 h 1339804"/>
              <a:gd name="connsiteX0" fmla="*/ 42374 w 1690785"/>
              <a:gd name="connsiteY0" fmla="*/ 0 h 1339804"/>
              <a:gd name="connsiteX1" fmla="*/ 1630550 w 1690785"/>
              <a:gd name="connsiteY1" fmla="*/ 7439 h 1339804"/>
              <a:gd name="connsiteX2" fmla="*/ 1632776 w 1690785"/>
              <a:gd name="connsiteY2" fmla="*/ 206936 h 1339804"/>
              <a:gd name="connsiteX3" fmla="*/ 468345 w 1690785"/>
              <a:gd name="connsiteY3" fmla="*/ 206935 h 1339804"/>
              <a:gd name="connsiteX4" fmla="*/ 1663734 w 1690785"/>
              <a:gd name="connsiteY4" fmla="*/ 981135 h 1339804"/>
              <a:gd name="connsiteX5" fmla="*/ 1637533 w 1690785"/>
              <a:gd name="connsiteY5" fmla="*/ 1228163 h 1339804"/>
              <a:gd name="connsiteX6" fmla="*/ 973645 w 1690785"/>
              <a:gd name="connsiteY6" fmla="*/ 1224254 h 1339804"/>
              <a:gd name="connsiteX7" fmla="*/ 976027 w 1690785"/>
              <a:gd name="connsiteY7" fmla="*/ 1339804 h 1339804"/>
              <a:gd name="connsiteX8" fmla="*/ 3758 w 1690785"/>
              <a:gd name="connsiteY8" fmla="*/ 1326862 h 1339804"/>
              <a:gd name="connsiteX9" fmla="*/ 668 w 1690785"/>
              <a:gd name="connsiteY9" fmla="*/ 896086 h 1339804"/>
              <a:gd name="connsiteX10" fmla="*/ 876968 w 1690785"/>
              <a:gd name="connsiteY10" fmla="*/ 881295 h 1339804"/>
              <a:gd name="connsiteX11" fmla="*/ 38767 w 1690785"/>
              <a:gd name="connsiteY11" fmla="*/ 311854 h 1339804"/>
              <a:gd name="connsiteX12" fmla="*/ 42374 w 1690785"/>
              <a:gd name="connsiteY12" fmla="*/ 0 h 1339804"/>
              <a:gd name="connsiteX0" fmla="*/ 42374 w 1690785"/>
              <a:gd name="connsiteY0" fmla="*/ 0 h 1339804"/>
              <a:gd name="connsiteX1" fmla="*/ 1630550 w 1690785"/>
              <a:gd name="connsiteY1" fmla="*/ 7439 h 1339804"/>
              <a:gd name="connsiteX2" fmla="*/ 1632776 w 1690785"/>
              <a:gd name="connsiteY2" fmla="*/ 206936 h 1339804"/>
              <a:gd name="connsiteX3" fmla="*/ 468345 w 1690785"/>
              <a:gd name="connsiteY3" fmla="*/ 206935 h 1339804"/>
              <a:gd name="connsiteX4" fmla="*/ 1663734 w 1690785"/>
              <a:gd name="connsiteY4" fmla="*/ 981135 h 1339804"/>
              <a:gd name="connsiteX5" fmla="*/ 1637533 w 1690785"/>
              <a:gd name="connsiteY5" fmla="*/ 1228163 h 1339804"/>
              <a:gd name="connsiteX6" fmla="*/ 973645 w 1690785"/>
              <a:gd name="connsiteY6" fmla="*/ 1224254 h 1339804"/>
              <a:gd name="connsiteX7" fmla="*/ 976027 w 1690785"/>
              <a:gd name="connsiteY7" fmla="*/ 1339804 h 1339804"/>
              <a:gd name="connsiteX8" fmla="*/ 3758 w 1690785"/>
              <a:gd name="connsiteY8" fmla="*/ 1326862 h 1339804"/>
              <a:gd name="connsiteX9" fmla="*/ 668 w 1690785"/>
              <a:gd name="connsiteY9" fmla="*/ 896086 h 1339804"/>
              <a:gd name="connsiteX10" fmla="*/ 876968 w 1690785"/>
              <a:gd name="connsiteY10" fmla="*/ 881295 h 1339804"/>
              <a:gd name="connsiteX11" fmla="*/ 38767 w 1690785"/>
              <a:gd name="connsiteY11" fmla="*/ 311854 h 1339804"/>
              <a:gd name="connsiteX12" fmla="*/ 42374 w 1690785"/>
              <a:gd name="connsiteY12" fmla="*/ 0 h 1339804"/>
              <a:gd name="connsiteX0" fmla="*/ 42374 w 1690785"/>
              <a:gd name="connsiteY0" fmla="*/ 0 h 1339804"/>
              <a:gd name="connsiteX1" fmla="*/ 1630550 w 1690785"/>
              <a:gd name="connsiteY1" fmla="*/ 7439 h 1339804"/>
              <a:gd name="connsiteX2" fmla="*/ 1632776 w 1690785"/>
              <a:gd name="connsiteY2" fmla="*/ 206936 h 1339804"/>
              <a:gd name="connsiteX3" fmla="*/ 468345 w 1690785"/>
              <a:gd name="connsiteY3" fmla="*/ 206935 h 1339804"/>
              <a:gd name="connsiteX4" fmla="*/ 1663734 w 1690785"/>
              <a:gd name="connsiteY4" fmla="*/ 981135 h 1339804"/>
              <a:gd name="connsiteX5" fmla="*/ 1637533 w 1690785"/>
              <a:gd name="connsiteY5" fmla="*/ 1228163 h 1339804"/>
              <a:gd name="connsiteX6" fmla="*/ 973645 w 1690785"/>
              <a:gd name="connsiteY6" fmla="*/ 1224254 h 1339804"/>
              <a:gd name="connsiteX7" fmla="*/ 976027 w 1690785"/>
              <a:gd name="connsiteY7" fmla="*/ 1339804 h 1339804"/>
              <a:gd name="connsiteX8" fmla="*/ 3758 w 1690785"/>
              <a:gd name="connsiteY8" fmla="*/ 1326862 h 1339804"/>
              <a:gd name="connsiteX9" fmla="*/ 668 w 1690785"/>
              <a:gd name="connsiteY9" fmla="*/ 896086 h 1339804"/>
              <a:gd name="connsiteX10" fmla="*/ 876968 w 1690785"/>
              <a:gd name="connsiteY10" fmla="*/ 881295 h 1339804"/>
              <a:gd name="connsiteX11" fmla="*/ 38767 w 1690785"/>
              <a:gd name="connsiteY11" fmla="*/ 311854 h 1339804"/>
              <a:gd name="connsiteX12" fmla="*/ 42374 w 1690785"/>
              <a:gd name="connsiteY12" fmla="*/ 0 h 1339804"/>
              <a:gd name="connsiteX0" fmla="*/ 42374 w 1690785"/>
              <a:gd name="connsiteY0" fmla="*/ 0 h 1339804"/>
              <a:gd name="connsiteX1" fmla="*/ 1630550 w 1690785"/>
              <a:gd name="connsiteY1" fmla="*/ 7439 h 1339804"/>
              <a:gd name="connsiteX2" fmla="*/ 1632776 w 1690785"/>
              <a:gd name="connsiteY2" fmla="*/ 206936 h 1339804"/>
              <a:gd name="connsiteX3" fmla="*/ 468345 w 1690785"/>
              <a:gd name="connsiteY3" fmla="*/ 206935 h 1339804"/>
              <a:gd name="connsiteX4" fmla="*/ 1663734 w 1690785"/>
              <a:gd name="connsiteY4" fmla="*/ 981135 h 1339804"/>
              <a:gd name="connsiteX5" fmla="*/ 1637533 w 1690785"/>
              <a:gd name="connsiteY5" fmla="*/ 1228163 h 1339804"/>
              <a:gd name="connsiteX6" fmla="*/ 973645 w 1690785"/>
              <a:gd name="connsiteY6" fmla="*/ 1224254 h 1339804"/>
              <a:gd name="connsiteX7" fmla="*/ 976027 w 1690785"/>
              <a:gd name="connsiteY7" fmla="*/ 1339804 h 1339804"/>
              <a:gd name="connsiteX8" fmla="*/ 3758 w 1690785"/>
              <a:gd name="connsiteY8" fmla="*/ 1326862 h 1339804"/>
              <a:gd name="connsiteX9" fmla="*/ 668 w 1690785"/>
              <a:gd name="connsiteY9" fmla="*/ 896086 h 1339804"/>
              <a:gd name="connsiteX10" fmla="*/ 876968 w 1690785"/>
              <a:gd name="connsiteY10" fmla="*/ 881295 h 1339804"/>
              <a:gd name="connsiteX11" fmla="*/ 38767 w 1690785"/>
              <a:gd name="connsiteY11" fmla="*/ 311854 h 1339804"/>
              <a:gd name="connsiteX12" fmla="*/ 42374 w 1690785"/>
              <a:gd name="connsiteY12" fmla="*/ 0 h 1339804"/>
              <a:gd name="connsiteX0" fmla="*/ 42374 w 1694044"/>
              <a:gd name="connsiteY0" fmla="*/ 0 h 1339804"/>
              <a:gd name="connsiteX1" fmla="*/ 1630550 w 1694044"/>
              <a:gd name="connsiteY1" fmla="*/ 7439 h 1339804"/>
              <a:gd name="connsiteX2" fmla="*/ 1632776 w 1694044"/>
              <a:gd name="connsiteY2" fmla="*/ 206936 h 1339804"/>
              <a:gd name="connsiteX3" fmla="*/ 468345 w 1694044"/>
              <a:gd name="connsiteY3" fmla="*/ 206935 h 1339804"/>
              <a:gd name="connsiteX4" fmla="*/ 1663734 w 1694044"/>
              <a:gd name="connsiteY4" fmla="*/ 981135 h 1339804"/>
              <a:gd name="connsiteX5" fmla="*/ 1637533 w 1694044"/>
              <a:gd name="connsiteY5" fmla="*/ 1228163 h 1339804"/>
              <a:gd name="connsiteX6" fmla="*/ 973645 w 1694044"/>
              <a:gd name="connsiteY6" fmla="*/ 1224254 h 1339804"/>
              <a:gd name="connsiteX7" fmla="*/ 976027 w 1694044"/>
              <a:gd name="connsiteY7" fmla="*/ 1339804 h 1339804"/>
              <a:gd name="connsiteX8" fmla="*/ 3758 w 1694044"/>
              <a:gd name="connsiteY8" fmla="*/ 1326862 h 1339804"/>
              <a:gd name="connsiteX9" fmla="*/ 668 w 1694044"/>
              <a:gd name="connsiteY9" fmla="*/ 896086 h 1339804"/>
              <a:gd name="connsiteX10" fmla="*/ 876968 w 1694044"/>
              <a:gd name="connsiteY10" fmla="*/ 881295 h 1339804"/>
              <a:gd name="connsiteX11" fmla="*/ 38767 w 1694044"/>
              <a:gd name="connsiteY11" fmla="*/ 311854 h 1339804"/>
              <a:gd name="connsiteX12" fmla="*/ 42374 w 1694044"/>
              <a:gd name="connsiteY12" fmla="*/ 0 h 1339804"/>
              <a:gd name="connsiteX0" fmla="*/ 42374 w 1714148"/>
              <a:gd name="connsiteY0" fmla="*/ 0 h 1339804"/>
              <a:gd name="connsiteX1" fmla="*/ 1630550 w 1714148"/>
              <a:gd name="connsiteY1" fmla="*/ 7439 h 1339804"/>
              <a:gd name="connsiteX2" fmla="*/ 1632776 w 1714148"/>
              <a:gd name="connsiteY2" fmla="*/ 206936 h 1339804"/>
              <a:gd name="connsiteX3" fmla="*/ 468345 w 1714148"/>
              <a:gd name="connsiteY3" fmla="*/ 206935 h 1339804"/>
              <a:gd name="connsiteX4" fmla="*/ 1663734 w 1714148"/>
              <a:gd name="connsiteY4" fmla="*/ 981135 h 1339804"/>
              <a:gd name="connsiteX5" fmla="*/ 1666108 w 1714148"/>
              <a:gd name="connsiteY5" fmla="*/ 1230474 h 1339804"/>
              <a:gd name="connsiteX6" fmla="*/ 973645 w 1714148"/>
              <a:gd name="connsiteY6" fmla="*/ 1224254 h 1339804"/>
              <a:gd name="connsiteX7" fmla="*/ 976027 w 1714148"/>
              <a:gd name="connsiteY7" fmla="*/ 1339804 h 1339804"/>
              <a:gd name="connsiteX8" fmla="*/ 3758 w 1714148"/>
              <a:gd name="connsiteY8" fmla="*/ 1326862 h 1339804"/>
              <a:gd name="connsiteX9" fmla="*/ 668 w 1714148"/>
              <a:gd name="connsiteY9" fmla="*/ 896086 h 1339804"/>
              <a:gd name="connsiteX10" fmla="*/ 876968 w 1714148"/>
              <a:gd name="connsiteY10" fmla="*/ 881295 h 1339804"/>
              <a:gd name="connsiteX11" fmla="*/ 38767 w 1714148"/>
              <a:gd name="connsiteY11" fmla="*/ 311854 h 1339804"/>
              <a:gd name="connsiteX12" fmla="*/ 42374 w 1714148"/>
              <a:gd name="connsiteY12" fmla="*/ 0 h 1339804"/>
              <a:gd name="connsiteX0" fmla="*/ 42374 w 1666745"/>
              <a:gd name="connsiteY0" fmla="*/ 0 h 1339804"/>
              <a:gd name="connsiteX1" fmla="*/ 1630550 w 1666745"/>
              <a:gd name="connsiteY1" fmla="*/ 7439 h 1339804"/>
              <a:gd name="connsiteX2" fmla="*/ 1632776 w 1666745"/>
              <a:gd name="connsiteY2" fmla="*/ 206936 h 1339804"/>
              <a:gd name="connsiteX3" fmla="*/ 468345 w 1666745"/>
              <a:gd name="connsiteY3" fmla="*/ 206935 h 1339804"/>
              <a:gd name="connsiteX4" fmla="*/ 1663734 w 1666745"/>
              <a:gd name="connsiteY4" fmla="*/ 981135 h 1339804"/>
              <a:gd name="connsiteX5" fmla="*/ 1666108 w 1666745"/>
              <a:gd name="connsiteY5" fmla="*/ 1230474 h 1339804"/>
              <a:gd name="connsiteX6" fmla="*/ 973645 w 1666745"/>
              <a:gd name="connsiteY6" fmla="*/ 1224254 h 1339804"/>
              <a:gd name="connsiteX7" fmla="*/ 976027 w 1666745"/>
              <a:gd name="connsiteY7" fmla="*/ 1339804 h 1339804"/>
              <a:gd name="connsiteX8" fmla="*/ 3758 w 1666745"/>
              <a:gd name="connsiteY8" fmla="*/ 1326862 h 1339804"/>
              <a:gd name="connsiteX9" fmla="*/ 668 w 1666745"/>
              <a:gd name="connsiteY9" fmla="*/ 896086 h 1339804"/>
              <a:gd name="connsiteX10" fmla="*/ 876968 w 1666745"/>
              <a:gd name="connsiteY10" fmla="*/ 881295 h 1339804"/>
              <a:gd name="connsiteX11" fmla="*/ 38767 w 1666745"/>
              <a:gd name="connsiteY11" fmla="*/ 311854 h 1339804"/>
              <a:gd name="connsiteX12" fmla="*/ 42374 w 1666745"/>
              <a:gd name="connsiteY12" fmla="*/ 0 h 1339804"/>
              <a:gd name="connsiteX0" fmla="*/ 42374 w 1666745"/>
              <a:gd name="connsiteY0" fmla="*/ 0 h 1339804"/>
              <a:gd name="connsiteX1" fmla="*/ 1630550 w 1666745"/>
              <a:gd name="connsiteY1" fmla="*/ 7439 h 1339804"/>
              <a:gd name="connsiteX2" fmla="*/ 1632776 w 1666745"/>
              <a:gd name="connsiteY2" fmla="*/ 206936 h 1339804"/>
              <a:gd name="connsiteX3" fmla="*/ 468345 w 1666745"/>
              <a:gd name="connsiteY3" fmla="*/ 206935 h 1339804"/>
              <a:gd name="connsiteX4" fmla="*/ 1663734 w 1666745"/>
              <a:gd name="connsiteY4" fmla="*/ 981135 h 1339804"/>
              <a:gd name="connsiteX5" fmla="*/ 1666108 w 1666745"/>
              <a:gd name="connsiteY5" fmla="*/ 1230474 h 1339804"/>
              <a:gd name="connsiteX6" fmla="*/ 973645 w 1666745"/>
              <a:gd name="connsiteY6" fmla="*/ 1224254 h 1339804"/>
              <a:gd name="connsiteX7" fmla="*/ 976027 w 1666745"/>
              <a:gd name="connsiteY7" fmla="*/ 1339804 h 1339804"/>
              <a:gd name="connsiteX8" fmla="*/ 3758 w 1666745"/>
              <a:gd name="connsiteY8" fmla="*/ 1326862 h 1339804"/>
              <a:gd name="connsiteX9" fmla="*/ 668 w 1666745"/>
              <a:gd name="connsiteY9" fmla="*/ 896086 h 1339804"/>
              <a:gd name="connsiteX10" fmla="*/ 876968 w 1666745"/>
              <a:gd name="connsiteY10" fmla="*/ 881295 h 1339804"/>
              <a:gd name="connsiteX11" fmla="*/ 38767 w 1666745"/>
              <a:gd name="connsiteY11" fmla="*/ 311854 h 1339804"/>
              <a:gd name="connsiteX12" fmla="*/ 42374 w 1666745"/>
              <a:gd name="connsiteY12" fmla="*/ 0 h 1339804"/>
              <a:gd name="connsiteX0" fmla="*/ 42374 w 1666745"/>
              <a:gd name="connsiteY0" fmla="*/ 0 h 1339804"/>
              <a:gd name="connsiteX1" fmla="*/ 1630550 w 1666745"/>
              <a:gd name="connsiteY1" fmla="*/ 7439 h 1339804"/>
              <a:gd name="connsiteX2" fmla="*/ 1632776 w 1666745"/>
              <a:gd name="connsiteY2" fmla="*/ 206936 h 1339804"/>
              <a:gd name="connsiteX3" fmla="*/ 468345 w 1666745"/>
              <a:gd name="connsiteY3" fmla="*/ 206935 h 1339804"/>
              <a:gd name="connsiteX4" fmla="*/ 1663734 w 1666745"/>
              <a:gd name="connsiteY4" fmla="*/ 981135 h 1339804"/>
              <a:gd name="connsiteX5" fmla="*/ 1666108 w 1666745"/>
              <a:gd name="connsiteY5" fmla="*/ 1230474 h 1339804"/>
              <a:gd name="connsiteX6" fmla="*/ 973645 w 1666745"/>
              <a:gd name="connsiteY6" fmla="*/ 1224254 h 1339804"/>
              <a:gd name="connsiteX7" fmla="*/ 976027 w 1666745"/>
              <a:gd name="connsiteY7" fmla="*/ 1339804 h 1339804"/>
              <a:gd name="connsiteX8" fmla="*/ 3758 w 1666745"/>
              <a:gd name="connsiteY8" fmla="*/ 1326862 h 1339804"/>
              <a:gd name="connsiteX9" fmla="*/ 668 w 1666745"/>
              <a:gd name="connsiteY9" fmla="*/ 896086 h 1339804"/>
              <a:gd name="connsiteX10" fmla="*/ 876968 w 1666745"/>
              <a:gd name="connsiteY10" fmla="*/ 881295 h 1339804"/>
              <a:gd name="connsiteX11" fmla="*/ 38767 w 1666745"/>
              <a:gd name="connsiteY11" fmla="*/ 311854 h 1339804"/>
              <a:gd name="connsiteX12" fmla="*/ 42374 w 1666745"/>
              <a:gd name="connsiteY12" fmla="*/ 0 h 1339804"/>
              <a:gd name="connsiteX0" fmla="*/ 42374 w 1666745"/>
              <a:gd name="connsiteY0" fmla="*/ 0 h 1339804"/>
              <a:gd name="connsiteX1" fmla="*/ 1630550 w 1666745"/>
              <a:gd name="connsiteY1" fmla="*/ 7439 h 1339804"/>
              <a:gd name="connsiteX2" fmla="*/ 1632776 w 1666745"/>
              <a:gd name="connsiteY2" fmla="*/ 206936 h 1339804"/>
              <a:gd name="connsiteX3" fmla="*/ 468345 w 1666745"/>
              <a:gd name="connsiteY3" fmla="*/ 206935 h 1339804"/>
              <a:gd name="connsiteX4" fmla="*/ 1663734 w 1666745"/>
              <a:gd name="connsiteY4" fmla="*/ 981135 h 1339804"/>
              <a:gd name="connsiteX5" fmla="*/ 1666108 w 1666745"/>
              <a:gd name="connsiteY5" fmla="*/ 1230474 h 1339804"/>
              <a:gd name="connsiteX6" fmla="*/ 973645 w 1666745"/>
              <a:gd name="connsiteY6" fmla="*/ 1224254 h 1339804"/>
              <a:gd name="connsiteX7" fmla="*/ 976027 w 1666745"/>
              <a:gd name="connsiteY7" fmla="*/ 1339804 h 1339804"/>
              <a:gd name="connsiteX8" fmla="*/ 3758 w 1666745"/>
              <a:gd name="connsiteY8" fmla="*/ 1326862 h 1339804"/>
              <a:gd name="connsiteX9" fmla="*/ 668 w 1666745"/>
              <a:gd name="connsiteY9" fmla="*/ 896086 h 1339804"/>
              <a:gd name="connsiteX10" fmla="*/ 876968 w 1666745"/>
              <a:gd name="connsiteY10" fmla="*/ 881295 h 1339804"/>
              <a:gd name="connsiteX11" fmla="*/ 38767 w 1666745"/>
              <a:gd name="connsiteY11" fmla="*/ 311854 h 1339804"/>
              <a:gd name="connsiteX12" fmla="*/ 42374 w 1666745"/>
              <a:gd name="connsiteY12" fmla="*/ 0 h 1339804"/>
              <a:gd name="connsiteX0" fmla="*/ 42374 w 1666745"/>
              <a:gd name="connsiteY0" fmla="*/ 0 h 1342115"/>
              <a:gd name="connsiteX1" fmla="*/ 1630550 w 1666745"/>
              <a:gd name="connsiteY1" fmla="*/ 7439 h 1342115"/>
              <a:gd name="connsiteX2" fmla="*/ 1632776 w 1666745"/>
              <a:gd name="connsiteY2" fmla="*/ 206936 h 1342115"/>
              <a:gd name="connsiteX3" fmla="*/ 468345 w 1666745"/>
              <a:gd name="connsiteY3" fmla="*/ 206935 h 1342115"/>
              <a:gd name="connsiteX4" fmla="*/ 1663734 w 1666745"/>
              <a:gd name="connsiteY4" fmla="*/ 981135 h 1342115"/>
              <a:gd name="connsiteX5" fmla="*/ 1666108 w 1666745"/>
              <a:gd name="connsiteY5" fmla="*/ 1230474 h 1342115"/>
              <a:gd name="connsiteX6" fmla="*/ 973645 w 1666745"/>
              <a:gd name="connsiteY6" fmla="*/ 1224254 h 1342115"/>
              <a:gd name="connsiteX7" fmla="*/ 968883 w 1666745"/>
              <a:gd name="connsiteY7" fmla="*/ 1342115 h 1342115"/>
              <a:gd name="connsiteX8" fmla="*/ 3758 w 1666745"/>
              <a:gd name="connsiteY8" fmla="*/ 1326862 h 1342115"/>
              <a:gd name="connsiteX9" fmla="*/ 668 w 1666745"/>
              <a:gd name="connsiteY9" fmla="*/ 896086 h 1342115"/>
              <a:gd name="connsiteX10" fmla="*/ 876968 w 1666745"/>
              <a:gd name="connsiteY10" fmla="*/ 881295 h 1342115"/>
              <a:gd name="connsiteX11" fmla="*/ 38767 w 1666745"/>
              <a:gd name="connsiteY11" fmla="*/ 311854 h 1342115"/>
              <a:gd name="connsiteX12" fmla="*/ 42374 w 1666745"/>
              <a:gd name="connsiteY12" fmla="*/ 0 h 1342115"/>
              <a:gd name="connsiteX0" fmla="*/ 42374 w 1666745"/>
              <a:gd name="connsiteY0" fmla="*/ 0 h 1342115"/>
              <a:gd name="connsiteX1" fmla="*/ 1630550 w 1666745"/>
              <a:gd name="connsiteY1" fmla="*/ 7439 h 1342115"/>
              <a:gd name="connsiteX2" fmla="*/ 1632776 w 1666745"/>
              <a:gd name="connsiteY2" fmla="*/ 206936 h 1342115"/>
              <a:gd name="connsiteX3" fmla="*/ 468345 w 1666745"/>
              <a:gd name="connsiteY3" fmla="*/ 206935 h 1342115"/>
              <a:gd name="connsiteX4" fmla="*/ 1663734 w 1666745"/>
              <a:gd name="connsiteY4" fmla="*/ 981135 h 1342115"/>
              <a:gd name="connsiteX5" fmla="*/ 1666108 w 1666745"/>
              <a:gd name="connsiteY5" fmla="*/ 1230474 h 1342115"/>
              <a:gd name="connsiteX6" fmla="*/ 973645 w 1666745"/>
              <a:gd name="connsiteY6" fmla="*/ 1224254 h 1342115"/>
              <a:gd name="connsiteX7" fmla="*/ 968883 w 1666745"/>
              <a:gd name="connsiteY7" fmla="*/ 1342115 h 1342115"/>
              <a:gd name="connsiteX8" fmla="*/ 3758 w 1666745"/>
              <a:gd name="connsiteY8" fmla="*/ 1326862 h 1342115"/>
              <a:gd name="connsiteX9" fmla="*/ 668 w 1666745"/>
              <a:gd name="connsiteY9" fmla="*/ 877598 h 1342115"/>
              <a:gd name="connsiteX10" fmla="*/ 876968 w 1666745"/>
              <a:gd name="connsiteY10" fmla="*/ 881295 h 1342115"/>
              <a:gd name="connsiteX11" fmla="*/ 38767 w 1666745"/>
              <a:gd name="connsiteY11" fmla="*/ 311854 h 1342115"/>
              <a:gd name="connsiteX12" fmla="*/ 42374 w 1666745"/>
              <a:gd name="connsiteY12" fmla="*/ 0 h 1342115"/>
              <a:gd name="connsiteX0" fmla="*/ 42374 w 1666745"/>
              <a:gd name="connsiteY0" fmla="*/ 0 h 1342115"/>
              <a:gd name="connsiteX1" fmla="*/ 1630550 w 1666745"/>
              <a:gd name="connsiteY1" fmla="*/ 7439 h 1342115"/>
              <a:gd name="connsiteX2" fmla="*/ 1632776 w 1666745"/>
              <a:gd name="connsiteY2" fmla="*/ 206936 h 1342115"/>
              <a:gd name="connsiteX3" fmla="*/ 468345 w 1666745"/>
              <a:gd name="connsiteY3" fmla="*/ 206935 h 1342115"/>
              <a:gd name="connsiteX4" fmla="*/ 1663734 w 1666745"/>
              <a:gd name="connsiteY4" fmla="*/ 981135 h 1342115"/>
              <a:gd name="connsiteX5" fmla="*/ 1666108 w 1666745"/>
              <a:gd name="connsiteY5" fmla="*/ 1230474 h 1342115"/>
              <a:gd name="connsiteX6" fmla="*/ 973645 w 1666745"/>
              <a:gd name="connsiteY6" fmla="*/ 1224254 h 1342115"/>
              <a:gd name="connsiteX7" fmla="*/ 968883 w 1666745"/>
              <a:gd name="connsiteY7" fmla="*/ 1342115 h 1342115"/>
              <a:gd name="connsiteX8" fmla="*/ 3758 w 1666745"/>
              <a:gd name="connsiteY8" fmla="*/ 1326862 h 1342115"/>
              <a:gd name="connsiteX9" fmla="*/ 668 w 1666745"/>
              <a:gd name="connsiteY9" fmla="*/ 877598 h 1342115"/>
              <a:gd name="connsiteX10" fmla="*/ 876968 w 1666745"/>
              <a:gd name="connsiteY10" fmla="*/ 881295 h 1342115"/>
              <a:gd name="connsiteX11" fmla="*/ 38767 w 1666745"/>
              <a:gd name="connsiteY11" fmla="*/ 311854 h 1342115"/>
              <a:gd name="connsiteX12" fmla="*/ 42374 w 1666745"/>
              <a:gd name="connsiteY12" fmla="*/ 0 h 1342115"/>
              <a:gd name="connsiteX0" fmla="*/ 42374 w 1666745"/>
              <a:gd name="connsiteY0" fmla="*/ 0 h 1342115"/>
              <a:gd name="connsiteX1" fmla="*/ 1630550 w 1666745"/>
              <a:gd name="connsiteY1" fmla="*/ 7439 h 1342115"/>
              <a:gd name="connsiteX2" fmla="*/ 1632776 w 1666745"/>
              <a:gd name="connsiteY2" fmla="*/ 206936 h 1342115"/>
              <a:gd name="connsiteX3" fmla="*/ 468345 w 1666745"/>
              <a:gd name="connsiteY3" fmla="*/ 206935 h 1342115"/>
              <a:gd name="connsiteX4" fmla="*/ 1663734 w 1666745"/>
              <a:gd name="connsiteY4" fmla="*/ 981135 h 1342115"/>
              <a:gd name="connsiteX5" fmla="*/ 1666108 w 1666745"/>
              <a:gd name="connsiteY5" fmla="*/ 1230474 h 1342115"/>
              <a:gd name="connsiteX6" fmla="*/ 973645 w 1666745"/>
              <a:gd name="connsiteY6" fmla="*/ 1224254 h 1342115"/>
              <a:gd name="connsiteX7" fmla="*/ 968883 w 1666745"/>
              <a:gd name="connsiteY7" fmla="*/ 1342115 h 1342115"/>
              <a:gd name="connsiteX8" fmla="*/ 3758 w 1666745"/>
              <a:gd name="connsiteY8" fmla="*/ 1326862 h 1342115"/>
              <a:gd name="connsiteX9" fmla="*/ 668 w 1666745"/>
              <a:gd name="connsiteY9" fmla="*/ 870664 h 1342115"/>
              <a:gd name="connsiteX10" fmla="*/ 876968 w 1666745"/>
              <a:gd name="connsiteY10" fmla="*/ 881295 h 1342115"/>
              <a:gd name="connsiteX11" fmla="*/ 38767 w 1666745"/>
              <a:gd name="connsiteY11" fmla="*/ 311854 h 1342115"/>
              <a:gd name="connsiteX12" fmla="*/ 42374 w 1666745"/>
              <a:gd name="connsiteY12" fmla="*/ 0 h 134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6745" h="1342115">
                <a:moveTo>
                  <a:pt x="42374" y="0"/>
                </a:moveTo>
                <a:lnTo>
                  <a:pt x="1630550" y="7439"/>
                </a:lnTo>
                <a:cubicBezTo>
                  <a:pt x="1635664" y="221034"/>
                  <a:pt x="1634390" y="76238"/>
                  <a:pt x="1632776" y="206936"/>
                </a:cubicBezTo>
                <a:cubicBezTo>
                  <a:pt x="545313" y="215149"/>
                  <a:pt x="962850" y="194609"/>
                  <a:pt x="468345" y="206935"/>
                </a:cubicBezTo>
                <a:cubicBezTo>
                  <a:pt x="647733" y="327880"/>
                  <a:pt x="1549435" y="881417"/>
                  <a:pt x="1663734" y="981135"/>
                </a:cubicBezTo>
                <a:cubicBezTo>
                  <a:pt x="1663733" y="1078542"/>
                  <a:pt x="1668410" y="1109068"/>
                  <a:pt x="1666108" y="1230474"/>
                </a:cubicBezTo>
                <a:cubicBezTo>
                  <a:pt x="1377951" y="1226363"/>
                  <a:pt x="1257133" y="1220438"/>
                  <a:pt x="973645" y="1224254"/>
                </a:cubicBezTo>
                <a:cubicBezTo>
                  <a:pt x="972932" y="1297093"/>
                  <a:pt x="966224" y="1275403"/>
                  <a:pt x="968883" y="1342115"/>
                </a:cubicBezTo>
                <a:cubicBezTo>
                  <a:pt x="804457" y="1337646"/>
                  <a:pt x="192512" y="1336106"/>
                  <a:pt x="3758" y="1326862"/>
                </a:cubicBezTo>
                <a:cubicBezTo>
                  <a:pt x="-1322" y="1262616"/>
                  <a:pt x="-8" y="1061247"/>
                  <a:pt x="668" y="870664"/>
                </a:cubicBezTo>
                <a:lnTo>
                  <a:pt x="876968" y="881295"/>
                </a:lnTo>
                <a:cubicBezTo>
                  <a:pt x="750921" y="776373"/>
                  <a:pt x="260574" y="476455"/>
                  <a:pt x="38767" y="311854"/>
                </a:cubicBezTo>
                <a:cubicBezTo>
                  <a:pt x="36075" y="92251"/>
                  <a:pt x="47428" y="237929"/>
                  <a:pt x="42374" y="0"/>
                </a:cubicBezTo>
                <a:close/>
              </a:path>
            </a:pathLst>
          </a:custGeom>
          <a:solidFill>
            <a:srgbClr val="00B0F0">
              <a:alpha val="5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54" name="正方形/長方形 5"/>
          <p:cNvSpPr/>
          <p:nvPr/>
        </p:nvSpPr>
        <p:spPr>
          <a:xfrm>
            <a:off x="5944408" y="2583828"/>
            <a:ext cx="619487" cy="645011"/>
          </a:xfrm>
          <a:custGeom>
            <a:avLst/>
            <a:gdLst>
              <a:gd name="connsiteX0" fmla="*/ 0 w 1552507"/>
              <a:gd name="connsiteY0" fmla="*/ 0 h 931342"/>
              <a:gd name="connsiteX1" fmla="*/ 1552507 w 1552507"/>
              <a:gd name="connsiteY1" fmla="*/ 0 h 931342"/>
              <a:gd name="connsiteX2" fmla="*/ 1552507 w 1552507"/>
              <a:gd name="connsiteY2" fmla="*/ 931342 h 931342"/>
              <a:gd name="connsiteX3" fmla="*/ 0 w 1552507"/>
              <a:gd name="connsiteY3" fmla="*/ 931342 h 931342"/>
              <a:gd name="connsiteX4" fmla="*/ 0 w 1552507"/>
              <a:gd name="connsiteY4" fmla="*/ 0 h 931342"/>
              <a:gd name="connsiteX0" fmla="*/ 0 w 1552507"/>
              <a:gd name="connsiteY0" fmla="*/ 0 h 931342"/>
              <a:gd name="connsiteX1" fmla="*/ 1552507 w 1552507"/>
              <a:gd name="connsiteY1" fmla="*/ 0 h 931342"/>
              <a:gd name="connsiteX2" fmla="*/ 1552507 w 1552507"/>
              <a:gd name="connsiteY2" fmla="*/ 931342 h 931342"/>
              <a:gd name="connsiteX3" fmla="*/ 328921 w 1552507"/>
              <a:gd name="connsiteY3" fmla="*/ 576107 h 931342"/>
              <a:gd name="connsiteX4" fmla="*/ 0 w 1552507"/>
              <a:gd name="connsiteY4" fmla="*/ 0 h 931342"/>
              <a:gd name="connsiteX0" fmla="*/ 0 w 1552507"/>
              <a:gd name="connsiteY0" fmla="*/ 0 h 931342"/>
              <a:gd name="connsiteX1" fmla="*/ 1552507 w 1552507"/>
              <a:gd name="connsiteY1" fmla="*/ 0 h 931342"/>
              <a:gd name="connsiteX2" fmla="*/ 1552507 w 1552507"/>
              <a:gd name="connsiteY2" fmla="*/ 931342 h 931342"/>
              <a:gd name="connsiteX3" fmla="*/ 328921 w 1552507"/>
              <a:gd name="connsiteY3" fmla="*/ 576107 h 931342"/>
              <a:gd name="connsiteX4" fmla="*/ 348656 w 1552507"/>
              <a:gd name="connsiteY4" fmla="*/ 583161 h 931342"/>
              <a:gd name="connsiteX5" fmla="*/ 0 w 1552507"/>
              <a:gd name="connsiteY5" fmla="*/ 0 h 931342"/>
              <a:gd name="connsiteX0" fmla="*/ 0 w 1552507"/>
              <a:gd name="connsiteY0" fmla="*/ 0 h 931342"/>
              <a:gd name="connsiteX1" fmla="*/ 1552507 w 1552507"/>
              <a:gd name="connsiteY1" fmla="*/ 0 h 931342"/>
              <a:gd name="connsiteX2" fmla="*/ 1552507 w 1552507"/>
              <a:gd name="connsiteY2" fmla="*/ 931342 h 931342"/>
              <a:gd name="connsiteX3" fmla="*/ 328921 w 1552507"/>
              <a:gd name="connsiteY3" fmla="*/ 576107 h 931342"/>
              <a:gd name="connsiteX4" fmla="*/ 144725 w 1552507"/>
              <a:gd name="connsiteY4" fmla="*/ 609475 h 931342"/>
              <a:gd name="connsiteX5" fmla="*/ 0 w 1552507"/>
              <a:gd name="connsiteY5" fmla="*/ 0 h 931342"/>
              <a:gd name="connsiteX0" fmla="*/ 0 w 1552507"/>
              <a:gd name="connsiteY0" fmla="*/ 0 h 931342"/>
              <a:gd name="connsiteX1" fmla="*/ 1552507 w 1552507"/>
              <a:gd name="connsiteY1" fmla="*/ 0 h 931342"/>
              <a:gd name="connsiteX2" fmla="*/ 1552507 w 1552507"/>
              <a:gd name="connsiteY2" fmla="*/ 931342 h 931342"/>
              <a:gd name="connsiteX3" fmla="*/ 795989 w 1552507"/>
              <a:gd name="connsiteY3" fmla="*/ 714254 h 931342"/>
              <a:gd name="connsiteX4" fmla="*/ 144725 w 1552507"/>
              <a:gd name="connsiteY4" fmla="*/ 609475 h 931342"/>
              <a:gd name="connsiteX5" fmla="*/ 0 w 1552507"/>
              <a:gd name="connsiteY5" fmla="*/ 0 h 931342"/>
              <a:gd name="connsiteX0" fmla="*/ 0 w 1552507"/>
              <a:gd name="connsiteY0" fmla="*/ 0 h 931342"/>
              <a:gd name="connsiteX1" fmla="*/ 1552507 w 1552507"/>
              <a:gd name="connsiteY1" fmla="*/ 0 h 931342"/>
              <a:gd name="connsiteX2" fmla="*/ 1552507 w 1552507"/>
              <a:gd name="connsiteY2" fmla="*/ 931342 h 931342"/>
              <a:gd name="connsiteX3" fmla="*/ 934136 w 1552507"/>
              <a:gd name="connsiteY3" fmla="*/ 780513 h 931342"/>
              <a:gd name="connsiteX4" fmla="*/ 795989 w 1552507"/>
              <a:gd name="connsiteY4" fmla="*/ 714254 h 931342"/>
              <a:gd name="connsiteX5" fmla="*/ 144725 w 1552507"/>
              <a:gd name="connsiteY5" fmla="*/ 609475 h 931342"/>
              <a:gd name="connsiteX6" fmla="*/ 0 w 1552507"/>
              <a:gd name="connsiteY6" fmla="*/ 0 h 931342"/>
              <a:gd name="connsiteX0" fmla="*/ 0 w 1552507"/>
              <a:gd name="connsiteY0" fmla="*/ 0 h 1425198"/>
              <a:gd name="connsiteX1" fmla="*/ 1552507 w 1552507"/>
              <a:gd name="connsiteY1" fmla="*/ 0 h 1425198"/>
              <a:gd name="connsiteX2" fmla="*/ 1552507 w 1552507"/>
              <a:gd name="connsiteY2" fmla="*/ 931342 h 1425198"/>
              <a:gd name="connsiteX3" fmla="*/ 934136 w 1552507"/>
              <a:gd name="connsiteY3" fmla="*/ 780513 h 1425198"/>
              <a:gd name="connsiteX4" fmla="*/ 795989 w 1552507"/>
              <a:gd name="connsiteY4" fmla="*/ 714254 h 1425198"/>
              <a:gd name="connsiteX5" fmla="*/ 59205 w 1552507"/>
              <a:gd name="connsiteY5" fmla="*/ 1425198 h 1425198"/>
              <a:gd name="connsiteX6" fmla="*/ 0 w 1552507"/>
              <a:gd name="connsiteY6" fmla="*/ 0 h 1425198"/>
              <a:gd name="connsiteX0" fmla="*/ 0 w 1552507"/>
              <a:gd name="connsiteY0" fmla="*/ 0 h 1425198"/>
              <a:gd name="connsiteX1" fmla="*/ 1552507 w 1552507"/>
              <a:gd name="connsiteY1" fmla="*/ 0 h 1425198"/>
              <a:gd name="connsiteX2" fmla="*/ 1552507 w 1552507"/>
              <a:gd name="connsiteY2" fmla="*/ 931342 h 1425198"/>
              <a:gd name="connsiteX3" fmla="*/ 934136 w 1552507"/>
              <a:gd name="connsiteY3" fmla="*/ 780513 h 1425198"/>
              <a:gd name="connsiteX4" fmla="*/ 578901 w 1552507"/>
              <a:gd name="connsiteY4" fmla="*/ 1306311 h 1425198"/>
              <a:gd name="connsiteX5" fmla="*/ 59205 w 1552507"/>
              <a:gd name="connsiteY5" fmla="*/ 1425198 h 1425198"/>
              <a:gd name="connsiteX6" fmla="*/ 0 w 1552507"/>
              <a:gd name="connsiteY6" fmla="*/ 0 h 1425198"/>
              <a:gd name="connsiteX0" fmla="*/ 0 w 1552507"/>
              <a:gd name="connsiteY0" fmla="*/ 0 h 1425198"/>
              <a:gd name="connsiteX1" fmla="*/ 1552507 w 1552507"/>
              <a:gd name="connsiteY1" fmla="*/ 0 h 1425198"/>
              <a:gd name="connsiteX2" fmla="*/ 1552507 w 1552507"/>
              <a:gd name="connsiteY2" fmla="*/ 931342 h 1425198"/>
              <a:gd name="connsiteX3" fmla="*/ 546010 w 1552507"/>
              <a:gd name="connsiteY3" fmla="*/ 609474 h 1425198"/>
              <a:gd name="connsiteX4" fmla="*/ 578901 w 1552507"/>
              <a:gd name="connsiteY4" fmla="*/ 1306311 h 1425198"/>
              <a:gd name="connsiteX5" fmla="*/ 59205 w 1552507"/>
              <a:gd name="connsiteY5" fmla="*/ 1425198 h 1425198"/>
              <a:gd name="connsiteX6" fmla="*/ 0 w 1552507"/>
              <a:gd name="connsiteY6" fmla="*/ 0 h 1425198"/>
              <a:gd name="connsiteX0" fmla="*/ 0 w 1552507"/>
              <a:gd name="connsiteY0" fmla="*/ 131568 h 1556766"/>
              <a:gd name="connsiteX1" fmla="*/ 565744 w 1552507"/>
              <a:gd name="connsiteY1" fmla="*/ 0 h 1556766"/>
              <a:gd name="connsiteX2" fmla="*/ 1552507 w 1552507"/>
              <a:gd name="connsiteY2" fmla="*/ 1062910 h 1556766"/>
              <a:gd name="connsiteX3" fmla="*/ 546010 w 1552507"/>
              <a:gd name="connsiteY3" fmla="*/ 741042 h 1556766"/>
              <a:gd name="connsiteX4" fmla="*/ 578901 w 1552507"/>
              <a:gd name="connsiteY4" fmla="*/ 1437879 h 1556766"/>
              <a:gd name="connsiteX5" fmla="*/ 59205 w 1552507"/>
              <a:gd name="connsiteY5" fmla="*/ 1556766 h 1556766"/>
              <a:gd name="connsiteX6" fmla="*/ 0 w 1552507"/>
              <a:gd name="connsiteY6" fmla="*/ 131568 h 1556766"/>
              <a:gd name="connsiteX0" fmla="*/ 0 w 1552507"/>
              <a:gd name="connsiteY0" fmla="*/ 131568 h 1556766"/>
              <a:gd name="connsiteX1" fmla="*/ 565744 w 1552507"/>
              <a:gd name="connsiteY1" fmla="*/ 0 h 1556766"/>
              <a:gd name="connsiteX2" fmla="*/ 1256478 w 1552507"/>
              <a:gd name="connsiteY2" fmla="*/ 727345 h 1556766"/>
              <a:gd name="connsiteX3" fmla="*/ 1552507 w 1552507"/>
              <a:gd name="connsiteY3" fmla="*/ 1062910 h 1556766"/>
              <a:gd name="connsiteX4" fmla="*/ 546010 w 1552507"/>
              <a:gd name="connsiteY4" fmla="*/ 741042 h 1556766"/>
              <a:gd name="connsiteX5" fmla="*/ 578901 w 1552507"/>
              <a:gd name="connsiteY5" fmla="*/ 1437879 h 1556766"/>
              <a:gd name="connsiteX6" fmla="*/ 59205 w 1552507"/>
              <a:gd name="connsiteY6" fmla="*/ 1556766 h 1556766"/>
              <a:gd name="connsiteX7" fmla="*/ 0 w 1552507"/>
              <a:gd name="connsiteY7" fmla="*/ 131568 h 1556766"/>
              <a:gd name="connsiteX0" fmla="*/ 0 w 2289290"/>
              <a:gd name="connsiteY0" fmla="*/ 173898 h 1599096"/>
              <a:gd name="connsiteX1" fmla="*/ 565744 w 2289290"/>
              <a:gd name="connsiteY1" fmla="*/ 42330 h 1599096"/>
              <a:gd name="connsiteX2" fmla="*/ 2289290 w 2289290"/>
              <a:gd name="connsiteY2" fmla="*/ 0 h 1599096"/>
              <a:gd name="connsiteX3" fmla="*/ 1552507 w 2289290"/>
              <a:gd name="connsiteY3" fmla="*/ 1105240 h 1599096"/>
              <a:gd name="connsiteX4" fmla="*/ 546010 w 2289290"/>
              <a:gd name="connsiteY4" fmla="*/ 783372 h 1599096"/>
              <a:gd name="connsiteX5" fmla="*/ 578901 w 2289290"/>
              <a:gd name="connsiteY5" fmla="*/ 1480209 h 1599096"/>
              <a:gd name="connsiteX6" fmla="*/ 59205 w 2289290"/>
              <a:gd name="connsiteY6" fmla="*/ 1599096 h 1599096"/>
              <a:gd name="connsiteX7" fmla="*/ 0 w 2289290"/>
              <a:gd name="connsiteY7" fmla="*/ 173898 h 1599096"/>
              <a:gd name="connsiteX0" fmla="*/ 0 w 2289290"/>
              <a:gd name="connsiteY0" fmla="*/ 173898 h 1599096"/>
              <a:gd name="connsiteX1" fmla="*/ 565744 w 2289290"/>
              <a:gd name="connsiteY1" fmla="*/ 42330 h 1599096"/>
              <a:gd name="connsiteX2" fmla="*/ 2289290 w 2289290"/>
              <a:gd name="connsiteY2" fmla="*/ 0 h 1599096"/>
              <a:gd name="connsiteX3" fmla="*/ 1644603 w 2289290"/>
              <a:gd name="connsiteY3" fmla="*/ 980184 h 1599096"/>
              <a:gd name="connsiteX4" fmla="*/ 1552507 w 2289290"/>
              <a:gd name="connsiteY4" fmla="*/ 1105240 h 1599096"/>
              <a:gd name="connsiteX5" fmla="*/ 546010 w 2289290"/>
              <a:gd name="connsiteY5" fmla="*/ 783372 h 1599096"/>
              <a:gd name="connsiteX6" fmla="*/ 578901 w 2289290"/>
              <a:gd name="connsiteY6" fmla="*/ 1480209 h 1599096"/>
              <a:gd name="connsiteX7" fmla="*/ 59205 w 2289290"/>
              <a:gd name="connsiteY7" fmla="*/ 1599096 h 1599096"/>
              <a:gd name="connsiteX8" fmla="*/ 0 w 2289290"/>
              <a:gd name="connsiteY8" fmla="*/ 173898 h 1599096"/>
              <a:gd name="connsiteX0" fmla="*/ 0 w 2289290"/>
              <a:gd name="connsiteY0" fmla="*/ 173898 h 1599096"/>
              <a:gd name="connsiteX1" fmla="*/ 565744 w 2289290"/>
              <a:gd name="connsiteY1" fmla="*/ 42330 h 1599096"/>
              <a:gd name="connsiteX2" fmla="*/ 2289290 w 2289290"/>
              <a:gd name="connsiteY2" fmla="*/ 0 h 1599096"/>
              <a:gd name="connsiteX3" fmla="*/ 2026151 w 2289290"/>
              <a:gd name="connsiteY3" fmla="*/ 388126 h 1599096"/>
              <a:gd name="connsiteX4" fmla="*/ 1644603 w 2289290"/>
              <a:gd name="connsiteY4" fmla="*/ 980184 h 1599096"/>
              <a:gd name="connsiteX5" fmla="*/ 1552507 w 2289290"/>
              <a:gd name="connsiteY5" fmla="*/ 1105240 h 1599096"/>
              <a:gd name="connsiteX6" fmla="*/ 546010 w 2289290"/>
              <a:gd name="connsiteY6" fmla="*/ 783372 h 1599096"/>
              <a:gd name="connsiteX7" fmla="*/ 578901 w 2289290"/>
              <a:gd name="connsiteY7" fmla="*/ 1480209 h 1599096"/>
              <a:gd name="connsiteX8" fmla="*/ 59205 w 2289290"/>
              <a:gd name="connsiteY8" fmla="*/ 1599096 h 1599096"/>
              <a:gd name="connsiteX9" fmla="*/ 0 w 2289290"/>
              <a:gd name="connsiteY9" fmla="*/ 173898 h 1599096"/>
              <a:gd name="connsiteX0" fmla="*/ 0 w 2328759"/>
              <a:gd name="connsiteY0" fmla="*/ 173898 h 1599096"/>
              <a:gd name="connsiteX1" fmla="*/ 565744 w 2328759"/>
              <a:gd name="connsiteY1" fmla="*/ 42330 h 1599096"/>
              <a:gd name="connsiteX2" fmla="*/ 2289290 w 2328759"/>
              <a:gd name="connsiteY2" fmla="*/ 0 h 1599096"/>
              <a:gd name="connsiteX3" fmla="*/ 2328759 w 2328759"/>
              <a:gd name="connsiteY3" fmla="*/ 1111752 h 1599096"/>
              <a:gd name="connsiteX4" fmla="*/ 1644603 w 2328759"/>
              <a:gd name="connsiteY4" fmla="*/ 980184 h 1599096"/>
              <a:gd name="connsiteX5" fmla="*/ 1552507 w 2328759"/>
              <a:gd name="connsiteY5" fmla="*/ 1105240 h 1599096"/>
              <a:gd name="connsiteX6" fmla="*/ 546010 w 2328759"/>
              <a:gd name="connsiteY6" fmla="*/ 783372 h 1599096"/>
              <a:gd name="connsiteX7" fmla="*/ 578901 w 2328759"/>
              <a:gd name="connsiteY7" fmla="*/ 1480209 h 1599096"/>
              <a:gd name="connsiteX8" fmla="*/ 59205 w 2328759"/>
              <a:gd name="connsiteY8" fmla="*/ 1599096 h 1599096"/>
              <a:gd name="connsiteX9" fmla="*/ 0 w 2328759"/>
              <a:gd name="connsiteY9" fmla="*/ 173898 h 1599096"/>
              <a:gd name="connsiteX0" fmla="*/ 0 w 2328759"/>
              <a:gd name="connsiteY0" fmla="*/ 173898 h 1599096"/>
              <a:gd name="connsiteX1" fmla="*/ 565744 w 2328759"/>
              <a:gd name="connsiteY1" fmla="*/ 42330 h 1599096"/>
              <a:gd name="connsiteX2" fmla="*/ 2289290 w 2328759"/>
              <a:gd name="connsiteY2" fmla="*/ 0 h 1599096"/>
              <a:gd name="connsiteX3" fmla="*/ 2328759 w 2328759"/>
              <a:gd name="connsiteY3" fmla="*/ 1111752 h 1599096"/>
              <a:gd name="connsiteX4" fmla="*/ 1868269 w 2328759"/>
              <a:gd name="connsiteY4" fmla="*/ 1026233 h 1599096"/>
              <a:gd name="connsiteX5" fmla="*/ 1644603 w 2328759"/>
              <a:gd name="connsiteY5" fmla="*/ 980184 h 1599096"/>
              <a:gd name="connsiteX6" fmla="*/ 1552507 w 2328759"/>
              <a:gd name="connsiteY6" fmla="*/ 1105240 h 1599096"/>
              <a:gd name="connsiteX7" fmla="*/ 546010 w 2328759"/>
              <a:gd name="connsiteY7" fmla="*/ 783372 h 1599096"/>
              <a:gd name="connsiteX8" fmla="*/ 578901 w 2328759"/>
              <a:gd name="connsiteY8" fmla="*/ 1480209 h 1599096"/>
              <a:gd name="connsiteX9" fmla="*/ 59205 w 2328759"/>
              <a:gd name="connsiteY9" fmla="*/ 1599096 h 1599096"/>
              <a:gd name="connsiteX10" fmla="*/ 0 w 2328759"/>
              <a:gd name="connsiteY10" fmla="*/ 173898 h 1599096"/>
              <a:gd name="connsiteX0" fmla="*/ 0 w 2328759"/>
              <a:gd name="connsiteY0" fmla="*/ 173898 h 1599096"/>
              <a:gd name="connsiteX1" fmla="*/ 565744 w 2328759"/>
              <a:gd name="connsiteY1" fmla="*/ 42330 h 1599096"/>
              <a:gd name="connsiteX2" fmla="*/ 2289290 w 2328759"/>
              <a:gd name="connsiteY2" fmla="*/ 0 h 1599096"/>
              <a:gd name="connsiteX3" fmla="*/ 2328759 w 2328759"/>
              <a:gd name="connsiteY3" fmla="*/ 1111752 h 1599096"/>
              <a:gd name="connsiteX4" fmla="*/ 1888004 w 2328759"/>
              <a:gd name="connsiteY4" fmla="*/ 1217008 h 1599096"/>
              <a:gd name="connsiteX5" fmla="*/ 1644603 w 2328759"/>
              <a:gd name="connsiteY5" fmla="*/ 980184 h 1599096"/>
              <a:gd name="connsiteX6" fmla="*/ 1552507 w 2328759"/>
              <a:gd name="connsiteY6" fmla="*/ 1105240 h 1599096"/>
              <a:gd name="connsiteX7" fmla="*/ 546010 w 2328759"/>
              <a:gd name="connsiteY7" fmla="*/ 783372 h 1599096"/>
              <a:gd name="connsiteX8" fmla="*/ 578901 w 2328759"/>
              <a:gd name="connsiteY8" fmla="*/ 1480209 h 1599096"/>
              <a:gd name="connsiteX9" fmla="*/ 59205 w 2328759"/>
              <a:gd name="connsiteY9" fmla="*/ 1599096 h 1599096"/>
              <a:gd name="connsiteX10" fmla="*/ 0 w 2328759"/>
              <a:gd name="connsiteY10" fmla="*/ 173898 h 1599096"/>
              <a:gd name="connsiteX0" fmla="*/ 0 w 2328759"/>
              <a:gd name="connsiteY0" fmla="*/ 173898 h 1599096"/>
              <a:gd name="connsiteX1" fmla="*/ 565744 w 2328759"/>
              <a:gd name="connsiteY1" fmla="*/ 42330 h 1599096"/>
              <a:gd name="connsiteX2" fmla="*/ 2289290 w 2328759"/>
              <a:gd name="connsiteY2" fmla="*/ 0 h 1599096"/>
              <a:gd name="connsiteX3" fmla="*/ 2328759 w 2328759"/>
              <a:gd name="connsiteY3" fmla="*/ 1111752 h 1599096"/>
              <a:gd name="connsiteX4" fmla="*/ 1888004 w 2328759"/>
              <a:gd name="connsiteY4" fmla="*/ 1217008 h 1599096"/>
              <a:gd name="connsiteX5" fmla="*/ 1993259 w 2328759"/>
              <a:gd name="connsiteY5" fmla="*/ 592057 h 1599096"/>
              <a:gd name="connsiteX6" fmla="*/ 1552507 w 2328759"/>
              <a:gd name="connsiteY6" fmla="*/ 1105240 h 1599096"/>
              <a:gd name="connsiteX7" fmla="*/ 546010 w 2328759"/>
              <a:gd name="connsiteY7" fmla="*/ 783372 h 1599096"/>
              <a:gd name="connsiteX8" fmla="*/ 578901 w 2328759"/>
              <a:gd name="connsiteY8" fmla="*/ 1480209 h 1599096"/>
              <a:gd name="connsiteX9" fmla="*/ 59205 w 2328759"/>
              <a:gd name="connsiteY9" fmla="*/ 1599096 h 1599096"/>
              <a:gd name="connsiteX10" fmla="*/ 0 w 2328759"/>
              <a:gd name="connsiteY10" fmla="*/ 173898 h 1599096"/>
              <a:gd name="connsiteX0" fmla="*/ 0 w 2328759"/>
              <a:gd name="connsiteY0" fmla="*/ 173898 h 1599096"/>
              <a:gd name="connsiteX1" fmla="*/ 565744 w 2328759"/>
              <a:gd name="connsiteY1" fmla="*/ 42330 h 1599096"/>
              <a:gd name="connsiteX2" fmla="*/ 2289290 w 2328759"/>
              <a:gd name="connsiteY2" fmla="*/ 0 h 1599096"/>
              <a:gd name="connsiteX3" fmla="*/ 2328759 w 2328759"/>
              <a:gd name="connsiteY3" fmla="*/ 1111752 h 1599096"/>
              <a:gd name="connsiteX4" fmla="*/ 2026151 w 2328759"/>
              <a:gd name="connsiteY4" fmla="*/ 1151223 h 1599096"/>
              <a:gd name="connsiteX5" fmla="*/ 1993259 w 2328759"/>
              <a:gd name="connsiteY5" fmla="*/ 592057 h 1599096"/>
              <a:gd name="connsiteX6" fmla="*/ 1552507 w 2328759"/>
              <a:gd name="connsiteY6" fmla="*/ 1105240 h 1599096"/>
              <a:gd name="connsiteX7" fmla="*/ 546010 w 2328759"/>
              <a:gd name="connsiteY7" fmla="*/ 783372 h 1599096"/>
              <a:gd name="connsiteX8" fmla="*/ 578901 w 2328759"/>
              <a:gd name="connsiteY8" fmla="*/ 1480209 h 1599096"/>
              <a:gd name="connsiteX9" fmla="*/ 59205 w 2328759"/>
              <a:gd name="connsiteY9" fmla="*/ 1599096 h 1599096"/>
              <a:gd name="connsiteX10" fmla="*/ 0 w 2328759"/>
              <a:gd name="connsiteY10" fmla="*/ 173898 h 1599096"/>
              <a:gd name="connsiteX0" fmla="*/ 0 w 2328759"/>
              <a:gd name="connsiteY0" fmla="*/ 173898 h 1599096"/>
              <a:gd name="connsiteX1" fmla="*/ 565744 w 2328759"/>
              <a:gd name="connsiteY1" fmla="*/ 42330 h 1599096"/>
              <a:gd name="connsiteX2" fmla="*/ 2289290 w 2328759"/>
              <a:gd name="connsiteY2" fmla="*/ 0 h 1599096"/>
              <a:gd name="connsiteX3" fmla="*/ 2328759 w 2328759"/>
              <a:gd name="connsiteY3" fmla="*/ 1111752 h 1599096"/>
              <a:gd name="connsiteX4" fmla="*/ 2026151 w 2328759"/>
              <a:gd name="connsiteY4" fmla="*/ 1151223 h 1599096"/>
              <a:gd name="connsiteX5" fmla="*/ 1993259 w 2328759"/>
              <a:gd name="connsiteY5" fmla="*/ 592057 h 1599096"/>
              <a:gd name="connsiteX6" fmla="*/ 1519615 w 2328759"/>
              <a:gd name="connsiteY6" fmla="*/ 671064 h 1599096"/>
              <a:gd name="connsiteX7" fmla="*/ 546010 w 2328759"/>
              <a:gd name="connsiteY7" fmla="*/ 783372 h 1599096"/>
              <a:gd name="connsiteX8" fmla="*/ 578901 w 2328759"/>
              <a:gd name="connsiteY8" fmla="*/ 1480209 h 1599096"/>
              <a:gd name="connsiteX9" fmla="*/ 59205 w 2328759"/>
              <a:gd name="connsiteY9" fmla="*/ 1599096 h 1599096"/>
              <a:gd name="connsiteX10" fmla="*/ 0 w 2328759"/>
              <a:gd name="connsiteY10" fmla="*/ 173898 h 1599096"/>
              <a:gd name="connsiteX0" fmla="*/ 0 w 2328759"/>
              <a:gd name="connsiteY0" fmla="*/ 173898 h 1599096"/>
              <a:gd name="connsiteX1" fmla="*/ 565744 w 2328759"/>
              <a:gd name="connsiteY1" fmla="*/ 42330 h 1599096"/>
              <a:gd name="connsiteX2" fmla="*/ 2289290 w 2328759"/>
              <a:gd name="connsiteY2" fmla="*/ 0 h 1599096"/>
              <a:gd name="connsiteX3" fmla="*/ 2328759 w 2328759"/>
              <a:gd name="connsiteY3" fmla="*/ 1111752 h 1599096"/>
              <a:gd name="connsiteX4" fmla="*/ 2026151 w 2328759"/>
              <a:gd name="connsiteY4" fmla="*/ 1151223 h 1599096"/>
              <a:gd name="connsiteX5" fmla="*/ 1993259 w 2328759"/>
              <a:gd name="connsiteY5" fmla="*/ 592057 h 1599096"/>
              <a:gd name="connsiteX6" fmla="*/ 546010 w 2328759"/>
              <a:gd name="connsiteY6" fmla="*/ 783372 h 1599096"/>
              <a:gd name="connsiteX7" fmla="*/ 578901 w 2328759"/>
              <a:gd name="connsiteY7" fmla="*/ 1480209 h 1599096"/>
              <a:gd name="connsiteX8" fmla="*/ 59205 w 2328759"/>
              <a:gd name="connsiteY8" fmla="*/ 1599096 h 1599096"/>
              <a:gd name="connsiteX9" fmla="*/ 0 w 2328759"/>
              <a:gd name="connsiteY9" fmla="*/ 173898 h 1599096"/>
              <a:gd name="connsiteX0" fmla="*/ 0 w 2328759"/>
              <a:gd name="connsiteY0" fmla="*/ 173898 h 1599096"/>
              <a:gd name="connsiteX1" fmla="*/ 565744 w 2328759"/>
              <a:gd name="connsiteY1" fmla="*/ 42330 h 1599096"/>
              <a:gd name="connsiteX2" fmla="*/ 2289290 w 2328759"/>
              <a:gd name="connsiteY2" fmla="*/ 0 h 1599096"/>
              <a:gd name="connsiteX3" fmla="*/ 2328759 w 2328759"/>
              <a:gd name="connsiteY3" fmla="*/ 1111752 h 1599096"/>
              <a:gd name="connsiteX4" fmla="*/ 2026151 w 2328759"/>
              <a:gd name="connsiteY4" fmla="*/ 1151223 h 1599096"/>
              <a:gd name="connsiteX5" fmla="*/ 2006416 w 2328759"/>
              <a:gd name="connsiteY5" fmla="*/ 559165 h 1599096"/>
              <a:gd name="connsiteX6" fmla="*/ 546010 w 2328759"/>
              <a:gd name="connsiteY6" fmla="*/ 783372 h 1599096"/>
              <a:gd name="connsiteX7" fmla="*/ 578901 w 2328759"/>
              <a:gd name="connsiteY7" fmla="*/ 1480209 h 1599096"/>
              <a:gd name="connsiteX8" fmla="*/ 59205 w 2328759"/>
              <a:gd name="connsiteY8" fmla="*/ 1599096 h 1599096"/>
              <a:gd name="connsiteX9" fmla="*/ 0 w 2328759"/>
              <a:gd name="connsiteY9" fmla="*/ 173898 h 1599096"/>
              <a:gd name="connsiteX0" fmla="*/ 0 w 2328759"/>
              <a:gd name="connsiteY0" fmla="*/ 173898 h 1599096"/>
              <a:gd name="connsiteX1" fmla="*/ 565744 w 2328759"/>
              <a:gd name="connsiteY1" fmla="*/ 42330 h 1599096"/>
              <a:gd name="connsiteX2" fmla="*/ 2289290 w 2328759"/>
              <a:gd name="connsiteY2" fmla="*/ 0 h 1599096"/>
              <a:gd name="connsiteX3" fmla="*/ 2328759 w 2328759"/>
              <a:gd name="connsiteY3" fmla="*/ 1111752 h 1599096"/>
              <a:gd name="connsiteX4" fmla="*/ 2026151 w 2328759"/>
              <a:gd name="connsiteY4" fmla="*/ 1151223 h 1599096"/>
              <a:gd name="connsiteX5" fmla="*/ 2006416 w 2328759"/>
              <a:gd name="connsiteY5" fmla="*/ 572322 h 1599096"/>
              <a:gd name="connsiteX6" fmla="*/ 546010 w 2328759"/>
              <a:gd name="connsiteY6" fmla="*/ 783372 h 1599096"/>
              <a:gd name="connsiteX7" fmla="*/ 578901 w 2328759"/>
              <a:gd name="connsiteY7" fmla="*/ 1480209 h 1599096"/>
              <a:gd name="connsiteX8" fmla="*/ 59205 w 2328759"/>
              <a:gd name="connsiteY8" fmla="*/ 1599096 h 1599096"/>
              <a:gd name="connsiteX9" fmla="*/ 0 w 2328759"/>
              <a:gd name="connsiteY9" fmla="*/ 173898 h 1599096"/>
              <a:gd name="connsiteX0" fmla="*/ 0 w 2328759"/>
              <a:gd name="connsiteY0" fmla="*/ 173898 h 1599096"/>
              <a:gd name="connsiteX1" fmla="*/ 565744 w 2328759"/>
              <a:gd name="connsiteY1" fmla="*/ 42330 h 1599096"/>
              <a:gd name="connsiteX2" fmla="*/ 2289290 w 2328759"/>
              <a:gd name="connsiteY2" fmla="*/ 0 h 1599096"/>
              <a:gd name="connsiteX3" fmla="*/ 2328759 w 2328759"/>
              <a:gd name="connsiteY3" fmla="*/ 1111752 h 1599096"/>
              <a:gd name="connsiteX4" fmla="*/ 2105092 w 2328759"/>
              <a:gd name="connsiteY4" fmla="*/ 1144644 h 1599096"/>
              <a:gd name="connsiteX5" fmla="*/ 2006416 w 2328759"/>
              <a:gd name="connsiteY5" fmla="*/ 572322 h 1599096"/>
              <a:gd name="connsiteX6" fmla="*/ 546010 w 2328759"/>
              <a:gd name="connsiteY6" fmla="*/ 783372 h 1599096"/>
              <a:gd name="connsiteX7" fmla="*/ 578901 w 2328759"/>
              <a:gd name="connsiteY7" fmla="*/ 1480209 h 1599096"/>
              <a:gd name="connsiteX8" fmla="*/ 59205 w 2328759"/>
              <a:gd name="connsiteY8" fmla="*/ 1599096 h 1599096"/>
              <a:gd name="connsiteX9" fmla="*/ 0 w 2328759"/>
              <a:gd name="connsiteY9" fmla="*/ 173898 h 1599096"/>
              <a:gd name="connsiteX0" fmla="*/ 0 w 2328759"/>
              <a:gd name="connsiteY0" fmla="*/ 173898 h 1599096"/>
              <a:gd name="connsiteX1" fmla="*/ 565744 w 2328759"/>
              <a:gd name="connsiteY1" fmla="*/ 42330 h 1599096"/>
              <a:gd name="connsiteX2" fmla="*/ 2289290 w 2328759"/>
              <a:gd name="connsiteY2" fmla="*/ 0 h 1599096"/>
              <a:gd name="connsiteX3" fmla="*/ 2328759 w 2328759"/>
              <a:gd name="connsiteY3" fmla="*/ 1111752 h 1599096"/>
              <a:gd name="connsiteX4" fmla="*/ 2105092 w 2328759"/>
              <a:gd name="connsiteY4" fmla="*/ 1144644 h 1599096"/>
              <a:gd name="connsiteX5" fmla="*/ 2006416 w 2328759"/>
              <a:gd name="connsiteY5" fmla="*/ 572322 h 1599096"/>
              <a:gd name="connsiteX6" fmla="*/ 546010 w 2328759"/>
              <a:gd name="connsiteY6" fmla="*/ 783372 h 1599096"/>
              <a:gd name="connsiteX7" fmla="*/ 552587 w 2328759"/>
              <a:gd name="connsiteY7" fmla="*/ 1493366 h 1599096"/>
              <a:gd name="connsiteX8" fmla="*/ 59205 w 2328759"/>
              <a:gd name="connsiteY8" fmla="*/ 1599096 h 1599096"/>
              <a:gd name="connsiteX9" fmla="*/ 0 w 2328759"/>
              <a:gd name="connsiteY9" fmla="*/ 173898 h 1599096"/>
              <a:gd name="connsiteX0" fmla="*/ 0 w 2328759"/>
              <a:gd name="connsiteY0" fmla="*/ 173898 h 1599096"/>
              <a:gd name="connsiteX1" fmla="*/ 565744 w 2328759"/>
              <a:gd name="connsiteY1" fmla="*/ 42330 h 1599096"/>
              <a:gd name="connsiteX2" fmla="*/ 2289290 w 2328759"/>
              <a:gd name="connsiteY2" fmla="*/ 0 h 1599096"/>
              <a:gd name="connsiteX3" fmla="*/ 2328759 w 2328759"/>
              <a:gd name="connsiteY3" fmla="*/ 1111752 h 1599096"/>
              <a:gd name="connsiteX4" fmla="*/ 2105092 w 2328759"/>
              <a:gd name="connsiteY4" fmla="*/ 1144644 h 1599096"/>
              <a:gd name="connsiteX5" fmla="*/ 2006416 w 2328759"/>
              <a:gd name="connsiteY5" fmla="*/ 572322 h 1599096"/>
              <a:gd name="connsiteX6" fmla="*/ 546010 w 2328759"/>
              <a:gd name="connsiteY6" fmla="*/ 783372 h 1599096"/>
              <a:gd name="connsiteX7" fmla="*/ 578901 w 2328759"/>
              <a:gd name="connsiteY7" fmla="*/ 1486788 h 1599096"/>
              <a:gd name="connsiteX8" fmla="*/ 59205 w 2328759"/>
              <a:gd name="connsiteY8" fmla="*/ 1599096 h 1599096"/>
              <a:gd name="connsiteX9" fmla="*/ 0 w 2328759"/>
              <a:gd name="connsiteY9" fmla="*/ 173898 h 1599096"/>
              <a:gd name="connsiteX0" fmla="*/ 0 w 2328759"/>
              <a:gd name="connsiteY0" fmla="*/ 173898 h 1599096"/>
              <a:gd name="connsiteX1" fmla="*/ 565744 w 2328759"/>
              <a:gd name="connsiteY1" fmla="*/ 42330 h 1599096"/>
              <a:gd name="connsiteX2" fmla="*/ 2289290 w 2328759"/>
              <a:gd name="connsiteY2" fmla="*/ 0 h 1599096"/>
              <a:gd name="connsiteX3" fmla="*/ 2328759 w 2328759"/>
              <a:gd name="connsiteY3" fmla="*/ 1111752 h 1599096"/>
              <a:gd name="connsiteX4" fmla="*/ 2105092 w 2328759"/>
              <a:gd name="connsiteY4" fmla="*/ 1144644 h 1599096"/>
              <a:gd name="connsiteX5" fmla="*/ 2006416 w 2328759"/>
              <a:gd name="connsiteY5" fmla="*/ 572322 h 1599096"/>
              <a:gd name="connsiteX6" fmla="*/ 546010 w 2328759"/>
              <a:gd name="connsiteY6" fmla="*/ 783372 h 1599096"/>
              <a:gd name="connsiteX7" fmla="*/ 552588 w 2328759"/>
              <a:gd name="connsiteY7" fmla="*/ 1499945 h 1599096"/>
              <a:gd name="connsiteX8" fmla="*/ 59205 w 2328759"/>
              <a:gd name="connsiteY8" fmla="*/ 1599096 h 1599096"/>
              <a:gd name="connsiteX9" fmla="*/ 0 w 2328759"/>
              <a:gd name="connsiteY9" fmla="*/ 173898 h 1599096"/>
              <a:gd name="connsiteX0" fmla="*/ 0 w 2328759"/>
              <a:gd name="connsiteY0" fmla="*/ 173898 h 1599096"/>
              <a:gd name="connsiteX1" fmla="*/ 565744 w 2328759"/>
              <a:gd name="connsiteY1" fmla="*/ 42330 h 1599096"/>
              <a:gd name="connsiteX2" fmla="*/ 2289290 w 2328759"/>
              <a:gd name="connsiteY2" fmla="*/ 0 h 1599096"/>
              <a:gd name="connsiteX3" fmla="*/ 2328759 w 2328759"/>
              <a:gd name="connsiteY3" fmla="*/ 1111752 h 1599096"/>
              <a:gd name="connsiteX4" fmla="*/ 2105092 w 2328759"/>
              <a:gd name="connsiteY4" fmla="*/ 1144644 h 1599096"/>
              <a:gd name="connsiteX5" fmla="*/ 2078779 w 2328759"/>
              <a:gd name="connsiteY5" fmla="*/ 565744 h 1599096"/>
              <a:gd name="connsiteX6" fmla="*/ 546010 w 2328759"/>
              <a:gd name="connsiteY6" fmla="*/ 783372 h 1599096"/>
              <a:gd name="connsiteX7" fmla="*/ 552588 w 2328759"/>
              <a:gd name="connsiteY7" fmla="*/ 1499945 h 1599096"/>
              <a:gd name="connsiteX8" fmla="*/ 59205 w 2328759"/>
              <a:gd name="connsiteY8" fmla="*/ 1599096 h 1599096"/>
              <a:gd name="connsiteX9" fmla="*/ 0 w 2328759"/>
              <a:gd name="connsiteY9" fmla="*/ 173898 h 1599096"/>
              <a:gd name="connsiteX0" fmla="*/ 1 w 2328760"/>
              <a:gd name="connsiteY0" fmla="*/ 173898 h 1599096"/>
              <a:gd name="connsiteX1" fmla="*/ 565745 w 2328760"/>
              <a:gd name="connsiteY1" fmla="*/ 42330 h 1599096"/>
              <a:gd name="connsiteX2" fmla="*/ 2289291 w 2328760"/>
              <a:gd name="connsiteY2" fmla="*/ 0 h 1599096"/>
              <a:gd name="connsiteX3" fmla="*/ 2328760 w 2328760"/>
              <a:gd name="connsiteY3" fmla="*/ 1111752 h 1599096"/>
              <a:gd name="connsiteX4" fmla="*/ 2105093 w 2328760"/>
              <a:gd name="connsiteY4" fmla="*/ 1144644 h 1599096"/>
              <a:gd name="connsiteX5" fmla="*/ 2078780 w 2328760"/>
              <a:gd name="connsiteY5" fmla="*/ 565744 h 1599096"/>
              <a:gd name="connsiteX6" fmla="*/ 546011 w 2328760"/>
              <a:gd name="connsiteY6" fmla="*/ 783372 h 1599096"/>
              <a:gd name="connsiteX7" fmla="*/ 552589 w 2328760"/>
              <a:gd name="connsiteY7" fmla="*/ 1499945 h 1599096"/>
              <a:gd name="connsiteX8" fmla="*/ 0 w 2328760"/>
              <a:gd name="connsiteY8" fmla="*/ 1599096 h 1599096"/>
              <a:gd name="connsiteX9" fmla="*/ 1 w 2328760"/>
              <a:gd name="connsiteY9" fmla="*/ 173898 h 1599096"/>
              <a:gd name="connsiteX0" fmla="*/ 0 w 2368230"/>
              <a:gd name="connsiteY0" fmla="*/ 147585 h 1599096"/>
              <a:gd name="connsiteX1" fmla="*/ 605215 w 2368230"/>
              <a:gd name="connsiteY1" fmla="*/ 42330 h 1599096"/>
              <a:gd name="connsiteX2" fmla="*/ 2328761 w 2368230"/>
              <a:gd name="connsiteY2" fmla="*/ 0 h 1599096"/>
              <a:gd name="connsiteX3" fmla="*/ 2368230 w 2368230"/>
              <a:gd name="connsiteY3" fmla="*/ 1111752 h 1599096"/>
              <a:gd name="connsiteX4" fmla="*/ 2144563 w 2368230"/>
              <a:gd name="connsiteY4" fmla="*/ 1144644 h 1599096"/>
              <a:gd name="connsiteX5" fmla="*/ 2118250 w 2368230"/>
              <a:gd name="connsiteY5" fmla="*/ 565744 h 1599096"/>
              <a:gd name="connsiteX6" fmla="*/ 585481 w 2368230"/>
              <a:gd name="connsiteY6" fmla="*/ 783372 h 1599096"/>
              <a:gd name="connsiteX7" fmla="*/ 592059 w 2368230"/>
              <a:gd name="connsiteY7" fmla="*/ 1499945 h 1599096"/>
              <a:gd name="connsiteX8" fmla="*/ 39470 w 2368230"/>
              <a:gd name="connsiteY8" fmla="*/ 1599096 h 1599096"/>
              <a:gd name="connsiteX9" fmla="*/ 0 w 2368230"/>
              <a:gd name="connsiteY9" fmla="*/ 147585 h 1599096"/>
              <a:gd name="connsiteX0" fmla="*/ 0 w 2361651"/>
              <a:gd name="connsiteY0" fmla="*/ 114693 h 1599096"/>
              <a:gd name="connsiteX1" fmla="*/ 598636 w 2361651"/>
              <a:gd name="connsiteY1" fmla="*/ 42330 h 1599096"/>
              <a:gd name="connsiteX2" fmla="*/ 2322182 w 2361651"/>
              <a:gd name="connsiteY2" fmla="*/ 0 h 1599096"/>
              <a:gd name="connsiteX3" fmla="*/ 2361651 w 2361651"/>
              <a:gd name="connsiteY3" fmla="*/ 1111752 h 1599096"/>
              <a:gd name="connsiteX4" fmla="*/ 2137984 w 2361651"/>
              <a:gd name="connsiteY4" fmla="*/ 1144644 h 1599096"/>
              <a:gd name="connsiteX5" fmla="*/ 2111671 w 2361651"/>
              <a:gd name="connsiteY5" fmla="*/ 565744 h 1599096"/>
              <a:gd name="connsiteX6" fmla="*/ 578902 w 2361651"/>
              <a:gd name="connsiteY6" fmla="*/ 783372 h 1599096"/>
              <a:gd name="connsiteX7" fmla="*/ 585480 w 2361651"/>
              <a:gd name="connsiteY7" fmla="*/ 1499945 h 1599096"/>
              <a:gd name="connsiteX8" fmla="*/ 32891 w 2361651"/>
              <a:gd name="connsiteY8" fmla="*/ 1599096 h 1599096"/>
              <a:gd name="connsiteX9" fmla="*/ 0 w 2361651"/>
              <a:gd name="connsiteY9" fmla="*/ 114693 h 1599096"/>
              <a:gd name="connsiteX0" fmla="*/ 0 w 2361651"/>
              <a:gd name="connsiteY0" fmla="*/ 114693 h 1612253"/>
              <a:gd name="connsiteX1" fmla="*/ 598636 w 2361651"/>
              <a:gd name="connsiteY1" fmla="*/ 42330 h 1612253"/>
              <a:gd name="connsiteX2" fmla="*/ 2322182 w 2361651"/>
              <a:gd name="connsiteY2" fmla="*/ 0 h 1612253"/>
              <a:gd name="connsiteX3" fmla="*/ 2361651 w 2361651"/>
              <a:gd name="connsiteY3" fmla="*/ 1111752 h 1612253"/>
              <a:gd name="connsiteX4" fmla="*/ 2137984 w 2361651"/>
              <a:gd name="connsiteY4" fmla="*/ 1144644 h 1612253"/>
              <a:gd name="connsiteX5" fmla="*/ 2111671 w 2361651"/>
              <a:gd name="connsiteY5" fmla="*/ 565744 h 1612253"/>
              <a:gd name="connsiteX6" fmla="*/ 578902 w 2361651"/>
              <a:gd name="connsiteY6" fmla="*/ 783372 h 1612253"/>
              <a:gd name="connsiteX7" fmla="*/ 585480 w 2361651"/>
              <a:gd name="connsiteY7" fmla="*/ 1499945 h 1612253"/>
              <a:gd name="connsiteX8" fmla="*/ 32891 w 2361651"/>
              <a:gd name="connsiteY8" fmla="*/ 1612253 h 1612253"/>
              <a:gd name="connsiteX9" fmla="*/ 0 w 2361651"/>
              <a:gd name="connsiteY9" fmla="*/ 114693 h 1612253"/>
              <a:gd name="connsiteX0" fmla="*/ 0 w 2361651"/>
              <a:gd name="connsiteY0" fmla="*/ 114693 h 1612253"/>
              <a:gd name="connsiteX1" fmla="*/ 598636 w 2361651"/>
              <a:gd name="connsiteY1" fmla="*/ 42330 h 1612253"/>
              <a:gd name="connsiteX2" fmla="*/ 1315682 w 2361651"/>
              <a:gd name="connsiteY2" fmla="*/ 6578 h 1612253"/>
              <a:gd name="connsiteX3" fmla="*/ 2322182 w 2361651"/>
              <a:gd name="connsiteY3" fmla="*/ 0 h 1612253"/>
              <a:gd name="connsiteX4" fmla="*/ 2361651 w 2361651"/>
              <a:gd name="connsiteY4" fmla="*/ 1111752 h 1612253"/>
              <a:gd name="connsiteX5" fmla="*/ 2137984 w 2361651"/>
              <a:gd name="connsiteY5" fmla="*/ 1144644 h 1612253"/>
              <a:gd name="connsiteX6" fmla="*/ 2111671 w 2361651"/>
              <a:gd name="connsiteY6" fmla="*/ 565744 h 1612253"/>
              <a:gd name="connsiteX7" fmla="*/ 578902 w 2361651"/>
              <a:gd name="connsiteY7" fmla="*/ 783372 h 1612253"/>
              <a:gd name="connsiteX8" fmla="*/ 585480 w 2361651"/>
              <a:gd name="connsiteY8" fmla="*/ 1499945 h 1612253"/>
              <a:gd name="connsiteX9" fmla="*/ 32891 w 2361651"/>
              <a:gd name="connsiteY9" fmla="*/ 1612253 h 1612253"/>
              <a:gd name="connsiteX10" fmla="*/ 0 w 2361651"/>
              <a:gd name="connsiteY10" fmla="*/ 114693 h 1612253"/>
              <a:gd name="connsiteX0" fmla="*/ 0 w 2361651"/>
              <a:gd name="connsiteY0" fmla="*/ 121272 h 1618832"/>
              <a:gd name="connsiteX1" fmla="*/ 598636 w 2361651"/>
              <a:gd name="connsiteY1" fmla="*/ 48909 h 1618832"/>
              <a:gd name="connsiteX2" fmla="*/ 1559083 w 2361651"/>
              <a:gd name="connsiteY2" fmla="*/ 0 h 1618832"/>
              <a:gd name="connsiteX3" fmla="*/ 2322182 w 2361651"/>
              <a:gd name="connsiteY3" fmla="*/ 6579 h 1618832"/>
              <a:gd name="connsiteX4" fmla="*/ 2361651 w 2361651"/>
              <a:gd name="connsiteY4" fmla="*/ 1118331 h 1618832"/>
              <a:gd name="connsiteX5" fmla="*/ 2137984 w 2361651"/>
              <a:gd name="connsiteY5" fmla="*/ 1151223 h 1618832"/>
              <a:gd name="connsiteX6" fmla="*/ 2111671 w 2361651"/>
              <a:gd name="connsiteY6" fmla="*/ 572323 h 1618832"/>
              <a:gd name="connsiteX7" fmla="*/ 578902 w 2361651"/>
              <a:gd name="connsiteY7" fmla="*/ 789951 h 1618832"/>
              <a:gd name="connsiteX8" fmla="*/ 585480 w 2361651"/>
              <a:gd name="connsiteY8" fmla="*/ 1506524 h 1618832"/>
              <a:gd name="connsiteX9" fmla="*/ 32891 w 2361651"/>
              <a:gd name="connsiteY9" fmla="*/ 1618832 h 1618832"/>
              <a:gd name="connsiteX10" fmla="*/ 0 w 2361651"/>
              <a:gd name="connsiteY10" fmla="*/ 121272 h 1618832"/>
              <a:gd name="connsiteX0" fmla="*/ 0 w 2361651"/>
              <a:gd name="connsiteY0" fmla="*/ 121272 h 1618832"/>
              <a:gd name="connsiteX1" fmla="*/ 598636 w 2361651"/>
              <a:gd name="connsiteY1" fmla="*/ 48909 h 1618832"/>
              <a:gd name="connsiteX2" fmla="*/ 1559083 w 2361651"/>
              <a:gd name="connsiteY2" fmla="*/ 0 h 1618832"/>
              <a:gd name="connsiteX3" fmla="*/ 2322182 w 2361651"/>
              <a:gd name="connsiteY3" fmla="*/ 6579 h 1618832"/>
              <a:gd name="connsiteX4" fmla="*/ 2361651 w 2361651"/>
              <a:gd name="connsiteY4" fmla="*/ 1118331 h 1618832"/>
              <a:gd name="connsiteX5" fmla="*/ 2137984 w 2361651"/>
              <a:gd name="connsiteY5" fmla="*/ 1151223 h 1618832"/>
              <a:gd name="connsiteX6" fmla="*/ 2038646 w 2361651"/>
              <a:gd name="connsiteY6" fmla="*/ 569148 h 1618832"/>
              <a:gd name="connsiteX7" fmla="*/ 578902 w 2361651"/>
              <a:gd name="connsiteY7" fmla="*/ 789951 h 1618832"/>
              <a:gd name="connsiteX8" fmla="*/ 585480 w 2361651"/>
              <a:gd name="connsiteY8" fmla="*/ 1506524 h 1618832"/>
              <a:gd name="connsiteX9" fmla="*/ 32891 w 2361651"/>
              <a:gd name="connsiteY9" fmla="*/ 1618832 h 1618832"/>
              <a:gd name="connsiteX10" fmla="*/ 0 w 2361651"/>
              <a:gd name="connsiteY10" fmla="*/ 121272 h 1618832"/>
              <a:gd name="connsiteX0" fmla="*/ 0 w 2361651"/>
              <a:gd name="connsiteY0" fmla="*/ 121272 h 1618832"/>
              <a:gd name="connsiteX1" fmla="*/ 598636 w 2361651"/>
              <a:gd name="connsiteY1" fmla="*/ 48909 h 1618832"/>
              <a:gd name="connsiteX2" fmla="*/ 1559083 w 2361651"/>
              <a:gd name="connsiteY2" fmla="*/ 0 h 1618832"/>
              <a:gd name="connsiteX3" fmla="*/ 2322182 w 2361651"/>
              <a:gd name="connsiteY3" fmla="*/ 6579 h 1618832"/>
              <a:gd name="connsiteX4" fmla="*/ 2361651 w 2361651"/>
              <a:gd name="connsiteY4" fmla="*/ 1118331 h 1618832"/>
              <a:gd name="connsiteX5" fmla="*/ 2036384 w 2361651"/>
              <a:gd name="connsiteY5" fmla="*/ 1167098 h 1618832"/>
              <a:gd name="connsiteX6" fmla="*/ 2038646 w 2361651"/>
              <a:gd name="connsiteY6" fmla="*/ 569148 h 1618832"/>
              <a:gd name="connsiteX7" fmla="*/ 578902 w 2361651"/>
              <a:gd name="connsiteY7" fmla="*/ 789951 h 1618832"/>
              <a:gd name="connsiteX8" fmla="*/ 585480 w 2361651"/>
              <a:gd name="connsiteY8" fmla="*/ 1506524 h 1618832"/>
              <a:gd name="connsiteX9" fmla="*/ 32891 w 2361651"/>
              <a:gd name="connsiteY9" fmla="*/ 1618832 h 1618832"/>
              <a:gd name="connsiteX10" fmla="*/ 0 w 2361651"/>
              <a:gd name="connsiteY10" fmla="*/ 121272 h 1618832"/>
              <a:gd name="connsiteX0" fmla="*/ 0 w 2361651"/>
              <a:gd name="connsiteY0" fmla="*/ 121272 h 1618832"/>
              <a:gd name="connsiteX1" fmla="*/ 598636 w 2361651"/>
              <a:gd name="connsiteY1" fmla="*/ 48909 h 1618832"/>
              <a:gd name="connsiteX2" fmla="*/ 1559083 w 2361651"/>
              <a:gd name="connsiteY2" fmla="*/ 0 h 1618832"/>
              <a:gd name="connsiteX3" fmla="*/ 2322182 w 2361651"/>
              <a:gd name="connsiteY3" fmla="*/ 6579 h 1618832"/>
              <a:gd name="connsiteX4" fmla="*/ 2361651 w 2361651"/>
              <a:gd name="connsiteY4" fmla="*/ 1118331 h 1618832"/>
              <a:gd name="connsiteX5" fmla="*/ 2036384 w 2361651"/>
              <a:gd name="connsiteY5" fmla="*/ 1167098 h 1618832"/>
              <a:gd name="connsiteX6" fmla="*/ 2038646 w 2361651"/>
              <a:gd name="connsiteY6" fmla="*/ 569148 h 1618832"/>
              <a:gd name="connsiteX7" fmla="*/ 629702 w 2361651"/>
              <a:gd name="connsiteY7" fmla="*/ 777251 h 1618832"/>
              <a:gd name="connsiteX8" fmla="*/ 585480 w 2361651"/>
              <a:gd name="connsiteY8" fmla="*/ 1506524 h 1618832"/>
              <a:gd name="connsiteX9" fmla="*/ 32891 w 2361651"/>
              <a:gd name="connsiteY9" fmla="*/ 1618832 h 1618832"/>
              <a:gd name="connsiteX10" fmla="*/ 0 w 2361651"/>
              <a:gd name="connsiteY10" fmla="*/ 121272 h 1618832"/>
              <a:gd name="connsiteX0" fmla="*/ 0 w 2361651"/>
              <a:gd name="connsiteY0" fmla="*/ 121272 h 1618832"/>
              <a:gd name="connsiteX1" fmla="*/ 598636 w 2361651"/>
              <a:gd name="connsiteY1" fmla="*/ 48909 h 1618832"/>
              <a:gd name="connsiteX2" fmla="*/ 1559083 w 2361651"/>
              <a:gd name="connsiteY2" fmla="*/ 0 h 1618832"/>
              <a:gd name="connsiteX3" fmla="*/ 2322182 w 2361651"/>
              <a:gd name="connsiteY3" fmla="*/ 6579 h 1618832"/>
              <a:gd name="connsiteX4" fmla="*/ 2361651 w 2361651"/>
              <a:gd name="connsiteY4" fmla="*/ 1118331 h 1618832"/>
              <a:gd name="connsiteX5" fmla="*/ 2036384 w 2361651"/>
              <a:gd name="connsiteY5" fmla="*/ 1167098 h 1618832"/>
              <a:gd name="connsiteX6" fmla="*/ 2038646 w 2361651"/>
              <a:gd name="connsiteY6" fmla="*/ 569148 h 1618832"/>
              <a:gd name="connsiteX7" fmla="*/ 629702 w 2361651"/>
              <a:gd name="connsiteY7" fmla="*/ 777251 h 1618832"/>
              <a:gd name="connsiteX8" fmla="*/ 633105 w 2361651"/>
              <a:gd name="connsiteY8" fmla="*/ 1500174 h 1618832"/>
              <a:gd name="connsiteX9" fmla="*/ 32891 w 2361651"/>
              <a:gd name="connsiteY9" fmla="*/ 1618832 h 1618832"/>
              <a:gd name="connsiteX10" fmla="*/ 0 w 2361651"/>
              <a:gd name="connsiteY10" fmla="*/ 121272 h 1618832"/>
              <a:gd name="connsiteX0" fmla="*/ 0 w 2361651"/>
              <a:gd name="connsiteY0" fmla="*/ 121272 h 1587082"/>
              <a:gd name="connsiteX1" fmla="*/ 598636 w 2361651"/>
              <a:gd name="connsiteY1" fmla="*/ 48909 h 1587082"/>
              <a:gd name="connsiteX2" fmla="*/ 1559083 w 2361651"/>
              <a:gd name="connsiteY2" fmla="*/ 0 h 1587082"/>
              <a:gd name="connsiteX3" fmla="*/ 2322182 w 2361651"/>
              <a:gd name="connsiteY3" fmla="*/ 6579 h 1587082"/>
              <a:gd name="connsiteX4" fmla="*/ 2361651 w 2361651"/>
              <a:gd name="connsiteY4" fmla="*/ 1118331 h 1587082"/>
              <a:gd name="connsiteX5" fmla="*/ 2036384 w 2361651"/>
              <a:gd name="connsiteY5" fmla="*/ 1167098 h 1587082"/>
              <a:gd name="connsiteX6" fmla="*/ 2038646 w 2361651"/>
              <a:gd name="connsiteY6" fmla="*/ 569148 h 1587082"/>
              <a:gd name="connsiteX7" fmla="*/ 629702 w 2361651"/>
              <a:gd name="connsiteY7" fmla="*/ 777251 h 1587082"/>
              <a:gd name="connsiteX8" fmla="*/ 633105 w 2361651"/>
              <a:gd name="connsiteY8" fmla="*/ 1500174 h 1587082"/>
              <a:gd name="connsiteX9" fmla="*/ 175766 w 2361651"/>
              <a:gd name="connsiteY9" fmla="*/ 1587082 h 1587082"/>
              <a:gd name="connsiteX10" fmla="*/ 0 w 2361651"/>
              <a:gd name="connsiteY10" fmla="*/ 121272 h 1587082"/>
              <a:gd name="connsiteX0" fmla="*/ 0 w 2209251"/>
              <a:gd name="connsiteY0" fmla="*/ 197472 h 1587082"/>
              <a:gd name="connsiteX1" fmla="*/ 446236 w 2209251"/>
              <a:gd name="connsiteY1" fmla="*/ 48909 h 1587082"/>
              <a:gd name="connsiteX2" fmla="*/ 1406683 w 2209251"/>
              <a:gd name="connsiteY2" fmla="*/ 0 h 1587082"/>
              <a:gd name="connsiteX3" fmla="*/ 2169782 w 2209251"/>
              <a:gd name="connsiteY3" fmla="*/ 6579 h 1587082"/>
              <a:gd name="connsiteX4" fmla="*/ 2209251 w 2209251"/>
              <a:gd name="connsiteY4" fmla="*/ 1118331 h 1587082"/>
              <a:gd name="connsiteX5" fmla="*/ 1883984 w 2209251"/>
              <a:gd name="connsiteY5" fmla="*/ 1167098 h 1587082"/>
              <a:gd name="connsiteX6" fmla="*/ 1886246 w 2209251"/>
              <a:gd name="connsiteY6" fmla="*/ 569148 h 1587082"/>
              <a:gd name="connsiteX7" fmla="*/ 477302 w 2209251"/>
              <a:gd name="connsiteY7" fmla="*/ 777251 h 1587082"/>
              <a:gd name="connsiteX8" fmla="*/ 480705 w 2209251"/>
              <a:gd name="connsiteY8" fmla="*/ 1500174 h 1587082"/>
              <a:gd name="connsiteX9" fmla="*/ 23366 w 2209251"/>
              <a:gd name="connsiteY9" fmla="*/ 1587082 h 1587082"/>
              <a:gd name="connsiteX10" fmla="*/ 0 w 2209251"/>
              <a:gd name="connsiteY10" fmla="*/ 197472 h 1587082"/>
              <a:gd name="connsiteX0" fmla="*/ 0 w 2209251"/>
              <a:gd name="connsiteY0" fmla="*/ 197472 h 1587082"/>
              <a:gd name="connsiteX1" fmla="*/ 1406683 w 2209251"/>
              <a:gd name="connsiteY1" fmla="*/ 0 h 1587082"/>
              <a:gd name="connsiteX2" fmla="*/ 2169782 w 2209251"/>
              <a:gd name="connsiteY2" fmla="*/ 6579 h 1587082"/>
              <a:gd name="connsiteX3" fmla="*/ 2209251 w 2209251"/>
              <a:gd name="connsiteY3" fmla="*/ 1118331 h 1587082"/>
              <a:gd name="connsiteX4" fmla="*/ 1883984 w 2209251"/>
              <a:gd name="connsiteY4" fmla="*/ 1167098 h 1587082"/>
              <a:gd name="connsiteX5" fmla="*/ 1886246 w 2209251"/>
              <a:gd name="connsiteY5" fmla="*/ 569148 h 1587082"/>
              <a:gd name="connsiteX6" fmla="*/ 477302 w 2209251"/>
              <a:gd name="connsiteY6" fmla="*/ 777251 h 1587082"/>
              <a:gd name="connsiteX7" fmla="*/ 480705 w 2209251"/>
              <a:gd name="connsiteY7" fmla="*/ 1500174 h 1587082"/>
              <a:gd name="connsiteX8" fmla="*/ 23366 w 2209251"/>
              <a:gd name="connsiteY8" fmla="*/ 1587082 h 1587082"/>
              <a:gd name="connsiteX9" fmla="*/ 0 w 2209251"/>
              <a:gd name="connsiteY9" fmla="*/ 197472 h 1587082"/>
              <a:gd name="connsiteX0" fmla="*/ 0 w 2209251"/>
              <a:gd name="connsiteY0" fmla="*/ 190893 h 1580503"/>
              <a:gd name="connsiteX1" fmla="*/ 2169782 w 2209251"/>
              <a:gd name="connsiteY1" fmla="*/ 0 h 1580503"/>
              <a:gd name="connsiteX2" fmla="*/ 2209251 w 2209251"/>
              <a:gd name="connsiteY2" fmla="*/ 1111752 h 1580503"/>
              <a:gd name="connsiteX3" fmla="*/ 1883984 w 2209251"/>
              <a:gd name="connsiteY3" fmla="*/ 1160519 h 1580503"/>
              <a:gd name="connsiteX4" fmla="*/ 1886246 w 2209251"/>
              <a:gd name="connsiteY4" fmla="*/ 562569 h 1580503"/>
              <a:gd name="connsiteX5" fmla="*/ 477302 w 2209251"/>
              <a:gd name="connsiteY5" fmla="*/ 770672 h 1580503"/>
              <a:gd name="connsiteX6" fmla="*/ 480705 w 2209251"/>
              <a:gd name="connsiteY6" fmla="*/ 1493595 h 1580503"/>
              <a:gd name="connsiteX7" fmla="*/ 23366 w 2209251"/>
              <a:gd name="connsiteY7" fmla="*/ 1580503 h 1580503"/>
              <a:gd name="connsiteX8" fmla="*/ 0 w 2209251"/>
              <a:gd name="connsiteY8" fmla="*/ 190893 h 1580503"/>
              <a:gd name="connsiteX0" fmla="*/ 0 w 2209253"/>
              <a:gd name="connsiteY0" fmla="*/ 171157 h 1560767"/>
              <a:gd name="connsiteX1" fmla="*/ 2209253 w 2209253"/>
              <a:gd name="connsiteY1" fmla="*/ 0 h 1560767"/>
              <a:gd name="connsiteX2" fmla="*/ 2209251 w 2209253"/>
              <a:gd name="connsiteY2" fmla="*/ 1092016 h 1560767"/>
              <a:gd name="connsiteX3" fmla="*/ 1883984 w 2209253"/>
              <a:gd name="connsiteY3" fmla="*/ 1140783 h 1560767"/>
              <a:gd name="connsiteX4" fmla="*/ 1886246 w 2209253"/>
              <a:gd name="connsiteY4" fmla="*/ 542833 h 1560767"/>
              <a:gd name="connsiteX5" fmla="*/ 477302 w 2209253"/>
              <a:gd name="connsiteY5" fmla="*/ 750936 h 1560767"/>
              <a:gd name="connsiteX6" fmla="*/ 480705 w 2209253"/>
              <a:gd name="connsiteY6" fmla="*/ 1473859 h 1560767"/>
              <a:gd name="connsiteX7" fmla="*/ 23366 w 2209253"/>
              <a:gd name="connsiteY7" fmla="*/ 1560767 h 1560767"/>
              <a:gd name="connsiteX8" fmla="*/ 0 w 2209253"/>
              <a:gd name="connsiteY8" fmla="*/ 171157 h 1560767"/>
              <a:gd name="connsiteX0" fmla="*/ 0 w 2209253"/>
              <a:gd name="connsiteY0" fmla="*/ 171157 h 1560767"/>
              <a:gd name="connsiteX1" fmla="*/ 2209253 w 2209253"/>
              <a:gd name="connsiteY1" fmla="*/ 0 h 1560767"/>
              <a:gd name="connsiteX2" fmla="*/ 2209251 w 2209253"/>
              <a:gd name="connsiteY2" fmla="*/ 1092016 h 1560767"/>
              <a:gd name="connsiteX3" fmla="*/ 1890334 w 2209253"/>
              <a:gd name="connsiteY3" fmla="*/ 1140783 h 1560767"/>
              <a:gd name="connsiteX4" fmla="*/ 1886246 w 2209253"/>
              <a:gd name="connsiteY4" fmla="*/ 542833 h 1560767"/>
              <a:gd name="connsiteX5" fmla="*/ 477302 w 2209253"/>
              <a:gd name="connsiteY5" fmla="*/ 750936 h 1560767"/>
              <a:gd name="connsiteX6" fmla="*/ 480705 w 2209253"/>
              <a:gd name="connsiteY6" fmla="*/ 1473859 h 1560767"/>
              <a:gd name="connsiteX7" fmla="*/ 23366 w 2209253"/>
              <a:gd name="connsiteY7" fmla="*/ 1560767 h 1560767"/>
              <a:gd name="connsiteX8" fmla="*/ 0 w 2209253"/>
              <a:gd name="connsiteY8" fmla="*/ 171157 h 1560767"/>
              <a:gd name="connsiteX0" fmla="*/ 0 w 2209253"/>
              <a:gd name="connsiteY0" fmla="*/ 171157 h 1560767"/>
              <a:gd name="connsiteX1" fmla="*/ 2209253 w 2209253"/>
              <a:gd name="connsiteY1" fmla="*/ 0 h 1560767"/>
              <a:gd name="connsiteX2" fmla="*/ 2209251 w 2209253"/>
              <a:gd name="connsiteY2" fmla="*/ 1092016 h 1560767"/>
              <a:gd name="connsiteX3" fmla="*/ 1896684 w 2209253"/>
              <a:gd name="connsiteY3" fmla="*/ 1140783 h 1560767"/>
              <a:gd name="connsiteX4" fmla="*/ 1886246 w 2209253"/>
              <a:gd name="connsiteY4" fmla="*/ 542833 h 1560767"/>
              <a:gd name="connsiteX5" fmla="*/ 477302 w 2209253"/>
              <a:gd name="connsiteY5" fmla="*/ 750936 h 1560767"/>
              <a:gd name="connsiteX6" fmla="*/ 480705 w 2209253"/>
              <a:gd name="connsiteY6" fmla="*/ 1473859 h 1560767"/>
              <a:gd name="connsiteX7" fmla="*/ 23366 w 2209253"/>
              <a:gd name="connsiteY7" fmla="*/ 1560767 h 1560767"/>
              <a:gd name="connsiteX8" fmla="*/ 0 w 2209253"/>
              <a:gd name="connsiteY8" fmla="*/ 171157 h 1560767"/>
              <a:gd name="connsiteX0" fmla="*/ 0 w 2209253"/>
              <a:gd name="connsiteY0" fmla="*/ 171157 h 1560767"/>
              <a:gd name="connsiteX1" fmla="*/ 2209253 w 2209253"/>
              <a:gd name="connsiteY1" fmla="*/ 0 h 1560767"/>
              <a:gd name="connsiteX2" fmla="*/ 2209251 w 2209253"/>
              <a:gd name="connsiteY2" fmla="*/ 1092016 h 1560767"/>
              <a:gd name="connsiteX3" fmla="*/ 1906209 w 2209253"/>
              <a:gd name="connsiteY3" fmla="*/ 1140783 h 1560767"/>
              <a:gd name="connsiteX4" fmla="*/ 1886246 w 2209253"/>
              <a:gd name="connsiteY4" fmla="*/ 542833 h 1560767"/>
              <a:gd name="connsiteX5" fmla="*/ 477302 w 2209253"/>
              <a:gd name="connsiteY5" fmla="*/ 750936 h 1560767"/>
              <a:gd name="connsiteX6" fmla="*/ 480705 w 2209253"/>
              <a:gd name="connsiteY6" fmla="*/ 1473859 h 1560767"/>
              <a:gd name="connsiteX7" fmla="*/ 23366 w 2209253"/>
              <a:gd name="connsiteY7" fmla="*/ 1560767 h 1560767"/>
              <a:gd name="connsiteX8" fmla="*/ 0 w 2209253"/>
              <a:gd name="connsiteY8" fmla="*/ 171157 h 1560767"/>
              <a:gd name="connsiteX0" fmla="*/ 0 w 2214016"/>
              <a:gd name="connsiteY0" fmla="*/ 0 h 1389610"/>
              <a:gd name="connsiteX1" fmla="*/ 2214016 w 2214016"/>
              <a:gd name="connsiteY1" fmla="*/ 628943 h 1389610"/>
              <a:gd name="connsiteX2" fmla="*/ 2209251 w 2214016"/>
              <a:gd name="connsiteY2" fmla="*/ 920859 h 1389610"/>
              <a:gd name="connsiteX3" fmla="*/ 1906209 w 2214016"/>
              <a:gd name="connsiteY3" fmla="*/ 969626 h 1389610"/>
              <a:gd name="connsiteX4" fmla="*/ 1886246 w 2214016"/>
              <a:gd name="connsiteY4" fmla="*/ 371676 h 1389610"/>
              <a:gd name="connsiteX5" fmla="*/ 477302 w 2214016"/>
              <a:gd name="connsiteY5" fmla="*/ 579779 h 1389610"/>
              <a:gd name="connsiteX6" fmla="*/ 480705 w 2214016"/>
              <a:gd name="connsiteY6" fmla="*/ 1302702 h 1389610"/>
              <a:gd name="connsiteX7" fmla="*/ 23366 w 2214016"/>
              <a:gd name="connsiteY7" fmla="*/ 1389610 h 1389610"/>
              <a:gd name="connsiteX8" fmla="*/ 0 w 2214016"/>
              <a:gd name="connsiteY8" fmla="*/ 0 h 1389610"/>
              <a:gd name="connsiteX0" fmla="*/ 0 w 2214016"/>
              <a:gd name="connsiteY0" fmla="*/ 0 h 1389610"/>
              <a:gd name="connsiteX1" fmla="*/ 2214016 w 2214016"/>
              <a:gd name="connsiteY1" fmla="*/ 628943 h 1389610"/>
              <a:gd name="connsiteX2" fmla="*/ 2209251 w 2214016"/>
              <a:gd name="connsiteY2" fmla="*/ 920859 h 1389610"/>
              <a:gd name="connsiteX3" fmla="*/ 1906209 w 2214016"/>
              <a:gd name="connsiteY3" fmla="*/ 969626 h 1389610"/>
              <a:gd name="connsiteX4" fmla="*/ 1900533 w 2214016"/>
              <a:gd name="connsiteY4" fmla="*/ 728863 h 1389610"/>
              <a:gd name="connsiteX5" fmla="*/ 477302 w 2214016"/>
              <a:gd name="connsiteY5" fmla="*/ 579779 h 1389610"/>
              <a:gd name="connsiteX6" fmla="*/ 480705 w 2214016"/>
              <a:gd name="connsiteY6" fmla="*/ 1302702 h 1389610"/>
              <a:gd name="connsiteX7" fmla="*/ 23366 w 2214016"/>
              <a:gd name="connsiteY7" fmla="*/ 1389610 h 1389610"/>
              <a:gd name="connsiteX8" fmla="*/ 0 w 2214016"/>
              <a:gd name="connsiteY8" fmla="*/ 0 h 1389610"/>
              <a:gd name="connsiteX0" fmla="*/ 0 w 2190650"/>
              <a:gd name="connsiteY0" fmla="*/ 809831 h 809831"/>
              <a:gd name="connsiteX1" fmla="*/ 2190650 w 2190650"/>
              <a:gd name="connsiteY1" fmla="*/ 49164 h 809831"/>
              <a:gd name="connsiteX2" fmla="*/ 2185885 w 2190650"/>
              <a:gd name="connsiteY2" fmla="*/ 341080 h 809831"/>
              <a:gd name="connsiteX3" fmla="*/ 1882843 w 2190650"/>
              <a:gd name="connsiteY3" fmla="*/ 389847 h 809831"/>
              <a:gd name="connsiteX4" fmla="*/ 1877167 w 2190650"/>
              <a:gd name="connsiteY4" fmla="*/ 149084 h 809831"/>
              <a:gd name="connsiteX5" fmla="*/ 453936 w 2190650"/>
              <a:gd name="connsiteY5" fmla="*/ 0 h 809831"/>
              <a:gd name="connsiteX6" fmla="*/ 457339 w 2190650"/>
              <a:gd name="connsiteY6" fmla="*/ 722923 h 809831"/>
              <a:gd name="connsiteX7" fmla="*/ 0 w 2190650"/>
              <a:gd name="connsiteY7" fmla="*/ 809831 h 809831"/>
              <a:gd name="connsiteX0" fmla="*/ 3403 w 1736714"/>
              <a:gd name="connsiteY0" fmla="*/ 722923 h 722923"/>
              <a:gd name="connsiteX1" fmla="*/ 1736714 w 1736714"/>
              <a:gd name="connsiteY1" fmla="*/ 49164 h 722923"/>
              <a:gd name="connsiteX2" fmla="*/ 1731949 w 1736714"/>
              <a:gd name="connsiteY2" fmla="*/ 341080 h 722923"/>
              <a:gd name="connsiteX3" fmla="*/ 1428907 w 1736714"/>
              <a:gd name="connsiteY3" fmla="*/ 389847 h 722923"/>
              <a:gd name="connsiteX4" fmla="*/ 1423231 w 1736714"/>
              <a:gd name="connsiteY4" fmla="*/ 149084 h 722923"/>
              <a:gd name="connsiteX5" fmla="*/ 0 w 1736714"/>
              <a:gd name="connsiteY5" fmla="*/ 0 h 722923"/>
              <a:gd name="connsiteX6" fmla="*/ 3403 w 1736714"/>
              <a:gd name="connsiteY6" fmla="*/ 722923 h 722923"/>
              <a:gd name="connsiteX0" fmla="*/ 0 w 1736714"/>
              <a:gd name="connsiteY0" fmla="*/ 7480 h 397327"/>
              <a:gd name="connsiteX1" fmla="*/ 1736714 w 1736714"/>
              <a:gd name="connsiteY1" fmla="*/ 56644 h 397327"/>
              <a:gd name="connsiteX2" fmla="*/ 1731949 w 1736714"/>
              <a:gd name="connsiteY2" fmla="*/ 348560 h 397327"/>
              <a:gd name="connsiteX3" fmla="*/ 1428907 w 1736714"/>
              <a:gd name="connsiteY3" fmla="*/ 397327 h 397327"/>
              <a:gd name="connsiteX4" fmla="*/ 1423231 w 1736714"/>
              <a:gd name="connsiteY4" fmla="*/ 156564 h 397327"/>
              <a:gd name="connsiteX5" fmla="*/ 0 w 1736714"/>
              <a:gd name="connsiteY5" fmla="*/ 7480 h 397327"/>
              <a:gd name="connsiteX0" fmla="*/ 0 w 313483"/>
              <a:gd name="connsiteY0" fmla="*/ 99920 h 340683"/>
              <a:gd name="connsiteX1" fmla="*/ 313483 w 313483"/>
              <a:gd name="connsiteY1" fmla="*/ 0 h 340683"/>
              <a:gd name="connsiteX2" fmla="*/ 308718 w 313483"/>
              <a:gd name="connsiteY2" fmla="*/ 291916 h 340683"/>
              <a:gd name="connsiteX3" fmla="*/ 5676 w 313483"/>
              <a:gd name="connsiteY3" fmla="*/ 340683 h 340683"/>
              <a:gd name="connsiteX4" fmla="*/ 0 w 313483"/>
              <a:gd name="connsiteY4" fmla="*/ 99920 h 340683"/>
              <a:gd name="connsiteX0" fmla="*/ 0 w 311101"/>
              <a:gd name="connsiteY0" fmla="*/ 0 h 240763"/>
              <a:gd name="connsiteX1" fmla="*/ 311101 w 311101"/>
              <a:gd name="connsiteY1" fmla="*/ 83436 h 240763"/>
              <a:gd name="connsiteX2" fmla="*/ 308718 w 311101"/>
              <a:gd name="connsiteY2" fmla="*/ 191996 h 240763"/>
              <a:gd name="connsiteX3" fmla="*/ 5676 w 311101"/>
              <a:gd name="connsiteY3" fmla="*/ 240763 h 240763"/>
              <a:gd name="connsiteX4" fmla="*/ 0 w 311101"/>
              <a:gd name="connsiteY4" fmla="*/ 0 h 240763"/>
              <a:gd name="connsiteX0" fmla="*/ 1745 w 305702"/>
              <a:gd name="connsiteY0" fmla="*/ 53584 h 168141"/>
              <a:gd name="connsiteX1" fmla="*/ 305702 w 305702"/>
              <a:gd name="connsiteY1" fmla="*/ 10814 h 168141"/>
              <a:gd name="connsiteX2" fmla="*/ 303319 w 305702"/>
              <a:gd name="connsiteY2" fmla="*/ 119374 h 168141"/>
              <a:gd name="connsiteX3" fmla="*/ 277 w 305702"/>
              <a:gd name="connsiteY3" fmla="*/ 168141 h 168141"/>
              <a:gd name="connsiteX4" fmla="*/ 1745 w 305702"/>
              <a:gd name="connsiteY4" fmla="*/ 53584 h 168141"/>
              <a:gd name="connsiteX0" fmla="*/ 1745 w 305702"/>
              <a:gd name="connsiteY0" fmla="*/ 64790 h 179347"/>
              <a:gd name="connsiteX1" fmla="*/ 305702 w 305702"/>
              <a:gd name="connsiteY1" fmla="*/ 22020 h 179347"/>
              <a:gd name="connsiteX2" fmla="*/ 296741 w 305702"/>
              <a:gd name="connsiteY2" fmla="*/ 117423 h 179347"/>
              <a:gd name="connsiteX3" fmla="*/ 277 w 305702"/>
              <a:gd name="connsiteY3" fmla="*/ 179347 h 179347"/>
              <a:gd name="connsiteX4" fmla="*/ 1745 w 305702"/>
              <a:gd name="connsiteY4" fmla="*/ 64790 h 179347"/>
              <a:gd name="connsiteX0" fmla="*/ 1745 w 439052"/>
              <a:gd name="connsiteY0" fmla="*/ 179295 h 293852"/>
              <a:gd name="connsiteX1" fmla="*/ 439052 w 439052"/>
              <a:gd name="connsiteY1" fmla="*/ 0 h 293852"/>
              <a:gd name="connsiteX2" fmla="*/ 296741 w 439052"/>
              <a:gd name="connsiteY2" fmla="*/ 231928 h 293852"/>
              <a:gd name="connsiteX3" fmla="*/ 277 w 439052"/>
              <a:gd name="connsiteY3" fmla="*/ 293852 h 293852"/>
              <a:gd name="connsiteX4" fmla="*/ 1745 w 439052"/>
              <a:gd name="connsiteY4" fmla="*/ 179295 h 293852"/>
              <a:gd name="connsiteX0" fmla="*/ 1745 w 296741"/>
              <a:gd name="connsiteY0" fmla="*/ 0 h 114557"/>
              <a:gd name="connsiteX1" fmla="*/ 296741 w 296741"/>
              <a:gd name="connsiteY1" fmla="*/ 52633 h 114557"/>
              <a:gd name="connsiteX2" fmla="*/ 277 w 296741"/>
              <a:gd name="connsiteY2" fmla="*/ 114557 h 114557"/>
              <a:gd name="connsiteX3" fmla="*/ 1745 w 296741"/>
              <a:gd name="connsiteY3" fmla="*/ 0 h 114557"/>
              <a:gd name="connsiteX0" fmla="*/ 1745 w 296741"/>
              <a:gd name="connsiteY0" fmla="*/ 0 h 114557"/>
              <a:gd name="connsiteX1" fmla="*/ 159266 w 296741"/>
              <a:gd name="connsiteY1" fmla="*/ 31251 h 114557"/>
              <a:gd name="connsiteX2" fmla="*/ 296741 w 296741"/>
              <a:gd name="connsiteY2" fmla="*/ 52633 h 114557"/>
              <a:gd name="connsiteX3" fmla="*/ 277 w 296741"/>
              <a:gd name="connsiteY3" fmla="*/ 114557 h 114557"/>
              <a:gd name="connsiteX4" fmla="*/ 1745 w 296741"/>
              <a:gd name="connsiteY4" fmla="*/ 0 h 114557"/>
              <a:gd name="connsiteX0" fmla="*/ 1745 w 302141"/>
              <a:gd name="connsiteY0" fmla="*/ 60824 h 175381"/>
              <a:gd name="connsiteX1" fmla="*/ 302141 w 302141"/>
              <a:gd name="connsiteY1" fmla="*/ 0 h 175381"/>
              <a:gd name="connsiteX2" fmla="*/ 296741 w 302141"/>
              <a:gd name="connsiteY2" fmla="*/ 113457 h 175381"/>
              <a:gd name="connsiteX3" fmla="*/ 277 w 302141"/>
              <a:gd name="connsiteY3" fmla="*/ 175381 h 175381"/>
              <a:gd name="connsiteX4" fmla="*/ 1745 w 302141"/>
              <a:gd name="connsiteY4" fmla="*/ 60824 h 175381"/>
              <a:gd name="connsiteX0" fmla="*/ 1745 w 304261"/>
              <a:gd name="connsiteY0" fmla="*/ 60824 h 175381"/>
              <a:gd name="connsiteX1" fmla="*/ 302141 w 304261"/>
              <a:gd name="connsiteY1" fmla="*/ 0 h 175381"/>
              <a:gd name="connsiteX2" fmla="*/ 303885 w 304261"/>
              <a:gd name="connsiteY2" fmla="*/ 113457 h 175381"/>
              <a:gd name="connsiteX3" fmla="*/ 277 w 304261"/>
              <a:gd name="connsiteY3" fmla="*/ 175381 h 175381"/>
              <a:gd name="connsiteX4" fmla="*/ 1745 w 304261"/>
              <a:gd name="connsiteY4" fmla="*/ 60824 h 175381"/>
              <a:gd name="connsiteX0" fmla="*/ 1745 w 302141"/>
              <a:gd name="connsiteY0" fmla="*/ 60824 h 175381"/>
              <a:gd name="connsiteX1" fmla="*/ 302141 w 302141"/>
              <a:gd name="connsiteY1" fmla="*/ 0 h 175381"/>
              <a:gd name="connsiteX2" fmla="*/ 301504 w 302141"/>
              <a:gd name="connsiteY2" fmla="*/ 113457 h 175381"/>
              <a:gd name="connsiteX3" fmla="*/ 277 w 302141"/>
              <a:gd name="connsiteY3" fmla="*/ 175381 h 175381"/>
              <a:gd name="connsiteX4" fmla="*/ 1745 w 302141"/>
              <a:gd name="connsiteY4" fmla="*/ 60824 h 175381"/>
              <a:gd name="connsiteX0" fmla="*/ 1745 w 302141"/>
              <a:gd name="connsiteY0" fmla="*/ 48918 h 163475"/>
              <a:gd name="connsiteX1" fmla="*/ 302141 w 302141"/>
              <a:gd name="connsiteY1" fmla="*/ 0 h 163475"/>
              <a:gd name="connsiteX2" fmla="*/ 301504 w 302141"/>
              <a:gd name="connsiteY2" fmla="*/ 101551 h 163475"/>
              <a:gd name="connsiteX3" fmla="*/ 277 w 302141"/>
              <a:gd name="connsiteY3" fmla="*/ 163475 h 163475"/>
              <a:gd name="connsiteX4" fmla="*/ 1745 w 302141"/>
              <a:gd name="connsiteY4" fmla="*/ 48918 h 163475"/>
              <a:gd name="connsiteX0" fmla="*/ 1745 w 302141"/>
              <a:gd name="connsiteY0" fmla="*/ 56061 h 163475"/>
              <a:gd name="connsiteX1" fmla="*/ 302141 w 302141"/>
              <a:gd name="connsiteY1" fmla="*/ 0 h 163475"/>
              <a:gd name="connsiteX2" fmla="*/ 301504 w 302141"/>
              <a:gd name="connsiteY2" fmla="*/ 101551 h 163475"/>
              <a:gd name="connsiteX3" fmla="*/ 277 w 302141"/>
              <a:gd name="connsiteY3" fmla="*/ 163475 h 163475"/>
              <a:gd name="connsiteX4" fmla="*/ 1745 w 302141"/>
              <a:gd name="connsiteY4" fmla="*/ 56061 h 163475"/>
              <a:gd name="connsiteX0" fmla="*/ 1745 w 302141"/>
              <a:gd name="connsiteY0" fmla="*/ 56061 h 165856"/>
              <a:gd name="connsiteX1" fmla="*/ 302141 w 302141"/>
              <a:gd name="connsiteY1" fmla="*/ 0 h 165856"/>
              <a:gd name="connsiteX2" fmla="*/ 301504 w 302141"/>
              <a:gd name="connsiteY2" fmla="*/ 101551 h 165856"/>
              <a:gd name="connsiteX3" fmla="*/ 277 w 302141"/>
              <a:gd name="connsiteY3" fmla="*/ 165856 h 165856"/>
              <a:gd name="connsiteX4" fmla="*/ 1745 w 302141"/>
              <a:gd name="connsiteY4" fmla="*/ 56061 h 165856"/>
              <a:gd name="connsiteX0" fmla="*/ 0 w 300396"/>
              <a:gd name="connsiteY0" fmla="*/ 56061 h 170618"/>
              <a:gd name="connsiteX1" fmla="*/ 300396 w 300396"/>
              <a:gd name="connsiteY1" fmla="*/ 0 h 170618"/>
              <a:gd name="connsiteX2" fmla="*/ 299759 w 300396"/>
              <a:gd name="connsiteY2" fmla="*/ 101551 h 170618"/>
              <a:gd name="connsiteX3" fmla="*/ 913 w 300396"/>
              <a:gd name="connsiteY3" fmla="*/ 170618 h 170618"/>
              <a:gd name="connsiteX4" fmla="*/ 0 w 300396"/>
              <a:gd name="connsiteY4" fmla="*/ 56061 h 170618"/>
              <a:gd name="connsiteX0" fmla="*/ 0 w 300396"/>
              <a:gd name="connsiteY0" fmla="*/ 68761 h 183318"/>
              <a:gd name="connsiteX1" fmla="*/ 300396 w 300396"/>
              <a:gd name="connsiteY1" fmla="*/ 0 h 183318"/>
              <a:gd name="connsiteX2" fmla="*/ 299759 w 300396"/>
              <a:gd name="connsiteY2" fmla="*/ 114251 h 183318"/>
              <a:gd name="connsiteX3" fmla="*/ 913 w 300396"/>
              <a:gd name="connsiteY3" fmla="*/ 183318 h 183318"/>
              <a:gd name="connsiteX4" fmla="*/ 0 w 300396"/>
              <a:gd name="connsiteY4" fmla="*/ 68761 h 183318"/>
              <a:gd name="connsiteX0" fmla="*/ 0 w 1550076"/>
              <a:gd name="connsiteY0" fmla="*/ 0 h 114557"/>
              <a:gd name="connsiteX1" fmla="*/ 1550076 w 1550076"/>
              <a:gd name="connsiteY1" fmla="*/ 7439 h 114557"/>
              <a:gd name="connsiteX2" fmla="*/ 299759 w 1550076"/>
              <a:gd name="connsiteY2" fmla="*/ 45490 h 114557"/>
              <a:gd name="connsiteX3" fmla="*/ 913 w 1550076"/>
              <a:gd name="connsiteY3" fmla="*/ 114557 h 114557"/>
              <a:gd name="connsiteX4" fmla="*/ 0 w 1550076"/>
              <a:gd name="connsiteY4" fmla="*/ 0 h 114557"/>
              <a:gd name="connsiteX0" fmla="*/ 0 w 1564804"/>
              <a:gd name="connsiteY0" fmla="*/ 0 h 1280093"/>
              <a:gd name="connsiteX1" fmla="*/ 1550076 w 1564804"/>
              <a:gd name="connsiteY1" fmla="*/ 7439 h 1280093"/>
              <a:gd name="connsiteX2" fmla="*/ 1564679 w 1564804"/>
              <a:gd name="connsiteY2" fmla="*/ 1279930 h 1280093"/>
              <a:gd name="connsiteX3" fmla="*/ 913 w 1564804"/>
              <a:gd name="connsiteY3" fmla="*/ 114557 h 1280093"/>
              <a:gd name="connsiteX4" fmla="*/ 0 w 1564804"/>
              <a:gd name="connsiteY4" fmla="*/ 0 h 1280093"/>
              <a:gd name="connsiteX0" fmla="*/ 0 w 1588176"/>
              <a:gd name="connsiteY0" fmla="*/ 0 h 1280093"/>
              <a:gd name="connsiteX1" fmla="*/ 1588176 w 1588176"/>
              <a:gd name="connsiteY1" fmla="*/ 7439 h 1280093"/>
              <a:gd name="connsiteX2" fmla="*/ 1564679 w 1588176"/>
              <a:gd name="connsiteY2" fmla="*/ 1279930 h 1280093"/>
              <a:gd name="connsiteX3" fmla="*/ 913 w 1588176"/>
              <a:gd name="connsiteY3" fmla="*/ 114557 h 1280093"/>
              <a:gd name="connsiteX4" fmla="*/ 0 w 1588176"/>
              <a:gd name="connsiteY4" fmla="*/ 0 h 1280093"/>
              <a:gd name="connsiteX0" fmla="*/ 0 w 1588176"/>
              <a:gd name="connsiteY0" fmla="*/ 0 h 1348997"/>
              <a:gd name="connsiteX1" fmla="*/ 1588176 w 1588176"/>
              <a:gd name="connsiteY1" fmla="*/ 7439 h 1348997"/>
              <a:gd name="connsiteX2" fmla="*/ 1564679 w 1588176"/>
              <a:gd name="connsiteY2" fmla="*/ 1279930 h 1348997"/>
              <a:gd name="connsiteX3" fmla="*/ 913 w 1588176"/>
              <a:gd name="connsiteY3" fmla="*/ 1348997 h 1348997"/>
              <a:gd name="connsiteX4" fmla="*/ 0 w 1588176"/>
              <a:gd name="connsiteY4" fmla="*/ 0 h 1348997"/>
              <a:gd name="connsiteX0" fmla="*/ 0 w 1588176"/>
              <a:gd name="connsiteY0" fmla="*/ 0 h 1283386"/>
              <a:gd name="connsiteX1" fmla="*/ 1588176 w 1588176"/>
              <a:gd name="connsiteY1" fmla="*/ 7439 h 1283386"/>
              <a:gd name="connsiteX2" fmla="*/ 1564679 w 1588176"/>
              <a:gd name="connsiteY2" fmla="*/ 1279930 h 1283386"/>
              <a:gd name="connsiteX3" fmla="*/ 913 w 1588176"/>
              <a:gd name="connsiteY3" fmla="*/ 1265177 h 1283386"/>
              <a:gd name="connsiteX4" fmla="*/ 0 w 1588176"/>
              <a:gd name="connsiteY4" fmla="*/ 0 h 1283386"/>
              <a:gd name="connsiteX0" fmla="*/ 0 w 1588176"/>
              <a:gd name="connsiteY0" fmla="*/ 0 h 1288037"/>
              <a:gd name="connsiteX1" fmla="*/ 1588176 w 1588176"/>
              <a:gd name="connsiteY1" fmla="*/ 7439 h 1288037"/>
              <a:gd name="connsiteX2" fmla="*/ 1564679 w 1588176"/>
              <a:gd name="connsiteY2" fmla="*/ 1279930 h 1288037"/>
              <a:gd name="connsiteX3" fmla="*/ 913 w 1588176"/>
              <a:gd name="connsiteY3" fmla="*/ 1288037 h 1288037"/>
              <a:gd name="connsiteX4" fmla="*/ 0 w 1588176"/>
              <a:gd name="connsiteY4" fmla="*/ 0 h 1288037"/>
              <a:gd name="connsiteX0" fmla="*/ 0 w 1595365"/>
              <a:gd name="connsiteY0" fmla="*/ 0 h 1288037"/>
              <a:gd name="connsiteX1" fmla="*/ 1588176 w 1595365"/>
              <a:gd name="connsiteY1" fmla="*/ 7439 h 1288037"/>
              <a:gd name="connsiteX2" fmla="*/ 1595159 w 1595365"/>
              <a:gd name="connsiteY2" fmla="*/ 1279930 h 1288037"/>
              <a:gd name="connsiteX3" fmla="*/ 913 w 1595365"/>
              <a:gd name="connsiteY3" fmla="*/ 1288037 h 1288037"/>
              <a:gd name="connsiteX4" fmla="*/ 0 w 1595365"/>
              <a:gd name="connsiteY4" fmla="*/ 0 h 1288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365" h="1288037">
                <a:moveTo>
                  <a:pt x="0" y="0"/>
                </a:moveTo>
                <a:lnTo>
                  <a:pt x="1588176" y="7439"/>
                </a:lnTo>
                <a:cubicBezTo>
                  <a:pt x="1586376" y="45258"/>
                  <a:pt x="1596959" y="1242111"/>
                  <a:pt x="1595159" y="1279930"/>
                </a:cubicBezTo>
                <a:cubicBezTo>
                  <a:pt x="1494145" y="1296186"/>
                  <a:pt x="101927" y="1271781"/>
                  <a:pt x="913" y="1288037"/>
                </a:cubicBezTo>
                <a:cubicBezTo>
                  <a:pt x="-450" y="1088720"/>
                  <a:pt x="1363" y="199317"/>
                  <a:pt x="0" y="0"/>
                </a:cubicBezTo>
                <a:close/>
              </a:path>
            </a:pathLst>
          </a:custGeom>
          <a:solidFill>
            <a:srgbClr val="00B0F0">
              <a:alpha val="5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55" name="テキスト ボックス 254"/>
          <p:cNvSpPr txBox="1"/>
          <p:nvPr/>
        </p:nvSpPr>
        <p:spPr>
          <a:xfrm>
            <a:off x="54308" y="6436716"/>
            <a:ext cx="434445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sng"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50" charset="-128"/>
                <a:cs typeface="Arial" panose="020B0604020202020204" pitchFamily="34" charset="0"/>
              </a:rPr>
              <a:t>Coupling method (sequential 2-way method)</a:t>
            </a:r>
            <a:endParaRPr kumimoji="1" lang="ja-JP" altLang="en-US" sz="1600" b="0" i="0" u="sng"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50" charset="-128"/>
              <a:cs typeface="Arial" panose="020B0604020202020204" pitchFamily="34" charset="0"/>
            </a:endParaRPr>
          </a:p>
        </p:txBody>
      </p:sp>
      <p:sp>
        <p:nvSpPr>
          <p:cNvPr id="256" name="テキスト ボックス 255"/>
          <p:cNvSpPr txBox="1"/>
          <p:nvPr/>
        </p:nvSpPr>
        <p:spPr>
          <a:xfrm>
            <a:off x="3155995" y="3268653"/>
            <a:ext cx="343465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sng"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50" charset="-128"/>
                <a:cs typeface="Arial" panose="020B0604020202020204" pitchFamily="34" charset="0"/>
              </a:rPr>
              <a:t>Flow network model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sng"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50" charset="-128"/>
                <a:cs typeface="Arial" panose="020B0604020202020204" pitchFamily="34" charset="0"/>
              </a:rPr>
              <a:t>plant dynamics analysis code (1D)</a:t>
            </a:r>
            <a:endParaRPr kumimoji="1" lang="ja-JP" altLang="en-US" sz="1600" b="0" i="0" u="sng"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50" charset="-128"/>
              <a:cs typeface="Arial" panose="020B0604020202020204" pitchFamily="34" charset="0"/>
            </a:endParaRPr>
          </a:p>
        </p:txBody>
      </p:sp>
      <p:sp>
        <p:nvSpPr>
          <p:cNvPr id="257" name="テキスト ボックス 256"/>
          <p:cNvSpPr txBox="1"/>
          <p:nvPr/>
        </p:nvSpPr>
        <p:spPr>
          <a:xfrm>
            <a:off x="6792960" y="3306470"/>
            <a:ext cx="3113352"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sng"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50" charset="-128"/>
                <a:cs typeface="Arial" panose="020B0604020202020204" pitchFamily="34" charset="0"/>
              </a:rPr>
              <a:t>3D detailed model for CFD code</a:t>
            </a:r>
            <a:endParaRPr kumimoji="1" lang="ja-JP" altLang="en-US" sz="1600" b="0" i="0" u="sng"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50" charset="-128"/>
              <a:cs typeface="Arial" panose="020B0604020202020204" pitchFamily="34" charset="0"/>
            </a:endParaRPr>
          </a:p>
        </p:txBody>
      </p:sp>
      <p:sp>
        <p:nvSpPr>
          <p:cNvPr id="258" name="テキスト ボックス 257"/>
          <p:cNvSpPr txBox="1"/>
          <p:nvPr/>
        </p:nvSpPr>
        <p:spPr>
          <a:xfrm>
            <a:off x="5287952" y="3804280"/>
            <a:ext cx="331693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sng"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50" charset="-128"/>
                <a:cs typeface="Arial" panose="020B0604020202020204" pitchFamily="34" charset="0"/>
              </a:rPr>
              <a:t>Outline of CFD analysis </a:t>
            </a:r>
            <a:r>
              <a:rPr lang="en-US" altLang="ja-JP" sz="1600" u="sng" dirty="0">
                <a:solidFill>
                  <a:prstClr val="black"/>
                </a:solidFill>
                <a:latin typeface="Arial" panose="020B0604020202020204" pitchFamily="34" charset="0"/>
                <a:ea typeface="Meiryo UI" panose="020B0604030504040204" pitchFamily="50" charset="-128"/>
                <a:cs typeface="Arial" panose="020B0604020202020204" pitchFamily="34" charset="0"/>
              </a:rPr>
              <a:t>conditions</a:t>
            </a:r>
            <a:endParaRPr kumimoji="1" lang="ja-JP" altLang="en-US" sz="1600" b="0" i="0" u="sng"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50" charset="-128"/>
              <a:cs typeface="Arial" panose="020B0604020202020204" pitchFamily="34" charset="0"/>
            </a:endParaRPr>
          </a:p>
        </p:txBody>
      </p:sp>
      <p:sp>
        <p:nvSpPr>
          <p:cNvPr id="259" name="矢印: 右 60">
            <a:extLst>
              <a:ext uri="{FF2B5EF4-FFF2-40B4-BE49-F238E27FC236}">
                <a16:creationId xmlns:a16="http://schemas.microsoft.com/office/drawing/2014/main" id="{CAA8CE69-2C09-C73D-8DBA-624A271536F0}"/>
              </a:ext>
            </a:extLst>
          </p:cNvPr>
          <p:cNvSpPr/>
          <p:nvPr/>
        </p:nvSpPr>
        <p:spPr>
          <a:xfrm>
            <a:off x="2829986" y="1635761"/>
            <a:ext cx="244147" cy="1054781"/>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60" name="正方形/長方形 259">
            <a:extLst>
              <a:ext uri="{FF2B5EF4-FFF2-40B4-BE49-F238E27FC236}">
                <a16:creationId xmlns:a16="http://schemas.microsoft.com/office/drawing/2014/main" id="{9FDD8B32-9CB8-B154-3CFB-F99C7F579D0B}"/>
              </a:ext>
            </a:extLst>
          </p:cNvPr>
          <p:cNvSpPr/>
          <p:nvPr/>
        </p:nvSpPr>
        <p:spPr>
          <a:xfrm>
            <a:off x="3080003" y="819799"/>
            <a:ext cx="3575471" cy="244954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61" name="正方形/長方形 260">
            <a:extLst>
              <a:ext uri="{FF2B5EF4-FFF2-40B4-BE49-F238E27FC236}">
                <a16:creationId xmlns:a16="http://schemas.microsoft.com/office/drawing/2014/main" id="{EF5ED72B-B6DE-EF9E-B5E5-F0156F278979}"/>
              </a:ext>
            </a:extLst>
          </p:cNvPr>
          <p:cNvSpPr/>
          <p:nvPr/>
        </p:nvSpPr>
        <p:spPr>
          <a:xfrm>
            <a:off x="6884522" y="819799"/>
            <a:ext cx="2954935" cy="2469972"/>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62" name="十字形 261">
            <a:extLst>
              <a:ext uri="{FF2B5EF4-FFF2-40B4-BE49-F238E27FC236}">
                <a16:creationId xmlns:a16="http://schemas.microsoft.com/office/drawing/2014/main" id="{DC1F1F45-1936-D3F7-400F-61F4DC779CF4}"/>
              </a:ext>
            </a:extLst>
          </p:cNvPr>
          <p:cNvSpPr/>
          <p:nvPr/>
        </p:nvSpPr>
        <p:spPr>
          <a:xfrm>
            <a:off x="6573819" y="1685810"/>
            <a:ext cx="406720" cy="429989"/>
          </a:xfrm>
          <a:prstGeom prst="plus">
            <a:avLst>
              <a:gd name="adj" fmla="val 32627"/>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9" name="テキスト ボックス 8"/>
          <p:cNvSpPr txBox="1"/>
          <p:nvPr/>
        </p:nvSpPr>
        <p:spPr>
          <a:xfrm>
            <a:off x="7185248" y="2488701"/>
            <a:ext cx="260007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CFD code: ANSYS Fluent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Total cell number: 5 million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(Tetra formed meshes)</a:t>
            </a:r>
            <a:endParaRPr kumimoji="1" lang="ja-JP" alt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Tree>
    <p:custDataLst>
      <p:tags r:id="rId2"/>
    </p:custDataLst>
    <p:extLst>
      <p:ext uri="{BB962C8B-B14F-4D97-AF65-F5344CB8AC3E}">
        <p14:creationId xmlns:p14="http://schemas.microsoft.com/office/powerpoint/2010/main" val="1999246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time">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0"/>
          <a:srcRect l="20120" t="65474" r="68718" b="23678"/>
          <a:stretch/>
        </p:blipFill>
        <p:spPr>
          <a:xfrm>
            <a:off x="1889142" y="5789963"/>
            <a:ext cx="1017536" cy="480284"/>
          </a:xfrm>
          <a:prstGeom prst="rect">
            <a:avLst/>
          </a:prstGeom>
        </p:spPr>
      </p:pic>
      <p:pic>
        <p:nvPicPr>
          <p:cNvPr id="27" name="図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86620" y="3759214"/>
            <a:ext cx="3596237" cy="2332043"/>
          </a:xfrm>
          <a:prstGeom prst="rect">
            <a:avLst/>
          </a:prstGeom>
        </p:spPr>
      </p:pic>
      <p:pic>
        <p:nvPicPr>
          <p:cNvPr id="3" name="Y=0">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rotWithShape="1">
          <a:blip r:embed="rId12"/>
          <a:srcRect l="30022" t="8712" r="21275" b="7483"/>
          <a:stretch/>
        </p:blipFill>
        <p:spPr>
          <a:xfrm>
            <a:off x="128464" y="3717032"/>
            <a:ext cx="2757472" cy="2304753"/>
          </a:xfrm>
          <a:prstGeom prst="rect">
            <a:avLst/>
          </a:prstGeom>
        </p:spPr>
      </p:pic>
      <p:pic>
        <p:nvPicPr>
          <p:cNvPr id="12" name="210709_PLE+Z">
            <a:hlinkClick r:id="" action="ppaction://media"/>
          </p:cNvPr>
          <p:cNvPicPr>
            <a:picLocks noChangeAspect="1"/>
          </p:cNvPicPr>
          <p:nvPr>
            <a:videoFile r:link="rId7"/>
            <p:extLst>
              <p:ext uri="{DAA4B4D4-6D71-4841-9C94-3DE7FCFB9230}">
                <p14:media xmlns:p14="http://schemas.microsoft.com/office/powerpoint/2010/main" r:embed="rId6"/>
              </p:ext>
            </p:extLst>
          </p:nvPr>
        </p:nvPicPr>
        <p:blipFill rotWithShape="1">
          <a:blip r:embed="rId13"/>
          <a:srcRect l="27227" t="7687" r="28576" b="2216"/>
          <a:stretch/>
        </p:blipFill>
        <p:spPr>
          <a:xfrm>
            <a:off x="154408" y="849935"/>
            <a:ext cx="2579221" cy="2553617"/>
          </a:xfrm>
          <a:prstGeom prst="rect">
            <a:avLst/>
          </a:prstGeom>
        </p:spPr>
      </p:pic>
      <p:sp>
        <p:nvSpPr>
          <p:cNvPr id="21" name="タイトル 20">
            <a:extLst>
              <a:ext uri="{FF2B5EF4-FFF2-40B4-BE49-F238E27FC236}">
                <a16:creationId xmlns:a16="http://schemas.microsoft.com/office/drawing/2014/main" id="{14DCE33D-15C3-0FF4-0348-139716C830E8}"/>
              </a:ext>
            </a:extLst>
          </p:cNvPr>
          <p:cNvSpPr>
            <a:spLocks noGrp="1"/>
          </p:cNvSpPr>
          <p:nvPr>
            <p:ph type="title"/>
          </p:nvPr>
        </p:nvSpPr>
        <p:spPr/>
        <p:txBody>
          <a:bodyPr/>
          <a:lstStyle/>
          <a:p>
            <a:r>
              <a:rPr lang="en-US" altLang="ja-JP" sz="2600" dirty="0"/>
              <a:t>1D-CFD analysis results (SHRT-17 in EBR-II)</a:t>
            </a:r>
            <a:endParaRPr lang="ja-JP" altLang="en-US" sz="2600" dirty="0"/>
          </a:p>
        </p:txBody>
      </p:sp>
      <p:sp>
        <p:nvSpPr>
          <p:cNvPr id="4" name="スライド番号プレースホルダー 3">
            <a:extLst>
              <a:ext uri="{FF2B5EF4-FFF2-40B4-BE49-F238E27FC236}">
                <a16:creationId xmlns:a16="http://schemas.microsoft.com/office/drawing/2014/main" id="{7943D67F-38F4-4E83-85C6-484E119F789E}"/>
              </a:ext>
            </a:extLst>
          </p:cNvPr>
          <p:cNvSpPr>
            <a:spLocks noGrp="1"/>
          </p:cNvSpPr>
          <p:nvPr>
            <p:ph type="sldNum" sz="quarter" idx="12"/>
          </p:nvPr>
        </p:nvSpPr>
        <p:spPr/>
        <p:txBody>
          <a:bodyPr/>
          <a:lstStyle/>
          <a:p>
            <a:pPr lvl="0"/>
            <a:fld id="{D2D8002D-B5B0-4BAC-B1F6-782DDCCE6D9C}" type="slidenum">
              <a:rPr lang="ja-JP" altLang="en-US" noProof="0" smtClean="0"/>
              <a:pPr lvl="0"/>
              <a:t>12</a:t>
            </a:fld>
            <a:endParaRPr lang="ja-JP" altLang="en-US" noProof="0"/>
          </a:p>
        </p:txBody>
      </p:sp>
      <p:sp>
        <p:nvSpPr>
          <p:cNvPr id="6" name="テキスト ボックス 5"/>
          <p:cNvSpPr txBox="1"/>
          <p:nvPr/>
        </p:nvSpPr>
        <p:spPr>
          <a:xfrm>
            <a:off x="6612539" y="3454261"/>
            <a:ext cx="3138763" cy="3416320"/>
          </a:xfrm>
          <a:prstGeom prst="rect">
            <a:avLst/>
          </a:prstGeom>
          <a:noFill/>
          <a:ln>
            <a:no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en-US" altLang="ja-JP" b="0" i="0" u="none" strike="noStrike" kern="1200" cap="none" spc="0" normalizeH="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Temperatures on TC tree in UP was traced measured data except in initial 50 s in forced circulation condition.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en-US" altLang="ja-JP" b="0" i="0" u="none" strike="noStrike" kern="1200" cap="none" spc="0" normalizeH="0" noProof="0" dirty="0">
                <a:ln>
                  <a:noFill/>
                </a:ln>
                <a:solidFill>
                  <a:prstClr val="black"/>
                </a:solidFill>
                <a:effectLst/>
                <a:uLnTx/>
                <a:uFillTx/>
                <a:latin typeface="Arial" panose="020B0604020202020204" pitchFamily="34" charset="0"/>
                <a:ea typeface="Arial Unicode MS" panose="020B0604020202020204" pitchFamily="50" charset="-128"/>
                <a:cs typeface="+mn-cs"/>
              </a:rPr>
              <a:t>IHX outlet temperature was captured well by 1D-CFD coupling analysis. Behavior of sodium flow discharged from IHX was not captured by 1D analysis.</a:t>
            </a:r>
            <a:endParaRPr kumimoji="1" lang="en-US" altLang="ja-JP" b="0" i="0" u="none" strike="noStrike" kern="1200" cap="none" spc="0" normalizeH="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pic>
        <p:nvPicPr>
          <p:cNvPr id="24" name="time">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0"/>
          <a:srcRect l="20120" t="65474" r="68718" b="23678"/>
          <a:stretch/>
        </p:blipFill>
        <p:spPr>
          <a:xfrm>
            <a:off x="1715864" y="2889728"/>
            <a:ext cx="1017536" cy="480284"/>
          </a:xfrm>
          <a:prstGeom prst="rect">
            <a:avLst/>
          </a:prstGeom>
        </p:spPr>
      </p:pic>
      <p:pic>
        <p:nvPicPr>
          <p:cNvPr id="15" name="図 14"/>
          <p:cNvPicPr>
            <a:picLocks noChangeAspect="1"/>
          </p:cNvPicPr>
          <p:nvPr/>
        </p:nvPicPr>
        <p:blipFill rotWithShape="1">
          <a:blip r:embed="rId14"/>
          <a:srcRect l="13263" t="16665" r="72614" b="57944"/>
          <a:stretch/>
        </p:blipFill>
        <p:spPr>
          <a:xfrm>
            <a:off x="239037" y="1007498"/>
            <a:ext cx="1156807" cy="1009216"/>
          </a:xfrm>
          <a:prstGeom prst="rect">
            <a:avLst/>
          </a:prstGeom>
        </p:spPr>
      </p:pic>
      <p:sp>
        <p:nvSpPr>
          <p:cNvPr id="5" name="テキスト ボックス 4"/>
          <p:cNvSpPr txBox="1"/>
          <p:nvPr/>
        </p:nvSpPr>
        <p:spPr>
          <a:xfrm>
            <a:off x="7145298" y="3059668"/>
            <a:ext cx="2190022"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sng" strike="noStrike" kern="1200" cap="none" spc="0" normalizeH="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TC tree location in UP</a:t>
            </a:r>
            <a:endParaRPr kumimoji="1" lang="ja-JP" altLang="en-US" sz="1600" b="0" i="0" u="sng" strike="noStrike" kern="1200" cap="none" spc="0" normalizeH="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pic>
        <p:nvPicPr>
          <p:cNvPr id="16" name="図 15"/>
          <p:cNvPicPr>
            <a:picLocks noChangeAspect="1"/>
          </p:cNvPicPr>
          <p:nvPr/>
        </p:nvPicPr>
        <p:blipFill rotWithShape="1">
          <a:blip r:embed="rId15"/>
          <a:srcRect l="268" t="-943" r="-268" b="20715"/>
          <a:stretch/>
        </p:blipFill>
        <p:spPr>
          <a:xfrm>
            <a:off x="6554480" y="836712"/>
            <a:ext cx="3203635" cy="2190227"/>
          </a:xfrm>
          <a:prstGeom prst="rect">
            <a:avLst/>
          </a:prstGeom>
        </p:spPr>
      </p:pic>
      <p:sp>
        <p:nvSpPr>
          <p:cNvPr id="19" name="テキスト ボックス 18"/>
          <p:cNvSpPr txBox="1"/>
          <p:nvPr/>
        </p:nvSpPr>
        <p:spPr>
          <a:xfrm>
            <a:off x="-59249" y="6156012"/>
            <a:ext cx="342026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sng" strike="noStrike" kern="1200" cap="none" spc="0" normalizeH="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Temperature distribution in CP</a:t>
            </a:r>
            <a:endParaRPr kumimoji="1" lang="ja-JP" altLang="en-US" sz="1600" b="0" i="0" u="sng" strike="noStrike" kern="1200" cap="none" spc="0" normalizeH="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5" name="テキスト ボックス 24"/>
          <p:cNvSpPr txBox="1"/>
          <p:nvPr/>
        </p:nvSpPr>
        <p:spPr>
          <a:xfrm>
            <a:off x="347431" y="3902309"/>
            <a:ext cx="42910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:TC</a:t>
            </a:r>
            <a:endParaRPr kumimoji="1" lang="ja-JP" altLang="en-US" b="0" i="0" u="none" strike="noStrike" kern="1200" cap="none" spc="0" normalizeH="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8" name="テキスト ボックス 27"/>
          <p:cNvSpPr txBox="1"/>
          <p:nvPr/>
        </p:nvSpPr>
        <p:spPr>
          <a:xfrm>
            <a:off x="3712287" y="6138755"/>
            <a:ext cx="2250936"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sng" strike="noStrike" kern="1200" cap="none" spc="0" normalizeH="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IHX outlet temperature</a:t>
            </a:r>
            <a:endParaRPr kumimoji="1" lang="ja-JP" altLang="en-US" sz="1600" b="0" i="0" u="sng" strike="noStrike" kern="1200" cap="none" spc="0" normalizeH="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6" name="テキスト ボックス 25"/>
          <p:cNvSpPr txBox="1"/>
          <p:nvPr/>
        </p:nvSpPr>
        <p:spPr>
          <a:xfrm>
            <a:off x="104162" y="3291484"/>
            <a:ext cx="3188373"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sng" strike="noStrike" kern="1200" cap="none" spc="0" normalizeH="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Temperature distribution in UP+Z</a:t>
            </a:r>
            <a:endParaRPr kumimoji="1" lang="ja-JP" altLang="en-US" sz="1600" b="0" i="0" u="sng" strike="noStrike" kern="1200" cap="none" spc="0" normalizeH="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pic>
        <p:nvPicPr>
          <p:cNvPr id="32" name="図 31"/>
          <p:cNvPicPr>
            <a:picLocks noChangeAspect="1"/>
          </p:cNvPicPr>
          <p:nvPr/>
        </p:nvPicPr>
        <p:blipFill rotWithShape="1">
          <a:blip r:embed="rId16"/>
          <a:srcRect l="13299" t="13417" r="72378" b="64829"/>
          <a:stretch/>
        </p:blipFill>
        <p:spPr>
          <a:xfrm>
            <a:off x="970959" y="5265392"/>
            <a:ext cx="1097478" cy="937613"/>
          </a:xfrm>
          <a:prstGeom prst="rect">
            <a:avLst/>
          </a:prstGeom>
        </p:spPr>
      </p:pic>
      <p:sp>
        <p:nvSpPr>
          <p:cNvPr id="34" name="テキスト ボックス 33"/>
          <p:cNvSpPr txBox="1"/>
          <p:nvPr/>
        </p:nvSpPr>
        <p:spPr>
          <a:xfrm>
            <a:off x="311230" y="6477607"/>
            <a:ext cx="716204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[UP: Upper Plenum, Z: Z-pipe, CP: Cold Pool, TC: Thermocouple]</a:t>
            </a:r>
          </a:p>
        </p:txBody>
      </p:sp>
      <p:sp>
        <p:nvSpPr>
          <p:cNvPr id="9" name="円/楕円 8"/>
          <p:cNvSpPr/>
          <p:nvPr/>
        </p:nvSpPr>
        <p:spPr>
          <a:xfrm>
            <a:off x="347430" y="4030797"/>
            <a:ext cx="45719" cy="50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noProof="0">
              <a:ln>
                <a:noFill/>
              </a:ln>
              <a:solidFill>
                <a:prstClr val="white"/>
              </a:solidFill>
              <a:effectLst/>
              <a:uLnTx/>
              <a:uFillTx/>
              <a:latin typeface="Arial" panose="020B0604020202020204" pitchFamily="34" charset="0"/>
              <a:ea typeface="ＭＳ Ｐゴシック" panose="020B0600070205080204" pitchFamily="50" charset="-128"/>
              <a:cs typeface="+mn-cs"/>
            </a:endParaRPr>
          </a:p>
        </p:txBody>
      </p:sp>
      <p:sp>
        <p:nvSpPr>
          <p:cNvPr id="36" name="円/楕円 35"/>
          <p:cNvSpPr/>
          <p:nvPr/>
        </p:nvSpPr>
        <p:spPr>
          <a:xfrm>
            <a:off x="215901" y="4712798"/>
            <a:ext cx="50800" cy="50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noProof="0">
              <a:ln>
                <a:noFill/>
              </a:ln>
              <a:solidFill>
                <a:prstClr val="white"/>
              </a:solidFill>
              <a:effectLst/>
              <a:uLnTx/>
              <a:uFillTx/>
              <a:latin typeface="Arial" panose="020B0604020202020204" pitchFamily="34" charset="0"/>
              <a:ea typeface="ＭＳ Ｐゴシック" panose="020B0600070205080204" pitchFamily="50" charset="-128"/>
              <a:cs typeface="+mn-cs"/>
            </a:endParaRPr>
          </a:p>
        </p:txBody>
      </p:sp>
      <p:pic>
        <p:nvPicPr>
          <p:cNvPr id="13" name="図 12">
            <a:extLst>
              <a:ext uri="{FF2B5EF4-FFF2-40B4-BE49-F238E27FC236}">
                <a16:creationId xmlns:a16="http://schemas.microsoft.com/office/drawing/2014/main" id="{657D2D35-81B6-4B6C-0F0B-9B84C9E98941}"/>
              </a:ext>
            </a:extLst>
          </p:cNvPr>
          <p:cNvPicPr>
            <a:picLocks noChangeAspect="1"/>
          </p:cNvPicPr>
          <p:nvPr/>
        </p:nvPicPr>
        <p:blipFill>
          <a:blip r:embed="rId17"/>
          <a:stretch>
            <a:fillRect/>
          </a:stretch>
        </p:blipFill>
        <p:spPr>
          <a:xfrm>
            <a:off x="2782126" y="848171"/>
            <a:ext cx="3716044" cy="2449571"/>
          </a:xfrm>
          <a:prstGeom prst="rect">
            <a:avLst/>
          </a:prstGeom>
        </p:spPr>
      </p:pic>
      <p:sp>
        <p:nvSpPr>
          <p:cNvPr id="14" name="テキスト ボックス 13">
            <a:extLst>
              <a:ext uri="{FF2B5EF4-FFF2-40B4-BE49-F238E27FC236}">
                <a16:creationId xmlns:a16="http://schemas.microsoft.com/office/drawing/2014/main" id="{2ABF11E5-E6A3-B857-6A5A-3F93FB44DA80}"/>
              </a:ext>
            </a:extLst>
          </p:cNvPr>
          <p:cNvSpPr txBox="1"/>
          <p:nvPr/>
        </p:nvSpPr>
        <p:spPr>
          <a:xfrm>
            <a:off x="3899264" y="3284984"/>
            <a:ext cx="1891352"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sng" strike="noStrike" kern="1200" cap="none" spc="0" normalizeH="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Results on TC tree</a:t>
            </a:r>
            <a:endParaRPr kumimoji="1" lang="ja-JP" altLang="en-US" sz="1600" b="0" i="0" u="sng" strike="noStrike" kern="1200" cap="none" spc="0" normalizeH="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 name="テキスト ボックス 1">
            <a:extLst>
              <a:ext uri="{FF2B5EF4-FFF2-40B4-BE49-F238E27FC236}">
                <a16:creationId xmlns:a16="http://schemas.microsoft.com/office/drawing/2014/main" id="{A00B4A8E-58AB-DC81-BCF0-790C9CF13A9E}"/>
              </a:ext>
            </a:extLst>
          </p:cNvPr>
          <p:cNvSpPr txBox="1"/>
          <p:nvPr/>
        </p:nvSpPr>
        <p:spPr>
          <a:xfrm>
            <a:off x="4617903" y="2441873"/>
            <a:ext cx="1674598" cy="461665"/>
          </a:xfrm>
          <a:prstGeom prst="rect">
            <a:avLst/>
          </a:prstGeom>
          <a:solidFill>
            <a:schemeClr val="bg1"/>
          </a:solidFill>
          <a:ln>
            <a:noFill/>
          </a:ln>
        </p:spPr>
        <p:txBody>
          <a:bodyPr wrap="square" rtlCol="0">
            <a:spAutoFit/>
          </a:bodyPr>
          <a:lstStyle/>
          <a:p>
            <a:pPr algn="ctr"/>
            <a:r>
              <a:rPr kumimoji="1" lang="en-US" altLang="ja-JP" sz="1200" dirty="0">
                <a:latin typeface="Arial" panose="020B0604020202020204" pitchFamily="34" charset="0"/>
                <a:cs typeface="Arial" panose="020B0604020202020204" pitchFamily="34" charset="0"/>
              </a:rPr>
              <a:t>Measured TC1 and TC3 are </a:t>
            </a:r>
            <a:r>
              <a:rPr lang="en-US" altLang="ja-JP" sz="1200" dirty="0">
                <a:latin typeface="Arial" panose="020B0604020202020204" pitchFamily="34" charset="0"/>
                <a:cs typeface="Arial" panose="020B0604020202020204" pitchFamily="34" charset="0"/>
              </a:rPr>
              <a:t>very close.</a:t>
            </a:r>
            <a:endParaRPr kumimoji="1" lang="ja-JP" altLang="en-US" sz="1200" dirty="0">
              <a:latin typeface="Arial" panose="020B0604020202020204" pitchFamily="34" charset="0"/>
              <a:cs typeface="Arial" panose="020B0604020202020204" pitchFamily="34" charset="0"/>
            </a:endParaRPr>
          </a:p>
        </p:txBody>
      </p:sp>
      <p:cxnSp>
        <p:nvCxnSpPr>
          <p:cNvPr id="8" name="直線矢印コネクタ 7">
            <a:extLst>
              <a:ext uri="{FF2B5EF4-FFF2-40B4-BE49-F238E27FC236}">
                <a16:creationId xmlns:a16="http://schemas.microsoft.com/office/drawing/2014/main" id="{07BD3329-4B5A-D213-AAEF-AD31E8CAB8DF}"/>
              </a:ext>
            </a:extLst>
          </p:cNvPr>
          <p:cNvCxnSpPr>
            <a:cxnSpLocks/>
          </p:cNvCxnSpPr>
          <p:nvPr/>
        </p:nvCxnSpPr>
        <p:spPr>
          <a:xfrm flipH="1" flipV="1">
            <a:off x="5241032" y="2235344"/>
            <a:ext cx="126922" cy="23700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正方形/長方形 6">
            <a:extLst>
              <a:ext uri="{FF2B5EF4-FFF2-40B4-BE49-F238E27FC236}">
                <a16:creationId xmlns:a16="http://schemas.microsoft.com/office/drawing/2014/main" id="{147E158F-A795-EE94-3110-013788C8D753}"/>
              </a:ext>
            </a:extLst>
          </p:cNvPr>
          <p:cNvSpPr/>
          <p:nvPr/>
        </p:nvSpPr>
        <p:spPr>
          <a:xfrm>
            <a:off x="304738" y="3894875"/>
            <a:ext cx="418819" cy="3077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389934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12"/>
                                        </p:tgtEl>
                                      </p:cBhvr>
                                    </p:cmd>
                                  </p:childTnLst>
                                </p:cTn>
                              </p:par>
                              <p:par>
                                <p:cTn id="7" presetID="1" presetClass="mediacall" presetSubtype="0" fill="hold" nodeType="withEffect">
                                  <p:stCondLst>
                                    <p:cond delay="0"/>
                                  </p:stCondLst>
                                  <p:childTnLst>
                                    <p:cmd type="call" cmd="playFrom(0.0)">
                                      <p:cBhvr>
                                        <p:cTn id="8" dur="30000" fill="hold"/>
                                        <p:tgtEl>
                                          <p:spTgt spid="24"/>
                                        </p:tgtEl>
                                      </p:cBhvr>
                                    </p:cmd>
                                  </p:childTnLst>
                                </p:cTn>
                              </p:par>
                              <p:par>
                                <p:cTn id="9" presetID="1" presetClass="mediacall" presetSubtype="0" fill="hold" nodeType="withEffect">
                                  <p:stCondLst>
                                    <p:cond delay="0"/>
                                  </p:stCondLst>
                                  <p:childTnLst>
                                    <p:cmd type="call" cmd="playFrom(0.0)">
                                      <p:cBhvr>
                                        <p:cTn id="10" dur="30000" fill="hold"/>
                                        <p:tgtEl>
                                          <p:spTgt spid="3"/>
                                        </p:tgtEl>
                                      </p:cBhvr>
                                    </p:cmd>
                                  </p:childTnLst>
                                </p:cTn>
                              </p:par>
                              <p:par>
                                <p:cTn id="11" presetID="1" presetClass="mediacall" presetSubtype="0" fill="hold" nodeType="withEffect">
                                  <p:stCondLst>
                                    <p:cond delay="0"/>
                                  </p:stCondLst>
                                  <p:childTnLst>
                                    <p:cmd type="call" cmd="playFrom(0.0)">
                                      <p:cBhvr>
                                        <p:cTn id="12" dur="30000"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12"/>
                </p:tgtEl>
              </p:cMediaNode>
            </p:video>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2"/>
                                        </p:tgtEl>
                                      </p:cBhvr>
                                    </p:cmd>
                                  </p:childTnLst>
                                </p:cTn>
                              </p:par>
                            </p:childTnLst>
                          </p:cTn>
                        </p:par>
                      </p:childTnLst>
                    </p:cTn>
                  </p:par>
                </p:childTnLst>
              </p:cTn>
              <p:nextCondLst>
                <p:cond evt="onClick" delay="0">
                  <p:tgtEl>
                    <p:spTgt spid="12"/>
                  </p:tgtEl>
                </p:cond>
              </p:nextCondLst>
            </p:seq>
            <p:video>
              <p:cMediaNode vol="80000">
                <p:cTn id="19" repeatCount="indefinite" fill="hold" display="0">
                  <p:stCondLst>
                    <p:cond delay="indefinite"/>
                  </p:stCondLst>
                </p:cTn>
                <p:tgtEl>
                  <p:spTgt spid="24"/>
                </p:tgtEl>
              </p:cMediaNode>
            </p:video>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withEffect">
                                  <p:stCondLst>
                                    <p:cond delay="0"/>
                                  </p:stCondLst>
                                  <p:childTnLst>
                                    <p:cmd type="call" cmd="togglePause">
                                      <p:cBhvr>
                                        <p:cTn id="24" dur="1" fill="hold"/>
                                        <p:tgtEl>
                                          <p:spTgt spid="24"/>
                                        </p:tgtEl>
                                      </p:cBhvr>
                                    </p:cmd>
                                  </p:childTnLst>
                                </p:cTn>
                              </p:par>
                            </p:childTnLst>
                          </p:cTn>
                        </p:par>
                      </p:childTnLst>
                    </p:cTn>
                  </p:par>
                </p:childTnLst>
              </p:cTn>
              <p:nextCondLst>
                <p:cond evt="onClick" delay="0">
                  <p:tgtEl>
                    <p:spTgt spid="24"/>
                  </p:tgtEl>
                </p:cond>
              </p:nextCondLst>
            </p:seq>
            <p:video>
              <p:cMediaNode vol="80000">
                <p:cTn id="25" repeatCount="indefinite" fill="hold" display="0">
                  <p:stCondLst>
                    <p:cond delay="indefinite"/>
                  </p:stCondLst>
                </p:cTn>
                <p:tgtEl>
                  <p:spTgt spid="3"/>
                </p:tgtEl>
              </p:cMediaNode>
            </p:video>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withEffect">
                                  <p:stCondLst>
                                    <p:cond delay="0"/>
                                  </p:stCondLst>
                                  <p:childTnLst>
                                    <p:cmd type="call" cmd="togglePause">
                                      <p:cBhvr>
                                        <p:cTn id="30" dur="1" fill="hold"/>
                                        <p:tgtEl>
                                          <p:spTgt spid="3"/>
                                        </p:tgtEl>
                                      </p:cBhvr>
                                    </p:cmd>
                                  </p:childTnLst>
                                </p:cTn>
                              </p:par>
                            </p:childTnLst>
                          </p:cTn>
                        </p:par>
                      </p:childTnLst>
                    </p:cTn>
                  </p:par>
                </p:childTnLst>
              </p:cTn>
              <p:nextCondLst>
                <p:cond evt="onClick" delay="0">
                  <p:tgtEl>
                    <p:spTgt spid="3"/>
                  </p:tgtEl>
                </p:cond>
              </p:nextCondLst>
            </p:seq>
            <p:video>
              <p:cMediaNode vol="80000">
                <p:cTn id="31" repeatCount="indefinite" fill="hold" display="0">
                  <p:stCondLst>
                    <p:cond delay="indefinite"/>
                  </p:stCondLst>
                </p:cTn>
                <p:tgtEl>
                  <p:spTgt spid="33"/>
                </p:tgtEl>
              </p:cMediaNode>
            </p:video>
            <p:seq concurrent="1" nextAc="seek">
              <p:cTn id="32" restart="whenNotActive" fill="hold" evtFilter="cancelBubble" nodeType="interactiveSeq">
                <p:stCondLst>
                  <p:cond evt="onClick" delay="0">
                    <p:tgtEl>
                      <p:spTgt spid="33"/>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withEffect">
                                  <p:stCondLst>
                                    <p:cond delay="0"/>
                                  </p:stCondLst>
                                  <p:childTnLst>
                                    <p:cmd type="call" cmd="togglePause">
                                      <p:cBhvr>
                                        <p:cTn id="36" dur="1" fill="hold"/>
                                        <p:tgtEl>
                                          <p:spTgt spid="33"/>
                                        </p:tgtEl>
                                      </p:cBhvr>
                                    </p:cmd>
                                  </p:childTnLst>
                                </p:cTn>
                              </p:par>
                            </p:childTnLst>
                          </p:cTn>
                        </p:par>
                      </p:childTnLst>
                    </p:cTn>
                  </p:par>
                </p:childTnLst>
              </p:cTn>
              <p:nextCondLst>
                <p:cond evt="onClick" delay="0">
                  <p:tgtEl>
                    <p:spTgt spid="3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dirty="0"/>
          </a:p>
        </p:txBody>
      </p:sp>
      <p:sp>
        <p:nvSpPr>
          <p:cNvPr id="3" name="コンテンツ プレースホルダー 2"/>
          <p:cNvSpPr>
            <a:spLocks noGrp="1"/>
          </p:cNvSpPr>
          <p:nvPr>
            <p:ph idx="1"/>
          </p:nvPr>
        </p:nvSpPr>
        <p:spPr>
          <a:xfrm>
            <a:off x="495300" y="1052736"/>
            <a:ext cx="8915400" cy="5400600"/>
          </a:xfrm>
        </p:spPr>
        <p:txBody>
          <a:bodyPr>
            <a:normAutofit fontScale="85000" lnSpcReduction="20000"/>
          </a:bodyPr>
          <a:lstStyle/>
          <a:p>
            <a:pPr>
              <a:lnSpc>
                <a:spcPct val="120000"/>
              </a:lnSpc>
            </a:pPr>
            <a:r>
              <a:rPr lang="en-US" altLang="ja-JP" dirty="0">
                <a:solidFill>
                  <a:schemeClr val="bg1">
                    <a:lumMod val="75000"/>
                  </a:schemeClr>
                </a:solidFill>
              </a:rPr>
              <a:t>Development of ARKADIA</a:t>
            </a:r>
          </a:p>
          <a:p>
            <a:pPr lvl="1">
              <a:lnSpc>
                <a:spcPct val="120000"/>
              </a:lnSpc>
            </a:pPr>
            <a:r>
              <a:rPr lang="en-US" altLang="ja-JP" dirty="0">
                <a:solidFill>
                  <a:schemeClr val="bg1">
                    <a:lumMod val="75000"/>
                  </a:schemeClr>
                </a:solidFill>
              </a:rPr>
              <a:t>Development motivation</a:t>
            </a:r>
          </a:p>
          <a:p>
            <a:pPr lvl="1">
              <a:lnSpc>
                <a:spcPct val="120000"/>
              </a:lnSpc>
            </a:pPr>
            <a:r>
              <a:rPr lang="en-US" altLang="ja-JP" dirty="0">
                <a:solidFill>
                  <a:schemeClr val="bg1">
                    <a:lumMod val="75000"/>
                  </a:schemeClr>
                </a:solidFill>
              </a:rPr>
              <a:t>Evaluation flow and system structure</a:t>
            </a:r>
          </a:p>
          <a:p>
            <a:pPr lvl="1">
              <a:lnSpc>
                <a:spcPct val="120000"/>
              </a:lnSpc>
            </a:pPr>
            <a:r>
              <a:rPr lang="en-US" altLang="ja-JP" dirty="0">
                <a:solidFill>
                  <a:schemeClr val="bg1">
                    <a:lumMod val="75000"/>
                  </a:schemeClr>
                </a:solidFill>
              </a:rPr>
              <a:t>ARKADIA-Design and -Safety</a:t>
            </a:r>
          </a:p>
          <a:p>
            <a:pPr>
              <a:lnSpc>
                <a:spcPct val="120000"/>
              </a:lnSpc>
            </a:pPr>
            <a:r>
              <a:rPr lang="en-US" altLang="ja-JP" dirty="0">
                <a:solidFill>
                  <a:schemeClr val="bg1">
                    <a:lumMod val="75000"/>
                  </a:schemeClr>
                </a:solidFill>
              </a:rPr>
              <a:t>Simulation technologies of ARKADIA-Design</a:t>
            </a:r>
          </a:p>
          <a:p>
            <a:pPr lvl="1">
              <a:lnSpc>
                <a:spcPct val="120000"/>
              </a:lnSpc>
            </a:pPr>
            <a:r>
              <a:rPr lang="en-US" altLang="ja-JP" dirty="0">
                <a:solidFill>
                  <a:schemeClr val="bg1">
                    <a:lumMod val="75000"/>
                  </a:schemeClr>
                </a:solidFill>
              </a:rPr>
              <a:t>Module structure</a:t>
            </a:r>
          </a:p>
          <a:p>
            <a:pPr lvl="1">
              <a:lnSpc>
                <a:spcPct val="120000"/>
              </a:lnSpc>
            </a:pPr>
            <a:r>
              <a:rPr lang="en-US" altLang="ja-JP" dirty="0">
                <a:solidFill>
                  <a:schemeClr val="bg1">
                    <a:lumMod val="75000"/>
                  </a:schemeClr>
                </a:solidFill>
              </a:rPr>
              <a:t>Validation analyses</a:t>
            </a:r>
          </a:p>
          <a:p>
            <a:pPr>
              <a:lnSpc>
                <a:spcPct val="120000"/>
              </a:lnSpc>
            </a:pPr>
            <a:r>
              <a:rPr lang="en-US" altLang="ja-JP" dirty="0"/>
              <a:t>Simulation technologies of ARKADIA-Safety</a:t>
            </a:r>
          </a:p>
          <a:p>
            <a:pPr lvl="1">
              <a:lnSpc>
                <a:spcPct val="120000"/>
              </a:lnSpc>
            </a:pPr>
            <a:r>
              <a:rPr lang="en-US" altLang="ja-JP" dirty="0"/>
              <a:t>Development motivation</a:t>
            </a:r>
          </a:p>
          <a:p>
            <a:pPr lvl="1">
              <a:lnSpc>
                <a:spcPct val="120000"/>
              </a:lnSpc>
            </a:pPr>
            <a:r>
              <a:rPr lang="en-US" altLang="ja-JP" dirty="0"/>
              <a:t>Numerical models</a:t>
            </a:r>
          </a:p>
          <a:p>
            <a:pPr lvl="1">
              <a:lnSpc>
                <a:spcPct val="120000"/>
              </a:lnSpc>
            </a:pPr>
            <a:r>
              <a:rPr lang="en-US" altLang="ja-JP" dirty="0"/>
              <a:t>Functional test analysis</a:t>
            </a:r>
          </a:p>
          <a:p>
            <a:pPr>
              <a:lnSpc>
                <a:spcPct val="120000"/>
              </a:lnSpc>
            </a:pPr>
            <a:r>
              <a:rPr lang="en-US" altLang="ja-JP" dirty="0">
                <a:solidFill>
                  <a:schemeClr val="bg1">
                    <a:lumMod val="75000"/>
                  </a:schemeClr>
                </a:solidFill>
              </a:rPr>
              <a:t>Summary</a:t>
            </a:r>
            <a:endParaRPr lang="ja-JP" altLang="en-US" dirty="0">
              <a:solidFill>
                <a:schemeClr val="bg1">
                  <a:lumMod val="75000"/>
                </a:schemeClr>
              </a:solidFill>
            </a:endParaRPr>
          </a:p>
        </p:txBody>
      </p:sp>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pPr/>
              <a:t>13</a:t>
            </a:fld>
            <a:endParaRPr lang="ja-JP" altLang="en-US"/>
          </a:p>
        </p:txBody>
      </p:sp>
    </p:spTree>
    <p:extLst>
      <p:ext uri="{BB962C8B-B14F-4D97-AF65-F5344CB8AC3E}">
        <p14:creationId xmlns:p14="http://schemas.microsoft.com/office/powerpoint/2010/main" val="4268866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グループ化 81">
            <a:extLst>
              <a:ext uri="{FF2B5EF4-FFF2-40B4-BE49-F238E27FC236}">
                <a16:creationId xmlns:a16="http://schemas.microsoft.com/office/drawing/2014/main" id="{BDD9D865-0BB5-4209-94F2-701076A0C23A}"/>
              </a:ext>
            </a:extLst>
          </p:cNvPr>
          <p:cNvGrpSpPr/>
          <p:nvPr/>
        </p:nvGrpSpPr>
        <p:grpSpPr>
          <a:xfrm>
            <a:off x="2720752" y="2708920"/>
            <a:ext cx="4464000" cy="1008000"/>
            <a:chOff x="4737000" y="3357000"/>
            <a:chExt cx="4464000" cy="1008000"/>
          </a:xfrm>
        </p:grpSpPr>
        <p:sp>
          <p:nvSpPr>
            <p:cNvPr id="83" name="正方形/長方形 82">
              <a:extLst>
                <a:ext uri="{FF2B5EF4-FFF2-40B4-BE49-F238E27FC236}">
                  <a16:creationId xmlns:a16="http://schemas.microsoft.com/office/drawing/2014/main" id="{99EA035D-CA70-452F-971A-80ED6D32E627}"/>
                </a:ext>
              </a:extLst>
            </p:cNvPr>
            <p:cNvSpPr/>
            <p:nvPr/>
          </p:nvSpPr>
          <p:spPr>
            <a:xfrm>
              <a:off x="4737000" y="4077000"/>
              <a:ext cx="4464000" cy="288000"/>
            </a:xfrm>
            <a:prstGeom prst="rect">
              <a:avLst/>
            </a:prstGeom>
            <a:gradFill flip="none" rotWithShape="1">
              <a:gsLst>
                <a:gs pos="0">
                  <a:srgbClr val="4472C4">
                    <a:lumMod val="67000"/>
                  </a:srgbClr>
                </a:gs>
                <a:gs pos="48000">
                  <a:srgbClr val="4472C4">
                    <a:lumMod val="97000"/>
                    <a:lumOff val="3000"/>
                  </a:srgbClr>
                </a:gs>
                <a:gs pos="100000">
                  <a:srgbClr val="4472C4">
                    <a:lumMod val="60000"/>
                    <a:lumOff val="40000"/>
                  </a:srgbClr>
                </a:gs>
              </a:gsLst>
              <a:lin ang="16200000" scaled="1"/>
              <a:tileRect/>
            </a:gra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b="1" i="0" u="none" strike="noStrike" kern="0" cap="none" spc="0" normalizeH="0" noProof="0" dirty="0">
                  <a:ln>
                    <a:noFill/>
                  </a:ln>
                  <a:solidFill>
                    <a:prstClr val="white"/>
                  </a:solidFill>
                  <a:effectLst/>
                  <a:uLnTx/>
                  <a:uFillTx/>
                  <a:latin typeface="Meiryo UI" panose="020B0604030504040204" pitchFamily="50" charset="-128"/>
                  <a:ea typeface="Meiryo UI" panose="020B0604030504040204" pitchFamily="50" charset="-128"/>
                </a:rPr>
                <a:t>AI-aided platform</a:t>
              </a:r>
              <a:endParaRPr kumimoji="0" lang="ja-JP" altLang="en-US" b="1" i="0" u="none" strike="noStrike" kern="0" cap="none" spc="0" normalizeH="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84" name="台形 83">
              <a:extLst>
                <a:ext uri="{FF2B5EF4-FFF2-40B4-BE49-F238E27FC236}">
                  <a16:creationId xmlns:a16="http://schemas.microsoft.com/office/drawing/2014/main" id="{0475A19E-D4DB-4EE9-A21C-D161DA0753E0}"/>
                </a:ext>
              </a:extLst>
            </p:cNvPr>
            <p:cNvSpPr/>
            <p:nvPr/>
          </p:nvSpPr>
          <p:spPr>
            <a:xfrm>
              <a:off x="4773000" y="3357000"/>
              <a:ext cx="4392000" cy="776124"/>
            </a:xfrm>
            <a:prstGeom prst="trapezoid">
              <a:avLst>
                <a:gd name="adj" fmla="val 57662"/>
              </a:avLst>
            </a:prstGeom>
            <a:gradFill>
              <a:gsLst>
                <a:gs pos="0">
                  <a:srgbClr val="4472C4">
                    <a:lumMod val="67000"/>
                  </a:srgbClr>
                </a:gs>
                <a:gs pos="48000">
                  <a:srgbClr val="4472C4">
                    <a:lumMod val="97000"/>
                    <a:lumOff val="3000"/>
                  </a:srgbClr>
                </a:gs>
                <a:gs pos="100000">
                  <a:srgbClr val="4472C4">
                    <a:lumMod val="60000"/>
                    <a:lumOff val="40000"/>
                  </a:srgbClr>
                </a:gs>
              </a:gsLst>
              <a:lin ang="16200000" scaled="1"/>
            </a:gradFill>
            <a:ln w="12700" cap="flat" cmpd="sng" algn="ctr">
              <a:solidFill>
                <a:srgbClr val="4472C4">
                  <a:shade val="50000"/>
                </a:srgbClr>
              </a:solidFill>
              <a:prstDash val="solid"/>
              <a:miter lim="800000"/>
            </a:ln>
            <a:effectLst/>
            <a:scene3d>
              <a:camera prst="perspectiveRelaxedModerately"/>
              <a:lightRig rig="threePt" dir="t"/>
            </a:scene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86" name="直線コネクタ 85">
              <a:extLst>
                <a:ext uri="{FF2B5EF4-FFF2-40B4-BE49-F238E27FC236}">
                  <a16:creationId xmlns:a16="http://schemas.microsoft.com/office/drawing/2014/main" id="{1EA050F5-9601-4FDC-8DAD-928908F97BC7}"/>
                </a:ext>
              </a:extLst>
            </p:cNvPr>
            <p:cNvCxnSpPr>
              <a:cxnSpLocks/>
            </p:cNvCxnSpPr>
            <p:nvPr/>
          </p:nvCxnSpPr>
          <p:spPr>
            <a:xfrm>
              <a:off x="6969000" y="3429000"/>
              <a:ext cx="0" cy="648000"/>
            </a:xfrm>
            <a:prstGeom prst="line">
              <a:avLst/>
            </a:prstGeom>
            <a:noFill/>
            <a:ln w="6350" cap="flat" cmpd="sng" algn="ctr">
              <a:solidFill>
                <a:srgbClr val="4472C4"/>
              </a:solidFill>
              <a:prstDash val="solid"/>
              <a:miter lim="800000"/>
            </a:ln>
            <a:effectLst/>
          </p:spPr>
        </p:cxnSp>
        <p:cxnSp>
          <p:nvCxnSpPr>
            <p:cNvPr id="87" name="直線コネクタ 86">
              <a:extLst>
                <a:ext uri="{FF2B5EF4-FFF2-40B4-BE49-F238E27FC236}">
                  <a16:creationId xmlns:a16="http://schemas.microsoft.com/office/drawing/2014/main" id="{618AA9FC-0AE2-4580-A227-FE8526A1A910}"/>
                </a:ext>
              </a:extLst>
            </p:cNvPr>
            <p:cNvCxnSpPr>
              <a:cxnSpLocks/>
            </p:cNvCxnSpPr>
            <p:nvPr/>
          </p:nvCxnSpPr>
          <p:spPr>
            <a:xfrm>
              <a:off x="4953000" y="3789000"/>
              <a:ext cx="4032000" cy="0"/>
            </a:xfrm>
            <a:prstGeom prst="line">
              <a:avLst/>
            </a:prstGeom>
            <a:noFill/>
            <a:ln w="6350" cap="flat" cmpd="sng" algn="ctr">
              <a:solidFill>
                <a:srgbClr val="4472C4"/>
              </a:solidFill>
              <a:prstDash val="solid"/>
              <a:miter lim="800000"/>
            </a:ln>
            <a:effectLst/>
          </p:spPr>
        </p:cxnSp>
        <p:cxnSp>
          <p:nvCxnSpPr>
            <p:cNvPr id="88" name="直線コネクタ 87">
              <a:extLst>
                <a:ext uri="{FF2B5EF4-FFF2-40B4-BE49-F238E27FC236}">
                  <a16:creationId xmlns:a16="http://schemas.microsoft.com/office/drawing/2014/main" id="{F8509B60-17D0-40D7-B8F6-58605B6C2D1B}"/>
                </a:ext>
              </a:extLst>
            </p:cNvPr>
            <p:cNvCxnSpPr>
              <a:cxnSpLocks/>
            </p:cNvCxnSpPr>
            <p:nvPr/>
          </p:nvCxnSpPr>
          <p:spPr>
            <a:xfrm>
              <a:off x="4845000" y="3933000"/>
              <a:ext cx="4248000" cy="0"/>
            </a:xfrm>
            <a:prstGeom prst="line">
              <a:avLst/>
            </a:prstGeom>
            <a:noFill/>
            <a:ln w="6350" cap="flat" cmpd="sng" algn="ctr">
              <a:solidFill>
                <a:srgbClr val="4472C4"/>
              </a:solidFill>
              <a:prstDash val="solid"/>
              <a:miter lim="800000"/>
            </a:ln>
            <a:effectLst/>
          </p:spPr>
        </p:cxnSp>
        <p:cxnSp>
          <p:nvCxnSpPr>
            <p:cNvPr id="89" name="直線コネクタ 88">
              <a:extLst>
                <a:ext uri="{FF2B5EF4-FFF2-40B4-BE49-F238E27FC236}">
                  <a16:creationId xmlns:a16="http://schemas.microsoft.com/office/drawing/2014/main" id="{01C7F147-DD1E-4EC0-B76F-51BCA14FD903}"/>
                </a:ext>
              </a:extLst>
            </p:cNvPr>
            <p:cNvCxnSpPr>
              <a:cxnSpLocks/>
            </p:cNvCxnSpPr>
            <p:nvPr/>
          </p:nvCxnSpPr>
          <p:spPr>
            <a:xfrm>
              <a:off x="5079000" y="3645000"/>
              <a:ext cx="3780000" cy="0"/>
            </a:xfrm>
            <a:prstGeom prst="line">
              <a:avLst/>
            </a:prstGeom>
            <a:noFill/>
            <a:ln w="6350" cap="flat" cmpd="sng" algn="ctr">
              <a:solidFill>
                <a:srgbClr val="4472C4"/>
              </a:solidFill>
              <a:prstDash val="solid"/>
              <a:miter lim="800000"/>
            </a:ln>
            <a:effectLst/>
          </p:spPr>
        </p:cxnSp>
        <p:cxnSp>
          <p:nvCxnSpPr>
            <p:cNvPr id="90" name="直線コネクタ 89">
              <a:extLst>
                <a:ext uri="{FF2B5EF4-FFF2-40B4-BE49-F238E27FC236}">
                  <a16:creationId xmlns:a16="http://schemas.microsoft.com/office/drawing/2014/main" id="{6307818A-91EE-4776-BBC5-9C69554594BD}"/>
                </a:ext>
              </a:extLst>
            </p:cNvPr>
            <p:cNvCxnSpPr>
              <a:cxnSpLocks/>
            </p:cNvCxnSpPr>
            <p:nvPr/>
          </p:nvCxnSpPr>
          <p:spPr>
            <a:xfrm>
              <a:off x="5187000" y="3501000"/>
              <a:ext cx="3564000" cy="0"/>
            </a:xfrm>
            <a:prstGeom prst="line">
              <a:avLst/>
            </a:prstGeom>
            <a:noFill/>
            <a:ln w="6350" cap="flat" cmpd="sng" algn="ctr">
              <a:solidFill>
                <a:srgbClr val="4472C4"/>
              </a:solidFill>
              <a:prstDash val="solid"/>
              <a:miter lim="800000"/>
            </a:ln>
            <a:effectLst/>
          </p:spPr>
        </p:cxnSp>
        <p:grpSp>
          <p:nvGrpSpPr>
            <p:cNvPr id="91" name="グループ化 90">
              <a:extLst>
                <a:ext uri="{FF2B5EF4-FFF2-40B4-BE49-F238E27FC236}">
                  <a16:creationId xmlns:a16="http://schemas.microsoft.com/office/drawing/2014/main" id="{8FF8E8A9-C3FF-4966-B839-B39D8B4DD224}"/>
                </a:ext>
              </a:extLst>
            </p:cNvPr>
            <p:cNvGrpSpPr/>
            <p:nvPr/>
          </p:nvGrpSpPr>
          <p:grpSpPr>
            <a:xfrm>
              <a:off x="5055857" y="3429000"/>
              <a:ext cx="1668793" cy="648000"/>
              <a:chOff x="5055857" y="3429000"/>
              <a:chExt cx="1668793" cy="648000"/>
            </a:xfrm>
          </p:grpSpPr>
          <p:cxnSp>
            <p:nvCxnSpPr>
              <p:cNvPr id="107" name="直線コネクタ 106">
                <a:extLst>
                  <a:ext uri="{FF2B5EF4-FFF2-40B4-BE49-F238E27FC236}">
                    <a16:creationId xmlns:a16="http://schemas.microsoft.com/office/drawing/2014/main" id="{967CD828-CF01-4FD8-8864-DF83FA49E594}"/>
                  </a:ext>
                </a:extLst>
              </p:cNvPr>
              <p:cNvCxnSpPr>
                <a:cxnSpLocks/>
              </p:cNvCxnSpPr>
              <p:nvPr/>
            </p:nvCxnSpPr>
            <p:spPr>
              <a:xfrm flipH="1">
                <a:off x="5055857" y="3429000"/>
                <a:ext cx="432924" cy="648000"/>
              </a:xfrm>
              <a:prstGeom prst="line">
                <a:avLst/>
              </a:prstGeom>
              <a:noFill/>
              <a:ln w="6350" cap="flat" cmpd="sng" algn="ctr">
                <a:solidFill>
                  <a:srgbClr val="4472C4"/>
                </a:solidFill>
                <a:prstDash val="solid"/>
                <a:miter lim="800000"/>
              </a:ln>
              <a:effectLst/>
            </p:spPr>
          </p:cxnSp>
          <p:cxnSp>
            <p:nvCxnSpPr>
              <p:cNvPr id="108" name="直線コネクタ 107">
                <a:extLst>
                  <a:ext uri="{FF2B5EF4-FFF2-40B4-BE49-F238E27FC236}">
                    <a16:creationId xmlns:a16="http://schemas.microsoft.com/office/drawing/2014/main" id="{7FA00029-F64F-4A19-AF52-2F0A33D8F2F4}"/>
                  </a:ext>
                </a:extLst>
              </p:cNvPr>
              <p:cNvCxnSpPr>
                <a:cxnSpLocks/>
              </p:cNvCxnSpPr>
              <p:nvPr/>
            </p:nvCxnSpPr>
            <p:spPr>
              <a:xfrm flipH="1">
                <a:off x="5374714" y="3429000"/>
                <a:ext cx="359336" cy="648000"/>
              </a:xfrm>
              <a:prstGeom prst="line">
                <a:avLst/>
              </a:prstGeom>
              <a:noFill/>
              <a:ln w="6350" cap="flat" cmpd="sng" algn="ctr">
                <a:solidFill>
                  <a:srgbClr val="4472C4"/>
                </a:solidFill>
                <a:prstDash val="solid"/>
                <a:miter lim="800000"/>
              </a:ln>
              <a:effectLst/>
            </p:spPr>
          </p:cxnSp>
          <p:cxnSp>
            <p:nvCxnSpPr>
              <p:cNvPr id="109" name="直線コネクタ 108">
                <a:extLst>
                  <a:ext uri="{FF2B5EF4-FFF2-40B4-BE49-F238E27FC236}">
                    <a16:creationId xmlns:a16="http://schemas.microsoft.com/office/drawing/2014/main" id="{D33D224A-ABD4-4D02-AD90-9BCD9576790B}"/>
                  </a:ext>
                </a:extLst>
              </p:cNvPr>
              <p:cNvCxnSpPr>
                <a:cxnSpLocks/>
              </p:cNvCxnSpPr>
              <p:nvPr/>
            </p:nvCxnSpPr>
            <p:spPr>
              <a:xfrm flipH="1">
                <a:off x="5693571" y="3429000"/>
                <a:ext cx="290510" cy="648000"/>
              </a:xfrm>
              <a:prstGeom prst="line">
                <a:avLst/>
              </a:prstGeom>
              <a:noFill/>
              <a:ln w="6350" cap="flat" cmpd="sng" algn="ctr">
                <a:solidFill>
                  <a:srgbClr val="4472C4"/>
                </a:solidFill>
                <a:prstDash val="solid"/>
                <a:miter lim="800000"/>
              </a:ln>
              <a:effectLst/>
            </p:spPr>
          </p:cxnSp>
          <p:cxnSp>
            <p:nvCxnSpPr>
              <p:cNvPr id="110" name="直線コネクタ 109">
                <a:extLst>
                  <a:ext uri="{FF2B5EF4-FFF2-40B4-BE49-F238E27FC236}">
                    <a16:creationId xmlns:a16="http://schemas.microsoft.com/office/drawing/2014/main" id="{BFAE6430-FF6A-4BB0-84CC-473B98F63B3B}"/>
                  </a:ext>
                </a:extLst>
              </p:cNvPr>
              <p:cNvCxnSpPr>
                <a:cxnSpLocks/>
              </p:cNvCxnSpPr>
              <p:nvPr/>
            </p:nvCxnSpPr>
            <p:spPr>
              <a:xfrm flipH="1">
                <a:off x="6012428" y="3431381"/>
                <a:ext cx="216922" cy="645619"/>
              </a:xfrm>
              <a:prstGeom prst="line">
                <a:avLst/>
              </a:prstGeom>
              <a:noFill/>
              <a:ln w="6350" cap="flat" cmpd="sng" algn="ctr">
                <a:solidFill>
                  <a:srgbClr val="4472C4"/>
                </a:solidFill>
                <a:prstDash val="solid"/>
                <a:miter lim="800000"/>
              </a:ln>
              <a:effectLst/>
            </p:spPr>
          </p:cxnSp>
          <p:cxnSp>
            <p:nvCxnSpPr>
              <p:cNvPr id="111" name="直線コネクタ 110">
                <a:extLst>
                  <a:ext uri="{FF2B5EF4-FFF2-40B4-BE49-F238E27FC236}">
                    <a16:creationId xmlns:a16="http://schemas.microsoft.com/office/drawing/2014/main" id="{6FCA03AF-F8CF-4D7F-ADC8-4326F6B85870}"/>
                  </a:ext>
                </a:extLst>
              </p:cNvPr>
              <p:cNvCxnSpPr>
                <a:cxnSpLocks/>
              </p:cNvCxnSpPr>
              <p:nvPr/>
            </p:nvCxnSpPr>
            <p:spPr>
              <a:xfrm flipH="1">
                <a:off x="6331285" y="3431381"/>
                <a:ext cx="143334" cy="645619"/>
              </a:xfrm>
              <a:prstGeom prst="line">
                <a:avLst/>
              </a:prstGeom>
              <a:noFill/>
              <a:ln w="6350" cap="flat" cmpd="sng" algn="ctr">
                <a:solidFill>
                  <a:srgbClr val="4472C4"/>
                </a:solidFill>
                <a:prstDash val="solid"/>
                <a:miter lim="800000"/>
              </a:ln>
              <a:effectLst/>
            </p:spPr>
          </p:cxnSp>
          <p:cxnSp>
            <p:nvCxnSpPr>
              <p:cNvPr id="112" name="直線コネクタ 111">
                <a:extLst>
                  <a:ext uri="{FF2B5EF4-FFF2-40B4-BE49-F238E27FC236}">
                    <a16:creationId xmlns:a16="http://schemas.microsoft.com/office/drawing/2014/main" id="{EA6B77D7-B4FA-453E-B148-B92B7DE6A377}"/>
                  </a:ext>
                </a:extLst>
              </p:cNvPr>
              <p:cNvCxnSpPr>
                <a:cxnSpLocks/>
              </p:cNvCxnSpPr>
              <p:nvPr/>
            </p:nvCxnSpPr>
            <p:spPr>
              <a:xfrm flipH="1">
                <a:off x="6650142" y="3429000"/>
                <a:ext cx="74508" cy="648000"/>
              </a:xfrm>
              <a:prstGeom prst="line">
                <a:avLst/>
              </a:prstGeom>
              <a:noFill/>
              <a:ln w="6350" cap="flat" cmpd="sng" algn="ctr">
                <a:solidFill>
                  <a:srgbClr val="4472C4"/>
                </a:solidFill>
                <a:prstDash val="solid"/>
                <a:miter lim="800000"/>
              </a:ln>
              <a:effectLst/>
            </p:spPr>
          </p:cxnSp>
        </p:grpSp>
        <p:grpSp>
          <p:nvGrpSpPr>
            <p:cNvPr id="92" name="グループ化 91">
              <a:extLst>
                <a:ext uri="{FF2B5EF4-FFF2-40B4-BE49-F238E27FC236}">
                  <a16:creationId xmlns:a16="http://schemas.microsoft.com/office/drawing/2014/main" id="{21375A35-5AB0-4851-BA48-9B625537EAE7}"/>
                </a:ext>
              </a:extLst>
            </p:cNvPr>
            <p:cNvGrpSpPr/>
            <p:nvPr/>
          </p:nvGrpSpPr>
          <p:grpSpPr>
            <a:xfrm flipH="1">
              <a:off x="7218901" y="3429000"/>
              <a:ext cx="1668793" cy="648000"/>
              <a:chOff x="5055857" y="3429000"/>
              <a:chExt cx="1668793" cy="648000"/>
            </a:xfrm>
          </p:grpSpPr>
          <p:cxnSp>
            <p:nvCxnSpPr>
              <p:cNvPr id="101" name="直線コネクタ 100">
                <a:extLst>
                  <a:ext uri="{FF2B5EF4-FFF2-40B4-BE49-F238E27FC236}">
                    <a16:creationId xmlns:a16="http://schemas.microsoft.com/office/drawing/2014/main" id="{86B32633-421A-4D4C-817E-467798C7F107}"/>
                  </a:ext>
                </a:extLst>
              </p:cNvPr>
              <p:cNvCxnSpPr>
                <a:cxnSpLocks/>
              </p:cNvCxnSpPr>
              <p:nvPr/>
            </p:nvCxnSpPr>
            <p:spPr>
              <a:xfrm flipH="1">
                <a:off x="5055857" y="3429000"/>
                <a:ext cx="432924" cy="648000"/>
              </a:xfrm>
              <a:prstGeom prst="line">
                <a:avLst/>
              </a:prstGeom>
              <a:noFill/>
              <a:ln w="6350" cap="flat" cmpd="sng" algn="ctr">
                <a:solidFill>
                  <a:srgbClr val="4472C4"/>
                </a:solidFill>
                <a:prstDash val="solid"/>
                <a:miter lim="800000"/>
              </a:ln>
              <a:effectLst/>
            </p:spPr>
          </p:cxnSp>
          <p:cxnSp>
            <p:nvCxnSpPr>
              <p:cNvPr id="102" name="直線コネクタ 101">
                <a:extLst>
                  <a:ext uri="{FF2B5EF4-FFF2-40B4-BE49-F238E27FC236}">
                    <a16:creationId xmlns:a16="http://schemas.microsoft.com/office/drawing/2014/main" id="{8375B993-4E69-4219-ADA9-5E189884B602}"/>
                  </a:ext>
                </a:extLst>
              </p:cNvPr>
              <p:cNvCxnSpPr>
                <a:cxnSpLocks/>
              </p:cNvCxnSpPr>
              <p:nvPr/>
            </p:nvCxnSpPr>
            <p:spPr>
              <a:xfrm flipH="1">
                <a:off x="5374714" y="3429000"/>
                <a:ext cx="359336" cy="648000"/>
              </a:xfrm>
              <a:prstGeom prst="line">
                <a:avLst/>
              </a:prstGeom>
              <a:noFill/>
              <a:ln w="6350" cap="flat" cmpd="sng" algn="ctr">
                <a:solidFill>
                  <a:srgbClr val="4472C4"/>
                </a:solidFill>
                <a:prstDash val="solid"/>
                <a:miter lim="800000"/>
              </a:ln>
              <a:effectLst/>
            </p:spPr>
          </p:cxnSp>
          <p:cxnSp>
            <p:nvCxnSpPr>
              <p:cNvPr id="103" name="直線コネクタ 102">
                <a:extLst>
                  <a:ext uri="{FF2B5EF4-FFF2-40B4-BE49-F238E27FC236}">
                    <a16:creationId xmlns:a16="http://schemas.microsoft.com/office/drawing/2014/main" id="{F40E2BE9-0BCF-4187-9A6C-F51837CBAFB8}"/>
                  </a:ext>
                </a:extLst>
              </p:cNvPr>
              <p:cNvCxnSpPr>
                <a:cxnSpLocks/>
              </p:cNvCxnSpPr>
              <p:nvPr/>
            </p:nvCxnSpPr>
            <p:spPr>
              <a:xfrm flipH="1">
                <a:off x="5693571" y="3429000"/>
                <a:ext cx="290510" cy="648000"/>
              </a:xfrm>
              <a:prstGeom prst="line">
                <a:avLst/>
              </a:prstGeom>
              <a:noFill/>
              <a:ln w="6350" cap="flat" cmpd="sng" algn="ctr">
                <a:solidFill>
                  <a:srgbClr val="4472C4"/>
                </a:solidFill>
                <a:prstDash val="solid"/>
                <a:miter lim="800000"/>
              </a:ln>
              <a:effectLst/>
            </p:spPr>
          </p:cxnSp>
          <p:cxnSp>
            <p:nvCxnSpPr>
              <p:cNvPr id="104" name="直線コネクタ 103">
                <a:extLst>
                  <a:ext uri="{FF2B5EF4-FFF2-40B4-BE49-F238E27FC236}">
                    <a16:creationId xmlns:a16="http://schemas.microsoft.com/office/drawing/2014/main" id="{3B1DD9B0-A7B4-47CB-B287-987AA535347A}"/>
                  </a:ext>
                </a:extLst>
              </p:cNvPr>
              <p:cNvCxnSpPr>
                <a:cxnSpLocks/>
              </p:cNvCxnSpPr>
              <p:nvPr/>
            </p:nvCxnSpPr>
            <p:spPr>
              <a:xfrm flipH="1">
                <a:off x="6012428" y="3431381"/>
                <a:ext cx="216922" cy="645619"/>
              </a:xfrm>
              <a:prstGeom prst="line">
                <a:avLst/>
              </a:prstGeom>
              <a:noFill/>
              <a:ln w="6350" cap="flat" cmpd="sng" algn="ctr">
                <a:solidFill>
                  <a:srgbClr val="4472C4"/>
                </a:solidFill>
                <a:prstDash val="solid"/>
                <a:miter lim="800000"/>
              </a:ln>
              <a:effectLst/>
            </p:spPr>
          </p:cxnSp>
          <p:cxnSp>
            <p:nvCxnSpPr>
              <p:cNvPr id="105" name="直線コネクタ 104">
                <a:extLst>
                  <a:ext uri="{FF2B5EF4-FFF2-40B4-BE49-F238E27FC236}">
                    <a16:creationId xmlns:a16="http://schemas.microsoft.com/office/drawing/2014/main" id="{57DC8756-114E-495A-ACF2-6CB4B2951F56}"/>
                  </a:ext>
                </a:extLst>
              </p:cNvPr>
              <p:cNvCxnSpPr>
                <a:cxnSpLocks/>
              </p:cNvCxnSpPr>
              <p:nvPr/>
            </p:nvCxnSpPr>
            <p:spPr>
              <a:xfrm flipH="1">
                <a:off x="6331285" y="3431381"/>
                <a:ext cx="143334" cy="645619"/>
              </a:xfrm>
              <a:prstGeom prst="line">
                <a:avLst/>
              </a:prstGeom>
              <a:noFill/>
              <a:ln w="6350" cap="flat" cmpd="sng" algn="ctr">
                <a:solidFill>
                  <a:srgbClr val="4472C4"/>
                </a:solidFill>
                <a:prstDash val="solid"/>
                <a:miter lim="800000"/>
              </a:ln>
              <a:effectLst/>
            </p:spPr>
          </p:cxnSp>
          <p:cxnSp>
            <p:nvCxnSpPr>
              <p:cNvPr id="106" name="直線コネクタ 105">
                <a:extLst>
                  <a:ext uri="{FF2B5EF4-FFF2-40B4-BE49-F238E27FC236}">
                    <a16:creationId xmlns:a16="http://schemas.microsoft.com/office/drawing/2014/main" id="{D4CCF2FD-8638-4FB9-A1C8-FB3950D63E34}"/>
                  </a:ext>
                </a:extLst>
              </p:cNvPr>
              <p:cNvCxnSpPr>
                <a:cxnSpLocks/>
              </p:cNvCxnSpPr>
              <p:nvPr/>
            </p:nvCxnSpPr>
            <p:spPr>
              <a:xfrm flipH="1">
                <a:off x="6650142" y="3429000"/>
                <a:ext cx="74508" cy="648000"/>
              </a:xfrm>
              <a:prstGeom prst="line">
                <a:avLst/>
              </a:prstGeom>
              <a:noFill/>
              <a:ln w="6350" cap="flat" cmpd="sng" algn="ctr">
                <a:solidFill>
                  <a:srgbClr val="4472C4"/>
                </a:solidFill>
                <a:prstDash val="solid"/>
                <a:miter lim="800000"/>
              </a:ln>
              <a:effectLst/>
            </p:spPr>
          </p:cxnSp>
        </p:grpSp>
      </p:grpSp>
      <p:sp>
        <p:nvSpPr>
          <p:cNvPr id="2" name="タイトル 1"/>
          <p:cNvSpPr>
            <a:spLocks noGrp="1"/>
          </p:cNvSpPr>
          <p:nvPr>
            <p:ph type="title"/>
          </p:nvPr>
        </p:nvSpPr>
        <p:spPr/>
        <p:txBody>
          <a:bodyPr/>
          <a:lstStyle/>
          <a:p>
            <a:r>
              <a:rPr lang="en-US" altLang="ja-JP" dirty="0"/>
              <a:t>Base module of ARKADIA-Safety</a:t>
            </a:r>
            <a:endParaRPr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pPr/>
              <a:t>14</a:t>
            </a:fld>
            <a:endParaRPr lang="ja-JP" altLang="en-US"/>
          </a:p>
        </p:txBody>
      </p:sp>
      <p:sp>
        <p:nvSpPr>
          <p:cNvPr id="32" name="円/楕円 40">
            <a:extLst>
              <a:ext uri="{FF2B5EF4-FFF2-40B4-BE49-F238E27FC236}">
                <a16:creationId xmlns:a16="http://schemas.microsoft.com/office/drawing/2014/main" id="{455A3750-FA7F-404B-B26F-1138F34DBC47}"/>
              </a:ext>
            </a:extLst>
          </p:cNvPr>
          <p:cNvSpPr/>
          <p:nvPr/>
        </p:nvSpPr>
        <p:spPr>
          <a:xfrm>
            <a:off x="4376752" y="1052921"/>
            <a:ext cx="1151999" cy="1152000"/>
          </a:xfrm>
          <a:prstGeom prst="ellipse">
            <a:avLst/>
          </a:prstGeom>
          <a:solidFill>
            <a:srgbClr val="FFC000"/>
          </a:solidFill>
          <a:ln>
            <a:noFill/>
          </a:ln>
          <a:scene3d>
            <a:camera prst="orthographicFront"/>
            <a:lightRig rig="threePt" dir="t"/>
          </a:scene3d>
          <a:sp3d>
            <a:bevelT w="1079500" h="1079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3" name="円柱 32">
            <a:extLst>
              <a:ext uri="{FF2B5EF4-FFF2-40B4-BE49-F238E27FC236}">
                <a16:creationId xmlns:a16="http://schemas.microsoft.com/office/drawing/2014/main" id="{377D1036-8BA0-4D15-BBF5-BED0187B6BB2}"/>
              </a:ext>
            </a:extLst>
          </p:cNvPr>
          <p:cNvSpPr/>
          <p:nvPr/>
        </p:nvSpPr>
        <p:spPr>
          <a:xfrm rot="14469088" flipH="1">
            <a:off x="4152928" y="1522203"/>
            <a:ext cx="201854" cy="923409"/>
          </a:xfrm>
          <a:prstGeom prst="can">
            <a:avLst>
              <a:gd name="adj" fmla="val 54143"/>
            </a:avLst>
          </a:prstGeom>
          <a:gradFill>
            <a:gsLst>
              <a:gs pos="0">
                <a:schemeClr val="bg1">
                  <a:lumMod val="75000"/>
                </a:schemeClr>
              </a:gs>
              <a:gs pos="35000">
                <a:schemeClr val="bg1">
                  <a:lumMod val="85000"/>
                </a:schemeClr>
              </a:gs>
              <a:gs pos="100000">
                <a:schemeClr val="bg1">
                  <a:lumMod val="95000"/>
                </a:schemeClr>
              </a:gs>
            </a:gsLst>
            <a:lin ang="10800000" scaled="1"/>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4" name="円柱 33">
            <a:extLst>
              <a:ext uri="{FF2B5EF4-FFF2-40B4-BE49-F238E27FC236}">
                <a16:creationId xmlns:a16="http://schemas.microsoft.com/office/drawing/2014/main" id="{1C4A1682-2B73-48B4-BDEC-866E4AB1AFE7}"/>
              </a:ext>
            </a:extLst>
          </p:cNvPr>
          <p:cNvSpPr/>
          <p:nvPr/>
        </p:nvSpPr>
        <p:spPr>
          <a:xfrm rot="7143536" flipH="1">
            <a:off x="5561132" y="1523499"/>
            <a:ext cx="201854" cy="961039"/>
          </a:xfrm>
          <a:prstGeom prst="can">
            <a:avLst>
              <a:gd name="adj" fmla="val 79270"/>
            </a:avLst>
          </a:prstGeom>
          <a:gradFill>
            <a:gsLst>
              <a:gs pos="0">
                <a:schemeClr val="bg1">
                  <a:lumMod val="75000"/>
                </a:schemeClr>
              </a:gs>
              <a:gs pos="35000">
                <a:schemeClr val="bg1">
                  <a:lumMod val="85000"/>
                </a:schemeClr>
              </a:gs>
              <a:gs pos="100000">
                <a:schemeClr val="bg1">
                  <a:lumMod val="95000"/>
                </a:schemeClr>
              </a:gs>
            </a:gsLst>
            <a:lin ang="10800000" scaled="1"/>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5" name="円/楕円 79">
            <a:extLst>
              <a:ext uri="{FF2B5EF4-FFF2-40B4-BE49-F238E27FC236}">
                <a16:creationId xmlns:a16="http://schemas.microsoft.com/office/drawing/2014/main" id="{288B9480-1246-46B1-921B-5D59DAB9889E}"/>
              </a:ext>
            </a:extLst>
          </p:cNvPr>
          <p:cNvSpPr/>
          <p:nvPr/>
        </p:nvSpPr>
        <p:spPr>
          <a:xfrm>
            <a:off x="2864752" y="1700920"/>
            <a:ext cx="1296000" cy="1296000"/>
          </a:xfrm>
          <a:prstGeom prst="ellipse">
            <a:avLst/>
          </a:prstGeom>
          <a:solidFill>
            <a:srgbClr val="FFC000"/>
          </a:solidFill>
          <a:ln>
            <a:noFill/>
          </a:ln>
          <a:scene3d>
            <a:camera prst="orthographicFront"/>
            <a:lightRig rig="threePt" dir="t"/>
          </a:scene3d>
          <a:sp3d>
            <a:bevelT w="1079500" h="1079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7" name="円柱 36">
            <a:extLst>
              <a:ext uri="{FF2B5EF4-FFF2-40B4-BE49-F238E27FC236}">
                <a16:creationId xmlns:a16="http://schemas.microsoft.com/office/drawing/2014/main" id="{CF4AA5C7-0A32-4E5B-91B5-A52A71D17E04}"/>
              </a:ext>
            </a:extLst>
          </p:cNvPr>
          <p:cNvSpPr/>
          <p:nvPr/>
        </p:nvSpPr>
        <p:spPr>
          <a:xfrm rot="5743209" flipH="1">
            <a:off x="5092118" y="1270651"/>
            <a:ext cx="201854" cy="2778301"/>
          </a:xfrm>
          <a:prstGeom prst="can">
            <a:avLst>
              <a:gd name="adj" fmla="val 58683"/>
            </a:avLst>
          </a:prstGeom>
          <a:gradFill>
            <a:gsLst>
              <a:gs pos="0">
                <a:schemeClr val="bg1">
                  <a:lumMod val="75000"/>
                </a:schemeClr>
              </a:gs>
              <a:gs pos="35000">
                <a:schemeClr val="bg1">
                  <a:lumMod val="85000"/>
                </a:schemeClr>
              </a:gs>
              <a:gs pos="100000">
                <a:schemeClr val="bg1">
                  <a:lumMod val="95000"/>
                </a:schemeClr>
              </a:gs>
            </a:gsLst>
            <a:lin ang="10800000" scaled="1"/>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8" name="円/楕円 93">
            <a:extLst>
              <a:ext uri="{FF2B5EF4-FFF2-40B4-BE49-F238E27FC236}">
                <a16:creationId xmlns:a16="http://schemas.microsoft.com/office/drawing/2014/main" id="{FEAC5690-8B56-46B2-B651-01DF79D2D1A0}"/>
              </a:ext>
            </a:extLst>
          </p:cNvPr>
          <p:cNvSpPr/>
          <p:nvPr/>
        </p:nvSpPr>
        <p:spPr>
          <a:xfrm>
            <a:off x="5672752" y="1844920"/>
            <a:ext cx="1439999" cy="1440000"/>
          </a:xfrm>
          <a:prstGeom prst="ellipse">
            <a:avLst/>
          </a:prstGeom>
          <a:solidFill>
            <a:srgbClr val="FFC000"/>
          </a:solidFill>
          <a:ln>
            <a:noFill/>
          </a:ln>
          <a:scene3d>
            <a:camera prst="orthographicFront"/>
            <a:lightRig rig="threePt" dir="t"/>
          </a:scene3d>
          <a:sp3d>
            <a:bevelT w="1079500" h="1079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9" name="正方形/長方形 38">
            <a:extLst>
              <a:ext uri="{FF2B5EF4-FFF2-40B4-BE49-F238E27FC236}">
                <a16:creationId xmlns:a16="http://schemas.microsoft.com/office/drawing/2014/main" id="{3FC43CC9-A92D-46D9-AF68-2FFB3E7E9FDA}"/>
              </a:ext>
            </a:extLst>
          </p:cNvPr>
          <p:cNvSpPr/>
          <p:nvPr/>
        </p:nvSpPr>
        <p:spPr>
          <a:xfrm>
            <a:off x="3728752" y="908920"/>
            <a:ext cx="2485197" cy="885449"/>
          </a:xfrm>
          <a:prstGeom prst="rect">
            <a:avLst/>
          </a:prstGeom>
          <a:noFill/>
          <a:ln>
            <a:noFill/>
          </a:ln>
        </p:spPr>
        <p:txBody>
          <a:bodyPr wrap="none" lIns="84406" tIns="42203" rIns="84406" bIns="42203">
            <a:spAutoFit/>
          </a:bodyPr>
          <a:lstStyle/>
          <a:p>
            <a:pPr algn="ctr"/>
            <a:r>
              <a:rPr lang="en-US" altLang="ja-JP" sz="2400" b="1" dirty="0">
                <a:ln w="12700" cmpd="sng">
                  <a:solidFill>
                    <a:schemeClr val="bg1"/>
                  </a:solidFill>
                  <a:prstDash val="solid"/>
                </a:ln>
                <a:solidFill>
                  <a:srgbClr val="C00000"/>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EAS</a:t>
            </a:r>
          </a:p>
          <a:p>
            <a:pPr algn="ctr"/>
            <a:r>
              <a:rPr lang="en-US" altLang="ja-JP" sz="1400" b="1" dirty="0">
                <a:ln w="12700" cmpd="sng">
                  <a:solidFill>
                    <a:schemeClr val="bg1"/>
                  </a:solidFill>
                  <a:prstDash val="solid"/>
                </a:ln>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a:t>
            </a:r>
            <a:r>
              <a:rPr lang="en-US" altLang="ja-JP" sz="1400" b="1" dirty="0">
                <a:ln w="12700" cmpd="sng">
                  <a:solidFill>
                    <a:schemeClr val="bg1"/>
                  </a:solidFill>
                  <a:prstDash val="solid"/>
                </a:ln>
                <a:solidFill>
                  <a:srgbClr val="C00000"/>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E</a:t>
            </a:r>
            <a:r>
              <a:rPr lang="en-US" altLang="ja-JP" sz="1400" b="1" dirty="0">
                <a:ln w="12700" cmpd="sng">
                  <a:solidFill>
                    <a:schemeClr val="bg1"/>
                  </a:solidFill>
                  <a:prstDash val="solid"/>
                </a:ln>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nhanced and </a:t>
            </a:r>
            <a:r>
              <a:rPr lang="en-US" altLang="ja-JP" sz="1400" b="1" dirty="0">
                <a:ln w="12700" cmpd="sng">
                  <a:solidFill>
                    <a:schemeClr val="bg1"/>
                  </a:solidFill>
                  <a:prstDash val="solid"/>
                </a:ln>
                <a:solidFill>
                  <a:srgbClr val="C00000"/>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A</a:t>
            </a:r>
            <a:r>
              <a:rPr lang="en-US" altLang="ja-JP" sz="1400" b="1" dirty="0">
                <a:ln w="12700" cmpd="sng">
                  <a:solidFill>
                    <a:schemeClr val="bg1"/>
                  </a:solidFill>
                  <a:prstDash val="solid"/>
                </a:ln>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I-aided</a:t>
            </a:r>
          </a:p>
          <a:p>
            <a:pPr algn="ctr"/>
            <a:r>
              <a:rPr lang="en-US" altLang="ja-JP" sz="1400" b="1" dirty="0">
                <a:ln w="12700" cmpd="sng">
                  <a:solidFill>
                    <a:schemeClr val="bg1"/>
                  </a:solidFill>
                  <a:prstDash val="solid"/>
                </a:ln>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optimization </a:t>
            </a:r>
            <a:r>
              <a:rPr lang="en-US" altLang="ja-JP" sz="1400" b="1" dirty="0">
                <a:ln w="12700" cmpd="sng">
                  <a:solidFill>
                    <a:schemeClr val="bg1"/>
                  </a:solidFill>
                  <a:prstDash val="solid"/>
                </a:ln>
                <a:solidFill>
                  <a:srgbClr val="C00000"/>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S</a:t>
            </a:r>
            <a:r>
              <a:rPr lang="en-US" altLang="ja-JP" sz="1400" b="1" dirty="0">
                <a:ln w="12700" cmpd="sng">
                  <a:solidFill>
                    <a:schemeClr val="bg1"/>
                  </a:solidFill>
                  <a:prstDash val="solid"/>
                </a:ln>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ystem)</a:t>
            </a:r>
          </a:p>
        </p:txBody>
      </p:sp>
      <p:sp>
        <p:nvSpPr>
          <p:cNvPr id="42" name="正方形/長方形 41">
            <a:extLst>
              <a:ext uri="{FF2B5EF4-FFF2-40B4-BE49-F238E27FC236}">
                <a16:creationId xmlns:a16="http://schemas.microsoft.com/office/drawing/2014/main" id="{864AE647-FD29-4D0E-8109-98CA8C702459}"/>
              </a:ext>
            </a:extLst>
          </p:cNvPr>
          <p:cNvSpPr/>
          <p:nvPr/>
        </p:nvSpPr>
        <p:spPr>
          <a:xfrm>
            <a:off x="5672752" y="1988920"/>
            <a:ext cx="1407979" cy="1100893"/>
          </a:xfrm>
          <a:prstGeom prst="rect">
            <a:avLst/>
          </a:prstGeom>
          <a:noFill/>
        </p:spPr>
        <p:txBody>
          <a:bodyPr wrap="none" lIns="84406" tIns="42203" rIns="84406" bIns="42203">
            <a:spAutoFit/>
          </a:bodyPr>
          <a:lstStyle/>
          <a:p>
            <a:pPr algn="ctr"/>
            <a:r>
              <a:rPr lang="en-US" altLang="ja-JP" sz="2400" b="1" dirty="0">
                <a:ln w="12700" cmpd="sng">
                  <a:solidFill>
                    <a:schemeClr val="bg1"/>
                  </a:solidFill>
                  <a:prstDash val="solid"/>
                </a:ln>
                <a:solidFill>
                  <a:srgbClr val="C00000"/>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KMS</a:t>
            </a:r>
          </a:p>
          <a:p>
            <a:pPr algn="ctr"/>
            <a:r>
              <a:rPr lang="en-US" altLang="ja-JP" sz="1400" b="1" dirty="0">
                <a:ln w="12700" cmpd="sng">
                  <a:solidFill>
                    <a:schemeClr val="bg1"/>
                  </a:solidFill>
                  <a:prstDash val="solid"/>
                </a:ln>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a:t>
            </a:r>
            <a:r>
              <a:rPr lang="en-US" altLang="ja-JP" sz="1400" b="1" dirty="0">
                <a:ln w="12700" cmpd="sng">
                  <a:solidFill>
                    <a:schemeClr val="bg1"/>
                  </a:solidFill>
                  <a:prstDash val="solid"/>
                </a:ln>
                <a:solidFill>
                  <a:srgbClr val="C00000"/>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K</a:t>
            </a:r>
            <a:r>
              <a:rPr lang="en-US" altLang="ja-JP" sz="1400" b="1" dirty="0">
                <a:ln w="12700" cmpd="sng">
                  <a:solidFill>
                    <a:schemeClr val="bg1"/>
                  </a:solidFill>
                  <a:prstDash val="solid"/>
                </a:ln>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nowledge</a:t>
            </a:r>
          </a:p>
          <a:p>
            <a:pPr algn="ctr"/>
            <a:r>
              <a:rPr lang="en-US" altLang="ja-JP" sz="1400" b="1" dirty="0">
                <a:ln w="12700" cmpd="sng">
                  <a:solidFill>
                    <a:schemeClr val="bg1"/>
                  </a:solidFill>
                  <a:prstDash val="solid"/>
                </a:ln>
                <a:solidFill>
                  <a:srgbClr val="C00000"/>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M</a:t>
            </a:r>
            <a:r>
              <a:rPr lang="en-US" altLang="ja-JP" sz="1400" b="1" dirty="0">
                <a:ln w="12700" cmpd="sng">
                  <a:solidFill>
                    <a:schemeClr val="bg1"/>
                  </a:solidFill>
                  <a:prstDash val="solid"/>
                </a:ln>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anagement</a:t>
            </a:r>
          </a:p>
          <a:p>
            <a:pPr algn="ctr"/>
            <a:r>
              <a:rPr lang="en-US" altLang="ja-JP" sz="1400" b="1" dirty="0">
                <a:ln w="12700" cmpd="sng">
                  <a:solidFill>
                    <a:schemeClr val="bg1"/>
                  </a:solidFill>
                  <a:prstDash val="solid"/>
                </a:ln>
                <a:solidFill>
                  <a:srgbClr val="C00000"/>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S</a:t>
            </a:r>
            <a:r>
              <a:rPr lang="en-US" altLang="ja-JP" sz="1400" b="1" dirty="0">
                <a:ln w="12700" cmpd="sng">
                  <a:solidFill>
                    <a:schemeClr val="bg1"/>
                  </a:solidFill>
                  <a:prstDash val="solid"/>
                </a:ln>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ystem)</a:t>
            </a:r>
          </a:p>
        </p:txBody>
      </p:sp>
      <p:sp>
        <p:nvSpPr>
          <p:cNvPr id="36" name="正方形/長方形 35">
            <a:extLst>
              <a:ext uri="{FF2B5EF4-FFF2-40B4-BE49-F238E27FC236}">
                <a16:creationId xmlns:a16="http://schemas.microsoft.com/office/drawing/2014/main" id="{ED188FA4-11FE-4BB2-9311-DAE901E88351}"/>
              </a:ext>
            </a:extLst>
          </p:cNvPr>
          <p:cNvSpPr/>
          <p:nvPr/>
        </p:nvSpPr>
        <p:spPr>
          <a:xfrm>
            <a:off x="2768801" y="1700920"/>
            <a:ext cx="1445810" cy="885449"/>
          </a:xfrm>
          <a:prstGeom prst="rect">
            <a:avLst/>
          </a:prstGeom>
          <a:noFill/>
        </p:spPr>
        <p:txBody>
          <a:bodyPr wrap="none" lIns="84406" tIns="42203" rIns="84406" bIns="42203">
            <a:spAutoFit/>
          </a:bodyPr>
          <a:lstStyle/>
          <a:p>
            <a:pPr algn="ctr"/>
            <a:r>
              <a:rPr lang="en-US" altLang="ja-JP" sz="2400" b="1" dirty="0">
                <a:ln w="12700" cmpd="sng">
                  <a:solidFill>
                    <a:schemeClr val="bg1"/>
                  </a:solidFill>
                  <a:prstDash val="solid"/>
                </a:ln>
                <a:solidFill>
                  <a:srgbClr val="C00000"/>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VLS</a:t>
            </a:r>
          </a:p>
          <a:p>
            <a:pPr algn="ctr"/>
            <a:r>
              <a:rPr lang="en-US" altLang="ja-JP" sz="1400" b="1" dirty="0">
                <a:ln w="12700" cmpd="sng">
                  <a:solidFill>
                    <a:schemeClr val="bg1"/>
                  </a:solidFill>
                  <a:prstDash val="solid"/>
                </a:ln>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a:t>
            </a:r>
            <a:r>
              <a:rPr lang="en-US" altLang="ja-JP" sz="1400" b="1" dirty="0">
                <a:ln w="12700" cmpd="sng">
                  <a:solidFill>
                    <a:schemeClr val="bg1"/>
                  </a:solidFill>
                  <a:prstDash val="solid"/>
                </a:ln>
                <a:solidFill>
                  <a:srgbClr val="C00000"/>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V</a:t>
            </a:r>
            <a:r>
              <a:rPr lang="en-US" altLang="ja-JP" sz="1400" b="1" dirty="0">
                <a:ln w="12700" cmpd="sng">
                  <a:solidFill>
                    <a:schemeClr val="bg1"/>
                  </a:solidFill>
                  <a:prstDash val="solid"/>
                </a:ln>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irtual plant</a:t>
            </a:r>
          </a:p>
          <a:p>
            <a:pPr algn="ctr"/>
            <a:r>
              <a:rPr lang="en-US" altLang="ja-JP" sz="1400" b="1" dirty="0">
                <a:ln w="12700" cmpd="sng">
                  <a:solidFill>
                    <a:schemeClr val="bg1"/>
                  </a:solidFill>
                  <a:prstDash val="solid"/>
                </a:ln>
                <a:solidFill>
                  <a:srgbClr val="C00000"/>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L</a:t>
            </a:r>
            <a:r>
              <a:rPr lang="en-US" altLang="ja-JP" sz="1400" b="1" dirty="0">
                <a:ln w="12700" cmpd="sng">
                  <a:solidFill>
                    <a:schemeClr val="bg1"/>
                  </a:solidFill>
                  <a:prstDash val="solid"/>
                </a:ln>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ife </a:t>
            </a:r>
            <a:r>
              <a:rPr lang="en-US" altLang="ja-JP" sz="1400" b="1" dirty="0">
                <a:ln w="12700" cmpd="sng">
                  <a:solidFill>
                    <a:schemeClr val="bg1"/>
                  </a:solidFill>
                  <a:prstDash val="solid"/>
                </a:ln>
                <a:solidFill>
                  <a:srgbClr val="C00000"/>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S</a:t>
            </a:r>
            <a:r>
              <a:rPr lang="en-US" altLang="ja-JP" sz="1400" b="1" dirty="0">
                <a:ln w="12700" cmpd="sng">
                  <a:solidFill>
                    <a:schemeClr val="bg1"/>
                  </a:solidFill>
                  <a:prstDash val="solid"/>
                </a:ln>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ystem)</a:t>
            </a:r>
          </a:p>
        </p:txBody>
      </p:sp>
      <p:sp>
        <p:nvSpPr>
          <p:cNvPr id="57" name="テキスト ボックス 56">
            <a:extLst>
              <a:ext uri="{FF2B5EF4-FFF2-40B4-BE49-F238E27FC236}">
                <a16:creationId xmlns:a16="http://schemas.microsoft.com/office/drawing/2014/main" id="{EDBDBE77-FA0E-9AFE-14B6-238E589FDDDA}"/>
              </a:ext>
            </a:extLst>
          </p:cNvPr>
          <p:cNvSpPr txBox="1"/>
          <p:nvPr/>
        </p:nvSpPr>
        <p:spPr>
          <a:xfrm>
            <a:off x="3728864" y="3861048"/>
            <a:ext cx="2510624" cy="461665"/>
          </a:xfrm>
          <a:prstGeom prst="rect">
            <a:avLst/>
          </a:prstGeom>
          <a:noFill/>
        </p:spPr>
        <p:txBody>
          <a:bodyPr wrap="none" rtlCol="0">
            <a:spAutoFit/>
          </a:bodyPr>
          <a:lstStyle/>
          <a:p>
            <a:r>
              <a:rPr lang="en-US" altLang="ja-JP" sz="2400" dirty="0"/>
              <a:t>ARKADIA-Safety</a:t>
            </a:r>
            <a:endParaRPr kumimoji="1" lang="ja-JP" altLang="en-US" sz="2400" dirty="0"/>
          </a:p>
        </p:txBody>
      </p:sp>
      <p:sp>
        <p:nvSpPr>
          <p:cNvPr id="6" name="テキスト ボックス 5">
            <a:extLst>
              <a:ext uri="{FF2B5EF4-FFF2-40B4-BE49-F238E27FC236}">
                <a16:creationId xmlns:a16="http://schemas.microsoft.com/office/drawing/2014/main" id="{E4755B34-F467-4B38-1F57-09F49FC499FE}"/>
              </a:ext>
            </a:extLst>
          </p:cNvPr>
          <p:cNvSpPr txBox="1"/>
          <p:nvPr/>
        </p:nvSpPr>
        <p:spPr>
          <a:xfrm>
            <a:off x="416496" y="4581128"/>
            <a:ext cx="9073008" cy="1846659"/>
          </a:xfrm>
          <a:prstGeom prst="rect">
            <a:avLst/>
          </a:prstGeom>
          <a:noFill/>
        </p:spPr>
        <p:txBody>
          <a:bodyPr wrap="square" rtlCol="0">
            <a:spAutoFit/>
          </a:bodyPr>
          <a:lstStyle/>
          <a:p>
            <a:r>
              <a:rPr kumimoji="1" lang="en-US" altLang="ja-JP" sz="2600" dirty="0"/>
              <a:t>SPECTRA code for integrated analysis of in- and ex-vessel phenomena during SAs in SFRs</a:t>
            </a:r>
          </a:p>
          <a:p>
            <a:pPr>
              <a:spcBef>
                <a:spcPts val="1200"/>
              </a:spcBef>
            </a:pPr>
            <a:r>
              <a:rPr kumimoji="1" lang="en-US" altLang="ja-JP" sz="2600" dirty="0"/>
              <a:t>(</a:t>
            </a:r>
            <a:r>
              <a:rPr kumimoji="1" lang="en-US" altLang="ja-JP" sz="2600" u="sng" dirty="0"/>
              <a:t>S</a:t>
            </a:r>
            <a:r>
              <a:rPr kumimoji="1" lang="en-US" altLang="ja-JP" sz="2600" dirty="0"/>
              <a:t>evere-accident </a:t>
            </a:r>
            <a:r>
              <a:rPr kumimoji="1" lang="en-US" altLang="ja-JP" sz="2600" u="sng" dirty="0"/>
              <a:t>P</a:t>
            </a:r>
            <a:r>
              <a:rPr kumimoji="1" lang="en-US" altLang="ja-JP" sz="2600" dirty="0"/>
              <a:t>h</a:t>
            </a:r>
            <a:r>
              <a:rPr kumimoji="1" lang="en-US" altLang="ja-JP" sz="2600" u="sng" dirty="0"/>
              <a:t>E</a:t>
            </a:r>
            <a:r>
              <a:rPr kumimoji="1" lang="en-US" altLang="ja-JP" sz="2600" dirty="0"/>
              <a:t>nomenological </a:t>
            </a:r>
            <a:r>
              <a:rPr kumimoji="1" lang="en-US" altLang="ja-JP" sz="2600" u="sng" dirty="0"/>
              <a:t>C</a:t>
            </a:r>
            <a:r>
              <a:rPr kumimoji="1" lang="en-US" altLang="ja-JP" sz="2600" dirty="0"/>
              <a:t>omputational tool</a:t>
            </a:r>
          </a:p>
          <a:p>
            <a:r>
              <a:rPr kumimoji="1" lang="en-US" altLang="ja-JP" sz="2600" dirty="0"/>
              <a:t> for </a:t>
            </a:r>
            <a:r>
              <a:rPr kumimoji="1" lang="en-US" altLang="ja-JP" sz="2600" u="sng" dirty="0"/>
              <a:t>TR</a:t>
            </a:r>
            <a:r>
              <a:rPr kumimoji="1" lang="en-US" altLang="ja-JP" sz="2600" dirty="0"/>
              <a:t>ansient </a:t>
            </a:r>
            <a:r>
              <a:rPr kumimoji="1" lang="en-US" altLang="ja-JP" sz="2600" u="sng" dirty="0"/>
              <a:t>A</a:t>
            </a:r>
            <a:r>
              <a:rPr kumimoji="1" lang="en-US" altLang="ja-JP" sz="2600" dirty="0"/>
              <a:t>ssessment)</a:t>
            </a:r>
          </a:p>
        </p:txBody>
      </p:sp>
      <p:sp>
        <p:nvSpPr>
          <p:cNvPr id="7" name="矢印: 右カーブ 6">
            <a:extLst>
              <a:ext uri="{FF2B5EF4-FFF2-40B4-BE49-F238E27FC236}">
                <a16:creationId xmlns:a16="http://schemas.microsoft.com/office/drawing/2014/main" id="{6640918B-73B3-4BBD-0D4D-D64D095C728D}"/>
              </a:ext>
            </a:extLst>
          </p:cNvPr>
          <p:cNvSpPr/>
          <p:nvPr/>
        </p:nvSpPr>
        <p:spPr>
          <a:xfrm rot="2100375">
            <a:off x="1667803" y="2193832"/>
            <a:ext cx="997215" cy="2488051"/>
          </a:xfrm>
          <a:prstGeom prst="curvedRightArrow">
            <a:avLst>
              <a:gd name="adj1" fmla="val 20497"/>
              <a:gd name="adj2" fmla="val 45349"/>
              <a:gd name="adj3" fmla="val 3889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903514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7E43DD-5377-17AD-8423-737FA6A363F5}"/>
              </a:ext>
            </a:extLst>
          </p:cNvPr>
          <p:cNvSpPr>
            <a:spLocks noGrp="1"/>
          </p:cNvSpPr>
          <p:nvPr>
            <p:ph type="title"/>
          </p:nvPr>
        </p:nvSpPr>
        <p:spPr/>
        <p:txBody>
          <a:bodyPr/>
          <a:lstStyle/>
          <a:p>
            <a:r>
              <a:rPr lang="en-US" altLang="ja-JP" dirty="0"/>
              <a:t>Development motivation</a:t>
            </a:r>
            <a:endParaRPr lang="ja-JP" altLang="en-US" dirty="0"/>
          </a:p>
        </p:txBody>
      </p:sp>
      <p:sp>
        <p:nvSpPr>
          <p:cNvPr id="3" name="スライド番号プレースホルダー 2">
            <a:extLst>
              <a:ext uri="{FF2B5EF4-FFF2-40B4-BE49-F238E27FC236}">
                <a16:creationId xmlns:a16="http://schemas.microsoft.com/office/drawing/2014/main" id="{97F42373-F9F0-A0F7-8018-C3C3BE936B89}"/>
              </a:ext>
            </a:extLst>
          </p:cNvPr>
          <p:cNvSpPr>
            <a:spLocks noGrp="1"/>
          </p:cNvSpPr>
          <p:nvPr>
            <p:ph type="sldNum" sz="quarter" idx="12"/>
          </p:nvPr>
        </p:nvSpPr>
        <p:spPr/>
        <p:txBody>
          <a:bodyPr/>
          <a:lstStyle/>
          <a:p>
            <a:fld id="{D2D8002D-B5B0-4BAC-B1F6-782DDCCE6D9C}" type="slidenum">
              <a:rPr lang="ja-JP" altLang="en-US" smtClean="0"/>
              <a:pPr/>
              <a:t>15</a:t>
            </a:fld>
            <a:endParaRPr lang="ja-JP" altLang="en-US"/>
          </a:p>
        </p:txBody>
      </p:sp>
      <p:cxnSp>
        <p:nvCxnSpPr>
          <p:cNvPr id="7" name="直線コネクタ 6">
            <a:extLst>
              <a:ext uri="{FF2B5EF4-FFF2-40B4-BE49-F238E27FC236}">
                <a16:creationId xmlns:a16="http://schemas.microsoft.com/office/drawing/2014/main" id="{3EFC6537-FB54-E4F6-8902-0F690F3887F9}"/>
              </a:ext>
            </a:extLst>
          </p:cNvPr>
          <p:cNvCxnSpPr>
            <a:cxnSpLocks/>
          </p:cNvCxnSpPr>
          <p:nvPr/>
        </p:nvCxnSpPr>
        <p:spPr>
          <a:xfrm flipH="1">
            <a:off x="201000" y="2997000"/>
            <a:ext cx="9505600" cy="0"/>
          </a:xfrm>
          <a:prstGeom prst="line">
            <a:avLst/>
          </a:prstGeom>
          <a:ln w="381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EF630ED1-9712-4952-8088-D04C8FFFC7FB}"/>
              </a:ext>
            </a:extLst>
          </p:cNvPr>
          <p:cNvCxnSpPr>
            <a:cxnSpLocks/>
          </p:cNvCxnSpPr>
          <p:nvPr/>
        </p:nvCxnSpPr>
        <p:spPr>
          <a:xfrm flipH="1">
            <a:off x="201000" y="4653000"/>
            <a:ext cx="9433056" cy="0"/>
          </a:xfrm>
          <a:prstGeom prst="line">
            <a:avLst/>
          </a:prstGeom>
          <a:ln w="381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A3424E4D-9ECC-D17E-3F62-A3F26915DCA2}"/>
              </a:ext>
            </a:extLst>
          </p:cNvPr>
          <p:cNvCxnSpPr>
            <a:cxnSpLocks/>
          </p:cNvCxnSpPr>
          <p:nvPr/>
        </p:nvCxnSpPr>
        <p:spPr>
          <a:xfrm>
            <a:off x="3441000" y="908720"/>
            <a:ext cx="0" cy="29522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2BE9D21F-61B2-E9E9-2910-5977ACA21855}"/>
              </a:ext>
            </a:extLst>
          </p:cNvPr>
          <p:cNvCxnSpPr>
            <a:cxnSpLocks/>
          </p:cNvCxnSpPr>
          <p:nvPr/>
        </p:nvCxnSpPr>
        <p:spPr>
          <a:xfrm>
            <a:off x="5529000" y="908720"/>
            <a:ext cx="0" cy="29522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DF6B8E26-D6D1-82C1-DF88-78A84ED706C5}"/>
              </a:ext>
            </a:extLst>
          </p:cNvPr>
          <p:cNvCxnSpPr>
            <a:cxnSpLocks/>
          </p:cNvCxnSpPr>
          <p:nvPr/>
        </p:nvCxnSpPr>
        <p:spPr>
          <a:xfrm>
            <a:off x="7617000" y="908720"/>
            <a:ext cx="0" cy="29522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図 12">
            <a:extLst>
              <a:ext uri="{FF2B5EF4-FFF2-40B4-BE49-F238E27FC236}">
                <a16:creationId xmlns:a16="http://schemas.microsoft.com/office/drawing/2014/main" id="{B68841C0-34B8-FCB1-D7D3-2A573C32DC64}"/>
              </a:ext>
            </a:extLst>
          </p:cNvPr>
          <p:cNvPicPr>
            <a:picLocks noChangeAspect="1"/>
          </p:cNvPicPr>
          <p:nvPr/>
        </p:nvPicPr>
        <p:blipFill>
          <a:blip r:embed="rId3"/>
          <a:stretch>
            <a:fillRect/>
          </a:stretch>
        </p:blipFill>
        <p:spPr>
          <a:xfrm>
            <a:off x="3585536" y="1269000"/>
            <a:ext cx="1825326" cy="1656184"/>
          </a:xfrm>
          <a:prstGeom prst="rect">
            <a:avLst/>
          </a:prstGeom>
          <a:ln>
            <a:noFill/>
          </a:ln>
        </p:spPr>
      </p:pic>
      <p:sp>
        <p:nvSpPr>
          <p:cNvPr id="14" name="テキスト ボックス 13">
            <a:extLst>
              <a:ext uri="{FF2B5EF4-FFF2-40B4-BE49-F238E27FC236}">
                <a16:creationId xmlns:a16="http://schemas.microsoft.com/office/drawing/2014/main" id="{20467A57-1ACB-4FC7-7202-856A6C423FCF}"/>
              </a:ext>
            </a:extLst>
          </p:cNvPr>
          <p:cNvSpPr txBox="1"/>
          <p:nvPr/>
        </p:nvSpPr>
        <p:spPr>
          <a:xfrm>
            <a:off x="1569000" y="837000"/>
            <a:ext cx="173637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dirty="0">
                <a:solidFill>
                  <a:prstClr val="black"/>
                </a:solidFill>
              </a:rPr>
              <a:t>Initiating</a:t>
            </a:r>
            <a:r>
              <a:rPr lang="ja-JP" altLang="en-US" dirty="0">
                <a:solidFill>
                  <a:prstClr val="black"/>
                </a:solidFill>
              </a:rPr>
              <a:t> </a:t>
            </a:r>
            <a:r>
              <a:rPr lang="en-US" altLang="ja-JP" dirty="0">
                <a:solidFill>
                  <a:prstClr val="black"/>
                </a:solidFill>
              </a:rPr>
              <a:t>phase</a:t>
            </a:r>
            <a:endParaRPr kumimoji="1" lang="ja-JP" altLang="en-US" b="0" i="0" u="none" strike="noStrike" kern="1200" cap="none" spc="0" normalizeH="0" baseline="0" noProof="0" dirty="0">
              <a:ln>
                <a:noFill/>
              </a:ln>
              <a:solidFill>
                <a:prstClr val="black"/>
              </a:solidFill>
              <a:effectLst/>
              <a:uLnTx/>
              <a:uFillTx/>
              <a:cs typeface="+mn-cs"/>
            </a:endParaRPr>
          </a:p>
        </p:txBody>
      </p:sp>
      <p:sp>
        <p:nvSpPr>
          <p:cNvPr id="15" name="テキスト ボックス 14">
            <a:extLst>
              <a:ext uri="{FF2B5EF4-FFF2-40B4-BE49-F238E27FC236}">
                <a16:creationId xmlns:a16="http://schemas.microsoft.com/office/drawing/2014/main" id="{7D275BAF-FCA5-0B8D-1038-1FC7CA656221}"/>
              </a:ext>
            </a:extLst>
          </p:cNvPr>
          <p:cNvSpPr txBox="1"/>
          <p:nvPr/>
        </p:nvSpPr>
        <p:spPr>
          <a:xfrm>
            <a:off x="3585000" y="837000"/>
            <a:ext cx="188166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dirty="0">
                <a:solidFill>
                  <a:prstClr val="black"/>
                </a:solidFill>
              </a:rPr>
              <a:t>Transition</a:t>
            </a:r>
            <a:r>
              <a:rPr lang="ja-JP" altLang="en-US" dirty="0">
                <a:solidFill>
                  <a:prstClr val="black"/>
                </a:solidFill>
              </a:rPr>
              <a:t> </a:t>
            </a:r>
            <a:r>
              <a:rPr lang="en-US" altLang="ja-JP" dirty="0">
                <a:solidFill>
                  <a:prstClr val="black"/>
                </a:solidFill>
              </a:rPr>
              <a:t>phase</a:t>
            </a:r>
            <a:endParaRPr kumimoji="1" lang="ja-JP" altLang="en-US" b="0" i="0" u="none" strike="noStrike" kern="1200" cap="none" spc="0" normalizeH="0" baseline="0" noProof="0" dirty="0">
              <a:ln>
                <a:noFill/>
              </a:ln>
              <a:solidFill>
                <a:prstClr val="black"/>
              </a:solidFill>
              <a:effectLst/>
              <a:uLnTx/>
              <a:uFillTx/>
              <a:cs typeface="+mn-cs"/>
            </a:endParaRPr>
          </a:p>
        </p:txBody>
      </p:sp>
      <p:pic>
        <p:nvPicPr>
          <p:cNvPr id="20" name="図 19">
            <a:extLst>
              <a:ext uri="{FF2B5EF4-FFF2-40B4-BE49-F238E27FC236}">
                <a16:creationId xmlns:a16="http://schemas.microsoft.com/office/drawing/2014/main" id="{524B06AB-C30A-2D1E-FAFF-54B1D03BD7BA}"/>
              </a:ext>
            </a:extLst>
          </p:cNvPr>
          <p:cNvPicPr>
            <a:picLocks noChangeAspect="1"/>
          </p:cNvPicPr>
          <p:nvPr/>
        </p:nvPicPr>
        <p:blipFill>
          <a:blip r:embed="rId4"/>
          <a:stretch>
            <a:fillRect/>
          </a:stretch>
        </p:blipFill>
        <p:spPr>
          <a:xfrm>
            <a:off x="2073536" y="1269000"/>
            <a:ext cx="646549" cy="1656184"/>
          </a:xfrm>
          <a:prstGeom prst="rect">
            <a:avLst/>
          </a:prstGeom>
          <a:ln>
            <a:noFill/>
          </a:ln>
        </p:spPr>
      </p:pic>
      <p:sp>
        <p:nvSpPr>
          <p:cNvPr id="21" name="テキスト ボックス 20">
            <a:extLst>
              <a:ext uri="{FF2B5EF4-FFF2-40B4-BE49-F238E27FC236}">
                <a16:creationId xmlns:a16="http://schemas.microsoft.com/office/drawing/2014/main" id="{8CEC5D3C-9891-5AAC-2B74-41AB375466ED}"/>
              </a:ext>
            </a:extLst>
          </p:cNvPr>
          <p:cNvSpPr txBox="1"/>
          <p:nvPr/>
        </p:nvSpPr>
        <p:spPr>
          <a:xfrm>
            <a:off x="3761808" y="2100340"/>
            <a:ext cx="968535"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200" dirty="0">
                <a:solidFill>
                  <a:prstClr val="black"/>
                </a:solidFill>
              </a:rPr>
              <a:t>Penetration</a:t>
            </a:r>
            <a:endParaRPr kumimoji="1" lang="ja-JP" altLang="en-US" sz="1200" b="0" i="0" u="none" strike="noStrike" kern="1200" cap="none" spc="0" normalizeH="0" baseline="0" noProof="0" dirty="0">
              <a:ln>
                <a:noFill/>
              </a:ln>
              <a:solidFill>
                <a:prstClr val="black"/>
              </a:solidFill>
              <a:effectLst/>
              <a:uLnTx/>
              <a:uFillTx/>
              <a:cs typeface="+mn-cs"/>
            </a:endParaRPr>
          </a:p>
        </p:txBody>
      </p:sp>
      <p:pic>
        <p:nvPicPr>
          <p:cNvPr id="23" name="Picture 25" descr="名称未設定 1のコピー">
            <a:extLst>
              <a:ext uri="{FF2B5EF4-FFF2-40B4-BE49-F238E27FC236}">
                <a16:creationId xmlns:a16="http://schemas.microsoft.com/office/drawing/2014/main" id="{D4DE7CEB-1822-0BAD-0D4A-79785A03443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1536" y="1269000"/>
            <a:ext cx="1240328" cy="1656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テキスト ボックス 23">
            <a:extLst>
              <a:ext uri="{FF2B5EF4-FFF2-40B4-BE49-F238E27FC236}">
                <a16:creationId xmlns:a16="http://schemas.microsoft.com/office/drawing/2014/main" id="{29152563-3C96-22DC-103E-13CA8EFE2BAA}"/>
              </a:ext>
            </a:extLst>
          </p:cNvPr>
          <p:cNvSpPr txBox="1"/>
          <p:nvPr/>
        </p:nvSpPr>
        <p:spPr>
          <a:xfrm>
            <a:off x="5817000" y="837000"/>
            <a:ext cx="161236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dirty="0">
                <a:solidFill>
                  <a:prstClr val="black"/>
                </a:solidFill>
              </a:rPr>
              <a:t>PAMR/PAHR*</a:t>
            </a:r>
            <a:endParaRPr kumimoji="1" lang="ja-JP" altLang="en-US" b="0" i="0" u="none" strike="noStrike" kern="1200" cap="none" spc="0" normalizeH="0" baseline="0" noProof="0" dirty="0">
              <a:ln>
                <a:noFill/>
              </a:ln>
              <a:solidFill>
                <a:prstClr val="black"/>
              </a:solidFill>
              <a:effectLst/>
              <a:uLnTx/>
              <a:uFillTx/>
              <a:cs typeface="+mn-cs"/>
            </a:endParaRPr>
          </a:p>
        </p:txBody>
      </p:sp>
      <p:pic>
        <p:nvPicPr>
          <p:cNvPr id="25" name="Picture 179">
            <a:extLst>
              <a:ext uri="{FF2B5EF4-FFF2-40B4-BE49-F238E27FC236}">
                <a16:creationId xmlns:a16="http://schemas.microsoft.com/office/drawing/2014/main" id="{8F4201F7-10EC-A59A-4CD6-140D5D96F4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49536" y="1269000"/>
            <a:ext cx="1249364" cy="1656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フローチャート: 処理 25">
            <a:extLst>
              <a:ext uri="{FF2B5EF4-FFF2-40B4-BE49-F238E27FC236}">
                <a16:creationId xmlns:a16="http://schemas.microsoft.com/office/drawing/2014/main" id="{1ED86EC8-407D-42B5-C856-C74A3ED7BF86}"/>
              </a:ext>
            </a:extLst>
          </p:cNvPr>
          <p:cNvSpPr/>
          <p:nvPr/>
        </p:nvSpPr>
        <p:spPr>
          <a:xfrm>
            <a:off x="8635700" y="2458629"/>
            <a:ext cx="45719" cy="187649"/>
          </a:xfrm>
          <a:prstGeom prst="flowChartProcess">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B4EE6C36-19EE-6602-A1DC-839ED97390C3}"/>
              </a:ext>
            </a:extLst>
          </p:cNvPr>
          <p:cNvSpPr txBox="1"/>
          <p:nvPr/>
        </p:nvSpPr>
        <p:spPr>
          <a:xfrm>
            <a:off x="7617000" y="837000"/>
            <a:ext cx="2212465" cy="338554"/>
          </a:xfrm>
          <a:prstGeom prst="rect">
            <a:avLst/>
          </a:prstGeom>
          <a:noFill/>
        </p:spPr>
        <p:txBody>
          <a:bodyPr wrap="non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altLang="ja-JP" sz="1600" dirty="0">
                <a:solidFill>
                  <a:prstClr val="black"/>
                </a:solidFill>
              </a:rPr>
              <a:t>Ex-vessel phenomena</a:t>
            </a:r>
            <a:endParaRPr kumimoji="1" lang="ja-JP" altLang="en-US" sz="1600" b="0" i="0" u="none" strike="noStrike" kern="1200" cap="none" spc="0" normalizeH="0" baseline="0" noProof="0" dirty="0">
              <a:ln>
                <a:noFill/>
              </a:ln>
              <a:solidFill>
                <a:prstClr val="black"/>
              </a:solidFill>
              <a:effectLst/>
              <a:uLnTx/>
              <a:uFillTx/>
              <a:cs typeface="+mn-cs"/>
            </a:endParaRPr>
          </a:p>
        </p:txBody>
      </p:sp>
      <p:sp>
        <p:nvSpPr>
          <p:cNvPr id="28" name="フローチャート: 論理積ゲート 27">
            <a:extLst>
              <a:ext uri="{FF2B5EF4-FFF2-40B4-BE49-F238E27FC236}">
                <a16:creationId xmlns:a16="http://schemas.microsoft.com/office/drawing/2014/main" id="{ADA8569C-F5E6-3732-949F-F76F2DC23A92}"/>
              </a:ext>
            </a:extLst>
          </p:cNvPr>
          <p:cNvSpPr/>
          <p:nvPr/>
        </p:nvSpPr>
        <p:spPr>
          <a:xfrm rot="16200000">
            <a:off x="8636173" y="2532464"/>
            <a:ext cx="45719" cy="233669"/>
          </a:xfrm>
          <a:prstGeom prst="flowChartDelay">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 name="テキスト ボックス 28">
            <a:extLst>
              <a:ext uri="{FF2B5EF4-FFF2-40B4-BE49-F238E27FC236}">
                <a16:creationId xmlns:a16="http://schemas.microsoft.com/office/drawing/2014/main" id="{3EC7BB27-0C41-4824-7E39-F5770007CE04}"/>
              </a:ext>
            </a:extLst>
          </p:cNvPr>
          <p:cNvSpPr txBox="1"/>
          <p:nvPr/>
        </p:nvSpPr>
        <p:spPr>
          <a:xfrm>
            <a:off x="201000" y="4077000"/>
            <a:ext cx="1149674" cy="338554"/>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600" dirty="0">
                <a:solidFill>
                  <a:prstClr val="black"/>
                </a:solidFill>
              </a:rPr>
              <a:t>SPECTRA</a:t>
            </a:r>
          </a:p>
        </p:txBody>
      </p:sp>
      <p:sp>
        <p:nvSpPr>
          <p:cNvPr id="42" name="テキスト ボックス 41">
            <a:extLst>
              <a:ext uri="{FF2B5EF4-FFF2-40B4-BE49-F238E27FC236}">
                <a16:creationId xmlns:a16="http://schemas.microsoft.com/office/drawing/2014/main" id="{08B1778F-A904-2787-9957-61E34F9B5CED}"/>
              </a:ext>
            </a:extLst>
          </p:cNvPr>
          <p:cNvSpPr txBox="1"/>
          <p:nvPr/>
        </p:nvSpPr>
        <p:spPr>
          <a:xfrm>
            <a:off x="201000" y="1485000"/>
            <a:ext cx="1083951" cy="1077218"/>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600" dirty="0">
                <a:solidFill>
                  <a:prstClr val="black"/>
                </a:solidFill>
              </a:rPr>
              <a:t>Event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600" dirty="0">
                <a:solidFill>
                  <a:prstClr val="black"/>
                </a:solidFill>
              </a:rPr>
              <a:t>progress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600" dirty="0">
                <a:solidFill>
                  <a:prstClr val="black"/>
                </a:solidFill>
              </a:rPr>
              <a:t>during</a:t>
            </a:r>
            <a:r>
              <a:rPr kumimoji="1" lang="en-US" altLang="ja-JP" sz="1600" b="0" i="0" u="none" strike="noStrike" kern="1200" cap="none" spc="0" normalizeH="0" baseline="0" noProof="0" dirty="0">
                <a:ln>
                  <a:noFill/>
                </a:ln>
                <a:solidFill>
                  <a:prstClr val="black"/>
                </a:solidFill>
                <a:effectLst/>
                <a:uLnTx/>
                <a:uFillTx/>
                <a:cs typeface="+mn-cs"/>
              </a:rPr>
              <a:t> SA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600" dirty="0">
                <a:solidFill>
                  <a:prstClr val="black"/>
                </a:solidFill>
              </a:rPr>
              <a:t>in SFR</a:t>
            </a:r>
            <a:endParaRPr kumimoji="1" lang="en-US" altLang="ja-JP" sz="1600" b="0" i="0" u="none" strike="noStrike" kern="1200" cap="none" spc="0" normalizeH="0" baseline="0" noProof="0" dirty="0">
              <a:ln>
                <a:noFill/>
              </a:ln>
              <a:solidFill>
                <a:prstClr val="black"/>
              </a:solidFill>
              <a:effectLst/>
              <a:uLnTx/>
              <a:uFillTx/>
              <a:cs typeface="+mn-cs"/>
            </a:endParaRPr>
          </a:p>
        </p:txBody>
      </p:sp>
      <p:sp>
        <p:nvSpPr>
          <p:cNvPr id="71" name="テキスト ボックス 70">
            <a:extLst>
              <a:ext uri="{FF2B5EF4-FFF2-40B4-BE49-F238E27FC236}">
                <a16:creationId xmlns:a16="http://schemas.microsoft.com/office/drawing/2014/main" id="{9C9F4CED-61BF-9036-C33C-1976BDDE6A14}"/>
              </a:ext>
            </a:extLst>
          </p:cNvPr>
          <p:cNvSpPr txBox="1"/>
          <p:nvPr/>
        </p:nvSpPr>
        <p:spPr>
          <a:xfrm>
            <a:off x="1929000" y="3933000"/>
            <a:ext cx="7173759" cy="369332"/>
          </a:xfrm>
          <a:prstGeom prst="rect">
            <a:avLst/>
          </a:prstGeom>
          <a:noFill/>
        </p:spPr>
        <p:txBody>
          <a:bodyPr wrap="none" rtlCol="0">
            <a:spAutoFit/>
          </a:bodyPr>
          <a:lstStyle/>
          <a:p>
            <a:r>
              <a:rPr kumimoji="1" lang="en-US" altLang="ja-JP" dirty="0"/>
              <a:t>Evaluate</a:t>
            </a:r>
            <a:r>
              <a:rPr kumimoji="1" lang="ja-JP" altLang="en-US" dirty="0"/>
              <a:t> </a:t>
            </a:r>
            <a:r>
              <a:rPr kumimoji="1" lang="en-US" altLang="ja-JP" dirty="0"/>
              <a:t>in-</a:t>
            </a:r>
            <a:r>
              <a:rPr kumimoji="1" lang="ja-JP" altLang="en-US" dirty="0"/>
              <a:t> </a:t>
            </a:r>
            <a:r>
              <a:rPr kumimoji="1" lang="en-US" altLang="ja-JP" dirty="0"/>
              <a:t>and</a:t>
            </a:r>
            <a:r>
              <a:rPr kumimoji="1" lang="ja-JP" altLang="en-US" dirty="0"/>
              <a:t> </a:t>
            </a:r>
            <a:r>
              <a:rPr kumimoji="1" lang="en-US" altLang="ja-JP" dirty="0"/>
              <a:t>ex-vessel</a:t>
            </a:r>
            <a:r>
              <a:rPr kumimoji="1" lang="ja-JP" altLang="en-US" dirty="0"/>
              <a:t> </a:t>
            </a:r>
            <a:r>
              <a:rPr kumimoji="1" lang="en-US" altLang="ja-JP" dirty="0"/>
              <a:t>pheno</a:t>
            </a:r>
            <a:r>
              <a:rPr lang="en-US" altLang="ja-JP" dirty="0"/>
              <a:t>mena consistently by a single code</a:t>
            </a:r>
            <a:endParaRPr kumimoji="1" lang="ja-JP" altLang="en-US" dirty="0"/>
          </a:p>
        </p:txBody>
      </p:sp>
      <p:sp>
        <p:nvSpPr>
          <p:cNvPr id="76" name="テキスト ボックス 75">
            <a:extLst>
              <a:ext uri="{FF2B5EF4-FFF2-40B4-BE49-F238E27FC236}">
                <a16:creationId xmlns:a16="http://schemas.microsoft.com/office/drawing/2014/main" id="{634C54D8-CFD9-4AC8-003F-824B6005C655}"/>
              </a:ext>
            </a:extLst>
          </p:cNvPr>
          <p:cNvSpPr txBox="1"/>
          <p:nvPr/>
        </p:nvSpPr>
        <p:spPr>
          <a:xfrm>
            <a:off x="632520" y="4869160"/>
            <a:ext cx="8640528" cy="1200329"/>
          </a:xfrm>
          <a:prstGeom prst="rect">
            <a:avLst/>
          </a:prstGeom>
          <a:noFill/>
        </p:spPr>
        <p:txBody>
          <a:bodyPr wrap="square" rtlCol="0">
            <a:spAutoFit/>
          </a:bodyPr>
          <a:lstStyle/>
          <a:p>
            <a:pPr marL="266700" indent="-266700">
              <a:buFont typeface="Arial" panose="020B0604020202020204" pitchFamily="34" charset="0"/>
              <a:buChar char="•"/>
            </a:pPr>
            <a:r>
              <a:rPr kumimoji="1" lang="en-US" altLang="ja-JP" sz="2400" dirty="0">
                <a:solidFill>
                  <a:schemeClr val="tx2"/>
                </a:solidFill>
              </a:rPr>
              <a:t>Evaluation of multiple SA scenarios and parametric analyses by </a:t>
            </a:r>
            <a:r>
              <a:rPr lang="en-US" altLang="ja-JP" sz="2400" dirty="0">
                <a:solidFill>
                  <a:schemeClr val="tx2"/>
                </a:solidFill>
              </a:rPr>
              <a:t>this</a:t>
            </a:r>
            <a:r>
              <a:rPr kumimoji="1" lang="en-US" altLang="ja-JP" sz="2400" dirty="0">
                <a:solidFill>
                  <a:schemeClr val="tx2"/>
                </a:solidFill>
              </a:rPr>
              <a:t> single code</a:t>
            </a:r>
          </a:p>
          <a:p>
            <a:pPr marL="266700" indent="-266700">
              <a:buFont typeface="Arial" panose="020B0604020202020204" pitchFamily="34" charset="0"/>
              <a:buChar char="•"/>
            </a:pPr>
            <a:r>
              <a:rPr kumimoji="1" lang="en-US" altLang="ja-JP" sz="2400" dirty="0">
                <a:solidFill>
                  <a:schemeClr val="tx2"/>
                </a:solidFill>
              </a:rPr>
              <a:t>Optimization of a plant design from safety evaluation</a:t>
            </a:r>
            <a:endParaRPr kumimoji="1" lang="ja-JP" altLang="en-US" sz="2400" dirty="0">
              <a:solidFill>
                <a:schemeClr val="tx2"/>
              </a:solidFill>
            </a:endParaRPr>
          </a:p>
        </p:txBody>
      </p:sp>
      <p:cxnSp>
        <p:nvCxnSpPr>
          <p:cNvPr id="31" name="直線コネクタ 30">
            <a:extLst>
              <a:ext uri="{FF2B5EF4-FFF2-40B4-BE49-F238E27FC236}">
                <a16:creationId xmlns:a16="http://schemas.microsoft.com/office/drawing/2014/main" id="{2E627F25-4164-795D-E7B0-5D21C76CDF3F}"/>
              </a:ext>
            </a:extLst>
          </p:cNvPr>
          <p:cNvCxnSpPr>
            <a:cxnSpLocks/>
          </p:cNvCxnSpPr>
          <p:nvPr/>
        </p:nvCxnSpPr>
        <p:spPr>
          <a:xfrm>
            <a:off x="3441000" y="3861000"/>
            <a:ext cx="0" cy="7920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66908BAE-A269-5139-BA5F-11143414A220}"/>
              </a:ext>
            </a:extLst>
          </p:cNvPr>
          <p:cNvCxnSpPr>
            <a:cxnSpLocks/>
          </p:cNvCxnSpPr>
          <p:nvPr/>
        </p:nvCxnSpPr>
        <p:spPr>
          <a:xfrm>
            <a:off x="5529000" y="3861000"/>
            <a:ext cx="0" cy="7920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1BAC67E9-5BC0-8328-07A9-5EA342C16263}"/>
              </a:ext>
            </a:extLst>
          </p:cNvPr>
          <p:cNvCxnSpPr>
            <a:cxnSpLocks/>
          </p:cNvCxnSpPr>
          <p:nvPr/>
        </p:nvCxnSpPr>
        <p:spPr>
          <a:xfrm>
            <a:off x="7617000" y="3861000"/>
            <a:ext cx="0" cy="7920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8" name="矢印: 右 57">
            <a:extLst>
              <a:ext uri="{FF2B5EF4-FFF2-40B4-BE49-F238E27FC236}">
                <a16:creationId xmlns:a16="http://schemas.microsoft.com/office/drawing/2014/main" id="{4AA18E13-F066-93C8-ACE4-8225418D99FC}"/>
              </a:ext>
            </a:extLst>
          </p:cNvPr>
          <p:cNvSpPr/>
          <p:nvPr/>
        </p:nvSpPr>
        <p:spPr>
          <a:xfrm>
            <a:off x="1713000" y="4221000"/>
            <a:ext cx="7632000" cy="2880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69A0E9AC-806C-49B8-0F73-094BA419A8C6}"/>
              </a:ext>
            </a:extLst>
          </p:cNvPr>
          <p:cNvSpPr txBox="1"/>
          <p:nvPr/>
        </p:nvSpPr>
        <p:spPr>
          <a:xfrm>
            <a:off x="3369000" y="6165000"/>
            <a:ext cx="6135013" cy="338554"/>
          </a:xfrm>
          <a:prstGeom prst="rect">
            <a:avLst/>
          </a:prstGeom>
          <a:noFill/>
        </p:spPr>
        <p:txBody>
          <a:bodyPr wrap="none" rtlCol="0">
            <a:spAutoFit/>
          </a:bodyPr>
          <a:lstStyle/>
          <a:p>
            <a:r>
              <a:rPr kumimoji="1" lang="en-US" altLang="ja-JP" sz="1600" dirty="0"/>
              <a:t>* Post-Accident-Material-Relocation/Post-Accident-Heat-Removal </a:t>
            </a:r>
          </a:p>
        </p:txBody>
      </p:sp>
      <p:cxnSp>
        <p:nvCxnSpPr>
          <p:cNvPr id="38" name="直線コネクタ 37">
            <a:extLst>
              <a:ext uri="{FF2B5EF4-FFF2-40B4-BE49-F238E27FC236}">
                <a16:creationId xmlns:a16="http://schemas.microsoft.com/office/drawing/2014/main" id="{15C53B81-D532-C60E-424B-CCCDEF1D68DA}"/>
              </a:ext>
            </a:extLst>
          </p:cNvPr>
          <p:cNvCxnSpPr>
            <a:cxnSpLocks/>
          </p:cNvCxnSpPr>
          <p:nvPr/>
        </p:nvCxnSpPr>
        <p:spPr>
          <a:xfrm flipH="1">
            <a:off x="201000" y="3861000"/>
            <a:ext cx="9505600" cy="0"/>
          </a:xfrm>
          <a:prstGeom prst="line">
            <a:avLst/>
          </a:prstGeom>
          <a:ln w="381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66F3FE7C-7C54-8D56-FF87-015FED933965}"/>
              </a:ext>
            </a:extLst>
          </p:cNvPr>
          <p:cNvSpPr txBox="1"/>
          <p:nvPr/>
        </p:nvSpPr>
        <p:spPr>
          <a:xfrm>
            <a:off x="201000" y="3141000"/>
            <a:ext cx="1378904" cy="584775"/>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600" dirty="0">
                <a:solidFill>
                  <a:prstClr val="black"/>
                </a:solidFill>
              </a:rPr>
              <a:t>Conventional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600" dirty="0">
                <a:solidFill>
                  <a:prstClr val="black"/>
                </a:solidFill>
              </a:rPr>
              <a:t>method</a:t>
            </a:r>
          </a:p>
        </p:txBody>
      </p:sp>
      <p:sp>
        <p:nvSpPr>
          <p:cNvPr id="51" name="矢印: 右 50">
            <a:extLst>
              <a:ext uri="{FF2B5EF4-FFF2-40B4-BE49-F238E27FC236}">
                <a16:creationId xmlns:a16="http://schemas.microsoft.com/office/drawing/2014/main" id="{8D7BC239-7C63-0071-946F-F8870A63EFB1}"/>
              </a:ext>
            </a:extLst>
          </p:cNvPr>
          <p:cNvSpPr/>
          <p:nvPr/>
        </p:nvSpPr>
        <p:spPr>
          <a:xfrm>
            <a:off x="3801000" y="3501000"/>
            <a:ext cx="1368000" cy="2880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36" name="矢印: 右 35">
            <a:extLst>
              <a:ext uri="{FF2B5EF4-FFF2-40B4-BE49-F238E27FC236}">
                <a16:creationId xmlns:a16="http://schemas.microsoft.com/office/drawing/2014/main" id="{A09595D7-CE26-6B1E-38BE-BF49A7247A20}"/>
              </a:ext>
            </a:extLst>
          </p:cNvPr>
          <p:cNvSpPr/>
          <p:nvPr/>
        </p:nvSpPr>
        <p:spPr>
          <a:xfrm>
            <a:off x="1713000" y="3501000"/>
            <a:ext cx="1368000" cy="2880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37" name="矢印: 右 36">
            <a:extLst>
              <a:ext uri="{FF2B5EF4-FFF2-40B4-BE49-F238E27FC236}">
                <a16:creationId xmlns:a16="http://schemas.microsoft.com/office/drawing/2014/main" id="{2161C069-5459-2223-5A1F-A39EE4AAA4B8}"/>
              </a:ext>
            </a:extLst>
          </p:cNvPr>
          <p:cNvSpPr/>
          <p:nvPr/>
        </p:nvSpPr>
        <p:spPr>
          <a:xfrm>
            <a:off x="5889000" y="3501000"/>
            <a:ext cx="1368000" cy="2880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39" name="矢印: 右 38">
            <a:extLst>
              <a:ext uri="{FF2B5EF4-FFF2-40B4-BE49-F238E27FC236}">
                <a16:creationId xmlns:a16="http://schemas.microsoft.com/office/drawing/2014/main" id="{5818D8E9-BF91-274A-5CC0-78DB89E10448}"/>
              </a:ext>
            </a:extLst>
          </p:cNvPr>
          <p:cNvSpPr/>
          <p:nvPr/>
        </p:nvSpPr>
        <p:spPr>
          <a:xfrm>
            <a:off x="7977000" y="3501000"/>
            <a:ext cx="1368000" cy="2880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F479FDF4-73E9-09FF-ABA5-8DC210097EE2}"/>
              </a:ext>
            </a:extLst>
          </p:cNvPr>
          <p:cNvSpPr txBox="1"/>
          <p:nvPr/>
        </p:nvSpPr>
        <p:spPr>
          <a:xfrm>
            <a:off x="1857000" y="3213000"/>
            <a:ext cx="941348" cy="369332"/>
          </a:xfrm>
          <a:prstGeom prst="rect">
            <a:avLst/>
          </a:prstGeom>
          <a:noFill/>
        </p:spPr>
        <p:txBody>
          <a:bodyPr wrap="none" rtlCol="0">
            <a:spAutoFit/>
          </a:bodyPr>
          <a:lstStyle/>
          <a:p>
            <a:r>
              <a:rPr kumimoji="1" lang="en-US" altLang="ja-JP" dirty="0"/>
              <a:t>Code A</a:t>
            </a:r>
            <a:endParaRPr kumimoji="1" lang="ja-JP" altLang="en-US" dirty="0"/>
          </a:p>
        </p:txBody>
      </p:sp>
      <p:sp>
        <p:nvSpPr>
          <p:cNvPr id="40" name="テキスト ボックス 39">
            <a:extLst>
              <a:ext uri="{FF2B5EF4-FFF2-40B4-BE49-F238E27FC236}">
                <a16:creationId xmlns:a16="http://schemas.microsoft.com/office/drawing/2014/main" id="{7CF886BA-2A4E-A381-EAFD-384B81C5629D}"/>
              </a:ext>
            </a:extLst>
          </p:cNvPr>
          <p:cNvSpPr txBox="1"/>
          <p:nvPr/>
        </p:nvSpPr>
        <p:spPr>
          <a:xfrm>
            <a:off x="4017000" y="3213000"/>
            <a:ext cx="954107" cy="369332"/>
          </a:xfrm>
          <a:prstGeom prst="rect">
            <a:avLst/>
          </a:prstGeom>
          <a:noFill/>
        </p:spPr>
        <p:txBody>
          <a:bodyPr wrap="none" rtlCol="0">
            <a:spAutoFit/>
          </a:bodyPr>
          <a:lstStyle/>
          <a:p>
            <a:r>
              <a:rPr kumimoji="1" lang="en-US" altLang="ja-JP" dirty="0"/>
              <a:t>Code B</a:t>
            </a:r>
            <a:endParaRPr kumimoji="1" lang="ja-JP" altLang="en-US" dirty="0"/>
          </a:p>
        </p:txBody>
      </p:sp>
      <p:sp>
        <p:nvSpPr>
          <p:cNvPr id="41" name="テキスト ボックス 40">
            <a:extLst>
              <a:ext uri="{FF2B5EF4-FFF2-40B4-BE49-F238E27FC236}">
                <a16:creationId xmlns:a16="http://schemas.microsoft.com/office/drawing/2014/main" id="{8BF22AB0-863C-98F2-3085-85C222D2AB55}"/>
              </a:ext>
            </a:extLst>
          </p:cNvPr>
          <p:cNvSpPr txBox="1"/>
          <p:nvPr/>
        </p:nvSpPr>
        <p:spPr>
          <a:xfrm>
            <a:off x="6105000" y="3213000"/>
            <a:ext cx="966931" cy="369332"/>
          </a:xfrm>
          <a:prstGeom prst="rect">
            <a:avLst/>
          </a:prstGeom>
          <a:noFill/>
        </p:spPr>
        <p:txBody>
          <a:bodyPr wrap="none" rtlCol="0">
            <a:spAutoFit/>
          </a:bodyPr>
          <a:lstStyle/>
          <a:p>
            <a:r>
              <a:rPr kumimoji="1" lang="en-US" altLang="ja-JP" dirty="0"/>
              <a:t>Code C</a:t>
            </a:r>
            <a:endParaRPr kumimoji="1" lang="ja-JP" altLang="en-US" dirty="0"/>
          </a:p>
        </p:txBody>
      </p:sp>
      <p:sp>
        <p:nvSpPr>
          <p:cNvPr id="43" name="テキスト ボックス 42">
            <a:extLst>
              <a:ext uri="{FF2B5EF4-FFF2-40B4-BE49-F238E27FC236}">
                <a16:creationId xmlns:a16="http://schemas.microsoft.com/office/drawing/2014/main" id="{CCA8B0EE-C1B7-5C8D-5B4C-E9154F119469}"/>
              </a:ext>
            </a:extLst>
          </p:cNvPr>
          <p:cNvSpPr txBox="1"/>
          <p:nvPr/>
        </p:nvSpPr>
        <p:spPr>
          <a:xfrm>
            <a:off x="8121000" y="3213000"/>
            <a:ext cx="966931" cy="369332"/>
          </a:xfrm>
          <a:prstGeom prst="rect">
            <a:avLst/>
          </a:prstGeom>
          <a:noFill/>
        </p:spPr>
        <p:txBody>
          <a:bodyPr wrap="none" rtlCol="0">
            <a:spAutoFit/>
          </a:bodyPr>
          <a:lstStyle/>
          <a:p>
            <a:r>
              <a:rPr kumimoji="1" lang="en-US" altLang="ja-JP" dirty="0"/>
              <a:t>Code D</a:t>
            </a:r>
            <a:endParaRPr kumimoji="1" lang="ja-JP" altLang="en-US" dirty="0"/>
          </a:p>
        </p:txBody>
      </p:sp>
      <p:sp>
        <p:nvSpPr>
          <p:cNvPr id="6" name="矢印: 下カーブ 5">
            <a:extLst>
              <a:ext uri="{FF2B5EF4-FFF2-40B4-BE49-F238E27FC236}">
                <a16:creationId xmlns:a16="http://schemas.microsoft.com/office/drawing/2014/main" id="{2EE05CB1-8FBB-BF12-4D18-DA5EF3FF2844}"/>
              </a:ext>
            </a:extLst>
          </p:cNvPr>
          <p:cNvSpPr/>
          <p:nvPr/>
        </p:nvSpPr>
        <p:spPr>
          <a:xfrm>
            <a:off x="3081000" y="3285000"/>
            <a:ext cx="720000" cy="288000"/>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44" name="矢印: 下カーブ 43">
            <a:extLst>
              <a:ext uri="{FF2B5EF4-FFF2-40B4-BE49-F238E27FC236}">
                <a16:creationId xmlns:a16="http://schemas.microsoft.com/office/drawing/2014/main" id="{72675A95-D217-3074-8DC3-4D8CEDBEDBDB}"/>
              </a:ext>
            </a:extLst>
          </p:cNvPr>
          <p:cNvSpPr/>
          <p:nvPr/>
        </p:nvSpPr>
        <p:spPr>
          <a:xfrm>
            <a:off x="5169000" y="3285000"/>
            <a:ext cx="720000" cy="288000"/>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45" name="矢印: 下カーブ 44">
            <a:extLst>
              <a:ext uri="{FF2B5EF4-FFF2-40B4-BE49-F238E27FC236}">
                <a16:creationId xmlns:a16="http://schemas.microsoft.com/office/drawing/2014/main" id="{5484AFDB-98D0-CAE0-558E-C140E26B22D7}"/>
              </a:ext>
            </a:extLst>
          </p:cNvPr>
          <p:cNvSpPr/>
          <p:nvPr/>
        </p:nvSpPr>
        <p:spPr>
          <a:xfrm>
            <a:off x="7257000" y="3285000"/>
            <a:ext cx="720000" cy="288000"/>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9" name="テキスト ボックス 8">
            <a:extLst>
              <a:ext uri="{FF2B5EF4-FFF2-40B4-BE49-F238E27FC236}">
                <a16:creationId xmlns:a16="http://schemas.microsoft.com/office/drawing/2014/main" id="{D283C95D-B166-0135-2C31-AE83F6F70618}"/>
              </a:ext>
            </a:extLst>
          </p:cNvPr>
          <p:cNvSpPr txBox="1"/>
          <p:nvPr/>
        </p:nvSpPr>
        <p:spPr>
          <a:xfrm>
            <a:off x="3009000" y="2997000"/>
            <a:ext cx="867545" cy="338554"/>
          </a:xfrm>
          <a:prstGeom prst="rect">
            <a:avLst/>
          </a:prstGeom>
          <a:noFill/>
        </p:spPr>
        <p:txBody>
          <a:bodyPr wrap="none" rtlCol="0">
            <a:spAutoFit/>
          </a:bodyPr>
          <a:lstStyle/>
          <a:p>
            <a:r>
              <a:rPr kumimoji="1" lang="en-US" altLang="ja-JP" sz="1600" dirty="0"/>
              <a:t>Results</a:t>
            </a:r>
            <a:endParaRPr kumimoji="1" lang="ja-JP" altLang="en-US" sz="1600" dirty="0"/>
          </a:p>
        </p:txBody>
      </p:sp>
    </p:spTree>
    <p:extLst>
      <p:ext uri="{BB962C8B-B14F-4D97-AF65-F5344CB8AC3E}">
        <p14:creationId xmlns:p14="http://schemas.microsoft.com/office/powerpoint/2010/main" val="462892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Selected phenomena during SA</a:t>
            </a:r>
            <a:endParaRPr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pPr/>
              <a:t>16</a:t>
            </a:fld>
            <a:endParaRPr lang="ja-JP" altLang="en-US"/>
          </a:p>
        </p:txBody>
      </p:sp>
      <p:pic>
        <p:nvPicPr>
          <p:cNvPr id="42" name="図 41">
            <a:extLst>
              <a:ext uri="{FF2B5EF4-FFF2-40B4-BE49-F238E27FC236}">
                <a16:creationId xmlns:a16="http://schemas.microsoft.com/office/drawing/2014/main" id="{4A70C4DA-12C4-4744-A222-4BCAE713D80E}"/>
              </a:ext>
            </a:extLst>
          </p:cNvPr>
          <p:cNvPicPr>
            <a:picLocks noChangeAspect="1"/>
          </p:cNvPicPr>
          <p:nvPr/>
        </p:nvPicPr>
        <p:blipFill>
          <a:blip r:embed="rId3"/>
          <a:stretch>
            <a:fillRect/>
          </a:stretch>
        </p:blipFill>
        <p:spPr>
          <a:xfrm>
            <a:off x="4088904" y="1772816"/>
            <a:ext cx="5083302" cy="3467100"/>
          </a:xfrm>
          <a:prstGeom prst="rect">
            <a:avLst/>
          </a:prstGeom>
        </p:spPr>
      </p:pic>
      <p:cxnSp>
        <p:nvCxnSpPr>
          <p:cNvPr id="12" name="直線コネクタ 11">
            <a:extLst>
              <a:ext uri="{FF2B5EF4-FFF2-40B4-BE49-F238E27FC236}">
                <a16:creationId xmlns:a16="http://schemas.microsoft.com/office/drawing/2014/main" id="{A61E6815-163D-4417-9921-018B6A096277}"/>
              </a:ext>
            </a:extLst>
          </p:cNvPr>
          <p:cNvCxnSpPr>
            <a:cxnSpLocks/>
          </p:cNvCxnSpPr>
          <p:nvPr/>
        </p:nvCxnSpPr>
        <p:spPr>
          <a:xfrm flipH="1">
            <a:off x="6537176" y="1340768"/>
            <a:ext cx="576064" cy="1224136"/>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CB7D1A9A-8AD9-4A06-A7C2-DA6350EFA63F}"/>
              </a:ext>
            </a:extLst>
          </p:cNvPr>
          <p:cNvCxnSpPr>
            <a:cxnSpLocks/>
            <a:stCxn id="143" idx="2"/>
          </p:cNvCxnSpPr>
          <p:nvPr/>
        </p:nvCxnSpPr>
        <p:spPr>
          <a:xfrm>
            <a:off x="4916996" y="1556792"/>
            <a:ext cx="900100" cy="1008112"/>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AC062615-9A33-4143-8CBD-94A95FA79EB8}"/>
              </a:ext>
            </a:extLst>
          </p:cNvPr>
          <p:cNvCxnSpPr>
            <a:cxnSpLocks/>
            <a:stCxn id="147" idx="3"/>
          </p:cNvCxnSpPr>
          <p:nvPr/>
        </p:nvCxnSpPr>
        <p:spPr>
          <a:xfrm>
            <a:off x="3872880" y="2600908"/>
            <a:ext cx="1584176" cy="684076"/>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EB486022-F0EC-4693-A2AF-215797846E51}"/>
              </a:ext>
            </a:extLst>
          </p:cNvPr>
          <p:cNvCxnSpPr>
            <a:cxnSpLocks/>
            <a:stCxn id="148" idx="3"/>
          </p:cNvCxnSpPr>
          <p:nvPr/>
        </p:nvCxnSpPr>
        <p:spPr>
          <a:xfrm>
            <a:off x="3872880" y="3104964"/>
            <a:ext cx="1728192" cy="684076"/>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76617D81-D462-4D7B-9360-BC54C683A503}"/>
              </a:ext>
            </a:extLst>
          </p:cNvPr>
          <p:cNvCxnSpPr>
            <a:cxnSpLocks/>
            <a:stCxn id="149" idx="3"/>
          </p:cNvCxnSpPr>
          <p:nvPr/>
        </p:nvCxnSpPr>
        <p:spPr>
          <a:xfrm>
            <a:off x="3872880" y="3825044"/>
            <a:ext cx="1853044" cy="378656"/>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76" name="直線コネクタ 75">
            <a:extLst>
              <a:ext uri="{FF2B5EF4-FFF2-40B4-BE49-F238E27FC236}">
                <a16:creationId xmlns:a16="http://schemas.microsoft.com/office/drawing/2014/main" id="{87168DAC-6374-4997-85DC-2516ED000316}"/>
              </a:ext>
            </a:extLst>
          </p:cNvPr>
          <p:cNvCxnSpPr>
            <a:cxnSpLocks/>
            <a:stCxn id="150" idx="3"/>
          </p:cNvCxnSpPr>
          <p:nvPr/>
        </p:nvCxnSpPr>
        <p:spPr>
          <a:xfrm flipV="1">
            <a:off x="3872880" y="4300220"/>
            <a:ext cx="1855584" cy="100888"/>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77" name="直線コネクタ 76">
            <a:extLst>
              <a:ext uri="{FF2B5EF4-FFF2-40B4-BE49-F238E27FC236}">
                <a16:creationId xmlns:a16="http://schemas.microsoft.com/office/drawing/2014/main" id="{4F171F66-D4DB-46B2-8219-DADB2AFC0D2F}"/>
              </a:ext>
            </a:extLst>
          </p:cNvPr>
          <p:cNvCxnSpPr>
            <a:cxnSpLocks/>
            <a:stCxn id="151" idx="3"/>
          </p:cNvCxnSpPr>
          <p:nvPr/>
        </p:nvCxnSpPr>
        <p:spPr>
          <a:xfrm flipV="1">
            <a:off x="3872880" y="4391660"/>
            <a:ext cx="1860664" cy="585512"/>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78" name="直線コネクタ 77">
            <a:extLst>
              <a:ext uri="{FF2B5EF4-FFF2-40B4-BE49-F238E27FC236}">
                <a16:creationId xmlns:a16="http://schemas.microsoft.com/office/drawing/2014/main" id="{E8205D6A-B1F2-4FF4-8674-E5D6E1BDADFA}"/>
              </a:ext>
            </a:extLst>
          </p:cNvPr>
          <p:cNvCxnSpPr>
            <a:cxnSpLocks/>
            <a:stCxn id="152" idx="3"/>
          </p:cNvCxnSpPr>
          <p:nvPr/>
        </p:nvCxnSpPr>
        <p:spPr>
          <a:xfrm flipV="1">
            <a:off x="3872880" y="4612640"/>
            <a:ext cx="1847964" cy="940596"/>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89" name="直線コネクタ 88">
            <a:extLst>
              <a:ext uri="{FF2B5EF4-FFF2-40B4-BE49-F238E27FC236}">
                <a16:creationId xmlns:a16="http://schemas.microsoft.com/office/drawing/2014/main" id="{8988DF74-CA18-45B5-AB33-612808EA246B}"/>
              </a:ext>
            </a:extLst>
          </p:cNvPr>
          <p:cNvCxnSpPr>
            <a:cxnSpLocks/>
          </p:cNvCxnSpPr>
          <p:nvPr/>
        </p:nvCxnSpPr>
        <p:spPr>
          <a:xfrm flipV="1">
            <a:off x="4953000" y="4797152"/>
            <a:ext cx="720080" cy="1224136"/>
          </a:xfrm>
          <a:prstGeom prst="line">
            <a:avLst/>
          </a:prstGeom>
          <a:ln/>
        </p:spPr>
        <p:style>
          <a:lnRef idx="1">
            <a:schemeClr val="accent1"/>
          </a:lnRef>
          <a:fillRef idx="0">
            <a:schemeClr val="accent1"/>
          </a:fillRef>
          <a:effectRef idx="0">
            <a:schemeClr val="accent1"/>
          </a:effectRef>
          <a:fontRef idx="minor">
            <a:schemeClr val="tx1"/>
          </a:fontRef>
        </p:style>
      </p:cxnSp>
      <p:sp>
        <p:nvSpPr>
          <p:cNvPr id="93" name="テキスト ボックス 92">
            <a:extLst>
              <a:ext uri="{FF2B5EF4-FFF2-40B4-BE49-F238E27FC236}">
                <a16:creationId xmlns:a16="http://schemas.microsoft.com/office/drawing/2014/main" id="{18ABF4C9-4402-4227-96EF-1EDFD4A3D798}"/>
              </a:ext>
            </a:extLst>
          </p:cNvPr>
          <p:cNvSpPr txBox="1"/>
          <p:nvPr/>
        </p:nvSpPr>
        <p:spPr>
          <a:xfrm>
            <a:off x="848544" y="1196752"/>
            <a:ext cx="1188146" cy="338554"/>
          </a:xfrm>
          <a:prstGeom prst="rect">
            <a:avLst/>
          </a:prstGeom>
          <a:noFill/>
        </p:spPr>
        <p:txBody>
          <a:bodyPr wrap="none" rtlCol="0">
            <a:spAutoFit/>
          </a:bodyPr>
          <a:lstStyle/>
          <a:p>
            <a:r>
              <a:rPr kumimoji="1" lang="en-US" altLang="ja-JP" sz="1600" dirty="0"/>
              <a:t>: Ex-vessel</a:t>
            </a:r>
            <a:endParaRPr kumimoji="1" lang="ja-JP" altLang="en-US" sz="1600" dirty="0"/>
          </a:p>
        </p:txBody>
      </p:sp>
      <p:sp>
        <p:nvSpPr>
          <p:cNvPr id="95" name="テキスト ボックス 94">
            <a:extLst>
              <a:ext uri="{FF2B5EF4-FFF2-40B4-BE49-F238E27FC236}">
                <a16:creationId xmlns:a16="http://schemas.microsoft.com/office/drawing/2014/main" id="{51D64458-A3BA-4B93-87B4-14FFF9B222FE}"/>
              </a:ext>
            </a:extLst>
          </p:cNvPr>
          <p:cNvSpPr txBox="1"/>
          <p:nvPr/>
        </p:nvSpPr>
        <p:spPr>
          <a:xfrm>
            <a:off x="848544" y="908720"/>
            <a:ext cx="1120820" cy="338554"/>
          </a:xfrm>
          <a:prstGeom prst="rect">
            <a:avLst/>
          </a:prstGeom>
          <a:noFill/>
        </p:spPr>
        <p:txBody>
          <a:bodyPr wrap="none" rtlCol="0">
            <a:spAutoFit/>
          </a:bodyPr>
          <a:lstStyle/>
          <a:p>
            <a:r>
              <a:rPr kumimoji="1" lang="en-US" altLang="ja-JP" sz="1600" dirty="0"/>
              <a:t>: In-vessel</a:t>
            </a:r>
            <a:endParaRPr kumimoji="1" lang="ja-JP" altLang="en-US" sz="1600" dirty="0"/>
          </a:p>
        </p:txBody>
      </p:sp>
      <p:sp>
        <p:nvSpPr>
          <p:cNvPr id="98" name="テキスト ボックス 97">
            <a:extLst>
              <a:ext uri="{FF2B5EF4-FFF2-40B4-BE49-F238E27FC236}">
                <a16:creationId xmlns:a16="http://schemas.microsoft.com/office/drawing/2014/main" id="{49CB54F1-E724-49A0-8B22-B54310E254EF}"/>
              </a:ext>
            </a:extLst>
          </p:cNvPr>
          <p:cNvSpPr txBox="1"/>
          <p:nvPr/>
        </p:nvSpPr>
        <p:spPr>
          <a:xfrm>
            <a:off x="848544" y="1484784"/>
            <a:ext cx="2180277" cy="584775"/>
          </a:xfrm>
          <a:prstGeom prst="rect">
            <a:avLst/>
          </a:prstGeom>
          <a:noFill/>
        </p:spPr>
        <p:txBody>
          <a:bodyPr wrap="none" rtlCol="0">
            <a:spAutoFit/>
          </a:bodyPr>
          <a:lstStyle/>
          <a:p>
            <a:r>
              <a:rPr kumimoji="1" lang="en-US" altLang="ja-JP" sz="1600" dirty="0"/>
              <a:t>: </a:t>
            </a:r>
            <a:r>
              <a:rPr lang="en-US" altLang="ja-JP" sz="1600" dirty="0"/>
              <a:t>A</a:t>
            </a:r>
            <a:r>
              <a:rPr kumimoji="1" lang="en-US" altLang="ja-JP" sz="1600" dirty="0"/>
              <a:t>lready incorporated</a:t>
            </a:r>
          </a:p>
          <a:p>
            <a:r>
              <a:rPr lang="en-US" altLang="ja-JP" sz="1600" dirty="0"/>
              <a:t>  </a:t>
            </a:r>
            <a:r>
              <a:rPr kumimoji="1" lang="en-US" altLang="ja-JP" sz="1600" dirty="0"/>
              <a:t>into the code</a:t>
            </a:r>
            <a:endParaRPr kumimoji="1" lang="ja-JP" altLang="en-US" sz="1600" dirty="0"/>
          </a:p>
        </p:txBody>
      </p:sp>
      <p:sp>
        <p:nvSpPr>
          <p:cNvPr id="99" name="テキスト ボックス 98">
            <a:extLst>
              <a:ext uri="{FF2B5EF4-FFF2-40B4-BE49-F238E27FC236}">
                <a16:creationId xmlns:a16="http://schemas.microsoft.com/office/drawing/2014/main" id="{AA0276F6-2FE8-404A-A017-0EAA34F12F6A}"/>
              </a:ext>
            </a:extLst>
          </p:cNvPr>
          <p:cNvSpPr txBox="1"/>
          <p:nvPr/>
        </p:nvSpPr>
        <p:spPr>
          <a:xfrm>
            <a:off x="560512" y="1484784"/>
            <a:ext cx="530915" cy="338554"/>
          </a:xfrm>
          <a:prstGeom prst="rect">
            <a:avLst/>
          </a:prstGeom>
          <a:noFill/>
        </p:spPr>
        <p:txBody>
          <a:bodyPr wrap="none" rtlCol="0">
            <a:spAutoFit/>
          </a:bodyPr>
          <a:lstStyle/>
          <a:p>
            <a:pPr marL="285750" indent="-285750">
              <a:buFont typeface="Wingdings" panose="05000000000000000000" pitchFamily="2" charset="2"/>
              <a:buChar char="l"/>
            </a:pPr>
            <a:r>
              <a:rPr lang="en-US" altLang="ja-JP" sz="1600" dirty="0"/>
              <a:t> </a:t>
            </a:r>
            <a:endParaRPr kumimoji="1" lang="ja-JP" altLang="en-US" sz="1600" dirty="0"/>
          </a:p>
        </p:txBody>
      </p:sp>
      <p:sp>
        <p:nvSpPr>
          <p:cNvPr id="100" name="正方形/長方形 99">
            <a:extLst>
              <a:ext uri="{FF2B5EF4-FFF2-40B4-BE49-F238E27FC236}">
                <a16:creationId xmlns:a16="http://schemas.microsoft.com/office/drawing/2014/main" id="{3EF2E4E0-4178-4E5B-9A2A-6EF3595FE26F}"/>
              </a:ext>
            </a:extLst>
          </p:cNvPr>
          <p:cNvSpPr/>
          <p:nvPr/>
        </p:nvSpPr>
        <p:spPr>
          <a:xfrm>
            <a:off x="488504" y="908720"/>
            <a:ext cx="2520280" cy="1152128"/>
          </a:xfrm>
          <a:prstGeom prst="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テキスト ボックス 100">
            <a:extLst>
              <a:ext uri="{FF2B5EF4-FFF2-40B4-BE49-F238E27FC236}">
                <a16:creationId xmlns:a16="http://schemas.microsoft.com/office/drawing/2014/main" id="{47911F93-4762-4DCB-9011-9CCDF4A7ED3A}"/>
              </a:ext>
            </a:extLst>
          </p:cNvPr>
          <p:cNvSpPr txBox="1"/>
          <p:nvPr/>
        </p:nvSpPr>
        <p:spPr>
          <a:xfrm>
            <a:off x="6609184" y="5373216"/>
            <a:ext cx="1369286" cy="307777"/>
          </a:xfrm>
          <a:prstGeom prst="rect">
            <a:avLst/>
          </a:prstGeom>
          <a:noFill/>
        </p:spPr>
        <p:txBody>
          <a:bodyPr wrap="none" rtlCol="0">
            <a:spAutoFit/>
          </a:bodyPr>
          <a:lstStyle/>
          <a:p>
            <a:r>
              <a:rPr kumimoji="1" lang="en-US" altLang="ja-JP" sz="1400" dirty="0"/>
              <a:t>Reactor vessel</a:t>
            </a:r>
            <a:endParaRPr kumimoji="1" lang="ja-JP" altLang="en-US" sz="1400" dirty="0"/>
          </a:p>
        </p:txBody>
      </p:sp>
      <p:sp>
        <p:nvSpPr>
          <p:cNvPr id="102" name="テキスト ボックス 101">
            <a:extLst>
              <a:ext uri="{FF2B5EF4-FFF2-40B4-BE49-F238E27FC236}">
                <a16:creationId xmlns:a16="http://schemas.microsoft.com/office/drawing/2014/main" id="{7CE6C23D-5E34-4D89-BA10-DAE874D226D8}"/>
              </a:ext>
            </a:extLst>
          </p:cNvPr>
          <p:cNvSpPr txBox="1"/>
          <p:nvPr/>
        </p:nvSpPr>
        <p:spPr>
          <a:xfrm>
            <a:off x="8193360" y="4149080"/>
            <a:ext cx="1417376" cy="523220"/>
          </a:xfrm>
          <a:prstGeom prst="rect">
            <a:avLst/>
          </a:prstGeom>
          <a:noFill/>
        </p:spPr>
        <p:txBody>
          <a:bodyPr wrap="none" rtlCol="0">
            <a:spAutoFit/>
          </a:bodyPr>
          <a:lstStyle/>
          <a:p>
            <a:r>
              <a:rPr kumimoji="1" lang="en-US" altLang="ja-JP" sz="1400" dirty="0"/>
              <a:t>Intermediate</a:t>
            </a:r>
          </a:p>
          <a:p>
            <a:r>
              <a:rPr kumimoji="1" lang="en-US" altLang="ja-JP" sz="1400" dirty="0"/>
              <a:t>heat exchanger</a:t>
            </a:r>
            <a:endParaRPr kumimoji="1" lang="ja-JP" altLang="en-US" sz="1400" dirty="0"/>
          </a:p>
        </p:txBody>
      </p:sp>
      <p:sp>
        <p:nvSpPr>
          <p:cNvPr id="103" name="テキスト ボックス 102">
            <a:extLst>
              <a:ext uri="{FF2B5EF4-FFF2-40B4-BE49-F238E27FC236}">
                <a16:creationId xmlns:a16="http://schemas.microsoft.com/office/drawing/2014/main" id="{ED8137F7-9E12-4C8E-9F10-F1AA97AA3934}"/>
              </a:ext>
            </a:extLst>
          </p:cNvPr>
          <p:cNvSpPr txBox="1"/>
          <p:nvPr/>
        </p:nvSpPr>
        <p:spPr>
          <a:xfrm>
            <a:off x="8193360" y="3501008"/>
            <a:ext cx="1140056" cy="523220"/>
          </a:xfrm>
          <a:prstGeom prst="rect">
            <a:avLst/>
          </a:prstGeom>
          <a:noFill/>
        </p:spPr>
        <p:txBody>
          <a:bodyPr wrap="none" rtlCol="0">
            <a:spAutoFit/>
          </a:bodyPr>
          <a:lstStyle/>
          <a:p>
            <a:r>
              <a:rPr kumimoji="1" lang="en-US" altLang="ja-JP" sz="1400" dirty="0"/>
              <a:t>Secondary</a:t>
            </a:r>
          </a:p>
          <a:p>
            <a:r>
              <a:rPr kumimoji="1" lang="en-US" altLang="ja-JP" sz="1400" dirty="0"/>
              <a:t>cooling loop</a:t>
            </a:r>
          </a:p>
        </p:txBody>
      </p:sp>
      <p:cxnSp>
        <p:nvCxnSpPr>
          <p:cNvPr id="106" name="直線コネクタ 105">
            <a:extLst>
              <a:ext uri="{FF2B5EF4-FFF2-40B4-BE49-F238E27FC236}">
                <a16:creationId xmlns:a16="http://schemas.microsoft.com/office/drawing/2014/main" id="{3CB74A21-9338-41CC-8C91-31BFAFC94824}"/>
              </a:ext>
            </a:extLst>
          </p:cNvPr>
          <p:cNvCxnSpPr>
            <a:cxnSpLocks/>
            <a:stCxn id="102" idx="1"/>
          </p:cNvCxnSpPr>
          <p:nvPr/>
        </p:nvCxnSpPr>
        <p:spPr>
          <a:xfrm flipH="1" flipV="1">
            <a:off x="7226217" y="4118909"/>
            <a:ext cx="967143" cy="291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矢印: 右 109">
            <a:extLst>
              <a:ext uri="{FF2B5EF4-FFF2-40B4-BE49-F238E27FC236}">
                <a16:creationId xmlns:a16="http://schemas.microsoft.com/office/drawing/2014/main" id="{250D234C-E387-4D8C-A493-6DFB49832B1E}"/>
              </a:ext>
            </a:extLst>
          </p:cNvPr>
          <p:cNvSpPr/>
          <p:nvPr/>
        </p:nvSpPr>
        <p:spPr>
          <a:xfrm>
            <a:off x="7689304" y="3645024"/>
            <a:ext cx="504056" cy="216024"/>
          </a:xfrm>
          <a:prstGeom prst="rightArrow">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11" name="直線コネクタ 110">
            <a:extLst>
              <a:ext uri="{FF2B5EF4-FFF2-40B4-BE49-F238E27FC236}">
                <a16:creationId xmlns:a16="http://schemas.microsoft.com/office/drawing/2014/main" id="{070D2857-18F0-461A-9783-CBAE60E68569}"/>
              </a:ext>
            </a:extLst>
          </p:cNvPr>
          <p:cNvCxnSpPr>
            <a:cxnSpLocks/>
          </p:cNvCxnSpPr>
          <p:nvPr/>
        </p:nvCxnSpPr>
        <p:spPr>
          <a:xfrm flipH="1" flipV="1">
            <a:off x="5961112" y="4581128"/>
            <a:ext cx="720080" cy="8640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テキスト ボックス 114">
            <a:extLst>
              <a:ext uri="{FF2B5EF4-FFF2-40B4-BE49-F238E27FC236}">
                <a16:creationId xmlns:a16="http://schemas.microsoft.com/office/drawing/2014/main" id="{83AE03A8-FEFF-4568-92C6-D79516D1DD10}"/>
              </a:ext>
            </a:extLst>
          </p:cNvPr>
          <p:cNvSpPr txBox="1"/>
          <p:nvPr/>
        </p:nvSpPr>
        <p:spPr>
          <a:xfrm>
            <a:off x="7401272" y="1412776"/>
            <a:ext cx="1757212" cy="307777"/>
          </a:xfrm>
          <a:prstGeom prst="rect">
            <a:avLst/>
          </a:prstGeom>
          <a:noFill/>
        </p:spPr>
        <p:txBody>
          <a:bodyPr wrap="none" rtlCol="0">
            <a:spAutoFit/>
          </a:bodyPr>
          <a:lstStyle/>
          <a:p>
            <a:r>
              <a:rPr lang="en-US" altLang="ja-JP" sz="1400" dirty="0"/>
              <a:t>Containment</a:t>
            </a:r>
            <a:r>
              <a:rPr kumimoji="1" lang="en-US" altLang="ja-JP" sz="1400" dirty="0"/>
              <a:t> vessel</a:t>
            </a:r>
            <a:endParaRPr kumimoji="1" lang="ja-JP" altLang="en-US" sz="1400" dirty="0"/>
          </a:p>
        </p:txBody>
      </p:sp>
      <p:cxnSp>
        <p:nvCxnSpPr>
          <p:cNvPr id="117" name="直線コネクタ 116">
            <a:extLst>
              <a:ext uri="{FF2B5EF4-FFF2-40B4-BE49-F238E27FC236}">
                <a16:creationId xmlns:a16="http://schemas.microsoft.com/office/drawing/2014/main" id="{999D6A4A-3527-4D71-BF04-8BFF5E534668}"/>
              </a:ext>
            </a:extLst>
          </p:cNvPr>
          <p:cNvCxnSpPr>
            <a:cxnSpLocks/>
          </p:cNvCxnSpPr>
          <p:nvPr/>
        </p:nvCxnSpPr>
        <p:spPr>
          <a:xfrm flipV="1">
            <a:off x="7185248" y="1628800"/>
            <a:ext cx="288032" cy="360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3" name="四角形: 角を丸くする 142">
            <a:extLst>
              <a:ext uri="{FF2B5EF4-FFF2-40B4-BE49-F238E27FC236}">
                <a16:creationId xmlns:a16="http://schemas.microsoft.com/office/drawing/2014/main" id="{93DDBDBF-9762-48F7-BD69-E1CA8C9AAC19}"/>
              </a:ext>
            </a:extLst>
          </p:cNvPr>
          <p:cNvSpPr/>
          <p:nvPr/>
        </p:nvSpPr>
        <p:spPr>
          <a:xfrm>
            <a:off x="3872880" y="980728"/>
            <a:ext cx="2088232" cy="576064"/>
          </a:xfrm>
          <a:prstGeom prst="roundRect">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kumimoji="1" lang="en-US" altLang="ja-JP" dirty="0"/>
              <a:t>Atmospheric chemical reaction</a:t>
            </a:r>
          </a:p>
        </p:txBody>
      </p:sp>
      <p:sp>
        <p:nvSpPr>
          <p:cNvPr id="145" name="四角形: 角を丸くする 144">
            <a:extLst>
              <a:ext uri="{FF2B5EF4-FFF2-40B4-BE49-F238E27FC236}">
                <a16:creationId xmlns:a16="http://schemas.microsoft.com/office/drawing/2014/main" id="{AF0353A1-33ED-4C76-827B-F74882484BCC}"/>
              </a:ext>
            </a:extLst>
          </p:cNvPr>
          <p:cNvSpPr/>
          <p:nvPr/>
        </p:nvSpPr>
        <p:spPr>
          <a:xfrm>
            <a:off x="6321152" y="980728"/>
            <a:ext cx="3096344" cy="360040"/>
          </a:xfrm>
          <a:prstGeom prst="roundRect">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kumimoji="1" lang="en-US" altLang="ja-JP" dirty="0"/>
              <a:t>Transport of fission products</a:t>
            </a:r>
          </a:p>
        </p:txBody>
      </p:sp>
      <p:sp>
        <p:nvSpPr>
          <p:cNvPr id="147" name="四角形: 角を丸くする 146">
            <a:extLst>
              <a:ext uri="{FF2B5EF4-FFF2-40B4-BE49-F238E27FC236}">
                <a16:creationId xmlns:a16="http://schemas.microsoft.com/office/drawing/2014/main" id="{EB07D910-4744-4A20-A789-8BADAF0F16A1}"/>
              </a:ext>
            </a:extLst>
          </p:cNvPr>
          <p:cNvSpPr/>
          <p:nvPr/>
        </p:nvSpPr>
        <p:spPr>
          <a:xfrm>
            <a:off x="488504" y="2420888"/>
            <a:ext cx="3384376" cy="360040"/>
          </a:xfrm>
          <a:prstGeom prst="round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marL="180975" indent="-180975">
              <a:buFont typeface="Wingdings" panose="05000000000000000000" pitchFamily="2" charset="2"/>
              <a:buChar char="l"/>
            </a:pPr>
            <a:r>
              <a:rPr kumimoji="1" lang="en-US" altLang="ja-JP" dirty="0"/>
              <a:t>Ex-vessel thermal hydraulics</a:t>
            </a:r>
          </a:p>
        </p:txBody>
      </p:sp>
      <p:sp>
        <p:nvSpPr>
          <p:cNvPr id="148" name="四角形: 角を丸くする 147">
            <a:extLst>
              <a:ext uri="{FF2B5EF4-FFF2-40B4-BE49-F238E27FC236}">
                <a16:creationId xmlns:a16="http://schemas.microsoft.com/office/drawing/2014/main" id="{C3313756-7D0E-4032-AEA4-4E3C5718CC80}"/>
              </a:ext>
            </a:extLst>
          </p:cNvPr>
          <p:cNvSpPr/>
          <p:nvPr/>
        </p:nvSpPr>
        <p:spPr>
          <a:xfrm>
            <a:off x="488504" y="2924944"/>
            <a:ext cx="3384376" cy="360040"/>
          </a:xfrm>
          <a:prstGeom prst="round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marL="180975" indent="-180975">
              <a:buFont typeface="Wingdings" panose="05000000000000000000" pitchFamily="2" charset="2"/>
              <a:buChar char="l"/>
            </a:pPr>
            <a:r>
              <a:rPr lang="en-US" altLang="ja-JP" dirty="0"/>
              <a:t>Sodium fire</a:t>
            </a:r>
            <a:endParaRPr kumimoji="1" lang="en-US" altLang="ja-JP" dirty="0"/>
          </a:p>
        </p:txBody>
      </p:sp>
      <p:sp>
        <p:nvSpPr>
          <p:cNvPr id="149" name="四角形: 角を丸くする 148">
            <a:extLst>
              <a:ext uri="{FF2B5EF4-FFF2-40B4-BE49-F238E27FC236}">
                <a16:creationId xmlns:a16="http://schemas.microsoft.com/office/drawing/2014/main" id="{27B5A28C-FC10-4C25-82E3-C622A031D1B0}"/>
              </a:ext>
            </a:extLst>
          </p:cNvPr>
          <p:cNvSpPr/>
          <p:nvPr/>
        </p:nvSpPr>
        <p:spPr>
          <a:xfrm>
            <a:off x="488504" y="3645024"/>
            <a:ext cx="3384376" cy="360040"/>
          </a:xfrm>
          <a:prstGeom prst="roundRect">
            <a:avLst/>
          </a:prstGeom>
          <a:ln w="19050"/>
        </p:spPr>
        <p:style>
          <a:lnRef idx="2">
            <a:schemeClr val="accent2"/>
          </a:lnRef>
          <a:fillRef idx="1">
            <a:schemeClr val="lt1"/>
          </a:fillRef>
          <a:effectRef idx="0">
            <a:schemeClr val="accent2"/>
          </a:effectRef>
          <a:fontRef idx="minor">
            <a:schemeClr val="dk1"/>
          </a:fontRef>
        </p:style>
        <p:txBody>
          <a:bodyPr rtlCol="0" anchor="ctr"/>
          <a:lstStyle/>
          <a:p>
            <a:pPr marL="180975" indent="-180975">
              <a:buFont typeface="Wingdings" panose="05000000000000000000" pitchFamily="2" charset="2"/>
              <a:buChar char="l"/>
            </a:pPr>
            <a:r>
              <a:rPr kumimoji="1" lang="en-US" altLang="ja-JP" dirty="0"/>
              <a:t>In-vessel thermal hydraulics</a:t>
            </a:r>
          </a:p>
        </p:txBody>
      </p:sp>
      <p:sp>
        <p:nvSpPr>
          <p:cNvPr id="150" name="四角形: 角を丸くする 149">
            <a:extLst>
              <a:ext uri="{FF2B5EF4-FFF2-40B4-BE49-F238E27FC236}">
                <a16:creationId xmlns:a16="http://schemas.microsoft.com/office/drawing/2014/main" id="{BCB319F9-739E-4D00-90C9-009CE5B547FF}"/>
              </a:ext>
            </a:extLst>
          </p:cNvPr>
          <p:cNvSpPr/>
          <p:nvPr/>
        </p:nvSpPr>
        <p:spPr>
          <a:xfrm>
            <a:off x="488504" y="4221088"/>
            <a:ext cx="3384376" cy="360040"/>
          </a:xfrm>
          <a:prstGeom prst="roundRect">
            <a:avLst/>
          </a:prstGeom>
          <a:ln w="19050"/>
        </p:spPr>
        <p:style>
          <a:lnRef idx="2">
            <a:schemeClr val="accent2"/>
          </a:lnRef>
          <a:fillRef idx="1">
            <a:schemeClr val="lt1"/>
          </a:fillRef>
          <a:effectRef idx="0">
            <a:schemeClr val="accent2"/>
          </a:effectRef>
          <a:fontRef idx="minor">
            <a:schemeClr val="dk1"/>
          </a:fontRef>
        </p:style>
        <p:txBody>
          <a:bodyPr rtlCol="0" anchor="ctr"/>
          <a:lstStyle/>
          <a:p>
            <a:r>
              <a:rPr kumimoji="1" lang="en-US" altLang="ja-JP" dirty="0"/>
              <a:t>Transport of fission products</a:t>
            </a:r>
          </a:p>
        </p:txBody>
      </p:sp>
      <p:sp>
        <p:nvSpPr>
          <p:cNvPr id="151" name="四角形: 角を丸くする 150">
            <a:extLst>
              <a:ext uri="{FF2B5EF4-FFF2-40B4-BE49-F238E27FC236}">
                <a16:creationId xmlns:a16="http://schemas.microsoft.com/office/drawing/2014/main" id="{E0907924-3136-48CC-90DD-D2BBDFBE2F6D}"/>
              </a:ext>
            </a:extLst>
          </p:cNvPr>
          <p:cNvSpPr/>
          <p:nvPr/>
        </p:nvSpPr>
        <p:spPr>
          <a:xfrm>
            <a:off x="488504" y="4797152"/>
            <a:ext cx="3384376" cy="360040"/>
          </a:xfrm>
          <a:prstGeom prst="roundRect">
            <a:avLst/>
          </a:prstGeom>
          <a:ln w="19050"/>
        </p:spPr>
        <p:style>
          <a:lnRef idx="2">
            <a:schemeClr val="accent2"/>
          </a:lnRef>
          <a:fillRef idx="1">
            <a:schemeClr val="lt1"/>
          </a:fillRef>
          <a:effectRef idx="0">
            <a:schemeClr val="accent2"/>
          </a:effectRef>
          <a:fontRef idx="minor">
            <a:schemeClr val="dk1"/>
          </a:fontRef>
        </p:style>
        <p:txBody>
          <a:bodyPr rtlCol="0" anchor="ctr"/>
          <a:lstStyle/>
          <a:p>
            <a:r>
              <a:rPr kumimoji="1" lang="en-US" altLang="ja-JP" dirty="0"/>
              <a:t>Neutronics and core </a:t>
            </a:r>
            <a:r>
              <a:rPr lang="en-US" altLang="ja-JP" dirty="0"/>
              <a:t>disruption</a:t>
            </a:r>
            <a:endParaRPr kumimoji="1" lang="en-US" altLang="ja-JP" dirty="0"/>
          </a:p>
        </p:txBody>
      </p:sp>
      <p:sp>
        <p:nvSpPr>
          <p:cNvPr id="152" name="四角形: 角を丸くする 151">
            <a:extLst>
              <a:ext uri="{FF2B5EF4-FFF2-40B4-BE49-F238E27FC236}">
                <a16:creationId xmlns:a16="http://schemas.microsoft.com/office/drawing/2014/main" id="{0669B2DB-B964-49B0-86C1-68A22346D63C}"/>
              </a:ext>
            </a:extLst>
          </p:cNvPr>
          <p:cNvSpPr/>
          <p:nvPr/>
        </p:nvSpPr>
        <p:spPr>
          <a:xfrm>
            <a:off x="488504" y="5373216"/>
            <a:ext cx="3384376" cy="360040"/>
          </a:xfrm>
          <a:prstGeom prst="roundRect">
            <a:avLst/>
          </a:prstGeom>
          <a:ln w="19050"/>
        </p:spPr>
        <p:style>
          <a:lnRef idx="2">
            <a:schemeClr val="accent2"/>
          </a:lnRef>
          <a:fillRef idx="1">
            <a:schemeClr val="lt1"/>
          </a:fillRef>
          <a:effectRef idx="0">
            <a:schemeClr val="accent2"/>
          </a:effectRef>
          <a:fontRef idx="minor">
            <a:schemeClr val="dk1"/>
          </a:fontRef>
        </p:style>
        <p:txBody>
          <a:bodyPr rtlCol="0" anchor="ctr"/>
          <a:lstStyle/>
          <a:p>
            <a:pPr marL="180975" indent="-180975">
              <a:buFont typeface="Wingdings" panose="05000000000000000000" pitchFamily="2" charset="2"/>
              <a:buChar char="l"/>
            </a:pPr>
            <a:r>
              <a:rPr kumimoji="1" lang="en-US" altLang="ja-JP" dirty="0"/>
              <a:t>Molten core relocation</a:t>
            </a:r>
          </a:p>
        </p:txBody>
      </p:sp>
      <p:sp>
        <p:nvSpPr>
          <p:cNvPr id="154" name="四角形: 角を丸くする 153">
            <a:extLst>
              <a:ext uri="{FF2B5EF4-FFF2-40B4-BE49-F238E27FC236}">
                <a16:creationId xmlns:a16="http://schemas.microsoft.com/office/drawing/2014/main" id="{510C0FB8-BC51-4AE9-8169-B2E931440BDB}"/>
              </a:ext>
            </a:extLst>
          </p:cNvPr>
          <p:cNvSpPr/>
          <p:nvPr/>
        </p:nvSpPr>
        <p:spPr>
          <a:xfrm>
            <a:off x="2432720" y="6021288"/>
            <a:ext cx="3312368" cy="360040"/>
          </a:xfrm>
          <a:prstGeom prst="round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marL="180975" indent="-180975">
              <a:buFont typeface="Wingdings" panose="05000000000000000000" pitchFamily="2" charset="2"/>
              <a:buChar char="l"/>
            </a:pPr>
            <a:r>
              <a:rPr kumimoji="1" lang="en-US" altLang="ja-JP" dirty="0"/>
              <a:t>Sodium-concrete interaction</a:t>
            </a:r>
          </a:p>
        </p:txBody>
      </p:sp>
      <p:sp>
        <p:nvSpPr>
          <p:cNvPr id="40" name="四角形: 角を丸くする 39">
            <a:extLst>
              <a:ext uri="{FF2B5EF4-FFF2-40B4-BE49-F238E27FC236}">
                <a16:creationId xmlns:a16="http://schemas.microsoft.com/office/drawing/2014/main" id="{950B38A4-DE90-46BA-9A82-A578FBA6DF74}"/>
              </a:ext>
            </a:extLst>
          </p:cNvPr>
          <p:cNvSpPr/>
          <p:nvPr/>
        </p:nvSpPr>
        <p:spPr>
          <a:xfrm>
            <a:off x="5889104" y="6021288"/>
            <a:ext cx="3168352" cy="360040"/>
          </a:xfrm>
          <a:prstGeom prst="round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marL="180975" indent="-180975">
              <a:buFont typeface="Wingdings" panose="05000000000000000000" pitchFamily="2" charset="2"/>
              <a:buChar char="l"/>
            </a:pPr>
            <a:r>
              <a:rPr lang="en-US" altLang="ja-JP" dirty="0"/>
              <a:t>Debris</a:t>
            </a:r>
            <a:r>
              <a:rPr kumimoji="1" lang="en-US" altLang="ja-JP" dirty="0"/>
              <a:t>-concrete interaction</a:t>
            </a:r>
          </a:p>
        </p:txBody>
      </p:sp>
      <p:cxnSp>
        <p:nvCxnSpPr>
          <p:cNvPr id="51" name="直線コネクタ 50">
            <a:extLst>
              <a:ext uri="{FF2B5EF4-FFF2-40B4-BE49-F238E27FC236}">
                <a16:creationId xmlns:a16="http://schemas.microsoft.com/office/drawing/2014/main" id="{14D55630-7A1B-4710-95E1-E76A62F05DB1}"/>
              </a:ext>
            </a:extLst>
          </p:cNvPr>
          <p:cNvCxnSpPr>
            <a:cxnSpLocks/>
          </p:cNvCxnSpPr>
          <p:nvPr/>
        </p:nvCxnSpPr>
        <p:spPr>
          <a:xfrm flipH="1" flipV="1">
            <a:off x="5745088" y="4797152"/>
            <a:ext cx="720080" cy="1224136"/>
          </a:xfrm>
          <a:prstGeom prst="line">
            <a:avLst/>
          </a:prstGeom>
          <a:ln/>
        </p:spPr>
        <p:style>
          <a:lnRef idx="1">
            <a:schemeClr val="accent1"/>
          </a:lnRef>
          <a:fillRef idx="0">
            <a:schemeClr val="accent1"/>
          </a:fillRef>
          <a:effectRef idx="0">
            <a:schemeClr val="accent1"/>
          </a:effectRef>
          <a:fontRef idx="minor">
            <a:schemeClr val="tx1"/>
          </a:fontRef>
        </p:style>
      </p:cxnSp>
      <p:sp>
        <p:nvSpPr>
          <p:cNvPr id="7" name="四角形: 角を丸くする 6">
            <a:extLst>
              <a:ext uri="{FF2B5EF4-FFF2-40B4-BE49-F238E27FC236}">
                <a16:creationId xmlns:a16="http://schemas.microsoft.com/office/drawing/2014/main" id="{4F1A69E5-B3C2-41DF-83F3-5E5055C6DD5C}"/>
              </a:ext>
            </a:extLst>
          </p:cNvPr>
          <p:cNvSpPr/>
          <p:nvPr/>
        </p:nvSpPr>
        <p:spPr>
          <a:xfrm>
            <a:off x="560512" y="980728"/>
            <a:ext cx="288032" cy="216024"/>
          </a:xfrm>
          <a:prstGeom prst="roundRect">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45" name="四角形: 角を丸くする 44">
            <a:extLst>
              <a:ext uri="{FF2B5EF4-FFF2-40B4-BE49-F238E27FC236}">
                <a16:creationId xmlns:a16="http://schemas.microsoft.com/office/drawing/2014/main" id="{8BA63B37-10A2-4715-B5F8-9CECB2E07014}"/>
              </a:ext>
            </a:extLst>
          </p:cNvPr>
          <p:cNvSpPr/>
          <p:nvPr/>
        </p:nvSpPr>
        <p:spPr>
          <a:xfrm>
            <a:off x="560512" y="1268760"/>
            <a:ext cx="288032" cy="216024"/>
          </a:xfrm>
          <a:prstGeom prst="round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749883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Analytical models</a:t>
            </a:r>
            <a:endParaRPr lang="ja-JP" altLang="en-US" dirty="0"/>
          </a:p>
        </p:txBody>
      </p:sp>
      <p:sp>
        <p:nvSpPr>
          <p:cNvPr id="3" name="コンテンツ プレースホルダー 2"/>
          <p:cNvSpPr>
            <a:spLocks noGrp="1"/>
          </p:cNvSpPr>
          <p:nvPr>
            <p:ph idx="1"/>
          </p:nvPr>
        </p:nvSpPr>
        <p:spPr>
          <a:xfrm>
            <a:off x="272480" y="1268760"/>
            <a:ext cx="8922196" cy="5256584"/>
          </a:xfrm>
        </p:spPr>
        <p:txBody>
          <a:bodyPr>
            <a:noAutofit/>
          </a:bodyPr>
          <a:lstStyle/>
          <a:p>
            <a:pPr>
              <a:spcBef>
                <a:spcPts val="600"/>
              </a:spcBef>
            </a:pPr>
            <a:r>
              <a:rPr lang="en-US" altLang="ja-JP" sz="2200" dirty="0"/>
              <a:t>Behavior of coolant (base model)</a:t>
            </a:r>
          </a:p>
          <a:p>
            <a:pPr lvl="1">
              <a:spcBef>
                <a:spcPts val="0"/>
              </a:spcBef>
            </a:pPr>
            <a:r>
              <a:rPr lang="en-US" altLang="ja-JP" sz="2000" dirty="0"/>
              <a:t>Fully-implicit, single-pressure, multi-component, multi-fluid CFD model</a:t>
            </a:r>
          </a:p>
          <a:p>
            <a:pPr>
              <a:spcBef>
                <a:spcPts val="600"/>
              </a:spcBef>
            </a:pPr>
            <a:r>
              <a:rPr lang="en-US" altLang="ja-JP" sz="2200" dirty="0"/>
              <a:t>Molten core relocation</a:t>
            </a:r>
          </a:p>
          <a:p>
            <a:pPr lvl="1">
              <a:spcBef>
                <a:spcPts val="0"/>
              </a:spcBef>
            </a:pPr>
            <a:r>
              <a:rPr lang="en-US" altLang="ja-JP" sz="2000" dirty="0"/>
              <a:t>Dissipative Particle Dynamics (DPD) method</a:t>
            </a:r>
          </a:p>
          <a:p>
            <a:pPr>
              <a:spcBef>
                <a:spcPts val="600"/>
              </a:spcBef>
            </a:pPr>
            <a:r>
              <a:rPr lang="en-US" altLang="ja-JP" sz="2200" dirty="0"/>
              <a:t>Coupling of CFD and DPD</a:t>
            </a:r>
          </a:p>
          <a:p>
            <a:pPr lvl="1">
              <a:spcBef>
                <a:spcPts val="0"/>
              </a:spcBef>
            </a:pPr>
            <a:r>
              <a:rPr lang="en-US" altLang="ja-JP" sz="2000" dirty="0"/>
              <a:t>Porosity and permeability in CFD</a:t>
            </a:r>
          </a:p>
          <a:p>
            <a:pPr lvl="1">
              <a:spcBef>
                <a:spcPts val="0"/>
              </a:spcBef>
            </a:pPr>
            <a:r>
              <a:rPr lang="en-US" altLang="ja-JP" sz="2000" dirty="0"/>
              <a:t>Exchange of momentum and energy</a:t>
            </a:r>
            <a:endParaRPr lang="en-US" altLang="ja-JP" sz="2200" dirty="0"/>
          </a:p>
          <a:p>
            <a:pPr>
              <a:spcBef>
                <a:spcPts val="600"/>
              </a:spcBef>
            </a:pPr>
            <a:endParaRPr lang="en-US" altLang="ja-JP" sz="2200" dirty="0"/>
          </a:p>
          <a:p>
            <a:pPr>
              <a:spcBef>
                <a:spcPts val="600"/>
              </a:spcBef>
            </a:pPr>
            <a:r>
              <a:rPr lang="en-US" altLang="ja-JP" sz="2200" dirty="0"/>
              <a:t>Behavior of multi-component gas and aerosol (base model)</a:t>
            </a:r>
          </a:p>
          <a:p>
            <a:pPr lvl="1">
              <a:spcBef>
                <a:spcPts val="0"/>
              </a:spcBef>
            </a:pPr>
            <a:r>
              <a:rPr lang="en-US" altLang="ja-JP" sz="2000" dirty="0"/>
              <a:t>Fully-implicit, lumped mass model considering compressibility</a:t>
            </a:r>
          </a:p>
          <a:p>
            <a:pPr>
              <a:spcBef>
                <a:spcPts val="600"/>
              </a:spcBef>
            </a:pPr>
            <a:r>
              <a:rPr lang="en-US" altLang="ja-JP" sz="2200" dirty="0"/>
              <a:t>Sodium fire</a:t>
            </a:r>
          </a:p>
          <a:p>
            <a:pPr lvl="1">
              <a:spcBef>
                <a:spcPts val="0"/>
              </a:spcBef>
            </a:pPr>
            <a:r>
              <a:rPr lang="en-US" altLang="ja-JP" sz="2000" dirty="0"/>
              <a:t>Spray and pool fire models</a:t>
            </a:r>
          </a:p>
          <a:p>
            <a:pPr>
              <a:spcBef>
                <a:spcPts val="600"/>
              </a:spcBef>
            </a:pPr>
            <a:r>
              <a:rPr lang="en-US" altLang="ja-JP" sz="2200" dirty="0"/>
              <a:t>Sodium-concrete interaction</a:t>
            </a:r>
          </a:p>
          <a:p>
            <a:pPr>
              <a:spcBef>
                <a:spcPts val="600"/>
              </a:spcBef>
            </a:pPr>
            <a:r>
              <a:rPr lang="en-US" altLang="ja-JP" sz="2200" dirty="0"/>
              <a:t>Debris-concrete interaction</a:t>
            </a:r>
          </a:p>
        </p:txBody>
      </p:sp>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pPr/>
              <a:t>17</a:t>
            </a:fld>
            <a:endParaRPr lang="ja-JP" altLang="en-US"/>
          </a:p>
        </p:txBody>
      </p:sp>
      <p:sp>
        <p:nvSpPr>
          <p:cNvPr id="18" name="テキスト ボックス 17">
            <a:extLst>
              <a:ext uri="{FF2B5EF4-FFF2-40B4-BE49-F238E27FC236}">
                <a16:creationId xmlns:a16="http://schemas.microsoft.com/office/drawing/2014/main" id="{D55458EE-D442-5FED-4BCE-83C71EC40E3F}"/>
              </a:ext>
            </a:extLst>
          </p:cNvPr>
          <p:cNvSpPr txBox="1"/>
          <p:nvPr/>
        </p:nvSpPr>
        <p:spPr>
          <a:xfrm>
            <a:off x="272480" y="836712"/>
            <a:ext cx="1417376" cy="461665"/>
          </a:xfrm>
          <a:prstGeom prst="rect">
            <a:avLst/>
          </a:prstGeom>
          <a:noFill/>
        </p:spPr>
        <p:txBody>
          <a:bodyPr wrap="none" rtlCol="0">
            <a:spAutoFit/>
          </a:bodyPr>
          <a:lstStyle/>
          <a:p>
            <a:r>
              <a:rPr kumimoji="1" lang="en-US" altLang="ja-JP" sz="2400" dirty="0">
                <a:solidFill>
                  <a:schemeClr val="accent2"/>
                </a:solidFill>
              </a:rPr>
              <a:t>In-vessel</a:t>
            </a:r>
            <a:endParaRPr kumimoji="1" lang="ja-JP" altLang="en-US" sz="2400" dirty="0">
              <a:solidFill>
                <a:schemeClr val="accent2"/>
              </a:solidFill>
            </a:endParaRPr>
          </a:p>
        </p:txBody>
      </p:sp>
      <p:sp>
        <p:nvSpPr>
          <p:cNvPr id="19" name="テキスト ボックス 18">
            <a:extLst>
              <a:ext uri="{FF2B5EF4-FFF2-40B4-BE49-F238E27FC236}">
                <a16:creationId xmlns:a16="http://schemas.microsoft.com/office/drawing/2014/main" id="{EB0D0220-3FD3-4637-CFCF-6B6E1E586B08}"/>
              </a:ext>
            </a:extLst>
          </p:cNvPr>
          <p:cNvSpPr txBox="1"/>
          <p:nvPr/>
        </p:nvSpPr>
        <p:spPr>
          <a:xfrm>
            <a:off x="272480" y="3717032"/>
            <a:ext cx="1519968" cy="461665"/>
          </a:xfrm>
          <a:prstGeom prst="rect">
            <a:avLst/>
          </a:prstGeom>
          <a:noFill/>
        </p:spPr>
        <p:txBody>
          <a:bodyPr wrap="none" rtlCol="0">
            <a:spAutoFit/>
          </a:bodyPr>
          <a:lstStyle/>
          <a:p>
            <a:r>
              <a:rPr lang="en-US" altLang="ja-JP" sz="2400" dirty="0">
                <a:solidFill>
                  <a:schemeClr val="accent1"/>
                </a:solidFill>
              </a:rPr>
              <a:t>Ex</a:t>
            </a:r>
            <a:r>
              <a:rPr kumimoji="1" lang="en-US" altLang="ja-JP" sz="2400" dirty="0">
                <a:solidFill>
                  <a:schemeClr val="accent1"/>
                </a:solidFill>
              </a:rPr>
              <a:t>-vessel</a:t>
            </a:r>
            <a:endParaRPr kumimoji="1" lang="ja-JP" altLang="en-US" sz="2400" dirty="0">
              <a:solidFill>
                <a:schemeClr val="accent1"/>
              </a:solidFill>
            </a:endParaRPr>
          </a:p>
        </p:txBody>
      </p:sp>
      <p:sp>
        <p:nvSpPr>
          <p:cNvPr id="21" name="正方形/長方形 20">
            <a:extLst>
              <a:ext uri="{FF2B5EF4-FFF2-40B4-BE49-F238E27FC236}">
                <a16:creationId xmlns:a16="http://schemas.microsoft.com/office/drawing/2014/main" id="{17D0EB3E-9902-AE88-A48A-7170FBB0897F}"/>
              </a:ext>
            </a:extLst>
          </p:cNvPr>
          <p:cNvSpPr/>
          <p:nvPr/>
        </p:nvSpPr>
        <p:spPr>
          <a:xfrm>
            <a:off x="7113240" y="2780928"/>
            <a:ext cx="1224136" cy="936104"/>
          </a:xfrm>
          <a:prstGeom prst="rect">
            <a:avLst/>
          </a:prstGeom>
          <a:solidFill>
            <a:schemeClr val="tx2">
              <a:lumMod val="20000"/>
              <a:lumOff val="80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8133360F-ECD5-3E91-8296-DDE72484A771}"/>
              </a:ext>
            </a:extLst>
          </p:cNvPr>
          <p:cNvSpPr/>
          <p:nvPr/>
        </p:nvSpPr>
        <p:spPr>
          <a:xfrm>
            <a:off x="7329264" y="2996952"/>
            <a:ext cx="504056" cy="504056"/>
          </a:xfrm>
          <a:prstGeom prst="ellipse">
            <a:avLst/>
          </a:prstGeom>
          <a:solidFill>
            <a:schemeClr val="accent6">
              <a:lumMod val="60000"/>
              <a:lumOff val="40000"/>
            </a:schemeClr>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23" name="矢印: 左右 22">
            <a:extLst>
              <a:ext uri="{FF2B5EF4-FFF2-40B4-BE49-F238E27FC236}">
                <a16:creationId xmlns:a16="http://schemas.microsoft.com/office/drawing/2014/main" id="{268E0BD6-6AFB-9F34-1DDF-B43F820C93CA}"/>
              </a:ext>
            </a:extLst>
          </p:cNvPr>
          <p:cNvSpPr/>
          <p:nvPr/>
        </p:nvSpPr>
        <p:spPr>
          <a:xfrm>
            <a:off x="7617296" y="3140968"/>
            <a:ext cx="432048" cy="216024"/>
          </a:xfrm>
          <a:prstGeom prst="leftRightArrow">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79FA0372-AD55-4D1F-8BEB-0EEF288875A0}"/>
              </a:ext>
            </a:extLst>
          </p:cNvPr>
          <p:cNvSpPr/>
          <p:nvPr/>
        </p:nvSpPr>
        <p:spPr>
          <a:xfrm>
            <a:off x="5673080" y="5013176"/>
            <a:ext cx="1368152" cy="108012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cxnSp>
        <p:nvCxnSpPr>
          <p:cNvPr id="9" name="直線コネクタ 8">
            <a:extLst>
              <a:ext uri="{FF2B5EF4-FFF2-40B4-BE49-F238E27FC236}">
                <a16:creationId xmlns:a16="http://schemas.microsoft.com/office/drawing/2014/main" id="{27DF0181-56DB-45BF-86A8-CB34ACF20BD2}"/>
              </a:ext>
            </a:extLst>
          </p:cNvPr>
          <p:cNvCxnSpPr/>
          <p:nvPr/>
        </p:nvCxnSpPr>
        <p:spPr>
          <a:xfrm flipV="1">
            <a:off x="5169024" y="5013176"/>
            <a:ext cx="504056" cy="2880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BF7C7A8B-FEC6-41E5-A112-593F9E98B02C}"/>
              </a:ext>
            </a:extLst>
          </p:cNvPr>
          <p:cNvCxnSpPr/>
          <p:nvPr/>
        </p:nvCxnSpPr>
        <p:spPr>
          <a:xfrm flipV="1">
            <a:off x="6537176" y="5013176"/>
            <a:ext cx="504056" cy="2880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49A882FB-257F-4E1E-A9DB-A97493ED2CD2}"/>
              </a:ext>
            </a:extLst>
          </p:cNvPr>
          <p:cNvCxnSpPr>
            <a:cxnSpLocks/>
          </p:cNvCxnSpPr>
          <p:nvPr/>
        </p:nvCxnSpPr>
        <p:spPr>
          <a:xfrm flipV="1">
            <a:off x="6537176" y="6093296"/>
            <a:ext cx="504056" cy="2880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E985A7B6-0E75-4D1F-8F26-D78ED54D22CA}"/>
              </a:ext>
            </a:extLst>
          </p:cNvPr>
          <p:cNvCxnSpPr/>
          <p:nvPr/>
        </p:nvCxnSpPr>
        <p:spPr>
          <a:xfrm flipV="1">
            <a:off x="5169024" y="6093296"/>
            <a:ext cx="504056" cy="2880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図 12">
            <a:extLst>
              <a:ext uri="{FF2B5EF4-FFF2-40B4-BE49-F238E27FC236}">
                <a16:creationId xmlns:a16="http://schemas.microsoft.com/office/drawing/2014/main" id="{0BB67B49-A6A5-4756-AE92-5D55208F4F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735" t="44149" r="38369" b="42687"/>
          <a:stretch/>
        </p:blipFill>
        <p:spPr>
          <a:xfrm>
            <a:off x="5385048" y="5445224"/>
            <a:ext cx="1512168" cy="326955"/>
          </a:xfrm>
          <a:prstGeom prst="rect">
            <a:avLst/>
          </a:prstGeom>
        </p:spPr>
      </p:pic>
      <p:sp>
        <p:nvSpPr>
          <p:cNvPr id="14" name="正方形/長方形 13">
            <a:extLst>
              <a:ext uri="{FF2B5EF4-FFF2-40B4-BE49-F238E27FC236}">
                <a16:creationId xmlns:a16="http://schemas.microsoft.com/office/drawing/2014/main" id="{6E2FBE44-4E63-435F-B635-E517E852D1AC}"/>
              </a:ext>
            </a:extLst>
          </p:cNvPr>
          <p:cNvSpPr/>
          <p:nvPr/>
        </p:nvSpPr>
        <p:spPr>
          <a:xfrm>
            <a:off x="5169024" y="5301208"/>
            <a:ext cx="1368152" cy="108012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5" name="楕円 14">
            <a:extLst>
              <a:ext uri="{FF2B5EF4-FFF2-40B4-BE49-F238E27FC236}">
                <a16:creationId xmlns:a16="http://schemas.microsoft.com/office/drawing/2014/main" id="{DFB1663B-0CB9-415B-A207-652B155F0F3C}"/>
              </a:ext>
            </a:extLst>
          </p:cNvPr>
          <p:cNvSpPr/>
          <p:nvPr/>
        </p:nvSpPr>
        <p:spPr>
          <a:xfrm>
            <a:off x="5745088" y="6165304"/>
            <a:ext cx="648072" cy="144016"/>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41" name="二等辺三角形 40">
            <a:extLst>
              <a:ext uri="{FF2B5EF4-FFF2-40B4-BE49-F238E27FC236}">
                <a16:creationId xmlns:a16="http://schemas.microsoft.com/office/drawing/2014/main" id="{DEDDBE14-A76A-2F72-30A9-DA11D90CBF79}"/>
              </a:ext>
            </a:extLst>
          </p:cNvPr>
          <p:cNvSpPr/>
          <p:nvPr/>
        </p:nvSpPr>
        <p:spPr>
          <a:xfrm>
            <a:off x="5961112" y="5716121"/>
            <a:ext cx="216025" cy="521192"/>
          </a:xfrm>
          <a:prstGeom prst="triangle">
            <a:avLst/>
          </a:prstGeom>
          <a:gradFill>
            <a:gsLst>
              <a:gs pos="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566B60D3-AD65-1259-D07A-AF75EC4E6DE2}"/>
              </a:ext>
            </a:extLst>
          </p:cNvPr>
          <p:cNvSpPr/>
          <p:nvPr/>
        </p:nvSpPr>
        <p:spPr>
          <a:xfrm>
            <a:off x="7473280" y="5085184"/>
            <a:ext cx="1872208" cy="72008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60512D4F-922C-8EE0-D648-E05ED1A16BDE}"/>
              </a:ext>
            </a:extLst>
          </p:cNvPr>
          <p:cNvSpPr/>
          <p:nvPr/>
        </p:nvSpPr>
        <p:spPr>
          <a:xfrm>
            <a:off x="7977336" y="5445224"/>
            <a:ext cx="864096" cy="43204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debris</a:t>
            </a:r>
            <a:endParaRPr kumimoji="1" lang="ja-JP" altLang="en-US" sz="1600" dirty="0"/>
          </a:p>
        </p:txBody>
      </p:sp>
      <p:sp>
        <p:nvSpPr>
          <p:cNvPr id="5" name="正方形/長方形 4">
            <a:extLst>
              <a:ext uri="{FF2B5EF4-FFF2-40B4-BE49-F238E27FC236}">
                <a16:creationId xmlns:a16="http://schemas.microsoft.com/office/drawing/2014/main" id="{A4D0FAB3-7768-A3BF-85F5-762E7CC2A553}"/>
              </a:ext>
            </a:extLst>
          </p:cNvPr>
          <p:cNvSpPr/>
          <p:nvPr/>
        </p:nvSpPr>
        <p:spPr>
          <a:xfrm>
            <a:off x="7473280" y="5805264"/>
            <a:ext cx="1872208" cy="504056"/>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583CCEB9-15F6-9F8D-0268-63206F90580E}"/>
              </a:ext>
            </a:extLst>
          </p:cNvPr>
          <p:cNvSpPr txBox="1"/>
          <p:nvPr/>
        </p:nvSpPr>
        <p:spPr>
          <a:xfrm>
            <a:off x="7957053" y="6021288"/>
            <a:ext cx="904662" cy="246221"/>
          </a:xfrm>
          <a:prstGeom prst="rect">
            <a:avLst/>
          </a:prstGeom>
          <a:solidFill>
            <a:schemeClr val="bg1"/>
          </a:solidFill>
        </p:spPr>
        <p:txBody>
          <a:bodyPr wrap="none" lIns="36000" tIns="0" rIns="36000" bIns="0" rtlCol="0">
            <a:spAutoFit/>
          </a:bodyPr>
          <a:lstStyle/>
          <a:p>
            <a:r>
              <a:rPr lang="en-US" altLang="ja-JP" sz="1600" dirty="0"/>
              <a:t>Concrete</a:t>
            </a:r>
            <a:endParaRPr kumimoji="1" lang="ja-JP" altLang="en-US" sz="1600" dirty="0"/>
          </a:p>
        </p:txBody>
      </p:sp>
      <p:sp>
        <p:nvSpPr>
          <p:cNvPr id="20" name="テキスト ボックス 19">
            <a:extLst>
              <a:ext uri="{FF2B5EF4-FFF2-40B4-BE49-F238E27FC236}">
                <a16:creationId xmlns:a16="http://schemas.microsoft.com/office/drawing/2014/main" id="{C2B69CF8-609D-D331-7D09-1A4A6ED9D5F0}"/>
              </a:ext>
            </a:extLst>
          </p:cNvPr>
          <p:cNvSpPr txBox="1"/>
          <p:nvPr/>
        </p:nvSpPr>
        <p:spPr>
          <a:xfrm>
            <a:off x="7473280" y="5085184"/>
            <a:ext cx="878767" cy="338554"/>
          </a:xfrm>
          <a:prstGeom prst="rect">
            <a:avLst/>
          </a:prstGeom>
          <a:noFill/>
        </p:spPr>
        <p:txBody>
          <a:bodyPr wrap="none" rtlCol="0">
            <a:spAutoFit/>
          </a:bodyPr>
          <a:lstStyle/>
          <a:p>
            <a:r>
              <a:rPr kumimoji="1" lang="en-US" altLang="ja-JP" sz="1600" dirty="0"/>
              <a:t>Sodium</a:t>
            </a:r>
            <a:endParaRPr kumimoji="1" lang="ja-JP" altLang="en-US" sz="1600" dirty="0"/>
          </a:p>
        </p:txBody>
      </p:sp>
      <p:sp>
        <p:nvSpPr>
          <p:cNvPr id="24" name="テキスト ボックス 23">
            <a:extLst>
              <a:ext uri="{FF2B5EF4-FFF2-40B4-BE49-F238E27FC236}">
                <a16:creationId xmlns:a16="http://schemas.microsoft.com/office/drawing/2014/main" id="{455AF116-D4FD-FD06-A993-D41C7DB75A3F}"/>
              </a:ext>
            </a:extLst>
          </p:cNvPr>
          <p:cNvSpPr txBox="1"/>
          <p:nvPr/>
        </p:nvSpPr>
        <p:spPr>
          <a:xfrm>
            <a:off x="4592960" y="5733256"/>
            <a:ext cx="1063112" cy="338554"/>
          </a:xfrm>
          <a:prstGeom prst="rect">
            <a:avLst/>
          </a:prstGeom>
          <a:noFill/>
        </p:spPr>
        <p:txBody>
          <a:bodyPr wrap="none" rtlCol="0">
            <a:spAutoFit/>
          </a:bodyPr>
          <a:lstStyle/>
          <a:p>
            <a:r>
              <a:rPr kumimoji="1" lang="en-US" altLang="ja-JP" sz="1600" dirty="0"/>
              <a:t>Spray fire</a:t>
            </a:r>
            <a:endParaRPr kumimoji="1" lang="ja-JP" altLang="en-US" sz="1600" dirty="0"/>
          </a:p>
        </p:txBody>
      </p:sp>
      <p:sp>
        <p:nvSpPr>
          <p:cNvPr id="25" name="テキスト ボックス 24">
            <a:extLst>
              <a:ext uri="{FF2B5EF4-FFF2-40B4-BE49-F238E27FC236}">
                <a16:creationId xmlns:a16="http://schemas.microsoft.com/office/drawing/2014/main" id="{566BEA2A-4DE3-F8D6-9BDA-8340322828D5}"/>
              </a:ext>
            </a:extLst>
          </p:cNvPr>
          <p:cNvSpPr txBox="1"/>
          <p:nvPr/>
        </p:nvSpPr>
        <p:spPr>
          <a:xfrm>
            <a:off x="6033120" y="6381328"/>
            <a:ext cx="936475" cy="338554"/>
          </a:xfrm>
          <a:prstGeom prst="rect">
            <a:avLst/>
          </a:prstGeom>
          <a:noFill/>
        </p:spPr>
        <p:txBody>
          <a:bodyPr wrap="none" rtlCol="0">
            <a:spAutoFit/>
          </a:bodyPr>
          <a:lstStyle/>
          <a:p>
            <a:r>
              <a:rPr lang="en-US" altLang="ja-JP" sz="1600" dirty="0"/>
              <a:t>Pool</a:t>
            </a:r>
            <a:r>
              <a:rPr kumimoji="1" lang="en-US" altLang="ja-JP" sz="1600" dirty="0"/>
              <a:t> fire</a:t>
            </a:r>
            <a:endParaRPr kumimoji="1" lang="ja-JP" altLang="en-US" sz="1600" dirty="0"/>
          </a:p>
        </p:txBody>
      </p:sp>
      <p:cxnSp>
        <p:nvCxnSpPr>
          <p:cNvPr id="27" name="直線コネクタ 26">
            <a:extLst>
              <a:ext uri="{FF2B5EF4-FFF2-40B4-BE49-F238E27FC236}">
                <a16:creationId xmlns:a16="http://schemas.microsoft.com/office/drawing/2014/main" id="{2E5CE396-4523-525D-A4A0-0E7381D0260A}"/>
              </a:ext>
            </a:extLst>
          </p:cNvPr>
          <p:cNvCxnSpPr>
            <a:cxnSpLocks/>
          </p:cNvCxnSpPr>
          <p:nvPr/>
        </p:nvCxnSpPr>
        <p:spPr>
          <a:xfrm flipH="1" flipV="1">
            <a:off x="6172591" y="6260040"/>
            <a:ext cx="148561" cy="1932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DCD3D5FD-3BBF-D8E9-2584-606D0A4FEC5E}"/>
              </a:ext>
            </a:extLst>
          </p:cNvPr>
          <p:cNvCxnSpPr>
            <a:cxnSpLocks/>
          </p:cNvCxnSpPr>
          <p:nvPr/>
        </p:nvCxnSpPr>
        <p:spPr>
          <a:xfrm flipH="1" flipV="1">
            <a:off x="5601072" y="5949280"/>
            <a:ext cx="432048"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965A1BB3-FBE7-CF12-3529-4F538C8A293C}"/>
              </a:ext>
            </a:extLst>
          </p:cNvPr>
          <p:cNvCxnSpPr>
            <a:cxnSpLocks/>
          </p:cNvCxnSpPr>
          <p:nvPr/>
        </p:nvCxnSpPr>
        <p:spPr>
          <a:xfrm>
            <a:off x="8049344" y="5661248"/>
            <a:ext cx="0" cy="288032"/>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28" name="直線矢印コネクタ 27">
            <a:extLst>
              <a:ext uri="{FF2B5EF4-FFF2-40B4-BE49-F238E27FC236}">
                <a16:creationId xmlns:a16="http://schemas.microsoft.com/office/drawing/2014/main" id="{D8852613-8991-284D-B10F-877D30069A05}"/>
              </a:ext>
            </a:extLst>
          </p:cNvPr>
          <p:cNvCxnSpPr>
            <a:cxnSpLocks/>
          </p:cNvCxnSpPr>
          <p:nvPr/>
        </p:nvCxnSpPr>
        <p:spPr>
          <a:xfrm>
            <a:off x="7689304" y="5661248"/>
            <a:ext cx="0" cy="288032"/>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465596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C8D7C8-6F37-58A0-2278-294310EA74ED}"/>
              </a:ext>
            </a:extLst>
          </p:cNvPr>
          <p:cNvSpPr>
            <a:spLocks noGrp="1"/>
          </p:cNvSpPr>
          <p:nvPr>
            <p:ph type="title"/>
          </p:nvPr>
        </p:nvSpPr>
        <p:spPr/>
        <p:txBody>
          <a:bodyPr/>
          <a:lstStyle/>
          <a:p>
            <a:r>
              <a:rPr lang="en-US" altLang="ja-JP" dirty="0"/>
              <a:t>Functional test analysis</a:t>
            </a:r>
            <a:r>
              <a:rPr kumimoji="1" lang="en-US" altLang="ja-JP" dirty="0"/>
              <a:t> (1/3)</a:t>
            </a:r>
            <a:endParaRPr kumimoji="1" lang="ja-JP" altLang="en-US" dirty="0"/>
          </a:p>
        </p:txBody>
      </p:sp>
      <p:sp>
        <p:nvSpPr>
          <p:cNvPr id="4" name="スライド番号プレースホルダー 3">
            <a:extLst>
              <a:ext uri="{FF2B5EF4-FFF2-40B4-BE49-F238E27FC236}">
                <a16:creationId xmlns:a16="http://schemas.microsoft.com/office/drawing/2014/main" id="{F338BECE-6E1D-088D-B264-3431CF217249}"/>
              </a:ext>
            </a:extLst>
          </p:cNvPr>
          <p:cNvSpPr>
            <a:spLocks noGrp="1"/>
          </p:cNvSpPr>
          <p:nvPr>
            <p:ph type="sldNum" sz="quarter" idx="12"/>
          </p:nvPr>
        </p:nvSpPr>
        <p:spPr/>
        <p:txBody>
          <a:bodyPr/>
          <a:lstStyle/>
          <a:p>
            <a:fld id="{D2D8002D-B5B0-4BAC-B1F6-782DDCCE6D9C}" type="slidenum">
              <a:rPr lang="ja-JP" altLang="en-US" smtClean="0"/>
              <a:pPr/>
              <a:t>18</a:t>
            </a:fld>
            <a:endParaRPr lang="ja-JP" altLang="en-US"/>
          </a:p>
        </p:txBody>
      </p:sp>
      <p:pic>
        <p:nvPicPr>
          <p:cNvPr id="37" name="図 36">
            <a:extLst>
              <a:ext uri="{FF2B5EF4-FFF2-40B4-BE49-F238E27FC236}">
                <a16:creationId xmlns:a16="http://schemas.microsoft.com/office/drawing/2014/main" id="{FB8E7061-0F41-286F-1EE8-77FCD6B313CB}"/>
              </a:ext>
            </a:extLst>
          </p:cNvPr>
          <p:cNvPicPr>
            <a:picLocks noChangeAspect="1"/>
          </p:cNvPicPr>
          <p:nvPr/>
        </p:nvPicPr>
        <p:blipFill>
          <a:blip r:embed="rId3"/>
          <a:stretch>
            <a:fillRect/>
          </a:stretch>
        </p:blipFill>
        <p:spPr>
          <a:xfrm>
            <a:off x="704528" y="2924944"/>
            <a:ext cx="4170426" cy="2586228"/>
          </a:xfrm>
          <a:prstGeom prst="rect">
            <a:avLst/>
          </a:prstGeom>
        </p:spPr>
      </p:pic>
      <p:sp>
        <p:nvSpPr>
          <p:cNvPr id="38" name="正方形/長方形 37">
            <a:extLst>
              <a:ext uri="{FF2B5EF4-FFF2-40B4-BE49-F238E27FC236}">
                <a16:creationId xmlns:a16="http://schemas.microsoft.com/office/drawing/2014/main" id="{FA39686F-5F1F-2E91-F498-84CC13D4B7A3}"/>
              </a:ext>
            </a:extLst>
          </p:cNvPr>
          <p:cNvSpPr/>
          <p:nvPr/>
        </p:nvSpPr>
        <p:spPr>
          <a:xfrm>
            <a:off x="4016424" y="4077024"/>
            <a:ext cx="864000" cy="864000"/>
          </a:xfrm>
          <a:prstGeom prst="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9A5BDB26-C7BD-0171-10BE-724CC8B2D14C}"/>
              </a:ext>
            </a:extLst>
          </p:cNvPr>
          <p:cNvSpPr/>
          <p:nvPr/>
        </p:nvSpPr>
        <p:spPr>
          <a:xfrm>
            <a:off x="2360240" y="5517184"/>
            <a:ext cx="864000" cy="864000"/>
          </a:xfrm>
          <a:prstGeom prst="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A815128C-D64E-F143-6E3E-58B198A821C2}"/>
              </a:ext>
            </a:extLst>
          </p:cNvPr>
          <p:cNvSpPr/>
          <p:nvPr/>
        </p:nvSpPr>
        <p:spPr>
          <a:xfrm>
            <a:off x="5241032" y="1340768"/>
            <a:ext cx="1296143" cy="1296000"/>
          </a:xfrm>
          <a:prstGeom prst="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DB6CFACB-E7D4-3DB7-EAA7-C0B5C3DED187}"/>
              </a:ext>
            </a:extLst>
          </p:cNvPr>
          <p:cNvSpPr txBox="1"/>
          <p:nvPr/>
        </p:nvSpPr>
        <p:spPr>
          <a:xfrm>
            <a:off x="200472" y="836712"/>
            <a:ext cx="8457765" cy="430887"/>
          </a:xfrm>
          <a:prstGeom prst="rect">
            <a:avLst/>
          </a:prstGeom>
          <a:noFill/>
        </p:spPr>
        <p:txBody>
          <a:bodyPr wrap="none" rtlCol="0">
            <a:spAutoFit/>
          </a:bodyPr>
          <a:lstStyle/>
          <a:p>
            <a:r>
              <a:rPr lang="en-US" altLang="ja-JP" sz="2200" dirty="0"/>
              <a:t>In- and ex-vessel integrated analysis for hypothetical LORL* event</a:t>
            </a:r>
            <a:endParaRPr kumimoji="1" lang="ja-JP" altLang="en-US" sz="2200" dirty="0"/>
          </a:p>
        </p:txBody>
      </p:sp>
      <p:sp>
        <p:nvSpPr>
          <p:cNvPr id="42" name="テキスト ボックス 41">
            <a:extLst>
              <a:ext uri="{FF2B5EF4-FFF2-40B4-BE49-F238E27FC236}">
                <a16:creationId xmlns:a16="http://schemas.microsoft.com/office/drawing/2014/main" id="{DB31C37E-D7EE-6251-580A-9D19DD261EB6}"/>
              </a:ext>
            </a:extLst>
          </p:cNvPr>
          <p:cNvSpPr txBox="1"/>
          <p:nvPr/>
        </p:nvSpPr>
        <p:spPr>
          <a:xfrm>
            <a:off x="7113240" y="5661248"/>
            <a:ext cx="2646878" cy="646331"/>
          </a:xfrm>
          <a:prstGeom prst="rect">
            <a:avLst/>
          </a:prstGeom>
          <a:noFill/>
        </p:spPr>
        <p:txBody>
          <a:bodyPr wrap="none" rtlCol="0">
            <a:spAutoFit/>
          </a:bodyPr>
          <a:lstStyle/>
          <a:p>
            <a:r>
              <a:rPr kumimoji="1" lang="en-US" altLang="ja-JP" dirty="0"/>
              <a:t>*Loss Of Reactor Level</a:t>
            </a:r>
          </a:p>
          <a:p>
            <a:r>
              <a:rPr kumimoji="1" lang="en-US" altLang="ja-JP" dirty="0"/>
              <a:t>**</a:t>
            </a:r>
            <a:r>
              <a:rPr lang="en-US" altLang="ja-JP" dirty="0"/>
              <a:t>Containment Vessel</a:t>
            </a:r>
            <a:endParaRPr kumimoji="1" lang="ja-JP" altLang="en-US" dirty="0"/>
          </a:p>
        </p:txBody>
      </p:sp>
      <p:sp>
        <p:nvSpPr>
          <p:cNvPr id="43" name="正方形/長方形 42">
            <a:extLst>
              <a:ext uri="{FF2B5EF4-FFF2-40B4-BE49-F238E27FC236}">
                <a16:creationId xmlns:a16="http://schemas.microsoft.com/office/drawing/2014/main" id="{EDEE4C9B-FE80-A82C-1923-7148AB1AD6BA}"/>
              </a:ext>
            </a:extLst>
          </p:cNvPr>
          <p:cNvSpPr/>
          <p:nvPr/>
        </p:nvSpPr>
        <p:spPr>
          <a:xfrm>
            <a:off x="5240560" y="3861000"/>
            <a:ext cx="1296288" cy="1296144"/>
          </a:xfrm>
          <a:prstGeom prst="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 name="カギ線コネクタ 9">
            <a:extLst>
              <a:ext uri="{FF2B5EF4-FFF2-40B4-BE49-F238E27FC236}">
                <a16:creationId xmlns:a16="http://schemas.microsoft.com/office/drawing/2014/main" id="{FF8F3742-0B30-81B3-1084-761B934CD0A6}"/>
              </a:ext>
            </a:extLst>
          </p:cNvPr>
          <p:cNvCxnSpPr>
            <a:cxnSpLocks/>
            <a:stCxn id="39" idx="3"/>
            <a:endCxn id="38" idx="2"/>
          </p:cNvCxnSpPr>
          <p:nvPr/>
        </p:nvCxnSpPr>
        <p:spPr>
          <a:xfrm flipV="1">
            <a:off x="3224240" y="4941024"/>
            <a:ext cx="1224184" cy="1008160"/>
          </a:xfrm>
          <a:prstGeom prst="bentConnector2">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5" name="カギ線コネクタ 10">
            <a:extLst>
              <a:ext uri="{FF2B5EF4-FFF2-40B4-BE49-F238E27FC236}">
                <a16:creationId xmlns:a16="http://schemas.microsoft.com/office/drawing/2014/main" id="{F3DAD282-E35E-2403-5F59-0833A61C3140}"/>
              </a:ext>
            </a:extLst>
          </p:cNvPr>
          <p:cNvCxnSpPr>
            <a:cxnSpLocks/>
          </p:cNvCxnSpPr>
          <p:nvPr/>
        </p:nvCxnSpPr>
        <p:spPr>
          <a:xfrm rot="10800000" flipH="1">
            <a:off x="2361000" y="1989000"/>
            <a:ext cx="23532" cy="4003877"/>
          </a:xfrm>
          <a:prstGeom prst="bentConnector3">
            <a:avLst>
              <a:gd name="adj1" fmla="val -8260620"/>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514DEFD5-EC27-3B03-7E0A-34BB40B544D9}"/>
              </a:ext>
            </a:extLst>
          </p:cNvPr>
          <p:cNvSpPr txBox="1"/>
          <p:nvPr/>
        </p:nvSpPr>
        <p:spPr>
          <a:xfrm>
            <a:off x="295713" y="1341000"/>
            <a:ext cx="2095445" cy="646331"/>
          </a:xfrm>
          <a:prstGeom prst="rect">
            <a:avLst/>
          </a:prstGeom>
          <a:noFill/>
        </p:spPr>
        <p:txBody>
          <a:bodyPr wrap="none" rtlCol="0">
            <a:spAutoFit/>
          </a:bodyPr>
          <a:lstStyle/>
          <a:p>
            <a:pPr algn="r"/>
            <a:r>
              <a:rPr lang="en-US" altLang="ja-JP" dirty="0"/>
              <a:t>Upper part of CV**</a:t>
            </a:r>
          </a:p>
          <a:p>
            <a:pPr algn="r"/>
            <a:r>
              <a:rPr lang="en-US" altLang="ja-JP" dirty="0"/>
              <a:t>70000[m</a:t>
            </a:r>
            <a:r>
              <a:rPr lang="en-US" altLang="ja-JP" baseline="30000" dirty="0"/>
              <a:t>3</a:t>
            </a:r>
            <a:r>
              <a:rPr lang="en-US" altLang="ja-JP" dirty="0"/>
              <a:t>]</a:t>
            </a:r>
          </a:p>
        </p:txBody>
      </p:sp>
      <p:sp>
        <p:nvSpPr>
          <p:cNvPr id="47" name="テキスト ボックス 46">
            <a:extLst>
              <a:ext uri="{FF2B5EF4-FFF2-40B4-BE49-F238E27FC236}">
                <a16:creationId xmlns:a16="http://schemas.microsoft.com/office/drawing/2014/main" id="{198D5054-F867-5C1D-EC00-144F7B07C9F1}"/>
              </a:ext>
            </a:extLst>
          </p:cNvPr>
          <p:cNvSpPr txBox="1"/>
          <p:nvPr/>
        </p:nvSpPr>
        <p:spPr>
          <a:xfrm>
            <a:off x="1352128" y="6381280"/>
            <a:ext cx="2898550" cy="369332"/>
          </a:xfrm>
          <a:prstGeom prst="rect">
            <a:avLst/>
          </a:prstGeom>
          <a:noFill/>
        </p:spPr>
        <p:txBody>
          <a:bodyPr wrap="none" rtlCol="0">
            <a:spAutoFit/>
          </a:bodyPr>
          <a:lstStyle/>
          <a:p>
            <a:r>
              <a:rPr lang="en-US" altLang="ja-JP" dirty="0"/>
              <a:t>Lower part of CV 1500[m</a:t>
            </a:r>
            <a:r>
              <a:rPr lang="en-US" altLang="ja-JP" baseline="30000" dirty="0"/>
              <a:t>3</a:t>
            </a:r>
            <a:r>
              <a:rPr lang="en-US" altLang="ja-JP" dirty="0"/>
              <a:t>]</a:t>
            </a:r>
          </a:p>
        </p:txBody>
      </p:sp>
      <p:cxnSp>
        <p:nvCxnSpPr>
          <p:cNvPr id="48" name="直線コネクタ 47">
            <a:extLst>
              <a:ext uri="{FF2B5EF4-FFF2-40B4-BE49-F238E27FC236}">
                <a16:creationId xmlns:a16="http://schemas.microsoft.com/office/drawing/2014/main" id="{19EE77FB-1FE1-FC41-689C-132A53CC1DA9}"/>
              </a:ext>
            </a:extLst>
          </p:cNvPr>
          <p:cNvCxnSpPr>
            <a:cxnSpLocks/>
            <a:stCxn id="43" idx="1"/>
            <a:endCxn id="38" idx="3"/>
          </p:cNvCxnSpPr>
          <p:nvPr/>
        </p:nvCxnSpPr>
        <p:spPr>
          <a:xfrm flipH="1" flipV="1">
            <a:off x="4880424" y="4509024"/>
            <a:ext cx="360136" cy="48"/>
          </a:xfrm>
          <a:prstGeom prst="line">
            <a:avLst/>
          </a:prstGeom>
          <a:ln w="50800">
            <a:solidFill>
              <a:schemeClr val="tx1">
                <a:lumMod val="50000"/>
                <a:lumOff val="50000"/>
              </a:schemeClr>
            </a:solidFill>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C63C5F49-17AF-36DD-5C19-FF0B6F55D747}"/>
              </a:ext>
            </a:extLst>
          </p:cNvPr>
          <p:cNvSpPr txBox="1"/>
          <p:nvPr/>
        </p:nvSpPr>
        <p:spPr>
          <a:xfrm>
            <a:off x="4438295" y="5272821"/>
            <a:ext cx="1582484" cy="1200329"/>
          </a:xfrm>
          <a:prstGeom prst="rect">
            <a:avLst/>
          </a:prstGeom>
          <a:noFill/>
        </p:spPr>
        <p:txBody>
          <a:bodyPr wrap="none" rtlCol="0">
            <a:spAutoFit/>
          </a:bodyPr>
          <a:lstStyle/>
          <a:p>
            <a:r>
              <a:rPr lang="en-US" altLang="ja-JP" dirty="0"/>
              <a:t>Compartment</a:t>
            </a:r>
          </a:p>
          <a:p>
            <a:r>
              <a:rPr lang="en-US" altLang="ja-JP" dirty="0"/>
              <a:t>5000[m</a:t>
            </a:r>
            <a:r>
              <a:rPr lang="en-US" altLang="ja-JP" baseline="30000" dirty="0"/>
              <a:t>3</a:t>
            </a:r>
            <a:r>
              <a:rPr lang="en-US" altLang="ja-JP" dirty="0"/>
              <a:t>]</a:t>
            </a:r>
          </a:p>
          <a:p>
            <a:r>
              <a:rPr lang="en-US" altLang="ja-JP" dirty="0"/>
              <a:t>N</a:t>
            </a:r>
            <a:r>
              <a:rPr lang="en-US" altLang="ja-JP" baseline="-25000" dirty="0"/>
              <a:t>2</a:t>
            </a:r>
            <a:r>
              <a:rPr lang="en-US" altLang="ja-JP" dirty="0"/>
              <a:t>: 97mol%</a:t>
            </a:r>
          </a:p>
          <a:p>
            <a:r>
              <a:rPr lang="en-US" altLang="ja-JP" dirty="0"/>
              <a:t>O</a:t>
            </a:r>
            <a:r>
              <a:rPr lang="en-US" altLang="ja-JP" baseline="-25000" dirty="0"/>
              <a:t>2</a:t>
            </a:r>
            <a:r>
              <a:rPr lang="en-US" altLang="ja-JP" dirty="0"/>
              <a:t>: 3mol%</a:t>
            </a:r>
          </a:p>
        </p:txBody>
      </p:sp>
      <p:cxnSp>
        <p:nvCxnSpPr>
          <p:cNvPr id="50" name="直線コネクタ 49">
            <a:extLst>
              <a:ext uri="{FF2B5EF4-FFF2-40B4-BE49-F238E27FC236}">
                <a16:creationId xmlns:a16="http://schemas.microsoft.com/office/drawing/2014/main" id="{86E0C57B-C7F8-34E8-06AB-8DE674424A82}"/>
              </a:ext>
            </a:extLst>
          </p:cNvPr>
          <p:cNvCxnSpPr>
            <a:cxnSpLocks/>
            <a:stCxn id="62" idx="3"/>
            <a:endCxn id="40" idx="1"/>
          </p:cNvCxnSpPr>
          <p:nvPr/>
        </p:nvCxnSpPr>
        <p:spPr>
          <a:xfrm flipV="1">
            <a:off x="3238299" y="1988768"/>
            <a:ext cx="2002733" cy="232"/>
          </a:xfrm>
          <a:prstGeom prst="line">
            <a:avLst/>
          </a:prstGeom>
          <a:ln w="50800">
            <a:solidFill>
              <a:schemeClr val="tx1">
                <a:lumMod val="50000"/>
                <a:lumOff val="50000"/>
              </a:schemeClr>
            </a:solidFill>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E7F353E7-414F-F0EC-B182-24E87A23A1BD}"/>
              </a:ext>
            </a:extLst>
          </p:cNvPr>
          <p:cNvCxnSpPr>
            <a:cxnSpLocks/>
          </p:cNvCxnSpPr>
          <p:nvPr/>
        </p:nvCxnSpPr>
        <p:spPr>
          <a:xfrm flipH="1" flipV="1">
            <a:off x="4586707" y="4876857"/>
            <a:ext cx="293813" cy="4243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下矢印 37">
            <a:extLst>
              <a:ext uri="{FF2B5EF4-FFF2-40B4-BE49-F238E27FC236}">
                <a16:creationId xmlns:a16="http://schemas.microsoft.com/office/drawing/2014/main" id="{3B88CDA1-5CD0-108F-3FF6-7D3449955587}"/>
              </a:ext>
            </a:extLst>
          </p:cNvPr>
          <p:cNvSpPr/>
          <p:nvPr/>
        </p:nvSpPr>
        <p:spPr>
          <a:xfrm>
            <a:off x="4315195" y="3940873"/>
            <a:ext cx="235996" cy="288032"/>
          </a:xfrm>
          <a:prstGeom prst="down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8C2BA6EE-03CB-AF23-E3B3-FA96553B785E}"/>
              </a:ext>
            </a:extLst>
          </p:cNvPr>
          <p:cNvSpPr txBox="1"/>
          <p:nvPr/>
        </p:nvSpPr>
        <p:spPr>
          <a:xfrm>
            <a:off x="5241032" y="1527103"/>
            <a:ext cx="1296144" cy="923330"/>
          </a:xfrm>
          <a:prstGeom prst="rect">
            <a:avLst/>
          </a:prstGeom>
          <a:noFill/>
        </p:spPr>
        <p:txBody>
          <a:bodyPr wrap="square" rtlCol="0">
            <a:spAutoFit/>
          </a:bodyPr>
          <a:lstStyle/>
          <a:p>
            <a:pPr algn="ctr"/>
            <a:r>
              <a:rPr lang="en-US" altLang="ja-JP" dirty="0"/>
              <a:t>Air</a:t>
            </a:r>
          </a:p>
          <a:p>
            <a:pPr algn="ctr"/>
            <a:r>
              <a:rPr lang="en-US" altLang="ja-JP" dirty="0"/>
              <a:t>1.0</a:t>
            </a:r>
            <a:r>
              <a:rPr lang="en-US" altLang="ja-JP" dirty="0">
                <a:sym typeface="Symbol" panose="05050102010706020507" pitchFamily="18" charset="2"/>
              </a:rPr>
              <a:t></a:t>
            </a:r>
            <a:r>
              <a:rPr lang="en-US" altLang="ja-JP" dirty="0"/>
              <a:t>10</a:t>
            </a:r>
            <a:r>
              <a:rPr lang="en-US" altLang="ja-JP" baseline="30000" dirty="0"/>
              <a:t>10</a:t>
            </a:r>
            <a:endParaRPr lang="en-US" altLang="ja-JP" dirty="0"/>
          </a:p>
          <a:p>
            <a:pPr algn="ctr"/>
            <a:r>
              <a:rPr lang="en-US" altLang="ja-JP" dirty="0"/>
              <a:t>[m</a:t>
            </a:r>
            <a:r>
              <a:rPr lang="en-US" altLang="ja-JP" baseline="30000" dirty="0"/>
              <a:t>3</a:t>
            </a:r>
            <a:r>
              <a:rPr lang="en-US" altLang="ja-JP" dirty="0"/>
              <a:t>]</a:t>
            </a:r>
          </a:p>
        </p:txBody>
      </p:sp>
      <p:sp>
        <p:nvSpPr>
          <p:cNvPr id="54" name="下矢印 39">
            <a:extLst>
              <a:ext uri="{FF2B5EF4-FFF2-40B4-BE49-F238E27FC236}">
                <a16:creationId xmlns:a16="http://schemas.microsoft.com/office/drawing/2014/main" id="{45DB5BA8-9114-1CF4-633E-F57D2137F381}"/>
              </a:ext>
            </a:extLst>
          </p:cNvPr>
          <p:cNvSpPr/>
          <p:nvPr/>
        </p:nvSpPr>
        <p:spPr>
          <a:xfrm>
            <a:off x="2668284" y="5445224"/>
            <a:ext cx="235996" cy="288032"/>
          </a:xfrm>
          <a:prstGeom prst="down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87C3D1D0-39EA-E613-941C-D7352A3FFC44}"/>
              </a:ext>
            </a:extLst>
          </p:cNvPr>
          <p:cNvSpPr txBox="1"/>
          <p:nvPr/>
        </p:nvSpPr>
        <p:spPr>
          <a:xfrm>
            <a:off x="6681192" y="1556792"/>
            <a:ext cx="3096344" cy="3708708"/>
          </a:xfrm>
          <a:prstGeom prst="rect">
            <a:avLst/>
          </a:prstGeom>
          <a:noFill/>
        </p:spPr>
        <p:txBody>
          <a:bodyPr wrap="square" rtlCol="0">
            <a:spAutoFit/>
          </a:bodyPr>
          <a:lstStyle/>
          <a:p>
            <a:pPr>
              <a:spcBef>
                <a:spcPts val="600"/>
              </a:spcBef>
            </a:pPr>
            <a:r>
              <a:rPr lang="en-US" altLang="ja-JP" sz="2000" dirty="0"/>
              <a:t>0 s</a:t>
            </a:r>
          </a:p>
          <a:p>
            <a:pPr marL="180975" indent="-180975">
              <a:spcBef>
                <a:spcPts val="600"/>
              </a:spcBef>
              <a:buFont typeface="Arial" panose="020B0604020202020204" pitchFamily="34" charset="0"/>
              <a:buChar char="•"/>
            </a:pPr>
            <a:r>
              <a:rPr lang="en-US" altLang="ja-JP" sz="2000" dirty="0"/>
              <a:t>Rated operation</a:t>
            </a:r>
          </a:p>
          <a:p>
            <a:pPr marL="180975" indent="-180975">
              <a:spcBef>
                <a:spcPts val="600"/>
              </a:spcBef>
              <a:buFont typeface="Arial" panose="020B0604020202020204" pitchFamily="34" charset="0"/>
              <a:buChar char="•"/>
            </a:pPr>
            <a:r>
              <a:rPr lang="en-US" altLang="ja-JP" sz="2000" dirty="0"/>
              <a:t>Circulating pump trips</a:t>
            </a:r>
          </a:p>
          <a:p>
            <a:pPr marL="180975" indent="-180975">
              <a:spcBef>
                <a:spcPts val="600"/>
              </a:spcBef>
              <a:buFont typeface="Arial" panose="020B0604020202020204" pitchFamily="34" charset="0"/>
              <a:buChar char="•"/>
            </a:pPr>
            <a:r>
              <a:rPr lang="en-US" altLang="ja-JP" sz="2000" dirty="0"/>
              <a:t>Heat removal by IHX stops</a:t>
            </a:r>
          </a:p>
          <a:p>
            <a:pPr marL="180975" indent="-180975">
              <a:spcBef>
                <a:spcPts val="600"/>
              </a:spcBef>
              <a:buFont typeface="Arial" panose="020B0604020202020204" pitchFamily="34" charset="0"/>
              <a:buChar char="•"/>
            </a:pPr>
            <a:r>
              <a:rPr lang="en-US" altLang="ja-JP" sz="2000" dirty="0"/>
              <a:t>Sodium fire starts →(1)</a:t>
            </a:r>
          </a:p>
          <a:p>
            <a:pPr>
              <a:spcBef>
                <a:spcPts val="600"/>
              </a:spcBef>
            </a:pPr>
            <a:endParaRPr lang="en-US" altLang="ja-JP" sz="2000" dirty="0"/>
          </a:p>
          <a:p>
            <a:pPr>
              <a:spcBef>
                <a:spcPts val="600"/>
              </a:spcBef>
            </a:pPr>
            <a:r>
              <a:rPr lang="en-US" altLang="ja-JP" sz="2000" dirty="0"/>
              <a:t>200 s</a:t>
            </a:r>
          </a:p>
          <a:p>
            <a:pPr marL="180975" indent="-180975">
              <a:spcBef>
                <a:spcPts val="600"/>
              </a:spcBef>
              <a:buFont typeface="Arial" panose="020B0604020202020204" pitchFamily="34" charset="0"/>
              <a:buChar char="•"/>
            </a:pPr>
            <a:r>
              <a:rPr lang="en-US" altLang="ja-JP" sz="2000" dirty="0"/>
              <a:t>Sodium-debris-concrete interaction starts →(2)</a:t>
            </a:r>
          </a:p>
        </p:txBody>
      </p:sp>
      <p:sp>
        <p:nvSpPr>
          <p:cNvPr id="56" name="テキスト ボックス 55">
            <a:extLst>
              <a:ext uri="{FF2B5EF4-FFF2-40B4-BE49-F238E27FC236}">
                <a16:creationId xmlns:a16="http://schemas.microsoft.com/office/drawing/2014/main" id="{1DD113BE-8677-B2F4-DBEF-F1F368FF6E33}"/>
              </a:ext>
            </a:extLst>
          </p:cNvPr>
          <p:cNvSpPr txBox="1"/>
          <p:nvPr/>
        </p:nvSpPr>
        <p:spPr>
          <a:xfrm>
            <a:off x="4880520" y="3068912"/>
            <a:ext cx="1980029" cy="646331"/>
          </a:xfrm>
          <a:prstGeom prst="rect">
            <a:avLst/>
          </a:prstGeom>
          <a:noFill/>
        </p:spPr>
        <p:txBody>
          <a:bodyPr wrap="none" rtlCol="0">
            <a:spAutoFit/>
          </a:bodyPr>
          <a:lstStyle/>
          <a:p>
            <a:r>
              <a:rPr kumimoji="1" lang="en-US" altLang="ja-JP" dirty="0"/>
              <a:t>Intermediate heat</a:t>
            </a:r>
          </a:p>
          <a:p>
            <a:r>
              <a:rPr lang="en-US" altLang="ja-JP" dirty="0"/>
              <a:t>exchanger</a:t>
            </a:r>
            <a:endParaRPr kumimoji="1" lang="en-US" altLang="ja-JP" dirty="0"/>
          </a:p>
        </p:txBody>
      </p:sp>
      <p:sp>
        <p:nvSpPr>
          <p:cNvPr id="57" name="テキスト ボックス 56">
            <a:extLst>
              <a:ext uri="{FF2B5EF4-FFF2-40B4-BE49-F238E27FC236}">
                <a16:creationId xmlns:a16="http://schemas.microsoft.com/office/drawing/2014/main" id="{23A12210-090C-CF32-DC93-1E7FB126A32C}"/>
              </a:ext>
            </a:extLst>
          </p:cNvPr>
          <p:cNvSpPr txBox="1"/>
          <p:nvPr/>
        </p:nvSpPr>
        <p:spPr>
          <a:xfrm>
            <a:off x="3296344" y="2492848"/>
            <a:ext cx="1915909" cy="369332"/>
          </a:xfrm>
          <a:prstGeom prst="rect">
            <a:avLst/>
          </a:prstGeom>
          <a:noFill/>
        </p:spPr>
        <p:txBody>
          <a:bodyPr wrap="none" rtlCol="0">
            <a:spAutoFit/>
          </a:bodyPr>
          <a:lstStyle/>
          <a:p>
            <a:r>
              <a:rPr kumimoji="1" lang="en-US" altLang="ja-JP" dirty="0"/>
              <a:t>Circulating pump</a:t>
            </a:r>
            <a:endParaRPr kumimoji="1" lang="ja-JP" altLang="en-US" dirty="0"/>
          </a:p>
        </p:txBody>
      </p:sp>
      <p:cxnSp>
        <p:nvCxnSpPr>
          <p:cNvPr id="58" name="直線コネクタ 57">
            <a:extLst>
              <a:ext uri="{FF2B5EF4-FFF2-40B4-BE49-F238E27FC236}">
                <a16:creationId xmlns:a16="http://schemas.microsoft.com/office/drawing/2014/main" id="{8EAD960C-375E-D49B-3F85-CBA043E4F960}"/>
              </a:ext>
            </a:extLst>
          </p:cNvPr>
          <p:cNvCxnSpPr>
            <a:cxnSpLocks/>
          </p:cNvCxnSpPr>
          <p:nvPr/>
        </p:nvCxnSpPr>
        <p:spPr>
          <a:xfrm flipH="1">
            <a:off x="4020874" y="2852888"/>
            <a:ext cx="355590" cy="1026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4B80F7E7-2D59-7133-081C-832396653E98}"/>
              </a:ext>
            </a:extLst>
          </p:cNvPr>
          <p:cNvCxnSpPr>
            <a:cxnSpLocks/>
          </p:cNvCxnSpPr>
          <p:nvPr/>
        </p:nvCxnSpPr>
        <p:spPr>
          <a:xfrm flipH="1">
            <a:off x="4432917" y="3400821"/>
            <a:ext cx="509378" cy="1369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テキスト ボックス 59">
            <a:extLst>
              <a:ext uri="{FF2B5EF4-FFF2-40B4-BE49-F238E27FC236}">
                <a16:creationId xmlns:a16="http://schemas.microsoft.com/office/drawing/2014/main" id="{9F8F80D7-716B-5AF1-9A57-DD58337C5B70}"/>
              </a:ext>
            </a:extLst>
          </p:cNvPr>
          <p:cNvSpPr txBox="1"/>
          <p:nvPr/>
        </p:nvSpPr>
        <p:spPr>
          <a:xfrm>
            <a:off x="766295" y="5056821"/>
            <a:ext cx="1351652" cy="369332"/>
          </a:xfrm>
          <a:prstGeom prst="rect">
            <a:avLst/>
          </a:prstGeom>
          <a:noFill/>
        </p:spPr>
        <p:txBody>
          <a:bodyPr wrap="none" rtlCol="0">
            <a:spAutoFit/>
          </a:bodyPr>
          <a:lstStyle/>
          <a:p>
            <a:r>
              <a:rPr lang="en-US" altLang="ja-JP" dirty="0"/>
              <a:t>Decay heat</a:t>
            </a:r>
          </a:p>
        </p:txBody>
      </p:sp>
      <p:cxnSp>
        <p:nvCxnSpPr>
          <p:cNvPr id="61" name="直線コネクタ 60">
            <a:extLst>
              <a:ext uri="{FF2B5EF4-FFF2-40B4-BE49-F238E27FC236}">
                <a16:creationId xmlns:a16="http://schemas.microsoft.com/office/drawing/2014/main" id="{F76AF2B7-AD9D-9250-999E-514D3156B681}"/>
              </a:ext>
            </a:extLst>
          </p:cNvPr>
          <p:cNvCxnSpPr>
            <a:cxnSpLocks/>
          </p:cNvCxnSpPr>
          <p:nvPr/>
        </p:nvCxnSpPr>
        <p:spPr>
          <a:xfrm flipH="1">
            <a:off x="1918295" y="4408821"/>
            <a:ext cx="864000" cy="72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正方形/長方形 61">
            <a:extLst>
              <a:ext uri="{FF2B5EF4-FFF2-40B4-BE49-F238E27FC236}">
                <a16:creationId xmlns:a16="http://schemas.microsoft.com/office/drawing/2014/main" id="{9FEB50D3-B318-6CD6-56B4-3C24E3804A8A}"/>
              </a:ext>
            </a:extLst>
          </p:cNvPr>
          <p:cNvSpPr/>
          <p:nvPr/>
        </p:nvSpPr>
        <p:spPr>
          <a:xfrm>
            <a:off x="2374299" y="1557000"/>
            <a:ext cx="864000" cy="864000"/>
          </a:xfrm>
          <a:prstGeom prst="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a:extLst>
              <a:ext uri="{FF2B5EF4-FFF2-40B4-BE49-F238E27FC236}">
                <a16:creationId xmlns:a16="http://schemas.microsoft.com/office/drawing/2014/main" id="{EFE2CF5E-3407-9B33-6B26-F57F159BDF0B}"/>
              </a:ext>
            </a:extLst>
          </p:cNvPr>
          <p:cNvSpPr txBox="1"/>
          <p:nvPr/>
        </p:nvSpPr>
        <p:spPr>
          <a:xfrm>
            <a:off x="632048" y="2564856"/>
            <a:ext cx="2236510" cy="369332"/>
          </a:xfrm>
          <a:prstGeom prst="rect">
            <a:avLst/>
          </a:prstGeom>
          <a:noFill/>
        </p:spPr>
        <p:txBody>
          <a:bodyPr wrap="none" rtlCol="0">
            <a:spAutoFit/>
          </a:bodyPr>
          <a:lstStyle/>
          <a:p>
            <a:r>
              <a:rPr lang="en-US" altLang="ja-JP" dirty="0"/>
              <a:t>2D Cartesian region</a:t>
            </a:r>
            <a:endParaRPr kumimoji="1" lang="ja-JP" altLang="en-US" dirty="0"/>
          </a:p>
        </p:txBody>
      </p:sp>
      <p:sp>
        <p:nvSpPr>
          <p:cNvPr id="64" name="テキスト ボックス 63">
            <a:extLst>
              <a:ext uri="{FF2B5EF4-FFF2-40B4-BE49-F238E27FC236}">
                <a16:creationId xmlns:a16="http://schemas.microsoft.com/office/drawing/2014/main" id="{E77520C4-C294-F807-A70B-4AD1FAC3749A}"/>
              </a:ext>
            </a:extLst>
          </p:cNvPr>
          <p:cNvSpPr txBox="1"/>
          <p:nvPr/>
        </p:nvSpPr>
        <p:spPr>
          <a:xfrm>
            <a:off x="5240560" y="4047407"/>
            <a:ext cx="1296144" cy="923330"/>
          </a:xfrm>
          <a:prstGeom prst="rect">
            <a:avLst/>
          </a:prstGeom>
          <a:noFill/>
        </p:spPr>
        <p:txBody>
          <a:bodyPr wrap="square" rtlCol="0">
            <a:spAutoFit/>
          </a:bodyPr>
          <a:lstStyle/>
          <a:p>
            <a:pPr algn="ctr"/>
            <a:r>
              <a:rPr lang="en-US" altLang="ja-JP" dirty="0"/>
              <a:t>Air</a:t>
            </a:r>
          </a:p>
          <a:p>
            <a:pPr algn="ctr"/>
            <a:r>
              <a:rPr lang="en-US" altLang="ja-JP" dirty="0"/>
              <a:t>1.0</a:t>
            </a:r>
            <a:r>
              <a:rPr lang="en-US" altLang="ja-JP" dirty="0">
                <a:sym typeface="Symbol" panose="05050102010706020507" pitchFamily="18" charset="2"/>
              </a:rPr>
              <a:t></a:t>
            </a:r>
            <a:r>
              <a:rPr lang="en-US" altLang="ja-JP" dirty="0"/>
              <a:t>10</a:t>
            </a:r>
            <a:r>
              <a:rPr lang="en-US" altLang="ja-JP" baseline="30000" dirty="0"/>
              <a:t>10</a:t>
            </a:r>
            <a:endParaRPr lang="en-US" altLang="ja-JP" dirty="0"/>
          </a:p>
          <a:p>
            <a:pPr algn="ctr"/>
            <a:r>
              <a:rPr lang="en-US" altLang="ja-JP" dirty="0"/>
              <a:t>[m</a:t>
            </a:r>
            <a:r>
              <a:rPr lang="en-US" altLang="ja-JP" baseline="30000" dirty="0"/>
              <a:t>3</a:t>
            </a:r>
            <a:r>
              <a:rPr lang="en-US" altLang="ja-JP" dirty="0"/>
              <a:t>]</a:t>
            </a:r>
          </a:p>
        </p:txBody>
      </p:sp>
      <p:sp>
        <p:nvSpPr>
          <p:cNvPr id="65" name="テキスト ボックス 64">
            <a:extLst>
              <a:ext uri="{FF2B5EF4-FFF2-40B4-BE49-F238E27FC236}">
                <a16:creationId xmlns:a16="http://schemas.microsoft.com/office/drawing/2014/main" id="{D2C552F7-3892-F417-DC30-D85267B09410}"/>
              </a:ext>
            </a:extLst>
          </p:cNvPr>
          <p:cNvSpPr txBox="1"/>
          <p:nvPr/>
        </p:nvSpPr>
        <p:spPr>
          <a:xfrm>
            <a:off x="2572902" y="1804334"/>
            <a:ext cx="466794" cy="369332"/>
          </a:xfrm>
          <a:prstGeom prst="rect">
            <a:avLst/>
          </a:prstGeom>
          <a:noFill/>
        </p:spPr>
        <p:txBody>
          <a:bodyPr wrap="none" rtlCol="0">
            <a:spAutoFit/>
          </a:bodyPr>
          <a:lstStyle/>
          <a:p>
            <a:r>
              <a:rPr kumimoji="1" lang="en-US" altLang="ja-JP" dirty="0"/>
              <a:t>Air</a:t>
            </a:r>
            <a:endParaRPr kumimoji="1" lang="ja-JP" altLang="en-US" dirty="0"/>
          </a:p>
        </p:txBody>
      </p:sp>
      <p:sp>
        <p:nvSpPr>
          <p:cNvPr id="66" name="テキスト ボックス 65">
            <a:extLst>
              <a:ext uri="{FF2B5EF4-FFF2-40B4-BE49-F238E27FC236}">
                <a16:creationId xmlns:a16="http://schemas.microsoft.com/office/drawing/2014/main" id="{1BB53F7F-3221-F48E-6F87-1AE1AC910E4E}"/>
              </a:ext>
            </a:extLst>
          </p:cNvPr>
          <p:cNvSpPr txBox="1"/>
          <p:nvPr/>
        </p:nvSpPr>
        <p:spPr>
          <a:xfrm>
            <a:off x="2576736" y="6021288"/>
            <a:ext cx="436338" cy="369332"/>
          </a:xfrm>
          <a:prstGeom prst="rect">
            <a:avLst/>
          </a:prstGeom>
          <a:noFill/>
        </p:spPr>
        <p:txBody>
          <a:bodyPr wrap="none" rtlCol="0">
            <a:spAutoFit/>
          </a:bodyPr>
          <a:lstStyle/>
          <a:p>
            <a:r>
              <a:rPr lang="en-US" altLang="ja-JP" dirty="0"/>
              <a:t>N</a:t>
            </a:r>
            <a:r>
              <a:rPr lang="en-US" altLang="ja-JP" baseline="-25000" dirty="0"/>
              <a:t>2</a:t>
            </a:r>
            <a:endParaRPr kumimoji="1" lang="ja-JP" altLang="en-US" baseline="-25000" dirty="0"/>
          </a:p>
        </p:txBody>
      </p:sp>
      <p:sp>
        <p:nvSpPr>
          <p:cNvPr id="67" name="テキスト ボックス 66">
            <a:extLst>
              <a:ext uri="{FF2B5EF4-FFF2-40B4-BE49-F238E27FC236}">
                <a16:creationId xmlns:a16="http://schemas.microsoft.com/office/drawing/2014/main" id="{377A201A-4250-7313-289B-5B913CDAF45B}"/>
              </a:ext>
            </a:extLst>
          </p:cNvPr>
          <p:cNvSpPr txBox="1"/>
          <p:nvPr/>
        </p:nvSpPr>
        <p:spPr>
          <a:xfrm>
            <a:off x="4215027" y="4293096"/>
            <a:ext cx="466794" cy="369332"/>
          </a:xfrm>
          <a:prstGeom prst="rect">
            <a:avLst/>
          </a:prstGeom>
          <a:noFill/>
        </p:spPr>
        <p:txBody>
          <a:bodyPr wrap="none" rtlCol="0">
            <a:spAutoFit/>
          </a:bodyPr>
          <a:lstStyle/>
          <a:p>
            <a:r>
              <a:rPr kumimoji="1" lang="en-US" altLang="ja-JP" dirty="0"/>
              <a:t>(1)</a:t>
            </a:r>
            <a:endParaRPr kumimoji="1" lang="ja-JP" altLang="en-US" dirty="0"/>
          </a:p>
        </p:txBody>
      </p:sp>
      <p:sp>
        <p:nvSpPr>
          <p:cNvPr id="68" name="テキスト ボックス 67">
            <a:extLst>
              <a:ext uri="{FF2B5EF4-FFF2-40B4-BE49-F238E27FC236}">
                <a16:creationId xmlns:a16="http://schemas.microsoft.com/office/drawing/2014/main" id="{35C26E6F-92F1-D259-9BF6-FB1D95CC5712}"/>
              </a:ext>
            </a:extLst>
          </p:cNvPr>
          <p:cNvSpPr txBox="1"/>
          <p:nvPr/>
        </p:nvSpPr>
        <p:spPr>
          <a:xfrm>
            <a:off x="2558843" y="5733256"/>
            <a:ext cx="466794" cy="369332"/>
          </a:xfrm>
          <a:prstGeom prst="rect">
            <a:avLst/>
          </a:prstGeom>
          <a:noFill/>
        </p:spPr>
        <p:txBody>
          <a:bodyPr wrap="none" rtlCol="0">
            <a:spAutoFit/>
          </a:bodyPr>
          <a:lstStyle/>
          <a:p>
            <a:r>
              <a:rPr kumimoji="1" lang="en-US" altLang="ja-JP" dirty="0"/>
              <a:t>(2)</a:t>
            </a:r>
            <a:endParaRPr kumimoji="1" lang="ja-JP" altLang="en-US" dirty="0"/>
          </a:p>
        </p:txBody>
      </p:sp>
    </p:spTree>
    <p:extLst>
      <p:ext uri="{BB962C8B-B14F-4D97-AF65-F5344CB8AC3E}">
        <p14:creationId xmlns:p14="http://schemas.microsoft.com/office/powerpoint/2010/main" val="3039117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Contents</a:t>
            </a:r>
            <a:endParaRPr lang="ja-JP" altLang="en-US" dirty="0"/>
          </a:p>
        </p:txBody>
      </p:sp>
      <p:sp>
        <p:nvSpPr>
          <p:cNvPr id="3" name="コンテンツ プレースホルダー 2"/>
          <p:cNvSpPr>
            <a:spLocks noGrp="1"/>
          </p:cNvSpPr>
          <p:nvPr>
            <p:ph idx="1"/>
          </p:nvPr>
        </p:nvSpPr>
        <p:spPr>
          <a:xfrm>
            <a:off x="495300" y="1052736"/>
            <a:ext cx="8915400" cy="5400600"/>
          </a:xfrm>
        </p:spPr>
        <p:txBody>
          <a:bodyPr>
            <a:normAutofit fontScale="85000" lnSpcReduction="20000"/>
          </a:bodyPr>
          <a:lstStyle/>
          <a:p>
            <a:pPr>
              <a:lnSpc>
                <a:spcPct val="120000"/>
              </a:lnSpc>
            </a:pPr>
            <a:r>
              <a:rPr lang="en-US" altLang="ja-JP" dirty="0"/>
              <a:t>Development of ARKADIA</a:t>
            </a:r>
          </a:p>
          <a:p>
            <a:pPr lvl="1">
              <a:lnSpc>
                <a:spcPct val="120000"/>
              </a:lnSpc>
            </a:pPr>
            <a:r>
              <a:rPr lang="en-US" altLang="ja-JP" dirty="0"/>
              <a:t>Development motivation</a:t>
            </a:r>
          </a:p>
          <a:p>
            <a:pPr lvl="1">
              <a:lnSpc>
                <a:spcPct val="120000"/>
              </a:lnSpc>
            </a:pPr>
            <a:r>
              <a:rPr lang="en-US" altLang="ja-JP" dirty="0"/>
              <a:t>Evaluation flow and system structure</a:t>
            </a:r>
          </a:p>
          <a:p>
            <a:pPr lvl="1">
              <a:lnSpc>
                <a:spcPct val="120000"/>
              </a:lnSpc>
            </a:pPr>
            <a:r>
              <a:rPr lang="en-US" altLang="ja-JP" dirty="0"/>
              <a:t>ARKADIA-Design and -Safety</a:t>
            </a:r>
          </a:p>
          <a:p>
            <a:pPr>
              <a:lnSpc>
                <a:spcPct val="120000"/>
              </a:lnSpc>
            </a:pPr>
            <a:r>
              <a:rPr lang="en-US" altLang="ja-JP" dirty="0"/>
              <a:t>Simulation technologies of ARKADIA-Design</a:t>
            </a:r>
          </a:p>
          <a:p>
            <a:pPr lvl="1">
              <a:lnSpc>
                <a:spcPct val="120000"/>
              </a:lnSpc>
            </a:pPr>
            <a:r>
              <a:rPr lang="en-US" altLang="ja-JP" dirty="0"/>
              <a:t>Module structure</a:t>
            </a:r>
          </a:p>
          <a:p>
            <a:pPr lvl="1">
              <a:lnSpc>
                <a:spcPct val="120000"/>
              </a:lnSpc>
            </a:pPr>
            <a:r>
              <a:rPr lang="en-US" altLang="ja-JP" dirty="0"/>
              <a:t>Validation analyses</a:t>
            </a:r>
          </a:p>
          <a:p>
            <a:pPr>
              <a:lnSpc>
                <a:spcPct val="120000"/>
              </a:lnSpc>
            </a:pPr>
            <a:r>
              <a:rPr lang="en-US" altLang="ja-JP" dirty="0"/>
              <a:t>Simulation technologies of ARKADIA-Safety</a:t>
            </a:r>
          </a:p>
          <a:p>
            <a:pPr lvl="1">
              <a:lnSpc>
                <a:spcPct val="120000"/>
              </a:lnSpc>
            </a:pPr>
            <a:r>
              <a:rPr lang="en-US" altLang="ja-JP" dirty="0"/>
              <a:t>Development motivation</a:t>
            </a:r>
          </a:p>
          <a:p>
            <a:pPr lvl="1">
              <a:lnSpc>
                <a:spcPct val="120000"/>
              </a:lnSpc>
            </a:pPr>
            <a:r>
              <a:rPr lang="en-US" altLang="ja-JP" dirty="0"/>
              <a:t>Numerical models</a:t>
            </a:r>
          </a:p>
          <a:p>
            <a:pPr lvl="1">
              <a:lnSpc>
                <a:spcPct val="120000"/>
              </a:lnSpc>
            </a:pPr>
            <a:r>
              <a:rPr lang="en-US" altLang="ja-JP" dirty="0"/>
              <a:t>Functional test analysis</a:t>
            </a:r>
          </a:p>
          <a:p>
            <a:pPr>
              <a:lnSpc>
                <a:spcPct val="120000"/>
              </a:lnSpc>
            </a:pPr>
            <a:r>
              <a:rPr lang="en-US" altLang="ja-JP" dirty="0"/>
              <a:t>Summary</a:t>
            </a:r>
            <a:endParaRPr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pPr/>
              <a:t>1</a:t>
            </a:fld>
            <a:endParaRPr lang="ja-JP" altLang="en-US"/>
          </a:p>
        </p:txBody>
      </p:sp>
    </p:spTree>
    <p:extLst>
      <p:ext uri="{BB962C8B-B14F-4D97-AF65-F5344CB8AC3E}">
        <p14:creationId xmlns:p14="http://schemas.microsoft.com/office/powerpoint/2010/main" val="326622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5BF895-CDE5-4B3A-94F8-9309D5DA7DC3}"/>
              </a:ext>
            </a:extLst>
          </p:cNvPr>
          <p:cNvSpPr>
            <a:spLocks noGrp="1"/>
          </p:cNvSpPr>
          <p:nvPr>
            <p:ph type="title"/>
          </p:nvPr>
        </p:nvSpPr>
        <p:spPr/>
        <p:txBody>
          <a:bodyPr/>
          <a:lstStyle/>
          <a:p>
            <a:r>
              <a:rPr lang="en-US" altLang="ja-JP" dirty="0"/>
              <a:t>Functional test analysis (2/3)</a:t>
            </a:r>
            <a:endParaRPr lang="ja-JP" altLang="en-US" dirty="0"/>
          </a:p>
        </p:txBody>
      </p:sp>
      <p:sp>
        <p:nvSpPr>
          <p:cNvPr id="4" name="スライド番号プレースホルダー 3">
            <a:extLst>
              <a:ext uri="{FF2B5EF4-FFF2-40B4-BE49-F238E27FC236}">
                <a16:creationId xmlns:a16="http://schemas.microsoft.com/office/drawing/2014/main" id="{CBD7E23B-7034-447E-9429-197388B0B2B2}"/>
              </a:ext>
            </a:extLst>
          </p:cNvPr>
          <p:cNvSpPr>
            <a:spLocks noGrp="1"/>
          </p:cNvSpPr>
          <p:nvPr>
            <p:ph type="sldNum" sz="quarter" idx="12"/>
          </p:nvPr>
        </p:nvSpPr>
        <p:spPr/>
        <p:txBody>
          <a:bodyPr/>
          <a:lstStyle/>
          <a:p>
            <a:fld id="{D2D8002D-B5B0-4BAC-B1F6-782DDCCE6D9C}" type="slidenum">
              <a:rPr lang="ja-JP" altLang="en-US" smtClean="0"/>
              <a:pPr/>
              <a:t>19</a:t>
            </a:fld>
            <a:endParaRPr lang="ja-JP" altLang="en-US"/>
          </a:p>
        </p:txBody>
      </p:sp>
      <p:pic>
        <p:nvPicPr>
          <p:cNvPr id="8" name="TLS+Vector_20fps">
            <a:hlinkClick r:id="" action="ppaction://media"/>
            <a:extLst>
              <a:ext uri="{FF2B5EF4-FFF2-40B4-BE49-F238E27FC236}">
                <a16:creationId xmlns:a16="http://schemas.microsoft.com/office/drawing/2014/main" id="{673099AA-789D-4EF6-A635-7D76440FC21F}"/>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l="5833" t="6027" r="5833" b="8087"/>
          <a:stretch/>
        </p:blipFill>
        <p:spPr>
          <a:xfrm>
            <a:off x="849000" y="837000"/>
            <a:ext cx="7632000" cy="4104000"/>
          </a:xfrm>
          <a:prstGeom prst="rect">
            <a:avLst/>
          </a:prstGeom>
        </p:spPr>
      </p:pic>
      <p:sp>
        <p:nvSpPr>
          <p:cNvPr id="10" name="テキスト ボックス 9">
            <a:extLst>
              <a:ext uri="{FF2B5EF4-FFF2-40B4-BE49-F238E27FC236}">
                <a16:creationId xmlns:a16="http://schemas.microsoft.com/office/drawing/2014/main" id="{6B6073AE-D2D8-2C26-3C97-B5C96928CC57}"/>
              </a:ext>
            </a:extLst>
          </p:cNvPr>
          <p:cNvSpPr txBox="1"/>
          <p:nvPr/>
        </p:nvSpPr>
        <p:spPr>
          <a:xfrm>
            <a:off x="417000" y="5013000"/>
            <a:ext cx="9072000" cy="1477328"/>
          </a:xfrm>
          <a:prstGeom prst="rect">
            <a:avLst/>
          </a:prstGeom>
          <a:noFill/>
        </p:spPr>
        <p:txBody>
          <a:bodyPr wrap="square" rtlCol="0">
            <a:spAutoFit/>
          </a:bodyPr>
          <a:lstStyle/>
          <a:p>
            <a:pPr marL="266700" indent="-266700">
              <a:spcBef>
                <a:spcPts val="600"/>
              </a:spcBef>
              <a:buFont typeface="Arial" panose="020B0604020202020204" pitchFamily="34" charset="0"/>
              <a:buChar char="•"/>
            </a:pPr>
            <a:r>
              <a:rPr kumimoji="1" lang="en-US" altLang="ja-JP" sz="2000" dirty="0"/>
              <a:t>This analysis starts from the condition of a uniform temperature.</a:t>
            </a:r>
          </a:p>
          <a:p>
            <a:pPr marL="266700" indent="-266700">
              <a:spcBef>
                <a:spcPts val="600"/>
              </a:spcBef>
              <a:buFont typeface="Arial" panose="020B0604020202020204" pitchFamily="34" charset="0"/>
              <a:buChar char="•"/>
            </a:pPr>
            <a:r>
              <a:rPr lang="en-US" altLang="ja-JP" sz="2000" dirty="0"/>
              <a:t>The liquid surface fluctuation and the temperature change disappeared within a certain time.</a:t>
            </a:r>
          </a:p>
          <a:p>
            <a:pPr marL="266700" indent="-266700">
              <a:spcBef>
                <a:spcPts val="600"/>
              </a:spcBef>
              <a:buFont typeface="Arial" panose="020B0604020202020204" pitchFamily="34" charset="0"/>
              <a:buChar char="•"/>
            </a:pPr>
            <a:r>
              <a:rPr kumimoji="1" lang="en-US" altLang="ja-JP" sz="2000" dirty="0"/>
              <a:t>The reached steady-state was used as an initial condition of LORL analysis.</a:t>
            </a:r>
          </a:p>
        </p:txBody>
      </p:sp>
      <p:sp>
        <p:nvSpPr>
          <p:cNvPr id="3" name="正方形/長方形 2">
            <a:extLst>
              <a:ext uri="{FF2B5EF4-FFF2-40B4-BE49-F238E27FC236}">
                <a16:creationId xmlns:a16="http://schemas.microsoft.com/office/drawing/2014/main" id="{194CAD08-DED9-9A7E-80C5-A16AEE3254AA}"/>
              </a:ext>
            </a:extLst>
          </p:cNvPr>
          <p:cNvSpPr/>
          <p:nvPr/>
        </p:nvSpPr>
        <p:spPr>
          <a:xfrm>
            <a:off x="7761312" y="1412776"/>
            <a:ext cx="36004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45209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pow_6.0D+07_EN">
            <a:hlinkClick r:id="" action="ppaction://media"/>
            <a:extLst>
              <a:ext uri="{FF2B5EF4-FFF2-40B4-BE49-F238E27FC236}">
                <a16:creationId xmlns:a16="http://schemas.microsoft.com/office/drawing/2014/main" id="{68444A86-1A16-4E68-A027-4EDA07394BB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5680" t="24066" r="16112" b="11334"/>
          <a:stretch/>
        </p:blipFill>
        <p:spPr>
          <a:xfrm>
            <a:off x="272480" y="980728"/>
            <a:ext cx="5478011" cy="4108508"/>
          </a:xfrm>
          <a:prstGeom prst="rect">
            <a:avLst/>
          </a:prstGeom>
        </p:spPr>
      </p:pic>
      <p:sp>
        <p:nvSpPr>
          <p:cNvPr id="2" name="タイトル 1"/>
          <p:cNvSpPr>
            <a:spLocks noGrp="1"/>
          </p:cNvSpPr>
          <p:nvPr>
            <p:ph type="title"/>
          </p:nvPr>
        </p:nvSpPr>
        <p:spPr/>
        <p:txBody>
          <a:bodyPr/>
          <a:lstStyle/>
          <a:p>
            <a:r>
              <a:rPr lang="en-US" altLang="ja-JP" dirty="0"/>
              <a:t>Functional test analysis (3/3)</a:t>
            </a:r>
            <a:endParaRPr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pPr/>
              <a:t>20</a:t>
            </a:fld>
            <a:endParaRPr lang="ja-JP" altLang="en-US"/>
          </a:p>
        </p:txBody>
      </p:sp>
      <p:sp>
        <p:nvSpPr>
          <p:cNvPr id="6" name="テキスト ボックス 5"/>
          <p:cNvSpPr txBox="1"/>
          <p:nvPr/>
        </p:nvSpPr>
        <p:spPr>
          <a:xfrm>
            <a:off x="5961112" y="980728"/>
            <a:ext cx="3744416" cy="4247317"/>
          </a:xfrm>
          <a:prstGeom prst="rect">
            <a:avLst/>
          </a:prstGeom>
          <a:noFill/>
        </p:spPr>
        <p:txBody>
          <a:bodyPr wrap="square" rtlCol="0">
            <a:spAutoFit/>
          </a:bodyPr>
          <a:lstStyle/>
          <a:p>
            <a:pPr>
              <a:spcBef>
                <a:spcPts val="600"/>
              </a:spcBef>
            </a:pPr>
            <a:r>
              <a:rPr lang="en-US" altLang="ja-JP" sz="2000" dirty="0"/>
              <a:t>In-vessel</a:t>
            </a:r>
          </a:p>
          <a:p>
            <a:pPr marL="180975" indent="-180975">
              <a:spcBef>
                <a:spcPts val="600"/>
              </a:spcBef>
              <a:buFont typeface="Arial" panose="020B0604020202020204" pitchFamily="34" charset="0"/>
              <a:buChar char="•"/>
            </a:pPr>
            <a:r>
              <a:rPr lang="en-US" altLang="ja-JP" sz="2000" dirty="0"/>
              <a:t>Coolant level drops</a:t>
            </a:r>
          </a:p>
          <a:p>
            <a:pPr marL="180975" indent="-180975">
              <a:spcBef>
                <a:spcPts val="600"/>
              </a:spcBef>
              <a:buFont typeface="Arial" panose="020B0604020202020204" pitchFamily="34" charset="0"/>
              <a:buChar char="•"/>
            </a:pPr>
            <a:r>
              <a:rPr lang="en-US" altLang="ja-JP" sz="2000" dirty="0"/>
              <a:t>Temperature in core region rises and molten core falls</a:t>
            </a:r>
          </a:p>
          <a:p>
            <a:pPr marL="180975" indent="-180975">
              <a:spcBef>
                <a:spcPts val="600"/>
              </a:spcBef>
              <a:buFont typeface="Arial" panose="020B0604020202020204" pitchFamily="34" charset="0"/>
              <a:buChar char="•"/>
            </a:pPr>
            <a:r>
              <a:rPr lang="en-US" altLang="ja-JP" sz="2000" dirty="0"/>
              <a:t>Cooling path fails completely and coolant temperature rises</a:t>
            </a:r>
          </a:p>
          <a:p>
            <a:pPr>
              <a:spcBef>
                <a:spcPts val="600"/>
              </a:spcBef>
            </a:pPr>
            <a:endParaRPr lang="en-US" altLang="ja-JP" sz="2000" dirty="0"/>
          </a:p>
          <a:p>
            <a:pPr>
              <a:spcBef>
                <a:spcPts val="600"/>
              </a:spcBef>
            </a:pPr>
            <a:r>
              <a:rPr lang="en-US" altLang="ja-JP" sz="2000" dirty="0"/>
              <a:t>Ex-vessel</a:t>
            </a:r>
          </a:p>
          <a:p>
            <a:pPr marL="180975" indent="-180975">
              <a:spcBef>
                <a:spcPts val="600"/>
              </a:spcBef>
              <a:buFont typeface="Arial" panose="020B0604020202020204" pitchFamily="34" charset="0"/>
              <a:buChar char="•"/>
            </a:pPr>
            <a:r>
              <a:rPr lang="en-US" altLang="ja-JP" sz="2000" dirty="0"/>
              <a:t>Atmosphere temperature rises due to sodium fire and sodium-debris-concrete interaction</a:t>
            </a:r>
            <a:endParaRPr kumimoji="1" lang="ja-JP" altLang="en-US" sz="2000" dirty="0"/>
          </a:p>
        </p:txBody>
      </p:sp>
      <p:sp>
        <p:nvSpPr>
          <p:cNvPr id="7" name="テキスト ボックス 6"/>
          <p:cNvSpPr txBox="1"/>
          <p:nvPr/>
        </p:nvSpPr>
        <p:spPr>
          <a:xfrm>
            <a:off x="1064568" y="5229200"/>
            <a:ext cx="3044488" cy="369332"/>
          </a:xfrm>
          <a:prstGeom prst="rect">
            <a:avLst/>
          </a:prstGeom>
          <a:noFill/>
        </p:spPr>
        <p:txBody>
          <a:bodyPr wrap="none" rtlCol="0">
            <a:spAutoFit/>
          </a:bodyPr>
          <a:lstStyle/>
          <a:p>
            <a:r>
              <a:rPr lang="en-US" altLang="ja-JP" dirty="0"/>
              <a:t>Total mass of leaked debris</a:t>
            </a:r>
            <a:endParaRPr kumimoji="1" lang="ja-JP" altLang="en-US" dirty="0"/>
          </a:p>
        </p:txBody>
      </p:sp>
      <p:cxnSp>
        <p:nvCxnSpPr>
          <p:cNvPr id="8" name="直線矢印コネクタ 7"/>
          <p:cNvCxnSpPr/>
          <p:nvPr/>
        </p:nvCxnSpPr>
        <p:spPr>
          <a:xfrm flipV="1">
            <a:off x="2567540" y="4724736"/>
            <a:ext cx="0" cy="504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1208584" y="5733256"/>
            <a:ext cx="7562327" cy="830997"/>
          </a:xfrm>
          <a:prstGeom prst="rect">
            <a:avLst/>
          </a:prstGeom>
          <a:noFill/>
        </p:spPr>
        <p:txBody>
          <a:bodyPr wrap="none" rtlCol="0">
            <a:spAutoFit/>
          </a:bodyPr>
          <a:lstStyle/>
          <a:p>
            <a:r>
              <a:rPr kumimoji="1" lang="en-US" altLang="ja-JP" sz="2400" dirty="0">
                <a:solidFill>
                  <a:schemeClr val="tx2"/>
                </a:solidFill>
              </a:rPr>
              <a:t>The SPECTRA code can evaluate </a:t>
            </a:r>
            <a:r>
              <a:rPr lang="en-US" altLang="ja-JP" sz="2400" dirty="0">
                <a:solidFill>
                  <a:schemeClr val="tx2"/>
                </a:solidFill>
              </a:rPr>
              <a:t>the overall </a:t>
            </a:r>
            <a:r>
              <a:rPr kumimoji="1" lang="en-US" altLang="ja-JP" sz="2400" dirty="0">
                <a:solidFill>
                  <a:schemeClr val="tx2"/>
                </a:solidFill>
              </a:rPr>
              <a:t>complex</a:t>
            </a:r>
          </a:p>
          <a:p>
            <a:r>
              <a:rPr kumimoji="1" lang="en-US" altLang="ja-JP" sz="2400" dirty="0">
                <a:solidFill>
                  <a:schemeClr val="tx2"/>
                </a:solidFill>
              </a:rPr>
              <a:t>thermal hydraulics phenomena.</a:t>
            </a:r>
            <a:endParaRPr kumimoji="1" lang="ja-JP" altLang="en-US" sz="2400" dirty="0">
              <a:solidFill>
                <a:schemeClr val="tx2"/>
              </a:solidFill>
            </a:endParaRPr>
          </a:p>
        </p:txBody>
      </p:sp>
    </p:spTree>
    <p:extLst>
      <p:ext uri="{BB962C8B-B14F-4D97-AF65-F5344CB8AC3E}">
        <p14:creationId xmlns:p14="http://schemas.microsoft.com/office/powerpoint/2010/main" val="214133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54BD97-9B1B-FCA2-420F-BA9254448CDA}"/>
              </a:ext>
            </a:extLst>
          </p:cNvPr>
          <p:cNvSpPr>
            <a:spLocks noGrp="1"/>
          </p:cNvSpPr>
          <p:nvPr>
            <p:ph type="title"/>
          </p:nvPr>
        </p:nvSpPr>
        <p:spPr/>
        <p:txBody>
          <a:bodyPr/>
          <a:lstStyle/>
          <a:p>
            <a:r>
              <a:rPr lang="en-US" altLang="ja-JP" dirty="0"/>
              <a:t>Summary</a:t>
            </a:r>
            <a:endParaRPr lang="ja-JP" altLang="en-US" dirty="0"/>
          </a:p>
        </p:txBody>
      </p:sp>
      <p:sp>
        <p:nvSpPr>
          <p:cNvPr id="3" name="コンテンツ プレースホルダー 2">
            <a:extLst>
              <a:ext uri="{FF2B5EF4-FFF2-40B4-BE49-F238E27FC236}">
                <a16:creationId xmlns:a16="http://schemas.microsoft.com/office/drawing/2014/main" id="{4860B323-FC4B-5B76-3682-DD79F2A74ACD}"/>
              </a:ext>
            </a:extLst>
          </p:cNvPr>
          <p:cNvSpPr>
            <a:spLocks noGrp="1"/>
          </p:cNvSpPr>
          <p:nvPr>
            <p:ph idx="1"/>
          </p:nvPr>
        </p:nvSpPr>
        <p:spPr>
          <a:xfrm>
            <a:off x="200472" y="980728"/>
            <a:ext cx="9505056" cy="4824536"/>
          </a:xfrm>
        </p:spPr>
        <p:txBody>
          <a:bodyPr>
            <a:noAutofit/>
          </a:bodyPr>
          <a:lstStyle/>
          <a:p>
            <a:pPr>
              <a:spcBef>
                <a:spcPts val="0"/>
              </a:spcBef>
            </a:pPr>
            <a:r>
              <a:rPr lang="en-US" altLang="ja-JP" sz="2400" dirty="0"/>
              <a:t>ARKADIA</a:t>
            </a:r>
          </a:p>
          <a:p>
            <a:pPr lvl="1"/>
            <a:r>
              <a:rPr lang="en-US" altLang="ja-JP" sz="1800" dirty="0"/>
              <a:t>ARKADIA has the computational methods linked with the knowledge base and AI to optimize plant design based on safety evaluation automatically.</a:t>
            </a:r>
          </a:p>
          <a:p>
            <a:pPr>
              <a:spcBef>
                <a:spcPts val="1200"/>
              </a:spcBef>
            </a:pPr>
            <a:r>
              <a:rPr lang="en-US" altLang="ja-JP" sz="2400" dirty="0"/>
              <a:t>Simulation technologies of ARKADIA-Design</a:t>
            </a:r>
          </a:p>
          <a:p>
            <a:pPr lvl="1"/>
            <a:r>
              <a:rPr lang="en-US" altLang="ja-JP" sz="1800" dirty="0"/>
              <a:t>Technologies have been developed for design optimization of core, structure, and maintenance.</a:t>
            </a:r>
          </a:p>
          <a:p>
            <a:pPr lvl="1"/>
            <a:r>
              <a:rPr lang="en-US" altLang="ja-JP" sz="1800" dirty="0"/>
              <a:t>As one of the technologies, the coupled analysis method for neutronics, core deformation, and thermal hydraulics, and also the 1D-CFD coupled thermal hydraulics analysis method was developed and applied to the existing experiments.</a:t>
            </a:r>
          </a:p>
          <a:p>
            <a:pPr>
              <a:spcBef>
                <a:spcPts val="1200"/>
              </a:spcBef>
            </a:pPr>
            <a:r>
              <a:rPr lang="en-US" altLang="ja-JP" sz="2400" dirty="0"/>
              <a:t>Simulation technologies of ARKADIA-Safety</a:t>
            </a:r>
          </a:p>
          <a:p>
            <a:pPr lvl="1"/>
            <a:r>
              <a:rPr lang="en-US" altLang="ja-JP" sz="1800" dirty="0"/>
              <a:t>SPECTRA has been developed for integrated analysis of in- and ex-vessel phenomena during SAs in SFRs.</a:t>
            </a:r>
          </a:p>
          <a:p>
            <a:pPr lvl="1"/>
            <a:r>
              <a:rPr lang="en-US" altLang="ja-JP" sz="1800" dirty="0"/>
              <a:t>The functional test analysis for the hypothetical LORL event was performed.</a:t>
            </a:r>
          </a:p>
        </p:txBody>
      </p:sp>
      <p:sp>
        <p:nvSpPr>
          <p:cNvPr id="4" name="スライド番号プレースホルダー 3">
            <a:extLst>
              <a:ext uri="{FF2B5EF4-FFF2-40B4-BE49-F238E27FC236}">
                <a16:creationId xmlns:a16="http://schemas.microsoft.com/office/drawing/2014/main" id="{5D7F753A-35E0-3CB6-2015-852F9433A3A9}"/>
              </a:ext>
            </a:extLst>
          </p:cNvPr>
          <p:cNvSpPr>
            <a:spLocks noGrp="1"/>
          </p:cNvSpPr>
          <p:nvPr>
            <p:ph type="sldNum" sz="quarter" idx="12"/>
          </p:nvPr>
        </p:nvSpPr>
        <p:spPr/>
        <p:txBody>
          <a:bodyPr/>
          <a:lstStyle/>
          <a:p>
            <a:fld id="{D2D8002D-B5B0-4BAC-B1F6-782DDCCE6D9C}" type="slidenum">
              <a:rPr lang="ja-JP" altLang="en-US" smtClean="0"/>
              <a:pPr/>
              <a:t>21</a:t>
            </a:fld>
            <a:endParaRPr lang="ja-JP" altLang="en-US"/>
          </a:p>
        </p:txBody>
      </p:sp>
      <p:sp>
        <p:nvSpPr>
          <p:cNvPr id="5" name="テキスト ボックス 4">
            <a:extLst>
              <a:ext uri="{FF2B5EF4-FFF2-40B4-BE49-F238E27FC236}">
                <a16:creationId xmlns:a16="http://schemas.microsoft.com/office/drawing/2014/main" id="{283CF576-A15A-3CBE-4EF1-BA8F3FAC5204}"/>
              </a:ext>
            </a:extLst>
          </p:cNvPr>
          <p:cNvSpPr txBox="1"/>
          <p:nvPr/>
        </p:nvSpPr>
        <p:spPr>
          <a:xfrm>
            <a:off x="920552" y="5877272"/>
            <a:ext cx="8064896" cy="646331"/>
          </a:xfrm>
          <a:prstGeom prst="rect">
            <a:avLst/>
          </a:prstGeom>
          <a:noFill/>
          <a:ln>
            <a:solidFill>
              <a:schemeClr val="tx1"/>
            </a:solidFill>
          </a:ln>
        </p:spPr>
        <p:txBody>
          <a:bodyPr wrap="square" rtlCol="0">
            <a:spAutoFit/>
          </a:bodyPr>
          <a:lstStyle/>
          <a:p>
            <a:r>
              <a:rPr kumimoji="1" lang="en-US" altLang="ja-JP" dirty="0"/>
              <a:t>This work was partially supported by MEXT Innovative Nuclear Research and Development Program Grant Number JPMXD0220354598.</a:t>
            </a:r>
            <a:endParaRPr kumimoji="1" lang="ja-JP" altLang="en-US" dirty="0"/>
          </a:p>
        </p:txBody>
      </p:sp>
    </p:spTree>
    <p:extLst>
      <p:ext uri="{BB962C8B-B14F-4D97-AF65-F5344CB8AC3E}">
        <p14:creationId xmlns:p14="http://schemas.microsoft.com/office/powerpoint/2010/main" val="1591131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11C12E-B3BF-AE90-731F-AAC20C089DF5}"/>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E80320D-9495-2A46-0D5E-83ACF82EED70}"/>
              </a:ext>
            </a:extLst>
          </p:cNvPr>
          <p:cNvSpPr>
            <a:spLocks noGrp="1"/>
          </p:cNvSpPr>
          <p:nvPr>
            <p:ph type="sldNum" sz="quarter" idx="12"/>
          </p:nvPr>
        </p:nvSpPr>
        <p:spPr/>
        <p:txBody>
          <a:bodyPr/>
          <a:lstStyle/>
          <a:p>
            <a:fld id="{D2D8002D-B5B0-4BAC-B1F6-782DDCCE6D9C}" type="slidenum">
              <a:rPr lang="ja-JP" altLang="en-US" smtClean="0"/>
              <a:pPr/>
              <a:t>22</a:t>
            </a:fld>
            <a:endParaRPr lang="ja-JP" altLang="en-US"/>
          </a:p>
        </p:txBody>
      </p:sp>
      <p:sp>
        <p:nvSpPr>
          <p:cNvPr id="5" name="テキスト ボックス 4">
            <a:extLst>
              <a:ext uri="{FF2B5EF4-FFF2-40B4-BE49-F238E27FC236}">
                <a16:creationId xmlns:a16="http://schemas.microsoft.com/office/drawing/2014/main" id="{CCADC162-D8DA-4B69-17F2-E0D0BCAC6EE6}"/>
              </a:ext>
            </a:extLst>
          </p:cNvPr>
          <p:cNvSpPr txBox="1"/>
          <p:nvPr/>
        </p:nvSpPr>
        <p:spPr>
          <a:xfrm>
            <a:off x="3513000" y="2709000"/>
            <a:ext cx="2880000" cy="830997"/>
          </a:xfrm>
          <a:prstGeom prst="rect">
            <a:avLst/>
          </a:prstGeom>
          <a:noFill/>
        </p:spPr>
        <p:txBody>
          <a:bodyPr wrap="square" rtlCol="0">
            <a:spAutoFit/>
          </a:bodyPr>
          <a:lstStyle/>
          <a:p>
            <a:pPr algn="ctr"/>
            <a:r>
              <a:rPr lang="en-US" altLang="ja-JP" sz="4800" dirty="0"/>
              <a:t>Appendix</a:t>
            </a:r>
            <a:endParaRPr kumimoji="1" lang="ja-JP" altLang="en-US" sz="4800" dirty="0"/>
          </a:p>
        </p:txBody>
      </p:sp>
    </p:spTree>
    <p:extLst>
      <p:ext uri="{BB962C8B-B14F-4D97-AF65-F5344CB8AC3E}">
        <p14:creationId xmlns:p14="http://schemas.microsoft.com/office/powerpoint/2010/main" val="2369265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Structure of KMS</a:t>
            </a:r>
            <a:endParaRPr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pPr/>
              <a:t>23</a:t>
            </a:fld>
            <a:endParaRPr lang="ja-JP" altLang="en-US"/>
          </a:p>
        </p:txBody>
      </p:sp>
      <p:sp>
        <p:nvSpPr>
          <p:cNvPr id="41" name="正方形/長方形 40">
            <a:extLst>
              <a:ext uri="{FF2B5EF4-FFF2-40B4-BE49-F238E27FC236}">
                <a16:creationId xmlns:a16="http://schemas.microsoft.com/office/drawing/2014/main" id="{305339B8-03F4-4059-8CFF-1086D1727F12}"/>
              </a:ext>
            </a:extLst>
          </p:cNvPr>
          <p:cNvSpPr/>
          <p:nvPr/>
        </p:nvSpPr>
        <p:spPr>
          <a:xfrm>
            <a:off x="2888869" y="1700808"/>
            <a:ext cx="2423629" cy="3456384"/>
          </a:xfrm>
          <a:prstGeom prst="rect">
            <a:avLst/>
          </a:prstGeom>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sp>
        <p:nvSpPr>
          <p:cNvPr id="49" name="正方形/長方形 48">
            <a:extLst>
              <a:ext uri="{FF2B5EF4-FFF2-40B4-BE49-F238E27FC236}">
                <a16:creationId xmlns:a16="http://schemas.microsoft.com/office/drawing/2014/main" id="{22F3A93E-5687-4226-BCA3-13D02F21C30B}"/>
              </a:ext>
            </a:extLst>
          </p:cNvPr>
          <p:cNvSpPr/>
          <p:nvPr/>
        </p:nvSpPr>
        <p:spPr>
          <a:xfrm>
            <a:off x="91919" y="1268761"/>
            <a:ext cx="2332972" cy="4298993"/>
          </a:xfrm>
          <a:prstGeom prst="rect">
            <a:avLst/>
          </a:prstGeom>
          <a:solidFill>
            <a:schemeClr val="accent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sp>
        <p:nvSpPr>
          <p:cNvPr id="50" name="テキスト ボックス 49">
            <a:extLst>
              <a:ext uri="{FF2B5EF4-FFF2-40B4-BE49-F238E27FC236}">
                <a16:creationId xmlns:a16="http://schemas.microsoft.com/office/drawing/2014/main" id="{B3C1BB85-8A23-4CCE-A8B6-376908C07839}"/>
              </a:ext>
            </a:extLst>
          </p:cNvPr>
          <p:cNvSpPr txBox="1"/>
          <p:nvPr/>
        </p:nvSpPr>
        <p:spPr>
          <a:xfrm>
            <a:off x="55912" y="1700808"/>
            <a:ext cx="2412267" cy="738664"/>
          </a:xfrm>
          <a:prstGeom prst="rect">
            <a:avLst/>
          </a:prstGeom>
          <a:noFill/>
          <a:ln w="12700">
            <a:noFill/>
          </a:ln>
        </p:spPr>
        <p:txBody>
          <a:bodyPr wrap="square" rtlCol="0">
            <a:spAutoFit/>
          </a:bodyPr>
          <a:lstStyle/>
          <a:p>
            <a:pPr algn="ctr"/>
            <a:r>
              <a:rPr lang="en-US" altLang="ja-JP" sz="1400" dirty="0"/>
              <a:t>Technological achievements made through the development of MONJU</a:t>
            </a:r>
            <a:endParaRPr lang="ja-JP" altLang="en-US" sz="1400" dirty="0"/>
          </a:p>
        </p:txBody>
      </p:sp>
      <p:sp>
        <p:nvSpPr>
          <p:cNvPr id="51" name="正方形/長方形 50">
            <a:extLst>
              <a:ext uri="{FF2B5EF4-FFF2-40B4-BE49-F238E27FC236}">
                <a16:creationId xmlns:a16="http://schemas.microsoft.com/office/drawing/2014/main" id="{EFE2DE52-486F-4AB5-8EA8-A8C6236C6172}"/>
              </a:ext>
            </a:extLst>
          </p:cNvPr>
          <p:cNvSpPr/>
          <p:nvPr/>
        </p:nvSpPr>
        <p:spPr>
          <a:xfrm>
            <a:off x="122580" y="1340768"/>
            <a:ext cx="2271650" cy="324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en-US" altLang="ja-JP" sz="1500" dirty="0">
                <a:solidFill>
                  <a:schemeClr val="tx1"/>
                </a:solidFill>
              </a:rPr>
              <a:t>Information Infrastructure</a:t>
            </a:r>
          </a:p>
        </p:txBody>
      </p:sp>
      <p:sp>
        <p:nvSpPr>
          <p:cNvPr id="52" name="正方形/長方形 51">
            <a:extLst>
              <a:ext uri="{FF2B5EF4-FFF2-40B4-BE49-F238E27FC236}">
                <a16:creationId xmlns:a16="http://schemas.microsoft.com/office/drawing/2014/main" id="{F42724FA-4F88-48DE-83A6-01F703E75CFA}"/>
              </a:ext>
            </a:extLst>
          </p:cNvPr>
          <p:cNvSpPr/>
          <p:nvPr/>
        </p:nvSpPr>
        <p:spPr>
          <a:xfrm>
            <a:off x="3063545" y="1772816"/>
            <a:ext cx="2088233" cy="324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dirty="0">
                <a:solidFill>
                  <a:schemeClr val="tx1"/>
                </a:solidFill>
              </a:rPr>
              <a:t>Database Group</a:t>
            </a:r>
          </a:p>
        </p:txBody>
      </p:sp>
      <p:sp>
        <p:nvSpPr>
          <p:cNvPr id="57" name="テキスト ボックス 56">
            <a:extLst>
              <a:ext uri="{FF2B5EF4-FFF2-40B4-BE49-F238E27FC236}">
                <a16:creationId xmlns:a16="http://schemas.microsoft.com/office/drawing/2014/main" id="{219FD2F7-A050-4D1F-8A89-DE474308F096}"/>
              </a:ext>
            </a:extLst>
          </p:cNvPr>
          <p:cNvSpPr txBox="1"/>
          <p:nvPr/>
        </p:nvSpPr>
        <p:spPr>
          <a:xfrm>
            <a:off x="2936241" y="2132856"/>
            <a:ext cx="2520273" cy="523220"/>
          </a:xfrm>
          <a:prstGeom prst="rect">
            <a:avLst/>
          </a:prstGeom>
          <a:noFill/>
        </p:spPr>
        <p:txBody>
          <a:bodyPr wrap="square" rtlCol="0">
            <a:spAutoFit/>
          </a:bodyPr>
          <a:lstStyle/>
          <a:p>
            <a:r>
              <a:rPr lang="en-US" altLang="ja-JP" sz="1400" dirty="0"/>
              <a:t>Databases are organized to enhance usability</a:t>
            </a:r>
            <a:endParaRPr kumimoji="1" lang="ja-JP" altLang="en-US" sz="1400" dirty="0"/>
          </a:p>
        </p:txBody>
      </p:sp>
      <p:sp>
        <p:nvSpPr>
          <p:cNvPr id="58" name="正方形/長方形 57">
            <a:extLst>
              <a:ext uri="{FF2B5EF4-FFF2-40B4-BE49-F238E27FC236}">
                <a16:creationId xmlns:a16="http://schemas.microsoft.com/office/drawing/2014/main" id="{7CD47BCD-0FAC-4DF3-8A8F-7C0E6DBF8984}"/>
              </a:ext>
            </a:extLst>
          </p:cNvPr>
          <p:cNvSpPr/>
          <p:nvPr/>
        </p:nvSpPr>
        <p:spPr>
          <a:xfrm>
            <a:off x="5744546" y="3356992"/>
            <a:ext cx="2304256" cy="1206752"/>
          </a:xfrm>
          <a:prstGeom prst="rect">
            <a:avLst/>
          </a:prstGeom>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sp>
        <p:nvSpPr>
          <p:cNvPr id="59" name="正方形/長方形 58">
            <a:extLst>
              <a:ext uri="{FF2B5EF4-FFF2-40B4-BE49-F238E27FC236}">
                <a16:creationId xmlns:a16="http://schemas.microsoft.com/office/drawing/2014/main" id="{BC53DD7F-252A-417C-BD50-3632873103BC}"/>
              </a:ext>
            </a:extLst>
          </p:cNvPr>
          <p:cNvSpPr/>
          <p:nvPr/>
        </p:nvSpPr>
        <p:spPr>
          <a:xfrm>
            <a:off x="5825971" y="3429000"/>
            <a:ext cx="2134114" cy="324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dirty="0">
                <a:solidFill>
                  <a:schemeClr val="tx1"/>
                </a:solidFill>
              </a:rPr>
              <a:t>Knowledge Group</a:t>
            </a:r>
          </a:p>
        </p:txBody>
      </p:sp>
      <p:sp>
        <p:nvSpPr>
          <p:cNvPr id="60" name="テキスト ボックス 59">
            <a:extLst>
              <a:ext uri="{FF2B5EF4-FFF2-40B4-BE49-F238E27FC236}">
                <a16:creationId xmlns:a16="http://schemas.microsoft.com/office/drawing/2014/main" id="{E8CACF28-6912-4EC9-9547-029C1CB40566}"/>
              </a:ext>
            </a:extLst>
          </p:cNvPr>
          <p:cNvSpPr txBox="1"/>
          <p:nvPr/>
        </p:nvSpPr>
        <p:spPr>
          <a:xfrm>
            <a:off x="5744544" y="3789040"/>
            <a:ext cx="2376262" cy="738664"/>
          </a:xfrm>
          <a:prstGeom prst="rect">
            <a:avLst/>
          </a:prstGeom>
          <a:noFill/>
        </p:spPr>
        <p:txBody>
          <a:bodyPr wrap="square" rtlCol="0">
            <a:spAutoFit/>
          </a:bodyPr>
          <a:lstStyle/>
          <a:p>
            <a:r>
              <a:rPr lang="en-US" altLang="ja-JP" sz="1400" dirty="0"/>
              <a:t>Systematizes large amounts of data on the basis of design approaches</a:t>
            </a:r>
          </a:p>
        </p:txBody>
      </p:sp>
      <p:cxnSp>
        <p:nvCxnSpPr>
          <p:cNvPr id="61" name="直線矢印コネクタ 60">
            <a:extLst>
              <a:ext uri="{FF2B5EF4-FFF2-40B4-BE49-F238E27FC236}">
                <a16:creationId xmlns:a16="http://schemas.microsoft.com/office/drawing/2014/main" id="{13496354-E987-4064-A9B0-3004B1CE195E}"/>
              </a:ext>
            </a:extLst>
          </p:cNvPr>
          <p:cNvCxnSpPr/>
          <p:nvPr/>
        </p:nvCxnSpPr>
        <p:spPr>
          <a:xfrm>
            <a:off x="2432178" y="1484784"/>
            <a:ext cx="5760640"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2" name="直線矢印コネクタ 61">
            <a:extLst>
              <a:ext uri="{FF2B5EF4-FFF2-40B4-BE49-F238E27FC236}">
                <a16:creationId xmlns:a16="http://schemas.microsoft.com/office/drawing/2014/main" id="{0768A41D-5AA4-461C-8D69-AB2876EB5F06}"/>
              </a:ext>
            </a:extLst>
          </p:cNvPr>
          <p:cNvCxnSpPr/>
          <p:nvPr/>
        </p:nvCxnSpPr>
        <p:spPr>
          <a:xfrm>
            <a:off x="5312498" y="1844824"/>
            <a:ext cx="2880320"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3" name="直線矢印コネクタ 62">
            <a:extLst>
              <a:ext uri="{FF2B5EF4-FFF2-40B4-BE49-F238E27FC236}">
                <a16:creationId xmlns:a16="http://schemas.microsoft.com/office/drawing/2014/main" id="{78542C86-D06F-4115-9B6F-65753F14994E}"/>
              </a:ext>
            </a:extLst>
          </p:cNvPr>
          <p:cNvCxnSpPr/>
          <p:nvPr/>
        </p:nvCxnSpPr>
        <p:spPr>
          <a:xfrm>
            <a:off x="6320610" y="2132856"/>
            <a:ext cx="1872208"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B0F97FA4-F68B-4840-8170-B7A6CF46A95A}"/>
              </a:ext>
            </a:extLst>
          </p:cNvPr>
          <p:cNvCxnSpPr/>
          <p:nvPr/>
        </p:nvCxnSpPr>
        <p:spPr>
          <a:xfrm>
            <a:off x="7472738" y="2420888"/>
            <a:ext cx="720080"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D7359DE0-B9D5-4D49-A7D4-2CA8B1507CEA}"/>
              </a:ext>
            </a:extLst>
          </p:cNvPr>
          <p:cNvCxnSpPr/>
          <p:nvPr/>
        </p:nvCxnSpPr>
        <p:spPr>
          <a:xfrm>
            <a:off x="6320610" y="2132856"/>
            <a:ext cx="0" cy="12241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6CE9553C-C602-41BC-A289-4AA94802F35A}"/>
              </a:ext>
            </a:extLst>
          </p:cNvPr>
          <p:cNvCxnSpPr/>
          <p:nvPr/>
        </p:nvCxnSpPr>
        <p:spPr>
          <a:xfrm>
            <a:off x="7472738" y="2420888"/>
            <a:ext cx="0" cy="9361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正方形/長方形 68">
            <a:extLst>
              <a:ext uri="{FF2B5EF4-FFF2-40B4-BE49-F238E27FC236}">
                <a16:creationId xmlns:a16="http://schemas.microsoft.com/office/drawing/2014/main" id="{4A3B185B-BF43-4DC0-A503-E11EDB6EB0D3}"/>
              </a:ext>
            </a:extLst>
          </p:cNvPr>
          <p:cNvSpPr/>
          <p:nvPr/>
        </p:nvSpPr>
        <p:spPr>
          <a:xfrm>
            <a:off x="5744546" y="2627985"/>
            <a:ext cx="1080120" cy="584775"/>
          </a:xfrm>
          <a:prstGeom prst="rect">
            <a:avLst/>
          </a:prstGeom>
          <a:solidFill>
            <a:schemeClr val="bg1"/>
          </a:solidFill>
          <a:ln w="12700">
            <a:solidFill>
              <a:schemeClr val="tx1"/>
            </a:solid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ja-JP" sz="1600" dirty="0">
                <a:solidFill>
                  <a:schemeClr val="tx1"/>
                </a:solidFill>
              </a:rPr>
              <a:t>ARKADIA</a:t>
            </a:r>
          </a:p>
          <a:p>
            <a:pPr algn="ctr"/>
            <a:r>
              <a:rPr lang="en-US" altLang="ja-JP" sz="1600" dirty="0">
                <a:solidFill>
                  <a:schemeClr val="tx1"/>
                </a:solidFill>
              </a:rPr>
              <a:t>-Design</a:t>
            </a:r>
          </a:p>
        </p:txBody>
      </p:sp>
      <p:sp>
        <p:nvSpPr>
          <p:cNvPr id="71" name="正方形/長方形 70">
            <a:extLst>
              <a:ext uri="{FF2B5EF4-FFF2-40B4-BE49-F238E27FC236}">
                <a16:creationId xmlns:a16="http://schemas.microsoft.com/office/drawing/2014/main" id="{61BED14D-7766-403B-BF68-AF6FA596A444}"/>
              </a:ext>
            </a:extLst>
          </p:cNvPr>
          <p:cNvSpPr/>
          <p:nvPr/>
        </p:nvSpPr>
        <p:spPr>
          <a:xfrm>
            <a:off x="6968682" y="2627985"/>
            <a:ext cx="1080120" cy="584775"/>
          </a:xfrm>
          <a:prstGeom prst="rect">
            <a:avLst/>
          </a:prstGeom>
          <a:solidFill>
            <a:schemeClr val="bg1"/>
          </a:solidFill>
          <a:ln w="12700">
            <a:solidFill>
              <a:schemeClr val="tx1"/>
            </a:solid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ja-JP" sz="1600" dirty="0">
                <a:solidFill>
                  <a:schemeClr val="tx1"/>
                </a:solidFill>
              </a:rPr>
              <a:t>ARKADIA</a:t>
            </a:r>
          </a:p>
          <a:p>
            <a:pPr algn="ctr"/>
            <a:r>
              <a:rPr lang="en-US" altLang="ja-JP" sz="1600" dirty="0">
                <a:solidFill>
                  <a:schemeClr val="tx1"/>
                </a:solidFill>
              </a:rPr>
              <a:t>-Safety</a:t>
            </a:r>
          </a:p>
        </p:txBody>
      </p:sp>
      <p:cxnSp>
        <p:nvCxnSpPr>
          <p:cNvPr id="72" name="直線矢印コネクタ 71">
            <a:extLst>
              <a:ext uri="{FF2B5EF4-FFF2-40B4-BE49-F238E27FC236}">
                <a16:creationId xmlns:a16="http://schemas.microsoft.com/office/drawing/2014/main" id="{5A7B639A-24FC-4A19-AFAC-FF3038BEB7A1}"/>
              </a:ext>
            </a:extLst>
          </p:cNvPr>
          <p:cNvCxnSpPr/>
          <p:nvPr/>
        </p:nvCxnSpPr>
        <p:spPr>
          <a:xfrm>
            <a:off x="2432178" y="5445224"/>
            <a:ext cx="5760640"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4" name="直線矢印コネクタ 73">
            <a:extLst>
              <a:ext uri="{FF2B5EF4-FFF2-40B4-BE49-F238E27FC236}">
                <a16:creationId xmlns:a16="http://schemas.microsoft.com/office/drawing/2014/main" id="{16D0A7D0-BFC0-4B1A-A233-01E0772C0F15}"/>
              </a:ext>
            </a:extLst>
          </p:cNvPr>
          <p:cNvCxnSpPr/>
          <p:nvPr/>
        </p:nvCxnSpPr>
        <p:spPr>
          <a:xfrm>
            <a:off x="5312498" y="5013176"/>
            <a:ext cx="2880320"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75" name="正方形/長方形 74">
            <a:extLst>
              <a:ext uri="{FF2B5EF4-FFF2-40B4-BE49-F238E27FC236}">
                <a16:creationId xmlns:a16="http://schemas.microsoft.com/office/drawing/2014/main" id="{C6D95A07-40AB-41BB-865E-1E68016C0F10}"/>
              </a:ext>
            </a:extLst>
          </p:cNvPr>
          <p:cNvSpPr/>
          <p:nvPr/>
        </p:nvSpPr>
        <p:spPr>
          <a:xfrm>
            <a:off x="8192817" y="1268760"/>
            <a:ext cx="1656183" cy="1368152"/>
          </a:xfrm>
          <a:prstGeom prst="rect">
            <a:avLst/>
          </a:prstGeom>
          <a:ln w="12700"/>
        </p:spPr>
        <p:style>
          <a:lnRef idx="2">
            <a:schemeClr val="dk1"/>
          </a:lnRef>
          <a:fillRef idx="1">
            <a:schemeClr val="lt1"/>
          </a:fillRef>
          <a:effectRef idx="0">
            <a:schemeClr val="dk1"/>
          </a:effectRef>
          <a:fontRef idx="minor">
            <a:schemeClr val="dk1"/>
          </a:fontRef>
        </p:style>
        <p:txBody>
          <a:bodyPr lIns="0" rIns="0" rtlCol="0" anchor="ctr"/>
          <a:lstStyle/>
          <a:p>
            <a:pPr algn="ctr"/>
            <a:r>
              <a:rPr lang="en-US" altLang="ja-JP" sz="1500" dirty="0"/>
              <a:t>To Support</a:t>
            </a:r>
          </a:p>
          <a:p>
            <a:pPr algn="ctr"/>
            <a:r>
              <a:rPr lang="en-US" altLang="ja-JP" sz="1500" dirty="0"/>
              <a:t>designers evaluate and study designs</a:t>
            </a:r>
            <a:endParaRPr kumimoji="1" lang="ja-JP" altLang="en-US" sz="1500" dirty="0"/>
          </a:p>
        </p:txBody>
      </p:sp>
      <p:sp>
        <p:nvSpPr>
          <p:cNvPr id="78" name="正方形/長方形 77">
            <a:extLst>
              <a:ext uri="{FF2B5EF4-FFF2-40B4-BE49-F238E27FC236}">
                <a16:creationId xmlns:a16="http://schemas.microsoft.com/office/drawing/2014/main" id="{0D75145C-4B0B-47CD-A912-ED686C13BB30}"/>
              </a:ext>
            </a:extLst>
          </p:cNvPr>
          <p:cNvSpPr/>
          <p:nvPr/>
        </p:nvSpPr>
        <p:spPr>
          <a:xfrm>
            <a:off x="8192817" y="4435371"/>
            <a:ext cx="1656183" cy="1153869"/>
          </a:xfrm>
          <a:prstGeom prst="rect">
            <a:avLst/>
          </a:prstGeom>
          <a:ln w="12700"/>
        </p:spPr>
        <p:style>
          <a:lnRef idx="2">
            <a:schemeClr val="dk1"/>
          </a:lnRef>
          <a:fillRef idx="1">
            <a:schemeClr val="lt1"/>
          </a:fillRef>
          <a:effectRef idx="0">
            <a:schemeClr val="dk1"/>
          </a:effectRef>
          <a:fontRef idx="minor">
            <a:schemeClr val="dk1"/>
          </a:fontRef>
        </p:style>
        <p:txBody>
          <a:bodyPr lIns="0" rIns="0" rtlCol="0" anchor="ctr"/>
          <a:lstStyle/>
          <a:p>
            <a:pPr algn="ctr"/>
            <a:r>
              <a:rPr lang="en-US" altLang="ja-JP" sz="1500" dirty="0"/>
              <a:t>To Support verification and validation of numerical analyses</a:t>
            </a:r>
            <a:endParaRPr lang="ja-JP" altLang="en-US" sz="1500" dirty="0"/>
          </a:p>
        </p:txBody>
      </p:sp>
      <p:sp>
        <p:nvSpPr>
          <p:cNvPr id="79" name="フローチャート: 複数書類 78">
            <a:extLst>
              <a:ext uri="{FF2B5EF4-FFF2-40B4-BE49-F238E27FC236}">
                <a16:creationId xmlns:a16="http://schemas.microsoft.com/office/drawing/2014/main" id="{BBE9F30A-282D-48F5-ADEB-851D4EFAB7A3}"/>
              </a:ext>
            </a:extLst>
          </p:cNvPr>
          <p:cNvSpPr/>
          <p:nvPr/>
        </p:nvSpPr>
        <p:spPr>
          <a:xfrm>
            <a:off x="497379" y="2492896"/>
            <a:ext cx="1584176" cy="792088"/>
          </a:xfrm>
          <a:prstGeom prst="flowChartMultidocumen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t>Design Documents</a:t>
            </a:r>
            <a:endParaRPr kumimoji="1" lang="ja-JP" altLang="en-US" sz="1400" dirty="0"/>
          </a:p>
        </p:txBody>
      </p:sp>
      <p:sp>
        <p:nvSpPr>
          <p:cNvPr id="80" name="フローチャート: 複数書類 79">
            <a:extLst>
              <a:ext uri="{FF2B5EF4-FFF2-40B4-BE49-F238E27FC236}">
                <a16:creationId xmlns:a16="http://schemas.microsoft.com/office/drawing/2014/main" id="{DF28A74D-AA36-400C-B177-3110522BCE65}"/>
              </a:ext>
            </a:extLst>
          </p:cNvPr>
          <p:cNvSpPr/>
          <p:nvPr/>
        </p:nvSpPr>
        <p:spPr>
          <a:xfrm>
            <a:off x="497379" y="4365104"/>
            <a:ext cx="1584176" cy="864096"/>
          </a:xfrm>
          <a:prstGeom prst="flowChartMultidocument">
            <a:avLst/>
          </a:prstGeom>
          <a:ln w="12700"/>
        </p:spPr>
        <p:style>
          <a:lnRef idx="2">
            <a:schemeClr val="dk1"/>
          </a:lnRef>
          <a:fillRef idx="1">
            <a:schemeClr val="lt1"/>
          </a:fillRef>
          <a:effectRef idx="0">
            <a:schemeClr val="dk1"/>
          </a:effectRef>
          <a:fontRef idx="minor">
            <a:schemeClr val="dk1"/>
          </a:fontRef>
        </p:style>
        <p:txBody>
          <a:bodyPr lIns="36000" tIns="0" rIns="36000" bIns="36000" rtlCol="0" anchor="ctr"/>
          <a:lstStyle/>
          <a:p>
            <a:pPr algn="ctr"/>
            <a:r>
              <a:rPr lang="en-US" altLang="ja-JP" sz="1400" dirty="0"/>
              <a:t>Domestic and Foreign Trouble Cases </a:t>
            </a:r>
            <a:endParaRPr kumimoji="1" lang="en-US" altLang="ja-JP" sz="1400" dirty="0"/>
          </a:p>
        </p:txBody>
      </p:sp>
      <p:sp>
        <p:nvSpPr>
          <p:cNvPr id="83" name="フローチャート: 磁気ディスク 82">
            <a:extLst>
              <a:ext uri="{FF2B5EF4-FFF2-40B4-BE49-F238E27FC236}">
                <a16:creationId xmlns:a16="http://schemas.microsoft.com/office/drawing/2014/main" id="{816B1460-061C-47D6-A43C-ECF9D1C4EE6B}"/>
              </a:ext>
            </a:extLst>
          </p:cNvPr>
          <p:cNvSpPr/>
          <p:nvPr/>
        </p:nvSpPr>
        <p:spPr>
          <a:xfrm>
            <a:off x="3152265" y="2708920"/>
            <a:ext cx="1800201" cy="648072"/>
          </a:xfrm>
          <a:prstGeom prst="flowChartMagneticDisk">
            <a:avLst/>
          </a:prstGeom>
          <a:ln w="12700"/>
        </p:spPr>
        <p:style>
          <a:lnRef idx="2">
            <a:schemeClr val="dk1"/>
          </a:lnRef>
          <a:fillRef idx="1">
            <a:schemeClr val="lt1"/>
          </a:fillRef>
          <a:effectRef idx="0">
            <a:schemeClr val="dk1"/>
          </a:effectRef>
          <a:fontRef idx="minor">
            <a:schemeClr val="dk1"/>
          </a:fontRef>
        </p:style>
        <p:txBody>
          <a:bodyPr lIns="36000" tIns="72000" rIns="36000" bIns="0" rtlCol="0" anchor="ctr"/>
          <a:lstStyle/>
          <a:p>
            <a:pPr algn="ctr"/>
            <a:r>
              <a:rPr lang="en-US" altLang="ja-JP" sz="1400" dirty="0"/>
              <a:t>Design </a:t>
            </a:r>
            <a:r>
              <a:rPr lang="en-US" altLang="ja-JP" sz="1400" dirty="0">
                <a:solidFill>
                  <a:schemeClr val="tx1"/>
                </a:solidFill>
              </a:rPr>
              <a:t>Information</a:t>
            </a:r>
          </a:p>
          <a:p>
            <a:pPr algn="ctr"/>
            <a:r>
              <a:rPr kumimoji="1" lang="en-US" altLang="ja-JP" sz="1400" dirty="0">
                <a:solidFill>
                  <a:schemeClr val="tx1"/>
                </a:solidFill>
              </a:rPr>
              <a:t>DB</a:t>
            </a:r>
            <a:endParaRPr kumimoji="1" lang="ja-JP" altLang="en-US" sz="1400" dirty="0"/>
          </a:p>
        </p:txBody>
      </p:sp>
      <p:sp>
        <p:nvSpPr>
          <p:cNvPr id="84" name="フローチャート: 磁気ディスク 83">
            <a:extLst>
              <a:ext uri="{FF2B5EF4-FFF2-40B4-BE49-F238E27FC236}">
                <a16:creationId xmlns:a16="http://schemas.microsoft.com/office/drawing/2014/main" id="{913E9AAE-3003-4426-A7A6-1C297E4C0478}"/>
              </a:ext>
            </a:extLst>
          </p:cNvPr>
          <p:cNvSpPr/>
          <p:nvPr/>
        </p:nvSpPr>
        <p:spPr>
          <a:xfrm>
            <a:off x="3152265" y="3429000"/>
            <a:ext cx="1800201" cy="648072"/>
          </a:xfrm>
          <a:prstGeom prst="flowChartMagneticDisk">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t>Test Data DB</a:t>
            </a:r>
            <a:endParaRPr kumimoji="1" lang="ja-JP" altLang="en-US" sz="1600" dirty="0"/>
          </a:p>
        </p:txBody>
      </p:sp>
      <p:sp>
        <p:nvSpPr>
          <p:cNvPr id="85" name="フローチャート: 複数書類 84">
            <a:extLst>
              <a:ext uri="{FF2B5EF4-FFF2-40B4-BE49-F238E27FC236}">
                <a16:creationId xmlns:a16="http://schemas.microsoft.com/office/drawing/2014/main" id="{E8563D21-A92C-447E-AAD4-959D07C09DCD}"/>
              </a:ext>
            </a:extLst>
          </p:cNvPr>
          <p:cNvSpPr/>
          <p:nvPr/>
        </p:nvSpPr>
        <p:spPr>
          <a:xfrm>
            <a:off x="497379" y="3429000"/>
            <a:ext cx="1584176" cy="792088"/>
          </a:xfrm>
          <a:prstGeom prst="flowChartMultidocumen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t>R&amp;D reports</a:t>
            </a:r>
            <a:endParaRPr kumimoji="1" lang="ja-JP" altLang="en-US" sz="1600" dirty="0"/>
          </a:p>
        </p:txBody>
      </p:sp>
      <p:sp>
        <p:nvSpPr>
          <p:cNvPr id="86" name="テキスト ボックス 85">
            <a:extLst>
              <a:ext uri="{FF2B5EF4-FFF2-40B4-BE49-F238E27FC236}">
                <a16:creationId xmlns:a16="http://schemas.microsoft.com/office/drawing/2014/main" id="{7DF69655-E200-4038-9ADF-5A562CDBBA91}"/>
              </a:ext>
            </a:extLst>
          </p:cNvPr>
          <p:cNvSpPr txBox="1"/>
          <p:nvPr/>
        </p:nvSpPr>
        <p:spPr>
          <a:xfrm>
            <a:off x="1073443" y="5229200"/>
            <a:ext cx="492443" cy="338554"/>
          </a:xfrm>
          <a:prstGeom prst="rect">
            <a:avLst/>
          </a:prstGeom>
          <a:noFill/>
        </p:spPr>
        <p:txBody>
          <a:bodyPr wrap="none" rtlCol="0">
            <a:spAutoFit/>
          </a:bodyPr>
          <a:lstStyle/>
          <a:p>
            <a:r>
              <a:rPr kumimoji="1" lang="ja-JP" altLang="en-US" sz="1600" dirty="0"/>
              <a:t>・・・</a:t>
            </a:r>
          </a:p>
        </p:txBody>
      </p:sp>
      <p:sp>
        <p:nvSpPr>
          <p:cNvPr id="87" name="フローチャート: 磁気ディスク 86">
            <a:extLst>
              <a:ext uri="{FF2B5EF4-FFF2-40B4-BE49-F238E27FC236}">
                <a16:creationId xmlns:a16="http://schemas.microsoft.com/office/drawing/2014/main" id="{95D106EA-F3B2-4B9C-AA10-3AFF9F8B193C}"/>
              </a:ext>
            </a:extLst>
          </p:cNvPr>
          <p:cNvSpPr/>
          <p:nvPr/>
        </p:nvSpPr>
        <p:spPr>
          <a:xfrm>
            <a:off x="3132671" y="4185083"/>
            <a:ext cx="1875209" cy="648072"/>
          </a:xfrm>
          <a:prstGeom prst="flowChartMagneticDisk">
            <a:avLst/>
          </a:prstGeom>
          <a:ln w="12700"/>
        </p:spPr>
        <p:style>
          <a:lnRef idx="2">
            <a:schemeClr val="dk1"/>
          </a:lnRef>
          <a:fillRef idx="1">
            <a:schemeClr val="lt1"/>
          </a:fillRef>
          <a:effectRef idx="0">
            <a:schemeClr val="dk1"/>
          </a:effectRef>
          <a:fontRef idx="minor">
            <a:schemeClr val="dk1"/>
          </a:fontRef>
        </p:style>
        <p:txBody>
          <a:bodyPr lIns="36000" tIns="108000" rIns="36000" bIns="0" rtlCol="0" anchor="ctr"/>
          <a:lstStyle/>
          <a:p>
            <a:pPr algn="ctr" fontAlgn="base"/>
            <a:r>
              <a:rPr lang="en-US" altLang="ja-JP" sz="1400" dirty="0"/>
              <a:t>Trouble / Maintenance DB</a:t>
            </a:r>
          </a:p>
        </p:txBody>
      </p:sp>
      <p:sp>
        <p:nvSpPr>
          <p:cNvPr id="88" name="テキスト ボックス 87">
            <a:extLst>
              <a:ext uri="{FF2B5EF4-FFF2-40B4-BE49-F238E27FC236}">
                <a16:creationId xmlns:a16="http://schemas.microsoft.com/office/drawing/2014/main" id="{EB9A5D0E-26F3-4DA7-AC8B-2237A78F364D}"/>
              </a:ext>
            </a:extLst>
          </p:cNvPr>
          <p:cNvSpPr txBox="1"/>
          <p:nvPr/>
        </p:nvSpPr>
        <p:spPr>
          <a:xfrm>
            <a:off x="3800338" y="4869160"/>
            <a:ext cx="492443" cy="338554"/>
          </a:xfrm>
          <a:prstGeom prst="rect">
            <a:avLst/>
          </a:prstGeom>
          <a:noFill/>
        </p:spPr>
        <p:txBody>
          <a:bodyPr wrap="none" rtlCol="0">
            <a:spAutoFit/>
          </a:bodyPr>
          <a:lstStyle/>
          <a:p>
            <a:r>
              <a:rPr kumimoji="1" lang="ja-JP" altLang="en-US" sz="1600" dirty="0"/>
              <a:t>・・・</a:t>
            </a:r>
          </a:p>
        </p:txBody>
      </p:sp>
      <p:sp>
        <p:nvSpPr>
          <p:cNvPr id="89" name="右矢印 142">
            <a:extLst>
              <a:ext uri="{FF2B5EF4-FFF2-40B4-BE49-F238E27FC236}">
                <a16:creationId xmlns:a16="http://schemas.microsoft.com/office/drawing/2014/main" id="{49CAF660-4ED3-4BA9-937D-1D9573129EAD}"/>
              </a:ext>
            </a:extLst>
          </p:cNvPr>
          <p:cNvSpPr/>
          <p:nvPr/>
        </p:nvSpPr>
        <p:spPr>
          <a:xfrm rot="10800000" flipH="1" flipV="1">
            <a:off x="5384506" y="3645024"/>
            <a:ext cx="288032" cy="576064"/>
          </a:xfrm>
          <a:prstGeom prst="rightArrow">
            <a:avLst>
              <a:gd name="adj1" fmla="val 50000"/>
              <a:gd name="adj2" fmla="val 49374"/>
            </a:avLst>
          </a:prstGeom>
          <a:solidFill>
            <a:schemeClr val="bg1"/>
          </a:solidFill>
          <a:ln w="12700">
            <a:solidFill>
              <a:schemeClr val="tx1"/>
            </a:solidFill>
          </a:ln>
          <a:effectLst/>
        </p:spPr>
        <p:style>
          <a:lnRef idx="0">
            <a:schemeClr val="accent1"/>
          </a:lnRef>
          <a:fillRef idx="3">
            <a:schemeClr val="accent1"/>
          </a:fillRef>
          <a:effectRef idx="3">
            <a:schemeClr val="accent1"/>
          </a:effectRef>
          <a:fontRef idx="minor">
            <a:schemeClr val="lt1"/>
          </a:fontRef>
        </p:style>
        <p:txBody>
          <a:bodyPr vert="vert270" anchor="ctr"/>
          <a:lstStyle/>
          <a:p>
            <a:pPr algn="ctr" defTabSz="844083" fontAlgn="base">
              <a:spcBef>
                <a:spcPct val="0"/>
              </a:spcBef>
              <a:spcAft>
                <a:spcPct val="0"/>
              </a:spcAft>
              <a:defRPr/>
            </a:pPr>
            <a:endParaRPr lang="ja-JP" altLang="en-US" sz="1292" dirty="0">
              <a:solidFill>
                <a:prstClr val="black"/>
              </a:solidFill>
              <a:latin typeface="HGPｺﾞｼｯｸE" panose="020B0900000000000000" pitchFamily="50" charset="-128"/>
              <a:ea typeface="HGPｺﾞｼｯｸE" panose="020B0900000000000000" pitchFamily="50" charset="-128"/>
            </a:endParaRPr>
          </a:p>
        </p:txBody>
      </p:sp>
      <p:sp>
        <p:nvSpPr>
          <p:cNvPr id="90" name="右矢印 142">
            <a:extLst>
              <a:ext uri="{FF2B5EF4-FFF2-40B4-BE49-F238E27FC236}">
                <a16:creationId xmlns:a16="http://schemas.microsoft.com/office/drawing/2014/main" id="{580D5609-C4B9-423D-B9CE-8268CF03AC78}"/>
              </a:ext>
            </a:extLst>
          </p:cNvPr>
          <p:cNvSpPr/>
          <p:nvPr/>
        </p:nvSpPr>
        <p:spPr>
          <a:xfrm rot="10800000" flipH="1" flipV="1">
            <a:off x="2576194" y="3140968"/>
            <a:ext cx="288032" cy="576064"/>
          </a:xfrm>
          <a:prstGeom prst="rightArrow">
            <a:avLst>
              <a:gd name="adj1" fmla="val 50000"/>
              <a:gd name="adj2" fmla="val 49374"/>
            </a:avLst>
          </a:prstGeom>
          <a:solidFill>
            <a:schemeClr val="bg1"/>
          </a:solidFill>
          <a:ln w="12700">
            <a:solidFill>
              <a:schemeClr val="tx1"/>
            </a:solidFill>
          </a:ln>
          <a:effectLst/>
        </p:spPr>
        <p:style>
          <a:lnRef idx="0">
            <a:schemeClr val="accent1"/>
          </a:lnRef>
          <a:fillRef idx="3">
            <a:schemeClr val="accent1"/>
          </a:fillRef>
          <a:effectRef idx="3">
            <a:schemeClr val="accent1"/>
          </a:effectRef>
          <a:fontRef idx="minor">
            <a:schemeClr val="lt1"/>
          </a:fontRef>
        </p:style>
        <p:txBody>
          <a:bodyPr vert="vert270" anchor="ctr"/>
          <a:lstStyle/>
          <a:p>
            <a:pPr algn="ctr" defTabSz="844083" fontAlgn="base">
              <a:spcBef>
                <a:spcPct val="0"/>
              </a:spcBef>
              <a:spcAft>
                <a:spcPct val="0"/>
              </a:spcAft>
              <a:defRPr/>
            </a:pPr>
            <a:endParaRPr lang="ja-JP" altLang="en-US" sz="1292" dirty="0">
              <a:solidFill>
                <a:prstClr val="black"/>
              </a:solidFill>
              <a:latin typeface="HGPｺﾞｼｯｸE" panose="020B0900000000000000" pitchFamily="50" charset="-128"/>
              <a:ea typeface="HGPｺﾞｼｯｸE" panose="020B0900000000000000" pitchFamily="50" charset="-128"/>
            </a:endParaRPr>
          </a:p>
        </p:txBody>
      </p:sp>
      <p:sp>
        <p:nvSpPr>
          <p:cNvPr id="91" name="正方形/長方形 90">
            <a:extLst>
              <a:ext uri="{FF2B5EF4-FFF2-40B4-BE49-F238E27FC236}">
                <a16:creationId xmlns:a16="http://schemas.microsoft.com/office/drawing/2014/main" id="{05ABF5CE-1CC3-4E60-955B-5DCF09DB8416}"/>
              </a:ext>
            </a:extLst>
          </p:cNvPr>
          <p:cNvSpPr/>
          <p:nvPr/>
        </p:nvSpPr>
        <p:spPr>
          <a:xfrm>
            <a:off x="5744545" y="1268760"/>
            <a:ext cx="1944207" cy="720080"/>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marL="85725" indent="-85725">
              <a:buFont typeface="Arial" panose="020B0604020202020204" pitchFamily="34" charset="0"/>
              <a:buChar char="•"/>
            </a:pPr>
            <a:r>
              <a:rPr lang="en-US" altLang="ja-JP" sz="1400" dirty="0"/>
              <a:t>Design Criteria</a:t>
            </a:r>
          </a:p>
          <a:p>
            <a:pPr marL="85725" indent="-85725">
              <a:buFont typeface="Arial" panose="020B0604020202020204" pitchFamily="34" charset="0"/>
              <a:buChar char="•"/>
            </a:pPr>
            <a:r>
              <a:rPr lang="en-US" altLang="ja-JP" sz="1400" dirty="0"/>
              <a:t>Judgment Conditions</a:t>
            </a:r>
          </a:p>
          <a:p>
            <a:pPr marL="85725" indent="-85725">
              <a:buFont typeface="Arial" panose="020B0604020202020204" pitchFamily="34" charset="0"/>
              <a:buChar char="•"/>
            </a:pPr>
            <a:r>
              <a:rPr lang="en-US" altLang="ja-JP" sz="1400" dirty="0"/>
              <a:t>Evidence, etc. </a:t>
            </a:r>
            <a:endParaRPr lang="ja-JP" altLang="en-US" sz="1400" dirty="0"/>
          </a:p>
        </p:txBody>
      </p:sp>
      <p:sp>
        <p:nvSpPr>
          <p:cNvPr id="92" name="正方形/長方形 91">
            <a:extLst>
              <a:ext uri="{FF2B5EF4-FFF2-40B4-BE49-F238E27FC236}">
                <a16:creationId xmlns:a16="http://schemas.microsoft.com/office/drawing/2014/main" id="{723347D5-7B3F-4E9D-A7F0-2DE1F700E41A}"/>
              </a:ext>
            </a:extLst>
          </p:cNvPr>
          <p:cNvSpPr/>
          <p:nvPr/>
        </p:nvSpPr>
        <p:spPr>
          <a:xfrm>
            <a:off x="5744546" y="4869160"/>
            <a:ext cx="1944216" cy="720080"/>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marL="85725" indent="-85725">
              <a:buFont typeface="Arial" panose="020B0604020202020204" pitchFamily="34" charset="0"/>
              <a:buChar char="•"/>
            </a:pPr>
            <a:r>
              <a:rPr lang="en-US" altLang="ja-JP" sz="1400" dirty="0">
                <a:solidFill>
                  <a:schemeClr val="tx1"/>
                </a:solidFill>
              </a:rPr>
              <a:t>3D Plant Data</a:t>
            </a:r>
            <a:endParaRPr lang="ja-JP" altLang="en-US" sz="1400" dirty="0">
              <a:solidFill>
                <a:schemeClr val="tx1"/>
              </a:solidFill>
            </a:endParaRPr>
          </a:p>
          <a:p>
            <a:pPr marL="85725" indent="-85725">
              <a:buFont typeface="Arial" panose="020B0604020202020204" pitchFamily="34" charset="0"/>
              <a:buChar char="•"/>
            </a:pPr>
            <a:r>
              <a:rPr lang="en-US" altLang="ja-JP" sz="1400" dirty="0">
                <a:solidFill>
                  <a:schemeClr val="tx1"/>
                </a:solidFill>
              </a:rPr>
              <a:t>Modeling Information</a:t>
            </a:r>
          </a:p>
          <a:p>
            <a:pPr marL="85725" indent="-85725">
              <a:buFont typeface="Arial" panose="020B0604020202020204" pitchFamily="34" charset="0"/>
              <a:buChar char="•"/>
            </a:pPr>
            <a:r>
              <a:rPr lang="en-US" altLang="ja-JP" sz="1400" dirty="0">
                <a:solidFill>
                  <a:schemeClr val="tx1"/>
                </a:solidFill>
              </a:rPr>
              <a:t>Test Data, etc.</a:t>
            </a:r>
          </a:p>
        </p:txBody>
      </p:sp>
    </p:spTree>
    <p:extLst>
      <p:ext uri="{BB962C8B-B14F-4D97-AF65-F5344CB8AC3E}">
        <p14:creationId xmlns:p14="http://schemas.microsoft.com/office/powerpoint/2010/main" val="2233130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6586B2-D09E-68E5-09C9-00C3F200DC4E}"/>
              </a:ext>
            </a:extLst>
          </p:cNvPr>
          <p:cNvSpPr>
            <a:spLocks noGrp="1"/>
          </p:cNvSpPr>
          <p:nvPr>
            <p:ph type="title"/>
          </p:nvPr>
        </p:nvSpPr>
        <p:spPr/>
        <p:txBody>
          <a:bodyPr/>
          <a:lstStyle/>
          <a:p>
            <a:r>
              <a:rPr kumimoji="1" lang="en-US" altLang="ja-JP" dirty="0"/>
              <a:t>Example of optimization problem</a:t>
            </a:r>
            <a:endParaRPr kumimoji="1" lang="ja-JP" altLang="en-US" dirty="0"/>
          </a:p>
        </p:txBody>
      </p:sp>
      <p:sp>
        <p:nvSpPr>
          <p:cNvPr id="4" name="スライド番号プレースホルダー 3">
            <a:extLst>
              <a:ext uri="{FF2B5EF4-FFF2-40B4-BE49-F238E27FC236}">
                <a16:creationId xmlns:a16="http://schemas.microsoft.com/office/drawing/2014/main" id="{5CD0127E-F926-0BBA-942F-4CF89A3F2322}"/>
              </a:ext>
            </a:extLst>
          </p:cNvPr>
          <p:cNvSpPr>
            <a:spLocks noGrp="1"/>
          </p:cNvSpPr>
          <p:nvPr>
            <p:ph type="sldNum" sz="quarter" idx="12"/>
          </p:nvPr>
        </p:nvSpPr>
        <p:spPr/>
        <p:txBody>
          <a:bodyPr/>
          <a:lstStyle/>
          <a:p>
            <a:fld id="{D2D8002D-B5B0-4BAC-B1F6-782DDCCE6D9C}" type="slidenum">
              <a:rPr lang="ja-JP" altLang="en-US" smtClean="0"/>
              <a:pPr/>
              <a:t>24</a:t>
            </a:fld>
            <a:endParaRPr lang="ja-JP" altLang="en-US"/>
          </a:p>
        </p:txBody>
      </p:sp>
      <p:pic>
        <p:nvPicPr>
          <p:cNvPr id="5" name="図 4">
            <a:extLst>
              <a:ext uri="{FF2B5EF4-FFF2-40B4-BE49-F238E27FC236}">
                <a16:creationId xmlns:a16="http://schemas.microsoft.com/office/drawing/2014/main" id="{3BF097D9-EAC3-90F6-3DEE-BBAF17EFDB3C}"/>
              </a:ext>
            </a:extLst>
          </p:cNvPr>
          <p:cNvPicPr>
            <a:picLocks noChangeAspect="1"/>
          </p:cNvPicPr>
          <p:nvPr/>
        </p:nvPicPr>
        <p:blipFill rotWithShape="1">
          <a:blip r:embed="rId3"/>
          <a:srcRect l="24843" r="24843"/>
          <a:stretch/>
        </p:blipFill>
        <p:spPr>
          <a:xfrm>
            <a:off x="416496" y="2348880"/>
            <a:ext cx="2952329" cy="3973997"/>
          </a:xfrm>
          <a:prstGeom prst="rect">
            <a:avLst/>
          </a:prstGeom>
        </p:spPr>
      </p:pic>
      <p:graphicFrame>
        <p:nvGraphicFramePr>
          <p:cNvPr id="6" name="表 16">
            <a:extLst>
              <a:ext uri="{FF2B5EF4-FFF2-40B4-BE49-F238E27FC236}">
                <a16:creationId xmlns:a16="http://schemas.microsoft.com/office/drawing/2014/main" id="{0C152E48-7426-FA1C-A634-9FA6EB075568}"/>
              </a:ext>
            </a:extLst>
          </p:cNvPr>
          <p:cNvGraphicFramePr>
            <a:graphicFrameLocks noGrp="1"/>
          </p:cNvGraphicFramePr>
          <p:nvPr/>
        </p:nvGraphicFramePr>
        <p:xfrm>
          <a:off x="4016896" y="2780928"/>
          <a:ext cx="2952328" cy="1752600"/>
        </p:xfrm>
        <a:graphic>
          <a:graphicData uri="http://schemas.openxmlformats.org/drawingml/2006/table">
            <a:tbl>
              <a:tblPr firstRow="1" bandRow="1">
                <a:tableStyleId>{5940675A-B579-460E-94D1-54222C63F5DA}</a:tableStyleId>
              </a:tblPr>
              <a:tblGrid>
                <a:gridCol w="936104">
                  <a:extLst>
                    <a:ext uri="{9D8B030D-6E8A-4147-A177-3AD203B41FA5}">
                      <a16:colId xmlns:a16="http://schemas.microsoft.com/office/drawing/2014/main" val="3181955884"/>
                    </a:ext>
                  </a:extLst>
                </a:gridCol>
                <a:gridCol w="2016224">
                  <a:extLst>
                    <a:ext uri="{9D8B030D-6E8A-4147-A177-3AD203B41FA5}">
                      <a16:colId xmlns:a16="http://schemas.microsoft.com/office/drawing/2014/main" val="102183768"/>
                    </a:ext>
                  </a:extLst>
                </a:gridCol>
              </a:tblGrid>
              <a:tr h="370840">
                <a:tc>
                  <a:txBody>
                    <a:bodyPr/>
                    <a:lstStyle/>
                    <a:p>
                      <a:pPr algn="ctr"/>
                      <a:r>
                        <a:rPr kumimoji="1" lang="en-US" altLang="ja-JP" b="0" dirty="0"/>
                        <a:t>Size</a:t>
                      </a:r>
                    </a:p>
                  </a:txBody>
                  <a:tcPr anchor="ctr">
                    <a:solidFill>
                      <a:schemeClr val="bg1">
                        <a:lumMod val="85000"/>
                      </a:schemeClr>
                    </a:solidFill>
                  </a:tcPr>
                </a:tc>
                <a:tc>
                  <a:txBody>
                    <a:bodyPr/>
                    <a:lstStyle/>
                    <a:p>
                      <a:pPr algn="ctr"/>
                      <a:r>
                        <a:rPr kumimoji="1" lang="en-US" altLang="ja-JP" b="0" dirty="0"/>
                        <a:t>Measures against sodium fire</a:t>
                      </a:r>
                    </a:p>
                  </a:txBody>
                  <a:tcPr anchor="ctr">
                    <a:solidFill>
                      <a:schemeClr val="bg1">
                        <a:lumMod val="85000"/>
                      </a:schemeClr>
                    </a:solidFill>
                  </a:tcPr>
                </a:tc>
                <a:extLst>
                  <a:ext uri="{0D108BD9-81ED-4DB2-BD59-A6C34878D82A}">
                    <a16:rowId xmlns:a16="http://schemas.microsoft.com/office/drawing/2014/main" val="2232753610"/>
                  </a:ext>
                </a:extLst>
              </a:tr>
              <a:tr h="370840">
                <a:tc>
                  <a:txBody>
                    <a:bodyPr/>
                    <a:lstStyle/>
                    <a:p>
                      <a:pPr algn="ctr"/>
                      <a:r>
                        <a:rPr kumimoji="1" lang="en-US" altLang="ja-JP" dirty="0"/>
                        <a:t>Size</a:t>
                      </a:r>
                      <a:r>
                        <a:rPr kumimoji="1" lang="ja-JP" altLang="en-US" dirty="0"/>
                        <a:t> </a:t>
                      </a:r>
                      <a:r>
                        <a:rPr kumimoji="1" lang="en-US" altLang="ja-JP" dirty="0"/>
                        <a:t>A</a:t>
                      </a:r>
                      <a:endParaRPr kumimoji="1" lang="ja-JP" altLang="en-US" dirty="0"/>
                    </a:p>
                  </a:txBody>
                  <a:tcPr/>
                </a:tc>
                <a:tc>
                  <a:txBody>
                    <a:bodyPr/>
                    <a:lstStyle/>
                    <a:p>
                      <a:pPr algn="ctr"/>
                      <a:r>
                        <a:rPr kumimoji="1" lang="en-US" altLang="ja-JP" dirty="0"/>
                        <a:t>Measure</a:t>
                      </a:r>
                      <a:r>
                        <a:rPr kumimoji="1" lang="ja-JP" altLang="en-US" dirty="0"/>
                        <a:t> </a:t>
                      </a:r>
                      <a:r>
                        <a:rPr kumimoji="1" lang="en-US" altLang="ja-JP" dirty="0"/>
                        <a:t>1</a:t>
                      </a:r>
                      <a:endParaRPr kumimoji="1" lang="ja-JP" altLang="en-US" dirty="0"/>
                    </a:p>
                  </a:txBody>
                  <a:tcPr/>
                </a:tc>
                <a:extLst>
                  <a:ext uri="{0D108BD9-81ED-4DB2-BD59-A6C34878D82A}">
                    <a16:rowId xmlns:a16="http://schemas.microsoft.com/office/drawing/2014/main" val="3915087732"/>
                  </a:ext>
                </a:extLst>
              </a:tr>
              <a:tr h="370840">
                <a:tc>
                  <a:txBody>
                    <a:bodyPr/>
                    <a:lstStyle/>
                    <a:p>
                      <a:pPr algn="ctr"/>
                      <a:r>
                        <a:rPr kumimoji="1" lang="en-US" altLang="ja-JP" dirty="0"/>
                        <a:t>Size</a:t>
                      </a:r>
                      <a:r>
                        <a:rPr kumimoji="1" lang="ja-JP" altLang="en-US" dirty="0"/>
                        <a:t> </a:t>
                      </a:r>
                      <a:r>
                        <a:rPr kumimoji="1" lang="en-US" altLang="ja-JP" dirty="0"/>
                        <a:t>B</a:t>
                      </a:r>
                      <a:endParaRPr kumimoji="1" lang="ja-JP" altLang="en-US" dirty="0"/>
                    </a:p>
                  </a:txBody>
                  <a:tcPr/>
                </a:tc>
                <a:tc>
                  <a:txBody>
                    <a:bodyPr/>
                    <a:lstStyle/>
                    <a:p>
                      <a:pPr algn="ctr"/>
                      <a:r>
                        <a:rPr kumimoji="1" lang="en-US" altLang="ja-JP" dirty="0"/>
                        <a:t>Measure</a:t>
                      </a:r>
                      <a:r>
                        <a:rPr kumimoji="1" lang="ja-JP" altLang="en-US" dirty="0"/>
                        <a:t> </a:t>
                      </a:r>
                      <a:r>
                        <a:rPr kumimoji="1" lang="en-US" altLang="ja-JP" dirty="0"/>
                        <a:t>2</a:t>
                      </a:r>
                      <a:endParaRPr kumimoji="1" lang="ja-JP" altLang="en-US" dirty="0"/>
                    </a:p>
                  </a:txBody>
                  <a:tcPr/>
                </a:tc>
                <a:extLst>
                  <a:ext uri="{0D108BD9-81ED-4DB2-BD59-A6C34878D82A}">
                    <a16:rowId xmlns:a16="http://schemas.microsoft.com/office/drawing/2014/main" val="1403058596"/>
                  </a:ext>
                </a:extLst>
              </a:tr>
              <a:tr h="370840">
                <a:tc>
                  <a:txBody>
                    <a:bodyPr/>
                    <a:lstStyle/>
                    <a:p>
                      <a:pPr algn="ctr"/>
                      <a:r>
                        <a:rPr kumimoji="1" lang="ja-JP" altLang="en-US" dirty="0"/>
                        <a:t>・・・</a:t>
                      </a:r>
                    </a:p>
                  </a:txBody>
                  <a:tcPr/>
                </a:tc>
                <a:tc>
                  <a:txBody>
                    <a:bodyPr/>
                    <a:lstStyle/>
                    <a:p>
                      <a:pPr algn="ctr"/>
                      <a:r>
                        <a:rPr kumimoji="1" lang="ja-JP" altLang="en-US" dirty="0"/>
                        <a:t>・・・</a:t>
                      </a:r>
                    </a:p>
                  </a:txBody>
                  <a:tcPr/>
                </a:tc>
                <a:extLst>
                  <a:ext uri="{0D108BD9-81ED-4DB2-BD59-A6C34878D82A}">
                    <a16:rowId xmlns:a16="http://schemas.microsoft.com/office/drawing/2014/main" val="2001406894"/>
                  </a:ext>
                </a:extLst>
              </a:tr>
            </a:tbl>
          </a:graphicData>
        </a:graphic>
      </p:graphicFrame>
      <p:sp>
        <p:nvSpPr>
          <p:cNvPr id="9" name="テキスト ボックス 8">
            <a:extLst>
              <a:ext uri="{FF2B5EF4-FFF2-40B4-BE49-F238E27FC236}">
                <a16:creationId xmlns:a16="http://schemas.microsoft.com/office/drawing/2014/main" id="{BC1AF597-7B70-0ED5-8403-BAF818B0493D}"/>
              </a:ext>
            </a:extLst>
          </p:cNvPr>
          <p:cNvSpPr txBox="1"/>
          <p:nvPr/>
        </p:nvSpPr>
        <p:spPr>
          <a:xfrm>
            <a:off x="272480" y="836712"/>
            <a:ext cx="3291286" cy="400110"/>
          </a:xfrm>
          <a:prstGeom prst="rect">
            <a:avLst/>
          </a:prstGeom>
          <a:noFill/>
        </p:spPr>
        <p:txBody>
          <a:bodyPr wrap="none" rtlCol="0">
            <a:spAutoFit/>
          </a:bodyPr>
          <a:lstStyle/>
          <a:p>
            <a:r>
              <a:rPr lang="en-US" altLang="ja-JP" sz="2000" dirty="0"/>
              <a:t>Postulated</a:t>
            </a:r>
            <a:r>
              <a:rPr lang="ja-JP" altLang="en-US" sz="2000" dirty="0"/>
              <a:t> </a:t>
            </a:r>
            <a:r>
              <a:rPr lang="en-US" altLang="ja-JP" sz="2000" dirty="0"/>
              <a:t>event during SA</a:t>
            </a:r>
            <a:endParaRPr kumimoji="1" lang="en-US" altLang="ja-JP" sz="2000" dirty="0"/>
          </a:p>
        </p:txBody>
      </p:sp>
      <p:sp>
        <p:nvSpPr>
          <p:cNvPr id="10" name="二等辺三角形 9">
            <a:extLst>
              <a:ext uri="{FF2B5EF4-FFF2-40B4-BE49-F238E27FC236}">
                <a16:creationId xmlns:a16="http://schemas.microsoft.com/office/drawing/2014/main" id="{E64CD873-D05E-24A8-306C-4A4EA1651CB6}"/>
              </a:ext>
            </a:extLst>
          </p:cNvPr>
          <p:cNvSpPr/>
          <p:nvPr/>
        </p:nvSpPr>
        <p:spPr>
          <a:xfrm flipV="1">
            <a:off x="1712641" y="4005064"/>
            <a:ext cx="144016" cy="360040"/>
          </a:xfrm>
          <a:prstGeom prst="triangle">
            <a:avLst/>
          </a:prstGeom>
          <a:gradFill flip="none" rotWithShape="1">
            <a:gsLst>
              <a:gs pos="0">
                <a:schemeClr val="bg1"/>
              </a:gs>
              <a:gs pos="100000">
                <a:srgbClr val="FF33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二等辺三角形 10">
            <a:extLst>
              <a:ext uri="{FF2B5EF4-FFF2-40B4-BE49-F238E27FC236}">
                <a16:creationId xmlns:a16="http://schemas.microsoft.com/office/drawing/2014/main" id="{A88ADE97-083B-3843-6CC1-ECFEB5C6CB9D}"/>
              </a:ext>
            </a:extLst>
          </p:cNvPr>
          <p:cNvSpPr/>
          <p:nvPr/>
        </p:nvSpPr>
        <p:spPr>
          <a:xfrm flipV="1">
            <a:off x="1928665" y="4005064"/>
            <a:ext cx="144016" cy="360040"/>
          </a:xfrm>
          <a:prstGeom prst="triangle">
            <a:avLst/>
          </a:prstGeom>
          <a:gradFill flip="none" rotWithShape="1">
            <a:gsLst>
              <a:gs pos="0">
                <a:schemeClr val="bg1"/>
              </a:gs>
              <a:gs pos="100000">
                <a:srgbClr val="FF33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右 13">
            <a:extLst>
              <a:ext uri="{FF2B5EF4-FFF2-40B4-BE49-F238E27FC236}">
                <a16:creationId xmlns:a16="http://schemas.microsoft.com/office/drawing/2014/main" id="{164B8D42-6038-4233-E138-3CA10717DD6E}"/>
              </a:ext>
            </a:extLst>
          </p:cNvPr>
          <p:cNvSpPr/>
          <p:nvPr/>
        </p:nvSpPr>
        <p:spPr>
          <a:xfrm>
            <a:off x="7113240" y="2924944"/>
            <a:ext cx="360040" cy="360040"/>
          </a:xfrm>
          <a:prstGeom prst="rightArrow">
            <a:avLst/>
          </a:prstGeom>
          <a:solidFill>
            <a:schemeClr val="bg1"/>
          </a:solidFill>
          <a:ln w="1270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5" name="テキスト ボックス 14">
            <a:extLst>
              <a:ext uri="{FF2B5EF4-FFF2-40B4-BE49-F238E27FC236}">
                <a16:creationId xmlns:a16="http://schemas.microsoft.com/office/drawing/2014/main" id="{1EE3312C-1A36-97CD-67B5-925D2E6C6D73}"/>
              </a:ext>
            </a:extLst>
          </p:cNvPr>
          <p:cNvSpPr txBox="1"/>
          <p:nvPr/>
        </p:nvSpPr>
        <p:spPr>
          <a:xfrm>
            <a:off x="3944888" y="2276872"/>
            <a:ext cx="4945585" cy="400110"/>
          </a:xfrm>
          <a:prstGeom prst="rect">
            <a:avLst/>
          </a:prstGeom>
          <a:noFill/>
        </p:spPr>
        <p:txBody>
          <a:bodyPr wrap="none" rtlCol="0">
            <a:spAutoFit/>
          </a:bodyPr>
          <a:lstStyle/>
          <a:p>
            <a:r>
              <a:rPr lang="en-US" altLang="ja-JP" sz="2000" dirty="0"/>
              <a:t>Optimization of CV design considering SA</a:t>
            </a:r>
            <a:endParaRPr kumimoji="1" lang="ja-JP" altLang="en-US" sz="2000" dirty="0"/>
          </a:p>
        </p:txBody>
      </p:sp>
      <p:sp>
        <p:nvSpPr>
          <p:cNvPr id="16" name="テキスト ボックス 15">
            <a:extLst>
              <a:ext uri="{FF2B5EF4-FFF2-40B4-BE49-F238E27FC236}">
                <a16:creationId xmlns:a16="http://schemas.microsoft.com/office/drawing/2014/main" id="{BD9DA7C2-C42F-17C1-8C7D-CFA37CBC1CCA}"/>
              </a:ext>
            </a:extLst>
          </p:cNvPr>
          <p:cNvSpPr txBox="1"/>
          <p:nvPr/>
        </p:nvSpPr>
        <p:spPr>
          <a:xfrm>
            <a:off x="1659263" y="3356992"/>
            <a:ext cx="466794" cy="369332"/>
          </a:xfrm>
          <a:prstGeom prst="rect">
            <a:avLst/>
          </a:prstGeom>
          <a:noFill/>
        </p:spPr>
        <p:txBody>
          <a:bodyPr wrap="none" rtlCol="0">
            <a:spAutoFit/>
          </a:bodyPr>
          <a:lstStyle/>
          <a:p>
            <a:r>
              <a:rPr lang="en-US" altLang="ja-JP" dirty="0"/>
              <a:t>(1)</a:t>
            </a:r>
            <a:endParaRPr kumimoji="1" lang="en-US" altLang="ja-JP" dirty="0"/>
          </a:p>
        </p:txBody>
      </p:sp>
      <p:sp>
        <p:nvSpPr>
          <p:cNvPr id="17" name="テキスト ボックス 16">
            <a:extLst>
              <a:ext uri="{FF2B5EF4-FFF2-40B4-BE49-F238E27FC236}">
                <a16:creationId xmlns:a16="http://schemas.microsoft.com/office/drawing/2014/main" id="{2FD247FD-0394-FF5C-9275-6F82744ECA49}"/>
              </a:ext>
            </a:extLst>
          </p:cNvPr>
          <p:cNvSpPr txBox="1"/>
          <p:nvPr/>
        </p:nvSpPr>
        <p:spPr>
          <a:xfrm>
            <a:off x="1659263" y="2852936"/>
            <a:ext cx="466794" cy="369332"/>
          </a:xfrm>
          <a:prstGeom prst="rect">
            <a:avLst/>
          </a:prstGeom>
          <a:noFill/>
        </p:spPr>
        <p:txBody>
          <a:bodyPr wrap="none" rtlCol="0">
            <a:spAutoFit/>
          </a:bodyPr>
          <a:lstStyle/>
          <a:p>
            <a:r>
              <a:rPr lang="en-US" altLang="ja-JP" dirty="0"/>
              <a:t>(2)</a:t>
            </a:r>
            <a:endParaRPr kumimoji="1" lang="en-US" altLang="ja-JP" dirty="0"/>
          </a:p>
        </p:txBody>
      </p:sp>
      <p:cxnSp>
        <p:nvCxnSpPr>
          <p:cNvPr id="18" name="直線コネクタ 17">
            <a:extLst>
              <a:ext uri="{FF2B5EF4-FFF2-40B4-BE49-F238E27FC236}">
                <a16:creationId xmlns:a16="http://schemas.microsoft.com/office/drawing/2014/main" id="{68EABDBD-F4D9-0F29-E337-6460227B8623}"/>
              </a:ext>
            </a:extLst>
          </p:cNvPr>
          <p:cNvCxnSpPr>
            <a:stCxn id="16" idx="2"/>
            <a:endCxn id="10" idx="3"/>
          </p:cNvCxnSpPr>
          <p:nvPr/>
        </p:nvCxnSpPr>
        <p:spPr>
          <a:xfrm flipH="1">
            <a:off x="1784649" y="3726324"/>
            <a:ext cx="108011" cy="2787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47E6CA7B-53A7-2F4E-807C-3EFF45D4D96F}"/>
              </a:ext>
            </a:extLst>
          </p:cNvPr>
          <p:cNvCxnSpPr>
            <a:cxnSpLocks/>
            <a:stCxn id="16" idx="2"/>
            <a:endCxn id="11" idx="3"/>
          </p:cNvCxnSpPr>
          <p:nvPr/>
        </p:nvCxnSpPr>
        <p:spPr>
          <a:xfrm>
            <a:off x="1892660" y="3726324"/>
            <a:ext cx="108013" cy="2787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FBDF1441-08E1-E4B8-F105-06DF6A959282}"/>
              </a:ext>
            </a:extLst>
          </p:cNvPr>
          <p:cNvSpPr txBox="1"/>
          <p:nvPr/>
        </p:nvSpPr>
        <p:spPr>
          <a:xfrm>
            <a:off x="560512" y="2348880"/>
            <a:ext cx="466794" cy="369332"/>
          </a:xfrm>
          <a:prstGeom prst="rect">
            <a:avLst/>
          </a:prstGeom>
          <a:noFill/>
        </p:spPr>
        <p:txBody>
          <a:bodyPr wrap="none" rtlCol="0">
            <a:spAutoFit/>
          </a:bodyPr>
          <a:lstStyle/>
          <a:p>
            <a:r>
              <a:rPr lang="en-US" altLang="ja-JP" dirty="0"/>
              <a:t>(3)</a:t>
            </a:r>
            <a:endParaRPr kumimoji="1" lang="en-US" altLang="ja-JP" dirty="0"/>
          </a:p>
        </p:txBody>
      </p:sp>
      <p:sp>
        <p:nvSpPr>
          <p:cNvPr id="21" name="テキスト ボックス 20">
            <a:extLst>
              <a:ext uri="{FF2B5EF4-FFF2-40B4-BE49-F238E27FC236}">
                <a16:creationId xmlns:a16="http://schemas.microsoft.com/office/drawing/2014/main" id="{E597C2F2-BC6F-DFBC-BA86-1F46C9F099FE}"/>
              </a:ext>
            </a:extLst>
          </p:cNvPr>
          <p:cNvSpPr txBox="1"/>
          <p:nvPr/>
        </p:nvSpPr>
        <p:spPr>
          <a:xfrm>
            <a:off x="272480" y="1196752"/>
            <a:ext cx="4851008" cy="1015663"/>
          </a:xfrm>
          <a:prstGeom prst="rect">
            <a:avLst/>
          </a:prstGeom>
          <a:noFill/>
        </p:spPr>
        <p:txBody>
          <a:bodyPr wrap="none" rtlCol="0">
            <a:spAutoFit/>
          </a:bodyPr>
          <a:lstStyle/>
          <a:p>
            <a:r>
              <a:rPr lang="en-US" altLang="ja-JP" sz="2000" dirty="0"/>
              <a:t>(1) Sodium leakage and combustion</a:t>
            </a:r>
            <a:endParaRPr kumimoji="1" lang="en-US" altLang="ja-JP" sz="2000" dirty="0"/>
          </a:p>
          <a:p>
            <a:r>
              <a:rPr lang="en-US" altLang="ja-JP" sz="2000" dirty="0"/>
              <a:t>(2)</a:t>
            </a:r>
            <a:r>
              <a:rPr lang="ja-JP" altLang="en-US" sz="2000" dirty="0"/>
              <a:t> </a:t>
            </a:r>
            <a:r>
              <a:rPr lang="en-US" altLang="ja-JP" sz="2000" dirty="0"/>
              <a:t>Increase of temperature and pressure</a:t>
            </a:r>
          </a:p>
          <a:p>
            <a:r>
              <a:rPr lang="en-US" altLang="ja-JP" sz="2000" dirty="0"/>
              <a:t>(3)</a:t>
            </a:r>
            <a:r>
              <a:rPr lang="ja-JP" altLang="en-US" sz="2000" dirty="0"/>
              <a:t> </a:t>
            </a:r>
            <a:r>
              <a:rPr lang="en-US" altLang="ja-JP" sz="2000" dirty="0"/>
              <a:t>Failure</a:t>
            </a:r>
            <a:r>
              <a:rPr lang="ja-JP" altLang="en-US" sz="2000" dirty="0"/>
              <a:t> </a:t>
            </a:r>
            <a:r>
              <a:rPr lang="en-US" altLang="ja-JP" sz="2000" dirty="0"/>
              <a:t>of</a:t>
            </a:r>
            <a:r>
              <a:rPr lang="ja-JP" altLang="en-US" sz="2000" dirty="0"/>
              <a:t> </a:t>
            </a:r>
            <a:r>
              <a:rPr lang="en-US" altLang="ja-JP" sz="2000" dirty="0"/>
              <a:t>containment</a:t>
            </a:r>
            <a:r>
              <a:rPr lang="ja-JP" altLang="en-US" sz="2000" dirty="0"/>
              <a:t> </a:t>
            </a:r>
            <a:r>
              <a:rPr lang="en-US" altLang="ja-JP" sz="2000" dirty="0"/>
              <a:t>vessel</a:t>
            </a:r>
            <a:endParaRPr kumimoji="1" lang="ja-JP" altLang="en-US" sz="2000" dirty="0"/>
          </a:p>
        </p:txBody>
      </p:sp>
      <p:sp>
        <p:nvSpPr>
          <p:cNvPr id="34" name="テキスト ボックス 33">
            <a:extLst>
              <a:ext uri="{FF2B5EF4-FFF2-40B4-BE49-F238E27FC236}">
                <a16:creationId xmlns:a16="http://schemas.microsoft.com/office/drawing/2014/main" id="{0F718C15-4FB0-CBBF-1EEC-F06FB4E51394}"/>
              </a:ext>
            </a:extLst>
          </p:cNvPr>
          <p:cNvSpPr txBox="1"/>
          <p:nvPr/>
        </p:nvSpPr>
        <p:spPr>
          <a:xfrm>
            <a:off x="2504728" y="6381328"/>
            <a:ext cx="2749471" cy="369332"/>
          </a:xfrm>
          <a:prstGeom prst="rect">
            <a:avLst/>
          </a:prstGeom>
          <a:noFill/>
        </p:spPr>
        <p:txBody>
          <a:bodyPr wrap="none" rtlCol="0">
            <a:spAutoFit/>
          </a:bodyPr>
          <a:lstStyle/>
          <a:p>
            <a:r>
              <a:rPr kumimoji="1" lang="en-US" altLang="ja-JP" dirty="0"/>
              <a:t>Containment vessel (CV)</a:t>
            </a:r>
            <a:endParaRPr kumimoji="1" lang="ja-JP" altLang="en-US" dirty="0"/>
          </a:p>
        </p:txBody>
      </p:sp>
      <p:sp>
        <p:nvSpPr>
          <p:cNvPr id="35" name="テキスト ボックス 34">
            <a:extLst>
              <a:ext uri="{FF2B5EF4-FFF2-40B4-BE49-F238E27FC236}">
                <a16:creationId xmlns:a16="http://schemas.microsoft.com/office/drawing/2014/main" id="{C1624B4E-4F8B-A829-BD7F-1E9C163AFAFA}"/>
              </a:ext>
            </a:extLst>
          </p:cNvPr>
          <p:cNvSpPr txBox="1"/>
          <p:nvPr/>
        </p:nvSpPr>
        <p:spPr>
          <a:xfrm>
            <a:off x="272480" y="6381328"/>
            <a:ext cx="2245166" cy="369332"/>
          </a:xfrm>
          <a:prstGeom prst="rect">
            <a:avLst/>
          </a:prstGeom>
          <a:noFill/>
        </p:spPr>
        <p:txBody>
          <a:bodyPr wrap="none" rtlCol="0">
            <a:spAutoFit/>
          </a:bodyPr>
          <a:lstStyle/>
          <a:p>
            <a:r>
              <a:rPr lang="en-US" altLang="ja-JP" dirty="0"/>
              <a:t>Reactor</a:t>
            </a:r>
            <a:r>
              <a:rPr kumimoji="1" lang="en-US" altLang="ja-JP" dirty="0"/>
              <a:t> vessel (RV)</a:t>
            </a:r>
            <a:endParaRPr kumimoji="1" lang="ja-JP" altLang="en-US" dirty="0"/>
          </a:p>
        </p:txBody>
      </p:sp>
      <p:cxnSp>
        <p:nvCxnSpPr>
          <p:cNvPr id="37" name="直線コネクタ 36">
            <a:extLst>
              <a:ext uri="{FF2B5EF4-FFF2-40B4-BE49-F238E27FC236}">
                <a16:creationId xmlns:a16="http://schemas.microsoft.com/office/drawing/2014/main" id="{D8E50FB1-D541-FF11-0E1F-6C9406926444}"/>
              </a:ext>
            </a:extLst>
          </p:cNvPr>
          <p:cNvCxnSpPr/>
          <p:nvPr/>
        </p:nvCxnSpPr>
        <p:spPr>
          <a:xfrm flipV="1">
            <a:off x="1064568" y="5445224"/>
            <a:ext cx="720080" cy="9361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2F936027-073A-E669-56A8-6AD7F2214FDA}"/>
              </a:ext>
            </a:extLst>
          </p:cNvPr>
          <p:cNvCxnSpPr>
            <a:cxnSpLocks/>
          </p:cNvCxnSpPr>
          <p:nvPr/>
        </p:nvCxnSpPr>
        <p:spPr>
          <a:xfrm flipH="1" flipV="1">
            <a:off x="2648744" y="5733256"/>
            <a:ext cx="504056" cy="6480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テキスト ボックス 43">
            <a:extLst>
              <a:ext uri="{FF2B5EF4-FFF2-40B4-BE49-F238E27FC236}">
                <a16:creationId xmlns:a16="http://schemas.microsoft.com/office/drawing/2014/main" id="{CBF97318-9718-4728-ABC3-0A29CF8C8C5A}"/>
              </a:ext>
            </a:extLst>
          </p:cNvPr>
          <p:cNvSpPr txBox="1"/>
          <p:nvPr/>
        </p:nvSpPr>
        <p:spPr>
          <a:xfrm>
            <a:off x="7473280" y="2780928"/>
            <a:ext cx="1479892" cy="707886"/>
          </a:xfrm>
          <a:prstGeom prst="rect">
            <a:avLst/>
          </a:prstGeom>
          <a:noFill/>
        </p:spPr>
        <p:txBody>
          <a:bodyPr wrap="none" rtlCol="0">
            <a:spAutoFit/>
          </a:bodyPr>
          <a:lstStyle/>
          <a:p>
            <a:r>
              <a:rPr kumimoji="1" lang="en-US" altLang="ja-JP" sz="2000" u="sng" dirty="0">
                <a:solidFill>
                  <a:schemeClr val="tx2"/>
                </a:solidFill>
              </a:rPr>
              <a:t>Design</a:t>
            </a:r>
          </a:p>
          <a:p>
            <a:r>
              <a:rPr kumimoji="1" lang="en-US" altLang="ja-JP" sz="2000" u="sng" dirty="0">
                <a:solidFill>
                  <a:schemeClr val="tx2"/>
                </a:solidFill>
              </a:rPr>
              <a:t>parameters</a:t>
            </a:r>
            <a:endParaRPr kumimoji="1" lang="ja-JP" altLang="en-US" sz="2000" u="sng" dirty="0">
              <a:solidFill>
                <a:schemeClr val="tx2"/>
              </a:solidFill>
            </a:endParaRPr>
          </a:p>
        </p:txBody>
      </p:sp>
      <p:sp>
        <p:nvSpPr>
          <p:cNvPr id="45" name="テキスト ボックス 44">
            <a:extLst>
              <a:ext uri="{FF2B5EF4-FFF2-40B4-BE49-F238E27FC236}">
                <a16:creationId xmlns:a16="http://schemas.microsoft.com/office/drawing/2014/main" id="{4EE1D157-FE74-4AC6-5623-F3621D08ADB8}"/>
              </a:ext>
            </a:extLst>
          </p:cNvPr>
          <p:cNvSpPr txBox="1"/>
          <p:nvPr/>
        </p:nvSpPr>
        <p:spPr>
          <a:xfrm>
            <a:off x="3944888" y="4653136"/>
            <a:ext cx="5628464" cy="1477328"/>
          </a:xfrm>
          <a:prstGeom prst="rect">
            <a:avLst/>
          </a:prstGeom>
          <a:noFill/>
        </p:spPr>
        <p:txBody>
          <a:bodyPr wrap="none" rtlCol="0">
            <a:spAutoFit/>
          </a:bodyPr>
          <a:lstStyle/>
          <a:p>
            <a:r>
              <a:rPr kumimoji="1" lang="en-US" altLang="ja-JP" sz="2000" u="sng" dirty="0">
                <a:solidFill>
                  <a:schemeClr val="tx2"/>
                </a:solidFill>
              </a:rPr>
              <a:t>Constraint condition</a:t>
            </a:r>
          </a:p>
          <a:p>
            <a:r>
              <a:rPr kumimoji="1" lang="en-US" altLang="ja-JP" sz="2000" dirty="0"/>
              <a:t>Satisfy requirements on safety and economics</a:t>
            </a:r>
          </a:p>
          <a:p>
            <a:pPr>
              <a:spcBef>
                <a:spcPts val="1200"/>
              </a:spcBef>
            </a:pPr>
            <a:r>
              <a:rPr lang="en-US" altLang="ja-JP" sz="2000" u="sng" dirty="0">
                <a:solidFill>
                  <a:schemeClr val="tx2"/>
                </a:solidFill>
              </a:rPr>
              <a:t>Objective</a:t>
            </a:r>
            <a:endParaRPr kumimoji="1" lang="en-US" altLang="ja-JP" sz="2000" u="sng" dirty="0">
              <a:solidFill>
                <a:schemeClr val="tx2"/>
              </a:solidFill>
            </a:endParaRPr>
          </a:p>
          <a:p>
            <a:r>
              <a:rPr lang="en-US" altLang="ja-JP" sz="2000" dirty="0"/>
              <a:t>Find best solutions (minimize objective function)</a:t>
            </a:r>
          </a:p>
        </p:txBody>
      </p:sp>
      <p:sp>
        <p:nvSpPr>
          <p:cNvPr id="3" name="楕円 2">
            <a:extLst>
              <a:ext uri="{FF2B5EF4-FFF2-40B4-BE49-F238E27FC236}">
                <a16:creationId xmlns:a16="http://schemas.microsoft.com/office/drawing/2014/main" id="{26536A22-B422-3C03-2A7D-5EBB41855F2E}"/>
              </a:ext>
            </a:extLst>
          </p:cNvPr>
          <p:cNvSpPr/>
          <p:nvPr/>
        </p:nvSpPr>
        <p:spPr>
          <a:xfrm>
            <a:off x="7257256" y="3645024"/>
            <a:ext cx="2160240" cy="864096"/>
          </a:xfrm>
          <a:prstGeom prst="ellipse">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altLang="ja-JP" sz="2000" dirty="0"/>
              <a:t>What is a best design?</a:t>
            </a:r>
            <a:endParaRPr kumimoji="1" lang="ja-JP" altLang="en-US" sz="2000" dirty="0"/>
          </a:p>
        </p:txBody>
      </p:sp>
    </p:spTree>
    <p:extLst>
      <p:ext uri="{BB962C8B-B14F-4D97-AF65-F5344CB8AC3E}">
        <p14:creationId xmlns:p14="http://schemas.microsoft.com/office/powerpoint/2010/main" val="308713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812B3A-1B09-5C92-9F22-9CD1FEA64600}"/>
              </a:ext>
            </a:extLst>
          </p:cNvPr>
          <p:cNvSpPr>
            <a:spLocks noGrp="1"/>
          </p:cNvSpPr>
          <p:nvPr>
            <p:ph type="title"/>
          </p:nvPr>
        </p:nvSpPr>
        <p:spPr/>
        <p:txBody>
          <a:bodyPr/>
          <a:lstStyle/>
          <a:p>
            <a:r>
              <a:rPr kumimoji="1" lang="en-US" altLang="ja-JP" dirty="0"/>
              <a:t>Optimization process</a:t>
            </a:r>
            <a:endParaRPr kumimoji="1" lang="ja-JP" altLang="en-US" dirty="0"/>
          </a:p>
        </p:txBody>
      </p:sp>
      <p:sp>
        <p:nvSpPr>
          <p:cNvPr id="4" name="スライド番号プレースホルダー 3">
            <a:extLst>
              <a:ext uri="{FF2B5EF4-FFF2-40B4-BE49-F238E27FC236}">
                <a16:creationId xmlns:a16="http://schemas.microsoft.com/office/drawing/2014/main" id="{EEB4E4F7-FD6A-2C0B-5C0B-210BB1D18FB7}"/>
              </a:ext>
            </a:extLst>
          </p:cNvPr>
          <p:cNvSpPr>
            <a:spLocks noGrp="1"/>
          </p:cNvSpPr>
          <p:nvPr>
            <p:ph type="sldNum" sz="quarter" idx="12"/>
          </p:nvPr>
        </p:nvSpPr>
        <p:spPr/>
        <p:txBody>
          <a:bodyPr/>
          <a:lstStyle/>
          <a:p>
            <a:fld id="{D2D8002D-B5B0-4BAC-B1F6-782DDCCE6D9C}" type="slidenum">
              <a:rPr lang="ja-JP" altLang="en-US" smtClean="0"/>
              <a:pPr/>
              <a:t>25</a:t>
            </a:fld>
            <a:endParaRPr lang="ja-JP" altLang="en-US"/>
          </a:p>
        </p:txBody>
      </p:sp>
      <p:pic>
        <p:nvPicPr>
          <p:cNvPr id="5" name="図 4">
            <a:extLst>
              <a:ext uri="{FF2B5EF4-FFF2-40B4-BE49-F238E27FC236}">
                <a16:creationId xmlns:a16="http://schemas.microsoft.com/office/drawing/2014/main" id="{AC0A145E-9F8A-4B37-B195-AF9D88E9682B}"/>
              </a:ext>
            </a:extLst>
          </p:cNvPr>
          <p:cNvPicPr>
            <a:picLocks noChangeAspect="1"/>
          </p:cNvPicPr>
          <p:nvPr/>
        </p:nvPicPr>
        <p:blipFill rotWithShape="1">
          <a:blip r:embed="rId2">
            <a:extLst>
              <a:ext uri="{28A0092B-C50C-407E-A947-70E740481C1C}">
                <a14:useLocalDpi xmlns:a14="http://schemas.microsoft.com/office/drawing/2010/main" val="0"/>
              </a:ext>
            </a:extLst>
          </a:blip>
          <a:srcRect l="9447" b="11511"/>
          <a:stretch/>
        </p:blipFill>
        <p:spPr>
          <a:xfrm>
            <a:off x="5025408" y="2421128"/>
            <a:ext cx="3939800" cy="2612487"/>
          </a:xfrm>
          <a:prstGeom prst="rect">
            <a:avLst/>
          </a:prstGeom>
        </p:spPr>
      </p:pic>
      <p:sp>
        <p:nvSpPr>
          <p:cNvPr id="6" name="テキスト ボックス 5">
            <a:extLst>
              <a:ext uri="{FF2B5EF4-FFF2-40B4-BE49-F238E27FC236}">
                <a16:creationId xmlns:a16="http://schemas.microsoft.com/office/drawing/2014/main" id="{49609558-F1E3-A9AC-0E98-8463645E4599}"/>
              </a:ext>
            </a:extLst>
          </p:cNvPr>
          <p:cNvSpPr txBox="1"/>
          <p:nvPr/>
        </p:nvSpPr>
        <p:spPr>
          <a:xfrm>
            <a:off x="1689714" y="1269000"/>
            <a:ext cx="1774845" cy="369332"/>
          </a:xfrm>
          <a:prstGeom prst="rect">
            <a:avLst/>
          </a:prstGeom>
          <a:noFill/>
        </p:spPr>
        <p:txBody>
          <a:bodyPr wrap="none" rtlCol="0">
            <a:spAutoFit/>
          </a:bodyPr>
          <a:lstStyle/>
          <a:p>
            <a:r>
              <a:rPr kumimoji="1" lang="en-US" altLang="ja-JP" dirty="0"/>
              <a:t>Neural Network</a:t>
            </a:r>
          </a:p>
        </p:txBody>
      </p:sp>
      <p:sp>
        <p:nvSpPr>
          <p:cNvPr id="8" name="楕円 7">
            <a:extLst>
              <a:ext uri="{FF2B5EF4-FFF2-40B4-BE49-F238E27FC236}">
                <a16:creationId xmlns:a16="http://schemas.microsoft.com/office/drawing/2014/main" id="{D75B7535-18CB-C322-C038-D418194282E3}"/>
              </a:ext>
            </a:extLst>
          </p:cNvPr>
          <p:cNvSpPr/>
          <p:nvPr/>
        </p:nvSpPr>
        <p:spPr>
          <a:xfrm>
            <a:off x="1497016" y="1917072"/>
            <a:ext cx="288032" cy="288032"/>
          </a:xfrm>
          <a:prstGeom prst="ellipse">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kumimoji="1" lang="en-US" altLang="ja-JP" sz="1200" dirty="0"/>
              <a:t>x</a:t>
            </a:r>
            <a:r>
              <a:rPr kumimoji="1" lang="en-US" altLang="ja-JP" sz="1200" baseline="-25000" dirty="0"/>
              <a:t>1</a:t>
            </a:r>
            <a:endParaRPr kumimoji="1" lang="ja-JP" altLang="en-US" sz="1200" baseline="-25000" dirty="0"/>
          </a:p>
        </p:txBody>
      </p:sp>
      <p:sp>
        <p:nvSpPr>
          <p:cNvPr id="9" name="楕円 8">
            <a:extLst>
              <a:ext uri="{FF2B5EF4-FFF2-40B4-BE49-F238E27FC236}">
                <a16:creationId xmlns:a16="http://schemas.microsoft.com/office/drawing/2014/main" id="{A0AA7531-4CED-D371-9D7F-D24481ECB504}"/>
              </a:ext>
            </a:extLst>
          </p:cNvPr>
          <p:cNvSpPr/>
          <p:nvPr/>
        </p:nvSpPr>
        <p:spPr>
          <a:xfrm>
            <a:off x="1497016" y="2349120"/>
            <a:ext cx="288032" cy="288032"/>
          </a:xfrm>
          <a:prstGeom prst="ellipse">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kumimoji="1" lang="en-US" altLang="ja-JP" sz="1200" dirty="0"/>
              <a:t>x</a:t>
            </a:r>
            <a:r>
              <a:rPr lang="en-US" altLang="ja-JP" sz="1200" baseline="-25000" dirty="0"/>
              <a:t>2</a:t>
            </a:r>
            <a:endParaRPr kumimoji="1" lang="ja-JP" altLang="en-US" sz="1200" baseline="-25000" dirty="0"/>
          </a:p>
        </p:txBody>
      </p:sp>
      <p:sp>
        <p:nvSpPr>
          <p:cNvPr id="10" name="楕円 9">
            <a:extLst>
              <a:ext uri="{FF2B5EF4-FFF2-40B4-BE49-F238E27FC236}">
                <a16:creationId xmlns:a16="http://schemas.microsoft.com/office/drawing/2014/main" id="{64806E3E-4AB8-5888-9613-3DB6A286A7A7}"/>
              </a:ext>
            </a:extLst>
          </p:cNvPr>
          <p:cNvSpPr/>
          <p:nvPr/>
        </p:nvSpPr>
        <p:spPr>
          <a:xfrm>
            <a:off x="1497016" y="2781168"/>
            <a:ext cx="288032" cy="288032"/>
          </a:xfrm>
          <a:prstGeom prst="ellipse">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kumimoji="1" lang="en-US" altLang="ja-JP" sz="1200" dirty="0"/>
              <a:t>x</a:t>
            </a:r>
            <a:r>
              <a:rPr lang="en-US" altLang="ja-JP" sz="1200" baseline="-25000" dirty="0"/>
              <a:t>3</a:t>
            </a:r>
            <a:endParaRPr kumimoji="1" lang="ja-JP" altLang="en-US" sz="1200" baseline="-25000" dirty="0"/>
          </a:p>
        </p:txBody>
      </p:sp>
      <p:sp>
        <p:nvSpPr>
          <p:cNvPr id="11" name="楕円 10">
            <a:extLst>
              <a:ext uri="{FF2B5EF4-FFF2-40B4-BE49-F238E27FC236}">
                <a16:creationId xmlns:a16="http://schemas.microsoft.com/office/drawing/2014/main" id="{82F99A90-59CC-17E1-06C5-4B29BF2098C5}"/>
              </a:ext>
            </a:extLst>
          </p:cNvPr>
          <p:cNvSpPr/>
          <p:nvPr/>
        </p:nvSpPr>
        <p:spPr>
          <a:xfrm>
            <a:off x="2433120" y="1701048"/>
            <a:ext cx="288032" cy="288032"/>
          </a:xfrm>
          <a:prstGeom prst="ellipse">
            <a:avLst/>
          </a:prstGeom>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kumimoji="1" lang="en-US" altLang="ja-JP" sz="1200" dirty="0"/>
              <a:t>h</a:t>
            </a:r>
            <a:r>
              <a:rPr kumimoji="1" lang="en-US" altLang="ja-JP" sz="1200" baseline="-25000" dirty="0"/>
              <a:t>1</a:t>
            </a:r>
            <a:endParaRPr kumimoji="1" lang="ja-JP" altLang="en-US" sz="1200" baseline="-25000" dirty="0"/>
          </a:p>
        </p:txBody>
      </p:sp>
      <p:sp>
        <p:nvSpPr>
          <p:cNvPr id="12" name="楕円 11">
            <a:extLst>
              <a:ext uri="{FF2B5EF4-FFF2-40B4-BE49-F238E27FC236}">
                <a16:creationId xmlns:a16="http://schemas.microsoft.com/office/drawing/2014/main" id="{62DD9BD3-B049-9123-30E4-E76EAFFF7139}"/>
              </a:ext>
            </a:extLst>
          </p:cNvPr>
          <p:cNvSpPr/>
          <p:nvPr/>
        </p:nvSpPr>
        <p:spPr>
          <a:xfrm>
            <a:off x="2433120" y="2133096"/>
            <a:ext cx="288032" cy="288032"/>
          </a:xfrm>
          <a:prstGeom prst="ellipse">
            <a:avLst/>
          </a:prstGeom>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kumimoji="1" lang="en-US" altLang="ja-JP" sz="1200" dirty="0"/>
              <a:t>h</a:t>
            </a:r>
            <a:r>
              <a:rPr kumimoji="1" lang="en-US" altLang="ja-JP" sz="1200" baseline="-25000" dirty="0"/>
              <a:t>2</a:t>
            </a:r>
            <a:endParaRPr kumimoji="1" lang="ja-JP" altLang="en-US" sz="1200" baseline="-25000" dirty="0"/>
          </a:p>
        </p:txBody>
      </p:sp>
      <p:sp>
        <p:nvSpPr>
          <p:cNvPr id="13" name="楕円 12">
            <a:extLst>
              <a:ext uri="{FF2B5EF4-FFF2-40B4-BE49-F238E27FC236}">
                <a16:creationId xmlns:a16="http://schemas.microsoft.com/office/drawing/2014/main" id="{21322EAC-F7C2-C241-4CB0-46C30FD0BC98}"/>
              </a:ext>
            </a:extLst>
          </p:cNvPr>
          <p:cNvSpPr/>
          <p:nvPr/>
        </p:nvSpPr>
        <p:spPr>
          <a:xfrm>
            <a:off x="2433120" y="2565144"/>
            <a:ext cx="288032" cy="288032"/>
          </a:xfrm>
          <a:prstGeom prst="ellipse">
            <a:avLst/>
          </a:prstGeom>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kumimoji="1" lang="en-US" altLang="ja-JP" sz="1200" dirty="0"/>
              <a:t>h</a:t>
            </a:r>
            <a:r>
              <a:rPr kumimoji="1" lang="en-US" altLang="ja-JP" sz="1200" baseline="-25000" dirty="0"/>
              <a:t>3</a:t>
            </a:r>
            <a:endParaRPr kumimoji="1" lang="ja-JP" altLang="en-US" sz="1200" baseline="-25000" dirty="0"/>
          </a:p>
        </p:txBody>
      </p:sp>
      <p:sp>
        <p:nvSpPr>
          <p:cNvPr id="14" name="楕円 13">
            <a:extLst>
              <a:ext uri="{FF2B5EF4-FFF2-40B4-BE49-F238E27FC236}">
                <a16:creationId xmlns:a16="http://schemas.microsoft.com/office/drawing/2014/main" id="{17D7C5F8-4B2F-7F0C-C336-1E62E1ED009E}"/>
              </a:ext>
            </a:extLst>
          </p:cNvPr>
          <p:cNvSpPr/>
          <p:nvPr/>
        </p:nvSpPr>
        <p:spPr>
          <a:xfrm>
            <a:off x="2433120" y="2997192"/>
            <a:ext cx="288032" cy="288032"/>
          </a:xfrm>
          <a:prstGeom prst="ellipse">
            <a:avLst/>
          </a:prstGeom>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kumimoji="1" lang="en-US" altLang="ja-JP" sz="1200" dirty="0"/>
              <a:t>h</a:t>
            </a:r>
            <a:r>
              <a:rPr kumimoji="1" lang="en-US" altLang="ja-JP" sz="1200" baseline="-25000" dirty="0"/>
              <a:t>4</a:t>
            </a:r>
            <a:endParaRPr kumimoji="1" lang="ja-JP" altLang="en-US" sz="1200" baseline="-25000" dirty="0"/>
          </a:p>
        </p:txBody>
      </p:sp>
      <p:sp>
        <p:nvSpPr>
          <p:cNvPr id="15" name="楕円 14">
            <a:extLst>
              <a:ext uri="{FF2B5EF4-FFF2-40B4-BE49-F238E27FC236}">
                <a16:creationId xmlns:a16="http://schemas.microsoft.com/office/drawing/2014/main" id="{C6B9AB1A-8B52-6FE7-81C6-88D0ED193FD6}"/>
              </a:ext>
            </a:extLst>
          </p:cNvPr>
          <p:cNvSpPr/>
          <p:nvPr/>
        </p:nvSpPr>
        <p:spPr>
          <a:xfrm>
            <a:off x="3369224" y="1917072"/>
            <a:ext cx="288032" cy="288032"/>
          </a:xfrm>
          <a:prstGeom prst="ellipse">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kumimoji="1" lang="en-US" altLang="ja-JP" sz="1200" dirty="0"/>
              <a:t>y</a:t>
            </a:r>
            <a:r>
              <a:rPr kumimoji="1" lang="en-US" altLang="ja-JP" sz="1200" baseline="-25000" dirty="0"/>
              <a:t>1</a:t>
            </a:r>
            <a:endParaRPr kumimoji="1" lang="ja-JP" altLang="en-US" sz="1200" baseline="-25000" dirty="0"/>
          </a:p>
        </p:txBody>
      </p:sp>
      <p:sp>
        <p:nvSpPr>
          <p:cNvPr id="16" name="楕円 15">
            <a:extLst>
              <a:ext uri="{FF2B5EF4-FFF2-40B4-BE49-F238E27FC236}">
                <a16:creationId xmlns:a16="http://schemas.microsoft.com/office/drawing/2014/main" id="{F5E7AAA5-4C8E-98F2-1A6E-CA4B3A5C8F93}"/>
              </a:ext>
            </a:extLst>
          </p:cNvPr>
          <p:cNvSpPr/>
          <p:nvPr/>
        </p:nvSpPr>
        <p:spPr>
          <a:xfrm>
            <a:off x="3369224" y="2349120"/>
            <a:ext cx="288032" cy="288032"/>
          </a:xfrm>
          <a:prstGeom prst="ellipse">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kumimoji="1" lang="en-US" altLang="ja-JP" sz="1200" dirty="0"/>
              <a:t>y</a:t>
            </a:r>
            <a:r>
              <a:rPr kumimoji="1" lang="en-US" altLang="ja-JP" sz="1200" baseline="-25000" dirty="0"/>
              <a:t>2</a:t>
            </a:r>
            <a:endParaRPr kumimoji="1" lang="ja-JP" altLang="en-US" sz="1200" baseline="-25000" dirty="0"/>
          </a:p>
        </p:txBody>
      </p:sp>
      <p:sp>
        <p:nvSpPr>
          <p:cNvPr id="17" name="楕円 16">
            <a:extLst>
              <a:ext uri="{FF2B5EF4-FFF2-40B4-BE49-F238E27FC236}">
                <a16:creationId xmlns:a16="http://schemas.microsoft.com/office/drawing/2014/main" id="{6ED32105-E041-556B-252C-AA37E3A33BDD}"/>
              </a:ext>
            </a:extLst>
          </p:cNvPr>
          <p:cNvSpPr/>
          <p:nvPr/>
        </p:nvSpPr>
        <p:spPr>
          <a:xfrm>
            <a:off x="3369224" y="2781168"/>
            <a:ext cx="288032" cy="288032"/>
          </a:xfrm>
          <a:prstGeom prst="ellipse">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kumimoji="1" lang="en-US" altLang="ja-JP" sz="1200" dirty="0"/>
              <a:t>y</a:t>
            </a:r>
            <a:r>
              <a:rPr kumimoji="1" lang="en-US" altLang="ja-JP" sz="1200" baseline="-25000" dirty="0"/>
              <a:t>3</a:t>
            </a:r>
            <a:endParaRPr kumimoji="1" lang="ja-JP" altLang="en-US" sz="1200" baseline="-25000" dirty="0"/>
          </a:p>
        </p:txBody>
      </p:sp>
      <p:cxnSp>
        <p:nvCxnSpPr>
          <p:cNvPr id="18" name="直線矢印コネクタ 17">
            <a:extLst>
              <a:ext uri="{FF2B5EF4-FFF2-40B4-BE49-F238E27FC236}">
                <a16:creationId xmlns:a16="http://schemas.microsoft.com/office/drawing/2014/main" id="{E91DCF6D-3B62-2BE8-AA57-563A177E7B57}"/>
              </a:ext>
            </a:extLst>
          </p:cNvPr>
          <p:cNvCxnSpPr>
            <a:cxnSpLocks/>
            <a:stCxn id="8" idx="6"/>
            <a:endCxn id="11" idx="2"/>
          </p:cNvCxnSpPr>
          <p:nvPr/>
        </p:nvCxnSpPr>
        <p:spPr>
          <a:xfrm flipV="1">
            <a:off x="1785048" y="1845064"/>
            <a:ext cx="648072" cy="216024"/>
          </a:xfrm>
          <a:prstGeom prst="straightConnector1">
            <a:avLst/>
          </a:prstGeom>
          <a:ln w="6350">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B5170DAA-6193-8B4C-A7B1-0FCDDC2ED80C}"/>
              </a:ext>
            </a:extLst>
          </p:cNvPr>
          <p:cNvCxnSpPr>
            <a:cxnSpLocks/>
            <a:stCxn id="8" idx="6"/>
            <a:endCxn id="12" idx="2"/>
          </p:cNvCxnSpPr>
          <p:nvPr/>
        </p:nvCxnSpPr>
        <p:spPr>
          <a:xfrm>
            <a:off x="1785048" y="2061088"/>
            <a:ext cx="648072" cy="216024"/>
          </a:xfrm>
          <a:prstGeom prst="straightConnector1">
            <a:avLst/>
          </a:prstGeom>
          <a:ln w="6350">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31204F87-4B2C-489E-819B-86411A0B6F6D}"/>
              </a:ext>
            </a:extLst>
          </p:cNvPr>
          <p:cNvCxnSpPr>
            <a:cxnSpLocks/>
            <a:stCxn id="8" idx="6"/>
            <a:endCxn id="13" idx="2"/>
          </p:cNvCxnSpPr>
          <p:nvPr/>
        </p:nvCxnSpPr>
        <p:spPr>
          <a:xfrm>
            <a:off x="1785048" y="2061088"/>
            <a:ext cx="648072" cy="648072"/>
          </a:xfrm>
          <a:prstGeom prst="straightConnector1">
            <a:avLst/>
          </a:prstGeom>
          <a:ln w="6350">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9CD2E82E-5A31-767F-8598-088974739EA3}"/>
              </a:ext>
            </a:extLst>
          </p:cNvPr>
          <p:cNvCxnSpPr>
            <a:cxnSpLocks/>
            <a:stCxn id="8" idx="6"/>
            <a:endCxn id="14" idx="2"/>
          </p:cNvCxnSpPr>
          <p:nvPr/>
        </p:nvCxnSpPr>
        <p:spPr>
          <a:xfrm>
            <a:off x="1785048" y="2061088"/>
            <a:ext cx="648072" cy="1080120"/>
          </a:xfrm>
          <a:prstGeom prst="straightConnector1">
            <a:avLst/>
          </a:prstGeom>
          <a:ln w="6350">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2A0FDBCE-455D-5B8A-0202-2E0116E4E2F0}"/>
              </a:ext>
            </a:extLst>
          </p:cNvPr>
          <p:cNvCxnSpPr>
            <a:cxnSpLocks/>
            <a:stCxn id="9" idx="6"/>
            <a:endCxn id="12" idx="2"/>
          </p:cNvCxnSpPr>
          <p:nvPr/>
        </p:nvCxnSpPr>
        <p:spPr>
          <a:xfrm flipV="1">
            <a:off x="1785048" y="2277112"/>
            <a:ext cx="648072" cy="216024"/>
          </a:xfrm>
          <a:prstGeom prst="straightConnector1">
            <a:avLst/>
          </a:prstGeom>
          <a:ln w="6350">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DACAFC1A-F160-65A9-4037-B7E73FD66C52}"/>
              </a:ext>
            </a:extLst>
          </p:cNvPr>
          <p:cNvCxnSpPr>
            <a:cxnSpLocks/>
            <a:stCxn id="9" idx="6"/>
            <a:endCxn id="11" idx="2"/>
          </p:cNvCxnSpPr>
          <p:nvPr/>
        </p:nvCxnSpPr>
        <p:spPr>
          <a:xfrm flipV="1">
            <a:off x="1785048" y="1845064"/>
            <a:ext cx="648072" cy="648072"/>
          </a:xfrm>
          <a:prstGeom prst="straightConnector1">
            <a:avLst/>
          </a:prstGeom>
          <a:ln w="6350">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D84789AC-33B9-AD7F-3FE3-7F05AD40B355}"/>
              </a:ext>
            </a:extLst>
          </p:cNvPr>
          <p:cNvCxnSpPr>
            <a:cxnSpLocks/>
            <a:stCxn id="9" idx="6"/>
            <a:endCxn id="13" idx="2"/>
          </p:cNvCxnSpPr>
          <p:nvPr/>
        </p:nvCxnSpPr>
        <p:spPr>
          <a:xfrm>
            <a:off x="1785048" y="2493136"/>
            <a:ext cx="648072" cy="216024"/>
          </a:xfrm>
          <a:prstGeom prst="straightConnector1">
            <a:avLst/>
          </a:prstGeom>
          <a:ln w="6350">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05D3A3BC-F2CC-7E8E-C702-BB1326FD4277}"/>
              </a:ext>
            </a:extLst>
          </p:cNvPr>
          <p:cNvCxnSpPr>
            <a:cxnSpLocks/>
            <a:stCxn id="9" idx="6"/>
            <a:endCxn id="14" idx="2"/>
          </p:cNvCxnSpPr>
          <p:nvPr/>
        </p:nvCxnSpPr>
        <p:spPr>
          <a:xfrm>
            <a:off x="1785048" y="2493136"/>
            <a:ext cx="648072" cy="648072"/>
          </a:xfrm>
          <a:prstGeom prst="straightConnector1">
            <a:avLst/>
          </a:prstGeom>
          <a:ln w="6350">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2BEB4B52-F8FE-71FA-E9A6-5DD4D4373DC0}"/>
              </a:ext>
            </a:extLst>
          </p:cNvPr>
          <p:cNvCxnSpPr>
            <a:cxnSpLocks/>
            <a:stCxn id="10" idx="6"/>
            <a:endCxn id="11" idx="2"/>
          </p:cNvCxnSpPr>
          <p:nvPr/>
        </p:nvCxnSpPr>
        <p:spPr>
          <a:xfrm flipV="1">
            <a:off x="1785048" y="1845064"/>
            <a:ext cx="648072" cy="1080120"/>
          </a:xfrm>
          <a:prstGeom prst="straightConnector1">
            <a:avLst/>
          </a:prstGeom>
          <a:ln w="6350">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F3F50640-F9E3-E303-2164-9569DF27D8D9}"/>
              </a:ext>
            </a:extLst>
          </p:cNvPr>
          <p:cNvCxnSpPr>
            <a:cxnSpLocks/>
            <a:stCxn id="10" idx="6"/>
            <a:endCxn id="12" idx="2"/>
          </p:cNvCxnSpPr>
          <p:nvPr/>
        </p:nvCxnSpPr>
        <p:spPr>
          <a:xfrm flipV="1">
            <a:off x="1785048" y="2277112"/>
            <a:ext cx="648072" cy="648072"/>
          </a:xfrm>
          <a:prstGeom prst="straightConnector1">
            <a:avLst/>
          </a:prstGeom>
          <a:ln w="6350">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8D879564-C60D-1569-6AF3-F196CC39AB1B}"/>
              </a:ext>
            </a:extLst>
          </p:cNvPr>
          <p:cNvCxnSpPr>
            <a:cxnSpLocks/>
            <a:stCxn id="10" idx="6"/>
            <a:endCxn id="13" idx="2"/>
          </p:cNvCxnSpPr>
          <p:nvPr/>
        </p:nvCxnSpPr>
        <p:spPr>
          <a:xfrm flipV="1">
            <a:off x="1785048" y="2709160"/>
            <a:ext cx="648072" cy="216024"/>
          </a:xfrm>
          <a:prstGeom prst="straightConnector1">
            <a:avLst/>
          </a:prstGeom>
          <a:ln w="6350">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A9C418FC-6E3D-6C08-CA89-9D8640EC0BFD}"/>
              </a:ext>
            </a:extLst>
          </p:cNvPr>
          <p:cNvCxnSpPr>
            <a:cxnSpLocks/>
            <a:stCxn id="10" idx="6"/>
            <a:endCxn id="14" idx="2"/>
          </p:cNvCxnSpPr>
          <p:nvPr/>
        </p:nvCxnSpPr>
        <p:spPr>
          <a:xfrm>
            <a:off x="1785048" y="2925184"/>
            <a:ext cx="648072" cy="216024"/>
          </a:xfrm>
          <a:prstGeom prst="straightConnector1">
            <a:avLst/>
          </a:prstGeom>
          <a:ln w="6350">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A13A74F1-59BC-9846-3BF8-E1CC2CCBD407}"/>
              </a:ext>
            </a:extLst>
          </p:cNvPr>
          <p:cNvCxnSpPr>
            <a:cxnSpLocks/>
            <a:stCxn id="11" idx="6"/>
            <a:endCxn id="15" idx="2"/>
          </p:cNvCxnSpPr>
          <p:nvPr/>
        </p:nvCxnSpPr>
        <p:spPr>
          <a:xfrm>
            <a:off x="2721152" y="1845064"/>
            <a:ext cx="648072" cy="216024"/>
          </a:xfrm>
          <a:prstGeom prst="straightConnector1">
            <a:avLst/>
          </a:prstGeom>
          <a:ln w="6350">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B18B0B6D-97F2-29F0-2E46-C1A4531B6040}"/>
              </a:ext>
            </a:extLst>
          </p:cNvPr>
          <p:cNvCxnSpPr>
            <a:cxnSpLocks/>
            <a:stCxn id="11" idx="6"/>
            <a:endCxn id="16" idx="2"/>
          </p:cNvCxnSpPr>
          <p:nvPr/>
        </p:nvCxnSpPr>
        <p:spPr>
          <a:xfrm>
            <a:off x="2721152" y="1845064"/>
            <a:ext cx="648072" cy="648072"/>
          </a:xfrm>
          <a:prstGeom prst="straightConnector1">
            <a:avLst/>
          </a:prstGeom>
          <a:ln w="6350">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AF42CA48-8A71-B78D-FEA9-CA270F580BE1}"/>
              </a:ext>
            </a:extLst>
          </p:cNvPr>
          <p:cNvCxnSpPr>
            <a:cxnSpLocks/>
            <a:stCxn id="11" idx="6"/>
            <a:endCxn id="17" idx="2"/>
          </p:cNvCxnSpPr>
          <p:nvPr/>
        </p:nvCxnSpPr>
        <p:spPr>
          <a:xfrm>
            <a:off x="2721152" y="1845064"/>
            <a:ext cx="648072" cy="1080120"/>
          </a:xfrm>
          <a:prstGeom prst="straightConnector1">
            <a:avLst/>
          </a:prstGeom>
          <a:ln w="6350">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6FE5D548-5A2F-7D52-8B6C-2145E5625852}"/>
              </a:ext>
            </a:extLst>
          </p:cNvPr>
          <p:cNvCxnSpPr>
            <a:cxnSpLocks/>
            <a:stCxn id="12" idx="6"/>
            <a:endCxn id="15" idx="2"/>
          </p:cNvCxnSpPr>
          <p:nvPr/>
        </p:nvCxnSpPr>
        <p:spPr>
          <a:xfrm flipV="1">
            <a:off x="2721152" y="2061088"/>
            <a:ext cx="648072" cy="216024"/>
          </a:xfrm>
          <a:prstGeom prst="straightConnector1">
            <a:avLst/>
          </a:prstGeom>
          <a:ln w="6350">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B577193D-A320-0AB5-4882-A982C534BDF1}"/>
              </a:ext>
            </a:extLst>
          </p:cNvPr>
          <p:cNvCxnSpPr>
            <a:cxnSpLocks/>
            <a:stCxn id="12" idx="6"/>
            <a:endCxn id="16" idx="2"/>
          </p:cNvCxnSpPr>
          <p:nvPr/>
        </p:nvCxnSpPr>
        <p:spPr>
          <a:xfrm>
            <a:off x="2721152" y="2277112"/>
            <a:ext cx="648072" cy="216024"/>
          </a:xfrm>
          <a:prstGeom prst="straightConnector1">
            <a:avLst/>
          </a:prstGeom>
          <a:ln w="6350">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66283106-3CD1-A0C1-4614-ED0462D39962}"/>
              </a:ext>
            </a:extLst>
          </p:cNvPr>
          <p:cNvCxnSpPr>
            <a:cxnSpLocks/>
            <a:stCxn id="12" idx="6"/>
            <a:endCxn id="17" idx="2"/>
          </p:cNvCxnSpPr>
          <p:nvPr/>
        </p:nvCxnSpPr>
        <p:spPr>
          <a:xfrm>
            <a:off x="2721152" y="2277112"/>
            <a:ext cx="648072" cy="648072"/>
          </a:xfrm>
          <a:prstGeom prst="straightConnector1">
            <a:avLst/>
          </a:prstGeom>
          <a:ln w="6350">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D6372B40-DF5C-C580-13BC-D0B5EF78E7B8}"/>
              </a:ext>
            </a:extLst>
          </p:cNvPr>
          <p:cNvCxnSpPr>
            <a:cxnSpLocks/>
            <a:stCxn id="13" idx="6"/>
            <a:endCxn id="15" idx="2"/>
          </p:cNvCxnSpPr>
          <p:nvPr/>
        </p:nvCxnSpPr>
        <p:spPr>
          <a:xfrm flipV="1">
            <a:off x="2721152" y="2061088"/>
            <a:ext cx="648072" cy="648072"/>
          </a:xfrm>
          <a:prstGeom prst="straightConnector1">
            <a:avLst/>
          </a:prstGeom>
          <a:ln w="6350">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7EBF1B10-ED69-6D27-F050-C46A18F3BE7F}"/>
              </a:ext>
            </a:extLst>
          </p:cNvPr>
          <p:cNvCxnSpPr>
            <a:cxnSpLocks/>
            <a:stCxn id="13" idx="6"/>
            <a:endCxn id="16" idx="2"/>
          </p:cNvCxnSpPr>
          <p:nvPr/>
        </p:nvCxnSpPr>
        <p:spPr>
          <a:xfrm flipV="1">
            <a:off x="2721152" y="2493136"/>
            <a:ext cx="648072" cy="216024"/>
          </a:xfrm>
          <a:prstGeom prst="straightConnector1">
            <a:avLst/>
          </a:prstGeom>
          <a:ln w="6350">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44DE7E75-C45A-476E-3F84-CCD8DD9FDC85}"/>
              </a:ext>
            </a:extLst>
          </p:cNvPr>
          <p:cNvCxnSpPr>
            <a:cxnSpLocks/>
            <a:stCxn id="13" idx="6"/>
            <a:endCxn id="17" idx="2"/>
          </p:cNvCxnSpPr>
          <p:nvPr/>
        </p:nvCxnSpPr>
        <p:spPr>
          <a:xfrm>
            <a:off x="2721152" y="2709160"/>
            <a:ext cx="648072" cy="216024"/>
          </a:xfrm>
          <a:prstGeom prst="straightConnector1">
            <a:avLst/>
          </a:prstGeom>
          <a:ln w="6350">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C60BF5F6-30B1-4950-E7FF-E14AD68ADDFC}"/>
              </a:ext>
            </a:extLst>
          </p:cNvPr>
          <p:cNvCxnSpPr>
            <a:cxnSpLocks/>
            <a:stCxn id="14" idx="6"/>
            <a:endCxn id="15" idx="2"/>
          </p:cNvCxnSpPr>
          <p:nvPr/>
        </p:nvCxnSpPr>
        <p:spPr>
          <a:xfrm flipV="1">
            <a:off x="2721152" y="2061088"/>
            <a:ext cx="648072" cy="1080120"/>
          </a:xfrm>
          <a:prstGeom prst="straightConnector1">
            <a:avLst/>
          </a:prstGeom>
          <a:ln w="6350">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E8A6F64F-34E9-C3AF-2F4C-E1560B2B7A03}"/>
              </a:ext>
            </a:extLst>
          </p:cNvPr>
          <p:cNvCxnSpPr>
            <a:cxnSpLocks/>
            <a:stCxn id="14" idx="6"/>
            <a:endCxn id="16" idx="2"/>
          </p:cNvCxnSpPr>
          <p:nvPr/>
        </p:nvCxnSpPr>
        <p:spPr>
          <a:xfrm flipV="1">
            <a:off x="2721152" y="2493136"/>
            <a:ext cx="648072" cy="648072"/>
          </a:xfrm>
          <a:prstGeom prst="straightConnector1">
            <a:avLst/>
          </a:prstGeom>
          <a:ln w="6350">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FDF713FB-61B0-8B3F-CBCA-BC3EE63B4A75}"/>
              </a:ext>
            </a:extLst>
          </p:cNvPr>
          <p:cNvCxnSpPr>
            <a:cxnSpLocks/>
            <a:stCxn id="14" idx="6"/>
            <a:endCxn id="17" idx="2"/>
          </p:cNvCxnSpPr>
          <p:nvPr/>
        </p:nvCxnSpPr>
        <p:spPr>
          <a:xfrm flipV="1">
            <a:off x="2721152" y="2925184"/>
            <a:ext cx="648072" cy="216024"/>
          </a:xfrm>
          <a:prstGeom prst="straightConnector1">
            <a:avLst/>
          </a:prstGeom>
          <a:ln w="6350">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42" name="正方形/長方形 41">
            <a:extLst>
              <a:ext uri="{FF2B5EF4-FFF2-40B4-BE49-F238E27FC236}">
                <a16:creationId xmlns:a16="http://schemas.microsoft.com/office/drawing/2014/main" id="{76F957CE-7717-4BA9-6B02-932D5A419BAA}"/>
              </a:ext>
            </a:extLst>
          </p:cNvPr>
          <p:cNvSpPr/>
          <p:nvPr/>
        </p:nvSpPr>
        <p:spPr>
          <a:xfrm>
            <a:off x="1353000" y="1269000"/>
            <a:ext cx="2448272" cy="223224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6" name="図 45">
            <a:extLst>
              <a:ext uri="{FF2B5EF4-FFF2-40B4-BE49-F238E27FC236}">
                <a16:creationId xmlns:a16="http://schemas.microsoft.com/office/drawing/2014/main" id="{8BCF6B81-5C2A-4AD5-2C43-C3AEF144FCB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69024" y="4437352"/>
            <a:ext cx="2016224" cy="1753972"/>
          </a:xfrm>
          <a:prstGeom prst="rect">
            <a:avLst/>
          </a:prstGeom>
          <a:ln>
            <a:noFill/>
          </a:ln>
        </p:spPr>
      </p:pic>
      <p:sp>
        <p:nvSpPr>
          <p:cNvPr id="47" name="テキスト ボックス 46">
            <a:extLst>
              <a:ext uri="{FF2B5EF4-FFF2-40B4-BE49-F238E27FC236}">
                <a16:creationId xmlns:a16="http://schemas.microsoft.com/office/drawing/2014/main" id="{0E850B14-1AC1-F224-0454-330DA108BACE}"/>
              </a:ext>
            </a:extLst>
          </p:cNvPr>
          <p:cNvSpPr txBox="1"/>
          <p:nvPr/>
        </p:nvSpPr>
        <p:spPr>
          <a:xfrm>
            <a:off x="1946194" y="4077312"/>
            <a:ext cx="1261885" cy="369332"/>
          </a:xfrm>
          <a:prstGeom prst="rect">
            <a:avLst/>
          </a:prstGeom>
          <a:noFill/>
        </p:spPr>
        <p:txBody>
          <a:bodyPr wrap="none" rtlCol="0">
            <a:spAutoFit/>
          </a:bodyPr>
          <a:lstStyle/>
          <a:p>
            <a:pPr algn="ctr"/>
            <a:r>
              <a:rPr kumimoji="1" lang="en-US" altLang="ja-JP" dirty="0"/>
              <a:t>Simulation</a:t>
            </a:r>
          </a:p>
        </p:txBody>
      </p:sp>
      <p:sp>
        <p:nvSpPr>
          <p:cNvPr id="48" name="正方形/長方形 47">
            <a:extLst>
              <a:ext uri="{FF2B5EF4-FFF2-40B4-BE49-F238E27FC236}">
                <a16:creationId xmlns:a16="http://schemas.microsoft.com/office/drawing/2014/main" id="{055F862D-C7ED-70C9-410D-AA53A65717A5}"/>
              </a:ext>
            </a:extLst>
          </p:cNvPr>
          <p:cNvSpPr/>
          <p:nvPr/>
        </p:nvSpPr>
        <p:spPr>
          <a:xfrm>
            <a:off x="1353000" y="4077312"/>
            <a:ext cx="2448272" cy="223224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64A69803-3ABD-32E9-401C-186441EDFE7D}"/>
              </a:ext>
            </a:extLst>
          </p:cNvPr>
          <p:cNvSpPr txBox="1"/>
          <p:nvPr/>
        </p:nvSpPr>
        <p:spPr>
          <a:xfrm>
            <a:off x="5601472" y="5085424"/>
            <a:ext cx="1890261" cy="369332"/>
          </a:xfrm>
          <a:prstGeom prst="rect">
            <a:avLst/>
          </a:prstGeom>
          <a:noFill/>
        </p:spPr>
        <p:txBody>
          <a:bodyPr wrap="none" rtlCol="0">
            <a:spAutoFit/>
          </a:bodyPr>
          <a:lstStyle/>
          <a:p>
            <a:r>
              <a:rPr kumimoji="1" lang="en-US" altLang="ja-JP" dirty="0"/>
              <a:t>Design condition</a:t>
            </a:r>
            <a:endParaRPr kumimoji="1" lang="ja-JP" altLang="en-US" dirty="0"/>
          </a:p>
        </p:txBody>
      </p:sp>
      <p:sp>
        <p:nvSpPr>
          <p:cNvPr id="51" name="テキスト ボックス 50">
            <a:extLst>
              <a:ext uri="{FF2B5EF4-FFF2-40B4-BE49-F238E27FC236}">
                <a16:creationId xmlns:a16="http://schemas.microsoft.com/office/drawing/2014/main" id="{AD727665-0F2A-9F1F-E586-6217A4B7165D}"/>
              </a:ext>
            </a:extLst>
          </p:cNvPr>
          <p:cNvSpPr txBox="1"/>
          <p:nvPr/>
        </p:nvSpPr>
        <p:spPr>
          <a:xfrm rot="16200000">
            <a:off x="3789824" y="3605752"/>
            <a:ext cx="2018501" cy="369332"/>
          </a:xfrm>
          <a:prstGeom prst="rect">
            <a:avLst/>
          </a:prstGeom>
          <a:noFill/>
        </p:spPr>
        <p:txBody>
          <a:bodyPr wrap="none" rtlCol="0">
            <a:spAutoFit/>
          </a:bodyPr>
          <a:lstStyle/>
          <a:p>
            <a:r>
              <a:rPr lang="en-US" altLang="ja-JP" dirty="0"/>
              <a:t>Objective function</a:t>
            </a:r>
            <a:endParaRPr kumimoji="1" lang="ja-JP" altLang="en-US" dirty="0"/>
          </a:p>
        </p:txBody>
      </p:sp>
      <p:cxnSp>
        <p:nvCxnSpPr>
          <p:cNvPr id="53" name="直線矢印コネクタ 52">
            <a:extLst>
              <a:ext uri="{FF2B5EF4-FFF2-40B4-BE49-F238E27FC236}">
                <a16:creationId xmlns:a16="http://schemas.microsoft.com/office/drawing/2014/main" id="{9500E9E6-8250-0299-9750-CD85CE5AF78F}"/>
              </a:ext>
            </a:extLst>
          </p:cNvPr>
          <p:cNvCxnSpPr>
            <a:cxnSpLocks/>
          </p:cNvCxnSpPr>
          <p:nvPr/>
        </p:nvCxnSpPr>
        <p:spPr>
          <a:xfrm flipH="1">
            <a:off x="8553800" y="3213216"/>
            <a:ext cx="93056"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5" name="直線矢印コネクタ 54">
            <a:extLst>
              <a:ext uri="{FF2B5EF4-FFF2-40B4-BE49-F238E27FC236}">
                <a16:creationId xmlns:a16="http://schemas.microsoft.com/office/drawing/2014/main" id="{6E7162CC-15AD-1A1B-3E73-87262F0B4CC8}"/>
              </a:ext>
            </a:extLst>
          </p:cNvPr>
          <p:cNvCxnSpPr>
            <a:cxnSpLocks/>
          </p:cNvCxnSpPr>
          <p:nvPr/>
        </p:nvCxnSpPr>
        <p:spPr>
          <a:xfrm>
            <a:off x="5220363" y="3666580"/>
            <a:ext cx="981541" cy="13428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0" name="直線矢印コネクタ 59">
            <a:extLst>
              <a:ext uri="{FF2B5EF4-FFF2-40B4-BE49-F238E27FC236}">
                <a16:creationId xmlns:a16="http://schemas.microsoft.com/office/drawing/2014/main" id="{033B2411-3BD2-CD3B-ED46-34780BA862EB}"/>
              </a:ext>
            </a:extLst>
          </p:cNvPr>
          <p:cNvCxnSpPr>
            <a:cxnSpLocks/>
          </p:cNvCxnSpPr>
          <p:nvPr/>
        </p:nvCxnSpPr>
        <p:spPr>
          <a:xfrm flipH="1">
            <a:off x="5169424" y="3501248"/>
            <a:ext cx="3384376" cy="7200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6" name="直線矢印コネクタ 65">
            <a:extLst>
              <a:ext uri="{FF2B5EF4-FFF2-40B4-BE49-F238E27FC236}">
                <a16:creationId xmlns:a16="http://schemas.microsoft.com/office/drawing/2014/main" id="{C80A5AA5-7BAB-0126-4123-7B5CBCBFB6F7}"/>
              </a:ext>
            </a:extLst>
          </p:cNvPr>
          <p:cNvCxnSpPr>
            <a:cxnSpLocks/>
          </p:cNvCxnSpPr>
          <p:nvPr/>
        </p:nvCxnSpPr>
        <p:spPr>
          <a:xfrm flipH="1">
            <a:off x="5476139" y="3868004"/>
            <a:ext cx="706582" cy="8632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9" name="直線矢印コネクタ 68">
            <a:extLst>
              <a:ext uri="{FF2B5EF4-FFF2-40B4-BE49-F238E27FC236}">
                <a16:creationId xmlns:a16="http://schemas.microsoft.com/office/drawing/2014/main" id="{4BA60193-8D79-365B-7CEE-4B50C7737051}"/>
              </a:ext>
            </a:extLst>
          </p:cNvPr>
          <p:cNvCxnSpPr>
            <a:cxnSpLocks/>
          </p:cNvCxnSpPr>
          <p:nvPr/>
        </p:nvCxnSpPr>
        <p:spPr>
          <a:xfrm>
            <a:off x="5529464" y="4005304"/>
            <a:ext cx="1516502" cy="3215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73" name="直線矢印コネクタ 72">
            <a:extLst>
              <a:ext uri="{FF2B5EF4-FFF2-40B4-BE49-F238E27FC236}">
                <a16:creationId xmlns:a16="http://schemas.microsoft.com/office/drawing/2014/main" id="{74661466-4546-3D0B-A2F0-288F42B121F9}"/>
              </a:ext>
            </a:extLst>
          </p:cNvPr>
          <p:cNvCxnSpPr>
            <a:cxnSpLocks/>
          </p:cNvCxnSpPr>
          <p:nvPr/>
        </p:nvCxnSpPr>
        <p:spPr>
          <a:xfrm>
            <a:off x="7215418" y="4040653"/>
            <a:ext cx="1246909" cy="2238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77" name="直線矢印コネクタ 76">
            <a:extLst>
              <a:ext uri="{FF2B5EF4-FFF2-40B4-BE49-F238E27FC236}">
                <a16:creationId xmlns:a16="http://schemas.microsoft.com/office/drawing/2014/main" id="{B2189E11-A5E2-ABE3-0900-4446DB00DCC0}"/>
              </a:ext>
            </a:extLst>
          </p:cNvPr>
          <p:cNvCxnSpPr>
            <a:cxnSpLocks/>
          </p:cNvCxnSpPr>
          <p:nvPr/>
        </p:nvCxnSpPr>
        <p:spPr>
          <a:xfrm flipH="1">
            <a:off x="7407250" y="4114189"/>
            <a:ext cx="1035893" cy="6714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81" name="直線矢印コネクタ 80">
            <a:extLst>
              <a:ext uri="{FF2B5EF4-FFF2-40B4-BE49-F238E27FC236}">
                <a16:creationId xmlns:a16="http://schemas.microsoft.com/office/drawing/2014/main" id="{02B48F2D-0162-EEB9-36CA-0F1D669B9BB5}"/>
              </a:ext>
            </a:extLst>
          </p:cNvPr>
          <p:cNvCxnSpPr>
            <a:cxnSpLocks/>
          </p:cNvCxnSpPr>
          <p:nvPr/>
        </p:nvCxnSpPr>
        <p:spPr>
          <a:xfrm>
            <a:off x="7491531" y="4250103"/>
            <a:ext cx="216024" cy="14401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86" name="直線矢印コネクタ 85">
            <a:extLst>
              <a:ext uri="{FF2B5EF4-FFF2-40B4-BE49-F238E27FC236}">
                <a16:creationId xmlns:a16="http://schemas.microsoft.com/office/drawing/2014/main" id="{8C34250A-A0AD-6600-D4BB-49D1B192C293}"/>
              </a:ext>
            </a:extLst>
          </p:cNvPr>
          <p:cNvCxnSpPr>
            <a:cxnSpLocks/>
          </p:cNvCxnSpPr>
          <p:nvPr/>
        </p:nvCxnSpPr>
        <p:spPr>
          <a:xfrm>
            <a:off x="7761712" y="4437352"/>
            <a:ext cx="192259" cy="11485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89" name="星: 5 pt 88">
            <a:extLst>
              <a:ext uri="{FF2B5EF4-FFF2-40B4-BE49-F238E27FC236}">
                <a16:creationId xmlns:a16="http://schemas.microsoft.com/office/drawing/2014/main" id="{21343872-EE0E-9D3A-3229-321E204B1E92}"/>
              </a:ext>
            </a:extLst>
          </p:cNvPr>
          <p:cNvSpPr/>
          <p:nvPr/>
        </p:nvSpPr>
        <p:spPr>
          <a:xfrm>
            <a:off x="7905728" y="4822682"/>
            <a:ext cx="216024" cy="216024"/>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90" name="テキスト ボックス 89">
            <a:extLst>
              <a:ext uri="{FF2B5EF4-FFF2-40B4-BE49-F238E27FC236}">
                <a16:creationId xmlns:a16="http://schemas.microsoft.com/office/drawing/2014/main" id="{50469A8E-67EA-FCC5-1E74-DAFECB4B0D0B}"/>
              </a:ext>
            </a:extLst>
          </p:cNvPr>
          <p:cNvSpPr txBox="1"/>
          <p:nvPr/>
        </p:nvSpPr>
        <p:spPr>
          <a:xfrm>
            <a:off x="7617696" y="5013416"/>
            <a:ext cx="1980029" cy="369332"/>
          </a:xfrm>
          <a:prstGeom prst="rect">
            <a:avLst/>
          </a:prstGeom>
          <a:noFill/>
        </p:spPr>
        <p:txBody>
          <a:bodyPr wrap="none" rtlCol="0">
            <a:spAutoFit/>
          </a:bodyPr>
          <a:lstStyle/>
          <a:p>
            <a:r>
              <a:rPr kumimoji="1" lang="en-US" altLang="ja-JP" dirty="0">
                <a:solidFill>
                  <a:srgbClr val="C00000"/>
                </a:solidFill>
              </a:rPr>
              <a:t>Optimum solution</a:t>
            </a:r>
            <a:endParaRPr kumimoji="1" lang="ja-JP" altLang="en-US" dirty="0">
              <a:solidFill>
                <a:srgbClr val="C00000"/>
              </a:solidFill>
            </a:endParaRPr>
          </a:p>
        </p:txBody>
      </p:sp>
      <p:sp>
        <p:nvSpPr>
          <p:cNvPr id="91" name="テキスト ボックス 90">
            <a:extLst>
              <a:ext uri="{FF2B5EF4-FFF2-40B4-BE49-F238E27FC236}">
                <a16:creationId xmlns:a16="http://schemas.microsoft.com/office/drawing/2014/main" id="{2364054B-DCBC-8C86-AA51-0E742D0DFB71}"/>
              </a:ext>
            </a:extLst>
          </p:cNvPr>
          <p:cNvSpPr txBox="1"/>
          <p:nvPr/>
        </p:nvSpPr>
        <p:spPr>
          <a:xfrm>
            <a:off x="5817496" y="3141208"/>
            <a:ext cx="2287806" cy="369332"/>
          </a:xfrm>
          <a:prstGeom prst="rect">
            <a:avLst/>
          </a:prstGeom>
          <a:noFill/>
        </p:spPr>
        <p:txBody>
          <a:bodyPr wrap="none" rtlCol="0">
            <a:spAutoFit/>
          </a:bodyPr>
          <a:lstStyle/>
          <a:p>
            <a:r>
              <a:rPr lang="en-US" altLang="ja-JP" dirty="0">
                <a:solidFill>
                  <a:srgbClr val="C00000"/>
                </a:solidFill>
              </a:rPr>
              <a:t>learning &amp; searching</a:t>
            </a:r>
            <a:endParaRPr kumimoji="1" lang="ja-JP" altLang="en-US" dirty="0">
              <a:solidFill>
                <a:srgbClr val="C00000"/>
              </a:solidFill>
            </a:endParaRPr>
          </a:p>
        </p:txBody>
      </p:sp>
      <p:cxnSp>
        <p:nvCxnSpPr>
          <p:cNvPr id="110" name="直線コネクタ 109">
            <a:extLst>
              <a:ext uri="{FF2B5EF4-FFF2-40B4-BE49-F238E27FC236}">
                <a16:creationId xmlns:a16="http://schemas.microsoft.com/office/drawing/2014/main" id="{FA35D793-257D-3CA5-C35F-ACA0AA4AF713}"/>
              </a:ext>
            </a:extLst>
          </p:cNvPr>
          <p:cNvCxnSpPr>
            <a:cxnSpLocks/>
          </p:cNvCxnSpPr>
          <p:nvPr/>
        </p:nvCxnSpPr>
        <p:spPr>
          <a:xfrm>
            <a:off x="2433120" y="3789280"/>
            <a:ext cx="288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a:extLst>
              <a:ext uri="{FF2B5EF4-FFF2-40B4-BE49-F238E27FC236}">
                <a16:creationId xmlns:a16="http://schemas.microsoft.com/office/drawing/2014/main" id="{BBC6A6DD-7D89-A0C8-7190-E4DDA420418F}"/>
              </a:ext>
            </a:extLst>
          </p:cNvPr>
          <p:cNvCxnSpPr>
            <a:cxnSpLocks/>
          </p:cNvCxnSpPr>
          <p:nvPr/>
        </p:nvCxnSpPr>
        <p:spPr>
          <a:xfrm>
            <a:off x="2577136" y="3645264"/>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1" name="矢印: 右 150">
            <a:extLst>
              <a:ext uri="{FF2B5EF4-FFF2-40B4-BE49-F238E27FC236}">
                <a16:creationId xmlns:a16="http://schemas.microsoft.com/office/drawing/2014/main" id="{461139E4-E999-A9DB-B67A-5449F446BDD1}"/>
              </a:ext>
            </a:extLst>
          </p:cNvPr>
          <p:cNvSpPr/>
          <p:nvPr/>
        </p:nvSpPr>
        <p:spPr>
          <a:xfrm>
            <a:off x="3945288" y="3429240"/>
            <a:ext cx="576064" cy="720080"/>
          </a:xfrm>
          <a:prstGeom prst="rightArrow">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343223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187111-2AEC-780C-1C22-F39F0AA783AF}"/>
              </a:ext>
            </a:extLst>
          </p:cNvPr>
          <p:cNvSpPr>
            <a:spLocks noGrp="1"/>
          </p:cNvSpPr>
          <p:nvPr>
            <p:ph type="title"/>
          </p:nvPr>
        </p:nvSpPr>
        <p:spPr/>
        <p:txBody>
          <a:bodyPr/>
          <a:lstStyle/>
          <a:p>
            <a:r>
              <a:rPr lang="en-US" altLang="ja-JP" dirty="0"/>
              <a:t>Dissipative particle dynamics</a:t>
            </a:r>
            <a:endParaRPr lang="ja-JP" altLang="en-US" dirty="0"/>
          </a:p>
        </p:txBody>
      </p:sp>
      <p:sp>
        <p:nvSpPr>
          <p:cNvPr id="3" name="コンテンツ プレースホルダー 2">
            <a:extLst>
              <a:ext uri="{FF2B5EF4-FFF2-40B4-BE49-F238E27FC236}">
                <a16:creationId xmlns:a16="http://schemas.microsoft.com/office/drawing/2014/main" id="{13C93D5A-0494-222B-75E6-0A7C23F5FDD0}"/>
              </a:ext>
            </a:extLst>
          </p:cNvPr>
          <p:cNvSpPr>
            <a:spLocks noGrp="1"/>
          </p:cNvSpPr>
          <p:nvPr>
            <p:ph idx="1"/>
          </p:nvPr>
        </p:nvSpPr>
        <p:spPr/>
        <p:txBody>
          <a:bodyPr>
            <a:normAutofit fontScale="92500" lnSpcReduction="10000"/>
          </a:bodyPr>
          <a:lstStyle/>
          <a:p>
            <a:r>
              <a:rPr lang="en-US" altLang="ja-JP" dirty="0"/>
              <a:t>Dissipative particle dynamics (DPD) is an off-lattice mesoscopic simulation technique which involves a set of particles moving in continuous space and discrete time.</a:t>
            </a:r>
          </a:p>
          <a:p>
            <a:r>
              <a:rPr lang="en-US" altLang="ja-JP" dirty="0"/>
              <a:t>Particles represent whole molecules or fluid regions.</a:t>
            </a:r>
          </a:p>
          <a:p>
            <a:r>
              <a:rPr lang="en-US" altLang="ja-JP" dirty="0"/>
              <a:t>The particles’ internal degrees of freedom are integrated out and replaced by simplified pairwise dissipative and random forces, so as to conserve momentum locally and ensure correct hydrodynamic behavior.</a:t>
            </a:r>
          </a:p>
          <a:p>
            <a:r>
              <a:rPr lang="en-US" altLang="ja-JP" dirty="0"/>
              <a:t>The main advantage of this method is that it gives access to longer time and length scales than are possible using conventional MD simulations.</a:t>
            </a:r>
            <a:endParaRPr lang="ja-JP" altLang="en-US" dirty="0"/>
          </a:p>
        </p:txBody>
      </p:sp>
      <p:sp>
        <p:nvSpPr>
          <p:cNvPr id="4" name="スライド番号プレースホルダー 3">
            <a:extLst>
              <a:ext uri="{FF2B5EF4-FFF2-40B4-BE49-F238E27FC236}">
                <a16:creationId xmlns:a16="http://schemas.microsoft.com/office/drawing/2014/main" id="{3AFC062C-9B15-E458-4114-69C8CFADEE14}"/>
              </a:ext>
            </a:extLst>
          </p:cNvPr>
          <p:cNvSpPr>
            <a:spLocks noGrp="1"/>
          </p:cNvSpPr>
          <p:nvPr>
            <p:ph type="sldNum" sz="quarter" idx="12"/>
          </p:nvPr>
        </p:nvSpPr>
        <p:spPr/>
        <p:txBody>
          <a:bodyPr/>
          <a:lstStyle/>
          <a:p>
            <a:fld id="{D2D8002D-B5B0-4BAC-B1F6-782DDCCE6D9C}" type="slidenum">
              <a:rPr lang="ja-JP" altLang="en-US" smtClean="0"/>
              <a:pPr/>
              <a:t>26</a:t>
            </a:fld>
            <a:endParaRPr lang="ja-JP" altLang="en-US"/>
          </a:p>
        </p:txBody>
      </p:sp>
      <p:sp>
        <p:nvSpPr>
          <p:cNvPr id="8" name="テキスト ボックス 7">
            <a:extLst>
              <a:ext uri="{FF2B5EF4-FFF2-40B4-BE49-F238E27FC236}">
                <a16:creationId xmlns:a16="http://schemas.microsoft.com/office/drawing/2014/main" id="{21067994-D6E2-DD58-5008-64FC15C48C8F}"/>
              </a:ext>
            </a:extLst>
          </p:cNvPr>
          <p:cNvSpPr txBox="1"/>
          <p:nvPr/>
        </p:nvSpPr>
        <p:spPr>
          <a:xfrm>
            <a:off x="3297000" y="5949000"/>
            <a:ext cx="6301725" cy="369332"/>
          </a:xfrm>
          <a:prstGeom prst="rect">
            <a:avLst/>
          </a:prstGeom>
          <a:noFill/>
        </p:spPr>
        <p:txBody>
          <a:bodyPr wrap="none" rtlCol="0">
            <a:spAutoFit/>
          </a:bodyPr>
          <a:lstStyle/>
          <a:p>
            <a:r>
              <a:rPr kumimoji="1" lang="en-US" altLang="ja-JP" dirty="0"/>
              <a:t>(https://en.wikipedia.org/wiki/Dissipative_particle_dynamics)</a:t>
            </a:r>
            <a:endParaRPr kumimoji="1" lang="ja-JP" altLang="en-US" dirty="0"/>
          </a:p>
        </p:txBody>
      </p:sp>
    </p:spTree>
    <p:extLst>
      <p:ext uri="{BB962C8B-B14F-4D97-AF65-F5344CB8AC3E}">
        <p14:creationId xmlns:p14="http://schemas.microsoft.com/office/powerpoint/2010/main" val="3207525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1F9896-FFF9-46E7-8E08-3D291E90B4C0}"/>
              </a:ext>
            </a:extLst>
          </p:cNvPr>
          <p:cNvSpPr>
            <a:spLocks noGrp="1"/>
          </p:cNvSpPr>
          <p:nvPr>
            <p:ph type="title"/>
          </p:nvPr>
        </p:nvSpPr>
        <p:spPr/>
        <p:txBody>
          <a:bodyPr/>
          <a:lstStyle/>
          <a:p>
            <a:r>
              <a:rPr lang="en-US" altLang="ja-JP" dirty="0"/>
              <a:t>Validation of sodium fire model (1/2)</a:t>
            </a:r>
            <a:endParaRPr lang="ja-JP" altLang="en-US" dirty="0"/>
          </a:p>
        </p:txBody>
      </p:sp>
      <p:sp>
        <p:nvSpPr>
          <p:cNvPr id="4" name="スライド番号プレースホルダー 3">
            <a:extLst>
              <a:ext uri="{FF2B5EF4-FFF2-40B4-BE49-F238E27FC236}">
                <a16:creationId xmlns:a16="http://schemas.microsoft.com/office/drawing/2014/main" id="{DF24D470-02AF-40EB-807D-2AA28E290CA6}"/>
              </a:ext>
            </a:extLst>
          </p:cNvPr>
          <p:cNvSpPr>
            <a:spLocks noGrp="1"/>
          </p:cNvSpPr>
          <p:nvPr>
            <p:ph type="sldNum" sz="quarter" idx="12"/>
          </p:nvPr>
        </p:nvSpPr>
        <p:spPr/>
        <p:txBody>
          <a:bodyPr/>
          <a:lstStyle/>
          <a:p>
            <a:fld id="{D2D8002D-B5B0-4BAC-B1F6-782DDCCE6D9C}" type="slidenum">
              <a:rPr lang="ja-JP" altLang="en-US" smtClean="0"/>
              <a:pPr/>
              <a:t>27</a:t>
            </a:fld>
            <a:endParaRPr lang="ja-JP" altLang="en-US"/>
          </a:p>
        </p:txBody>
      </p:sp>
      <p:pic>
        <p:nvPicPr>
          <p:cNvPr id="5" name="図 4">
            <a:extLst>
              <a:ext uri="{FF2B5EF4-FFF2-40B4-BE49-F238E27FC236}">
                <a16:creationId xmlns:a16="http://schemas.microsoft.com/office/drawing/2014/main" id="{FA0E74AF-84D5-46DE-A96D-6D7E85A497A2}"/>
              </a:ext>
            </a:extLst>
          </p:cNvPr>
          <p:cNvPicPr>
            <a:picLocks noChangeAspect="1"/>
          </p:cNvPicPr>
          <p:nvPr/>
        </p:nvPicPr>
        <p:blipFill>
          <a:blip r:embed="rId3"/>
          <a:stretch>
            <a:fillRect/>
          </a:stretch>
        </p:blipFill>
        <p:spPr>
          <a:xfrm>
            <a:off x="489000" y="909000"/>
            <a:ext cx="4263812" cy="4891734"/>
          </a:xfrm>
          <a:prstGeom prst="rect">
            <a:avLst/>
          </a:prstGeom>
        </p:spPr>
      </p:pic>
      <p:pic>
        <p:nvPicPr>
          <p:cNvPr id="6" name="図 5">
            <a:extLst>
              <a:ext uri="{FF2B5EF4-FFF2-40B4-BE49-F238E27FC236}">
                <a16:creationId xmlns:a16="http://schemas.microsoft.com/office/drawing/2014/main" id="{8C0268EC-DD32-4410-A85B-8D3C86292EC2}"/>
              </a:ext>
            </a:extLst>
          </p:cNvPr>
          <p:cNvPicPr>
            <a:picLocks noChangeAspect="1"/>
          </p:cNvPicPr>
          <p:nvPr/>
        </p:nvPicPr>
        <p:blipFill>
          <a:blip r:embed="rId4"/>
          <a:stretch>
            <a:fillRect/>
          </a:stretch>
        </p:blipFill>
        <p:spPr>
          <a:xfrm>
            <a:off x="5457000" y="1053000"/>
            <a:ext cx="3828263" cy="4636800"/>
          </a:xfrm>
          <a:prstGeom prst="rect">
            <a:avLst/>
          </a:prstGeom>
        </p:spPr>
      </p:pic>
      <p:sp>
        <p:nvSpPr>
          <p:cNvPr id="11" name="テキスト ボックス 10">
            <a:extLst>
              <a:ext uri="{FF2B5EF4-FFF2-40B4-BE49-F238E27FC236}">
                <a16:creationId xmlns:a16="http://schemas.microsoft.com/office/drawing/2014/main" id="{587CCE5E-370E-42E1-BB5C-EC0B238407C9}"/>
              </a:ext>
            </a:extLst>
          </p:cNvPr>
          <p:cNvSpPr txBox="1"/>
          <p:nvPr/>
        </p:nvSpPr>
        <p:spPr>
          <a:xfrm>
            <a:off x="1137000" y="5661000"/>
            <a:ext cx="2621230" cy="646331"/>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Sodium leak conditions:</a:t>
            </a:r>
          </a:p>
          <a:p>
            <a:r>
              <a:rPr lang="en-US" altLang="ja-JP" dirty="0">
                <a:latin typeface="Arial" panose="020B0604020202020204" pitchFamily="34" charset="0"/>
                <a:cs typeface="Arial" panose="020B0604020202020204" pitchFamily="34" charset="0"/>
              </a:rPr>
              <a:t>3.3 g/s, 1</a:t>
            </a:r>
            <a:r>
              <a:rPr kumimoji="1" lang="en-US" altLang="ja-JP" dirty="0">
                <a:latin typeface="Arial" panose="020B0604020202020204" pitchFamily="34" charset="0"/>
                <a:cs typeface="Arial" panose="020B0604020202020204" pitchFamily="34" charset="0"/>
              </a:rPr>
              <a:t>505 s, 505</a:t>
            </a:r>
            <a:r>
              <a:rPr kumimoji="1" lang="en-US" altLang="ja-JP" dirty="0">
                <a:latin typeface="Arial" panose="020B0604020202020204" pitchFamily="34" charset="0"/>
                <a:cs typeface="Arial" panose="020B0604020202020204" pitchFamily="34" charset="0"/>
                <a:sym typeface="Symbol" panose="05050102010706020507" pitchFamily="18" charset="2"/>
              </a:rPr>
              <a:t></a:t>
            </a:r>
            <a:r>
              <a:rPr kumimoji="1" lang="en-US" altLang="ja-JP" dirty="0">
                <a:latin typeface="Arial" panose="020B0604020202020204" pitchFamily="34" charset="0"/>
                <a:cs typeface="Arial" panose="020B0604020202020204" pitchFamily="34" charset="0"/>
              </a:rPr>
              <a:t>C</a:t>
            </a:r>
          </a:p>
        </p:txBody>
      </p:sp>
      <p:sp>
        <p:nvSpPr>
          <p:cNvPr id="3" name="テキスト ボックス 2">
            <a:extLst>
              <a:ext uri="{FF2B5EF4-FFF2-40B4-BE49-F238E27FC236}">
                <a16:creationId xmlns:a16="http://schemas.microsoft.com/office/drawing/2014/main" id="{8CEB1C14-09E1-49BB-986E-039DA1D590F7}"/>
              </a:ext>
            </a:extLst>
          </p:cNvPr>
          <p:cNvSpPr txBox="1"/>
          <p:nvPr/>
        </p:nvSpPr>
        <p:spPr>
          <a:xfrm>
            <a:off x="6176400" y="5948944"/>
            <a:ext cx="2536272" cy="400110"/>
          </a:xfrm>
          <a:prstGeom prst="rect">
            <a:avLst/>
          </a:prstGeom>
          <a:noFill/>
        </p:spPr>
        <p:txBody>
          <a:bodyPr wrap="none" rtlCol="0">
            <a:spAutoFit/>
          </a:bodyPr>
          <a:lstStyle/>
          <a:p>
            <a:r>
              <a:rPr lang="en-US" altLang="ja-JP" sz="2000" dirty="0"/>
              <a:t>Computational</a:t>
            </a:r>
            <a:r>
              <a:rPr lang="ja-JP" altLang="en-US" sz="2000" dirty="0"/>
              <a:t> </a:t>
            </a:r>
            <a:r>
              <a:rPr lang="en-US" altLang="ja-JP" sz="2000" dirty="0"/>
              <a:t>setup</a:t>
            </a:r>
            <a:endParaRPr kumimoji="1" lang="ja-JP" altLang="en-US" sz="2000" dirty="0"/>
          </a:p>
        </p:txBody>
      </p:sp>
      <p:sp>
        <p:nvSpPr>
          <p:cNvPr id="13" name="テキスト ボックス 12">
            <a:extLst>
              <a:ext uri="{FF2B5EF4-FFF2-40B4-BE49-F238E27FC236}">
                <a16:creationId xmlns:a16="http://schemas.microsoft.com/office/drawing/2014/main" id="{4C29B957-3456-41A4-B0F0-B2FFF36F4BD6}"/>
              </a:ext>
            </a:extLst>
          </p:cNvPr>
          <p:cNvSpPr txBox="1"/>
          <p:nvPr/>
        </p:nvSpPr>
        <p:spPr>
          <a:xfrm>
            <a:off x="1209000" y="6309000"/>
            <a:ext cx="2464136" cy="400110"/>
          </a:xfrm>
          <a:prstGeom prst="rect">
            <a:avLst/>
          </a:prstGeom>
          <a:noFill/>
        </p:spPr>
        <p:txBody>
          <a:bodyPr wrap="none" rtlCol="0">
            <a:spAutoFit/>
          </a:bodyPr>
          <a:lstStyle/>
          <a:p>
            <a:r>
              <a:rPr lang="en-US" altLang="ja-JP" sz="2000" dirty="0"/>
              <a:t>Pool</a:t>
            </a:r>
            <a:r>
              <a:rPr lang="ja-JP" altLang="en-US" sz="2000" dirty="0"/>
              <a:t> </a:t>
            </a:r>
            <a:r>
              <a:rPr lang="en-US" altLang="ja-JP" sz="2000" dirty="0"/>
              <a:t>fire experiment</a:t>
            </a:r>
            <a:endParaRPr kumimoji="1" lang="ja-JP" altLang="en-US" sz="2000" dirty="0"/>
          </a:p>
        </p:txBody>
      </p:sp>
    </p:spTree>
    <p:extLst>
      <p:ext uri="{BB962C8B-B14F-4D97-AF65-F5344CB8AC3E}">
        <p14:creationId xmlns:p14="http://schemas.microsoft.com/office/powerpoint/2010/main" val="1759021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B7382B03-DA88-61F1-4E9E-2FA9C73540A6}"/>
              </a:ext>
            </a:extLst>
          </p:cNvPr>
          <p:cNvPicPr>
            <a:picLocks noChangeAspect="1"/>
          </p:cNvPicPr>
          <p:nvPr/>
        </p:nvPicPr>
        <p:blipFill rotWithShape="1">
          <a:blip r:embed="rId3"/>
          <a:srcRect l="3592" t="6825" r="36050" b="4454"/>
          <a:stretch/>
        </p:blipFill>
        <p:spPr>
          <a:xfrm>
            <a:off x="273000" y="1629000"/>
            <a:ext cx="4536040" cy="2807990"/>
          </a:xfrm>
          <a:prstGeom prst="rect">
            <a:avLst/>
          </a:prstGeom>
          <a:ln>
            <a:noFill/>
          </a:ln>
        </p:spPr>
      </p:pic>
      <p:pic>
        <p:nvPicPr>
          <p:cNvPr id="19" name="図 18">
            <a:extLst>
              <a:ext uri="{FF2B5EF4-FFF2-40B4-BE49-F238E27FC236}">
                <a16:creationId xmlns:a16="http://schemas.microsoft.com/office/drawing/2014/main" id="{E0D12E79-5505-4BDB-3A7C-1EE6312BB34D}"/>
              </a:ext>
            </a:extLst>
          </p:cNvPr>
          <p:cNvPicPr>
            <a:picLocks noChangeAspect="1"/>
          </p:cNvPicPr>
          <p:nvPr/>
        </p:nvPicPr>
        <p:blipFill rotWithShape="1">
          <a:blip r:embed="rId4"/>
          <a:srcRect l="3592" t="6825" r="36050" b="4454"/>
          <a:stretch/>
        </p:blipFill>
        <p:spPr>
          <a:xfrm>
            <a:off x="5097000" y="1629000"/>
            <a:ext cx="4536040" cy="2807990"/>
          </a:xfrm>
          <a:prstGeom prst="rect">
            <a:avLst/>
          </a:prstGeom>
          <a:ln>
            <a:noFill/>
          </a:ln>
        </p:spPr>
      </p:pic>
      <p:sp>
        <p:nvSpPr>
          <p:cNvPr id="2" name="タイトル 1">
            <a:extLst>
              <a:ext uri="{FF2B5EF4-FFF2-40B4-BE49-F238E27FC236}">
                <a16:creationId xmlns:a16="http://schemas.microsoft.com/office/drawing/2014/main" id="{D1961674-E605-D08C-0154-FD7AC6B7B7DF}"/>
              </a:ext>
            </a:extLst>
          </p:cNvPr>
          <p:cNvSpPr>
            <a:spLocks noGrp="1"/>
          </p:cNvSpPr>
          <p:nvPr>
            <p:ph type="title"/>
          </p:nvPr>
        </p:nvSpPr>
        <p:spPr/>
        <p:txBody>
          <a:bodyPr/>
          <a:lstStyle/>
          <a:p>
            <a:r>
              <a:rPr kumimoji="1" lang="en-US" altLang="ja-JP" dirty="0"/>
              <a:t>Validation of sodium fire model (2/2)</a:t>
            </a:r>
            <a:endParaRPr kumimoji="1" lang="ja-JP" altLang="en-US" dirty="0"/>
          </a:p>
        </p:txBody>
      </p:sp>
      <p:sp>
        <p:nvSpPr>
          <p:cNvPr id="4" name="スライド番号プレースホルダー 3">
            <a:extLst>
              <a:ext uri="{FF2B5EF4-FFF2-40B4-BE49-F238E27FC236}">
                <a16:creationId xmlns:a16="http://schemas.microsoft.com/office/drawing/2014/main" id="{F61A9B28-1987-FA4B-8C13-2CA6CA913E1C}"/>
              </a:ext>
            </a:extLst>
          </p:cNvPr>
          <p:cNvSpPr>
            <a:spLocks noGrp="1"/>
          </p:cNvSpPr>
          <p:nvPr>
            <p:ph type="sldNum" sz="quarter" idx="12"/>
          </p:nvPr>
        </p:nvSpPr>
        <p:spPr/>
        <p:txBody>
          <a:bodyPr/>
          <a:lstStyle/>
          <a:p>
            <a:fld id="{D2D8002D-B5B0-4BAC-B1F6-782DDCCE6D9C}" type="slidenum">
              <a:rPr lang="ja-JP" altLang="en-US" smtClean="0"/>
              <a:pPr/>
              <a:t>28</a:t>
            </a:fld>
            <a:endParaRPr lang="ja-JP" altLang="en-US"/>
          </a:p>
        </p:txBody>
      </p:sp>
      <p:sp>
        <p:nvSpPr>
          <p:cNvPr id="7" name="テキスト ボックス 6">
            <a:extLst>
              <a:ext uri="{FF2B5EF4-FFF2-40B4-BE49-F238E27FC236}">
                <a16:creationId xmlns:a16="http://schemas.microsoft.com/office/drawing/2014/main" id="{0180EC72-F96F-6589-CB10-84057310539E}"/>
              </a:ext>
            </a:extLst>
          </p:cNvPr>
          <p:cNvSpPr txBox="1"/>
          <p:nvPr/>
        </p:nvSpPr>
        <p:spPr>
          <a:xfrm>
            <a:off x="489000" y="4437000"/>
            <a:ext cx="1826141" cy="646331"/>
          </a:xfrm>
          <a:prstGeom prst="rect">
            <a:avLst/>
          </a:prstGeom>
          <a:noFill/>
        </p:spPr>
        <p:txBody>
          <a:bodyPr wrap="none" rtlCol="0">
            <a:spAutoFit/>
          </a:bodyPr>
          <a:lstStyle/>
          <a:p>
            <a:r>
              <a:rPr kumimoji="1" lang="en-US" altLang="ja-JP" dirty="0"/>
              <a:t>Increase of</a:t>
            </a:r>
          </a:p>
          <a:p>
            <a:r>
              <a:rPr kumimoji="1" lang="en-US" altLang="ja-JP" dirty="0"/>
              <a:t>combustion rate</a:t>
            </a:r>
            <a:endParaRPr kumimoji="1" lang="ja-JP" altLang="en-US" dirty="0"/>
          </a:p>
        </p:txBody>
      </p:sp>
      <p:cxnSp>
        <p:nvCxnSpPr>
          <p:cNvPr id="9" name="直線矢印コネクタ 8">
            <a:extLst>
              <a:ext uri="{FF2B5EF4-FFF2-40B4-BE49-F238E27FC236}">
                <a16:creationId xmlns:a16="http://schemas.microsoft.com/office/drawing/2014/main" id="{4CD13483-F044-CDAA-BFE9-33E67C4C6BA8}"/>
              </a:ext>
            </a:extLst>
          </p:cNvPr>
          <p:cNvCxnSpPr>
            <a:cxnSpLocks/>
          </p:cNvCxnSpPr>
          <p:nvPr/>
        </p:nvCxnSpPr>
        <p:spPr>
          <a:xfrm flipV="1">
            <a:off x="1209000" y="2925000"/>
            <a:ext cx="288000" cy="1584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237192F8-30E3-6C11-88B2-4BF71B98DD77}"/>
              </a:ext>
            </a:extLst>
          </p:cNvPr>
          <p:cNvSpPr txBox="1"/>
          <p:nvPr/>
        </p:nvSpPr>
        <p:spPr>
          <a:xfrm>
            <a:off x="489000" y="5301000"/>
            <a:ext cx="2736000" cy="646331"/>
          </a:xfrm>
          <a:prstGeom prst="rect">
            <a:avLst/>
          </a:prstGeom>
          <a:noFill/>
        </p:spPr>
        <p:txBody>
          <a:bodyPr wrap="square" rtlCol="0">
            <a:spAutoFit/>
          </a:bodyPr>
          <a:lstStyle/>
          <a:p>
            <a:r>
              <a:rPr lang="en-US" altLang="ja-JP" dirty="0"/>
              <a:t>D</a:t>
            </a:r>
            <a:r>
              <a:rPr kumimoji="1" lang="en-US" altLang="ja-JP" dirty="0"/>
              <a:t>ecrease by the effect of the combustion products</a:t>
            </a:r>
            <a:endParaRPr kumimoji="1" lang="ja-JP" altLang="en-US" dirty="0"/>
          </a:p>
        </p:txBody>
      </p:sp>
      <p:grpSp>
        <p:nvGrpSpPr>
          <p:cNvPr id="14" name="Group 9">
            <a:extLst>
              <a:ext uri="{FF2B5EF4-FFF2-40B4-BE49-F238E27FC236}">
                <a16:creationId xmlns:a16="http://schemas.microsoft.com/office/drawing/2014/main" id="{7F591F34-C29A-C99E-F59E-A7FA3EEBC0ED}"/>
              </a:ext>
            </a:extLst>
          </p:cNvPr>
          <p:cNvGrpSpPr>
            <a:grpSpLocks/>
          </p:cNvGrpSpPr>
          <p:nvPr/>
        </p:nvGrpSpPr>
        <p:grpSpPr bwMode="auto">
          <a:xfrm>
            <a:off x="3297000" y="5373000"/>
            <a:ext cx="1512000" cy="1134000"/>
            <a:chOff x="1488" y="528"/>
            <a:chExt cx="3264" cy="2448"/>
          </a:xfrm>
        </p:grpSpPr>
        <p:sp>
          <p:nvSpPr>
            <p:cNvPr id="15" name="Rectangle 10" descr="ｽﾃｰｼｮﾅﾘｰ">
              <a:extLst>
                <a:ext uri="{FF2B5EF4-FFF2-40B4-BE49-F238E27FC236}">
                  <a16:creationId xmlns:a16="http://schemas.microsoft.com/office/drawing/2014/main" id="{34816498-9F02-4CCB-10A8-102664CADF95}"/>
                </a:ext>
              </a:extLst>
            </p:cNvPr>
            <p:cNvSpPr>
              <a:spLocks noChangeArrowheads="1"/>
            </p:cNvSpPr>
            <p:nvPr/>
          </p:nvSpPr>
          <p:spPr bwMode="auto">
            <a:xfrm>
              <a:off x="1488" y="528"/>
              <a:ext cx="3264" cy="2448"/>
            </a:xfrm>
            <a:prstGeom prst="rect">
              <a:avLst/>
            </a:prstGeom>
            <a:blipFill dpi="0" rotWithShape="0">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16" name="Picture 11" descr="D:\home\Works\AQUA-SF関係\学会関係\原子力学会00秋\pool のコピー.tif">
              <a:extLst>
                <a:ext uri="{FF2B5EF4-FFF2-40B4-BE49-F238E27FC236}">
                  <a16:creationId xmlns:a16="http://schemas.microsoft.com/office/drawing/2014/main" id="{2698DDEB-AF71-095E-E441-9B03C611789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40" y="577"/>
              <a:ext cx="3160" cy="235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7" name="直線矢印コネクタ 16">
            <a:extLst>
              <a:ext uri="{FF2B5EF4-FFF2-40B4-BE49-F238E27FC236}">
                <a16:creationId xmlns:a16="http://schemas.microsoft.com/office/drawing/2014/main" id="{CE0D28E8-FDCB-D26F-AB2B-31D21C08E785}"/>
              </a:ext>
            </a:extLst>
          </p:cNvPr>
          <p:cNvCxnSpPr>
            <a:cxnSpLocks/>
          </p:cNvCxnSpPr>
          <p:nvPr/>
        </p:nvCxnSpPr>
        <p:spPr>
          <a:xfrm flipV="1">
            <a:off x="2577000" y="3141000"/>
            <a:ext cx="288000" cy="21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9E849A61-CCA2-AD89-4740-7399992BD009}"/>
              </a:ext>
            </a:extLst>
          </p:cNvPr>
          <p:cNvSpPr txBox="1"/>
          <p:nvPr/>
        </p:nvSpPr>
        <p:spPr>
          <a:xfrm>
            <a:off x="5673000" y="1053000"/>
            <a:ext cx="4031873" cy="369332"/>
          </a:xfrm>
          <a:prstGeom prst="rect">
            <a:avLst/>
          </a:prstGeom>
          <a:noFill/>
        </p:spPr>
        <p:txBody>
          <a:bodyPr wrap="none" rtlCol="0">
            <a:spAutoFit/>
          </a:bodyPr>
          <a:lstStyle/>
          <a:p>
            <a:r>
              <a:rPr lang="en-US" altLang="ja-JP" dirty="0"/>
              <a:t>Rapid increase by combustion flame</a:t>
            </a:r>
            <a:endParaRPr kumimoji="1" lang="ja-JP" altLang="en-US" dirty="0"/>
          </a:p>
        </p:txBody>
      </p:sp>
      <p:cxnSp>
        <p:nvCxnSpPr>
          <p:cNvPr id="24" name="直線矢印コネクタ 23">
            <a:extLst>
              <a:ext uri="{FF2B5EF4-FFF2-40B4-BE49-F238E27FC236}">
                <a16:creationId xmlns:a16="http://schemas.microsoft.com/office/drawing/2014/main" id="{BEF9379E-0411-EDA6-6E92-4091285C330F}"/>
              </a:ext>
            </a:extLst>
          </p:cNvPr>
          <p:cNvCxnSpPr>
            <a:cxnSpLocks/>
          </p:cNvCxnSpPr>
          <p:nvPr/>
        </p:nvCxnSpPr>
        <p:spPr>
          <a:xfrm flipH="1">
            <a:off x="5961000" y="1413000"/>
            <a:ext cx="360000" cy="1008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B1020760-F0FE-86A5-5502-03771BE9F0D9}"/>
              </a:ext>
            </a:extLst>
          </p:cNvPr>
          <p:cNvSpPr txBox="1"/>
          <p:nvPr/>
        </p:nvSpPr>
        <p:spPr>
          <a:xfrm>
            <a:off x="5385000" y="4581000"/>
            <a:ext cx="4392000" cy="1446550"/>
          </a:xfrm>
          <a:prstGeom prst="rect">
            <a:avLst/>
          </a:prstGeom>
          <a:noFill/>
        </p:spPr>
        <p:txBody>
          <a:bodyPr wrap="square" rtlCol="0">
            <a:spAutoFit/>
          </a:bodyPr>
          <a:lstStyle/>
          <a:p>
            <a:pPr>
              <a:spcBef>
                <a:spcPts val="600"/>
              </a:spcBef>
            </a:pPr>
            <a:r>
              <a:rPr kumimoji="1" lang="en-US" altLang="ja-JP" sz="2200" dirty="0">
                <a:solidFill>
                  <a:schemeClr val="tx2"/>
                </a:solidFill>
              </a:rPr>
              <a:t>SPECTRA reproduced pool temperature transition reasonably </a:t>
            </a:r>
            <a:r>
              <a:rPr lang="en-US" altLang="ja-JP" sz="2200" dirty="0">
                <a:solidFill>
                  <a:schemeClr val="tx2"/>
                </a:solidFill>
              </a:rPr>
              <a:t>except for the rapid increase by the combustion flame</a:t>
            </a:r>
            <a:endParaRPr kumimoji="1" lang="en-US" altLang="ja-JP" sz="2200" dirty="0">
              <a:solidFill>
                <a:schemeClr val="tx2"/>
              </a:solidFill>
            </a:endParaRPr>
          </a:p>
        </p:txBody>
      </p:sp>
      <p:cxnSp>
        <p:nvCxnSpPr>
          <p:cNvPr id="25" name="直線コネクタ 24">
            <a:extLst>
              <a:ext uri="{FF2B5EF4-FFF2-40B4-BE49-F238E27FC236}">
                <a16:creationId xmlns:a16="http://schemas.microsoft.com/office/drawing/2014/main" id="{70214716-1A66-C87B-BA05-F71EF9B8ACE2}"/>
              </a:ext>
            </a:extLst>
          </p:cNvPr>
          <p:cNvCxnSpPr>
            <a:cxnSpLocks/>
          </p:cNvCxnSpPr>
          <p:nvPr/>
        </p:nvCxnSpPr>
        <p:spPr>
          <a:xfrm>
            <a:off x="1028564" y="1592796"/>
            <a:ext cx="1512168" cy="0"/>
          </a:xfrm>
          <a:prstGeom prst="line">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F16BD492-758F-2E23-7CBD-DB0CD371A67F}"/>
              </a:ext>
            </a:extLst>
          </p:cNvPr>
          <p:cNvSpPr txBox="1"/>
          <p:nvPr/>
        </p:nvSpPr>
        <p:spPr>
          <a:xfrm>
            <a:off x="921000" y="1197000"/>
            <a:ext cx="2736647" cy="369332"/>
          </a:xfrm>
          <a:prstGeom prst="rect">
            <a:avLst/>
          </a:prstGeom>
          <a:noFill/>
        </p:spPr>
        <p:txBody>
          <a:bodyPr wrap="none" rtlCol="0">
            <a:spAutoFit/>
          </a:bodyPr>
          <a:lstStyle/>
          <a:p>
            <a:r>
              <a:rPr kumimoji="1" lang="en-US" altLang="ja-JP" dirty="0">
                <a:solidFill>
                  <a:srgbClr val="00B050"/>
                </a:solidFill>
              </a:rPr>
              <a:t>Sodium leakage duration</a:t>
            </a:r>
            <a:endParaRPr kumimoji="1" lang="ja-JP" altLang="en-US" dirty="0">
              <a:solidFill>
                <a:srgbClr val="00B050"/>
              </a:solidFill>
            </a:endParaRPr>
          </a:p>
        </p:txBody>
      </p:sp>
    </p:spTree>
    <p:extLst>
      <p:ext uri="{BB962C8B-B14F-4D97-AF65-F5344CB8AC3E}">
        <p14:creationId xmlns:p14="http://schemas.microsoft.com/office/powerpoint/2010/main" val="2553920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dirty="0"/>
          </a:p>
        </p:txBody>
      </p:sp>
      <p:sp>
        <p:nvSpPr>
          <p:cNvPr id="3" name="コンテンツ プレースホルダー 2"/>
          <p:cNvSpPr>
            <a:spLocks noGrp="1"/>
          </p:cNvSpPr>
          <p:nvPr>
            <p:ph idx="1"/>
          </p:nvPr>
        </p:nvSpPr>
        <p:spPr>
          <a:xfrm>
            <a:off x="495300" y="1052736"/>
            <a:ext cx="8915400" cy="5400600"/>
          </a:xfrm>
        </p:spPr>
        <p:txBody>
          <a:bodyPr>
            <a:normAutofit fontScale="85000" lnSpcReduction="20000"/>
          </a:bodyPr>
          <a:lstStyle/>
          <a:p>
            <a:pPr>
              <a:lnSpc>
                <a:spcPct val="120000"/>
              </a:lnSpc>
            </a:pPr>
            <a:r>
              <a:rPr lang="en-US" altLang="ja-JP" dirty="0"/>
              <a:t>Development of ARKADIA</a:t>
            </a:r>
          </a:p>
          <a:p>
            <a:pPr lvl="1">
              <a:lnSpc>
                <a:spcPct val="120000"/>
              </a:lnSpc>
            </a:pPr>
            <a:r>
              <a:rPr lang="en-US" altLang="ja-JP" dirty="0"/>
              <a:t>Development motivation</a:t>
            </a:r>
          </a:p>
          <a:p>
            <a:pPr lvl="1">
              <a:lnSpc>
                <a:spcPct val="120000"/>
              </a:lnSpc>
            </a:pPr>
            <a:r>
              <a:rPr lang="en-US" altLang="ja-JP" dirty="0"/>
              <a:t>Evaluation flow and system structure</a:t>
            </a:r>
          </a:p>
          <a:p>
            <a:pPr lvl="1">
              <a:lnSpc>
                <a:spcPct val="120000"/>
              </a:lnSpc>
            </a:pPr>
            <a:r>
              <a:rPr lang="en-US" altLang="ja-JP" dirty="0"/>
              <a:t>ARKADIA-Design and -Safety</a:t>
            </a:r>
          </a:p>
          <a:p>
            <a:pPr>
              <a:lnSpc>
                <a:spcPct val="120000"/>
              </a:lnSpc>
            </a:pPr>
            <a:r>
              <a:rPr lang="en-US" altLang="ja-JP" dirty="0">
                <a:solidFill>
                  <a:schemeClr val="bg1">
                    <a:lumMod val="75000"/>
                  </a:schemeClr>
                </a:solidFill>
              </a:rPr>
              <a:t>Simulation technologies of ARKADIA-Design</a:t>
            </a:r>
          </a:p>
          <a:p>
            <a:pPr lvl="1">
              <a:lnSpc>
                <a:spcPct val="120000"/>
              </a:lnSpc>
            </a:pPr>
            <a:r>
              <a:rPr lang="en-US" altLang="ja-JP" dirty="0">
                <a:solidFill>
                  <a:schemeClr val="bg1">
                    <a:lumMod val="75000"/>
                  </a:schemeClr>
                </a:solidFill>
              </a:rPr>
              <a:t>Module structure</a:t>
            </a:r>
          </a:p>
          <a:p>
            <a:pPr lvl="1">
              <a:lnSpc>
                <a:spcPct val="120000"/>
              </a:lnSpc>
            </a:pPr>
            <a:r>
              <a:rPr lang="en-US" altLang="ja-JP" dirty="0">
                <a:solidFill>
                  <a:schemeClr val="bg1">
                    <a:lumMod val="75000"/>
                  </a:schemeClr>
                </a:solidFill>
              </a:rPr>
              <a:t>Validation analyses</a:t>
            </a:r>
          </a:p>
          <a:p>
            <a:pPr>
              <a:lnSpc>
                <a:spcPct val="120000"/>
              </a:lnSpc>
            </a:pPr>
            <a:r>
              <a:rPr lang="en-US" altLang="ja-JP" dirty="0">
                <a:solidFill>
                  <a:schemeClr val="bg1">
                    <a:lumMod val="75000"/>
                  </a:schemeClr>
                </a:solidFill>
              </a:rPr>
              <a:t>Simulation technologies of ARKADIA-Safety</a:t>
            </a:r>
          </a:p>
          <a:p>
            <a:pPr lvl="1">
              <a:lnSpc>
                <a:spcPct val="120000"/>
              </a:lnSpc>
            </a:pPr>
            <a:r>
              <a:rPr lang="en-US" altLang="ja-JP" dirty="0">
                <a:solidFill>
                  <a:schemeClr val="bg1">
                    <a:lumMod val="75000"/>
                  </a:schemeClr>
                </a:solidFill>
              </a:rPr>
              <a:t>Development motivation</a:t>
            </a:r>
          </a:p>
          <a:p>
            <a:pPr lvl="1">
              <a:lnSpc>
                <a:spcPct val="120000"/>
              </a:lnSpc>
            </a:pPr>
            <a:r>
              <a:rPr lang="en-US" altLang="ja-JP" dirty="0">
                <a:solidFill>
                  <a:schemeClr val="bg1">
                    <a:lumMod val="75000"/>
                  </a:schemeClr>
                </a:solidFill>
              </a:rPr>
              <a:t>Numerical models</a:t>
            </a:r>
          </a:p>
          <a:p>
            <a:pPr lvl="1">
              <a:lnSpc>
                <a:spcPct val="120000"/>
              </a:lnSpc>
            </a:pPr>
            <a:r>
              <a:rPr lang="en-US" altLang="ja-JP" dirty="0">
                <a:solidFill>
                  <a:schemeClr val="bg1">
                    <a:lumMod val="75000"/>
                  </a:schemeClr>
                </a:solidFill>
              </a:rPr>
              <a:t>Functional test analysis</a:t>
            </a:r>
          </a:p>
          <a:p>
            <a:pPr>
              <a:lnSpc>
                <a:spcPct val="120000"/>
              </a:lnSpc>
            </a:pPr>
            <a:r>
              <a:rPr lang="en-US" altLang="ja-JP" dirty="0">
                <a:solidFill>
                  <a:schemeClr val="bg1">
                    <a:lumMod val="75000"/>
                  </a:schemeClr>
                </a:solidFill>
              </a:rPr>
              <a:t>Summary</a:t>
            </a:r>
            <a:endParaRPr lang="ja-JP" altLang="en-US" dirty="0">
              <a:solidFill>
                <a:schemeClr val="bg1">
                  <a:lumMod val="75000"/>
                </a:schemeClr>
              </a:solidFill>
            </a:endParaRPr>
          </a:p>
        </p:txBody>
      </p:sp>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pPr/>
              <a:t>2</a:t>
            </a:fld>
            <a:endParaRPr lang="ja-JP" altLang="en-US"/>
          </a:p>
        </p:txBody>
      </p:sp>
    </p:spTree>
    <p:extLst>
      <p:ext uri="{BB962C8B-B14F-4D97-AF65-F5344CB8AC3E}">
        <p14:creationId xmlns:p14="http://schemas.microsoft.com/office/powerpoint/2010/main" val="1525110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88CA2-0DE3-48A2-B071-2A5FCED6B8E9}"/>
              </a:ext>
            </a:extLst>
          </p:cNvPr>
          <p:cNvSpPr>
            <a:spLocks noGrp="1"/>
          </p:cNvSpPr>
          <p:nvPr>
            <p:ph type="title"/>
          </p:nvPr>
        </p:nvSpPr>
        <p:spPr/>
        <p:txBody>
          <a:bodyPr/>
          <a:lstStyle/>
          <a:p>
            <a:r>
              <a:rPr lang="en-US" altLang="ja-JP" sz="2600" dirty="0"/>
              <a:t>Current model for sodium-debris-concrete interaction</a:t>
            </a:r>
            <a:endParaRPr lang="ja-JP" altLang="en-US" sz="2600" dirty="0"/>
          </a:p>
        </p:txBody>
      </p:sp>
      <p:sp>
        <p:nvSpPr>
          <p:cNvPr id="4" name="スライド番号プレースホルダー 3">
            <a:extLst>
              <a:ext uri="{FF2B5EF4-FFF2-40B4-BE49-F238E27FC236}">
                <a16:creationId xmlns:a16="http://schemas.microsoft.com/office/drawing/2014/main" id="{19F099A7-B517-4510-A7F1-B4E8BFCD2621}"/>
              </a:ext>
            </a:extLst>
          </p:cNvPr>
          <p:cNvSpPr>
            <a:spLocks noGrp="1"/>
          </p:cNvSpPr>
          <p:nvPr>
            <p:ph type="sldNum" sz="quarter" idx="12"/>
          </p:nvPr>
        </p:nvSpPr>
        <p:spPr/>
        <p:txBody>
          <a:bodyPr/>
          <a:lstStyle/>
          <a:p>
            <a:fld id="{D2D8002D-B5B0-4BAC-B1F6-782DDCCE6D9C}" type="slidenum">
              <a:rPr lang="ja-JP" altLang="en-US" smtClean="0"/>
              <a:pPr/>
              <a:t>29</a:t>
            </a:fld>
            <a:endParaRPr lang="ja-JP" altLang="en-US"/>
          </a:p>
        </p:txBody>
      </p:sp>
      <p:sp>
        <p:nvSpPr>
          <p:cNvPr id="21" name="テキスト ボックス 20">
            <a:extLst>
              <a:ext uri="{FF2B5EF4-FFF2-40B4-BE49-F238E27FC236}">
                <a16:creationId xmlns:a16="http://schemas.microsoft.com/office/drawing/2014/main" id="{5F07D24F-9B64-4949-B8B3-3EB96946FEE0}"/>
              </a:ext>
            </a:extLst>
          </p:cNvPr>
          <p:cNvSpPr txBox="1"/>
          <p:nvPr/>
        </p:nvSpPr>
        <p:spPr>
          <a:xfrm>
            <a:off x="3729000" y="4293000"/>
            <a:ext cx="2454519" cy="646331"/>
          </a:xfrm>
          <a:prstGeom prst="rect">
            <a:avLst/>
          </a:prstGeom>
          <a:noFill/>
        </p:spPr>
        <p:txBody>
          <a:bodyPr wrap="none" rtlCol="0">
            <a:spAutoFit/>
          </a:bodyPr>
          <a:lstStyle/>
          <a:p>
            <a:pPr algn="ctr"/>
            <a:r>
              <a:rPr lang="en-US" altLang="ja-JP" dirty="0"/>
              <a:t>Sodium-concrete</a:t>
            </a:r>
          </a:p>
          <a:p>
            <a:pPr algn="ctr"/>
            <a:r>
              <a:rPr lang="en-US" altLang="ja-JP" dirty="0"/>
              <a:t>interaction model (1D)</a:t>
            </a:r>
          </a:p>
        </p:txBody>
      </p:sp>
      <p:sp>
        <p:nvSpPr>
          <p:cNvPr id="33" name="テキスト ボックス 32">
            <a:extLst>
              <a:ext uri="{FF2B5EF4-FFF2-40B4-BE49-F238E27FC236}">
                <a16:creationId xmlns:a16="http://schemas.microsoft.com/office/drawing/2014/main" id="{66C09A95-5ADD-4BB3-B484-16F1CCD721B4}"/>
              </a:ext>
            </a:extLst>
          </p:cNvPr>
          <p:cNvSpPr txBox="1"/>
          <p:nvPr/>
        </p:nvSpPr>
        <p:spPr>
          <a:xfrm>
            <a:off x="6969000" y="4293000"/>
            <a:ext cx="2800767" cy="646331"/>
          </a:xfrm>
          <a:prstGeom prst="rect">
            <a:avLst/>
          </a:prstGeom>
          <a:noFill/>
        </p:spPr>
        <p:txBody>
          <a:bodyPr wrap="none" rtlCol="0">
            <a:spAutoFit/>
          </a:bodyPr>
          <a:lstStyle/>
          <a:p>
            <a:pPr algn="ctr"/>
            <a:r>
              <a:rPr lang="en-US" altLang="ja-JP" dirty="0"/>
              <a:t>Debris-concrete</a:t>
            </a:r>
          </a:p>
          <a:p>
            <a:pPr algn="ctr"/>
            <a:r>
              <a:rPr lang="en-US" altLang="ja-JP" dirty="0"/>
              <a:t>Interaction model (2D r-z)</a:t>
            </a:r>
          </a:p>
        </p:txBody>
      </p:sp>
      <p:pic>
        <p:nvPicPr>
          <p:cNvPr id="24" name="図 23">
            <a:extLst>
              <a:ext uri="{FF2B5EF4-FFF2-40B4-BE49-F238E27FC236}">
                <a16:creationId xmlns:a16="http://schemas.microsoft.com/office/drawing/2014/main" id="{2AA23B0C-8E3E-43C3-87D8-FBEEB3C1D226}"/>
              </a:ext>
            </a:extLst>
          </p:cNvPr>
          <p:cNvPicPr>
            <a:picLocks noChangeAspect="1"/>
          </p:cNvPicPr>
          <p:nvPr/>
        </p:nvPicPr>
        <p:blipFill>
          <a:blip r:embed="rId2"/>
          <a:stretch>
            <a:fillRect/>
          </a:stretch>
        </p:blipFill>
        <p:spPr>
          <a:xfrm>
            <a:off x="201000" y="1125000"/>
            <a:ext cx="2729436" cy="3600256"/>
          </a:xfrm>
          <a:prstGeom prst="rect">
            <a:avLst/>
          </a:prstGeom>
        </p:spPr>
      </p:pic>
      <p:sp>
        <p:nvSpPr>
          <p:cNvPr id="25" name="テキスト ボックス 24">
            <a:extLst>
              <a:ext uri="{FF2B5EF4-FFF2-40B4-BE49-F238E27FC236}">
                <a16:creationId xmlns:a16="http://schemas.microsoft.com/office/drawing/2014/main" id="{D086250D-8C59-4F08-9D99-5963E930D539}"/>
              </a:ext>
            </a:extLst>
          </p:cNvPr>
          <p:cNvSpPr txBox="1"/>
          <p:nvPr/>
        </p:nvSpPr>
        <p:spPr>
          <a:xfrm>
            <a:off x="921000" y="5517000"/>
            <a:ext cx="8064000" cy="830997"/>
          </a:xfrm>
          <a:prstGeom prst="rect">
            <a:avLst/>
          </a:prstGeom>
          <a:noFill/>
        </p:spPr>
        <p:txBody>
          <a:bodyPr wrap="square" rtlCol="0">
            <a:spAutoFit/>
          </a:bodyPr>
          <a:lstStyle/>
          <a:p>
            <a:r>
              <a:rPr kumimoji="1" lang="en-US" altLang="ja-JP" sz="2400" dirty="0"/>
              <a:t>The </a:t>
            </a:r>
            <a:r>
              <a:rPr lang="en-US" altLang="ja-JP" sz="2400" dirty="0"/>
              <a:t>current model is unsuitable for a coexistence state of</a:t>
            </a:r>
          </a:p>
          <a:p>
            <a:r>
              <a:rPr lang="en-US" altLang="ja-JP" sz="2400" dirty="0"/>
              <a:t>sodium, debris, and concrete. </a:t>
            </a:r>
            <a:endParaRPr kumimoji="1" lang="ja-JP" altLang="en-US" sz="2400" dirty="0"/>
          </a:p>
        </p:txBody>
      </p:sp>
      <p:pic>
        <p:nvPicPr>
          <p:cNvPr id="6" name="図 5">
            <a:extLst>
              <a:ext uri="{FF2B5EF4-FFF2-40B4-BE49-F238E27FC236}">
                <a16:creationId xmlns:a16="http://schemas.microsoft.com/office/drawing/2014/main" id="{AA0511D3-7412-EA3C-44A7-745458203AAB}"/>
              </a:ext>
            </a:extLst>
          </p:cNvPr>
          <p:cNvPicPr>
            <a:picLocks noChangeAspect="1"/>
          </p:cNvPicPr>
          <p:nvPr/>
        </p:nvPicPr>
        <p:blipFill>
          <a:blip r:embed="rId3"/>
          <a:stretch>
            <a:fillRect/>
          </a:stretch>
        </p:blipFill>
        <p:spPr>
          <a:xfrm>
            <a:off x="3081000" y="1125000"/>
            <a:ext cx="6752407" cy="3096000"/>
          </a:xfrm>
          <a:prstGeom prst="rect">
            <a:avLst/>
          </a:prstGeom>
        </p:spPr>
      </p:pic>
    </p:spTree>
    <p:extLst>
      <p:ext uri="{BB962C8B-B14F-4D97-AF65-F5344CB8AC3E}">
        <p14:creationId xmlns:p14="http://schemas.microsoft.com/office/powerpoint/2010/main" val="2011229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999D5B0E-1E2B-6DEB-8958-0414C247B4B4}"/>
              </a:ext>
            </a:extLst>
          </p:cNvPr>
          <p:cNvSpPr/>
          <p:nvPr/>
        </p:nvSpPr>
        <p:spPr>
          <a:xfrm>
            <a:off x="5169000" y="3573000"/>
            <a:ext cx="4464000" cy="2808000"/>
          </a:xfrm>
          <a:prstGeom prst="roundRect">
            <a:avLst>
              <a:gd name="adj" fmla="val 6727"/>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3" name="四角形: 角を丸くする 2">
            <a:extLst>
              <a:ext uri="{FF2B5EF4-FFF2-40B4-BE49-F238E27FC236}">
                <a16:creationId xmlns:a16="http://schemas.microsoft.com/office/drawing/2014/main" id="{0D32903F-607A-E1C6-F823-A27F3A2C8603}"/>
              </a:ext>
            </a:extLst>
          </p:cNvPr>
          <p:cNvSpPr/>
          <p:nvPr/>
        </p:nvSpPr>
        <p:spPr>
          <a:xfrm>
            <a:off x="273000" y="3573000"/>
            <a:ext cx="3240000" cy="2808000"/>
          </a:xfrm>
          <a:prstGeom prst="roundRect">
            <a:avLst>
              <a:gd name="adj" fmla="val 6727"/>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C1ADCA82-4C6B-4F7B-9B6E-B32AB6A32D87}"/>
              </a:ext>
            </a:extLst>
          </p:cNvPr>
          <p:cNvSpPr>
            <a:spLocks noGrp="1"/>
          </p:cNvSpPr>
          <p:nvPr>
            <p:ph type="title"/>
          </p:nvPr>
        </p:nvSpPr>
        <p:spPr/>
        <p:txBody>
          <a:bodyPr/>
          <a:lstStyle/>
          <a:p>
            <a:r>
              <a:rPr lang="en-US" altLang="ja-JP" dirty="0"/>
              <a:t>Design of ex-vessel integrated model</a:t>
            </a:r>
            <a:endParaRPr lang="ja-JP" altLang="en-US" dirty="0"/>
          </a:p>
        </p:txBody>
      </p:sp>
      <p:sp>
        <p:nvSpPr>
          <p:cNvPr id="4" name="スライド番号プレースホルダー 3">
            <a:extLst>
              <a:ext uri="{FF2B5EF4-FFF2-40B4-BE49-F238E27FC236}">
                <a16:creationId xmlns:a16="http://schemas.microsoft.com/office/drawing/2014/main" id="{C161624F-F920-46E1-82C4-E32684005A5D}"/>
              </a:ext>
            </a:extLst>
          </p:cNvPr>
          <p:cNvSpPr>
            <a:spLocks noGrp="1"/>
          </p:cNvSpPr>
          <p:nvPr>
            <p:ph type="sldNum" sz="quarter" idx="12"/>
          </p:nvPr>
        </p:nvSpPr>
        <p:spPr/>
        <p:txBody>
          <a:bodyPr/>
          <a:lstStyle/>
          <a:p>
            <a:fld id="{D2D8002D-B5B0-4BAC-B1F6-782DDCCE6D9C}" type="slidenum">
              <a:rPr lang="ja-JP" altLang="en-US" smtClean="0"/>
              <a:pPr/>
              <a:t>30</a:t>
            </a:fld>
            <a:endParaRPr lang="ja-JP" altLang="en-US"/>
          </a:p>
        </p:txBody>
      </p:sp>
      <p:sp>
        <p:nvSpPr>
          <p:cNvPr id="35" name="テキスト ボックス 34">
            <a:extLst>
              <a:ext uri="{FF2B5EF4-FFF2-40B4-BE49-F238E27FC236}">
                <a16:creationId xmlns:a16="http://schemas.microsoft.com/office/drawing/2014/main" id="{C5DC73EB-0F0F-44A1-A3D1-2FADD50403F3}"/>
              </a:ext>
            </a:extLst>
          </p:cNvPr>
          <p:cNvSpPr txBox="1"/>
          <p:nvPr/>
        </p:nvSpPr>
        <p:spPr>
          <a:xfrm>
            <a:off x="345000" y="3573000"/>
            <a:ext cx="3138423" cy="369332"/>
          </a:xfrm>
          <a:prstGeom prst="rect">
            <a:avLst/>
          </a:prstGeom>
          <a:noFill/>
        </p:spPr>
        <p:txBody>
          <a:bodyPr wrap="none" rtlCol="0">
            <a:spAutoFit/>
          </a:bodyPr>
          <a:lstStyle/>
          <a:p>
            <a:r>
              <a:rPr lang="en-US" altLang="ja-JP" dirty="0"/>
              <a:t>Transport</a:t>
            </a:r>
            <a:r>
              <a:rPr lang="ja-JP" altLang="en-US" dirty="0"/>
              <a:t> </a:t>
            </a:r>
            <a:r>
              <a:rPr lang="en-US" altLang="ja-JP" dirty="0"/>
              <a:t>calculation module</a:t>
            </a:r>
            <a:endParaRPr kumimoji="1" lang="ja-JP" altLang="en-US" dirty="0"/>
          </a:p>
        </p:txBody>
      </p:sp>
      <p:sp>
        <p:nvSpPr>
          <p:cNvPr id="36" name="テキスト ボックス 35">
            <a:extLst>
              <a:ext uri="{FF2B5EF4-FFF2-40B4-BE49-F238E27FC236}">
                <a16:creationId xmlns:a16="http://schemas.microsoft.com/office/drawing/2014/main" id="{8F207F56-927A-469A-AC0F-FBC0BD302157}"/>
              </a:ext>
            </a:extLst>
          </p:cNvPr>
          <p:cNvSpPr txBox="1"/>
          <p:nvPr/>
        </p:nvSpPr>
        <p:spPr>
          <a:xfrm>
            <a:off x="417000" y="4149000"/>
            <a:ext cx="2952000" cy="646331"/>
          </a:xfrm>
          <a:prstGeom prst="rect">
            <a:avLst/>
          </a:prstGeom>
          <a:noFill/>
          <a:ln w="12700">
            <a:solidFill>
              <a:schemeClr val="tx1"/>
            </a:solidFill>
          </a:ln>
        </p:spPr>
        <p:txBody>
          <a:bodyPr wrap="square" rtlCol="0">
            <a:spAutoFit/>
          </a:bodyPr>
          <a:lstStyle/>
          <a:p>
            <a:pPr algn="ctr"/>
            <a:r>
              <a:rPr lang="en-US" altLang="ja-JP" dirty="0"/>
              <a:t>Atmosphere</a:t>
            </a:r>
            <a:endParaRPr kumimoji="1" lang="en-US" altLang="ja-JP" dirty="0"/>
          </a:p>
          <a:p>
            <a:pPr algn="ctr"/>
            <a:r>
              <a:rPr lang="en-US" altLang="ja-JP" dirty="0"/>
              <a:t>(energy and mass)</a:t>
            </a:r>
          </a:p>
        </p:txBody>
      </p:sp>
      <p:sp>
        <p:nvSpPr>
          <p:cNvPr id="37" name="テキスト ボックス 36">
            <a:extLst>
              <a:ext uri="{FF2B5EF4-FFF2-40B4-BE49-F238E27FC236}">
                <a16:creationId xmlns:a16="http://schemas.microsoft.com/office/drawing/2014/main" id="{A907A69B-5CBE-4B30-9E62-72DF7F408AD2}"/>
              </a:ext>
            </a:extLst>
          </p:cNvPr>
          <p:cNvSpPr txBox="1"/>
          <p:nvPr/>
        </p:nvSpPr>
        <p:spPr>
          <a:xfrm>
            <a:off x="416504" y="5445232"/>
            <a:ext cx="2952496" cy="646331"/>
          </a:xfrm>
          <a:prstGeom prst="rect">
            <a:avLst/>
          </a:prstGeom>
          <a:noFill/>
          <a:ln w="12700">
            <a:solidFill>
              <a:schemeClr val="tx1"/>
            </a:solidFill>
          </a:ln>
        </p:spPr>
        <p:txBody>
          <a:bodyPr wrap="square" rtlCol="0">
            <a:spAutoFit/>
          </a:bodyPr>
          <a:lstStyle/>
          <a:p>
            <a:pPr algn="ctr"/>
            <a:r>
              <a:rPr lang="en-US" altLang="ja-JP" dirty="0"/>
              <a:t>Sodium pool and concrete</a:t>
            </a:r>
            <a:endParaRPr kumimoji="1" lang="en-US" altLang="ja-JP" dirty="0"/>
          </a:p>
          <a:p>
            <a:pPr algn="ctr"/>
            <a:r>
              <a:rPr lang="en-US" altLang="ja-JP" dirty="0"/>
              <a:t>(energy and mass)</a:t>
            </a:r>
            <a:endParaRPr kumimoji="1" lang="ja-JP" altLang="en-US" dirty="0"/>
          </a:p>
        </p:txBody>
      </p:sp>
      <p:sp>
        <p:nvSpPr>
          <p:cNvPr id="38" name="テキスト ボックス 37">
            <a:extLst>
              <a:ext uri="{FF2B5EF4-FFF2-40B4-BE49-F238E27FC236}">
                <a16:creationId xmlns:a16="http://schemas.microsoft.com/office/drawing/2014/main" id="{8064A99C-1D96-40B5-ACD7-B6C3E896409C}"/>
              </a:ext>
            </a:extLst>
          </p:cNvPr>
          <p:cNvSpPr txBox="1"/>
          <p:nvPr/>
        </p:nvSpPr>
        <p:spPr>
          <a:xfrm>
            <a:off x="5169000" y="3645000"/>
            <a:ext cx="4416594" cy="369332"/>
          </a:xfrm>
          <a:prstGeom prst="rect">
            <a:avLst/>
          </a:prstGeom>
          <a:noFill/>
        </p:spPr>
        <p:txBody>
          <a:bodyPr wrap="none" rtlCol="0">
            <a:spAutoFit/>
          </a:bodyPr>
          <a:lstStyle/>
          <a:p>
            <a:r>
              <a:rPr kumimoji="1" lang="en-US" altLang="ja-JP" dirty="0"/>
              <a:t>Individual phenomena calculation module</a:t>
            </a:r>
            <a:endParaRPr kumimoji="1" lang="ja-JP" altLang="en-US" dirty="0"/>
          </a:p>
        </p:txBody>
      </p:sp>
      <p:sp>
        <p:nvSpPr>
          <p:cNvPr id="39" name="テキスト ボックス 38">
            <a:extLst>
              <a:ext uri="{FF2B5EF4-FFF2-40B4-BE49-F238E27FC236}">
                <a16:creationId xmlns:a16="http://schemas.microsoft.com/office/drawing/2014/main" id="{CFE27E1D-1EFA-45C7-939C-708DC78AD3DD}"/>
              </a:ext>
            </a:extLst>
          </p:cNvPr>
          <p:cNvSpPr txBox="1"/>
          <p:nvPr/>
        </p:nvSpPr>
        <p:spPr>
          <a:xfrm>
            <a:off x="5817000" y="4149000"/>
            <a:ext cx="3168000" cy="646331"/>
          </a:xfrm>
          <a:prstGeom prst="rect">
            <a:avLst/>
          </a:prstGeom>
          <a:noFill/>
          <a:ln w="12700">
            <a:solidFill>
              <a:schemeClr val="tx1"/>
            </a:solidFill>
          </a:ln>
        </p:spPr>
        <p:txBody>
          <a:bodyPr wrap="square" rtlCol="0">
            <a:spAutoFit/>
          </a:bodyPr>
          <a:lstStyle/>
          <a:p>
            <a:pPr algn="ctr"/>
            <a:r>
              <a:rPr lang="en-US" altLang="ja-JP" dirty="0"/>
              <a:t>Sodium pool fire</a:t>
            </a:r>
          </a:p>
          <a:p>
            <a:pPr algn="ctr"/>
            <a:r>
              <a:rPr lang="en-US" altLang="ja-JP" dirty="0"/>
              <a:t>(heat and mass source)</a:t>
            </a:r>
          </a:p>
        </p:txBody>
      </p:sp>
      <p:sp>
        <p:nvSpPr>
          <p:cNvPr id="40" name="テキスト ボックス 39">
            <a:extLst>
              <a:ext uri="{FF2B5EF4-FFF2-40B4-BE49-F238E27FC236}">
                <a16:creationId xmlns:a16="http://schemas.microsoft.com/office/drawing/2014/main" id="{256C68B1-2CCC-4F61-B76A-8585B53B736E}"/>
              </a:ext>
            </a:extLst>
          </p:cNvPr>
          <p:cNvSpPr txBox="1"/>
          <p:nvPr/>
        </p:nvSpPr>
        <p:spPr>
          <a:xfrm>
            <a:off x="5817000" y="4869000"/>
            <a:ext cx="3168000" cy="646331"/>
          </a:xfrm>
          <a:prstGeom prst="rect">
            <a:avLst/>
          </a:prstGeom>
          <a:noFill/>
          <a:ln w="12700">
            <a:solidFill>
              <a:schemeClr val="tx1"/>
            </a:solidFill>
          </a:ln>
        </p:spPr>
        <p:txBody>
          <a:bodyPr wrap="square" rtlCol="0">
            <a:spAutoFit/>
          </a:bodyPr>
          <a:lstStyle/>
          <a:p>
            <a:pPr algn="ctr"/>
            <a:r>
              <a:rPr lang="en-US" altLang="ja-JP" dirty="0"/>
              <a:t>Sodium-concrete interaction</a:t>
            </a:r>
          </a:p>
          <a:p>
            <a:pPr algn="ctr"/>
            <a:r>
              <a:rPr lang="en-US" altLang="ja-JP" dirty="0"/>
              <a:t>(heat and mass source)</a:t>
            </a:r>
          </a:p>
        </p:txBody>
      </p:sp>
      <p:sp>
        <p:nvSpPr>
          <p:cNvPr id="41" name="テキスト ボックス 40">
            <a:extLst>
              <a:ext uri="{FF2B5EF4-FFF2-40B4-BE49-F238E27FC236}">
                <a16:creationId xmlns:a16="http://schemas.microsoft.com/office/drawing/2014/main" id="{682BE3CA-6A37-4F61-A926-89B8C0849804}"/>
              </a:ext>
            </a:extLst>
          </p:cNvPr>
          <p:cNvSpPr txBox="1"/>
          <p:nvPr/>
        </p:nvSpPr>
        <p:spPr>
          <a:xfrm>
            <a:off x="5817000" y="5589000"/>
            <a:ext cx="3168000" cy="646331"/>
          </a:xfrm>
          <a:prstGeom prst="rect">
            <a:avLst/>
          </a:prstGeom>
          <a:noFill/>
          <a:ln w="12700">
            <a:solidFill>
              <a:schemeClr val="tx1"/>
            </a:solidFill>
          </a:ln>
        </p:spPr>
        <p:txBody>
          <a:bodyPr wrap="square" rtlCol="0">
            <a:spAutoFit/>
          </a:bodyPr>
          <a:lstStyle/>
          <a:p>
            <a:pPr algn="ctr"/>
            <a:r>
              <a:rPr lang="en-US" altLang="ja-JP" dirty="0"/>
              <a:t>Debris-concrete</a:t>
            </a:r>
            <a:r>
              <a:rPr lang="ja-JP" altLang="en-US" dirty="0"/>
              <a:t> </a:t>
            </a:r>
            <a:r>
              <a:rPr lang="en-US" altLang="ja-JP" dirty="0"/>
              <a:t>interaction</a:t>
            </a:r>
          </a:p>
          <a:p>
            <a:pPr algn="ctr"/>
            <a:r>
              <a:rPr lang="en-US" altLang="ja-JP" dirty="0"/>
              <a:t>(heat and mass source)</a:t>
            </a:r>
          </a:p>
        </p:txBody>
      </p:sp>
      <p:sp>
        <p:nvSpPr>
          <p:cNvPr id="42" name="矢印: 上下 41">
            <a:extLst>
              <a:ext uri="{FF2B5EF4-FFF2-40B4-BE49-F238E27FC236}">
                <a16:creationId xmlns:a16="http://schemas.microsoft.com/office/drawing/2014/main" id="{35858334-9AD1-457D-9BA5-9DBDEC39B5EF}"/>
              </a:ext>
            </a:extLst>
          </p:cNvPr>
          <p:cNvSpPr/>
          <p:nvPr/>
        </p:nvSpPr>
        <p:spPr>
          <a:xfrm>
            <a:off x="1713000" y="4797000"/>
            <a:ext cx="360040" cy="648000"/>
          </a:xfrm>
          <a:prstGeom prst="upDownArrow">
            <a:avLst/>
          </a:prstGeom>
          <a:noFill/>
          <a:ln w="1270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 name="矢印: 右 42">
            <a:extLst>
              <a:ext uri="{FF2B5EF4-FFF2-40B4-BE49-F238E27FC236}">
                <a16:creationId xmlns:a16="http://schemas.microsoft.com/office/drawing/2014/main" id="{BDB1E011-5FE6-497F-A926-1E7B846148A3}"/>
              </a:ext>
            </a:extLst>
          </p:cNvPr>
          <p:cNvSpPr/>
          <p:nvPr/>
        </p:nvSpPr>
        <p:spPr>
          <a:xfrm>
            <a:off x="3873000" y="4365000"/>
            <a:ext cx="936104" cy="432048"/>
          </a:xfrm>
          <a:prstGeom prst="rightArrow">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1D91241F-7692-4899-A048-C06147DA929A}"/>
              </a:ext>
            </a:extLst>
          </p:cNvPr>
          <p:cNvSpPr txBox="1"/>
          <p:nvPr/>
        </p:nvSpPr>
        <p:spPr>
          <a:xfrm>
            <a:off x="3729000" y="4005000"/>
            <a:ext cx="1223412" cy="369332"/>
          </a:xfrm>
          <a:prstGeom prst="rect">
            <a:avLst/>
          </a:prstGeom>
          <a:noFill/>
        </p:spPr>
        <p:txBody>
          <a:bodyPr wrap="none" rtlCol="0">
            <a:spAutoFit/>
          </a:bodyPr>
          <a:lstStyle/>
          <a:p>
            <a:r>
              <a:rPr lang="en-US" altLang="ja-JP" dirty="0"/>
              <a:t>conditions</a:t>
            </a:r>
            <a:endParaRPr kumimoji="1" lang="ja-JP" altLang="en-US" dirty="0"/>
          </a:p>
        </p:txBody>
      </p:sp>
      <p:sp>
        <p:nvSpPr>
          <p:cNvPr id="45" name="矢印: 右 44">
            <a:extLst>
              <a:ext uri="{FF2B5EF4-FFF2-40B4-BE49-F238E27FC236}">
                <a16:creationId xmlns:a16="http://schemas.microsoft.com/office/drawing/2014/main" id="{6A79DB9E-4E4D-4037-A30D-DC06F670CD17}"/>
              </a:ext>
            </a:extLst>
          </p:cNvPr>
          <p:cNvSpPr/>
          <p:nvPr/>
        </p:nvSpPr>
        <p:spPr>
          <a:xfrm flipH="1">
            <a:off x="3873000" y="5157000"/>
            <a:ext cx="936104" cy="432048"/>
          </a:xfrm>
          <a:prstGeom prst="rightArrow">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209E3943-07C3-478D-90FD-BF749FBC23FB}"/>
              </a:ext>
            </a:extLst>
          </p:cNvPr>
          <p:cNvSpPr txBox="1"/>
          <p:nvPr/>
        </p:nvSpPr>
        <p:spPr>
          <a:xfrm>
            <a:off x="3585000" y="5589000"/>
            <a:ext cx="1492716" cy="646331"/>
          </a:xfrm>
          <a:prstGeom prst="rect">
            <a:avLst/>
          </a:prstGeom>
          <a:noFill/>
        </p:spPr>
        <p:txBody>
          <a:bodyPr wrap="none" rtlCol="0">
            <a:spAutoFit/>
          </a:bodyPr>
          <a:lstStyle/>
          <a:p>
            <a:r>
              <a:rPr lang="en-US" altLang="ja-JP" dirty="0"/>
              <a:t>Heat</a:t>
            </a:r>
            <a:r>
              <a:rPr lang="ja-JP" altLang="en-US" dirty="0"/>
              <a:t> </a:t>
            </a:r>
            <a:r>
              <a:rPr lang="en-US" altLang="ja-JP" dirty="0"/>
              <a:t>and</a:t>
            </a:r>
          </a:p>
          <a:p>
            <a:r>
              <a:rPr lang="en-US" altLang="ja-JP" dirty="0"/>
              <a:t>mass </a:t>
            </a:r>
            <a:r>
              <a:rPr kumimoji="1" lang="en-US" altLang="ja-JP" dirty="0"/>
              <a:t>source</a:t>
            </a:r>
            <a:endParaRPr kumimoji="1" lang="ja-JP" altLang="en-US" dirty="0"/>
          </a:p>
        </p:txBody>
      </p:sp>
      <p:sp>
        <p:nvSpPr>
          <p:cNvPr id="52" name="正方形/長方形 51">
            <a:extLst>
              <a:ext uri="{FF2B5EF4-FFF2-40B4-BE49-F238E27FC236}">
                <a16:creationId xmlns:a16="http://schemas.microsoft.com/office/drawing/2014/main" id="{2E682808-A863-485C-9DEE-E42FCD29EF90}"/>
              </a:ext>
            </a:extLst>
          </p:cNvPr>
          <p:cNvSpPr/>
          <p:nvPr/>
        </p:nvSpPr>
        <p:spPr>
          <a:xfrm>
            <a:off x="5457056" y="1160748"/>
            <a:ext cx="360040" cy="14401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C67D407E-F5D1-4009-975C-B76E48FE9BF1}"/>
              </a:ext>
            </a:extLst>
          </p:cNvPr>
          <p:cNvSpPr txBox="1"/>
          <p:nvPr/>
        </p:nvSpPr>
        <p:spPr>
          <a:xfrm>
            <a:off x="5817096" y="1052736"/>
            <a:ext cx="2738250" cy="1077218"/>
          </a:xfrm>
          <a:prstGeom prst="rect">
            <a:avLst/>
          </a:prstGeom>
          <a:noFill/>
        </p:spPr>
        <p:txBody>
          <a:bodyPr wrap="none" rtlCol="0">
            <a:spAutoFit/>
          </a:bodyPr>
          <a:lstStyle/>
          <a:p>
            <a:r>
              <a:rPr lang="en-US" altLang="ja-JP" sz="1600" dirty="0"/>
              <a:t>Sodium pool</a:t>
            </a:r>
            <a:endParaRPr kumimoji="1" lang="en-US" altLang="ja-JP" sz="1600" dirty="0"/>
          </a:p>
          <a:p>
            <a:r>
              <a:rPr lang="en-US" altLang="ja-JP" sz="1600" dirty="0"/>
              <a:t>Sodium-concrete interaction</a:t>
            </a:r>
            <a:endParaRPr kumimoji="1" lang="en-US" altLang="ja-JP" sz="1600" dirty="0"/>
          </a:p>
          <a:p>
            <a:r>
              <a:rPr lang="en-US" altLang="ja-JP" sz="1600" dirty="0"/>
              <a:t>Debris-concrete interaction</a:t>
            </a:r>
          </a:p>
          <a:p>
            <a:r>
              <a:rPr lang="en-US" altLang="ja-JP" sz="1600" dirty="0"/>
              <a:t>Non-damaged concrete</a:t>
            </a:r>
          </a:p>
        </p:txBody>
      </p:sp>
      <p:sp>
        <p:nvSpPr>
          <p:cNvPr id="54" name="正方形/長方形 53">
            <a:extLst>
              <a:ext uri="{FF2B5EF4-FFF2-40B4-BE49-F238E27FC236}">
                <a16:creationId xmlns:a16="http://schemas.microsoft.com/office/drawing/2014/main" id="{1C70F3A7-4EB0-4DD0-93C3-3E4368D8ACA0}"/>
              </a:ext>
            </a:extLst>
          </p:cNvPr>
          <p:cNvSpPr/>
          <p:nvPr/>
        </p:nvSpPr>
        <p:spPr>
          <a:xfrm>
            <a:off x="5457056" y="1405235"/>
            <a:ext cx="360040" cy="144016"/>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07745CC8-8462-4448-9C70-FF509914E178}"/>
              </a:ext>
            </a:extLst>
          </p:cNvPr>
          <p:cNvSpPr/>
          <p:nvPr/>
        </p:nvSpPr>
        <p:spPr>
          <a:xfrm>
            <a:off x="5457056" y="1649722"/>
            <a:ext cx="360040" cy="144016"/>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A3954507-17D1-4C6D-9DDC-D34676EB6FAE}"/>
              </a:ext>
            </a:extLst>
          </p:cNvPr>
          <p:cNvSpPr/>
          <p:nvPr/>
        </p:nvSpPr>
        <p:spPr>
          <a:xfrm>
            <a:off x="5457056" y="1894208"/>
            <a:ext cx="360040" cy="144016"/>
          </a:xfrm>
          <a:prstGeom prst="rect">
            <a:avLst/>
          </a:prstGeom>
          <a:solidFill>
            <a:srgbClr val="D9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9" name="図 68">
            <a:extLst>
              <a:ext uri="{FF2B5EF4-FFF2-40B4-BE49-F238E27FC236}">
                <a16:creationId xmlns:a16="http://schemas.microsoft.com/office/drawing/2014/main" id="{FCE7CCF9-64FB-4823-9FDF-4569631DD460}"/>
              </a:ext>
            </a:extLst>
          </p:cNvPr>
          <p:cNvPicPr>
            <a:picLocks noChangeAspect="1"/>
          </p:cNvPicPr>
          <p:nvPr/>
        </p:nvPicPr>
        <p:blipFill>
          <a:blip r:embed="rId2"/>
          <a:stretch>
            <a:fillRect/>
          </a:stretch>
        </p:blipFill>
        <p:spPr>
          <a:xfrm>
            <a:off x="1064999" y="837000"/>
            <a:ext cx="3845251" cy="2592000"/>
          </a:xfrm>
          <a:prstGeom prst="rect">
            <a:avLst/>
          </a:prstGeom>
        </p:spPr>
      </p:pic>
    </p:spTree>
    <p:extLst>
      <p:ext uri="{BB962C8B-B14F-4D97-AF65-F5344CB8AC3E}">
        <p14:creationId xmlns:p14="http://schemas.microsoft.com/office/powerpoint/2010/main" val="2087588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BE684A-AC7F-F965-F95E-DDD02A44C744}"/>
              </a:ext>
            </a:extLst>
          </p:cNvPr>
          <p:cNvSpPr>
            <a:spLocks noGrp="1"/>
          </p:cNvSpPr>
          <p:nvPr>
            <p:ph type="title"/>
          </p:nvPr>
        </p:nvSpPr>
        <p:spPr/>
        <p:txBody>
          <a:bodyPr/>
          <a:lstStyle/>
          <a:p>
            <a:r>
              <a:rPr lang="en-US" altLang="ja-JP" dirty="0"/>
              <a:t>What is ARKADIA ?</a:t>
            </a:r>
            <a:endParaRPr lang="ja-JP" altLang="en-US" dirty="0"/>
          </a:p>
        </p:txBody>
      </p:sp>
      <p:sp>
        <p:nvSpPr>
          <p:cNvPr id="4" name="テキスト プレースホルダー 3">
            <a:extLst>
              <a:ext uri="{FF2B5EF4-FFF2-40B4-BE49-F238E27FC236}">
                <a16:creationId xmlns:a16="http://schemas.microsoft.com/office/drawing/2014/main" id="{6468AAD8-E496-B788-FE9A-9F3911DB4A47}"/>
              </a:ext>
            </a:extLst>
          </p:cNvPr>
          <p:cNvSpPr>
            <a:spLocks noGrp="1"/>
          </p:cNvSpPr>
          <p:nvPr>
            <p:ph idx="1"/>
          </p:nvPr>
        </p:nvSpPr>
        <p:spPr>
          <a:xfrm>
            <a:off x="495300" y="1988840"/>
            <a:ext cx="8915400" cy="2304256"/>
          </a:xfrm>
        </p:spPr>
        <p:txBody>
          <a:bodyPr/>
          <a:lstStyle/>
          <a:p>
            <a:r>
              <a:rPr lang="en-US" altLang="ja-JP" dirty="0">
                <a:solidFill>
                  <a:schemeClr val="tx2"/>
                </a:solidFill>
              </a:rPr>
              <a:t>Knowledge base that stores insights from past nuclear reactor development projects and R&amp;D</a:t>
            </a:r>
          </a:p>
          <a:p>
            <a:r>
              <a:rPr lang="en-US" altLang="ja-JP" dirty="0">
                <a:solidFill>
                  <a:schemeClr val="tx2"/>
                </a:solidFill>
              </a:rPr>
              <a:t>State-of-the-art computational methods linked with the knowledge base and AI*</a:t>
            </a:r>
          </a:p>
        </p:txBody>
      </p:sp>
      <p:sp>
        <p:nvSpPr>
          <p:cNvPr id="3" name="スライド番号プレースホルダー 2">
            <a:extLst>
              <a:ext uri="{FF2B5EF4-FFF2-40B4-BE49-F238E27FC236}">
                <a16:creationId xmlns:a16="http://schemas.microsoft.com/office/drawing/2014/main" id="{4BED0DC5-0120-EE14-F156-EECF36E58752}"/>
              </a:ext>
            </a:extLst>
          </p:cNvPr>
          <p:cNvSpPr>
            <a:spLocks noGrp="1"/>
          </p:cNvSpPr>
          <p:nvPr>
            <p:ph type="sldNum" sz="quarter" idx="12"/>
          </p:nvPr>
        </p:nvSpPr>
        <p:spPr/>
        <p:txBody>
          <a:bodyPr/>
          <a:lstStyle/>
          <a:p>
            <a:fld id="{D2D8002D-B5B0-4BAC-B1F6-782DDCCE6D9C}" type="slidenum">
              <a:rPr lang="ja-JP" altLang="en-US" smtClean="0"/>
              <a:pPr/>
              <a:t>3</a:t>
            </a:fld>
            <a:endParaRPr lang="ja-JP" altLang="en-US"/>
          </a:p>
        </p:txBody>
      </p:sp>
      <p:sp>
        <p:nvSpPr>
          <p:cNvPr id="5" name="テキスト ボックス 4">
            <a:extLst>
              <a:ext uri="{FF2B5EF4-FFF2-40B4-BE49-F238E27FC236}">
                <a16:creationId xmlns:a16="http://schemas.microsoft.com/office/drawing/2014/main" id="{F218E98D-A2E2-9059-5BC1-3B6CA5BC91BB}"/>
              </a:ext>
            </a:extLst>
          </p:cNvPr>
          <p:cNvSpPr txBox="1"/>
          <p:nvPr/>
        </p:nvSpPr>
        <p:spPr>
          <a:xfrm>
            <a:off x="489000" y="981000"/>
            <a:ext cx="8928000" cy="830997"/>
          </a:xfrm>
          <a:prstGeom prst="rect">
            <a:avLst/>
          </a:prstGeom>
          <a:noFill/>
        </p:spPr>
        <p:txBody>
          <a:bodyPr wrap="square" rtlCol="0">
            <a:spAutoFit/>
          </a:bodyPr>
          <a:lstStyle/>
          <a:p>
            <a:r>
              <a:rPr lang="en-US" altLang="ja-JP" sz="2400" u="sng" dirty="0"/>
              <a:t>A</a:t>
            </a:r>
            <a:r>
              <a:rPr lang="en-US" altLang="ja-JP" sz="2400" dirty="0"/>
              <a:t>dvanced </a:t>
            </a:r>
            <a:r>
              <a:rPr lang="en-US" altLang="ja-JP" sz="2400" u="sng" dirty="0"/>
              <a:t>R</a:t>
            </a:r>
            <a:r>
              <a:rPr lang="en-US" altLang="ja-JP" sz="2400" dirty="0"/>
              <a:t>eactor </a:t>
            </a:r>
            <a:r>
              <a:rPr lang="en-US" altLang="ja-JP" sz="2400" u="sng" dirty="0"/>
              <a:t>K</a:t>
            </a:r>
            <a:r>
              <a:rPr lang="en-US" altLang="ja-JP" sz="2400" dirty="0"/>
              <a:t>nowledge- and </a:t>
            </a:r>
            <a:r>
              <a:rPr lang="en-US" altLang="ja-JP" sz="2400" u="sng" dirty="0"/>
              <a:t>A</a:t>
            </a:r>
            <a:r>
              <a:rPr lang="en-US" altLang="ja-JP" sz="2400" dirty="0"/>
              <a:t>I-aided </a:t>
            </a:r>
            <a:r>
              <a:rPr lang="en-US" altLang="ja-JP" sz="2400" u="sng" dirty="0"/>
              <a:t>D</a:t>
            </a:r>
            <a:r>
              <a:rPr lang="en-US" altLang="ja-JP" sz="2400" dirty="0"/>
              <a:t>esign </a:t>
            </a:r>
            <a:r>
              <a:rPr lang="en-US" altLang="ja-JP" sz="2400" u="sng" dirty="0"/>
              <a:t>I</a:t>
            </a:r>
            <a:r>
              <a:rPr lang="en-US" altLang="ja-JP" sz="2400" dirty="0"/>
              <a:t>ntegration </a:t>
            </a:r>
            <a:r>
              <a:rPr lang="en-US" altLang="ja-JP" sz="2400" u="sng" dirty="0"/>
              <a:t>A</a:t>
            </a:r>
            <a:r>
              <a:rPr lang="en-US" altLang="ja-JP" sz="2400" dirty="0"/>
              <a:t>pproach through the whole plant lifecycle</a:t>
            </a:r>
            <a:endParaRPr kumimoji="1" lang="ja-JP" altLang="en-US" sz="2400" dirty="0"/>
          </a:p>
        </p:txBody>
      </p:sp>
      <p:sp>
        <p:nvSpPr>
          <p:cNvPr id="6" name="テキスト ボックス 5">
            <a:extLst>
              <a:ext uri="{FF2B5EF4-FFF2-40B4-BE49-F238E27FC236}">
                <a16:creationId xmlns:a16="http://schemas.microsoft.com/office/drawing/2014/main" id="{261CFE60-EEDA-54DD-70BE-7A66C5E42D4E}"/>
              </a:ext>
            </a:extLst>
          </p:cNvPr>
          <p:cNvSpPr txBox="1"/>
          <p:nvPr/>
        </p:nvSpPr>
        <p:spPr>
          <a:xfrm>
            <a:off x="632520" y="4725144"/>
            <a:ext cx="8640960" cy="1384995"/>
          </a:xfrm>
          <a:prstGeom prst="rect">
            <a:avLst/>
          </a:prstGeom>
          <a:noFill/>
        </p:spPr>
        <p:txBody>
          <a:bodyPr wrap="square" rtlCol="0">
            <a:spAutoFit/>
          </a:bodyPr>
          <a:lstStyle/>
          <a:p>
            <a:r>
              <a:rPr lang="en-US" altLang="ja-JP" sz="2800" dirty="0"/>
              <a:t>A</a:t>
            </a:r>
            <a:r>
              <a:rPr kumimoji="1" lang="en-US" altLang="ja-JP" sz="2800" dirty="0"/>
              <a:t>utomatic optimization of plant design including </a:t>
            </a:r>
            <a:r>
              <a:rPr lang="en-US" altLang="ja-JP" sz="2800" dirty="0"/>
              <a:t>safety measures from </a:t>
            </a:r>
            <a:r>
              <a:rPr kumimoji="1" lang="en-US" altLang="ja-JP" sz="2800" dirty="0"/>
              <a:t>various perspectives such as safety and economics</a:t>
            </a:r>
            <a:endParaRPr kumimoji="1" lang="ja-JP" altLang="en-US" sz="2800" dirty="0"/>
          </a:p>
        </p:txBody>
      </p:sp>
      <p:sp>
        <p:nvSpPr>
          <p:cNvPr id="7" name="矢印: 下 6">
            <a:extLst>
              <a:ext uri="{FF2B5EF4-FFF2-40B4-BE49-F238E27FC236}">
                <a16:creationId xmlns:a16="http://schemas.microsoft.com/office/drawing/2014/main" id="{69ADA863-1CD0-4318-0283-A1F11D24E3C7}"/>
              </a:ext>
            </a:extLst>
          </p:cNvPr>
          <p:cNvSpPr/>
          <p:nvPr/>
        </p:nvSpPr>
        <p:spPr>
          <a:xfrm>
            <a:off x="4664968" y="4149080"/>
            <a:ext cx="576000" cy="504000"/>
          </a:xfrm>
          <a:prstGeom prst="downArrow">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BDCE2EF2-1CFC-655F-02FD-B0C4CFF6F4FE}"/>
              </a:ext>
            </a:extLst>
          </p:cNvPr>
          <p:cNvSpPr txBox="1"/>
          <p:nvPr/>
        </p:nvSpPr>
        <p:spPr>
          <a:xfrm>
            <a:off x="7113240" y="6021288"/>
            <a:ext cx="2364815" cy="369332"/>
          </a:xfrm>
          <a:prstGeom prst="rect">
            <a:avLst/>
          </a:prstGeom>
          <a:noFill/>
        </p:spPr>
        <p:txBody>
          <a:bodyPr wrap="none" rtlCol="0">
            <a:spAutoFit/>
          </a:bodyPr>
          <a:lstStyle/>
          <a:p>
            <a:r>
              <a:rPr kumimoji="1" lang="en-US" altLang="ja-JP" dirty="0"/>
              <a:t>* Artificial Intelligence</a:t>
            </a:r>
            <a:endParaRPr kumimoji="1" lang="ja-JP" altLang="en-US" dirty="0"/>
          </a:p>
        </p:txBody>
      </p:sp>
    </p:spTree>
    <p:extLst>
      <p:ext uri="{BB962C8B-B14F-4D97-AF65-F5344CB8AC3E}">
        <p14:creationId xmlns:p14="http://schemas.microsoft.com/office/powerpoint/2010/main" val="4250227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12B131-D76D-407D-8B0E-A54BCEB2F7E0}"/>
              </a:ext>
            </a:extLst>
          </p:cNvPr>
          <p:cNvSpPr>
            <a:spLocks noGrp="1"/>
          </p:cNvSpPr>
          <p:nvPr>
            <p:ph type="title"/>
          </p:nvPr>
        </p:nvSpPr>
        <p:spPr/>
        <p:txBody>
          <a:bodyPr/>
          <a:lstStyle/>
          <a:p>
            <a:r>
              <a:rPr lang="en-US" altLang="ja-JP" dirty="0"/>
              <a:t>Development motivation</a:t>
            </a:r>
            <a:endParaRPr lang="ja-JP" altLang="en-US" dirty="0"/>
          </a:p>
        </p:txBody>
      </p:sp>
      <p:sp>
        <p:nvSpPr>
          <p:cNvPr id="3" name="コンテンツ プレースホルダー 2">
            <a:extLst>
              <a:ext uri="{FF2B5EF4-FFF2-40B4-BE49-F238E27FC236}">
                <a16:creationId xmlns:a16="http://schemas.microsoft.com/office/drawing/2014/main" id="{04D1B573-9CC2-4744-9E35-AA5759A0E63F}"/>
              </a:ext>
            </a:extLst>
          </p:cNvPr>
          <p:cNvSpPr>
            <a:spLocks noGrp="1"/>
          </p:cNvSpPr>
          <p:nvPr>
            <p:ph idx="1"/>
          </p:nvPr>
        </p:nvSpPr>
        <p:spPr/>
        <p:txBody>
          <a:bodyPr/>
          <a:lstStyle/>
          <a:p>
            <a:r>
              <a:rPr lang="en-US" altLang="ja-JP" dirty="0"/>
              <a:t>Support evaluation of</a:t>
            </a:r>
            <a:r>
              <a:rPr lang="ja-JP" altLang="en-US" dirty="0"/>
              <a:t> </a:t>
            </a:r>
            <a:r>
              <a:rPr lang="en-US" altLang="ja-JP" dirty="0"/>
              <a:t>various innovative reactor concepts represented by SFRs*</a:t>
            </a:r>
          </a:p>
          <a:p>
            <a:r>
              <a:rPr lang="en-US" altLang="ja-JP" dirty="0"/>
              <a:t>Optimize plant lifecycle of advanced reactors automatically by using state-of-the-art simulation technologies and knowledge</a:t>
            </a:r>
          </a:p>
          <a:p>
            <a:r>
              <a:rPr lang="en-US" altLang="ja-JP" dirty="0"/>
              <a:t>Keep and transfer technology bases including knowledge</a:t>
            </a:r>
          </a:p>
          <a:p>
            <a:r>
              <a:rPr lang="en-US" altLang="ja-JP" dirty="0"/>
              <a:t>Develop human resources</a:t>
            </a:r>
            <a:endParaRPr lang="ja-JP" altLang="en-US" dirty="0"/>
          </a:p>
        </p:txBody>
      </p:sp>
      <p:sp>
        <p:nvSpPr>
          <p:cNvPr id="4" name="スライド番号プレースホルダー 3">
            <a:extLst>
              <a:ext uri="{FF2B5EF4-FFF2-40B4-BE49-F238E27FC236}">
                <a16:creationId xmlns:a16="http://schemas.microsoft.com/office/drawing/2014/main" id="{61E5A110-692F-4279-B721-CBBDB86E8EA3}"/>
              </a:ext>
            </a:extLst>
          </p:cNvPr>
          <p:cNvSpPr>
            <a:spLocks noGrp="1"/>
          </p:cNvSpPr>
          <p:nvPr>
            <p:ph type="sldNum" sz="quarter" idx="12"/>
          </p:nvPr>
        </p:nvSpPr>
        <p:spPr/>
        <p:txBody>
          <a:bodyPr/>
          <a:lstStyle/>
          <a:p>
            <a:fld id="{D2D8002D-B5B0-4BAC-B1F6-782DDCCE6D9C}" type="slidenum">
              <a:rPr lang="ja-JP" altLang="en-US" smtClean="0"/>
              <a:pPr/>
              <a:t>4</a:t>
            </a:fld>
            <a:endParaRPr lang="ja-JP" altLang="en-US"/>
          </a:p>
        </p:txBody>
      </p:sp>
      <p:sp>
        <p:nvSpPr>
          <p:cNvPr id="8" name="テキスト ボックス 7">
            <a:extLst>
              <a:ext uri="{FF2B5EF4-FFF2-40B4-BE49-F238E27FC236}">
                <a16:creationId xmlns:a16="http://schemas.microsoft.com/office/drawing/2014/main" id="{267FEFE5-FC84-60EE-34EB-8417855797BA}"/>
              </a:ext>
            </a:extLst>
          </p:cNvPr>
          <p:cNvSpPr txBox="1"/>
          <p:nvPr/>
        </p:nvSpPr>
        <p:spPr>
          <a:xfrm>
            <a:off x="5745088" y="5589240"/>
            <a:ext cx="3211135" cy="369332"/>
          </a:xfrm>
          <a:prstGeom prst="rect">
            <a:avLst/>
          </a:prstGeom>
          <a:noFill/>
        </p:spPr>
        <p:txBody>
          <a:bodyPr wrap="none" rtlCol="0">
            <a:spAutoFit/>
          </a:bodyPr>
          <a:lstStyle/>
          <a:p>
            <a:r>
              <a:rPr kumimoji="1" lang="en-US" altLang="ja-JP" dirty="0"/>
              <a:t>* Sodium</a:t>
            </a:r>
            <a:r>
              <a:rPr lang="en-US" altLang="ja-JP" dirty="0"/>
              <a:t>-cooled fast reactors</a:t>
            </a:r>
            <a:endParaRPr kumimoji="1" lang="en-US" altLang="ja-JP" dirty="0"/>
          </a:p>
        </p:txBody>
      </p:sp>
    </p:spTree>
    <p:extLst>
      <p:ext uri="{BB962C8B-B14F-4D97-AF65-F5344CB8AC3E}">
        <p14:creationId xmlns:p14="http://schemas.microsoft.com/office/powerpoint/2010/main" val="3212969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グループ化 81">
            <a:extLst>
              <a:ext uri="{FF2B5EF4-FFF2-40B4-BE49-F238E27FC236}">
                <a16:creationId xmlns:a16="http://schemas.microsoft.com/office/drawing/2014/main" id="{BDD9D865-0BB5-4209-94F2-701076A0C23A}"/>
              </a:ext>
            </a:extLst>
          </p:cNvPr>
          <p:cNvGrpSpPr/>
          <p:nvPr/>
        </p:nvGrpSpPr>
        <p:grpSpPr>
          <a:xfrm>
            <a:off x="4880984" y="3932856"/>
            <a:ext cx="4464000" cy="1008000"/>
            <a:chOff x="4737000" y="3357000"/>
            <a:chExt cx="4464000" cy="1008000"/>
          </a:xfrm>
        </p:grpSpPr>
        <p:sp>
          <p:nvSpPr>
            <p:cNvPr id="83" name="正方形/長方形 82">
              <a:extLst>
                <a:ext uri="{FF2B5EF4-FFF2-40B4-BE49-F238E27FC236}">
                  <a16:creationId xmlns:a16="http://schemas.microsoft.com/office/drawing/2014/main" id="{99EA035D-CA70-452F-971A-80ED6D32E627}"/>
                </a:ext>
              </a:extLst>
            </p:cNvPr>
            <p:cNvSpPr/>
            <p:nvPr/>
          </p:nvSpPr>
          <p:spPr>
            <a:xfrm>
              <a:off x="4737000" y="4077000"/>
              <a:ext cx="4464000" cy="288000"/>
            </a:xfrm>
            <a:prstGeom prst="rect">
              <a:avLst/>
            </a:prstGeom>
            <a:gradFill flip="none" rotWithShape="1">
              <a:gsLst>
                <a:gs pos="0">
                  <a:srgbClr val="4472C4">
                    <a:lumMod val="67000"/>
                  </a:srgbClr>
                </a:gs>
                <a:gs pos="48000">
                  <a:srgbClr val="4472C4">
                    <a:lumMod val="97000"/>
                    <a:lumOff val="3000"/>
                  </a:srgbClr>
                </a:gs>
                <a:gs pos="100000">
                  <a:srgbClr val="4472C4">
                    <a:lumMod val="60000"/>
                    <a:lumOff val="40000"/>
                  </a:srgbClr>
                </a:gs>
              </a:gsLst>
              <a:lin ang="16200000" scaled="1"/>
              <a:tileRect/>
            </a:gra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b="1" i="0" u="none" strike="noStrike" kern="0" cap="none" spc="0" normalizeH="0" noProof="0" dirty="0">
                  <a:ln>
                    <a:noFill/>
                  </a:ln>
                  <a:solidFill>
                    <a:prstClr val="white"/>
                  </a:solidFill>
                  <a:effectLst/>
                  <a:uLnTx/>
                  <a:uFillTx/>
                  <a:latin typeface="Meiryo UI" panose="020B0604030504040204" pitchFamily="50" charset="-128"/>
                  <a:ea typeface="Meiryo UI" panose="020B0604030504040204" pitchFamily="50" charset="-128"/>
                </a:rPr>
                <a:t>AI-aided platform</a:t>
              </a:r>
              <a:endParaRPr kumimoji="0" lang="ja-JP" altLang="en-US" b="1" i="0" u="none" strike="noStrike" kern="0" cap="none" spc="0" normalizeH="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84" name="台形 83">
              <a:extLst>
                <a:ext uri="{FF2B5EF4-FFF2-40B4-BE49-F238E27FC236}">
                  <a16:creationId xmlns:a16="http://schemas.microsoft.com/office/drawing/2014/main" id="{0475A19E-D4DB-4EE9-A21C-D161DA0753E0}"/>
                </a:ext>
              </a:extLst>
            </p:cNvPr>
            <p:cNvSpPr/>
            <p:nvPr/>
          </p:nvSpPr>
          <p:spPr>
            <a:xfrm>
              <a:off x="4773000" y="3357000"/>
              <a:ext cx="4392000" cy="776124"/>
            </a:xfrm>
            <a:prstGeom prst="trapezoid">
              <a:avLst>
                <a:gd name="adj" fmla="val 57662"/>
              </a:avLst>
            </a:prstGeom>
            <a:gradFill>
              <a:gsLst>
                <a:gs pos="0">
                  <a:srgbClr val="4472C4">
                    <a:lumMod val="67000"/>
                  </a:srgbClr>
                </a:gs>
                <a:gs pos="48000">
                  <a:srgbClr val="4472C4">
                    <a:lumMod val="97000"/>
                    <a:lumOff val="3000"/>
                  </a:srgbClr>
                </a:gs>
                <a:gs pos="100000">
                  <a:srgbClr val="4472C4">
                    <a:lumMod val="60000"/>
                    <a:lumOff val="40000"/>
                  </a:srgbClr>
                </a:gs>
              </a:gsLst>
              <a:lin ang="16200000" scaled="1"/>
            </a:gradFill>
            <a:ln w="12700" cap="flat" cmpd="sng" algn="ctr">
              <a:solidFill>
                <a:srgbClr val="4472C4">
                  <a:shade val="50000"/>
                </a:srgbClr>
              </a:solidFill>
              <a:prstDash val="solid"/>
              <a:miter lim="800000"/>
            </a:ln>
            <a:effectLst/>
            <a:scene3d>
              <a:camera prst="perspectiveRelaxedModerately"/>
              <a:lightRig rig="threePt" dir="t"/>
            </a:scene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86" name="直線コネクタ 85">
              <a:extLst>
                <a:ext uri="{FF2B5EF4-FFF2-40B4-BE49-F238E27FC236}">
                  <a16:creationId xmlns:a16="http://schemas.microsoft.com/office/drawing/2014/main" id="{1EA050F5-9601-4FDC-8DAD-928908F97BC7}"/>
                </a:ext>
              </a:extLst>
            </p:cNvPr>
            <p:cNvCxnSpPr>
              <a:cxnSpLocks/>
            </p:cNvCxnSpPr>
            <p:nvPr/>
          </p:nvCxnSpPr>
          <p:spPr>
            <a:xfrm>
              <a:off x="6969000" y="3429000"/>
              <a:ext cx="0" cy="648000"/>
            </a:xfrm>
            <a:prstGeom prst="line">
              <a:avLst/>
            </a:prstGeom>
            <a:noFill/>
            <a:ln w="6350" cap="flat" cmpd="sng" algn="ctr">
              <a:solidFill>
                <a:srgbClr val="4472C4"/>
              </a:solidFill>
              <a:prstDash val="solid"/>
              <a:miter lim="800000"/>
            </a:ln>
            <a:effectLst/>
          </p:spPr>
        </p:cxnSp>
        <p:cxnSp>
          <p:nvCxnSpPr>
            <p:cNvPr id="87" name="直線コネクタ 86">
              <a:extLst>
                <a:ext uri="{FF2B5EF4-FFF2-40B4-BE49-F238E27FC236}">
                  <a16:creationId xmlns:a16="http://schemas.microsoft.com/office/drawing/2014/main" id="{618AA9FC-0AE2-4580-A227-FE8526A1A910}"/>
                </a:ext>
              </a:extLst>
            </p:cNvPr>
            <p:cNvCxnSpPr>
              <a:cxnSpLocks/>
            </p:cNvCxnSpPr>
            <p:nvPr/>
          </p:nvCxnSpPr>
          <p:spPr>
            <a:xfrm>
              <a:off x="4953000" y="3789000"/>
              <a:ext cx="4032000" cy="0"/>
            </a:xfrm>
            <a:prstGeom prst="line">
              <a:avLst/>
            </a:prstGeom>
            <a:noFill/>
            <a:ln w="6350" cap="flat" cmpd="sng" algn="ctr">
              <a:solidFill>
                <a:srgbClr val="4472C4"/>
              </a:solidFill>
              <a:prstDash val="solid"/>
              <a:miter lim="800000"/>
            </a:ln>
            <a:effectLst/>
          </p:spPr>
        </p:cxnSp>
        <p:cxnSp>
          <p:nvCxnSpPr>
            <p:cNvPr id="88" name="直線コネクタ 87">
              <a:extLst>
                <a:ext uri="{FF2B5EF4-FFF2-40B4-BE49-F238E27FC236}">
                  <a16:creationId xmlns:a16="http://schemas.microsoft.com/office/drawing/2014/main" id="{F8509B60-17D0-40D7-B8F6-58605B6C2D1B}"/>
                </a:ext>
              </a:extLst>
            </p:cNvPr>
            <p:cNvCxnSpPr>
              <a:cxnSpLocks/>
            </p:cNvCxnSpPr>
            <p:nvPr/>
          </p:nvCxnSpPr>
          <p:spPr>
            <a:xfrm>
              <a:off x="4845000" y="3933000"/>
              <a:ext cx="4248000" cy="0"/>
            </a:xfrm>
            <a:prstGeom prst="line">
              <a:avLst/>
            </a:prstGeom>
            <a:noFill/>
            <a:ln w="6350" cap="flat" cmpd="sng" algn="ctr">
              <a:solidFill>
                <a:srgbClr val="4472C4"/>
              </a:solidFill>
              <a:prstDash val="solid"/>
              <a:miter lim="800000"/>
            </a:ln>
            <a:effectLst/>
          </p:spPr>
        </p:cxnSp>
        <p:cxnSp>
          <p:nvCxnSpPr>
            <p:cNvPr id="89" name="直線コネクタ 88">
              <a:extLst>
                <a:ext uri="{FF2B5EF4-FFF2-40B4-BE49-F238E27FC236}">
                  <a16:creationId xmlns:a16="http://schemas.microsoft.com/office/drawing/2014/main" id="{01C7F147-DD1E-4EC0-B76F-51BCA14FD903}"/>
                </a:ext>
              </a:extLst>
            </p:cNvPr>
            <p:cNvCxnSpPr>
              <a:cxnSpLocks/>
            </p:cNvCxnSpPr>
            <p:nvPr/>
          </p:nvCxnSpPr>
          <p:spPr>
            <a:xfrm>
              <a:off x="5079000" y="3645000"/>
              <a:ext cx="3780000" cy="0"/>
            </a:xfrm>
            <a:prstGeom prst="line">
              <a:avLst/>
            </a:prstGeom>
            <a:noFill/>
            <a:ln w="6350" cap="flat" cmpd="sng" algn="ctr">
              <a:solidFill>
                <a:srgbClr val="4472C4"/>
              </a:solidFill>
              <a:prstDash val="solid"/>
              <a:miter lim="800000"/>
            </a:ln>
            <a:effectLst/>
          </p:spPr>
        </p:cxnSp>
        <p:cxnSp>
          <p:nvCxnSpPr>
            <p:cNvPr id="90" name="直線コネクタ 89">
              <a:extLst>
                <a:ext uri="{FF2B5EF4-FFF2-40B4-BE49-F238E27FC236}">
                  <a16:creationId xmlns:a16="http://schemas.microsoft.com/office/drawing/2014/main" id="{6307818A-91EE-4776-BBC5-9C69554594BD}"/>
                </a:ext>
              </a:extLst>
            </p:cNvPr>
            <p:cNvCxnSpPr>
              <a:cxnSpLocks/>
            </p:cNvCxnSpPr>
            <p:nvPr/>
          </p:nvCxnSpPr>
          <p:spPr>
            <a:xfrm>
              <a:off x="5187000" y="3501000"/>
              <a:ext cx="3564000" cy="0"/>
            </a:xfrm>
            <a:prstGeom prst="line">
              <a:avLst/>
            </a:prstGeom>
            <a:noFill/>
            <a:ln w="6350" cap="flat" cmpd="sng" algn="ctr">
              <a:solidFill>
                <a:srgbClr val="4472C4"/>
              </a:solidFill>
              <a:prstDash val="solid"/>
              <a:miter lim="800000"/>
            </a:ln>
            <a:effectLst/>
          </p:spPr>
        </p:cxnSp>
        <p:grpSp>
          <p:nvGrpSpPr>
            <p:cNvPr id="91" name="グループ化 90">
              <a:extLst>
                <a:ext uri="{FF2B5EF4-FFF2-40B4-BE49-F238E27FC236}">
                  <a16:creationId xmlns:a16="http://schemas.microsoft.com/office/drawing/2014/main" id="{8FF8E8A9-C3FF-4966-B839-B39D8B4DD224}"/>
                </a:ext>
              </a:extLst>
            </p:cNvPr>
            <p:cNvGrpSpPr/>
            <p:nvPr/>
          </p:nvGrpSpPr>
          <p:grpSpPr>
            <a:xfrm>
              <a:off x="5055857" y="3429000"/>
              <a:ext cx="1668793" cy="648000"/>
              <a:chOff x="5055857" y="3429000"/>
              <a:chExt cx="1668793" cy="648000"/>
            </a:xfrm>
          </p:grpSpPr>
          <p:cxnSp>
            <p:nvCxnSpPr>
              <p:cNvPr id="107" name="直線コネクタ 106">
                <a:extLst>
                  <a:ext uri="{FF2B5EF4-FFF2-40B4-BE49-F238E27FC236}">
                    <a16:creationId xmlns:a16="http://schemas.microsoft.com/office/drawing/2014/main" id="{967CD828-CF01-4FD8-8864-DF83FA49E594}"/>
                  </a:ext>
                </a:extLst>
              </p:cNvPr>
              <p:cNvCxnSpPr>
                <a:cxnSpLocks/>
              </p:cNvCxnSpPr>
              <p:nvPr/>
            </p:nvCxnSpPr>
            <p:spPr>
              <a:xfrm flipH="1">
                <a:off x="5055857" y="3429000"/>
                <a:ext cx="432924" cy="648000"/>
              </a:xfrm>
              <a:prstGeom prst="line">
                <a:avLst/>
              </a:prstGeom>
              <a:noFill/>
              <a:ln w="6350" cap="flat" cmpd="sng" algn="ctr">
                <a:solidFill>
                  <a:srgbClr val="4472C4"/>
                </a:solidFill>
                <a:prstDash val="solid"/>
                <a:miter lim="800000"/>
              </a:ln>
              <a:effectLst/>
            </p:spPr>
          </p:cxnSp>
          <p:cxnSp>
            <p:nvCxnSpPr>
              <p:cNvPr id="108" name="直線コネクタ 107">
                <a:extLst>
                  <a:ext uri="{FF2B5EF4-FFF2-40B4-BE49-F238E27FC236}">
                    <a16:creationId xmlns:a16="http://schemas.microsoft.com/office/drawing/2014/main" id="{7FA00029-F64F-4A19-AF52-2F0A33D8F2F4}"/>
                  </a:ext>
                </a:extLst>
              </p:cNvPr>
              <p:cNvCxnSpPr>
                <a:cxnSpLocks/>
              </p:cNvCxnSpPr>
              <p:nvPr/>
            </p:nvCxnSpPr>
            <p:spPr>
              <a:xfrm flipH="1">
                <a:off x="5374714" y="3429000"/>
                <a:ext cx="359336" cy="648000"/>
              </a:xfrm>
              <a:prstGeom prst="line">
                <a:avLst/>
              </a:prstGeom>
              <a:noFill/>
              <a:ln w="6350" cap="flat" cmpd="sng" algn="ctr">
                <a:solidFill>
                  <a:srgbClr val="4472C4"/>
                </a:solidFill>
                <a:prstDash val="solid"/>
                <a:miter lim="800000"/>
              </a:ln>
              <a:effectLst/>
            </p:spPr>
          </p:cxnSp>
          <p:cxnSp>
            <p:nvCxnSpPr>
              <p:cNvPr id="109" name="直線コネクタ 108">
                <a:extLst>
                  <a:ext uri="{FF2B5EF4-FFF2-40B4-BE49-F238E27FC236}">
                    <a16:creationId xmlns:a16="http://schemas.microsoft.com/office/drawing/2014/main" id="{D33D224A-ABD4-4D02-AD90-9BCD9576790B}"/>
                  </a:ext>
                </a:extLst>
              </p:cNvPr>
              <p:cNvCxnSpPr>
                <a:cxnSpLocks/>
              </p:cNvCxnSpPr>
              <p:nvPr/>
            </p:nvCxnSpPr>
            <p:spPr>
              <a:xfrm flipH="1">
                <a:off x="5693571" y="3429000"/>
                <a:ext cx="290510" cy="648000"/>
              </a:xfrm>
              <a:prstGeom prst="line">
                <a:avLst/>
              </a:prstGeom>
              <a:noFill/>
              <a:ln w="6350" cap="flat" cmpd="sng" algn="ctr">
                <a:solidFill>
                  <a:srgbClr val="4472C4"/>
                </a:solidFill>
                <a:prstDash val="solid"/>
                <a:miter lim="800000"/>
              </a:ln>
              <a:effectLst/>
            </p:spPr>
          </p:cxnSp>
          <p:cxnSp>
            <p:nvCxnSpPr>
              <p:cNvPr id="110" name="直線コネクタ 109">
                <a:extLst>
                  <a:ext uri="{FF2B5EF4-FFF2-40B4-BE49-F238E27FC236}">
                    <a16:creationId xmlns:a16="http://schemas.microsoft.com/office/drawing/2014/main" id="{BFAE6430-FF6A-4BB0-84CC-473B98F63B3B}"/>
                  </a:ext>
                </a:extLst>
              </p:cNvPr>
              <p:cNvCxnSpPr>
                <a:cxnSpLocks/>
              </p:cNvCxnSpPr>
              <p:nvPr/>
            </p:nvCxnSpPr>
            <p:spPr>
              <a:xfrm flipH="1">
                <a:off x="6012428" y="3431381"/>
                <a:ext cx="216922" cy="645619"/>
              </a:xfrm>
              <a:prstGeom prst="line">
                <a:avLst/>
              </a:prstGeom>
              <a:noFill/>
              <a:ln w="6350" cap="flat" cmpd="sng" algn="ctr">
                <a:solidFill>
                  <a:srgbClr val="4472C4"/>
                </a:solidFill>
                <a:prstDash val="solid"/>
                <a:miter lim="800000"/>
              </a:ln>
              <a:effectLst/>
            </p:spPr>
          </p:cxnSp>
          <p:cxnSp>
            <p:nvCxnSpPr>
              <p:cNvPr id="111" name="直線コネクタ 110">
                <a:extLst>
                  <a:ext uri="{FF2B5EF4-FFF2-40B4-BE49-F238E27FC236}">
                    <a16:creationId xmlns:a16="http://schemas.microsoft.com/office/drawing/2014/main" id="{6FCA03AF-F8CF-4D7F-ADC8-4326F6B85870}"/>
                  </a:ext>
                </a:extLst>
              </p:cNvPr>
              <p:cNvCxnSpPr>
                <a:cxnSpLocks/>
              </p:cNvCxnSpPr>
              <p:nvPr/>
            </p:nvCxnSpPr>
            <p:spPr>
              <a:xfrm flipH="1">
                <a:off x="6331285" y="3431381"/>
                <a:ext cx="143334" cy="645619"/>
              </a:xfrm>
              <a:prstGeom prst="line">
                <a:avLst/>
              </a:prstGeom>
              <a:noFill/>
              <a:ln w="6350" cap="flat" cmpd="sng" algn="ctr">
                <a:solidFill>
                  <a:srgbClr val="4472C4"/>
                </a:solidFill>
                <a:prstDash val="solid"/>
                <a:miter lim="800000"/>
              </a:ln>
              <a:effectLst/>
            </p:spPr>
          </p:cxnSp>
          <p:cxnSp>
            <p:nvCxnSpPr>
              <p:cNvPr id="112" name="直線コネクタ 111">
                <a:extLst>
                  <a:ext uri="{FF2B5EF4-FFF2-40B4-BE49-F238E27FC236}">
                    <a16:creationId xmlns:a16="http://schemas.microsoft.com/office/drawing/2014/main" id="{EA6B77D7-B4FA-453E-B148-B92B7DE6A377}"/>
                  </a:ext>
                </a:extLst>
              </p:cNvPr>
              <p:cNvCxnSpPr>
                <a:cxnSpLocks/>
              </p:cNvCxnSpPr>
              <p:nvPr/>
            </p:nvCxnSpPr>
            <p:spPr>
              <a:xfrm flipH="1">
                <a:off x="6650142" y="3429000"/>
                <a:ext cx="74508" cy="648000"/>
              </a:xfrm>
              <a:prstGeom prst="line">
                <a:avLst/>
              </a:prstGeom>
              <a:noFill/>
              <a:ln w="6350" cap="flat" cmpd="sng" algn="ctr">
                <a:solidFill>
                  <a:srgbClr val="4472C4"/>
                </a:solidFill>
                <a:prstDash val="solid"/>
                <a:miter lim="800000"/>
              </a:ln>
              <a:effectLst/>
            </p:spPr>
          </p:cxnSp>
        </p:grpSp>
        <p:grpSp>
          <p:nvGrpSpPr>
            <p:cNvPr id="92" name="グループ化 91">
              <a:extLst>
                <a:ext uri="{FF2B5EF4-FFF2-40B4-BE49-F238E27FC236}">
                  <a16:creationId xmlns:a16="http://schemas.microsoft.com/office/drawing/2014/main" id="{21375A35-5AB0-4851-BA48-9B625537EAE7}"/>
                </a:ext>
              </a:extLst>
            </p:cNvPr>
            <p:cNvGrpSpPr/>
            <p:nvPr/>
          </p:nvGrpSpPr>
          <p:grpSpPr>
            <a:xfrm flipH="1">
              <a:off x="7218901" y="3429000"/>
              <a:ext cx="1668793" cy="648000"/>
              <a:chOff x="5055857" y="3429000"/>
              <a:chExt cx="1668793" cy="648000"/>
            </a:xfrm>
          </p:grpSpPr>
          <p:cxnSp>
            <p:nvCxnSpPr>
              <p:cNvPr id="101" name="直線コネクタ 100">
                <a:extLst>
                  <a:ext uri="{FF2B5EF4-FFF2-40B4-BE49-F238E27FC236}">
                    <a16:creationId xmlns:a16="http://schemas.microsoft.com/office/drawing/2014/main" id="{86B32633-421A-4D4C-817E-467798C7F107}"/>
                  </a:ext>
                </a:extLst>
              </p:cNvPr>
              <p:cNvCxnSpPr>
                <a:cxnSpLocks/>
              </p:cNvCxnSpPr>
              <p:nvPr/>
            </p:nvCxnSpPr>
            <p:spPr>
              <a:xfrm flipH="1">
                <a:off x="5055857" y="3429000"/>
                <a:ext cx="432924" cy="648000"/>
              </a:xfrm>
              <a:prstGeom prst="line">
                <a:avLst/>
              </a:prstGeom>
              <a:noFill/>
              <a:ln w="6350" cap="flat" cmpd="sng" algn="ctr">
                <a:solidFill>
                  <a:srgbClr val="4472C4"/>
                </a:solidFill>
                <a:prstDash val="solid"/>
                <a:miter lim="800000"/>
              </a:ln>
              <a:effectLst/>
            </p:spPr>
          </p:cxnSp>
          <p:cxnSp>
            <p:nvCxnSpPr>
              <p:cNvPr id="102" name="直線コネクタ 101">
                <a:extLst>
                  <a:ext uri="{FF2B5EF4-FFF2-40B4-BE49-F238E27FC236}">
                    <a16:creationId xmlns:a16="http://schemas.microsoft.com/office/drawing/2014/main" id="{8375B993-4E69-4219-ADA9-5E189884B602}"/>
                  </a:ext>
                </a:extLst>
              </p:cNvPr>
              <p:cNvCxnSpPr>
                <a:cxnSpLocks/>
              </p:cNvCxnSpPr>
              <p:nvPr/>
            </p:nvCxnSpPr>
            <p:spPr>
              <a:xfrm flipH="1">
                <a:off x="5374714" y="3429000"/>
                <a:ext cx="359336" cy="648000"/>
              </a:xfrm>
              <a:prstGeom prst="line">
                <a:avLst/>
              </a:prstGeom>
              <a:noFill/>
              <a:ln w="6350" cap="flat" cmpd="sng" algn="ctr">
                <a:solidFill>
                  <a:srgbClr val="4472C4"/>
                </a:solidFill>
                <a:prstDash val="solid"/>
                <a:miter lim="800000"/>
              </a:ln>
              <a:effectLst/>
            </p:spPr>
          </p:cxnSp>
          <p:cxnSp>
            <p:nvCxnSpPr>
              <p:cNvPr id="103" name="直線コネクタ 102">
                <a:extLst>
                  <a:ext uri="{FF2B5EF4-FFF2-40B4-BE49-F238E27FC236}">
                    <a16:creationId xmlns:a16="http://schemas.microsoft.com/office/drawing/2014/main" id="{F40E2BE9-0BCF-4187-9A6C-F51837CBAFB8}"/>
                  </a:ext>
                </a:extLst>
              </p:cNvPr>
              <p:cNvCxnSpPr>
                <a:cxnSpLocks/>
              </p:cNvCxnSpPr>
              <p:nvPr/>
            </p:nvCxnSpPr>
            <p:spPr>
              <a:xfrm flipH="1">
                <a:off x="5693571" y="3429000"/>
                <a:ext cx="290510" cy="648000"/>
              </a:xfrm>
              <a:prstGeom prst="line">
                <a:avLst/>
              </a:prstGeom>
              <a:noFill/>
              <a:ln w="6350" cap="flat" cmpd="sng" algn="ctr">
                <a:solidFill>
                  <a:srgbClr val="4472C4"/>
                </a:solidFill>
                <a:prstDash val="solid"/>
                <a:miter lim="800000"/>
              </a:ln>
              <a:effectLst/>
            </p:spPr>
          </p:cxnSp>
          <p:cxnSp>
            <p:nvCxnSpPr>
              <p:cNvPr id="104" name="直線コネクタ 103">
                <a:extLst>
                  <a:ext uri="{FF2B5EF4-FFF2-40B4-BE49-F238E27FC236}">
                    <a16:creationId xmlns:a16="http://schemas.microsoft.com/office/drawing/2014/main" id="{3B1DD9B0-A7B4-47CB-B287-987AA535347A}"/>
                  </a:ext>
                </a:extLst>
              </p:cNvPr>
              <p:cNvCxnSpPr>
                <a:cxnSpLocks/>
              </p:cNvCxnSpPr>
              <p:nvPr/>
            </p:nvCxnSpPr>
            <p:spPr>
              <a:xfrm flipH="1">
                <a:off x="6012428" y="3431381"/>
                <a:ext cx="216922" cy="645619"/>
              </a:xfrm>
              <a:prstGeom prst="line">
                <a:avLst/>
              </a:prstGeom>
              <a:noFill/>
              <a:ln w="6350" cap="flat" cmpd="sng" algn="ctr">
                <a:solidFill>
                  <a:srgbClr val="4472C4"/>
                </a:solidFill>
                <a:prstDash val="solid"/>
                <a:miter lim="800000"/>
              </a:ln>
              <a:effectLst/>
            </p:spPr>
          </p:cxnSp>
          <p:cxnSp>
            <p:nvCxnSpPr>
              <p:cNvPr id="105" name="直線コネクタ 104">
                <a:extLst>
                  <a:ext uri="{FF2B5EF4-FFF2-40B4-BE49-F238E27FC236}">
                    <a16:creationId xmlns:a16="http://schemas.microsoft.com/office/drawing/2014/main" id="{57DC8756-114E-495A-ACF2-6CB4B2951F56}"/>
                  </a:ext>
                </a:extLst>
              </p:cNvPr>
              <p:cNvCxnSpPr>
                <a:cxnSpLocks/>
              </p:cNvCxnSpPr>
              <p:nvPr/>
            </p:nvCxnSpPr>
            <p:spPr>
              <a:xfrm flipH="1">
                <a:off x="6331285" y="3431381"/>
                <a:ext cx="143334" cy="645619"/>
              </a:xfrm>
              <a:prstGeom prst="line">
                <a:avLst/>
              </a:prstGeom>
              <a:noFill/>
              <a:ln w="6350" cap="flat" cmpd="sng" algn="ctr">
                <a:solidFill>
                  <a:srgbClr val="4472C4"/>
                </a:solidFill>
                <a:prstDash val="solid"/>
                <a:miter lim="800000"/>
              </a:ln>
              <a:effectLst/>
            </p:spPr>
          </p:cxnSp>
          <p:cxnSp>
            <p:nvCxnSpPr>
              <p:cNvPr id="106" name="直線コネクタ 105">
                <a:extLst>
                  <a:ext uri="{FF2B5EF4-FFF2-40B4-BE49-F238E27FC236}">
                    <a16:creationId xmlns:a16="http://schemas.microsoft.com/office/drawing/2014/main" id="{D4CCF2FD-8638-4FB9-A1C8-FB3950D63E34}"/>
                  </a:ext>
                </a:extLst>
              </p:cNvPr>
              <p:cNvCxnSpPr>
                <a:cxnSpLocks/>
              </p:cNvCxnSpPr>
              <p:nvPr/>
            </p:nvCxnSpPr>
            <p:spPr>
              <a:xfrm flipH="1">
                <a:off x="6650142" y="3429000"/>
                <a:ext cx="74508" cy="648000"/>
              </a:xfrm>
              <a:prstGeom prst="line">
                <a:avLst/>
              </a:prstGeom>
              <a:noFill/>
              <a:ln w="6350" cap="flat" cmpd="sng" algn="ctr">
                <a:solidFill>
                  <a:srgbClr val="4472C4"/>
                </a:solidFill>
                <a:prstDash val="solid"/>
                <a:miter lim="800000"/>
              </a:ln>
              <a:effectLst/>
            </p:spPr>
          </p:cxnSp>
        </p:grpSp>
      </p:grpSp>
      <p:sp>
        <p:nvSpPr>
          <p:cNvPr id="2" name="タイトル 1"/>
          <p:cNvSpPr>
            <a:spLocks noGrp="1"/>
          </p:cNvSpPr>
          <p:nvPr>
            <p:ph type="title"/>
          </p:nvPr>
        </p:nvSpPr>
        <p:spPr/>
        <p:txBody>
          <a:bodyPr/>
          <a:lstStyle/>
          <a:p>
            <a:r>
              <a:rPr lang="en-US" altLang="ja-JP" dirty="0"/>
              <a:t>Evaluation flow and system structure</a:t>
            </a:r>
            <a:endParaRPr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pPr/>
              <a:t>5</a:t>
            </a:fld>
            <a:endParaRPr lang="ja-JP" altLang="en-US"/>
          </a:p>
        </p:txBody>
      </p:sp>
      <p:cxnSp>
        <p:nvCxnSpPr>
          <p:cNvPr id="43" name="直線コネクタ 42">
            <a:extLst>
              <a:ext uri="{FF2B5EF4-FFF2-40B4-BE49-F238E27FC236}">
                <a16:creationId xmlns:a16="http://schemas.microsoft.com/office/drawing/2014/main" id="{40A0A43B-C459-4AB1-ACA1-921C623B4280}"/>
              </a:ext>
            </a:extLst>
          </p:cNvPr>
          <p:cNvCxnSpPr>
            <a:cxnSpLocks/>
            <a:stCxn id="44" idx="2"/>
            <a:endCxn id="55" idx="0"/>
          </p:cNvCxnSpPr>
          <p:nvPr/>
        </p:nvCxnSpPr>
        <p:spPr>
          <a:xfrm>
            <a:off x="2253000" y="1557032"/>
            <a:ext cx="0" cy="4037368"/>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4" name="角丸四角形 32">
            <a:extLst>
              <a:ext uri="{FF2B5EF4-FFF2-40B4-BE49-F238E27FC236}">
                <a16:creationId xmlns:a16="http://schemas.microsoft.com/office/drawing/2014/main" id="{2FF22B7D-C941-4054-88E9-67C92E420DEB}"/>
              </a:ext>
            </a:extLst>
          </p:cNvPr>
          <p:cNvSpPr/>
          <p:nvPr/>
        </p:nvSpPr>
        <p:spPr>
          <a:xfrm>
            <a:off x="1209000" y="1269000"/>
            <a:ext cx="2088000" cy="28803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400" dirty="0">
                <a:solidFill>
                  <a:schemeClr val="tx1"/>
                </a:solidFill>
              </a:rPr>
              <a:t>Start</a:t>
            </a:r>
            <a:endParaRPr lang="ja-JP" altLang="en-US" sz="1400" dirty="0">
              <a:solidFill>
                <a:schemeClr val="tx1"/>
              </a:solidFill>
            </a:endParaRPr>
          </a:p>
        </p:txBody>
      </p:sp>
      <p:sp>
        <p:nvSpPr>
          <p:cNvPr id="45" name="正方形/長方形 44">
            <a:extLst>
              <a:ext uri="{FF2B5EF4-FFF2-40B4-BE49-F238E27FC236}">
                <a16:creationId xmlns:a16="http://schemas.microsoft.com/office/drawing/2014/main" id="{EE3BBED8-74BD-4C49-8369-B3B883604F0C}"/>
              </a:ext>
            </a:extLst>
          </p:cNvPr>
          <p:cNvSpPr/>
          <p:nvPr/>
        </p:nvSpPr>
        <p:spPr>
          <a:xfrm>
            <a:off x="1209000" y="1773000"/>
            <a:ext cx="2088000" cy="28803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altLang="ja-JP" sz="1400" dirty="0">
                <a:solidFill>
                  <a:schemeClr val="tx1"/>
                </a:solidFill>
              </a:rPr>
              <a:t>(1) Set</a:t>
            </a:r>
            <a:r>
              <a:rPr lang="ja-JP" altLang="en-US" sz="1400" dirty="0">
                <a:solidFill>
                  <a:schemeClr val="tx1"/>
                </a:solidFill>
              </a:rPr>
              <a:t> </a:t>
            </a:r>
            <a:r>
              <a:rPr lang="en-US" altLang="ja-JP" sz="1400" dirty="0">
                <a:solidFill>
                  <a:schemeClr val="tx1"/>
                </a:solidFill>
              </a:rPr>
              <a:t>objective</a:t>
            </a:r>
          </a:p>
        </p:txBody>
      </p:sp>
      <p:sp>
        <p:nvSpPr>
          <p:cNvPr id="46" name="正方形/長方形 45">
            <a:extLst>
              <a:ext uri="{FF2B5EF4-FFF2-40B4-BE49-F238E27FC236}">
                <a16:creationId xmlns:a16="http://schemas.microsoft.com/office/drawing/2014/main" id="{C8BA3C7F-79BA-49E3-A0DF-858DD899CE3A}"/>
              </a:ext>
            </a:extLst>
          </p:cNvPr>
          <p:cNvSpPr/>
          <p:nvPr/>
        </p:nvSpPr>
        <p:spPr>
          <a:xfrm>
            <a:off x="1214806" y="2277001"/>
            <a:ext cx="2089429" cy="72109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altLang="ja-JP" sz="1400" dirty="0">
                <a:solidFill>
                  <a:schemeClr val="tx1"/>
                </a:solidFill>
              </a:rPr>
              <a:t>(2) Obtain related information and select evaluation condition</a:t>
            </a:r>
          </a:p>
        </p:txBody>
      </p:sp>
      <p:sp>
        <p:nvSpPr>
          <p:cNvPr id="47" name="正方形/長方形 46">
            <a:extLst>
              <a:ext uri="{FF2B5EF4-FFF2-40B4-BE49-F238E27FC236}">
                <a16:creationId xmlns:a16="http://schemas.microsoft.com/office/drawing/2014/main" id="{71E78F9C-9F79-442D-B5D7-CB258E268B20}"/>
              </a:ext>
            </a:extLst>
          </p:cNvPr>
          <p:cNvSpPr/>
          <p:nvPr/>
        </p:nvSpPr>
        <p:spPr>
          <a:xfrm>
            <a:off x="1209000" y="3213000"/>
            <a:ext cx="2088000" cy="28803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altLang="ja-JP" sz="1400" dirty="0">
                <a:solidFill>
                  <a:schemeClr val="tx1"/>
                </a:solidFill>
              </a:rPr>
              <a:t>(3) Evaluate</a:t>
            </a:r>
          </a:p>
        </p:txBody>
      </p:sp>
      <p:sp>
        <p:nvSpPr>
          <p:cNvPr id="48" name="ひし形 47">
            <a:extLst>
              <a:ext uri="{FF2B5EF4-FFF2-40B4-BE49-F238E27FC236}">
                <a16:creationId xmlns:a16="http://schemas.microsoft.com/office/drawing/2014/main" id="{86A4C063-C752-4B11-969A-DEECB3A80A37}"/>
              </a:ext>
            </a:extLst>
          </p:cNvPr>
          <p:cNvSpPr/>
          <p:nvPr/>
        </p:nvSpPr>
        <p:spPr>
          <a:xfrm>
            <a:off x="1209000" y="3717000"/>
            <a:ext cx="2089428" cy="1152000"/>
          </a:xfrm>
          <a:prstGeom prst="diamon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ja-JP" altLang="en-US" sz="1400" dirty="0">
              <a:solidFill>
                <a:schemeClr val="tx1"/>
              </a:solidFill>
            </a:endParaRPr>
          </a:p>
        </p:txBody>
      </p:sp>
      <p:sp>
        <p:nvSpPr>
          <p:cNvPr id="49" name="角丸四角形 41">
            <a:extLst>
              <a:ext uri="{FF2B5EF4-FFF2-40B4-BE49-F238E27FC236}">
                <a16:creationId xmlns:a16="http://schemas.microsoft.com/office/drawing/2014/main" id="{99841E6D-BB82-4AE2-B49E-FFA644828963}"/>
              </a:ext>
            </a:extLst>
          </p:cNvPr>
          <p:cNvSpPr/>
          <p:nvPr/>
        </p:nvSpPr>
        <p:spPr>
          <a:xfrm>
            <a:off x="1209000" y="5085000"/>
            <a:ext cx="2088000" cy="28803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400" dirty="0">
                <a:solidFill>
                  <a:schemeClr val="tx1"/>
                </a:solidFill>
              </a:rPr>
              <a:t>Finish</a:t>
            </a:r>
            <a:endParaRPr lang="ja-JP" altLang="en-US" sz="1400" dirty="0">
              <a:solidFill>
                <a:schemeClr val="tx1"/>
              </a:solidFill>
            </a:endParaRPr>
          </a:p>
        </p:txBody>
      </p:sp>
      <p:sp>
        <p:nvSpPr>
          <p:cNvPr id="50" name="テキスト ボックス 49">
            <a:extLst>
              <a:ext uri="{FF2B5EF4-FFF2-40B4-BE49-F238E27FC236}">
                <a16:creationId xmlns:a16="http://schemas.microsoft.com/office/drawing/2014/main" id="{B46573C0-E88C-43AF-99A6-640B95F3E3DA}"/>
              </a:ext>
            </a:extLst>
          </p:cNvPr>
          <p:cNvSpPr txBox="1"/>
          <p:nvPr/>
        </p:nvSpPr>
        <p:spPr>
          <a:xfrm rot="16200000">
            <a:off x="70052" y="3343949"/>
            <a:ext cx="1577676" cy="307777"/>
          </a:xfrm>
          <a:prstGeom prst="rect">
            <a:avLst/>
          </a:prstGeom>
          <a:noFill/>
        </p:spPr>
        <p:txBody>
          <a:bodyPr wrap="none" rtlCol="0">
            <a:spAutoFit/>
          </a:bodyPr>
          <a:lstStyle/>
          <a:p>
            <a:r>
              <a:rPr lang="en-US" altLang="ja-JP" sz="1400" dirty="0"/>
              <a:t>Change</a:t>
            </a:r>
            <a:r>
              <a:rPr lang="ja-JP" altLang="en-US" sz="1400" dirty="0"/>
              <a:t> </a:t>
            </a:r>
            <a:r>
              <a:rPr lang="en-US" altLang="ja-JP" sz="1400" dirty="0"/>
              <a:t>condition</a:t>
            </a:r>
            <a:endParaRPr lang="ja-JP" altLang="en-US" sz="1400" dirty="0"/>
          </a:p>
        </p:txBody>
      </p:sp>
      <p:cxnSp>
        <p:nvCxnSpPr>
          <p:cNvPr id="53" name="カギ線コネクタ 68">
            <a:extLst>
              <a:ext uri="{FF2B5EF4-FFF2-40B4-BE49-F238E27FC236}">
                <a16:creationId xmlns:a16="http://schemas.microsoft.com/office/drawing/2014/main" id="{598BDB27-A9E9-49C3-B61F-BA97428FF8B7}"/>
              </a:ext>
            </a:extLst>
          </p:cNvPr>
          <p:cNvCxnSpPr>
            <a:cxnSpLocks/>
            <a:stCxn id="48" idx="1"/>
            <a:endCxn id="46" idx="1"/>
          </p:cNvCxnSpPr>
          <p:nvPr/>
        </p:nvCxnSpPr>
        <p:spPr>
          <a:xfrm rot="10800000" flipH="1">
            <a:off x="1209000" y="2637550"/>
            <a:ext cx="5806" cy="1655450"/>
          </a:xfrm>
          <a:prstGeom prst="bentConnector3">
            <a:avLst>
              <a:gd name="adj1" fmla="val -3937306"/>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556FA12D-9B8F-45D1-99E5-372375ED973C}"/>
              </a:ext>
            </a:extLst>
          </p:cNvPr>
          <p:cNvSpPr txBox="1"/>
          <p:nvPr/>
        </p:nvSpPr>
        <p:spPr>
          <a:xfrm>
            <a:off x="1713000" y="3933000"/>
            <a:ext cx="1223776" cy="738664"/>
          </a:xfrm>
          <a:prstGeom prst="rect">
            <a:avLst/>
          </a:prstGeom>
          <a:noFill/>
          <a:ln w="12700">
            <a:noFill/>
          </a:ln>
        </p:spPr>
        <p:txBody>
          <a:bodyPr wrap="square" rtlCol="0">
            <a:spAutoFit/>
          </a:bodyPr>
          <a:lstStyle/>
          <a:p>
            <a:r>
              <a:rPr kumimoji="1" lang="en-US" altLang="ja-JP" sz="1400" dirty="0"/>
              <a:t>(4) Confirm</a:t>
            </a:r>
          </a:p>
          <a:p>
            <a:r>
              <a:rPr kumimoji="1" lang="en-US" altLang="ja-JP" sz="1400" dirty="0"/>
              <a:t>achievement</a:t>
            </a:r>
          </a:p>
          <a:p>
            <a:r>
              <a:rPr kumimoji="1" lang="en-US" altLang="ja-JP" sz="1400" dirty="0"/>
              <a:t>of objective</a:t>
            </a:r>
          </a:p>
        </p:txBody>
      </p:sp>
      <p:sp>
        <p:nvSpPr>
          <p:cNvPr id="55" name="正方形/長方形 54">
            <a:extLst>
              <a:ext uri="{FF2B5EF4-FFF2-40B4-BE49-F238E27FC236}">
                <a16:creationId xmlns:a16="http://schemas.microsoft.com/office/drawing/2014/main" id="{32B896E2-A0A0-4091-B195-FE77038CC203}"/>
              </a:ext>
            </a:extLst>
          </p:cNvPr>
          <p:cNvSpPr/>
          <p:nvPr/>
        </p:nvSpPr>
        <p:spPr>
          <a:xfrm>
            <a:off x="1209000" y="5594400"/>
            <a:ext cx="2088000" cy="288032"/>
          </a:xfrm>
          <a:prstGeom prst="rect">
            <a:avLst/>
          </a:prstGeom>
          <a:solidFill>
            <a:schemeClr val="bg1"/>
          </a:solid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altLang="ja-JP" sz="1400" dirty="0">
                <a:solidFill>
                  <a:schemeClr val="tx1"/>
                </a:solidFill>
              </a:rPr>
              <a:t>Apply to actual plant</a:t>
            </a:r>
          </a:p>
        </p:txBody>
      </p:sp>
      <p:sp>
        <p:nvSpPr>
          <p:cNvPr id="56" name="正方形/長方形 55">
            <a:extLst>
              <a:ext uri="{FF2B5EF4-FFF2-40B4-BE49-F238E27FC236}">
                <a16:creationId xmlns:a16="http://schemas.microsoft.com/office/drawing/2014/main" id="{A31D77F5-CED7-40AC-8581-12F10D126DCE}"/>
              </a:ext>
            </a:extLst>
          </p:cNvPr>
          <p:cNvSpPr/>
          <p:nvPr/>
        </p:nvSpPr>
        <p:spPr>
          <a:xfrm>
            <a:off x="3585000" y="2277000"/>
            <a:ext cx="648000" cy="3096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1400" dirty="0">
                <a:solidFill>
                  <a:schemeClr val="tx1"/>
                </a:solidFill>
              </a:rPr>
              <a:t>KMS</a:t>
            </a:r>
          </a:p>
        </p:txBody>
      </p:sp>
      <p:cxnSp>
        <p:nvCxnSpPr>
          <p:cNvPr id="58" name="直線矢印コネクタ 57">
            <a:extLst>
              <a:ext uri="{FF2B5EF4-FFF2-40B4-BE49-F238E27FC236}">
                <a16:creationId xmlns:a16="http://schemas.microsoft.com/office/drawing/2014/main" id="{072640C2-4CE7-4580-B3F4-DD9864A0970C}"/>
              </a:ext>
            </a:extLst>
          </p:cNvPr>
          <p:cNvCxnSpPr>
            <a:cxnSpLocks/>
          </p:cNvCxnSpPr>
          <p:nvPr/>
        </p:nvCxnSpPr>
        <p:spPr>
          <a:xfrm>
            <a:off x="3297000" y="2421000"/>
            <a:ext cx="288032"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0" name="直線矢印コネクタ 79">
            <a:extLst>
              <a:ext uri="{FF2B5EF4-FFF2-40B4-BE49-F238E27FC236}">
                <a16:creationId xmlns:a16="http://schemas.microsoft.com/office/drawing/2014/main" id="{0EC6B3CD-9323-44FC-BFB5-2FFBEF55D8D4}"/>
              </a:ext>
            </a:extLst>
          </p:cNvPr>
          <p:cNvCxnSpPr>
            <a:cxnSpLocks/>
          </p:cNvCxnSpPr>
          <p:nvPr/>
        </p:nvCxnSpPr>
        <p:spPr>
          <a:xfrm>
            <a:off x="3297000" y="3357000"/>
            <a:ext cx="288032"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5" name="直線矢印コネクタ 84">
            <a:extLst>
              <a:ext uri="{FF2B5EF4-FFF2-40B4-BE49-F238E27FC236}">
                <a16:creationId xmlns:a16="http://schemas.microsoft.com/office/drawing/2014/main" id="{3E43E7D9-F28E-4965-90F6-F1353C34A618}"/>
              </a:ext>
            </a:extLst>
          </p:cNvPr>
          <p:cNvCxnSpPr>
            <a:cxnSpLocks/>
          </p:cNvCxnSpPr>
          <p:nvPr/>
        </p:nvCxnSpPr>
        <p:spPr>
          <a:xfrm>
            <a:off x="3297000" y="5229000"/>
            <a:ext cx="288032"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3" name="直線矢印コネクタ 92">
            <a:extLst>
              <a:ext uri="{FF2B5EF4-FFF2-40B4-BE49-F238E27FC236}">
                <a16:creationId xmlns:a16="http://schemas.microsoft.com/office/drawing/2014/main" id="{552A2005-39F5-45A7-85DD-D2FE6B0EFDD3}"/>
              </a:ext>
            </a:extLst>
          </p:cNvPr>
          <p:cNvCxnSpPr>
            <a:cxnSpLocks/>
          </p:cNvCxnSpPr>
          <p:nvPr/>
        </p:nvCxnSpPr>
        <p:spPr>
          <a:xfrm flipH="1">
            <a:off x="3297000" y="2853000"/>
            <a:ext cx="288032" cy="1"/>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4" name="直線矢印コネクタ 93">
            <a:extLst>
              <a:ext uri="{FF2B5EF4-FFF2-40B4-BE49-F238E27FC236}">
                <a16:creationId xmlns:a16="http://schemas.microsoft.com/office/drawing/2014/main" id="{20CFCB40-F034-4ECC-B13C-878C05D95343}"/>
              </a:ext>
            </a:extLst>
          </p:cNvPr>
          <p:cNvCxnSpPr>
            <a:cxnSpLocks/>
          </p:cNvCxnSpPr>
          <p:nvPr/>
        </p:nvCxnSpPr>
        <p:spPr>
          <a:xfrm flipH="1">
            <a:off x="3297000" y="4293000"/>
            <a:ext cx="288032"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5" name="コネクタ: カギ線 94">
            <a:extLst>
              <a:ext uri="{FF2B5EF4-FFF2-40B4-BE49-F238E27FC236}">
                <a16:creationId xmlns:a16="http://schemas.microsoft.com/office/drawing/2014/main" id="{0BFD5E04-FBE0-4443-A1FF-1092D570C735}"/>
              </a:ext>
            </a:extLst>
          </p:cNvPr>
          <p:cNvCxnSpPr>
            <a:cxnSpLocks/>
            <a:stCxn id="55" idx="3"/>
            <a:endCxn id="56" idx="2"/>
          </p:cNvCxnSpPr>
          <p:nvPr/>
        </p:nvCxnSpPr>
        <p:spPr>
          <a:xfrm flipV="1">
            <a:off x="3297000" y="5373000"/>
            <a:ext cx="612000" cy="365416"/>
          </a:xfrm>
          <a:prstGeom prst="bentConnector2">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6" name="矢印: 右カーブ 95">
            <a:extLst>
              <a:ext uri="{FF2B5EF4-FFF2-40B4-BE49-F238E27FC236}">
                <a16:creationId xmlns:a16="http://schemas.microsoft.com/office/drawing/2014/main" id="{91C0EE6B-FBF9-4BBC-BBF7-11BCE5EBB13E}"/>
              </a:ext>
            </a:extLst>
          </p:cNvPr>
          <p:cNvSpPr/>
          <p:nvPr/>
        </p:nvSpPr>
        <p:spPr>
          <a:xfrm flipV="1">
            <a:off x="561000" y="1269000"/>
            <a:ext cx="575992" cy="4032000"/>
          </a:xfrm>
          <a:prstGeom prst="curved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7" name="テキスト ボックス 96">
            <a:extLst>
              <a:ext uri="{FF2B5EF4-FFF2-40B4-BE49-F238E27FC236}">
                <a16:creationId xmlns:a16="http://schemas.microsoft.com/office/drawing/2014/main" id="{598A12AD-5BA4-4A3E-A1F2-7A9112912A33}"/>
              </a:ext>
            </a:extLst>
          </p:cNvPr>
          <p:cNvSpPr txBox="1"/>
          <p:nvPr/>
        </p:nvSpPr>
        <p:spPr>
          <a:xfrm rot="16200000">
            <a:off x="-1024398" y="3142400"/>
            <a:ext cx="2758576" cy="307777"/>
          </a:xfrm>
          <a:prstGeom prst="rect">
            <a:avLst/>
          </a:prstGeom>
          <a:noFill/>
        </p:spPr>
        <p:txBody>
          <a:bodyPr wrap="none" rtlCol="0">
            <a:spAutoFit/>
          </a:bodyPr>
          <a:lstStyle/>
          <a:p>
            <a:r>
              <a:rPr lang="en-US" altLang="ja-JP" sz="1400" dirty="0"/>
              <a:t>New design, improve safety, etc.</a:t>
            </a:r>
            <a:endParaRPr lang="ja-JP" altLang="en-US" sz="1400" dirty="0"/>
          </a:p>
        </p:txBody>
      </p:sp>
      <p:sp>
        <p:nvSpPr>
          <p:cNvPr id="32" name="円/楕円 40">
            <a:extLst>
              <a:ext uri="{FF2B5EF4-FFF2-40B4-BE49-F238E27FC236}">
                <a16:creationId xmlns:a16="http://schemas.microsoft.com/office/drawing/2014/main" id="{455A3750-FA7F-404B-B26F-1138F34DBC47}"/>
              </a:ext>
            </a:extLst>
          </p:cNvPr>
          <p:cNvSpPr/>
          <p:nvPr/>
        </p:nvSpPr>
        <p:spPr>
          <a:xfrm>
            <a:off x="6536984" y="2276857"/>
            <a:ext cx="1151999" cy="1152000"/>
          </a:xfrm>
          <a:prstGeom prst="ellipse">
            <a:avLst/>
          </a:prstGeom>
          <a:solidFill>
            <a:srgbClr val="FFC000"/>
          </a:solidFill>
          <a:ln>
            <a:noFill/>
          </a:ln>
          <a:scene3d>
            <a:camera prst="orthographicFront"/>
            <a:lightRig rig="threePt" dir="t"/>
          </a:scene3d>
          <a:sp3d>
            <a:bevelT w="1079500" h="1079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3" name="円柱 32">
            <a:extLst>
              <a:ext uri="{FF2B5EF4-FFF2-40B4-BE49-F238E27FC236}">
                <a16:creationId xmlns:a16="http://schemas.microsoft.com/office/drawing/2014/main" id="{377D1036-8BA0-4D15-BBF5-BED0187B6BB2}"/>
              </a:ext>
            </a:extLst>
          </p:cNvPr>
          <p:cNvSpPr/>
          <p:nvPr/>
        </p:nvSpPr>
        <p:spPr>
          <a:xfrm rot="14469088" flipH="1">
            <a:off x="6313160" y="2746139"/>
            <a:ext cx="201854" cy="923409"/>
          </a:xfrm>
          <a:prstGeom prst="can">
            <a:avLst>
              <a:gd name="adj" fmla="val 54143"/>
            </a:avLst>
          </a:prstGeom>
          <a:gradFill>
            <a:gsLst>
              <a:gs pos="0">
                <a:schemeClr val="bg1">
                  <a:lumMod val="75000"/>
                </a:schemeClr>
              </a:gs>
              <a:gs pos="35000">
                <a:schemeClr val="bg1">
                  <a:lumMod val="85000"/>
                </a:schemeClr>
              </a:gs>
              <a:gs pos="100000">
                <a:schemeClr val="bg1">
                  <a:lumMod val="95000"/>
                </a:schemeClr>
              </a:gs>
            </a:gsLst>
            <a:lin ang="10800000" scaled="1"/>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4" name="円柱 33">
            <a:extLst>
              <a:ext uri="{FF2B5EF4-FFF2-40B4-BE49-F238E27FC236}">
                <a16:creationId xmlns:a16="http://schemas.microsoft.com/office/drawing/2014/main" id="{1C4A1682-2B73-48B4-BDEC-866E4AB1AFE7}"/>
              </a:ext>
            </a:extLst>
          </p:cNvPr>
          <p:cNvSpPr/>
          <p:nvPr/>
        </p:nvSpPr>
        <p:spPr>
          <a:xfrm rot="7143536" flipH="1">
            <a:off x="7721364" y="2747435"/>
            <a:ext cx="201854" cy="961039"/>
          </a:xfrm>
          <a:prstGeom prst="can">
            <a:avLst>
              <a:gd name="adj" fmla="val 79270"/>
            </a:avLst>
          </a:prstGeom>
          <a:gradFill>
            <a:gsLst>
              <a:gs pos="0">
                <a:schemeClr val="bg1">
                  <a:lumMod val="75000"/>
                </a:schemeClr>
              </a:gs>
              <a:gs pos="35000">
                <a:schemeClr val="bg1">
                  <a:lumMod val="85000"/>
                </a:schemeClr>
              </a:gs>
              <a:gs pos="100000">
                <a:schemeClr val="bg1">
                  <a:lumMod val="95000"/>
                </a:schemeClr>
              </a:gs>
            </a:gsLst>
            <a:lin ang="10800000" scaled="1"/>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5" name="円/楕円 79">
            <a:extLst>
              <a:ext uri="{FF2B5EF4-FFF2-40B4-BE49-F238E27FC236}">
                <a16:creationId xmlns:a16="http://schemas.microsoft.com/office/drawing/2014/main" id="{288B9480-1246-46B1-921B-5D59DAB9889E}"/>
              </a:ext>
            </a:extLst>
          </p:cNvPr>
          <p:cNvSpPr/>
          <p:nvPr/>
        </p:nvSpPr>
        <p:spPr>
          <a:xfrm>
            <a:off x="5024984" y="2924856"/>
            <a:ext cx="1296000" cy="1296000"/>
          </a:xfrm>
          <a:prstGeom prst="ellipse">
            <a:avLst/>
          </a:prstGeom>
          <a:solidFill>
            <a:srgbClr val="FFC000"/>
          </a:solidFill>
          <a:ln>
            <a:noFill/>
          </a:ln>
          <a:scene3d>
            <a:camera prst="orthographicFront"/>
            <a:lightRig rig="threePt" dir="t"/>
          </a:scene3d>
          <a:sp3d>
            <a:bevelT w="1079500" h="1079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7" name="円柱 36">
            <a:extLst>
              <a:ext uri="{FF2B5EF4-FFF2-40B4-BE49-F238E27FC236}">
                <a16:creationId xmlns:a16="http://schemas.microsoft.com/office/drawing/2014/main" id="{CF4AA5C7-0A32-4E5B-91B5-A52A71D17E04}"/>
              </a:ext>
            </a:extLst>
          </p:cNvPr>
          <p:cNvSpPr/>
          <p:nvPr/>
        </p:nvSpPr>
        <p:spPr>
          <a:xfrm rot="5743209" flipH="1">
            <a:off x="7252350" y="2494587"/>
            <a:ext cx="201854" cy="2778301"/>
          </a:xfrm>
          <a:prstGeom prst="can">
            <a:avLst>
              <a:gd name="adj" fmla="val 58683"/>
            </a:avLst>
          </a:prstGeom>
          <a:gradFill>
            <a:gsLst>
              <a:gs pos="0">
                <a:schemeClr val="bg1">
                  <a:lumMod val="75000"/>
                </a:schemeClr>
              </a:gs>
              <a:gs pos="35000">
                <a:schemeClr val="bg1">
                  <a:lumMod val="85000"/>
                </a:schemeClr>
              </a:gs>
              <a:gs pos="100000">
                <a:schemeClr val="bg1">
                  <a:lumMod val="95000"/>
                </a:schemeClr>
              </a:gs>
            </a:gsLst>
            <a:lin ang="10800000" scaled="1"/>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8" name="円/楕円 93">
            <a:extLst>
              <a:ext uri="{FF2B5EF4-FFF2-40B4-BE49-F238E27FC236}">
                <a16:creationId xmlns:a16="http://schemas.microsoft.com/office/drawing/2014/main" id="{FEAC5690-8B56-46B2-B651-01DF79D2D1A0}"/>
              </a:ext>
            </a:extLst>
          </p:cNvPr>
          <p:cNvSpPr/>
          <p:nvPr/>
        </p:nvSpPr>
        <p:spPr>
          <a:xfrm>
            <a:off x="7832984" y="3068856"/>
            <a:ext cx="1439999" cy="1440000"/>
          </a:xfrm>
          <a:prstGeom prst="ellipse">
            <a:avLst/>
          </a:prstGeom>
          <a:solidFill>
            <a:srgbClr val="FFC000"/>
          </a:solidFill>
          <a:ln>
            <a:noFill/>
          </a:ln>
          <a:scene3d>
            <a:camera prst="orthographicFront"/>
            <a:lightRig rig="threePt" dir="t"/>
          </a:scene3d>
          <a:sp3d>
            <a:bevelT w="1079500" h="1079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9" name="正方形/長方形 38">
            <a:extLst>
              <a:ext uri="{FF2B5EF4-FFF2-40B4-BE49-F238E27FC236}">
                <a16:creationId xmlns:a16="http://schemas.microsoft.com/office/drawing/2014/main" id="{3FC43CC9-A92D-46D9-AF68-2FFB3E7E9FDA}"/>
              </a:ext>
            </a:extLst>
          </p:cNvPr>
          <p:cNvSpPr/>
          <p:nvPr/>
        </p:nvSpPr>
        <p:spPr>
          <a:xfrm>
            <a:off x="5888984" y="2132856"/>
            <a:ext cx="2485197" cy="885449"/>
          </a:xfrm>
          <a:prstGeom prst="rect">
            <a:avLst/>
          </a:prstGeom>
          <a:noFill/>
          <a:ln>
            <a:noFill/>
          </a:ln>
        </p:spPr>
        <p:txBody>
          <a:bodyPr wrap="none" lIns="84406" tIns="42203" rIns="84406" bIns="42203">
            <a:spAutoFit/>
          </a:bodyPr>
          <a:lstStyle/>
          <a:p>
            <a:pPr algn="ctr"/>
            <a:r>
              <a:rPr lang="en-US" altLang="ja-JP" sz="2400" b="1" dirty="0">
                <a:ln w="12700" cmpd="sng">
                  <a:solidFill>
                    <a:schemeClr val="bg1"/>
                  </a:solidFill>
                  <a:prstDash val="solid"/>
                </a:ln>
                <a:solidFill>
                  <a:srgbClr val="C00000"/>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EAS</a:t>
            </a:r>
          </a:p>
          <a:p>
            <a:pPr algn="ctr"/>
            <a:r>
              <a:rPr lang="en-US" altLang="ja-JP" sz="1400" b="1" dirty="0">
                <a:ln w="12700" cmpd="sng">
                  <a:solidFill>
                    <a:schemeClr val="bg1"/>
                  </a:solidFill>
                  <a:prstDash val="solid"/>
                </a:ln>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a:t>
            </a:r>
            <a:r>
              <a:rPr lang="en-US" altLang="ja-JP" sz="1400" b="1" dirty="0">
                <a:ln w="12700" cmpd="sng">
                  <a:solidFill>
                    <a:schemeClr val="bg1"/>
                  </a:solidFill>
                  <a:prstDash val="solid"/>
                </a:ln>
                <a:solidFill>
                  <a:srgbClr val="C00000"/>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E</a:t>
            </a:r>
            <a:r>
              <a:rPr lang="en-US" altLang="ja-JP" sz="1400" b="1" dirty="0">
                <a:ln w="12700" cmpd="sng">
                  <a:solidFill>
                    <a:schemeClr val="bg1"/>
                  </a:solidFill>
                  <a:prstDash val="solid"/>
                </a:ln>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nhanced and </a:t>
            </a:r>
            <a:r>
              <a:rPr lang="en-US" altLang="ja-JP" sz="1400" b="1" dirty="0">
                <a:ln w="12700" cmpd="sng">
                  <a:solidFill>
                    <a:schemeClr val="bg1"/>
                  </a:solidFill>
                  <a:prstDash val="solid"/>
                </a:ln>
                <a:solidFill>
                  <a:srgbClr val="C00000"/>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A</a:t>
            </a:r>
            <a:r>
              <a:rPr lang="en-US" altLang="ja-JP" sz="1400" b="1" dirty="0">
                <a:ln w="12700" cmpd="sng">
                  <a:solidFill>
                    <a:schemeClr val="bg1"/>
                  </a:solidFill>
                  <a:prstDash val="solid"/>
                </a:ln>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I-aided</a:t>
            </a:r>
          </a:p>
          <a:p>
            <a:pPr algn="ctr"/>
            <a:r>
              <a:rPr lang="en-US" altLang="ja-JP" sz="1400" b="1" dirty="0">
                <a:ln w="12700" cmpd="sng">
                  <a:solidFill>
                    <a:schemeClr val="bg1"/>
                  </a:solidFill>
                  <a:prstDash val="solid"/>
                </a:ln>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optimization </a:t>
            </a:r>
            <a:r>
              <a:rPr lang="en-US" altLang="ja-JP" sz="1400" b="1" dirty="0">
                <a:ln w="12700" cmpd="sng">
                  <a:solidFill>
                    <a:schemeClr val="bg1"/>
                  </a:solidFill>
                  <a:prstDash val="solid"/>
                </a:ln>
                <a:solidFill>
                  <a:srgbClr val="C00000"/>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S</a:t>
            </a:r>
            <a:r>
              <a:rPr lang="en-US" altLang="ja-JP" sz="1400" b="1" dirty="0">
                <a:ln w="12700" cmpd="sng">
                  <a:solidFill>
                    <a:schemeClr val="bg1"/>
                  </a:solidFill>
                  <a:prstDash val="solid"/>
                </a:ln>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ystem)</a:t>
            </a:r>
          </a:p>
        </p:txBody>
      </p:sp>
      <p:sp>
        <p:nvSpPr>
          <p:cNvPr id="42" name="正方形/長方形 41">
            <a:extLst>
              <a:ext uri="{FF2B5EF4-FFF2-40B4-BE49-F238E27FC236}">
                <a16:creationId xmlns:a16="http://schemas.microsoft.com/office/drawing/2014/main" id="{864AE647-FD29-4D0E-8109-98CA8C702459}"/>
              </a:ext>
            </a:extLst>
          </p:cNvPr>
          <p:cNvSpPr/>
          <p:nvPr/>
        </p:nvSpPr>
        <p:spPr>
          <a:xfrm>
            <a:off x="7832984" y="3212856"/>
            <a:ext cx="1407979" cy="1100893"/>
          </a:xfrm>
          <a:prstGeom prst="rect">
            <a:avLst/>
          </a:prstGeom>
          <a:noFill/>
        </p:spPr>
        <p:txBody>
          <a:bodyPr wrap="none" lIns="84406" tIns="42203" rIns="84406" bIns="42203">
            <a:spAutoFit/>
          </a:bodyPr>
          <a:lstStyle/>
          <a:p>
            <a:pPr algn="ctr"/>
            <a:r>
              <a:rPr lang="en-US" altLang="ja-JP" sz="2400" b="1" dirty="0">
                <a:ln w="12700" cmpd="sng">
                  <a:solidFill>
                    <a:schemeClr val="bg1"/>
                  </a:solidFill>
                  <a:prstDash val="solid"/>
                </a:ln>
                <a:solidFill>
                  <a:srgbClr val="C00000"/>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KMS</a:t>
            </a:r>
          </a:p>
          <a:p>
            <a:pPr algn="ctr"/>
            <a:r>
              <a:rPr lang="en-US" altLang="ja-JP" sz="1400" b="1" dirty="0">
                <a:ln w="12700" cmpd="sng">
                  <a:solidFill>
                    <a:schemeClr val="bg1"/>
                  </a:solidFill>
                  <a:prstDash val="solid"/>
                </a:ln>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a:t>
            </a:r>
            <a:r>
              <a:rPr lang="en-US" altLang="ja-JP" sz="1400" b="1" dirty="0">
                <a:ln w="12700" cmpd="sng">
                  <a:solidFill>
                    <a:schemeClr val="bg1"/>
                  </a:solidFill>
                  <a:prstDash val="solid"/>
                </a:ln>
                <a:solidFill>
                  <a:srgbClr val="C00000"/>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K</a:t>
            </a:r>
            <a:r>
              <a:rPr lang="en-US" altLang="ja-JP" sz="1400" b="1" dirty="0">
                <a:ln w="12700" cmpd="sng">
                  <a:solidFill>
                    <a:schemeClr val="bg1"/>
                  </a:solidFill>
                  <a:prstDash val="solid"/>
                </a:ln>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nowledge</a:t>
            </a:r>
          </a:p>
          <a:p>
            <a:pPr algn="ctr"/>
            <a:r>
              <a:rPr lang="en-US" altLang="ja-JP" sz="1400" b="1" dirty="0">
                <a:ln w="12700" cmpd="sng">
                  <a:solidFill>
                    <a:schemeClr val="bg1"/>
                  </a:solidFill>
                  <a:prstDash val="solid"/>
                </a:ln>
                <a:solidFill>
                  <a:srgbClr val="C00000"/>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M</a:t>
            </a:r>
            <a:r>
              <a:rPr lang="en-US" altLang="ja-JP" sz="1400" b="1" dirty="0">
                <a:ln w="12700" cmpd="sng">
                  <a:solidFill>
                    <a:schemeClr val="bg1"/>
                  </a:solidFill>
                  <a:prstDash val="solid"/>
                </a:ln>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anagement</a:t>
            </a:r>
          </a:p>
          <a:p>
            <a:pPr algn="ctr"/>
            <a:r>
              <a:rPr lang="en-US" altLang="ja-JP" sz="1400" b="1" dirty="0">
                <a:ln w="12700" cmpd="sng">
                  <a:solidFill>
                    <a:schemeClr val="bg1"/>
                  </a:solidFill>
                  <a:prstDash val="solid"/>
                </a:ln>
                <a:solidFill>
                  <a:srgbClr val="C00000"/>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S</a:t>
            </a:r>
            <a:r>
              <a:rPr lang="en-US" altLang="ja-JP" sz="1400" b="1" dirty="0">
                <a:ln w="12700" cmpd="sng">
                  <a:solidFill>
                    <a:schemeClr val="bg1"/>
                  </a:solidFill>
                  <a:prstDash val="solid"/>
                </a:ln>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ystem)</a:t>
            </a:r>
          </a:p>
        </p:txBody>
      </p:sp>
      <p:sp>
        <p:nvSpPr>
          <p:cNvPr id="36" name="正方形/長方形 35">
            <a:extLst>
              <a:ext uri="{FF2B5EF4-FFF2-40B4-BE49-F238E27FC236}">
                <a16:creationId xmlns:a16="http://schemas.microsoft.com/office/drawing/2014/main" id="{ED188FA4-11FE-4BB2-9311-DAE901E88351}"/>
              </a:ext>
            </a:extLst>
          </p:cNvPr>
          <p:cNvSpPr/>
          <p:nvPr/>
        </p:nvSpPr>
        <p:spPr>
          <a:xfrm>
            <a:off x="4929033" y="2924856"/>
            <a:ext cx="1445810" cy="885449"/>
          </a:xfrm>
          <a:prstGeom prst="rect">
            <a:avLst/>
          </a:prstGeom>
          <a:noFill/>
        </p:spPr>
        <p:txBody>
          <a:bodyPr wrap="none" lIns="84406" tIns="42203" rIns="84406" bIns="42203">
            <a:spAutoFit/>
          </a:bodyPr>
          <a:lstStyle/>
          <a:p>
            <a:pPr algn="ctr"/>
            <a:r>
              <a:rPr lang="en-US" altLang="ja-JP" sz="2400" b="1" dirty="0">
                <a:ln w="12700" cmpd="sng">
                  <a:solidFill>
                    <a:schemeClr val="bg1"/>
                  </a:solidFill>
                  <a:prstDash val="solid"/>
                </a:ln>
                <a:solidFill>
                  <a:srgbClr val="C00000"/>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VLS</a:t>
            </a:r>
          </a:p>
          <a:p>
            <a:pPr algn="ctr"/>
            <a:r>
              <a:rPr lang="en-US" altLang="ja-JP" sz="1400" b="1" dirty="0">
                <a:ln w="12700" cmpd="sng">
                  <a:solidFill>
                    <a:schemeClr val="bg1"/>
                  </a:solidFill>
                  <a:prstDash val="solid"/>
                </a:ln>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a:t>
            </a:r>
            <a:r>
              <a:rPr lang="en-US" altLang="ja-JP" sz="1400" b="1" dirty="0">
                <a:ln w="12700" cmpd="sng">
                  <a:solidFill>
                    <a:schemeClr val="bg1"/>
                  </a:solidFill>
                  <a:prstDash val="solid"/>
                </a:ln>
                <a:solidFill>
                  <a:srgbClr val="C00000"/>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V</a:t>
            </a:r>
            <a:r>
              <a:rPr lang="en-US" altLang="ja-JP" sz="1400" b="1" dirty="0">
                <a:ln w="12700" cmpd="sng">
                  <a:solidFill>
                    <a:schemeClr val="bg1"/>
                  </a:solidFill>
                  <a:prstDash val="solid"/>
                </a:ln>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irtual plant</a:t>
            </a:r>
          </a:p>
          <a:p>
            <a:pPr algn="ctr"/>
            <a:r>
              <a:rPr lang="en-US" altLang="ja-JP" sz="1400" b="1" dirty="0">
                <a:ln w="12700" cmpd="sng">
                  <a:solidFill>
                    <a:schemeClr val="bg1"/>
                  </a:solidFill>
                  <a:prstDash val="solid"/>
                </a:ln>
                <a:solidFill>
                  <a:srgbClr val="C00000"/>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L</a:t>
            </a:r>
            <a:r>
              <a:rPr lang="en-US" altLang="ja-JP" sz="1400" b="1" dirty="0">
                <a:ln w="12700" cmpd="sng">
                  <a:solidFill>
                    <a:schemeClr val="bg1"/>
                  </a:solidFill>
                  <a:prstDash val="solid"/>
                </a:ln>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ife </a:t>
            </a:r>
            <a:r>
              <a:rPr lang="en-US" altLang="ja-JP" sz="1400" b="1" dirty="0">
                <a:ln w="12700" cmpd="sng">
                  <a:solidFill>
                    <a:schemeClr val="bg1"/>
                  </a:solidFill>
                  <a:prstDash val="solid"/>
                </a:ln>
                <a:solidFill>
                  <a:srgbClr val="C00000"/>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S</a:t>
            </a:r>
            <a:r>
              <a:rPr lang="en-US" altLang="ja-JP" sz="1400" b="1" dirty="0">
                <a:ln w="12700" cmpd="sng">
                  <a:solidFill>
                    <a:schemeClr val="bg1"/>
                  </a:solidFill>
                  <a:prstDash val="solid"/>
                </a:ln>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ystem)</a:t>
            </a:r>
          </a:p>
        </p:txBody>
      </p:sp>
      <p:sp>
        <p:nvSpPr>
          <p:cNvPr id="3" name="テキスト ボックス 2">
            <a:extLst>
              <a:ext uri="{FF2B5EF4-FFF2-40B4-BE49-F238E27FC236}">
                <a16:creationId xmlns:a16="http://schemas.microsoft.com/office/drawing/2014/main" id="{316989AB-6A3C-F396-2354-2EA7CA8196C9}"/>
              </a:ext>
            </a:extLst>
          </p:cNvPr>
          <p:cNvSpPr txBox="1"/>
          <p:nvPr/>
        </p:nvSpPr>
        <p:spPr>
          <a:xfrm>
            <a:off x="488504" y="6093296"/>
            <a:ext cx="3531736" cy="369332"/>
          </a:xfrm>
          <a:prstGeom prst="rect">
            <a:avLst/>
          </a:prstGeom>
          <a:noFill/>
        </p:spPr>
        <p:txBody>
          <a:bodyPr wrap="none" rtlCol="0">
            <a:spAutoFit/>
          </a:bodyPr>
          <a:lstStyle/>
          <a:p>
            <a:r>
              <a:rPr kumimoji="1" lang="en-US" altLang="ja-JP" dirty="0"/>
              <a:t>Generalized evaluation flowchart</a:t>
            </a:r>
            <a:endParaRPr kumimoji="1" lang="ja-JP" altLang="en-US" dirty="0"/>
          </a:p>
        </p:txBody>
      </p:sp>
      <p:sp>
        <p:nvSpPr>
          <p:cNvPr id="57" name="テキスト ボックス 56">
            <a:extLst>
              <a:ext uri="{FF2B5EF4-FFF2-40B4-BE49-F238E27FC236}">
                <a16:creationId xmlns:a16="http://schemas.microsoft.com/office/drawing/2014/main" id="{EDBDBE77-FA0E-9AFE-14B6-238E589FDDDA}"/>
              </a:ext>
            </a:extLst>
          </p:cNvPr>
          <p:cNvSpPr txBox="1"/>
          <p:nvPr/>
        </p:nvSpPr>
        <p:spPr>
          <a:xfrm>
            <a:off x="4953000" y="5157192"/>
            <a:ext cx="4326890" cy="369332"/>
          </a:xfrm>
          <a:prstGeom prst="rect">
            <a:avLst/>
          </a:prstGeom>
          <a:noFill/>
        </p:spPr>
        <p:txBody>
          <a:bodyPr wrap="none" rtlCol="0">
            <a:spAutoFit/>
          </a:bodyPr>
          <a:lstStyle/>
          <a:p>
            <a:r>
              <a:rPr lang="en-US" altLang="ja-JP" dirty="0"/>
              <a:t>Three systems that comprises ARKADIA</a:t>
            </a:r>
            <a:endParaRPr kumimoji="1" lang="ja-JP" altLang="en-US" dirty="0"/>
          </a:p>
        </p:txBody>
      </p:sp>
      <p:sp>
        <p:nvSpPr>
          <p:cNvPr id="8" name="テキスト ボックス 7">
            <a:extLst>
              <a:ext uri="{FF2B5EF4-FFF2-40B4-BE49-F238E27FC236}">
                <a16:creationId xmlns:a16="http://schemas.microsoft.com/office/drawing/2014/main" id="{307E801C-2A07-6E29-CC8A-B438CE31AD6E}"/>
              </a:ext>
            </a:extLst>
          </p:cNvPr>
          <p:cNvSpPr txBox="1"/>
          <p:nvPr/>
        </p:nvSpPr>
        <p:spPr>
          <a:xfrm>
            <a:off x="6897216" y="1484784"/>
            <a:ext cx="1941557" cy="369332"/>
          </a:xfrm>
          <a:prstGeom prst="rect">
            <a:avLst/>
          </a:prstGeom>
          <a:noFill/>
        </p:spPr>
        <p:txBody>
          <a:bodyPr wrap="none" rtlCol="0">
            <a:spAutoFit/>
          </a:bodyPr>
          <a:lstStyle/>
          <a:p>
            <a:r>
              <a:rPr kumimoji="1" lang="en-US" altLang="ja-JP" dirty="0"/>
              <a:t>Steps (1), (2), (4)</a:t>
            </a:r>
            <a:endParaRPr kumimoji="1" lang="ja-JP" altLang="en-US" dirty="0"/>
          </a:p>
        </p:txBody>
      </p:sp>
      <p:sp>
        <p:nvSpPr>
          <p:cNvPr id="64" name="テキスト ボックス 63">
            <a:extLst>
              <a:ext uri="{FF2B5EF4-FFF2-40B4-BE49-F238E27FC236}">
                <a16:creationId xmlns:a16="http://schemas.microsoft.com/office/drawing/2014/main" id="{226BFEB4-3442-4F4C-31D2-E06DE6C568F9}"/>
              </a:ext>
            </a:extLst>
          </p:cNvPr>
          <p:cNvSpPr txBox="1"/>
          <p:nvPr/>
        </p:nvSpPr>
        <p:spPr>
          <a:xfrm>
            <a:off x="4808984" y="2348880"/>
            <a:ext cx="1005403" cy="369332"/>
          </a:xfrm>
          <a:prstGeom prst="rect">
            <a:avLst/>
          </a:prstGeom>
          <a:noFill/>
        </p:spPr>
        <p:txBody>
          <a:bodyPr wrap="none" rtlCol="0">
            <a:spAutoFit/>
          </a:bodyPr>
          <a:lstStyle/>
          <a:p>
            <a:r>
              <a:rPr kumimoji="1" lang="en-US" altLang="ja-JP" dirty="0"/>
              <a:t>Step (</a:t>
            </a:r>
            <a:r>
              <a:rPr lang="en-US" altLang="ja-JP" dirty="0"/>
              <a:t>3</a:t>
            </a:r>
            <a:r>
              <a:rPr kumimoji="1" lang="en-US" altLang="ja-JP" dirty="0"/>
              <a:t>)</a:t>
            </a:r>
            <a:endParaRPr kumimoji="1" lang="ja-JP" altLang="en-US" dirty="0"/>
          </a:p>
        </p:txBody>
      </p:sp>
      <p:cxnSp>
        <p:nvCxnSpPr>
          <p:cNvPr id="10" name="直線コネクタ 9">
            <a:extLst>
              <a:ext uri="{FF2B5EF4-FFF2-40B4-BE49-F238E27FC236}">
                <a16:creationId xmlns:a16="http://schemas.microsoft.com/office/drawing/2014/main" id="{6D7A5EAF-1627-3171-6E29-D89339E79C58}"/>
              </a:ext>
            </a:extLst>
          </p:cNvPr>
          <p:cNvCxnSpPr/>
          <p:nvPr/>
        </p:nvCxnSpPr>
        <p:spPr>
          <a:xfrm flipV="1">
            <a:off x="7257256" y="1844824"/>
            <a:ext cx="216024" cy="3600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28F5DF10-0D97-9E92-A9A4-0D9FCB8AEAD9}"/>
              </a:ext>
            </a:extLst>
          </p:cNvPr>
          <p:cNvCxnSpPr>
            <a:cxnSpLocks/>
          </p:cNvCxnSpPr>
          <p:nvPr/>
        </p:nvCxnSpPr>
        <p:spPr>
          <a:xfrm flipH="1" flipV="1">
            <a:off x="5457056" y="2708920"/>
            <a:ext cx="144016" cy="2880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993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FA1318D6-4CB3-0CE6-D592-817CA5F561D3}"/>
              </a:ext>
            </a:extLst>
          </p:cNvPr>
          <p:cNvPicPr>
            <a:picLocks noChangeAspect="1"/>
          </p:cNvPicPr>
          <p:nvPr/>
        </p:nvPicPr>
        <p:blipFill rotWithShape="1">
          <a:blip r:embed="rId3"/>
          <a:srcRect r="10997"/>
          <a:stretch/>
        </p:blipFill>
        <p:spPr>
          <a:xfrm>
            <a:off x="5817096" y="2852936"/>
            <a:ext cx="3312000" cy="2103302"/>
          </a:xfrm>
          <a:prstGeom prst="rect">
            <a:avLst/>
          </a:prstGeom>
        </p:spPr>
      </p:pic>
      <p:sp>
        <p:nvSpPr>
          <p:cNvPr id="2" name="タイトル 1"/>
          <p:cNvSpPr>
            <a:spLocks noGrp="1"/>
          </p:cNvSpPr>
          <p:nvPr>
            <p:ph type="title"/>
          </p:nvPr>
        </p:nvSpPr>
        <p:spPr/>
        <p:txBody>
          <a:bodyPr/>
          <a:lstStyle/>
          <a:p>
            <a:r>
              <a:rPr lang="en-US" altLang="ja-JP" dirty="0"/>
              <a:t>ARKADIA-Design and -Safety</a:t>
            </a:r>
            <a:endParaRPr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pPr/>
              <a:t>6</a:t>
            </a:fld>
            <a:endParaRPr lang="ja-JP" altLang="en-US"/>
          </a:p>
        </p:txBody>
      </p:sp>
      <p:sp>
        <p:nvSpPr>
          <p:cNvPr id="3" name="テキスト ボックス 2">
            <a:extLst>
              <a:ext uri="{FF2B5EF4-FFF2-40B4-BE49-F238E27FC236}">
                <a16:creationId xmlns:a16="http://schemas.microsoft.com/office/drawing/2014/main" id="{3A10BACB-A67E-44DE-8CE8-107A6D32EA38}"/>
              </a:ext>
            </a:extLst>
          </p:cNvPr>
          <p:cNvSpPr txBox="1"/>
          <p:nvPr/>
        </p:nvSpPr>
        <p:spPr>
          <a:xfrm>
            <a:off x="992560" y="5949280"/>
            <a:ext cx="6867586" cy="769441"/>
          </a:xfrm>
          <a:prstGeom prst="rect">
            <a:avLst/>
          </a:prstGeom>
          <a:noFill/>
        </p:spPr>
        <p:txBody>
          <a:bodyPr wrap="none" rtlCol="0">
            <a:spAutoFit/>
          </a:bodyPr>
          <a:lstStyle/>
          <a:p>
            <a:pPr marL="180975" indent="-180975">
              <a:buFont typeface="Arial" panose="020B0604020202020204" pitchFamily="34" charset="0"/>
              <a:buChar char="•"/>
              <a:tabLst>
                <a:tab pos="1793875" algn="l"/>
              </a:tabLst>
            </a:pPr>
            <a:r>
              <a:rPr lang="en-US" altLang="ja-JP" sz="2200" dirty="0"/>
              <a:t>I</a:t>
            </a:r>
            <a:r>
              <a:rPr kumimoji="1" lang="en-US" altLang="ja-JP" sz="2200" dirty="0"/>
              <a:t>ndividual development in the first phase</a:t>
            </a:r>
          </a:p>
          <a:p>
            <a:pPr marL="180975" indent="-180975">
              <a:buFont typeface="Arial" panose="020B0604020202020204" pitchFamily="34" charset="0"/>
              <a:buChar char="•"/>
              <a:tabLst>
                <a:tab pos="1793875" algn="l"/>
              </a:tabLst>
            </a:pPr>
            <a:r>
              <a:rPr kumimoji="1" lang="en-US" altLang="ja-JP" sz="2200" dirty="0"/>
              <a:t>Integration into a single system in the second phase</a:t>
            </a:r>
            <a:endParaRPr kumimoji="1" lang="ja-JP" altLang="en-US" sz="2200" dirty="0"/>
          </a:p>
        </p:txBody>
      </p:sp>
      <p:sp>
        <p:nvSpPr>
          <p:cNvPr id="6" name="テキスト ボックス 5">
            <a:extLst>
              <a:ext uri="{FF2B5EF4-FFF2-40B4-BE49-F238E27FC236}">
                <a16:creationId xmlns:a16="http://schemas.microsoft.com/office/drawing/2014/main" id="{B5CB9170-C7C8-4AB9-B567-F8C01C913ECB}"/>
              </a:ext>
            </a:extLst>
          </p:cNvPr>
          <p:cNvSpPr txBox="1"/>
          <p:nvPr/>
        </p:nvSpPr>
        <p:spPr>
          <a:xfrm>
            <a:off x="344488" y="980728"/>
            <a:ext cx="2598788" cy="461665"/>
          </a:xfrm>
          <a:prstGeom prst="rect">
            <a:avLst/>
          </a:prstGeom>
          <a:noFill/>
        </p:spPr>
        <p:txBody>
          <a:bodyPr wrap="none" rtlCol="0">
            <a:spAutoFit/>
          </a:bodyPr>
          <a:lstStyle/>
          <a:p>
            <a:r>
              <a:rPr kumimoji="1" lang="en-US" altLang="ja-JP" sz="2400" dirty="0">
                <a:solidFill>
                  <a:srgbClr val="00B050"/>
                </a:solidFill>
              </a:rPr>
              <a:t>ARKADIA-Design</a:t>
            </a:r>
          </a:p>
        </p:txBody>
      </p:sp>
      <p:sp>
        <p:nvSpPr>
          <p:cNvPr id="76" name="テキスト ボックス 75">
            <a:extLst>
              <a:ext uri="{FF2B5EF4-FFF2-40B4-BE49-F238E27FC236}">
                <a16:creationId xmlns:a16="http://schemas.microsoft.com/office/drawing/2014/main" id="{53365BE2-2F2B-44E5-915A-626F14BD7147}"/>
              </a:ext>
            </a:extLst>
          </p:cNvPr>
          <p:cNvSpPr txBox="1"/>
          <p:nvPr/>
        </p:nvSpPr>
        <p:spPr>
          <a:xfrm>
            <a:off x="5169024" y="980728"/>
            <a:ext cx="2595582" cy="461665"/>
          </a:xfrm>
          <a:prstGeom prst="rect">
            <a:avLst/>
          </a:prstGeom>
          <a:noFill/>
        </p:spPr>
        <p:txBody>
          <a:bodyPr wrap="none" rtlCol="0">
            <a:spAutoFit/>
          </a:bodyPr>
          <a:lstStyle/>
          <a:p>
            <a:r>
              <a:rPr kumimoji="1" lang="en-US" altLang="ja-JP" sz="2400" dirty="0">
                <a:solidFill>
                  <a:srgbClr val="0070C0"/>
                </a:solidFill>
              </a:rPr>
              <a:t>ARKADIA-Safety</a:t>
            </a:r>
            <a:r>
              <a:rPr lang="en-US" altLang="ja-JP" sz="2400" dirty="0">
                <a:solidFill>
                  <a:srgbClr val="0070C0"/>
                </a:solidFill>
              </a:rPr>
              <a:t> </a:t>
            </a:r>
            <a:endParaRPr kumimoji="1" lang="ja-JP" altLang="en-US" sz="2400" dirty="0">
              <a:solidFill>
                <a:srgbClr val="0070C0"/>
              </a:solidFill>
            </a:endParaRPr>
          </a:p>
        </p:txBody>
      </p:sp>
      <p:sp>
        <p:nvSpPr>
          <p:cNvPr id="5" name="四角形: 角を丸くする 4">
            <a:extLst>
              <a:ext uri="{FF2B5EF4-FFF2-40B4-BE49-F238E27FC236}">
                <a16:creationId xmlns:a16="http://schemas.microsoft.com/office/drawing/2014/main" id="{C949B57D-23B0-41C1-ACB1-CA89CF11DA87}"/>
              </a:ext>
            </a:extLst>
          </p:cNvPr>
          <p:cNvSpPr/>
          <p:nvPr/>
        </p:nvSpPr>
        <p:spPr>
          <a:xfrm>
            <a:off x="272480" y="908999"/>
            <a:ext cx="4536504" cy="4968273"/>
          </a:xfrm>
          <a:prstGeom prst="roundRect">
            <a:avLst>
              <a:gd name="adj" fmla="val 4454"/>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13" name="テキスト ボックス 12">
            <a:extLst>
              <a:ext uri="{FF2B5EF4-FFF2-40B4-BE49-F238E27FC236}">
                <a16:creationId xmlns:a16="http://schemas.microsoft.com/office/drawing/2014/main" id="{4BE818D0-8301-4A3D-A204-96724D19F622}"/>
              </a:ext>
            </a:extLst>
          </p:cNvPr>
          <p:cNvSpPr txBox="1"/>
          <p:nvPr/>
        </p:nvSpPr>
        <p:spPr>
          <a:xfrm>
            <a:off x="344488" y="1340768"/>
            <a:ext cx="4392000" cy="646331"/>
          </a:xfrm>
          <a:prstGeom prst="rect">
            <a:avLst/>
          </a:prstGeom>
          <a:noFill/>
        </p:spPr>
        <p:txBody>
          <a:bodyPr wrap="square" rtlCol="0">
            <a:spAutoFit/>
          </a:bodyPr>
          <a:lstStyle/>
          <a:p>
            <a:r>
              <a:rPr lang="en-US" altLang="ja-JP" dirty="0"/>
              <a:t>o</a:t>
            </a:r>
            <a:r>
              <a:rPr kumimoji="1" lang="en-US" altLang="ja-JP" dirty="0"/>
              <a:t>ptimizes core design, plant structure design, and maintenance program</a:t>
            </a:r>
          </a:p>
        </p:txBody>
      </p:sp>
      <p:sp>
        <p:nvSpPr>
          <p:cNvPr id="79" name="テキスト ボックス 78">
            <a:extLst>
              <a:ext uri="{FF2B5EF4-FFF2-40B4-BE49-F238E27FC236}">
                <a16:creationId xmlns:a16="http://schemas.microsoft.com/office/drawing/2014/main" id="{6A852BA1-676B-430B-9A2A-20188202F012}"/>
              </a:ext>
            </a:extLst>
          </p:cNvPr>
          <p:cNvSpPr txBox="1"/>
          <p:nvPr/>
        </p:nvSpPr>
        <p:spPr>
          <a:xfrm>
            <a:off x="5169024" y="1340768"/>
            <a:ext cx="4506362" cy="646331"/>
          </a:xfrm>
          <a:prstGeom prst="rect">
            <a:avLst/>
          </a:prstGeom>
          <a:noFill/>
        </p:spPr>
        <p:txBody>
          <a:bodyPr wrap="none" rtlCol="0">
            <a:spAutoFit/>
          </a:bodyPr>
          <a:lstStyle/>
          <a:p>
            <a:r>
              <a:rPr lang="en-US" altLang="ja-JP" dirty="0"/>
              <a:t>provides design satisfying requirements of</a:t>
            </a:r>
          </a:p>
          <a:p>
            <a:r>
              <a:rPr lang="en-US" altLang="ja-JP" dirty="0"/>
              <a:t>safety and economics from SA* simulation</a:t>
            </a:r>
            <a:endParaRPr kumimoji="1" lang="en-US" altLang="ja-JP" dirty="0"/>
          </a:p>
        </p:txBody>
      </p:sp>
      <p:sp>
        <p:nvSpPr>
          <p:cNvPr id="85" name="四角形: 角を丸くする 84">
            <a:extLst>
              <a:ext uri="{FF2B5EF4-FFF2-40B4-BE49-F238E27FC236}">
                <a16:creationId xmlns:a16="http://schemas.microsoft.com/office/drawing/2014/main" id="{8D68CD58-94D3-4785-839F-54CC3B6D3BB6}"/>
              </a:ext>
            </a:extLst>
          </p:cNvPr>
          <p:cNvSpPr/>
          <p:nvPr/>
        </p:nvSpPr>
        <p:spPr>
          <a:xfrm>
            <a:off x="5097016" y="909000"/>
            <a:ext cx="4536504" cy="4968272"/>
          </a:xfrm>
          <a:prstGeom prst="roundRect">
            <a:avLst>
              <a:gd name="adj" fmla="val 4454"/>
            </a:avLst>
          </a:prstGeom>
          <a:noFill/>
          <a:ln>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10" name="テキスト ボックス 9">
            <a:extLst>
              <a:ext uri="{FF2B5EF4-FFF2-40B4-BE49-F238E27FC236}">
                <a16:creationId xmlns:a16="http://schemas.microsoft.com/office/drawing/2014/main" id="{7427C6BA-CE6F-420C-903D-8E18F1E8D782}"/>
              </a:ext>
            </a:extLst>
          </p:cNvPr>
          <p:cNvSpPr txBox="1"/>
          <p:nvPr/>
        </p:nvSpPr>
        <p:spPr>
          <a:xfrm>
            <a:off x="344488" y="2132856"/>
            <a:ext cx="4503156" cy="646331"/>
          </a:xfrm>
          <a:prstGeom prst="rect">
            <a:avLst/>
          </a:prstGeom>
          <a:noFill/>
        </p:spPr>
        <p:txBody>
          <a:bodyPr wrap="none" rtlCol="0">
            <a:spAutoFit/>
          </a:bodyPr>
          <a:lstStyle/>
          <a:p>
            <a:r>
              <a:rPr kumimoji="1" lang="en-US" altLang="ja-JP" dirty="0"/>
              <a:t>Example coupled simulation by VLS</a:t>
            </a:r>
          </a:p>
          <a:p>
            <a:r>
              <a:rPr kumimoji="1" lang="en-US" altLang="ja-JP" dirty="0"/>
              <a:t>(Neutronics, thermal hydraulics, structure)</a:t>
            </a:r>
            <a:endParaRPr kumimoji="1" lang="ja-JP" altLang="en-US" dirty="0"/>
          </a:p>
        </p:txBody>
      </p:sp>
      <p:sp>
        <p:nvSpPr>
          <p:cNvPr id="19" name="テキスト ボックス 18">
            <a:extLst>
              <a:ext uri="{FF2B5EF4-FFF2-40B4-BE49-F238E27FC236}">
                <a16:creationId xmlns:a16="http://schemas.microsoft.com/office/drawing/2014/main" id="{219FA629-CD00-4CAA-A4E9-826334EF88AB}"/>
              </a:ext>
            </a:extLst>
          </p:cNvPr>
          <p:cNvSpPr txBox="1"/>
          <p:nvPr/>
        </p:nvSpPr>
        <p:spPr>
          <a:xfrm>
            <a:off x="5601072" y="2132856"/>
            <a:ext cx="3441968" cy="646331"/>
          </a:xfrm>
          <a:prstGeom prst="rect">
            <a:avLst/>
          </a:prstGeom>
          <a:noFill/>
        </p:spPr>
        <p:txBody>
          <a:bodyPr wrap="none" rtlCol="0">
            <a:spAutoFit/>
          </a:bodyPr>
          <a:lstStyle/>
          <a:p>
            <a:r>
              <a:rPr kumimoji="1" lang="en-US" altLang="ja-JP" dirty="0"/>
              <a:t>Example SA simulation by VLS</a:t>
            </a:r>
          </a:p>
          <a:p>
            <a:r>
              <a:rPr lang="en-US" altLang="ja-JP" dirty="0"/>
              <a:t>(hypothetical condition)</a:t>
            </a:r>
            <a:endParaRPr kumimoji="1" lang="ja-JP" altLang="en-US" dirty="0"/>
          </a:p>
        </p:txBody>
      </p:sp>
      <p:grpSp>
        <p:nvGrpSpPr>
          <p:cNvPr id="7" name="グループ化 6">
            <a:extLst>
              <a:ext uri="{FF2B5EF4-FFF2-40B4-BE49-F238E27FC236}">
                <a16:creationId xmlns:a16="http://schemas.microsoft.com/office/drawing/2014/main" id="{7870B6AC-8E57-16C1-C3FE-DAC02DFABC97}"/>
              </a:ext>
            </a:extLst>
          </p:cNvPr>
          <p:cNvGrpSpPr/>
          <p:nvPr/>
        </p:nvGrpSpPr>
        <p:grpSpPr>
          <a:xfrm>
            <a:off x="7856182" y="3910194"/>
            <a:ext cx="72000" cy="72000"/>
            <a:chOff x="7604300" y="3997380"/>
            <a:chExt cx="72000" cy="72000"/>
          </a:xfrm>
        </p:grpSpPr>
        <p:cxnSp>
          <p:nvCxnSpPr>
            <p:cNvPr id="22" name="直線コネクタ 21">
              <a:extLst>
                <a:ext uri="{FF2B5EF4-FFF2-40B4-BE49-F238E27FC236}">
                  <a16:creationId xmlns:a16="http://schemas.microsoft.com/office/drawing/2014/main" id="{C185C3DA-5925-49FB-92C2-8BEFD552CE26}"/>
                </a:ext>
              </a:extLst>
            </p:cNvPr>
            <p:cNvCxnSpPr/>
            <p:nvPr/>
          </p:nvCxnSpPr>
          <p:spPr>
            <a:xfrm flipH="1">
              <a:off x="7604300" y="3997380"/>
              <a:ext cx="72000" cy="72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356AAC53-306D-41FA-936D-AF70FB05D1CC}"/>
                </a:ext>
              </a:extLst>
            </p:cNvPr>
            <p:cNvCxnSpPr>
              <a:cxnSpLocks/>
            </p:cNvCxnSpPr>
            <p:nvPr/>
          </p:nvCxnSpPr>
          <p:spPr>
            <a:xfrm>
              <a:off x="7604300" y="3997380"/>
              <a:ext cx="72000" cy="72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3" name="テキスト ボックス 22">
            <a:extLst>
              <a:ext uri="{FF2B5EF4-FFF2-40B4-BE49-F238E27FC236}">
                <a16:creationId xmlns:a16="http://schemas.microsoft.com/office/drawing/2014/main" id="{D9BD5B9E-0DEF-482E-9672-487EE09C3C66}"/>
              </a:ext>
            </a:extLst>
          </p:cNvPr>
          <p:cNvSpPr txBox="1"/>
          <p:nvPr/>
        </p:nvSpPr>
        <p:spPr>
          <a:xfrm>
            <a:off x="7905096" y="4940936"/>
            <a:ext cx="1164101" cy="338554"/>
          </a:xfrm>
          <a:prstGeom prst="rect">
            <a:avLst/>
          </a:prstGeom>
          <a:noFill/>
        </p:spPr>
        <p:txBody>
          <a:bodyPr wrap="none" rtlCol="0">
            <a:spAutoFit/>
          </a:bodyPr>
          <a:lstStyle/>
          <a:p>
            <a:r>
              <a:rPr kumimoji="1" lang="en-US" altLang="ja-JP" sz="1600" dirty="0">
                <a:solidFill>
                  <a:srgbClr val="FF0000"/>
                </a:solidFill>
              </a:rPr>
              <a:t>Pipe break</a:t>
            </a:r>
            <a:endParaRPr kumimoji="1" lang="ja-JP" altLang="en-US" sz="1600" dirty="0">
              <a:solidFill>
                <a:srgbClr val="FF0000"/>
              </a:solidFill>
            </a:endParaRPr>
          </a:p>
        </p:txBody>
      </p:sp>
      <p:cxnSp>
        <p:nvCxnSpPr>
          <p:cNvPr id="25" name="直線コネクタ 24">
            <a:extLst>
              <a:ext uri="{FF2B5EF4-FFF2-40B4-BE49-F238E27FC236}">
                <a16:creationId xmlns:a16="http://schemas.microsoft.com/office/drawing/2014/main" id="{6ECC582A-AE64-4B13-866A-D60CEA728E21}"/>
              </a:ext>
            </a:extLst>
          </p:cNvPr>
          <p:cNvCxnSpPr>
            <a:cxnSpLocks/>
          </p:cNvCxnSpPr>
          <p:nvPr/>
        </p:nvCxnSpPr>
        <p:spPr>
          <a:xfrm flipH="1" flipV="1">
            <a:off x="7905328" y="4005064"/>
            <a:ext cx="432048" cy="1008112"/>
          </a:xfrm>
          <a:prstGeom prst="line">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1" name="図 20">
            <a:extLst>
              <a:ext uri="{FF2B5EF4-FFF2-40B4-BE49-F238E27FC236}">
                <a16:creationId xmlns:a16="http://schemas.microsoft.com/office/drawing/2014/main" id="{EB78DB36-3C5A-8840-2C18-5C0301337BAE}"/>
              </a:ext>
            </a:extLst>
          </p:cNvPr>
          <p:cNvPicPr>
            <a:picLocks noChangeAspect="1"/>
          </p:cNvPicPr>
          <p:nvPr/>
        </p:nvPicPr>
        <p:blipFill>
          <a:blip r:embed="rId4"/>
          <a:stretch>
            <a:fillRect/>
          </a:stretch>
        </p:blipFill>
        <p:spPr>
          <a:xfrm>
            <a:off x="489000" y="2925016"/>
            <a:ext cx="4057241" cy="2387400"/>
          </a:xfrm>
          <a:prstGeom prst="rect">
            <a:avLst/>
          </a:prstGeom>
        </p:spPr>
      </p:pic>
      <p:sp>
        <p:nvSpPr>
          <p:cNvPr id="24" name="テキスト ボックス 23">
            <a:extLst>
              <a:ext uri="{FF2B5EF4-FFF2-40B4-BE49-F238E27FC236}">
                <a16:creationId xmlns:a16="http://schemas.microsoft.com/office/drawing/2014/main" id="{FB69D5CB-7BE9-95C8-EAE2-773FF4595C17}"/>
              </a:ext>
            </a:extLst>
          </p:cNvPr>
          <p:cNvSpPr txBox="1"/>
          <p:nvPr/>
        </p:nvSpPr>
        <p:spPr>
          <a:xfrm>
            <a:off x="1232461" y="2922537"/>
            <a:ext cx="484428" cy="276999"/>
          </a:xfrm>
          <a:prstGeom prst="rect">
            <a:avLst/>
          </a:prstGeom>
          <a:noFill/>
        </p:spPr>
        <p:txBody>
          <a:bodyPr wrap="none" rtlCol="0">
            <a:spAutoFit/>
          </a:bodyPr>
          <a:lstStyle/>
          <a:p>
            <a:r>
              <a:rPr kumimoji="1" lang="en-US" altLang="ja-JP"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sym typeface="Symbol" panose="05050102010706020507" pitchFamily="18" charset="2"/>
              </a:rPr>
              <a:t></a:t>
            </a:r>
            <a:r>
              <a:rPr kumimoji="1" lang="en-US" altLang="ja-JP" sz="1200" dirty="0">
                <a:latin typeface="Meiryo UI" panose="020B0604030504040204" pitchFamily="50" charset="-128"/>
                <a:ea typeface="Meiryo UI" panose="020B0604030504040204" pitchFamily="50" charset="-128"/>
              </a:rPr>
              <a:t>C]</a:t>
            </a:r>
            <a:endParaRPr kumimoji="1" lang="ja-JP" altLang="en-US" sz="1200" dirty="0">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DACC4E08-418E-68D4-21D8-5E69745F98C7}"/>
              </a:ext>
            </a:extLst>
          </p:cNvPr>
          <p:cNvSpPr txBox="1"/>
          <p:nvPr/>
        </p:nvSpPr>
        <p:spPr>
          <a:xfrm>
            <a:off x="3302140" y="2921098"/>
            <a:ext cx="774571" cy="276999"/>
          </a:xfrm>
          <a:prstGeom prst="rect">
            <a:avLst/>
          </a:prstGeom>
          <a:noFill/>
        </p:spPr>
        <p:txBody>
          <a:bodyPr wrap="non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sym typeface="Symbol" panose="05050102010706020507" pitchFamily="18" charset="2"/>
              </a:rPr>
              <a:t>/cm</a:t>
            </a:r>
            <a:r>
              <a:rPr kumimoji="1" lang="en-US" altLang="ja-JP" sz="1200" baseline="30000" dirty="0">
                <a:latin typeface="Meiryo UI" panose="020B0604030504040204" pitchFamily="50" charset="-128"/>
                <a:ea typeface="Meiryo UI" panose="020B0604030504040204" pitchFamily="50" charset="-128"/>
                <a:sym typeface="Symbol" panose="05050102010706020507" pitchFamily="18" charset="2"/>
              </a:rPr>
              <a:t>3</a:t>
            </a:r>
            <a:r>
              <a:rPr kumimoji="1"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29" name="正方形/長方形 28">
            <a:extLst>
              <a:ext uri="{FF2B5EF4-FFF2-40B4-BE49-F238E27FC236}">
                <a16:creationId xmlns:a16="http://schemas.microsoft.com/office/drawing/2014/main" id="{37405E13-4BD4-5313-EB6A-0CDD69A440F7}"/>
              </a:ext>
            </a:extLst>
          </p:cNvPr>
          <p:cNvSpPr/>
          <p:nvPr/>
        </p:nvSpPr>
        <p:spPr>
          <a:xfrm>
            <a:off x="6897216" y="4617421"/>
            <a:ext cx="648072" cy="225177"/>
          </a:xfrm>
          <a:prstGeom prst="rect">
            <a:avLst/>
          </a:prstGeom>
          <a:solidFill>
            <a:srgbClr val="C2C4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28FCF285-A304-0019-6E40-13D335B7DF98}"/>
              </a:ext>
            </a:extLst>
          </p:cNvPr>
          <p:cNvSpPr/>
          <p:nvPr/>
        </p:nvSpPr>
        <p:spPr>
          <a:xfrm>
            <a:off x="7451849" y="4672186"/>
            <a:ext cx="216024" cy="162297"/>
          </a:xfrm>
          <a:prstGeom prst="rect">
            <a:avLst/>
          </a:prstGeom>
          <a:solidFill>
            <a:srgbClr val="C2C4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 name="直線コネクタ 35">
            <a:extLst>
              <a:ext uri="{FF2B5EF4-FFF2-40B4-BE49-F238E27FC236}">
                <a16:creationId xmlns:a16="http://schemas.microsoft.com/office/drawing/2014/main" id="{A7926DAB-ACE5-CC9C-7702-EB7746E35307}"/>
              </a:ext>
            </a:extLst>
          </p:cNvPr>
          <p:cNvCxnSpPr>
            <a:cxnSpLocks/>
          </p:cNvCxnSpPr>
          <p:nvPr/>
        </p:nvCxnSpPr>
        <p:spPr>
          <a:xfrm>
            <a:off x="7012660" y="3717032"/>
            <a:ext cx="396000" cy="0"/>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3" name="矢印: 下 42">
            <a:extLst>
              <a:ext uri="{FF2B5EF4-FFF2-40B4-BE49-F238E27FC236}">
                <a16:creationId xmlns:a16="http://schemas.microsoft.com/office/drawing/2014/main" id="{01CA9C6D-83DC-1D1E-B4D4-82877C99EF77}"/>
              </a:ext>
            </a:extLst>
          </p:cNvPr>
          <p:cNvSpPr/>
          <p:nvPr/>
        </p:nvSpPr>
        <p:spPr>
          <a:xfrm>
            <a:off x="7141222" y="3753036"/>
            <a:ext cx="144016" cy="144016"/>
          </a:xfrm>
          <a:prstGeom prst="downArrow">
            <a:avLst/>
          </a:prstGeom>
          <a:noFill/>
          <a:ln w="127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14F2AC6F-F32C-6555-BB31-18580946E8A5}"/>
              </a:ext>
            </a:extLst>
          </p:cNvPr>
          <p:cNvSpPr txBox="1"/>
          <p:nvPr/>
        </p:nvSpPr>
        <p:spPr>
          <a:xfrm>
            <a:off x="561496" y="5229080"/>
            <a:ext cx="1794081" cy="338554"/>
          </a:xfrm>
          <a:prstGeom prst="rect">
            <a:avLst/>
          </a:prstGeom>
          <a:noFill/>
        </p:spPr>
        <p:txBody>
          <a:bodyPr wrap="none" rtlCol="0">
            <a:spAutoFit/>
          </a:bodyPr>
          <a:lstStyle/>
          <a:p>
            <a:r>
              <a:rPr kumimoji="1" lang="en-US" altLang="ja-JP" sz="1600" dirty="0"/>
              <a:t>Core temperature</a:t>
            </a:r>
            <a:endParaRPr kumimoji="1" lang="ja-JP" altLang="en-US" sz="1600" dirty="0"/>
          </a:p>
        </p:txBody>
      </p:sp>
      <p:sp>
        <p:nvSpPr>
          <p:cNvPr id="31" name="テキスト ボックス 30">
            <a:extLst>
              <a:ext uri="{FF2B5EF4-FFF2-40B4-BE49-F238E27FC236}">
                <a16:creationId xmlns:a16="http://schemas.microsoft.com/office/drawing/2014/main" id="{D54A6851-32F7-7B39-28F8-400021DF9839}"/>
              </a:ext>
            </a:extLst>
          </p:cNvPr>
          <p:cNvSpPr txBox="1"/>
          <p:nvPr/>
        </p:nvSpPr>
        <p:spPr>
          <a:xfrm>
            <a:off x="2865496" y="5229080"/>
            <a:ext cx="1495922" cy="338554"/>
          </a:xfrm>
          <a:prstGeom prst="rect">
            <a:avLst/>
          </a:prstGeom>
          <a:noFill/>
        </p:spPr>
        <p:txBody>
          <a:bodyPr wrap="none" rtlCol="0">
            <a:spAutoFit/>
          </a:bodyPr>
          <a:lstStyle/>
          <a:p>
            <a:r>
              <a:rPr kumimoji="1" lang="en-US" altLang="ja-JP" sz="1600" dirty="0"/>
              <a:t>Core reactivity</a:t>
            </a:r>
            <a:endParaRPr kumimoji="1" lang="ja-JP" altLang="en-US" sz="1600" dirty="0"/>
          </a:p>
        </p:txBody>
      </p:sp>
      <p:sp>
        <p:nvSpPr>
          <p:cNvPr id="32" name="テキスト ボックス 31">
            <a:extLst>
              <a:ext uri="{FF2B5EF4-FFF2-40B4-BE49-F238E27FC236}">
                <a16:creationId xmlns:a16="http://schemas.microsoft.com/office/drawing/2014/main" id="{82A4A178-5250-CE86-AA0B-9957F21C787D}"/>
              </a:ext>
            </a:extLst>
          </p:cNvPr>
          <p:cNvSpPr txBox="1"/>
          <p:nvPr/>
        </p:nvSpPr>
        <p:spPr>
          <a:xfrm>
            <a:off x="5529064" y="5229200"/>
            <a:ext cx="3595856" cy="584775"/>
          </a:xfrm>
          <a:prstGeom prst="rect">
            <a:avLst/>
          </a:prstGeom>
          <a:noFill/>
        </p:spPr>
        <p:txBody>
          <a:bodyPr wrap="none" rtlCol="0">
            <a:spAutoFit/>
          </a:bodyPr>
          <a:lstStyle/>
          <a:p>
            <a:pPr algn="ctr"/>
            <a:r>
              <a:rPr lang="en-US" altLang="ja-JP" sz="1600" dirty="0"/>
              <a:t>Coolant and atmosphere temperature</a:t>
            </a:r>
          </a:p>
          <a:p>
            <a:pPr algn="ctr"/>
            <a:r>
              <a:rPr lang="en-US" altLang="ja-JP" sz="1600" dirty="0"/>
              <a:t>during loss of reactor level event</a:t>
            </a:r>
            <a:endParaRPr kumimoji="1" lang="ja-JP" altLang="en-US" sz="1600" dirty="0"/>
          </a:p>
        </p:txBody>
      </p:sp>
      <p:sp>
        <p:nvSpPr>
          <p:cNvPr id="9" name="テキスト ボックス 8">
            <a:extLst>
              <a:ext uri="{FF2B5EF4-FFF2-40B4-BE49-F238E27FC236}">
                <a16:creationId xmlns:a16="http://schemas.microsoft.com/office/drawing/2014/main" id="{1C0C92AA-A943-6BDE-B195-9818B42487D5}"/>
              </a:ext>
            </a:extLst>
          </p:cNvPr>
          <p:cNvSpPr txBox="1"/>
          <p:nvPr/>
        </p:nvSpPr>
        <p:spPr>
          <a:xfrm>
            <a:off x="7617296" y="5877272"/>
            <a:ext cx="2108269" cy="369332"/>
          </a:xfrm>
          <a:prstGeom prst="rect">
            <a:avLst/>
          </a:prstGeom>
          <a:noFill/>
        </p:spPr>
        <p:txBody>
          <a:bodyPr wrap="none" rtlCol="0">
            <a:spAutoFit/>
          </a:bodyPr>
          <a:lstStyle/>
          <a:p>
            <a:r>
              <a:rPr kumimoji="1" lang="en-US" altLang="ja-JP" dirty="0"/>
              <a:t>* Severe accident</a:t>
            </a:r>
            <a:r>
              <a:rPr lang="en-US" altLang="ja-JP" dirty="0"/>
              <a:t>s</a:t>
            </a:r>
            <a:endParaRPr kumimoji="1" lang="en-US" altLang="ja-JP" dirty="0"/>
          </a:p>
        </p:txBody>
      </p:sp>
    </p:spTree>
    <p:extLst>
      <p:ext uri="{BB962C8B-B14F-4D97-AF65-F5344CB8AC3E}">
        <p14:creationId xmlns:p14="http://schemas.microsoft.com/office/powerpoint/2010/main" val="1998750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dirty="0"/>
          </a:p>
        </p:txBody>
      </p:sp>
      <p:sp>
        <p:nvSpPr>
          <p:cNvPr id="3" name="コンテンツ プレースホルダー 2"/>
          <p:cNvSpPr>
            <a:spLocks noGrp="1"/>
          </p:cNvSpPr>
          <p:nvPr>
            <p:ph idx="1"/>
          </p:nvPr>
        </p:nvSpPr>
        <p:spPr>
          <a:xfrm>
            <a:off x="495300" y="1052736"/>
            <a:ext cx="8915400" cy="5400600"/>
          </a:xfrm>
        </p:spPr>
        <p:txBody>
          <a:bodyPr>
            <a:normAutofit fontScale="85000" lnSpcReduction="20000"/>
          </a:bodyPr>
          <a:lstStyle/>
          <a:p>
            <a:pPr>
              <a:lnSpc>
                <a:spcPct val="120000"/>
              </a:lnSpc>
            </a:pPr>
            <a:r>
              <a:rPr lang="en-US" altLang="ja-JP" dirty="0">
                <a:solidFill>
                  <a:schemeClr val="bg1">
                    <a:lumMod val="75000"/>
                  </a:schemeClr>
                </a:solidFill>
              </a:rPr>
              <a:t>Development of ARKADIA</a:t>
            </a:r>
          </a:p>
          <a:p>
            <a:pPr lvl="1">
              <a:lnSpc>
                <a:spcPct val="120000"/>
              </a:lnSpc>
            </a:pPr>
            <a:r>
              <a:rPr lang="en-US" altLang="ja-JP" dirty="0">
                <a:solidFill>
                  <a:schemeClr val="bg1">
                    <a:lumMod val="75000"/>
                  </a:schemeClr>
                </a:solidFill>
              </a:rPr>
              <a:t>Development motivation</a:t>
            </a:r>
          </a:p>
          <a:p>
            <a:pPr lvl="1">
              <a:lnSpc>
                <a:spcPct val="120000"/>
              </a:lnSpc>
            </a:pPr>
            <a:r>
              <a:rPr lang="en-US" altLang="ja-JP" dirty="0">
                <a:solidFill>
                  <a:schemeClr val="bg1">
                    <a:lumMod val="75000"/>
                  </a:schemeClr>
                </a:solidFill>
              </a:rPr>
              <a:t>Evaluation flow and system structure</a:t>
            </a:r>
          </a:p>
          <a:p>
            <a:pPr lvl="1">
              <a:lnSpc>
                <a:spcPct val="120000"/>
              </a:lnSpc>
            </a:pPr>
            <a:r>
              <a:rPr lang="en-US" altLang="ja-JP" dirty="0">
                <a:solidFill>
                  <a:schemeClr val="bg1">
                    <a:lumMod val="75000"/>
                  </a:schemeClr>
                </a:solidFill>
              </a:rPr>
              <a:t>ARKADIA-Design and -Safety</a:t>
            </a:r>
          </a:p>
          <a:p>
            <a:pPr>
              <a:lnSpc>
                <a:spcPct val="120000"/>
              </a:lnSpc>
            </a:pPr>
            <a:r>
              <a:rPr lang="en-US" altLang="ja-JP" dirty="0"/>
              <a:t>Simulation technologies of ARKADIA-Design</a:t>
            </a:r>
          </a:p>
          <a:p>
            <a:pPr lvl="1">
              <a:lnSpc>
                <a:spcPct val="120000"/>
              </a:lnSpc>
            </a:pPr>
            <a:r>
              <a:rPr lang="en-US" altLang="ja-JP" dirty="0"/>
              <a:t>Module structure</a:t>
            </a:r>
          </a:p>
          <a:p>
            <a:pPr lvl="1">
              <a:lnSpc>
                <a:spcPct val="120000"/>
              </a:lnSpc>
            </a:pPr>
            <a:r>
              <a:rPr lang="en-US" altLang="ja-JP" dirty="0"/>
              <a:t>Validation analyses</a:t>
            </a:r>
          </a:p>
          <a:p>
            <a:pPr>
              <a:lnSpc>
                <a:spcPct val="120000"/>
              </a:lnSpc>
            </a:pPr>
            <a:r>
              <a:rPr lang="en-US" altLang="ja-JP" dirty="0">
                <a:solidFill>
                  <a:schemeClr val="bg1">
                    <a:lumMod val="75000"/>
                  </a:schemeClr>
                </a:solidFill>
              </a:rPr>
              <a:t>Simulation technologies of ARKADIA-Safety</a:t>
            </a:r>
          </a:p>
          <a:p>
            <a:pPr lvl="1">
              <a:lnSpc>
                <a:spcPct val="120000"/>
              </a:lnSpc>
            </a:pPr>
            <a:r>
              <a:rPr lang="en-US" altLang="ja-JP" dirty="0">
                <a:solidFill>
                  <a:schemeClr val="bg1">
                    <a:lumMod val="75000"/>
                  </a:schemeClr>
                </a:solidFill>
              </a:rPr>
              <a:t>Development motivation</a:t>
            </a:r>
          </a:p>
          <a:p>
            <a:pPr lvl="1">
              <a:lnSpc>
                <a:spcPct val="120000"/>
              </a:lnSpc>
            </a:pPr>
            <a:r>
              <a:rPr lang="en-US" altLang="ja-JP" dirty="0">
                <a:solidFill>
                  <a:schemeClr val="bg1">
                    <a:lumMod val="75000"/>
                  </a:schemeClr>
                </a:solidFill>
              </a:rPr>
              <a:t>Numerical models</a:t>
            </a:r>
          </a:p>
          <a:p>
            <a:pPr lvl="1">
              <a:lnSpc>
                <a:spcPct val="120000"/>
              </a:lnSpc>
            </a:pPr>
            <a:r>
              <a:rPr lang="en-US" altLang="ja-JP" dirty="0">
                <a:solidFill>
                  <a:schemeClr val="bg1">
                    <a:lumMod val="75000"/>
                  </a:schemeClr>
                </a:solidFill>
              </a:rPr>
              <a:t>Functional test analysis</a:t>
            </a:r>
          </a:p>
          <a:p>
            <a:pPr>
              <a:lnSpc>
                <a:spcPct val="120000"/>
              </a:lnSpc>
            </a:pPr>
            <a:r>
              <a:rPr lang="en-US" altLang="ja-JP" dirty="0">
                <a:solidFill>
                  <a:schemeClr val="bg1">
                    <a:lumMod val="75000"/>
                  </a:schemeClr>
                </a:solidFill>
              </a:rPr>
              <a:t>Summary</a:t>
            </a:r>
            <a:endParaRPr lang="ja-JP" altLang="en-US" dirty="0">
              <a:solidFill>
                <a:schemeClr val="bg1">
                  <a:lumMod val="75000"/>
                </a:schemeClr>
              </a:solidFill>
            </a:endParaRPr>
          </a:p>
        </p:txBody>
      </p:sp>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pPr/>
              <a:t>7</a:t>
            </a:fld>
            <a:endParaRPr lang="ja-JP" altLang="en-US"/>
          </a:p>
        </p:txBody>
      </p:sp>
    </p:spTree>
    <p:extLst>
      <p:ext uri="{BB962C8B-B14F-4D97-AF65-F5344CB8AC3E}">
        <p14:creationId xmlns:p14="http://schemas.microsoft.com/office/powerpoint/2010/main" val="1504939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710598-ABE5-72DD-FEE9-4C475C3CCBD2}"/>
              </a:ext>
            </a:extLst>
          </p:cNvPr>
          <p:cNvSpPr>
            <a:spLocks noGrp="1"/>
          </p:cNvSpPr>
          <p:nvPr>
            <p:ph type="title"/>
          </p:nvPr>
        </p:nvSpPr>
        <p:spPr/>
        <p:txBody>
          <a:bodyPr/>
          <a:lstStyle/>
          <a:p>
            <a:r>
              <a:rPr lang="en-US" altLang="ja-JP" dirty="0"/>
              <a:t>Module structure of ARKADIA-Design</a:t>
            </a:r>
            <a:endParaRPr lang="ja-JP" altLang="en-US" dirty="0"/>
          </a:p>
        </p:txBody>
      </p:sp>
      <p:sp>
        <p:nvSpPr>
          <p:cNvPr id="85" name="コンテンツ プレースホルダー 84">
            <a:extLst>
              <a:ext uri="{FF2B5EF4-FFF2-40B4-BE49-F238E27FC236}">
                <a16:creationId xmlns:a16="http://schemas.microsoft.com/office/drawing/2014/main" id="{8E7714D0-AE1D-5E5E-3025-2009BE4E76F9}"/>
              </a:ext>
            </a:extLst>
          </p:cNvPr>
          <p:cNvSpPr>
            <a:spLocks noGrp="1"/>
          </p:cNvSpPr>
          <p:nvPr>
            <p:ph idx="1"/>
          </p:nvPr>
        </p:nvSpPr>
        <p:spPr>
          <a:xfrm>
            <a:off x="272480" y="836712"/>
            <a:ext cx="9361040" cy="1440160"/>
          </a:xfrm>
        </p:spPr>
        <p:txBody>
          <a:bodyPr>
            <a:normAutofit/>
          </a:bodyPr>
          <a:lstStyle/>
          <a:p>
            <a:pPr>
              <a:lnSpc>
                <a:spcPct val="110000"/>
              </a:lnSpc>
              <a:spcBef>
                <a:spcPts val="0"/>
              </a:spcBef>
            </a:pPr>
            <a:r>
              <a:rPr kumimoji="1" lang="en-US" altLang="ja-JP" sz="2000" dirty="0"/>
              <a:t>Implementation mainly in conceptual design stage within design base events</a:t>
            </a:r>
          </a:p>
          <a:p>
            <a:pPr>
              <a:lnSpc>
                <a:spcPct val="110000"/>
              </a:lnSpc>
              <a:spcBef>
                <a:spcPts val="0"/>
              </a:spcBef>
            </a:pPr>
            <a:r>
              <a:rPr kumimoji="1" lang="en-US" altLang="ja-JP" sz="2000" dirty="0"/>
              <a:t>Support of design optimization in the fields of core, structure, maintenance</a:t>
            </a:r>
          </a:p>
          <a:p>
            <a:pPr>
              <a:lnSpc>
                <a:spcPct val="110000"/>
              </a:lnSpc>
              <a:spcBef>
                <a:spcPts val="0"/>
              </a:spcBef>
            </a:pPr>
            <a:r>
              <a:rPr kumimoji="1" lang="en-US" altLang="ja-JP" sz="2000" dirty="0"/>
              <a:t>Composed by </a:t>
            </a:r>
            <a:r>
              <a:rPr kumimoji="1" lang="en-US" altLang="ja-JP" sz="2000" dirty="0">
                <a:solidFill>
                  <a:schemeClr val="tx2"/>
                </a:solidFill>
              </a:rPr>
              <a:t>PSSP</a:t>
            </a:r>
            <a:r>
              <a:rPr kumimoji="1" lang="en-US" altLang="ja-JP" sz="2000" dirty="0"/>
              <a:t> for controller, </a:t>
            </a:r>
            <a:r>
              <a:rPr kumimoji="1" lang="en-US" altLang="ja-JP" sz="2000" dirty="0">
                <a:solidFill>
                  <a:schemeClr val="tx2"/>
                </a:solidFill>
              </a:rPr>
              <a:t>EAS</a:t>
            </a:r>
            <a:r>
              <a:rPr kumimoji="1" lang="en-US" altLang="ja-JP" sz="2000" dirty="0"/>
              <a:t> for evaluation, </a:t>
            </a:r>
            <a:r>
              <a:rPr kumimoji="1" lang="en-US" altLang="ja-JP" sz="2000" dirty="0">
                <a:solidFill>
                  <a:schemeClr val="tx2"/>
                </a:solidFill>
              </a:rPr>
              <a:t>VLS</a:t>
            </a:r>
            <a:r>
              <a:rPr kumimoji="1" lang="en-US" altLang="ja-JP" sz="2000" dirty="0"/>
              <a:t> for virtual plant, and </a:t>
            </a:r>
            <a:r>
              <a:rPr kumimoji="1" lang="en-US" altLang="ja-JP" sz="2000" dirty="0">
                <a:solidFill>
                  <a:schemeClr val="tx2"/>
                </a:solidFill>
              </a:rPr>
              <a:t>KMS</a:t>
            </a:r>
            <a:r>
              <a:rPr kumimoji="1" lang="en-US" altLang="ja-JP" sz="2000" dirty="0"/>
              <a:t> for knowledge base</a:t>
            </a:r>
          </a:p>
        </p:txBody>
      </p:sp>
      <p:sp>
        <p:nvSpPr>
          <p:cNvPr id="4" name="スライド番号プレースホルダー 3">
            <a:extLst>
              <a:ext uri="{FF2B5EF4-FFF2-40B4-BE49-F238E27FC236}">
                <a16:creationId xmlns:a16="http://schemas.microsoft.com/office/drawing/2014/main" id="{CCB7DB1D-77FA-DC7D-3263-CD5ABFB8B4EC}"/>
              </a:ext>
            </a:extLst>
          </p:cNvPr>
          <p:cNvSpPr>
            <a:spLocks noGrp="1"/>
          </p:cNvSpPr>
          <p:nvPr>
            <p:ph type="sldNum" sz="quarter" idx="12"/>
          </p:nvPr>
        </p:nvSpPr>
        <p:spPr/>
        <p:txBody>
          <a:bodyPr/>
          <a:lstStyle/>
          <a:p>
            <a:fld id="{D2D8002D-B5B0-4BAC-B1F6-782DDCCE6D9C}" type="slidenum">
              <a:rPr lang="ja-JP" altLang="en-US" smtClean="0"/>
              <a:pPr/>
              <a:t>8</a:t>
            </a:fld>
            <a:endParaRPr lang="ja-JP" altLang="en-US"/>
          </a:p>
        </p:txBody>
      </p:sp>
      <p:pic>
        <p:nvPicPr>
          <p:cNvPr id="86" name="図 85">
            <a:extLst>
              <a:ext uri="{FF2B5EF4-FFF2-40B4-BE49-F238E27FC236}">
                <a16:creationId xmlns:a16="http://schemas.microsoft.com/office/drawing/2014/main" id="{FFAF3269-FDB8-70D9-74F0-790884D1F173}"/>
              </a:ext>
            </a:extLst>
          </p:cNvPr>
          <p:cNvPicPr>
            <a:picLocks noChangeAspect="1"/>
          </p:cNvPicPr>
          <p:nvPr/>
        </p:nvPicPr>
        <p:blipFill>
          <a:blip r:embed="rId3"/>
          <a:stretch>
            <a:fillRect/>
          </a:stretch>
        </p:blipFill>
        <p:spPr>
          <a:xfrm>
            <a:off x="488472" y="2493040"/>
            <a:ext cx="6029467" cy="4133446"/>
          </a:xfrm>
          <a:prstGeom prst="rect">
            <a:avLst/>
          </a:prstGeom>
        </p:spPr>
      </p:pic>
      <p:sp>
        <p:nvSpPr>
          <p:cNvPr id="87" name="吹き出し: 角を丸めた四角形 86">
            <a:extLst>
              <a:ext uri="{FF2B5EF4-FFF2-40B4-BE49-F238E27FC236}">
                <a16:creationId xmlns:a16="http://schemas.microsoft.com/office/drawing/2014/main" id="{DE2E4AC1-6C44-DD92-FC50-A98D83D04DCF}"/>
              </a:ext>
            </a:extLst>
          </p:cNvPr>
          <p:cNvSpPr/>
          <p:nvPr/>
        </p:nvSpPr>
        <p:spPr>
          <a:xfrm>
            <a:off x="200472" y="3789040"/>
            <a:ext cx="6480000" cy="2952000"/>
          </a:xfrm>
          <a:prstGeom prst="wedgeRoundRectCallout">
            <a:avLst>
              <a:gd name="adj1" fmla="val 58544"/>
              <a:gd name="adj2" fmla="val -26935"/>
              <a:gd name="adj3" fmla="val 16667"/>
            </a:avLst>
          </a:prstGeom>
          <a:noFill/>
          <a:ln w="57150">
            <a:solidFill>
              <a:srgbClr val="3366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7BB17FD2-2786-2DAF-3823-2102226C10D6}"/>
              </a:ext>
            </a:extLst>
          </p:cNvPr>
          <p:cNvSpPr txBox="1"/>
          <p:nvPr/>
        </p:nvSpPr>
        <p:spPr>
          <a:xfrm>
            <a:off x="6852844" y="2493040"/>
            <a:ext cx="2563628" cy="4093428"/>
          </a:xfrm>
          <a:prstGeom prst="rect">
            <a:avLst/>
          </a:prstGeom>
          <a:solidFill>
            <a:schemeClr val="bg1"/>
          </a:solidFill>
          <a:ln w="28575">
            <a:solidFill>
              <a:srgbClr val="3366FF"/>
            </a:solidFill>
          </a:ln>
        </p:spPr>
        <p:txBody>
          <a:bodyPr wrap="square" rtlCol="0">
            <a:spAutoFit/>
          </a:bodyPr>
          <a:lstStyle/>
          <a:p>
            <a:r>
              <a:rPr kumimoji="1" lang="en-US" altLang="ja-JP" sz="2000" b="1" u="sng" dirty="0"/>
              <a:t>Virtual Plant in VLS</a:t>
            </a:r>
          </a:p>
          <a:p>
            <a:pPr marL="342900" indent="-342900">
              <a:buFontTx/>
              <a:buChar char="-"/>
            </a:pPr>
            <a:r>
              <a:rPr kumimoji="1" lang="en-US" altLang="ja-JP" sz="2000" dirty="0"/>
              <a:t>Multi-level &amp; multi-physics approaches </a:t>
            </a:r>
          </a:p>
          <a:p>
            <a:pPr marL="342900" indent="-342900">
              <a:buFontTx/>
              <a:buChar char="-"/>
            </a:pPr>
            <a:r>
              <a:rPr lang="en-US" altLang="ja-JP" sz="2000" dirty="0"/>
              <a:t>“multi-code connection (MCC)” methodology with modules(codes)</a:t>
            </a:r>
            <a:r>
              <a:rPr kumimoji="1" lang="en-US" altLang="ja-JP" sz="2000" dirty="0"/>
              <a:t> for various scales and physics</a:t>
            </a:r>
          </a:p>
          <a:p>
            <a:pPr marL="342900" indent="-342900">
              <a:buFontTx/>
              <a:buChar char="-"/>
            </a:pPr>
            <a:r>
              <a:rPr kumimoji="1" lang="en-US" altLang="ja-JP" sz="2000" dirty="0"/>
              <a:t>A coupling methodology</a:t>
            </a:r>
            <a:endParaRPr kumimoji="1" lang="ja-JP" altLang="en-US" sz="2000" dirty="0"/>
          </a:p>
        </p:txBody>
      </p:sp>
    </p:spTree>
    <p:extLst>
      <p:ext uri="{BB962C8B-B14F-4D97-AF65-F5344CB8AC3E}">
        <p14:creationId xmlns:p14="http://schemas.microsoft.com/office/powerpoint/2010/main" val="11643441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2.7"/>
</p:tagLst>
</file>

<file path=ppt/tags/tag2.xml><?xml version="1.0" encoding="utf-8"?>
<p:tagLst xmlns:a="http://schemas.openxmlformats.org/drawingml/2006/main" xmlns:r="http://schemas.openxmlformats.org/officeDocument/2006/relationships" xmlns:p="http://schemas.openxmlformats.org/presentationml/2006/main">
  <p:tag name="TIMING" val="|12.7"/>
</p:tagLst>
</file>

<file path=ppt/tags/tag3.xml><?xml version="1.0" encoding="utf-8"?>
<p:tagLst xmlns:a="http://schemas.openxmlformats.org/drawingml/2006/main" xmlns:r="http://schemas.openxmlformats.org/officeDocument/2006/relationships" xmlns:p="http://schemas.openxmlformats.org/presentationml/2006/main">
  <p:tag name="TIMING" val="|16.7"/>
</p:tagLst>
</file>

<file path=ppt/theme/theme1.xml><?xml version="1.0" encoding="utf-8"?>
<a:theme xmlns:a="http://schemas.openxmlformats.org/drawingml/2006/main" name="Office テーマ">
  <a:themeElements>
    <a:clrScheme name="JAEA1">
      <a:dk1>
        <a:sysClr val="windowText" lastClr="000000"/>
      </a:dk1>
      <a:lt1>
        <a:sysClr val="window" lastClr="FFFFFF"/>
      </a:lt1>
      <a:dk2>
        <a:srgbClr val="0050C8"/>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プレゼン用">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プレゼンテーション2" id="{988068DC-EBEA-4EF1-B34C-5686F4303773}" vid="{B3E446CC-2851-47FB-98ED-08C65F6C6501}"/>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JAEA_mod_R1</Template>
  <TotalTime>712</TotalTime>
  <Words>2591</Words>
  <Application>Microsoft Office PowerPoint</Application>
  <PresentationFormat>A4 Paper (210x297 mm)</PresentationFormat>
  <Paragraphs>535</Paragraphs>
  <Slides>31</Slides>
  <Notes>26</Notes>
  <HiddenSlides>0</HiddenSlides>
  <MMClips>11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1" baseType="lpstr">
      <vt:lpstr>HGPｺﾞｼｯｸE</vt:lpstr>
      <vt:lpstr>Meiryo UI</vt:lpstr>
      <vt:lpstr>游ゴシック</vt:lpstr>
      <vt:lpstr>Arial</vt:lpstr>
      <vt:lpstr>Arial Unicode MS</vt:lpstr>
      <vt:lpstr>Calibri</vt:lpstr>
      <vt:lpstr>Times New Roman</vt:lpstr>
      <vt:lpstr>Wingdings</vt:lpstr>
      <vt:lpstr>Office テーマ</vt:lpstr>
      <vt:lpstr>Equation</vt:lpstr>
      <vt:lpstr>PowerPoint Presentation</vt:lpstr>
      <vt:lpstr>Contents</vt:lpstr>
      <vt:lpstr>PowerPoint Presentation</vt:lpstr>
      <vt:lpstr>What is ARKADIA ?</vt:lpstr>
      <vt:lpstr>Development motivation</vt:lpstr>
      <vt:lpstr>Evaluation flow and system structure</vt:lpstr>
      <vt:lpstr>ARKADIA-Design and -Safety</vt:lpstr>
      <vt:lpstr>PowerPoint Presentation</vt:lpstr>
      <vt:lpstr>Module structure of ARKADIA-Design</vt:lpstr>
      <vt:lpstr>Core deformation reactivity analysis (1/2)</vt:lpstr>
      <vt:lpstr>Core deformation reactivity analysis (2/2)</vt:lpstr>
      <vt:lpstr>1D-CFD analysis model (SHRT-17 in EBR-II)</vt:lpstr>
      <vt:lpstr>1D-CFD analysis results (SHRT-17 in EBR-II)</vt:lpstr>
      <vt:lpstr>PowerPoint Presentation</vt:lpstr>
      <vt:lpstr>Base module of ARKADIA-Safety</vt:lpstr>
      <vt:lpstr>Development motivation</vt:lpstr>
      <vt:lpstr>Selected phenomena during SA</vt:lpstr>
      <vt:lpstr>Analytical models</vt:lpstr>
      <vt:lpstr>Functional test analysis (1/3)</vt:lpstr>
      <vt:lpstr>Functional test analysis (2/3)</vt:lpstr>
      <vt:lpstr>Functional test analysis (3/3)</vt:lpstr>
      <vt:lpstr>Summary</vt:lpstr>
      <vt:lpstr>PowerPoint Presentation</vt:lpstr>
      <vt:lpstr>Structure of KMS</vt:lpstr>
      <vt:lpstr>Example of optimization problem</vt:lpstr>
      <vt:lpstr>Optimization process</vt:lpstr>
      <vt:lpstr>Dissipative particle dynamics</vt:lpstr>
      <vt:lpstr>Validation of sodium fire model (1/2)</vt:lpstr>
      <vt:lpstr>Validation of sodium fire model (2/2)</vt:lpstr>
      <vt:lpstr>Current model for sodium-debris-concrete interaction</vt:lpstr>
      <vt:lpstr>Design of ex-vessel integrated model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uchibori</dc:creator>
  <cp:lastModifiedBy>MORELOVA, Nikoleta</cp:lastModifiedBy>
  <cp:revision>154</cp:revision>
  <cp:lastPrinted>2020-07-27T06:25:36Z</cp:lastPrinted>
  <dcterms:created xsi:type="dcterms:W3CDTF">2022-09-23T04:54:56Z</dcterms:created>
  <dcterms:modified xsi:type="dcterms:W3CDTF">2022-09-28T15:20:23Z</dcterms:modified>
</cp:coreProperties>
</file>