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7" r:id="rId2"/>
    <p:sldId id="318" r:id="rId3"/>
    <p:sldId id="319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6" r:id="rId16"/>
    <p:sldId id="333" r:id="rId17"/>
    <p:sldId id="334" r:id="rId18"/>
    <p:sldId id="335" r:id="rId19"/>
  </p:sldIdLst>
  <p:sldSz cx="12192000" cy="6858000"/>
  <p:notesSz cx="6669088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1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94" autoAdjust="0"/>
  </p:normalViewPr>
  <p:slideViewPr>
    <p:cSldViewPr>
      <p:cViewPr varScale="1">
        <p:scale>
          <a:sx n="64" d="100"/>
          <a:sy n="64" d="100"/>
        </p:scale>
        <p:origin x="876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9D685-DEDA-47B5-8609-C60E4A846943}" type="datetimeFigureOut">
              <a:rPr lang="es-ES" smtClean="0"/>
              <a:t>26/09/2022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EDC85-EC14-40A5-8628-E5AE95AD9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726AE-6296-46AB-8FC8-5951E51A0A88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77959"/>
            <a:ext cx="533527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73B06-F7E1-473F-B680-C6AF05D8408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2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1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5485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9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50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12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7855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92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14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144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52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16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0424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8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2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151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3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227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" y="763588"/>
            <a:ext cx="6519863" cy="3667125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_tradnl" altLang="es-ES" smtClean="0"/>
          </a:p>
        </p:txBody>
      </p:sp>
    </p:spTree>
    <p:extLst>
      <p:ext uri="{BB962C8B-B14F-4D97-AF65-F5344CB8AC3E}">
        <p14:creationId xmlns:p14="http://schemas.microsoft.com/office/powerpoint/2010/main" val="368728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5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95238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4891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02597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56276" indent="-226840" defTabSz="44580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08935" algn="l"/>
                <a:tab pos="1817869" algn="l"/>
                <a:tab pos="2726804" algn="l"/>
                <a:tab pos="3634163" algn="l"/>
                <a:tab pos="4543097" algn="l"/>
                <a:tab pos="5452032" algn="l"/>
                <a:tab pos="6360965" algn="l"/>
                <a:tab pos="7269900" algn="l"/>
                <a:tab pos="8178834" algn="l"/>
                <a:tab pos="9087769" algn="l"/>
                <a:tab pos="9996703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29363D-263C-43DB-BA23-E67F8809B066}" type="slidenum">
              <a:rPr lang="es-ES" altLang="en-US" smtClean="0">
                <a:solidFill>
                  <a:srgbClr val="000000"/>
                </a:solidFill>
                <a:latin typeface="GeoSlab703 XBd BT" pitchFamily="18" charset="0"/>
              </a:rPr>
              <a:pPr/>
              <a:t>6</a:t>
            </a:fld>
            <a:endParaRPr lang="es-ES" altLang="en-US" smtClean="0">
              <a:solidFill>
                <a:srgbClr val="000000"/>
              </a:solidFill>
              <a:latin typeface="GeoSlab703 XBd BT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66763"/>
            <a:ext cx="6515100" cy="3665537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710" y="4658622"/>
            <a:ext cx="4974374" cy="450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872" tIns="45436" rIns="90872" bIns="45436"/>
          <a:lstStyle/>
          <a:p>
            <a:endParaRPr lang="es-ES_tradnl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921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73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01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73B06-F7E1-473F-B680-C6AF05D840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25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28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8878501" y="110481"/>
            <a:ext cx="3302175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>
              <a:defRPr/>
            </a:pPr>
            <a:r>
              <a:rPr lang="en-US" sz="1200" b="1" i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200" b="1" i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Meeting on State-of-the-Art Thermal Hydraulics of Fast Reactors</a:t>
            </a:r>
            <a:endParaRPr lang="en-US" sz="1200" b="1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958292" y="6601386"/>
            <a:ext cx="2365400" cy="2616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0" hangingPunct="0">
              <a:defRPr/>
            </a:pPr>
            <a:r>
              <a:rPr lang="en-US" sz="1100" b="1" i="1" baseline="0" dirty="0" smtClean="0">
                <a:solidFill>
                  <a:srgbClr val="000000"/>
                </a:solidFill>
                <a:cs typeface="Arial" charset="0"/>
              </a:rPr>
              <a:t>Unit of Nuclear Safety Research</a:t>
            </a:r>
            <a:endParaRPr lang="en-US" sz="1100" b="1" baseline="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" y="6092826"/>
            <a:ext cx="916354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539751"/>
            <a:ext cx="11959493" cy="36513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defRPr/>
            </a:pPr>
            <a:endParaRPr lang="es-ES" altLang="es-ES" sz="1000" baseline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02"/>
            <a:ext cx="2639616" cy="547701"/>
          </a:xfrm>
          <a:prstGeom prst="rect">
            <a:avLst/>
          </a:prstGeom>
        </p:spPr>
      </p:pic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36506" y="6582975"/>
            <a:ext cx="3780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r"/>
            <a:r>
              <a:rPr lang="es-ES" altLang="en-US" sz="1200" i="1" noProof="0" dirty="0" smtClean="0">
                <a:solidFill>
                  <a:schemeClr val="tx1"/>
                </a:solidFill>
                <a:latin typeface="Arial" charset="0"/>
              </a:rPr>
              <a:t>C.R.</a:t>
            </a:r>
            <a:r>
              <a:rPr lang="es-ES" altLang="en-US" sz="1200" i="1" baseline="0" noProof="0" dirty="0" smtClean="0">
                <a:solidFill>
                  <a:schemeClr val="tx1"/>
                </a:solidFill>
                <a:latin typeface="Arial" charset="0"/>
              </a:rPr>
              <a:t> ENEA, </a:t>
            </a:r>
            <a:r>
              <a:rPr lang="es-ES" altLang="en-US" sz="1200" i="1" baseline="0" noProof="0" dirty="0" err="1" smtClean="0">
                <a:solidFill>
                  <a:schemeClr val="tx1"/>
                </a:solidFill>
                <a:latin typeface="Arial" charset="0"/>
              </a:rPr>
              <a:t>Camugnano</a:t>
            </a:r>
            <a:r>
              <a:rPr lang="es-ES" altLang="en-US" sz="1200" i="1" baseline="0" noProof="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s-ES" altLang="en-US" sz="1200" i="1" baseline="0" noProof="0" dirty="0" err="1" smtClean="0">
                <a:solidFill>
                  <a:schemeClr val="tx1"/>
                </a:solidFill>
                <a:latin typeface="Arial" charset="0"/>
              </a:rPr>
              <a:t>Italy</a:t>
            </a:r>
            <a:r>
              <a:rPr lang="es-ES" altLang="en-US" sz="1200" i="1" noProof="0" dirty="0" smtClean="0">
                <a:solidFill>
                  <a:schemeClr val="tx1"/>
                </a:solidFill>
                <a:latin typeface="Arial" charset="0"/>
              </a:rPr>
              <a:t>, 26-30 </a:t>
            </a:r>
            <a:r>
              <a:rPr lang="es-ES" altLang="en-US" sz="1200" i="1" noProof="0" dirty="0" smtClean="0">
                <a:solidFill>
                  <a:schemeClr val="tx1"/>
                </a:solidFill>
                <a:latin typeface="Arial" charset="0"/>
              </a:rPr>
              <a:t>Sept., 2022</a:t>
            </a:r>
            <a:endParaRPr lang="es-ES" altLang="en-US" sz="1200" i="1" noProof="0" dirty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395699" y="6741367"/>
            <a:ext cx="5184000" cy="360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defRPr/>
            </a:pPr>
            <a:endParaRPr lang="es-ES" altLang="es-ES" sz="1000" baseline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1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17788" y="3555344"/>
            <a:ext cx="4974737" cy="58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49263">
              <a:lnSpc>
                <a:spcPct val="150000"/>
              </a:lnSpc>
              <a:spcBef>
                <a:spcPct val="0"/>
              </a:spcBef>
              <a:buSzPct val="100000"/>
            </a:pPr>
            <a:r>
              <a:rPr lang="en-GB" altLang="en-US" sz="2400" b="0" i="1" dirty="0" smtClean="0">
                <a:solidFill>
                  <a:srgbClr val="000000"/>
                </a:solidFill>
              </a:rPr>
              <a:t>Monica Garcia and Luis E. Herranz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161326"/>
            <a:ext cx="12192000" cy="21236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400" i="1" dirty="0" smtClean="0">
                <a:latin typeface="Arial" charset="0"/>
              </a:rPr>
              <a:t>Estimation of FPs Release</a:t>
            </a:r>
          </a:p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400" i="1" dirty="0" smtClean="0">
                <a:latin typeface="Arial" charset="0"/>
              </a:rPr>
              <a:t>From Sodium Pools under BDBA conditions</a:t>
            </a:r>
          </a:p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400" i="1" dirty="0" smtClean="0">
                <a:latin typeface="Arial" charset="0"/>
              </a:rPr>
              <a:t>In a Sodium Fast Reactor</a:t>
            </a:r>
            <a:endParaRPr lang="en-GB" altLang="en-US" sz="4400" i="1" dirty="0" smtClean="0">
              <a:latin typeface="Arial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766651" y="4293096"/>
            <a:ext cx="6821737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49263">
              <a:spcBef>
                <a:spcPct val="0"/>
              </a:spcBef>
              <a:buSzPct val="100000"/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/>
              </a:rPr>
              <a:t>Unit of Nuclear Safety Research</a:t>
            </a:r>
          </a:p>
          <a:p>
            <a:pPr algn="ctr" defTabSz="449263">
              <a:spcBef>
                <a:spcPct val="0"/>
              </a:spcBef>
              <a:buSzPct val="100000"/>
              <a:defRPr/>
            </a:pPr>
            <a:r>
              <a:rPr lang="en-GB" sz="2400" i="1" dirty="0" smtClean="0">
                <a:solidFill>
                  <a:srgbClr val="000000"/>
                </a:solidFill>
                <a:latin typeface="Arial"/>
              </a:rPr>
              <a:t>CIEMAT (Spain)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5665804"/>
            <a:ext cx="12192000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buClr>
                <a:srgbClr val="FF0000"/>
              </a:buClr>
            </a:pPr>
            <a:r>
              <a:rPr lang="en-GB" altLang="en-US" sz="2000" i="1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GB" altLang="en-US" sz="2000" i="1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ESFR-SMART Horizon 2020 (contract </a:t>
            </a:r>
            <a:r>
              <a:rPr lang="en-GB" altLang="en-US" sz="2000" i="1" dirty="0">
                <a:latin typeface="Arial" charset="0"/>
                <a:sym typeface="Symbol" pitchFamily="18" charset="2"/>
              </a:rPr>
              <a:t>number </a:t>
            </a:r>
            <a:r>
              <a:rPr lang="en-GB" sz="2000" i="1" dirty="0" smtClean="0">
                <a:latin typeface="Arial" charset="0"/>
              </a:rPr>
              <a:t>754501)</a:t>
            </a:r>
            <a:endParaRPr lang="en-GB" altLang="en-US" sz="2000" i="1" dirty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00818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62549"/>
            <a:ext cx="12191999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Assessment 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186" y="1736812"/>
            <a:ext cx="7614765" cy="499328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802" y="3234494"/>
            <a:ext cx="4133850" cy="5905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0457" y="3969060"/>
            <a:ext cx="21240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62549"/>
            <a:ext cx="12191999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Assessment 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186" y="1736812"/>
            <a:ext cx="7614765" cy="4993288"/>
          </a:xfrm>
          <a:prstGeom prst="rect">
            <a:avLst/>
          </a:prstGeom>
        </p:spPr>
      </p:pic>
      <p:pic>
        <p:nvPicPr>
          <p:cNvPr id="8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926" y="2275664"/>
            <a:ext cx="4356746" cy="2845524"/>
          </a:xfrm>
          <a:prstGeom prst="rect">
            <a:avLst/>
          </a:prstGeom>
          <a:ln w="25400">
            <a:solidFill>
              <a:srgbClr val="0000FF"/>
            </a:solidFill>
          </a:ln>
        </p:spPr>
      </p:pic>
      <p:pic>
        <p:nvPicPr>
          <p:cNvPr id="9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6069" y="3527716"/>
            <a:ext cx="2340001" cy="720000"/>
          </a:xfrm>
          <a:prstGeom prst="rect">
            <a:avLst/>
          </a:prstGeom>
        </p:spPr>
      </p:pic>
      <p:pic>
        <p:nvPicPr>
          <p:cNvPr id="10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7883" y="2667202"/>
            <a:ext cx="2074481" cy="509770"/>
          </a:xfrm>
          <a:prstGeom prst="rect">
            <a:avLst/>
          </a:prstGeom>
        </p:spPr>
      </p:pic>
      <p:pic>
        <p:nvPicPr>
          <p:cNvPr id="11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53095" y="2592524"/>
            <a:ext cx="1822884" cy="26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852936"/>
            <a:ext cx="1219200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CIEMAT’S MODEL </a:t>
            </a:r>
          </a:p>
        </p:txBody>
      </p:sp>
    </p:spTree>
    <p:extLst>
      <p:ext uri="{BB962C8B-B14F-4D97-AF65-F5344CB8AC3E}">
        <p14:creationId xmlns:p14="http://schemas.microsoft.com/office/powerpoint/2010/main" val="17952360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654911"/>
            <a:ext cx="12191999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Gas Mass Transfer model (EGMT)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9" r="53332"/>
          <a:stretch/>
        </p:blipFill>
        <p:spPr>
          <a:xfrm>
            <a:off x="659620" y="5531669"/>
            <a:ext cx="2016000" cy="6107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59620" y="4995452"/>
            <a:ext cx="2088232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274638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Pct val="120000"/>
              <a:tabLst/>
              <a:defRPr/>
            </a:pPr>
            <a:r>
              <a:rPr kumimoji="0" lang="en-US" altLang="es-ES" sz="240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HMT analogy</a:t>
            </a:r>
            <a:endParaRPr lang="en-US" altLang="es-ES" sz="2400" i="1" kern="0" dirty="0">
              <a:solidFill>
                <a:srgbClr val="0000FF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3348" y="5817157"/>
            <a:ext cx="4806516" cy="91356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6143" y="3544605"/>
            <a:ext cx="2797969" cy="10001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6"/>
          <a:srcRect l="45373" r="1689"/>
          <a:stretch/>
        </p:blipFill>
        <p:spPr>
          <a:xfrm>
            <a:off x="4836112" y="6029839"/>
            <a:ext cx="2268000" cy="795430"/>
          </a:xfrm>
          <a:prstGeom prst="rect">
            <a:avLst/>
          </a:prstGeom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661012" y="4996724"/>
            <a:ext cx="208823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274638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Pct val="120000"/>
              <a:tabLst/>
              <a:defRPr/>
            </a:pPr>
            <a:r>
              <a:rPr lang="en-US" altLang="es-ES" sz="2400" i="1" kern="0" dirty="0" err="1" smtClean="0">
                <a:solidFill>
                  <a:srgbClr val="0000FF"/>
                </a:solidFill>
              </a:rPr>
              <a:t>Raoult’s</a:t>
            </a:r>
            <a:r>
              <a:rPr lang="en-US" altLang="es-ES" sz="2400" i="1" kern="0" dirty="0" smtClean="0">
                <a:solidFill>
                  <a:srgbClr val="0000FF"/>
                </a:solidFill>
              </a:rPr>
              <a:t> law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8594928" y="5031456"/>
            <a:ext cx="230425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0" fontAlgn="base" hangingPunct="0">
              <a:spcBef>
                <a:spcPts val="1200"/>
              </a:spcBef>
              <a:spcAft>
                <a:spcPct val="0"/>
              </a:spcAft>
              <a:buSzPct val="120000"/>
              <a:defRPr/>
            </a:pPr>
            <a:r>
              <a:rPr lang="en-US" altLang="es-ES" sz="2400" i="1" kern="0" dirty="0" smtClean="0">
                <a:solidFill>
                  <a:srgbClr val="0000FF"/>
                </a:solidFill>
              </a:rPr>
              <a:t>Nucleation </a:t>
            </a:r>
            <a:r>
              <a:rPr lang="en-US" altLang="es-ES" sz="2400" i="1" kern="0" dirty="0">
                <a:solidFill>
                  <a:srgbClr val="0000FF"/>
                </a:solidFill>
                <a:sym typeface="Symbol" panose="05050102010706020507" pitchFamily="18" charset="2"/>
              </a:rPr>
              <a:t></a:t>
            </a:r>
            <a:r>
              <a:rPr lang="en-US" altLang="es-ES" sz="2400" i="1" kern="0" baseline="-25000" dirty="0" smtClean="0">
                <a:solidFill>
                  <a:srgbClr val="0000FF"/>
                </a:solidFill>
              </a:rPr>
              <a:t>Na</a:t>
            </a:r>
            <a:endParaRPr lang="en-US" altLang="es-ES" sz="2400" i="1" kern="0" dirty="0">
              <a:solidFill>
                <a:srgbClr val="0000FF"/>
              </a:solidFill>
            </a:endParaRPr>
          </a:p>
        </p:txBody>
      </p:sp>
      <p:pic>
        <p:nvPicPr>
          <p:cNvPr id="19" name="Imagen 3"/>
          <p:cNvPicPr>
            <a:picLocks noChangeAspect="1"/>
          </p:cNvPicPr>
          <p:nvPr/>
        </p:nvPicPr>
        <p:blipFill rotWithShape="1">
          <a:blip r:embed="rId3"/>
          <a:srcRect l="48326" r="1680"/>
          <a:stretch/>
        </p:blipFill>
        <p:spPr>
          <a:xfrm>
            <a:off x="550266" y="5926441"/>
            <a:ext cx="2160000" cy="61079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Imagen 14"/>
          <p:cNvPicPr>
            <a:picLocks noChangeAspect="1"/>
          </p:cNvPicPr>
          <p:nvPr/>
        </p:nvPicPr>
        <p:blipFill rotWithShape="1">
          <a:blip r:embed="rId6"/>
          <a:srcRect l="1" r="58828"/>
          <a:stretch/>
        </p:blipFill>
        <p:spPr>
          <a:xfrm>
            <a:off x="4782400" y="5380672"/>
            <a:ext cx="1764000" cy="795430"/>
          </a:xfrm>
          <a:prstGeom prst="rect">
            <a:avLst/>
          </a:prstGeom>
        </p:spPr>
      </p:pic>
      <p:cxnSp>
        <p:nvCxnSpPr>
          <p:cNvPr id="7" name="6 Conector angular"/>
          <p:cNvCxnSpPr>
            <a:stCxn id="13" idx="1"/>
            <a:endCxn id="10" idx="0"/>
          </p:cNvCxnSpPr>
          <p:nvPr/>
        </p:nvCxnSpPr>
        <p:spPr bwMode="auto">
          <a:xfrm rot="10800000" flipV="1">
            <a:off x="1703737" y="4044668"/>
            <a:ext cx="2602407" cy="950784"/>
          </a:xfrm>
          <a:prstGeom prst="bentConnector2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22 Conector recto de flecha"/>
          <p:cNvCxnSpPr>
            <a:endCxn id="16" idx="0"/>
          </p:cNvCxnSpPr>
          <p:nvPr/>
        </p:nvCxnSpPr>
        <p:spPr bwMode="auto">
          <a:xfrm flipH="1">
            <a:off x="5705128" y="4544730"/>
            <a:ext cx="1" cy="451994"/>
          </a:xfrm>
          <a:prstGeom prst="straightConnector1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26 Conector angular"/>
          <p:cNvCxnSpPr>
            <a:stCxn id="13" idx="3"/>
            <a:endCxn id="17" idx="0"/>
          </p:cNvCxnSpPr>
          <p:nvPr/>
        </p:nvCxnSpPr>
        <p:spPr bwMode="auto">
          <a:xfrm>
            <a:off x="7104112" y="4044668"/>
            <a:ext cx="2642944" cy="986788"/>
          </a:xfrm>
          <a:prstGeom prst="bentConnector2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" t="1" r="39477" b="33087"/>
          <a:stretch/>
        </p:blipFill>
        <p:spPr bwMode="auto">
          <a:xfrm>
            <a:off x="4655840" y="1448780"/>
            <a:ext cx="2124000" cy="165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30 Conector angular"/>
          <p:cNvCxnSpPr>
            <a:stCxn id="2050" idx="1"/>
          </p:cNvCxnSpPr>
          <p:nvPr/>
        </p:nvCxnSpPr>
        <p:spPr bwMode="auto">
          <a:xfrm rot="10800000" flipV="1">
            <a:off x="2228212" y="2276779"/>
            <a:ext cx="2427628" cy="370859"/>
          </a:xfrm>
          <a:prstGeom prst="bentConnector2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2048 Conector angular"/>
          <p:cNvCxnSpPr>
            <a:endCxn id="13" idx="0"/>
          </p:cNvCxnSpPr>
          <p:nvPr/>
        </p:nvCxnSpPr>
        <p:spPr bwMode="auto">
          <a:xfrm rot="16200000" flipH="1">
            <a:off x="3749020" y="1588496"/>
            <a:ext cx="435301" cy="3476916"/>
          </a:xfrm>
          <a:prstGeom prst="bentConnector3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2051 Conector angular"/>
          <p:cNvCxnSpPr>
            <a:endCxn id="13" idx="0"/>
          </p:cNvCxnSpPr>
          <p:nvPr/>
        </p:nvCxnSpPr>
        <p:spPr bwMode="auto">
          <a:xfrm rot="5400000">
            <a:off x="7423942" y="1390834"/>
            <a:ext cx="434957" cy="3872584"/>
          </a:xfrm>
          <a:prstGeom prst="bentConnector3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2053 Conector angular"/>
          <p:cNvCxnSpPr>
            <a:stCxn id="2050" idx="3"/>
          </p:cNvCxnSpPr>
          <p:nvPr/>
        </p:nvCxnSpPr>
        <p:spPr bwMode="auto">
          <a:xfrm>
            <a:off x="6779840" y="2276780"/>
            <a:ext cx="2797872" cy="371203"/>
          </a:xfrm>
          <a:prstGeom prst="bentConnector2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2057 Abrir corchete"/>
          <p:cNvSpPr/>
          <p:nvPr/>
        </p:nvSpPr>
        <p:spPr bwMode="auto">
          <a:xfrm>
            <a:off x="8425584" y="4996724"/>
            <a:ext cx="169344" cy="534945"/>
          </a:xfrm>
          <a:prstGeom prst="leftBracke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GeoSlab703 XBd BT" pitchFamily="18" charset="0"/>
            </a:endParaRPr>
          </a:p>
        </p:txBody>
      </p:sp>
      <p:sp>
        <p:nvSpPr>
          <p:cNvPr id="43" name="42 Abrir corchete"/>
          <p:cNvSpPr/>
          <p:nvPr/>
        </p:nvSpPr>
        <p:spPr bwMode="auto">
          <a:xfrm flipH="1">
            <a:off x="10715188" y="5013176"/>
            <a:ext cx="169344" cy="534945"/>
          </a:xfrm>
          <a:prstGeom prst="leftBracke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GeoSlab703 XBd BT" pitchFamily="18" charset="0"/>
            </a:endParaRPr>
          </a:p>
        </p:txBody>
      </p:sp>
      <p:sp>
        <p:nvSpPr>
          <p:cNvPr id="44" name="43 Abrir corchete"/>
          <p:cNvSpPr/>
          <p:nvPr/>
        </p:nvSpPr>
        <p:spPr bwMode="auto">
          <a:xfrm>
            <a:off x="7387676" y="5697252"/>
            <a:ext cx="169344" cy="952336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GeoSlab703 XBd BT" pitchFamily="18" charset="0"/>
            </a:endParaRPr>
          </a:p>
        </p:txBody>
      </p:sp>
      <p:sp>
        <p:nvSpPr>
          <p:cNvPr id="45" name="44 Abrir corchete"/>
          <p:cNvSpPr/>
          <p:nvPr/>
        </p:nvSpPr>
        <p:spPr bwMode="auto">
          <a:xfrm flipH="1">
            <a:off x="11974915" y="5697252"/>
            <a:ext cx="169344" cy="952336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GeoSlab703 XBd BT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594928" y="2627529"/>
            <a:ext cx="196556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274638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Pct val="120000"/>
              <a:tabLst/>
              <a:defRPr/>
            </a:pPr>
            <a:r>
              <a:rPr kumimoji="0" lang="en-US" altLang="es-ES" sz="24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Entrainment</a:t>
            </a:r>
            <a:endParaRPr lang="en-US" altLang="es-ES" sz="2400" i="1" kern="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434502" y="2643115"/>
            <a:ext cx="155345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274638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Pct val="120000"/>
              <a:tabLst/>
              <a:defRPr/>
            </a:pPr>
            <a:r>
              <a:rPr kumimoji="0" lang="en-US" altLang="es-ES" sz="24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Diffusion</a:t>
            </a:r>
            <a:endParaRPr lang="en-US" altLang="es-ES" sz="2400" i="1" kern="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9710" y="3515731"/>
            <a:ext cx="46005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852936"/>
            <a:ext cx="1219200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10055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820" y="1808820"/>
            <a:ext cx="7311600" cy="4776976"/>
          </a:xfrm>
          <a:prstGeom prst="rect">
            <a:avLst/>
          </a:prstGeom>
        </p:spPr>
      </p:pic>
      <p:pic>
        <p:nvPicPr>
          <p:cNvPr id="11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7989" y="2848933"/>
            <a:ext cx="1384163" cy="472055"/>
          </a:xfrm>
          <a:prstGeom prst="rect">
            <a:avLst/>
          </a:prstGeom>
        </p:spPr>
      </p:pic>
      <p:cxnSp>
        <p:nvCxnSpPr>
          <p:cNvPr id="12" name="Conector recto 13"/>
          <p:cNvCxnSpPr/>
          <p:nvPr/>
        </p:nvCxnSpPr>
        <p:spPr bwMode="auto">
          <a:xfrm>
            <a:off x="8677971" y="2592163"/>
            <a:ext cx="180018" cy="0"/>
          </a:xfrm>
          <a:prstGeom prst="line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ector recto 14"/>
          <p:cNvCxnSpPr/>
          <p:nvPr/>
        </p:nvCxnSpPr>
        <p:spPr bwMode="auto">
          <a:xfrm>
            <a:off x="8660828" y="3064957"/>
            <a:ext cx="180018" cy="0"/>
          </a:xfrm>
          <a:prstGeom prst="line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81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0004" y="2261954"/>
            <a:ext cx="2802620" cy="586979"/>
          </a:xfrm>
          <a:prstGeom prst="rect">
            <a:avLst/>
          </a:prstGeom>
        </p:spPr>
      </p:pic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0" y="900710"/>
            <a:ext cx="12191999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Benchmarking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cxnSp>
        <p:nvCxnSpPr>
          <p:cNvPr id="8" name="4 Conector recto de flecha"/>
          <p:cNvCxnSpPr/>
          <p:nvPr/>
        </p:nvCxnSpPr>
        <p:spPr bwMode="auto">
          <a:xfrm>
            <a:off x="6095999" y="3719047"/>
            <a:ext cx="0" cy="1403299"/>
          </a:xfrm>
          <a:prstGeom prst="straightConnector1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11 CuadroTexto"/>
          <p:cNvSpPr txBox="1"/>
          <p:nvPr/>
        </p:nvSpPr>
        <p:spPr>
          <a:xfrm>
            <a:off x="6132004" y="393305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 smtClean="0">
                <a:solidFill>
                  <a:srgbClr val="FF6600"/>
                </a:solidFill>
                <a:latin typeface="Arial" panose="020B0604020202020204" pitchFamily="34" charset="0"/>
                <a:sym typeface="Mathematica1"/>
              </a:rPr>
              <a:t> x 15</a:t>
            </a:r>
            <a:endParaRPr lang="en-US" b="1" baseline="0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852936"/>
            <a:ext cx="1219200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FINAL REMARKS</a:t>
            </a:r>
          </a:p>
        </p:txBody>
      </p:sp>
    </p:spTree>
    <p:extLst>
      <p:ext uri="{BB962C8B-B14F-4D97-AF65-F5344CB8AC3E}">
        <p14:creationId xmlns:p14="http://schemas.microsoft.com/office/powerpoint/2010/main" val="17421297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75420" y="1556792"/>
            <a:ext cx="1098122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0" fontAlgn="base" hangingPunct="0">
              <a:lnSpc>
                <a:spcPct val="125000"/>
              </a:lnSpc>
              <a:spcBef>
                <a:spcPts val="1800"/>
              </a:spcBef>
              <a:spcAft>
                <a:spcPct val="0"/>
              </a:spcAft>
              <a:buSzPct val="120000"/>
              <a:buFont typeface="Arial" pitchFamily="34" charset="0"/>
              <a:buChar char="•"/>
              <a:defRPr/>
            </a:pPr>
            <a:r>
              <a:rPr kumimoji="0" lang="en-US" altLang="es-E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An </a:t>
            </a:r>
            <a:r>
              <a:rPr kumimoji="0" lang="en-US" altLang="es-ES" sz="24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Extended Gas Mass </a:t>
            </a:r>
            <a:r>
              <a:rPr lang="en-US" altLang="es-ES" sz="2400" i="1" kern="0" dirty="0" smtClean="0">
                <a:solidFill>
                  <a:srgbClr val="000000"/>
                </a:solidFill>
              </a:rPr>
              <a:t>Transfer </a:t>
            </a:r>
            <a:r>
              <a:rPr lang="en-US" altLang="es-ES" sz="2400" b="0" i="1" kern="0" dirty="0" smtClean="0">
                <a:solidFill>
                  <a:srgbClr val="000000"/>
                </a:solidFill>
              </a:rPr>
              <a:t>model for </a:t>
            </a:r>
            <a:r>
              <a:rPr lang="en-US" altLang="es-ES" sz="2400" b="0" i="1" kern="0" dirty="0">
                <a:solidFill>
                  <a:srgbClr val="000000"/>
                </a:solidFill>
              </a:rPr>
              <a:t>volatile FPs (NaI) release from hot sodium pools has been </a:t>
            </a:r>
            <a:r>
              <a:rPr lang="en-US" altLang="es-ES" sz="2400" b="0" i="1" kern="0" dirty="0" smtClean="0">
                <a:solidFill>
                  <a:srgbClr val="000000"/>
                </a:solidFill>
              </a:rPr>
              <a:t>proposed.</a:t>
            </a:r>
          </a:p>
          <a:p>
            <a:pPr lvl="0" eaLnBrk="0" fontAlgn="base" hangingPunct="0">
              <a:lnSpc>
                <a:spcPct val="125000"/>
              </a:lnSpc>
              <a:spcBef>
                <a:spcPts val="1800"/>
              </a:spcBef>
              <a:spcAft>
                <a:spcPct val="0"/>
              </a:spcAft>
              <a:buSzPct val="120000"/>
              <a:buFont typeface="Arial" pitchFamily="34" charset="0"/>
              <a:buChar char="•"/>
              <a:defRPr/>
            </a:pPr>
            <a:r>
              <a:rPr lang="en-US" altLang="es-ES" sz="2400" i="1" kern="0" dirty="0" smtClean="0">
                <a:solidFill>
                  <a:srgbClr val="000000"/>
                </a:solidFill>
              </a:rPr>
              <a:t>Enhancement achieved with respect to previous modeling:</a:t>
            </a:r>
          </a:p>
          <a:p>
            <a:pPr marL="0" lvl="0" indent="0" eaLnBrk="0" fontAlgn="base" hangingPunct="0">
              <a:lnSpc>
                <a:spcPct val="125000"/>
              </a:lnSpc>
              <a:spcBef>
                <a:spcPts val="1800"/>
              </a:spcBef>
              <a:spcAft>
                <a:spcPct val="0"/>
              </a:spcAft>
              <a:buSzPct val="120000"/>
              <a:defRPr/>
            </a:pPr>
            <a:r>
              <a:rPr lang="en-US" altLang="es-ES" sz="2400" i="1" kern="0" dirty="0">
                <a:solidFill>
                  <a:srgbClr val="000000"/>
                </a:solidFill>
              </a:rPr>
              <a:t>	</a:t>
            </a:r>
            <a:r>
              <a:rPr lang="en-US" altLang="es-ES" sz="2400" i="1" kern="0" dirty="0" smtClean="0">
                <a:solidFill>
                  <a:srgbClr val="000000"/>
                </a:solidFill>
              </a:rPr>
              <a:t>	</a:t>
            </a:r>
            <a:r>
              <a:rPr lang="en-US" altLang="es-ES" sz="2400" b="0" i="1" kern="0" dirty="0" smtClean="0">
                <a:solidFill>
                  <a:srgbClr val="000000"/>
                </a:solidFill>
              </a:rPr>
              <a:t>- 	No fitting to data</a:t>
            </a:r>
          </a:p>
          <a:p>
            <a:pPr marL="0" lvl="0" indent="0" eaLnBrk="0" fontAlgn="base" hangingPunct="0">
              <a:spcAft>
                <a:spcPct val="0"/>
              </a:spcAft>
              <a:buSzPct val="120000"/>
              <a:defRPr/>
            </a:pPr>
            <a:r>
              <a:rPr lang="es-ES" altLang="es-ES" sz="2400" b="0" i="1" kern="0" dirty="0">
                <a:solidFill>
                  <a:srgbClr val="000000"/>
                </a:solidFill>
              </a:rPr>
              <a:t>	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	- 	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Consistency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 of 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the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fundamentals</a:t>
            </a:r>
            <a:endParaRPr lang="es-ES" altLang="es-ES" sz="2400" b="0" i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SzPct val="120000"/>
              <a:defRPr/>
            </a:pPr>
            <a:r>
              <a:rPr lang="es-ES" altLang="es-ES" sz="2400" b="0" i="1" kern="0" dirty="0">
                <a:solidFill>
                  <a:srgbClr val="000000"/>
                </a:solidFill>
              </a:rPr>
              <a:t>	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	- 	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Conservative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nature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 (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improvable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accuracy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)</a:t>
            </a:r>
            <a:endParaRPr lang="en-US" altLang="es-ES" sz="2400" b="0" i="1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lnSpc>
                <a:spcPct val="125000"/>
              </a:lnSpc>
              <a:spcBef>
                <a:spcPts val="1800"/>
              </a:spcBef>
              <a:spcAft>
                <a:spcPct val="0"/>
              </a:spcAft>
              <a:buSzPct val="120000"/>
              <a:buFont typeface="Arial" pitchFamily="34" charset="0"/>
              <a:buChar char="•"/>
              <a:defRPr/>
            </a:pPr>
            <a:r>
              <a:rPr lang="es-ES" altLang="es-ES" sz="2400" i="1" kern="0" dirty="0" err="1" smtClean="0">
                <a:solidFill>
                  <a:srgbClr val="000000"/>
                </a:solidFill>
              </a:rPr>
              <a:t>Still</a:t>
            </a:r>
            <a:r>
              <a:rPr lang="es-ES" altLang="es-ES" sz="240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i="1" kern="0" dirty="0" err="1" smtClean="0">
                <a:solidFill>
                  <a:srgbClr val="000000"/>
                </a:solidFill>
              </a:rPr>
              <a:t>room</a:t>
            </a:r>
            <a:r>
              <a:rPr lang="es-ES" altLang="es-ES" sz="240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i="1" kern="0" dirty="0" err="1" smtClean="0">
                <a:solidFill>
                  <a:srgbClr val="000000"/>
                </a:solidFill>
              </a:rPr>
              <a:t>for</a:t>
            </a:r>
            <a:r>
              <a:rPr lang="es-ES" altLang="es-ES" sz="240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i="1" kern="0" dirty="0" err="1" smtClean="0">
                <a:solidFill>
                  <a:srgbClr val="000000"/>
                </a:solidFill>
              </a:rPr>
              <a:t>enhancements</a:t>
            </a:r>
            <a:r>
              <a:rPr lang="es-ES" altLang="es-ES" sz="2400" i="1" kern="0" dirty="0" smtClean="0">
                <a:solidFill>
                  <a:srgbClr val="000000"/>
                </a:solidFill>
              </a:rPr>
              <a:t> 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(data 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limited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; 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symptoms</a:t>
            </a:r>
            <a:r>
              <a:rPr lang="es-ES" altLang="es-ES" sz="2400" b="0" i="1" kern="0" dirty="0" err="1">
                <a:solidFill>
                  <a:srgbClr val="000000"/>
                </a:solidFill>
              </a:rPr>
              <a:t>-</a:t>
            </a:r>
            <a:r>
              <a:rPr lang="es-ES" altLang="es-ES" sz="2400" b="0" i="1" kern="0" dirty="0" err="1" smtClean="0">
                <a:solidFill>
                  <a:srgbClr val="000000"/>
                </a:solidFill>
              </a:rPr>
              <a:t>based</a:t>
            </a:r>
            <a:r>
              <a:rPr lang="es-ES" altLang="es-ES" sz="2400" b="0" i="1" kern="0" dirty="0" smtClean="0">
                <a:solidFill>
                  <a:srgbClr val="000000"/>
                </a:solidFill>
              </a:rPr>
              <a:t>).</a:t>
            </a:r>
            <a:endParaRPr lang="en-US" altLang="es-ES" sz="2400" b="0" i="1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lnSpc>
                <a:spcPct val="125000"/>
              </a:lnSpc>
              <a:spcBef>
                <a:spcPts val="1800"/>
              </a:spcBef>
              <a:spcAft>
                <a:spcPct val="0"/>
              </a:spcAft>
              <a:buSzPct val="120000"/>
              <a:buFont typeface="Arial" pitchFamily="34" charset="0"/>
              <a:buChar char="•"/>
              <a:defRPr/>
            </a:pPr>
            <a:r>
              <a:rPr lang="en-US" altLang="es-ES" sz="2400" i="1" kern="0" dirty="0" smtClean="0">
                <a:solidFill>
                  <a:srgbClr val="000000"/>
                </a:solidFill>
              </a:rPr>
              <a:t>Extension of validation </a:t>
            </a:r>
            <a:r>
              <a:rPr lang="en-US" altLang="es-ES" sz="2400" b="0" i="1" kern="0" dirty="0" smtClean="0">
                <a:solidFill>
                  <a:srgbClr val="000000"/>
                </a:solidFill>
              </a:rPr>
              <a:t>to NALA I conditions and other RN (Cs).</a:t>
            </a:r>
          </a:p>
        </p:txBody>
      </p:sp>
    </p:spTree>
    <p:extLst>
      <p:ext uri="{BB962C8B-B14F-4D97-AF65-F5344CB8AC3E}">
        <p14:creationId xmlns:p14="http://schemas.microsoft.com/office/powerpoint/2010/main" val="18015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0" y="2859520"/>
            <a:ext cx="1219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1pPr>
            <a:lvl2pPr marL="742950" indent="-285750" eaLnBrk="0" hangingPunct="0"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2pPr>
            <a:lvl3pPr marL="1143000" indent="-228600" eaLnBrk="0" hangingPunct="0"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3pPr>
            <a:lvl4pPr marL="1600200" indent="-228600" eaLnBrk="0" hangingPunct="0"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4pPr>
            <a:lvl5pPr marL="2057400" indent="-228600" eaLnBrk="0" hangingPunct="0"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5000"/>
              </a:spcBef>
              <a:defRPr/>
            </a:pPr>
            <a:r>
              <a:rPr lang="en-US" altLang="en-US" sz="4800" i="1" dirty="0" smtClean="0">
                <a:latin typeface="Arial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40229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683732" y="1589891"/>
            <a:ext cx="5076564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CONTENTS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08140" y="2918847"/>
            <a:ext cx="4456112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marL="571500" indent="-571500" defTabSz="449263">
              <a:lnSpc>
                <a:spcPct val="10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altLang="en-US" sz="3200" i="1" dirty="0" smtClean="0">
                <a:solidFill>
                  <a:schemeClr val="tx1"/>
                </a:solidFill>
                <a:latin typeface="Arial" charset="0"/>
              </a:rPr>
              <a:t>INTRODUCTION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99756" y="3456293"/>
            <a:ext cx="770485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marL="571500" indent="-571500" defTabSz="449263">
              <a:lnSpc>
                <a:spcPct val="10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altLang="en-US" sz="3200" i="1" dirty="0" smtClean="0">
                <a:solidFill>
                  <a:schemeClr val="tx1"/>
                </a:solidFill>
                <a:latin typeface="Arial" charset="0"/>
              </a:rPr>
              <a:t>DATA &amp; MODEL ASSESSMENT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99756" y="4005064"/>
            <a:ext cx="770485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marL="571500" indent="-571500" defTabSz="449263">
              <a:lnSpc>
                <a:spcPct val="10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altLang="en-US" sz="3200" i="1" dirty="0" smtClean="0">
                <a:solidFill>
                  <a:schemeClr val="tx1"/>
                </a:solidFill>
                <a:latin typeface="Arial" charset="0"/>
              </a:rPr>
              <a:t>CIEMAT’s MODEL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899756" y="4536413"/>
            <a:ext cx="770485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marL="571500" indent="-571500" defTabSz="449263">
              <a:lnSpc>
                <a:spcPct val="10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altLang="en-US" sz="3200" i="1" dirty="0" smtClean="0">
                <a:solidFill>
                  <a:schemeClr val="tx1"/>
                </a:solidFill>
                <a:latin typeface="Arial" charset="0"/>
              </a:rPr>
              <a:t>RESULTS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899756" y="5085184"/>
            <a:ext cx="770485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marL="571500" indent="-571500" defTabSz="449263">
              <a:lnSpc>
                <a:spcPct val="10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GB" altLang="en-US" sz="3200" i="1" dirty="0" smtClean="0">
                <a:solidFill>
                  <a:schemeClr val="tx1"/>
                </a:solidFill>
                <a:latin typeface="Arial" charset="0"/>
              </a:rPr>
              <a:t>FINAL REMARKS</a:t>
            </a:r>
          </a:p>
        </p:txBody>
      </p:sp>
    </p:spTree>
    <p:extLst>
      <p:ext uri="{BB962C8B-B14F-4D97-AF65-F5344CB8AC3E}">
        <p14:creationId xmlns:p14="http://schemas.microsoft.com/office/powerpoint/2010/main" val="8842679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744760" y="2852936"/>
            <a:ext cx="13177464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957361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1" name="4100 Conector angular"/>
          <p:cNvCxnSpPr/>
          <p:nvPr/>
        </p:nvCxnSpPr>
        <p:spPr bwMode="auto">
          <a:xfrm rot="5400000">
            <a:off x="5015929" y="4940833"/>
            <a:ext cx="1368425" cy="647700"/>
          </a:xfrm>
          <a:prstGeom prst="bentConnector2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0800" dir="10800000" algn="ctr" rotWithShape="0">
              <a:schemeClr val="bg1"/>
            </a:outerShdw>
          </a:effectLst>
          <a:extLst/>
        </p:spPr>
      </p:cxn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6003635" y="59323"/>
            <a:ext cx="184731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GeoSlab703 XBd BT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GeoSlab703 XBd BT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GeoSlab703 XBd BT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GeoSlab703 XBd BT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GeoSlab703 XBd B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GeoSlab703 XBd B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GeoSlab703 XBd B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GeoSlab703 XBd B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GeoSlab703 XBd BT" pitchFamily="18" charset="0"/>
              </a:defRPr>
            </a:lvl9pPr>
          </a:lstStyle>
          <a:p>
            <a:pPr algn="ctr">
              <a:defRPr/>
            </a:pPr>
            <a:endParaRPr lang="es-ES" altLang="es-ES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631951" y="4965272"/>
            <a:ext cx="27352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306388" eaLnBrk="0" hangingPunct="0">
              <a:spcBef>
                <a:spcPct val="50000"/>
              </a:spcBef>
            </a:pPr>
            <a:r>
              <a:rPr lang="en-GB" altLang="es-ES" sz="2000" i="1" dirty="0">
                <a:latin typeface="Arial" charset="0"/>
              </a:rPr>
              <a:t>“The bubble pathway”</a:t>
            </a: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4727364" y="2225885"/>
            <a:ext cx="25927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s-ES_tradnl" altLang="es-ES" sz="2800" i="1" dirty="0" err="1">
                <a:latin typeface="Arial" charset="0"/>
              </a:rPr>
              <a:t>Major</a:t>
            </a:r>
            <a:r>
              <a:rPr lang="es-ES_tradnl" altLang="es-ES" sz="2800" i="1" dirty="0">
                <a:latin typeface="Arial" charset="0"/>
              </a:rPr>
              <a:t> </a:t>
            </a:r>
            <a:r>
              <a:rPr lang="es-ES_tradnl" altLang="es-ES" sz="2800" i="1" dirty="0" err="1">
                <a:latin typeface="Arial" charset="0"/>
              </a:rPr>
              <a:t>Sources</a:t>
            </a:r>
            <a:endParaRPr lang="es-ES_tradnl" altLang="es-ES" sz="2800" i="1" dirty="0">
              <a:latin typeface="Arial" charset="0"/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851836" y="5698071"/>
            <a:ext cx="482478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306388" eaLnBrk="0" hangingPunct="0">
              <a:spcBef>
                <a:spcPct val="20000"/>
              </a:spcBef>
            </a:pPr>
            <a:r>
              <a:rPr lang="en-GB" altLang="es-ES" sz="2400" b="1" i="1" dirty="0" smtClean="0">
                <a:solidFill>
                  <a:srgbClr val="FF0000"/>
                </a:solidFill>
                <a:latin typeface="Arial" charset="0"/>
              </a:rPr>
              <a:t>Transfer from hot sodium pools</a:t>
            </a:r>
            <a:endParaRPr lang="en-GB" altLang="es-ES" sz="24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3143250" y="5698071"/>
            <a:ext cx="2089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306388" eaLnBrk="0" hangingPunct="0">
              <a:spcBef>
                <a:spcPct val="20000"/>
              </a:spcBef>
            </a:pPr>
            <a:r>
              <a:rPr lang="en-GB" altLang="es-ES" sz="2000" b="1" i="1" dirty="0">
                <a:latin typeface="Arial" charset="0"/>
              </a:rPr>
              <a:t>Sodium fires</a:t>
            </a:r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7751763" y="4965272"/>
            <a:ext cx="29892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306388" eaLnBrk="0" hangingPunct="0">
              <a:spcBef>
                <a:spcPct val="20000"/>
              </a:spcBef>
            </a:pPr>
            <a:r>
              <a:rPr lang="en-GB" altLang="es-ES" sz="2000" i="1">
                <a:latin typeface="Arial" charset="0"/>
              </a:rPr>
              <a:t>Na-concrete interaction</a:t>
            </a:r>
          </a:p>
        </p:txBody>
      </p:sp>
      <p:cxnSp>
        <p:nvCxnSpPr>
          <p:cNvPr id="60" name="59 Conector angular"/>
          <p:cNvCxnSpPr>
            <a:stCxn id="68" idx="2"/>
            <a:endCxn id="12291" idx="0"/>
          </p:cNvCxnSpPr>
          <p:nvPr/>
        </p:nvCxnSpPr>
        <p:spPr bwMode="auto">
          <a:xfrm rot="5400000">
            <a:off x="3295862" y="2237384"/>
            <a:ext cx="2431610" cy="3024167"/>
          </a:xfrm>
          <a:prstGeom prst="bentConnector3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0800" dir="10800000" algn="ctr" rotWithShape="0">
              <a:schemeClr val="bg1"/>
            </a:outerShdw>
          </a:effectLst>
          <a:extLst/>
        </p:spPr>
      </p:cxnSp>
      <p:cxnSp>
        <p:nvCxnSpPr>
          <p:cNvPr id="62" name="61 Conector angular"/>
          <p:cNvCxnSpPr>
            <a:stCxn id="68" idx="2"/>
            <a:endCxn id="12296" idx="0"/>
          </p:cNvCxnSpPr>
          <p:nvPr/>
        </p:nvCxnSpPr>
        <p:spPr bwMode="auto">
          <a:xfrm rot="16200000" flipH="1">
            <a:off x="6419267" y="2138145"/>
            <a:ext cx="2431610" cy="3222644"/>
          </a:xfrm>
          <a:prstGeom prst="bentConnector3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4108" name="4107 Conector angular"/>
          <p:cNvCxnSpPr/>
          <p:nvPr/>
        </p:nvCxnSpPr>
        <p:spPr bwMode="auto">
          <a:xfrm rot="16200000" flipH="1">
            <a:off x="5645373" y="4959226"/>
            <a:ext cx="1368425" cy="611187"/>
          </a:xfrm>
          <a:prstGeom prst="bentConnector2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35857" y="980728"/>
            <a:ext cx="715950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Term in</a:t>
            </a:r>
            <a:r>
              <a:rPr lang="en-US" altLang="en-US" sz="4000" b="1" i="1" dirty="0" smtClean="0">
                <a:solidFill>
                  <a:srgbClr val="0000FF"/>
                </a:solidFill>
                <a:latin typeface="+mj-lt"/>
                <a:cs typeface="Arial" charset="0"/>
              </a:rPr>
              <a:t> BDBAs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235" y="2852082"/>
            <a:ext cx="3646800" cy="211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500" y="1844824"/>
            <a:ext cx="879955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335857" y="980728"/>
            <a:ext cx="715950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128788"/>
            <a:ext cx="12192000" cy="230832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3600" b="1">
                <a:solidFill>
                  <a:srgbClr val="0000FF"/>
                </a:solidFill>
                <a:latin typeface="CG Times (W1)" pitchFamily="18" charset="0"/>
              </a:defRPr>
            </a:lvl1pPr>
            <a:lvl2pPr marL="742950" indent="-285750">
              <a:defRPr sz="3600" b="1">
                <a:solidFill>
                  <a:srgbClr val="0000FF"/>
                </a:solidFill>
                <a:latin typeface="CG Times (W1)" pitchFamily="18" charset="0"/>
              </a:defRPr>
            </a:lvl2pPr>
            <a:lvl3pPr marL="11430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3pPr>
            <a:lvl4pPr marL="16002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4pPr>
            <a:lvl5pPr marL="2057400" indent="-228600">
              <a:defRPr sz="3600" b="1">
                <a:solidFill>
                  <a:srgbClr val="0000FF"/>
                </a:solidFill>
                <a:latin typeface="CG Times (W1)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G Times (W1)" pitchFamily="18" charset="0"/>
              </a:defRPr>
            </a:lvl9pPr>
          </a:lstStyle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DATA </a:t>
            </a:r>
          </a:p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3200" i="1" dirty="0" smtClean="0">
                <a:latin typeface="Arial" charset="0"/>
              </a:rPr>
              <a:t>&amp;</a:t>
            </a:r>
            <a:r>
              <a:rPr lang="en-GB" altLang="en-US" sz="4800" i="1" dirty="0" smtClean="0">
                <a:latin typeface="Arial" charset="0"/>
              </a:rPr>
              <a:t> </a:t>
            </a:r>
          </a:p>
          <a:p>
            <a:pPr algn="ctr" defTabSz="449263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altLang="en-US" sz="4800" i="1" dirty="0" smtClean="0">
                <a:latin typeface="Arial" charset="0"/>
              </a:rPr>
              <a:t>MODEL ASSESSMENT</a:t>
            </a:r>
          </a:p>
        </p:txBody>
      </p:sp>
    </p:spTree>
    <p:extLst>
      <p:ext uri="{BB962C8B-B14F-4D97-AF65-F5344CB8AC3E}">
        <p14:creationId xmlns:p14="http://schemas.microsoft.com/office/powerpoint/2010/main" val="115209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550991" y="872717"/>
            <a:ext cx="7159503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NALA </a:t>
            </a:r>
            <a:r>
              <a:rPr lang="en-US" altLang="en-US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8043589" y="1846508"/>
          <a:ext cx="3777047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2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8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Geometry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Values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Na pool area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531 cm</a:t>
                      </a:r>
                      <a:r>
                        <a:rPr lang="en-GB" sz="1600" baseline="30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en-GB" sz="16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(26 cm dia.)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67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Vessel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2.2 m</a:t>
                      </a:r>
                      <a:r>
                        <a:rPr lang="en-GB" sz="1600" baseline="30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2.30 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  <a:cs typeface="Arial"/>
                        </a:rPr>
                        <a:t>m </a:t>
                      </a:r>
                      <a:r>
                        <a:rPr lang="en-GB" sz="16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high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838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Tests conditions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Na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 kg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Na </a:t>
                      </a: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T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600-900 K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Atm. </a:t>
                      </a: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gas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400 K 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6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Ar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Contaminants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UO</a:t>
                      </a:r>
                      <a:r>
                        <a:rPr lang="en-GB" sz="1600" baseline="-250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, NaI, SrO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/>
          </p:nvPr>
        </p:nvGraphicFramePr>
        <p:xfrm>
          <a:off x="7557690" y="4358600"/>
          <a:ext cx="4298950" cy="1950720"/>
        </p:xfrm>
        <a:graphic>
          <a:graphicData uri="http://schemas.openxmlformats.org/drawingml/2006/table">
            <a:tbl>
              <a:tblPr firstRow="1" firstCol="1" bandRow="1"/>
              <a:tblGrid>
                <a:gridCol w="788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3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37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Exp</a:t>
                      </a: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.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T(K)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Na </a:t>
                      </a: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(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g)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NaI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(g)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  <a:cs typeface="Courier New"/>
                        </a:rPr>
                        <a:t>T1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835.15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258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1.00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T2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905.15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1100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1.06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T3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754.15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1315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1.00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T4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769.15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1322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10.00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T5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837.15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1146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-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T6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823.15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1321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0.20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T7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830.15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1007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ourier New"/>
                        </a:rPr>
                        <a:t>-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Courier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60" y="1512012"/>
            <a:ext cx="4104456" cy="503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626686" y="1681644"/>
            <a:ext cx="1729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NALA II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627948" y="4180438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NaI</a:t>
            </a:r>
            <a:r>
              <a:rPr lang="en-GB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Tests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164" y="1980457"/>
            <a:ext cx="7095670" cy="4652899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68697" y="980728"/>
            <a:ext cx="12191999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&amp; Earlier Modeling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5544" y="5354978"/>
            <a:ext cx="5238750" cy="457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7544396" y="2438654"/>
                <a:ext cx="1863972" cy="111171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FF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baseline="0" smtClean="0">
                          <a:latin typeface="Cambria Math"/>
                        </a:rPr>
                        <m:t>𝑅𝐹</m:t>
                      </m:r>
                      <m:r>
                        <a:rPr lang="es-ES" sz="2000" b="0" i="1" baseline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2000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s-ES" sz="2000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𝑁𝑎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𝑁𝑎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s-ES" sz="2000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𝑓𝑝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𝑓𝑝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000" baseline="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396" y="2438654"/>
                <a:ext cx="1863972" cy="11117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905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0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164" y="1980457"/>
            <a:ext cx="7095670" cy="465289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7544396" y="2438654"/>
                <a:ext cx="1863972" cy="11117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baseline="0" smtClean="0">
                          <a:latin typeface="Cambria Math"/>
                        </a:rPr>
                        <m:t>𝑅𝐹</m:t>
                      </m:r>
                      <m:r>
                        <a:rPr lang="es-ES" sz="2000" b="0" i="1" baseline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2000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s-ES" sz="2000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𝑁𝑎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𝑁𝑎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s-ES" sz="2000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𝑓𝑝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s-ES" sz="2000" b="0" i="1" baseline="0" smtClean="0">
                                      <a:latin typeface="Cambria Math"/>
                                    </a:rPr>
                                    <m:t>𝑓𝑝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000" baseline="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396" y="2438654"/>
                <a:ext cx="1863972" cy="11117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4 Conector recto de flecha"/>
          <p:cNvCxnSpPr/>
          <p:nvPr/>
        </p:nvCxnSpPr>
        <p:spPr bwMode="auto">
          <a:xfrm>
            <a:off x="5771964" y="3374758"/>
            <a:ext cx="0" cy="1403299"/>
          </a:xfrm>
          <a:prstGeom prst="straightConnector1">
            <a:avLst/>
          </a:prstGeom>
          <a:gradFill rotWithShape="0">
            <a:gsLst>
              <a:gs pos="0">
                <a:srgbClr val="CCECFF"/>
              </a:gs>
              <a:gs pos="100000">
                <a:srgbClr val="0000FF"/>
              </a:gs>
            </a:gsLst>
            <a:lin ang="5400000" scaled="1"/>
          </a:gra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905" y="5548132"/>
            <a:ext cx="31146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11 CuadroTexto"/>
          <p:cNvSpPr txBox="1"/>
          <p:nvPr/>
        </p:nvSpPr>
        <p:spPr>
          <a:xfrm>
            <a:off x="4951120" y="3891741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 smtClean="0">
                <a:solidFill>
                  <a:srgbClr val="FF0000"/>
                </a:solidFill>
                <a:latin typeface="Arial" panose="020B0604020202020204" pitchFamily="34" charset="0"/>
                <a:sym typeface="Mathematica1"/>
              </a:rPr>
              <a:t> x 30</a:t>
            </a:r>
            <a:endParaRPr lang="en-US" b="1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056440" y="5201670"/>
            <a:ext cx="212423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defTabSz="27463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defTabSz="27463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defTabSz="27463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defTabSz="27463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defTabSz="27463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2746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274638" eaLnBrk="0" fontAlgn="base" latinLnBrk="0" hangingPunct="0">
              <a:spcBef>
                <a:spcPts val="1200"/>
              </a:spcBef>
              <a:spcAft>
                <a:spcPct val="0"/>
              </a:spcAft>
              <a:buClrTx/>
              <a:buSzPct val="120000"/>
              <a:tabLst/>
              <a:defRPr/>
            </a:pPr>
            <a:r>
              <a:rPr lang="en-US" altLang="es-ES" b="0" i="1" kern="0" dirty="0" smtClean="0">
                <a:solidFill>
                  <a:srgbClr val="000000"/>
                </a:solidFill>
              </a:rPr>
              <a:t>Fitted-to-data </a:t>
            </a:r>
            <a:r>
              <a:rPr lang="en-US" altLang="es-ES" b="0" i="1" kern="0" dirty="0" err="1" smtClean="0">
                <a:solidFill>
                  <a:srgbClr val="000000"/>
                </a:solidFill>
              </a:rPr>
              <a:t>Sh</a:t>
            </a:r>
            <a:r>
              <a:rPr lang="en-US" altLang="es-ES" b="0" i="1" kern="0" baseline="-25000" dirty="0" err="1" smtClean="0">
                <a:solidFill>
                  <a:srgbClr val="000000"/>
                </a:solidFill>
              </a:rPr>
              <a:t>Na</a:t>
            </a:r>
            <a:endParaRPr lang="en-US" altLang="es-ES" b="0" i="1" kern="0" dirty="0" smtClean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68697" y="980728"/>
            <a:ext cx="12191999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marL="182563" algn="ctr" defTabSz="449263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US" altLang="en-US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&amp; Earlier Modeling</a:t>
            </a:r>
            <a:endParaRPr lang="en-US" altLang="en-US" sz="4000" b="1" i="1" dirty="0">
              <a:solidFill>
                <a:srgbClr val="0000FF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sn-int">
  <a:themeElements>
    <a:clrScheme name="ptsn-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ECFF"/>
            </a:gs>
            <a:gs pos="100000">
              <a:srgbClr val="0000FF"/>
            </a:gs>
          </a:gsLst>
          <a:lin ang="5400000" scaled="1"/>
        </a:gra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GeoSlab703 XBd B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ECFF"/>
            </a:gs>
            <a:gs pos="100000">
              <a:srgbClr val="0000FF"/>
            </a:gs>
          </a:gsLst>
          <a:lin ang="5400000" scaled="1"/>
        </a:gra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GeoSlab703 XBd BT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aseline="0" dirty="0">
            <a:latin typeface="Arial" panose="020B0604020202020204" pitchFamily="34" charset="0"/>
          </a:defRPr>
        </a:defPPr>
      </a:lstStyle>
    </a:txDef>
  </a:objectDefaults>
  <a:extraClrSchemeLst>
    <a:extraClrScheme>
      <a:clrScheme name="ptsn-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sn-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sn-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sn-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sn-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sn-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sn-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61099579D24F93AC5FAC5BD44A2A" ma:contentTypeVersion="3" ma:contentTypeDescription="Create a new document." ma:contentTypeScope="" ma:versionID="15836841c5dc2f421497ba5777c0eab6">
  <xsd:schema xmlns:xsd="http://www.w3.org/2001/XMLSchema" xmlns:xs="http://www.w3.org/2001/XMLSchema" xmlns:p="http://schemas.microsoft.com/office/2006/metadata/properties" xmlns:ns2="7510a4f9-6ec0-473a-8190-df05323f3f23" xmlns:ns3="b3020fc8-4ccf-4993-80a6-4bcd09bf0c75" targetNamespace="http://schemas.microsoft.com/office/2006/metadata/properties" ma:root="true" ma:fieldsID="6f86b081da0f9f4a2b46e17303e7b465" ns2:_="" ns3:_="">
    <xsd:import namespace="7510a4f9-6ec0-473a-8190-df05323f3f23"/>
    <xsd:import namespace="b3020fc8-4ccf-4993-80a6-4bcd09bf0c75"/>
    <xsd:element name="properties">
      <xsd:complexType>
        <xsd:sequence>
          <xsd:element name="documentManagement">
            <xsd:complexType>
              <xsd:all>
                <xsd:element ref="ns2:identifie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0a4f9-6ec0-473a-8190-df05323f3f23" elementFormDefault="qualified">
    <xsd:import namespace="http://schemas.microsoft.com/office/2006/documentManagement/types"/>
    <xsd:import namespace="http://schemas.microsoft.com/office/infopath/2007/PartnerControls"/>
    <xsd:element name="identifier" ma:index="8" nillable="true" ma:displayName="identifier" ma:internalName="identifi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20fc8-4ccf-4993-80a6-4bcd09bf0c7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entifier xmlns="7510a4f9-6ec0-473a-8190-df05323f3f23" xsi:nil="true"/>
  </documentManagement>
</p:properties>
</file>

<file path=customXml/itemProps1.xml><?xml version="1.0" encoding="utf-8"?>
<ds:datastoreItem xmlns:ds="http://schemas.openxmlformats.org/officeDocument/2006/customXml" ds:itemID="{F5EFC3BE-CA4A-46A5-B49F-C403E65E8F31}"/>
</file>

<file path=customXml/itemProps2.xml><?xml version="1.0" encoding="utf-8"?>
<ds:datastoreItem xmlns:ds="http://schemas.openxmlformats.org/officeDocument/2006/customXml" ds:itemID="{2840FCD1-F9CC-4BE3-B1B9-C49421087F66}"/>
</file>

<file path=customXml/itemProps3.xml><?xml version="1.0" encoding="utf-8"?>
<ds:datastoreItem xmlns:ds="http://schemas.openxmlformats.org/officeDocument/2006/customXml" ds:itemID="{93AC5FBE-4174-4756-A0AC-7892F45DD29F}"/>
</file>

<file path=docProps/app.xml><?xml version="1.0" encoding="utf-8"?>
<Properties xmlns="http://schemas.openxmlformats.org/officeDocument/2006/extended-properties" xmlns:vt="http://schemas.openxmlformats.org/officeDocument/2006/docPropsVTypes">
  <TotalTime>12823</TotalTime>
  <Words>265</Words>
  <Application>Microsoft Office PowerPoint</Application>
  <PresentationFormat>Panorámica</PresentationFormat>
  <Paragraphs>118</Paragraphs>
  <Slides>18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Courier New</vt:lpstr>
      <vt:lpstr>GeoSlab703 XBd BT</vt:lpstr>
      <vt:lpstr>Mathematica1</vt:lpstr>
      <vt:lpstr>Symbol</vt:lpstr>
      <vt:lpstr>Times New Roman</vt:lpstr>
      <vt:lpstr>ptsn-int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CIEMAT</dc:creator>
  <cp:lastModifiedBy>Garcia Martin, Monica</cp:lastModifiedBy>
  <cp:revision>200</cp:revision>
  <cp:lastPrinted>2020-11-17T10:33:39Z</cp:lastPrinted>
  <dcterms:created xsi:type="dcterms:W3CDTF">2020-02-06T09:05:02Z</dcterms:created>
  <dcterms:modified xsi:type="dcterms:W3CDTF">2022-09-27T05:42:28Z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0x010100103F61099579D24F93AC5FAC5BD44A2A</vt:lpwstr>
  </property>
</Properties>
</file>