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0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BD3FF4-4C3D-438E-9774-088F4CB276F7}"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39722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D3FF4-4C3D-438E-9774-088F4CB276F7}"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265096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D3FF4-4C3D-438E-9774-088F4CB276F7}"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129837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D3FF4-4C3D-438E-9774-088F4CB276F7}"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350359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D3FF4-4C3D-438E-9774-088F4CB276F7}"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266946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BD3FF4-4C3D-438E-9774-088F4CB276F7}"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268788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BD3FF4-4C3D-438E-9774-088F4CB276F7}"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411611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D3FF4-4C3D-438E-9774-088F4CB276F7}"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24275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D3FF4-4C3D-438E-9774-088F4CB276F7}"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139039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D3FF4-4C3D-438E-9774-088F4CB276F7}"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251583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D3FF4-4C3D-438E-9774-088F4CB276F7}"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44FDA-9B17-4DE7-9686-524787912791}" type="slidenum">
              <a:rPr lang="en-US" smtClean="0"/>
              <a:t>‹#›</a:t>
            </a:fld>
            <a:endParaRPr lang="en-US"/>
          </a:p>
        </p:txBody>
      </p:sp>
    </p:spTree>
    <p:extLst>
      <p:ext uri="{BB962C8B-B14F-4D97-AF65-F5344CB8AC3E}">
        <p14:creationId xmlns:p14="http://schemas.microsoft.com/office/powerpoint/2010/main" val="282100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D3FF4-4C3D-438E-9774-088F4CB276F7}" type="datetimeFigureOut">
              <a:rPr lang="en-US" smtClean="0"/>
              <a:t>9/26/2022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44FDA-9B17-4DE7-9686-524787912791}" type="slidenum">
              <a:rPr lang="en-US" smtClean="0"/>
              <a:t>‹#›</a:t>
            </a:fld>
            <a:endParaRPr lang="en-US"/>
          </a:p>
        </p:txBody>
      </p:sp>
    </p:spTree>
    <p:extLst>
      <p:ext uri="{BB962C8B-B14F-4D97-AF65-F5344CB8AC3E}">
        <p14:creationId xmlns:p14="http://schemas.microsoft.com/office/powerpoint/2010/main" val="304902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05" y="68178"/>
            <a:ext cx="11887199" cy="461665"/>
          </a:xfrm>
          <a:prstGeom prst="rect">
            <a:avLst/>
          </a:prstGeom>
        </p:spPr>
        <p:txBody>
          <a:bodyPr wrap="square">
            <a:spAutoFit/>
          </a:bodyPr>
          <a:lstStyle/>
          <a:p>
            <a:pPr marL="228600" marR="0" hangingPunct="0">
              <a:spcBef>
                <a:spcPts val="0"/>
              </a:spcBef>
              <a:spcAft>
                <a:spcPts val="0"/>
              </a:spcAft>
            </a:pPr>
            <a:r>
              <a:rPr lang="en-GB"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STANDARD </a:t>
            </a:r>
            <a:r>
              <a:rPr lang="en-GB"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CFD</a:t>
            </a:r>
            <a:r>
              <a:rPr lang="en-GB"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TECHNIQUE FOR SODIUM TO SODIUM HEAT </a:t>
            </a:r>
            <a:r>
              <a:rPr lang="en-GB"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EXCHANGERs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32560" y="527131"/>
            <a:ext cx="10154653" cy="369332"/>
          </a:xfrm>
          <a:prstGeom prst="rect">
            <a:avLst/>
          </a:prstGeom>
        </p:spPr>
        <p:txBody>
          <a:bodyPr wrap="square">
            <a:spAutoFit/>
          </a:bodyPr>
          <a:lstStyle/>
          <a:p>
            <a:pPr marL="360045" marR="0">
              <a:spcBef>
                <a:spcPts val="0"/>
              </a:spcBef>
              <a:spcAft>
                <a:spcPts val="0"/>
              </a:spcAft>
            </a:pPr>
            <a:r>
              <a:rPr lang="en-US" b="1" dirty="0" smtClean="0">
                <a:effectLst/>
                <a:latin typeface="Times New Roman" panose="02020603050405020304" pitchFamily="18" charset="0"/>
                <a:ea typeface="Times New Roman" panose="02020603050405020304" pitchFamily="18" charset="0"/>
              </a:rPr>
              <a:t>V. Sudharshan</a:t>
            </a:r>
            <a:r>
              <a:rPr lang="en-US" dirty="0" smtClean="0">
                <a:effectLst/>
                <a:latin typeface="Times New Roman" panose="02020603050405020304" pitchFamily="18" charset="0"/>
                <a:ea typeface="Times New Roman" panose="02020603050405020304" pitchFamily="18" charset="0"/>
              </a:rPr>
              <a:t>, Amzad Pasha, U. Partha Sarathy, S. Raghupathy,</a:t>
            </a:r>
            <a:r>
              <a:rPr lang="en-US" baseline="3000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IGCAR, India</a:t>
            </a:r>
            <a:endParaRPr lang="en-US"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92504" y="931737"/>
            <a:ext cx="6939815" cy="5601533"/>
          </a:xfrm>
          <a:prstGeom prst="rect">
            <a:avLst/>
          </a:prstGeom>
          <a:solidFill>
            <a:schemeClr val="accent4">
              <a:lumMod val="20000"/>
              <a:lumOff val="80000"/>
            </a:schemeClr>
          </a:solidFill>
        </p:spPr>
        <p:txBody>
          <a:bodyPr wrap="square">
            <a:spAutoFit/>
          </a:bodyPr>
          <a:lstStyle/>
          <a:p>
            <a:pPr marL="342900" indent="-342900" algn="just">
              <a:spcAft>
                <a:spcPts val="600"/>
              </a:spcAft>
              <a:buFont typeface="Arial" panose="020B0604020202020204" pitchFamily="34" charset="0"/>
              <a:buChar char="•"/>
            </a:pPr>
            <a:r>
              <a:rPr lang="en-US" sz="2000" dirty="0" smtClean="0">
                <a:effectLst/>
                <a:latin typeface="Times New Roman" panose="02020603050405020304" pitchFamily="18" charset="0"/>
                <a:ea typeface="Times New Roman" panose="02020603050405020304" pitchFamily="18" charset="0"/>
              </a:rPr>
              <a:t>Sodium to sodium Heat Exchangers (</a:t>
            </a:r>
            <a:r>
              <a:rPr lang="en-US" sz="2000" dirty="0" err="1" smtClean="0">
                <a:effectLst/>
                <a:latin typeface="Times New Roman" panose="02020603050405020304" pitchFamily="18" charset="0"/>
                <a:ea typeface="Times New Roman" panose="02020603050405020304" pitchFamily="18" charset="0"/>
              </a:rPr>
              <a:t>HEs</a:t>
            </a:r>
            <a:r>
              <a:rPr lang="en-US" sz="2000" dirty="0" smtClean="0">
                <a:effectLst/>
                <a:latin typeface="Times New Roman" panose="02020603050405020304" pitchFamily="18" charset="0"/>
                <a:ea typeface="Times New Roman" panose="02020603050405020304" pitchFamily="18" charset="0"/>
              </a:rPr>
              <a:t>) are used for exchanging heat with primary system to minimize possibility of Sodium to Air/Water interaction. </a:t>
            </a:r>
          </a:p>
          <a:p>
            <a:pPr marL="342900" indent="-342900" algn="just">
              <a:spcAft>
                <a:spcPts val="600"/>
              </a:spcAft>
              <a:buFont typeface="Arial" panose="020B0604020202020204" pitchFamily="34" charset="0"/>
              <a:buChar char="•"/>
            </a:pPr>
            <a:r>
              <a:rPr lang="en-US" sz="2000" dirty="0" smtClean="0">
                <a:effectLst/>
                <a:latin typeface="Times New Roman" panose="02020603050405020304" pitchFamily="18" charset="0"/>
                <a:ea typeface="Times New Roman" panose="02020603050405020304" pitchFamily="18" charset="0"/>
              </a:rPr>
              <a:t>The </a:t>
            </a:r>
            <a:r>
              <a:rPr lang="en-US" sz="2000" dirty="0" err="1" smtClean="0">
                <a:effectLst/>
                <a:latin typeface="Times New Roman" panose="02020603050405020304" pitchFamily="18" charset="0"/>
                <a:ea typeface="Times New Roman" panose="02020603050405020304" pitchFamily="18" charset="0"/>
              </a:rPr>
              <a:t>HEs</a:t>
            </a:r>
            <a:r>
              <a:rPr lang="en-US" sz="2000" dirty="0" smtClean="0">
                <a:effectLst/>
                <a:latin typeface="Times New Roman" panose="02020603050405020304" pitchFamily="18" charset="0"/>
                <a:ea typeface="Times New Roman" panose="02020603050405020304" pitchFamily="18" charset="0"/>
              </a:rPr>
              <a:t> are designed for the nominal conditions using the correlations available for the heat transfer and pressure drop estimations. </a:t>
            </a:r>
          </a:p>
          <a:p>
            <a:pPr marL="342900" indent="-342900" algn="just">
              <a:spcAft>
                <a:spcPts val="600"/>
              </a:spcAft>
              <a:buFont typeface="Arial" panose="020B0604020202020204" pitchFamily="34" charset="0"/>
              <a:buChar char="•"/>
            </a:pPr>
            <a:r>
              <a:rPr lang="en-US" sz="2000" dirty="0" smtClean="0">
                <a:effectLst/>
                <a:latin typeface="Times New Roman" panose="02020603050405020304" pitchFamily="18" charset="0"/>
                <a:ea typeface="Times New Roman" panose="02020603050405020304" pitchFamily="18" charset="0"/>
              </a:rPr>
              <a:t>Detailed assessments of the </a:t>
            </a:r>
            <a:r>
              <a:rPr lang="en-US" sz="2000" dirty="0" err="1" smtClean="0">
                <a:effectLst/>
                <a:latin typeface="Times New Roman" panose="02020603050405020304" pitchFamily="18" charset="0"/>
                <a:ea typeface="Times New Roman" panose="02020603050405020304" pitchFamily="18" charset="0"/>
              </a:rPr>
              <a:t>HEs</a:t>
            </a:r>
            <a:r>
              <a:rPr lang="en-US" sz="2000" dirty="0" smtClean="0">
                <a:effectLst/>
                <a:latin typeface="Times New Roman" panose="02020603050405020304" pitchFamily="18" charset="0"/>
                <a:ea typeface="Times New Roman" panose="02020603050405020304" pitchFamily="18" charset="0"/>
              </a:rPr>
              <a:t> are required to confirm the design as there are uncertainties in the correlations, assumptions in the design and deviations in the geometries vis-à-vis the correlations etc.</a:t>
            </a:r>
          </a:p>
          <a:p>
            <a:pPr marL="342900" indent="-342900" algn="just">
              <a:spcAft>
                <a:spcPts val="600"/>
              </a:spcAft>
              <a:buFont typeface="Arial" panose="020B0604020202020204" pitchFamily="34" charset="0"/>
              <a:buChar char="•"/>
            </a:pPr>
            <a:r>
              <a:rPr lang="en-US" sz="2000" dirty="0" smtClean="0">
                <a:effectLst/>
                <a:latin typeface="Times New Roman" panose="02020603050405020304" pitchFamily="18" charset="0"/>
                <a:ea typeface="Times New Roman" panose="02020603050405020304" pitchFamily="18" charset="0"/>
              </a:rPr>
              <a:t> A mathematical model would help in checking the ability of </a:t>
            </a:r>
            <a:r>
              <a:rPr lang="en-US" sz="2000" dirty="0" err="1" smtClean="0">
                <a:effectLst/>
                <a:latin typeface="Times New Roman" panose="02020603050405020304" pitchFamily="18" charset="0"/>
                <a:ea typeface="Times New Roman" panose="02020603050405020304" pitchFamily="18" charset="0"/>
              </a:rPr>
              <a:t>HEs</a:t>
            </a:r>
            <a:r>
              <a:rPr lang="en-US" sz="2000" dirty="0" smtClean="0">
                <a:effectLst/>
                <a:latin typeface="Times New Roman" panose="02020603050405020304" pitchFamily="18" charset="0"/>
                <a:ea typeface="Times New Roman" panose="02020603050405020304" pitchFamily="18" charset="0"/>
              </a:rPr>
              <a:t> to perform during their intended service conditions. Computational Fluid Dynamics (</a:t>
            </a:r>
            <a:r>
              <a:rPr lang="en-US" sz="2000" dirty="0" err="1" smtClean="0">
                <a:effectLst/>
                <a:latin typeface="Times New Roman" panose="02020603050405020304" pitchFamily="18" charset="0"/>
                <a:ea typeface="Times New Roman" panose="02020603050405020304" pitchFamily="18" charset="0"/>
              </a:rPr>
              <a:t>CFD</a:t>
            </a:r>
            <a:r>
              <a:rPr lang="en-US" sz="2000" dirty="0" smtClean="0">
                <a:effectLst/>
                <a:latin typeface="Times New Roman" panose="02020603050405020304" pitchFamily="18" charset="0"/>
                <a:ea typeface="Times New Roman" panose="02020603050405020304" pitchFamily="18" charset="0"/>
              </a:rPr>
              <a:t>) is an effective technique for the above mentioned purpose. </a:t>
            </a:r>
          </a:p>
          <a:p>
            <a:pPr marL="342900" indent="-342900" algn="just">
              <a:spcAft>
                <a:spcPts val="600"/>
              </a:spcAft>
              <a:buFont typeface="Arial" panose="020B0604020202020204" pitchFamily="34" charset="0"/>
              <a:buChar char="•"/>
            </a:pPr>
            <a:r>
              <a:rPr lang="en-US" sz="2000" dirty="0" smtClean="0">
                <a:effectLst/>
                <a:latin typeface="Times New Roman" panose="02020603050405020304" pitchFamily="18" charset="0"/>
                <a:ea typeface="Times New Roman" panose="02020603050405020304" pitchFamily="18" charset="0"/>
              </a:rPr>
              <a:t>HE from reported literature is taken and the test conditions are simulated a standard </a:t>
            </a:r>
            <a:r>
              <a:rPr lang="en-US" sz="2000" dirty="0" err="1" smtClean="0">
                <a:effectLst/>
                <a:latin typeface="Times New Roman" panose="02020603050405020304" pitchFamily="18" charset="0"/>
                <a:ea typeface="Times New Roman" panose="02020603050405020304" pitchFamily="18" charset="0"/>
              </a:rPr>
              <a:t>CFD</a:t>
            </a:r>
            <a:r>
              <a:rPr lang="en-US" sz="2000" dirty="0" smtClean="0">
                <a:effectLst/>
                <a:latin typeface="Times New Roman" panose="02020603050405020304" pitchFamily="18" charset="0"/>
                <a:ea typeface="Times New Roman" panose="02020603050405020304" pitchFamily="18" charset="0"/>
              </a:rPr>
              <a:t> method </a:t>
            </a:r>
            <a:r>
              <a:rPr lang="en-US" dirty="0" smtClean="0">
                <a:effectLst/>
                <a:latin typeface="Times New Roman" panose="02020603050405020304" pitchFamily="18" charset="0"/>
                <a:ea typeface="Times New Roman" panose="02020603050405020304" pitchFamily="18" charset="0"/>
              </a:rPr>
              <a:t>for validation  and results are reported.</a:t>
            </a:r>
            <a:endParaRPr lang="en-US"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rotWithShape="1">
          <a:blip r:embed="rId2"/>
          <a:srcRect t="8582" b="4042"/>
          <a:stretch/>
        </p:blipFill>
        <p:spPr>
          <a:xfrm>
            <a:off x="7155862" y="1084137"/>
            <a:ext cx="2881343" cy="3763437"/>
          </a:xfrm>
          <a:prstGeom prst="rect">
            <a:avLst/>
          </a:prstGeom>
        </p:spPr>
      </p:pic>
      <p:pic>
        <p:nvPicPr>
          <p:cNvPr id="10" name="Picture 9"/>
          <p:cNvPicPr>
            <a:picLocks noChangeAspect="1"/>
          </p:cNvPicPr>
          <p:nvPr/>
        </p:nvPicPr>
        <p:blipFill>
          <a:blip r:embed="rId3"/>
          <a:stretch>
            <a:fillRect/>
          </a:stretch>
        </p:blipFill>
        <p:spPr>
          <a:xfrm>
            <a:off x="9815467" y="4002913"/>
            <a:ext cx="2264237" cy="1689322"/>
          </a:xfrm>
          <a:prstGeom prst="rect">
            <a:avLst/>
          </a:prstGeom>
        </p:spPr>
      </p:pic>
      <p:pic>
        <p:nvPicPr>
          <p:cNvPr id="11" name="Picture 10"/>
          <p:cNvPicPr>
            <a:picLocks noChangeAspect="1"/>
          </p:cNvPicPr>
          <p:nvPr/>
        </p:nvPicPr>
        <p:blipFill rotWithShape="1">
          <a:blip r:embed="rId4"/>
          <a:srcRect l="12806" t="1" r="13682" b="40136"/>
          <a:stretch/>
        </p:blipFill>
        <p:spPr>
          <a:xfrm>
            <a:off x="9612132" y="1551381"/>
            <a:ext cx="2579868" cy="1750879"/>
          </a:xfrm>
          <a:prstGeom prst="rect">
            <a:avLst/>
          </a:prstGeom>
        </p:spPr>
      </p:pic>
      <p:pic>
        <p:nvPicPr>
          <p:cNvPr id="9" name="Picture 8"/>
          <p:cNvPicPr>
            <a:picLocks noChangeAspect="1"/>
          </p:cNvPicPr>
          <p:nvPr/>
        </p:nvPicPr>
        <p:blipFill rotWithShape="1">
          <a:blip r:embed="rId5"/>
          <a:srcRect t="7191" b="7312"/>
          <a:stretch/>
        </p:blipFill>
        <p:spPr>
          <a:xfrm>
            <a:off x="7114619" y="4847574"/>
            <a:ext cx="2846386" cy="1814032"/>
          </a:xfrm>
          <a:prstGeom prst="rect">
            <a:avLst/>
          </a:prstGeom>
        </p:spPr>
      </p:pic>
    </p:spTree>
    <p:extLst>
      <p:ext uri="{BB962C8B-B14F-4D97-AF65-F5344CB8AC3E}">
        <p14:creationId xmlns:p14="http://schemas.microsoft.com/office/powerpoint/2010/main" val="172490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475" b="5292"/>
          <a:stretch/>
        </p:blipFill>
        <p:spPr>
          <a:xfrm>
            <a:off x="7189283" y="0"/>
            <a:ext cx="5001560" cy="6215275"/>
          </a:xfrm>
          <a:prstGeom prst="rect">
            <a:avLst/>
          </a:prstGeom>
        </p:spPr>
      </p:pic>
      <p:sp>
        <p:nvSpPr>
          <p:cNvPr id="3" name="Rectangle 2"/>
          <p:cNvSpPr/>
          <p:nvPr/>
        </p:nvSpPr>
        <p:spPr>
          <a:xfrm>
            <a:off x="7616841" y="6215275"/>
            <a:ext cx="3951900" cy="490159"/>
          </a:xfrm>
          <a:prstGeom prst="rect">
            <a:avLst/>
          </a:prstGeom>
          <a:solidFill>
            <a:schemeClr val="bg1"/>
          </a:solidFill>
        </p:spPr>
        <p:txBody>
          <a:bodyPr wrap="square">
            <a:noAutofit/>
          </a:bodyPr>
          <a:lstStyle/>
          <a:p>
            <a:pPr marL="0" marR="0" hangingPunct="0">
              <a:spcBef>
                <a:spcPts val="0"/>
              </a:spcBef>
              <a:spcAft>
                <a:spcPts val="0"/>
              </a:spcAft>
            </a:pPr>
            <a:r>
              <a:rPr lang="en-GB" sz="1400" b="1" kern="1200" dirty="0">
                <a:solidFill>
                  <a:srgbClr val="0000CC"/>
                </a:solidFill>
                <a:effectLst/>
                <a:latin typeface="Times New Roman" panose="02020603050405020304" pitchFamily="18" charset="0"/>
                <a:ea typeface="Times New Roman" panose="02020603050405020304" pitchFamily="18" charset="0"/>
              </a:rPr>
              <a:t>Primary/shell side </a:t>
            </a:r>
            <a:r>
              <a:rPr lang="en-GB" sz="1400" b="1" kern="1200" dirty="0" smtClean="0">
                <a:solidFill>
                  <a:srgbClr val="0000CC"/>
                </a:solidFill>
                <a:effectLst/>
                <a:latin typeface="Times New Roman" panose="02020603050405020304" pitchFamily="18" charset="0"/>
                <a:ea typeface="Times New Roman" panose="02020603050405020304" pitchFamily="18" charset="0"/>
              </a:rPr>
              <a:t>inlet </a:t>
            </a:r>
            <a:r>
              <a:rPr lang="en-GB" sz="1400" b="1" kern="1200" dirty="0">
                <a:solidFill>
                  <a:srgbClr val="0000CC"/>
                </a:solidFill>
                <a:effectLst/>
                <a:latin typeface="Times New Roman" panose="02020603050405020304" pitchFamily="18" charset="0"/>
                <a:ea typeface="Times New Roman" panose="02020603050405020304" pitchFamily="18" charset="0"/>
              </a:rPr>
              <a:t>(2.715 kg/s &amp; 811 K</a:t>
            </a:r>
            <a:r>
              <a:rPr lang="en-GB" sz="1400" b="1" kern="1200" dirty="0" smtClean="0">
                <a:solidFill>
                  <a:srgbClr val="0000CC"/>
                </a:solidFill>
                <a:effectLst/>
                <a:latin typeface="Times New Roman" panose="02020603050405020304" pitchFamily="18" charset="0"/>
                <a:ea typeface="Times New Roman" panose="02020603050405020304" pitchFamily="18" charset="0"/>
              </a:rPr>
              <a:t>) </a:t>
            </a:r>
          </a:p>
          <a:p>
            <a:pPr hangingPunct="0"/>
            <a:r>
              <a:rPr lang="en-GB" sz="1400" b="1" dirty="0" smtClean="0">
                <a:solidFill>
                  <a:srgbClr val="0000CC"/>
                </a:solidFill>
                <a:latin typeface="Times New Roman" panose="02020603050405020304" pitchFamily="18" charset="0"/>
                <a:ea typeface="Times New Roman" panose="02020603050405020304" pitchFamily="18" charset="0"/>
              </a:rPr>
              <a:t>Sec. </a:t>
            </a:r>
            <a:r>
              <a:rPr lang="en-GB" sz="1400" b="1" dirty="0">
                <a:solidFill>
                  <a:srgbClr val="0000CC"/>
                </a:solidFill>
                <a:latin typeface="Times New Roman" panose="02020603050405020304" pitchFamily="18" charset="0"/>
                <a:ea typeface="Times New Roman" panose="02020603050405020304" pitchFamily="18" charset="0"/>
              </a:rPr>
              <a:t>/ tube side </a:t>
            </a:r>
            <a:r>
              <a:rPr lang="en-GB" sz="1400" b="1" dirty="0" smtClean="0">
                <a:solidFill>
                  <a:srgbClr val="0000CC"/>
                </a:solidFill>
                <a:latin typeface="Times New Roman" panose="02020603050405020304" pitchFamily="18" charset="0"/>
                <a:ea typeface="Times New Roman" panose="02020603050405020304" pitchFamily="18" charset="0"/>
              </a:rPr>
              <a:t>inlet </a:t>
            </a:r>
            <a:r>
              <a:rPr lang="en-GB" sz="1400" b="1" dirty="0">
                <a:solidFill>
                  <a:srgbClr val="0000CC"/>
                </a:solidFill>
                <a:latin typeface="Times New Roman" panose="02020603050405020304" pitchFamily="18" charset="0"/>
                <a:ea typeface="Times New Roman" panose="02020603050405020304" pitchFamily="18" charset="0"/>
              </a:rPr>
              <a:t>(2.715 kg/s &amp; 639 </a:t>
            </a:r>
            <a:r>
              <a:rPr lang="en-GB" sz="1400" b="1" dirty="0" smtClean="0">
                <a:solidFill>
                  <a:srgbClr val="0000CC"/>
                </a:solidFill>
                <a:latin typeface="Times New Roman" panose="02020603050405020304" pitchFamily="18" charset="0"/>
                <a:ea typeface="Times New Roman" panose="02020603050405020304" pitchFamily="18" charset="0"/>
              </a:rPr>
              <a:t>K)</a:t>
            </a:r>
            <a:endParaRPr lang="en-US" sz="1400" b="1" dirty="0">
              <a:solidFill>
                <a:srgbClr val="0000CC"/>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12851" y="211276"/>
            <a:ext cx="3914854" cy="400110"/>
          </a:xfrm>
          <a:prstGeom prst="rect">
            <a:avLst/>
          </a:prstGeom>
        </p:spPr>
        <p:txBody>
          <a:bodyPr wrap="none">
            <a:spAutoFit/>
          </a:bodyPr>
          <a:lstStyle/>
          <a:p>
            <a:r>
              <a:rPr lang="en-GB" sz="2000" b="1" dirty="0" smtClean="0">
                <a:effectLst/>
                <a:latin typeface="Times New Roman" panose="02020603050405020304" pitchFamily="18" charset="0"/>
                <a:ea typeface="Times New Roman" panose="02020603050405020304" pitchFamily="18" charset="0"/>
              </a:rPr>
              <a:t>Description of the heat Exchanger</a:t>
            </a:r>
            <a:endParaRPr lang="en-US" sz="2000" b="1" dirty="0"/>
          </a:p>
        </p:txBody>
      </p:sp>
      <p:sp>
        <p:nvSpPr>
          <p:cNvPr id="5" name="Rectangle 4"/>
          <p:cNvSpPr/>
          <p:nvPr/>
        </p:nvSpPr>
        <p:spPr>
          <a:xfrm>
            <a:off x="139717" y="565666"/>
            <a:ext cx="7541243" cy="3370153"/>
          </a:xfrm>
          <a:prstGeom prst="rect">
            <a:avLst/>
          </a:prstGeom>
          <a:solidFill>
            <a:schemeClr val="accent6">
              <a:lumMod val="40000"/>
              <a:lumOff val="60000"/>
            </a:schemeClr>
          </a:solidFill>
        </p:spPr>
        <p:txBody>
          <a:bodyPr wrap="square">
            <a:spAutoFit/>
          </a:bodyPr>
          <a:lstStyle/>
          <a:p>
            <a:pPr marL="285750" indent="-285750" algn="just">
              <a:spcAft>
                <a:spcPts val="600"/>
              </a:spcAft>
              <a:buFont typeface="Arial" panose="020B0604020202020204" pitchFamily="34" charset="0"/>
              <a:buChar char="•"/>
            </a:pPr>
            <a:r>
              <a:rPr lang="en-US" dirty="0" smtClean="0">
                <a:effectLst/>
                <a:latin typeface="Times New Roman" panose="02020603050405020304" pitchFamily="18" charset="0"/>
                <a:ea typeface="Times New Roman" panose="02020603050405020304" pitchFamily="18" charset="0"/>
              </a:rPr>
              <a:t>The HE is of vertical counter-current unit with a removable tube bundle installed in the loop such that the sodium flows in hot and cold conditions through the shell side and the tube sides respectively. </a:t>
            </a:r>
          </a:p>
          <a:p>
            <a:pPr marL="285750" indent="-285750" algn="just">
              <a:spcAft>
                <a:spcPts val="600"/>
              </a:spcAft>
              <a:buFont typeface="Arial" panose="020B0604020202020204" pitchFamily="34" charset="0"/>
              <a:buChar char="•"/>
            </a:pPr>
            <a:r>
              <a:rPr lang="en-US" dirty="0" smtClean="0">
                <a:effectLst/>
                <a:latin typeface="Times New Roman" panose="02020603050405020304" pitchFamily="18" charset="0"/>
                <a:ea typeface="Times New Roman" panose="02020603050405020304" pitchFamily="18" charset="0"/>
              </a:rPr>
              <a:t>At maximum tested conditions,  10.86 kg/s sodium at 811 K flows into the shell side of the HE through the 8 No. of 102 mm wide x 64 mm height </a:t>
            </a:r>
            <a:r>
              <a:rPr lang="en-US" dirty="0" err="1" smtClean="0">
                <a:effectLst/>
                <a:latin typeface="Times New Roman" panose="02020603050405020304" pitchFamily="18" charset="0"/>
                <a:ea typeface="Times New Roman" panose="02020603050405020304" pitchFamily="18" charset="0"/>
              </a:rPr>
              <a:t>equi</a:t>
            </a:r>
            <a:r>
              <a:rPr lang="en-US" dirty="0" smtClean="0">
                <a:effectLst/>
                <a:latin typeface="Times New Roman" panose="02020603050405020304" pitchFamily="18" charset="0"/>
                <a:ea typeface="Times New Roman" panose="02020603050405020304" pitchFamily="18" charset="0"/>
              </a:rPr>
              <a:t>-spaced inlet ports, gets cooled and exits the HE through the 12 No. of 64 mm wide x 60 mm height </a:t>
            </a:r>
            <a:r>
              <a:rPr lang="en-US" dirty="0" err="1" smtClean="0">
                <a:effectLst/>
                <a:latin typeface="Times New Roman" panose="02020603050405020304" pitchFamily="18" charset="0"/>
                <a:ea typeface="Times New Roman" panose="02020603050405020304" pitchFamily="18" charset="0"/>
              </a:rPr>
              <a:t>equi</a:t>
            </a:r>
            <a:r>
              <a:rPr lang="en-US" dirty="0" smtClean="0">
                <a:effectLst/>
                <a:latin typeface="Times New Roman" panose="02020603050405020304" pitchFamily="18" charset="0"/>
                <a:ea typeface="Times New Roman" panose="02020603050405020304" pitchFamily="18" charset="0"/>
              </a:rPr>
              <a:t>-spaced outlet ports. Cold sodium at 616 K enters the tubes from the bottom tube sheet, flows upwards gets heated and leaves the HE through the top tube sheet. </a:t>
            </a:r>
          </a:p>
          <a:p>
            <a:pPr marL="285750" indent="-285750" algn="just">
              <a:spcAft>
                <a:spcPts val="600"/>
              </a:spcAft>
              <a:buFont typeface="Arial" panose="020B0604020202020204" pitchFamily="34" charset="0"/>
              <a:buChar char="•"/>
            </a:pPr>
            <a:r>
              <a:rPr lang="en-US" dirty="0" smtClean="0">
                <a:effectLst/>
                <a:latin typeface="Times New Roman" panose="02020603050405020304" pitchFamily="18" charset="0"/>
                <a:ea typeface="Times New Roman" panose="02020603050405020304" pitchFamily="18" charset="0"/>
              </a:rPr>
              <a:t>Temperatures are maintained constant at the inlets to shell side. The outlet temperatures are measured for estimating the capacity of the HE.</a:t>
            </a:r>
            <a:endParaRPr lang="en-US" sz="1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39717" y="3935819"/>
            <a:ext cx="3381760" cy="400110"/>
          </a:xfrm>
          <a:prstGeom prst="rect">
            <a:avLst/>
          </a:prstGeom>
        </p:spPr>
        <p:txBody>
          <a:bodyPr wrap="none">
            <a:spAutoFit/>
          </a:bodyPr>
          <a:lstStyle/>
          <a:p>
            <a:r>
              <a:rPr lang="en-US" sz="2000" b="1" dirty="0" smtClean="0">
                <a:effectLst/>
                <a:latin typeface="Times New Roman" panose="02020603050405020304" pitchFamily="18" charset="0"/>
                <a:ea typeface="Times New Roman" panose="02020603050405020304" pitchFamily="18" charset="0"/>
              </a:rPr>
              <a:t>GEOMETRY MODELLING</a:t>
            </a:r>
            <a:endParaRPr lang="en-US" sz="2000" b="1" dirty="0"/>
          </a:p>
        </p:txBody>
      </p:sp>
      <p:sp>
        <p:nvSpPr>
          <p:cNvPr id="7" name="Rectangle 6"/>
          <p:cNvSpPr/>
          <p:nvPr/>
        </p:nvSpPr>
        <p:spPr>
          <a:xfrm>
            <a:off x="158182" y="4267498"/>
            <a:ext cx="7468109" cy="2585323"/>
          </a:xfrm>
          <a:prstGeom prst="rect">
            <a:avLst/>
          </a:prstGeom>
        </p:spPr>
        <p:txBody>
          <a:bodyPr wrap="square">
            <a:spAutoFit/>
          </a:bodyPr>
          <a:lstStyle/>
          <a:p>
            <a:pPr indent="360045" algn="just"/>
            <a:r>
              <a:rPr lang="en-GB" dirty="0" smtClean="0">
                <a:effectLst/>
                <a:latin typeface="Times New Roman" panose="02020603050405020304" pitchFamily="18" charset="0"/>
                <a:ea typeface="Times New Roman" panose="02020603050405020304" pitchFamily="18" charset="0"/>
              </a:rPr>
              <a:t>A 90° sector model of the HE between the top and bottom tube sheets is used for the study.. Both shell side and tube side fluids are considered for the study. The pressure drop offered by tube bundle supports at three locations is modelled using porous jump model with a specified pressure drop coefficient. Totally 48 tube surfaces are modelled with 6 semi tubes in consistency with symmetry of the arrangement. Shell side sodium region is discretized such that there are 3 cells between the tube surfaces, tubes are modelled as 16 node polygons with zero thickness. The number of cells used in the model are 6.6 lakhs.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933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1" y="416644"/>
            <a:ext cx="3743331" cy="6247864"/>
          </a:xfrm>
          <a:prstGeom prst="rect">
            <a:avLst/>
          </a:prstGeom>
        </p:spPr>
        <p:txBody>
          <a:bodyPr wrap="square">
            <a:spAutoFit/>
          </a:bodyPr>
          <a:lstStyle/>
          <a:p>
            <a:pPr marL="285750" indent="-285750" algn="just">
              <a:buFont typeface="Arial" panose="020B0604020202020204" pitchFamily="34" charset="0"/>
              <a:buChar char="•"/>
            </a:pPr>
            <a:r>
              <a:rPr lang="en-GB" sz="1600" dirty="0" smtClean="0">
                <a:effectLst/>
                <a:latin typeface="Times New Roman" panose="02020603050405020304" pitchFamily="18" charset="0"/>
                <a:ea typeface="Times New Roman" panose="02020603050405020304" pitchFamily="18" charset="0"/>
              </a:rPr>
              <a:t>3 – D conservation equations are solved using </a:t>
            </a:r>
            <a:r>
              <a:rPr lang="en-GB" sz="1600" dirty="0" err="1" smtClean="0">
                <a:latin typeface="Times New Roman" panose="02020603050405020304" pitchFamily="18" charset="0"/>
                <a:ea typeface="Times New Roman" panose="02020603050405020304" pitchFamily="18" charset="0"/>
              </a:rPr>
              <a:t>FVM</a:t>
            </a:r>
            <a:r>
              <a:rPr lang="en-GB" sz="1600" dirty="0" smtClean="0">
                <a:latin typeface="Times New Roman" panose="02020603050405020304" pitchFamily="18" charset="0"/>
                <a:ea typeface="Times New Roman" panose="02020603050405020304" pitchFamily="18" charset="0"/>
              </a:rPr>
              <a:t>  and </a:t>
            </a:r>
            <a:r>
              <a:rPr lang="en-GB" sz="1600" dirty="0" smtClean="0">
                <a:effectLst/>
                <a:latin typeface="Times New Roman" panose="02020603050405020304" pitchFamily="18" charset="0"/>
                <a:ea typeface="Times New Roman" panose="02020603050405020304" pitchFamily="18" charset="0"/>
              </a:rPr>
              <a:t>steady conjugate heat transfer analysis of the HE  is carried out.</a:t>
            </a:r>
          </a:p>
          <a:p>
            <a:pPr marL="285750" indent="-285750" algn="just">
              <a:buFont typeface="Arial" panose="020B0604020202020204" pitchFamily="34" charset="0"/>
              <a:buChar char="•"/>
            </a:pPr>
            <a:r>
              <a:rPr lang="en-GB" sz="1600" dirty="0" smtClean="0">
                <a:effectLst/>
                <a:latin typeface="Times New Roman" panose="02020603050405020304" pitchFamily="18" charset="0"/>
                <a:ea typeface="Times New Roman" panose="02020603050405020304" pitchFamily="18" charset="0"/>
              </a:rPr>
              <a:t>.</a:t>
            </a:r>
            <a:r>
              <a:rPr lang="en-GB" sz="1600" dirty="0" err="1" smtClean="0">
                <a:effectLst/>
                <a:latin typeface="Times New Roman" panose="02020603050405020304" pitchFamily="18" charset="0"/>
                <a:ea typeface="Times New Roman" panose="02020603050405020304" pitchFamily="18" charset="0"/>
              </a:rPr>
              <a:t>Boussinesq</a:t>
            </a:r>
            <a:r>
              <a:rPr lang="en-GB" sz="1600" dirty="0" smtClean="0">
                <a:effectLst/>
                <a:latin typeface="Times New Roman" panose="02020603050405020304" pitchFamily="18" charset="0"/>
                <a:ea typeface="Times New Roman" panose="02020603050405020304" pitchFamily="18" charset="0"/>
              </a:rPr>
              <a:t> approximation s used for considering density changes. </a:t>
            </a:r>
          </a:p>
          <a:p>
            <a:pPr marL="285750" indent="-285750" algn="just">
              <a:buFont typeface="Arial" panose="020B0604020202020204" pitchFamily="34" charset="0"/>
              <a:buChar char="•"/>
            </a:pPr>
            <a:r>
              <a:rPr lang="en-GB" sz="1600" dirty="0" smtClean="0">
                <a:effectLst/>
                <a:latin typeface="Times New Roman" panose="02020603050405020304" pitchFamily="18" charset="0"/>
                <a:ea typeface="Times New Roman" panose="02020603050405020304" pitchFamily="18" charset="0"/>
              </a:rPr>
              <a:t>The SIMPLE algorithm with  first order up winding scheme is used for convective and diffusive fluxes at the interfaces. The k – ɛ realizable model with enhanced wall function is used. </a:t>
            </a:r>
            <a:r>
              <a:rPr lang="en-GB" sz="1600" dirty="0" smtClean="0">
                <a:latin typeface="Times New Roman" panose="02020603050405020304" pitchFamily="18" charset="0"/>
                <a:ea typeface="Times New Roman" panose="02020603050405020304" pitchFamily="18" charset="0"/>
              </a:rPr>
              <a:t>The y+ values are in the range of 2-394</a:t>
            </a:r>
            <a:r>
              <a:rPr lang="en-GB" sz="1600" dirty="0" smtClean="0">
                <a:effectLst/>
                <a:latin typeface="Times New Roman" panose="02020603050405020304" pitchFamily="18" charset="0"/>
                <a:ea typeface="Times New Roman" panose="02020603050405020304" pitchFamily="18" charset="0"/>
              </a:rPr>
              <a:t>. The convergence criteria is set at 10</a:t>
            </a:r>
            <a:r>
              <a:rPr lang="en-GB" sz="1600" baseline="30000" dirty="0" smtClean="0">
                <a:effectLst/>
                <a:latin typeface="Times New Roman" panose="02020603050405020304" pitchFamily="18" charset="0"/>
                <a:ea typeface="Times New Roman" panose="02020603050405020304" pitchFamily="18" charset="0"/>
              </a:rPr>
              <a:t>-6</a:t>
            </a:r>
            <a:r>
              <a:rPr lang="en-GB" sz="1600" dirty="0" smtClean="0">
                <a:effectLst/>
                <a:latin typeface="Times New Roman" panose="02020603050405020304" pitchFamily="18" charset="0"/>
                <a:ea typeface="Times New Roman" panose="02020603050405020304" pitchFamily="18" charset="0"/>
              </a:rPr>
              <a:t> for the residue terms. </a:t>
            </a:r>
          </a:p>
          <a:p>
            <a:pPr marL="285750" indent="-285750" algn="just">
              <a:buFont typeface="Arial" panose="020B0604020202020204" pitchFamily="34" charset="0"/>
              <a:buChar char="•"/>
            </a:pPr>
            <a:r>
              <a:rPr lang="en-GB" sz="1600" dirty="0" smtClean="0">
                <a:effectLst/>
                <a:latin typeface="Times New Roman" panose="02020603050405020304" pitchFamily="18" charset="0"/>
                <a:ea typeface="Times New Roman" panose="02020603050405020304" pitchFamily="18" charset="0"/>
              </a:rPr>
              <a:t>Uniform mass flux normal to the boundary along with the temperature are given as inlet conditions and pressure outlet boundary condition is specified at the outlets for both shell side and tube side fluids.</a:t>
            </a:r>
          </a:p>
          <a:p>
            <a:pPr marL="285750" indent="-285750" algn="just">
              <a:buFont typeface="Arial" panose="020B0604020202020204" pitchFamily="34" charset="0"/>
              <a:buChar char="•"/>
            </a:pPr>
            <a:r>
              <a:rPr lang="en-GB" sz="1600" dirty="0" smtClean="0">
                <a:effectLst/>
                <a:latin typeface="Times New Roman" panose="02020603050405020304" pitchFamily="18" charset="0"/>
                <a:ea typeface="Times New Roman" panose="02020603050405020304" pitchFamily="18" charset="0"/>
              </a:rPr>
              <a:t> Tubes are defined as coupled walls with 0.91 mm thickness on the inner side. Inner-shell, outer-shell, top of bottom tube sheet, bottom of top tube sheet are defined as adiabatic walls. </a:t>
            </a:r>
            <a:endParaRPr lang="en-US"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6680" y="56168"/>
            <a:ext cx="3743332" cy="400110"/>
          </a:xfrm>
          <a:prstGeom prst="rect">
            <a:avLst/>
          </a:prstGeom>
        </p:spPr>
        <p:txBody>
          <a:bodyPr wrap="none">
            <a:spAutoFit/>
          </a:bodyPr>
          <a:lstStyle/>
          <a:p>
            <a:r>
              <a:rPr lang="en-US" sz="2000" b="1" dirty="0" smtClean="0">
                <a:effectLst/>
                <a:latin typeface="Times New Roman" panose="02020603050405020304" pitchFamily="18" charset="0"/>
                <a:ea typeface="Times New Roman" panose="02020603050405020304" pitchFamily="18" charset="0"/>
              </a:rPr>
              <a:t>Boundary conditions &amp; solution </a:t>
            </a:r>
            <a:endParaRPr lang="en-US" sz="2000" b="1" dirty="0"/>
          </a:p>
        </p:txBody>
      </p:sp>
      <p:sp>
        <p:nvSpPr>
          <p:cNvPr id="5" name="Rectangle 4"/>
          <p:cNvSpPr/>
          <p:nvPr/>
        </p:nvSpPr>
        <p:spPr>
          <a:xfrm>
            <a:off x="5793607" y="0"/>
            <a:ext cx="3073277" cy="400110"/>
          </a:xfrm>
          <a:prstGeom prst="rect">
            <a:avLst/>
          </a:prstGeom>
        </p:spPr>
        <p:txBody>
          <a:bodyPr wrap="none">
            <a:spAutoFit/>
          </a:bodyPr>
          <a:lstStyle/>
          <a:p>
            <a:r>
              <a:rPr lang="en-US" sz="2000" b="1" dirty="0" smtClean="0">
                <a:effectLst/>
                <a:latin typeface="Times New Roman" panose="02020603050405020304" pitchFamily="18" charset="0"/>
                <a:ea typeface="Times New Roman" panose="02020603050405020304" pitchFamily="18" charset="0"/>
              </a:rPr>
              <a:t>Results and </a:t>
            </a:r>
            <a:r>
              <a:rPr lang="en-US" sz="2000" b="1" dirty="0" smtClean="0">
                <a:effectLst/>
                <a:latin typeface="Times New Roman" panose="02020603050405020304" pitchFamily="18" charset="0"/>
                <a:ea typeface="Times New Roman" panose="02020603050405020304" pitchFamily="18" charset="0"/>
              </a:rPr>
              <a:t>Observations</a:t>
            </a:r>
            <a:endParaRPr lang="en-US" sz="2000" b="1" dirty="0"/>
          </a:p>
        </p:txBody>
      </p:sp>
      <p:pic>
        <p:nvPicPr>
          <p:cNvPr id="25" name="Picture 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865" y="456278"/>
            <a:ext cx="5520444" cy="2195830"/>
          </a:xfrm>
          <a:prstGeom prst="rect">
            <a:avLst/>
          </a:prstGeom>
          <a:noFill/>
        </p:spPr>
      </p:pic>
      <p:sp>
        <p:nvSpPr>
          <p:cNvPr id="26" name="TextBox 25"/>
          <p:cNvSpPr txBox="1"/>
          <p:nvPr/>
        </p:nvSpPr>
        <p:spPr>
          <a:xfrm>
            <a:off x="4018864" y="2577181"/>
            <a:ext cx="5790565"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Evolution of temperatures in the HE</a:t>
            </a:r>
            <a:endParaRPr lang="en-US" sz="1400" dirty="0">
              <a:latin typeface="Times New Roman" panose="02020603050405020304" pitchFamily="18" charset="0"/>
              <a:cs typeface="Times New Roman" panose="02020603050405020304" pitchFamily="18" charset="0"/>
            </a:endParaRPr>
          </a:p>
        </p:txBody>
      </p:sp>
      <p:pic>
        <p:nvPicPr>
          <p:cNvPr id="28" name="Picture 27"/>
          <p:cNvPicPr/>
          <p:nvPr/>
        </p:nvPicPr>
        <p:blipFill rotWithShape="1">
          <a:blip r:embed="rId3" cstate="print">
            <a:extLst>
              <a:ext uri="{28A0092B-C50C-407E-A947-70E740481C1C}">
                <a14:useLocalDpi xmlns:a14="http://schemas.microsoft.com/office/drawing/2010/main" val="0"/>
              </a:ext>
            </a:extLst>
          </a:blip>
          <a:srcRect b="9798"/>
          <a:stretch/>
        </p:blipFill>
        <p:spPr bwMode="auto">
          <a:xfrm>
            <a:off x="4152850" y="2885722"/>
            <a:ext cx="5386459" cy="1654195"/>
          </a:xfrm>
          <a:prstGeom prst="rect">
            <a:avLst/>
          </a:prstGeom>
          <a:noFill/>
        </p:spPr>
      </p:pic>
      <p:sp>
        <p:nvSpPr>
          <p:cNvPr id="29" name="TextBox 28"/>
          <p:cNvSpPr txBox="1"/>
          <p:nvPr/>
        </p:nvSpPr>
        <p:spPr>
          <a:xfrm>
            <a:off x="4018864" y="4433151"/>
            <a:ext cx="5790565" cy="307777"/>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Evolution of temperatures in the outlet regions</a:t>
            </a:r>
            <a:endParaRPr lang="en-US" sz="1400" dirty="0">
              <a:latin typeface="Times New Roman" panose="02020603050405020304" pitchFamily="18" charset="0"/>
              <a:cs typeface="Times New Roman" panose="02020603050405020304" pitchFamily="18"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89620072"/>
              </p:ext>
            </p:extLst>
          </p:nvPr>
        </p:nvGraphicFramePr>
        <p:xfrm>
          <a:off x="4152850" y="4773011"/>
          <a:ext cx="5386459" cy="1920240"/>
        </p:xfrm>
        <a:graphic>
          <a:graphicData uri="http://schemas.openxmlformats.org/drawingml/2006/table">
            <a:tbl>
              <a:tblPr firstRow="1" firstCol="1" bandRow="1" bandCol="1">
                <a:tableStyleId>{5C22544A-7EE6-4342-B048-85BDC9FD1C3A}</a:tableStyleId>
              </a:tblPr>
              <a:tblGrid>
                <a:gridCol w="2208992"/>
                <a:gridCol w="1077292"/>
                <a:gridCol w="980082"/>
                <a:gridCol w="1120093"/>
              </a:tblGrid>
              <a:tr h="147955">
                <a:tc>
                  <a:txBody>
                    <a:bodyPr/>
                    <a:lstStyle/>
                    <a:p>
                      <a:pPr marL="0" marR="0" algn="ctr" hangingPunct="0">
                        <a:spcBef>
                          <a:spcPts val="0"/>
                        </a:spcBef>
                        <a:spcAft>
                          <a:spcPts val="0"/>
                        </a:spcAft>
                      </a:pPr>
                      <a:r>
                        <a:rPr lang="en-GB" sz="1400" dirty="0">
                          <a:effectLst/>
                          <a:latin typeface="Times New Roman" panose="02020603050405020304" pitchFamily="18" charset="0"/>
                          <a:cs typeface="Times New Roman" panose="02020603050405020304" pitchFamily="18" charset="0"/>
                        </a:rPr>
                        <a:t>Parameter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Literature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CFD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Error%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44145">
                <a:tc>
                  <a:txBody>
                    <a:bodyPr/>
                    <a:lstStyle/>
                    <a:p>
                      <a:pPr marL="0" marR="0" algn="l" hangingPunct="0">
                        <a:spcBef>
                          <a:spcPts val="0"/>
                        </a:spcBef>
                        <a:spcAft>
                          <a:spcPts val="0"/>
                        </a:spcAft>
                      </a:pPr>
                      <a:r>
                        <a:rPr lang="en-GB" sz="1400">
                          <a:effectLst/>
                          <a:latin typeface="Times New Roman" panose="02020603050405020304" pitchFamily="18" charset="0"/>
                          <a:cs typeface="Times New Roman" panose="02020603050405020304" pitchFamily="18" charset="0"/>
                        </a:rPr>
                        <a:t>Shell side outlet temperature (K)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74320" algn="r" hangingPunct="0">
                        <a:spcBef>
                          <a:spcPts val="0"/>
                        </a:spcBef>
                        <a:spcAft>
                          <a:spcPts val="0"/>
                        </a:spcAft>
                      </a:pPr>
                      <a:r>
                        <a:rPr lang="en-GB" sz="1400" dirty="0">
                          <a:effectLst/>
                          <a:latin typeface="Times New Roman" panose="02020603050405020304" pitchFamily="18" charset="0"/>
                          <a:cs typeface="Times New Roman" panose="02020603050405020304" pitchFamily="18" charset="0"/>
                        </a:rPr>
                        <a:t>654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572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649.2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- 0.7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19380">
                <a:tc>
                  <a:txBody>
                    <a:bodyPr/>
                    <a:lstStyle/>
                    <a:p>
                      <a:pPr marL="0" marR="0" algn="l" hangingPunct="0">
                        <a:spcBef>
                          <a:spcPts val="0"/>
                        </a:spcBef>
                        <a:spcAft>
                          <a:spcPts val="0"/>
                        </a:spcAft>
                      </a:pPr>
                      <a:r>
                        <a:rPr lang="en-GB" sz="1400">
                          <a:effectLst/>
                          <a:latin typeface="Times New Roman" panose="02020603050405020304" pitchFamily="18" charset="0"/>
                          <a:cs typeface="Times New Roman" panose="02020603050405020304" pitchFamily="18" charset="0"/>
                        </a:rPr>
                        <a:t>Shell Side heat transfer (kW)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74320" algn="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2160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572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2240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+ 3.7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8900">
                <a:tc>
                  <a:txBody>
                    <a:bodyPr/>
                    <a:lstStyle/>
                    <a:p>
                      <a:pPr marL="0" marR="0" algn="l" hangingPunct="0">
                        <a:spcBef>
                          <a:spcPts val="0"/>
                        </a:spcBef>
                        <a:spcAft>
                          <a:spcPts val="0"/>
                        </a:spcAft>
                      </a:pPr>
                      <a:r>
                        <a:rPr lang="en-GB" sz="1400">
                          <a:effectLst/>
                          <a:latin typeface="Times New Roman" panose="02020603050405020304" pitchFamily="18" charset="0"/>
                          <a:cs typeface="Times New Roman" panose="02020603050405020304" pitchFamily="18" charset="0"/>
                        </a:rPr>
                        <a:t>Tube Side outlet temperature (K)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74320" algn="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795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572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801.7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+ 0.8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25730">
                <a:tc>
                  <a:txBody>
                    <a:bodyPr/>
                    <a:lstStyle/>
                    <a:p>
                      <a:pPr marL="0" marR="0" algn="l" hangingPunct="0">
                        <a:spcBef>
                          <a:spcPts val="0"/>
                        </a:spcBef>
                        <a:spcAft>
                          <a:spcPts val="0"/>
                        </a:spcAft>
                      </a:pPr>
                      <a:r>
                        <a:rPr lang="en-GB" sz="1400" dirty="0">
                          <a:effectLst/>
                          <a:latin typeface="Times New Roman" panose="02020603050405020304" pitchFamily="18" charset="0"/>
                          <a:cs typeface="Times New Roman" panose="02020603050405020304" pitchFamily="18" charset="0"/>
                        </a:rPr>
                        <a:t>Tube side heat transfer (kW)</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274320" algn="r" hangingPunct="0">
                        <a:spcBef>
                          <a:spcPts val="0"/>
                        </a:spcBef>
                        <a:spcAft>
                          <a:spcPts val="0"/>
                        </a:spcAft>
                      </a:pPr>
                      <a:r>
                        <a:rPr lang="en-GB" sz="1400" dirty="0">
                          <a:effectLst/>
                          <a:latin typeface="Times New Roman" panose="02020603050405020304" pitchFamily="18" charset="0"/>
                          <a:cs typeface="Times New Roman" panose="02020603050405020304" pitchFamily="18" charset="0"/>
                        </a:rPr>
                        <a:t>2158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45720" algn="ctr" hangingPunct="0">
                        <a:spcBef>
                          <a:spcPts val="0"/>
                        </a:spcBef>
                        <a:spcAft>
                          <a:spcPts val="0"/>
                        </a:spcAft>
                      </a:pPr>
                      <a:r>
                        <a:rPr lang="en-GB" sz="1400">
                          <a:effectLst/>
                          <a:latin typeface="Times New Roman" panose="02020603050405020304" pitchFamily="18" charset="0"/>
                          <a:cs typeface="Times New Roman" panose="02020603050405020304" pitchFamily="18" charset="0"/>
                        </a:rPr>
                        <a:t>2239.9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hangingPunct="0">
                        <a:spcBef>
                          <a:spcPts val="0"/>
                        </a:spcBef>
                        <a:spcAft>
                          <a:spcPts val="0"/>
                        </a:spcAft>
                      </a:pPr>
                      <a:r>
                        <a:rPr lang="en-GB" sz="1400" dirty="0">
                          <a:effectLst/>
                          <a:latin typeface="Times New Roman" panose="02020603050405020304" pitchFamily="18" charset="0"/>
                          <a:cs typeface="Times New Roman" panose="02020603050405020304" pitchFamily="18" charset="0"/>
                        </a:rPr>
                        <a:t>+ 3.8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2" name="Rectangle 31"/>
          <p:cNvSpPr/>
          <p:nvPr/>
        </p:nvSpPr>
        <p:spPr>
          <a:xfrm>
            <a:off x="9539309" y="392110"/>
            <a:ext cx="2566201" cy="6632585"/>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GB" sz="1600" dirty="0" smtClean="0">
                <a:latin typeface="Times New Roman" panose="02020603050405020304" pitchFamily="18" charset="0"/>
                <a:ea typeface="Times New Roman" panose="02020603050405020304" pitchFamily="18" charset="0"/>
              </a:rPr>
              <a:t>The </a:t>
            </a:r>
            <a:r>
              <a:rPr lang="en-GB" sz="1600" dirty="0">
                <a:latin typeface="Times New Roman" panose="02020603050405020304" pitchFamily="18" charset="0"/>
                <a:ea typeface="Times New Roman" panose="02020603050405020304" pitchFamily="18" charset="0"/>
              </a:rPr>
              <a:t>maximum error in predicting the heat transfer capacity is 3.8%. </a:t>
            </a:r>
            <a:endParaRPr lang="en-GB" sz="1600" dirty="0" smtClean="0">
              <a:latin typeface="Times New Roman" panose="02020603050405020304" pitchFamily="18" charset="0"/>
              <a:ea typeface="Times New Roman" panose="02020603050405020304" pitchFamily="18" charset="0"/>
            </a:endParaRPr>
          </a:p>
          <a:p>
            <a:pPr marL="285750" indent="-285750" algn="just">
              <a:spcAft>
                <a:spcPts val="600"/>
              </a:spcAft>
              <a:buFont typeface="Arial" panose="020B0604020202020204" pitchFamily="34" charset="0"/>
              <a:buChar char="•"/>
            </a:pPr>
            <a:r>
              <a:rPr lang="en-GB" sz="1600" dirty="0" smtClean="0">
                <a:latin typeface="Times New Roman" panose="02020603050405020304" pitchFamily="18" charset="0"/>
                <a:ea typeface="Times New Roman" panose="02020603050405020304" pitchFamily="18" charset="0"/>
              </a:rPr>
              <a:t>Flow </a:t>
            </a:r>
            <a:r>
              <a:rPr lang="en-GB" sz="1600" dirty="0">
                <a:latin typeface="Times New Roman" panose="02020603050405020304" pitchFamily="18" charset="0"/>
                <a:ea typeface="Times New Roman" panose="02020603050405020304" pitchFamily="18" charset="0"/>
              </a:rPr>
              <a:t>and Temperature distributions can be predicted with the methodology</a:t>
            </a:r>
            <a:r>
              <a:rPr lang="en-GB" sz="1600" dirty="0" smtClean="0">
                <a:latin typeface="Times New Roman" panose="02020603050405020304" pitchFamily="18" charset="0"/>
                <a:ea typeface="Times New Roman" panose="02020603050405020304" pitchFamily="18" charset="0"/>
              </a:rPr>
              <a:t>.</a:t>
            </a:r>
          </a:p>
          <a:p>
            <a:pPr marL="285750" indent="-285750" algn="just">
              <a:spcAft>
                <a:spcPts val="600"/>
              </a:spcAft>
              <a:buFont typeface="Arial" panose="020B0604020202020204" pitchFamily="34" charset="0"/>
              <a:buChar char="•"/>
            </a:pPr>
            <a:r>
              <a:rPr lang="en-GB" sz="1600" dirty="0" smtClean="0">
                <a:latin typeface="Times New Roman" panose="02020603050405020304" pitchFamily="18" charset="0"/>
                <a:ea typeface="Times New Roman" panose="02020603050405020304" pitchFamily="18" charset="0"/>
              </a:rPr>
              <a:t>Higher temperature of the inner shell is due to the radial momentum of sodium in the inlet region.</a:t>
            </a:r>
          </a:p>
          <a:p>
            <a:pPr marL="285750" indent="-285750" algn="just">
              <a:spcAft>
                <a:spcPts val="600"/>
              </a:spcAft>
              <a:buFont typeface="Arial" panose="020B0604020202020204" pitchFamily="34" charset="0"/>
              <a:buChar char="•"/>
            </a:pPr>
            <a:r>
              <a:rPr lang="en-GB" sz="1600" dirty="0" smtClean="0">
                <a:latin typeface="Times New Roman" panose="02020603050405020304" pitchFamily="18" charset="0"/>
                <a:ea typeface="Times New Roman" panose="02020603050405020304" pitchFamily="18" charset="0"/>
              </a:rPr>
              <a:t>13 K difference on the shell side exit is due to exit of hotter sodium from periphery.</a:t>
            </a:r>
          </a:p>
          <a:p>
            <a:pPr marL="285750" indent="-285750" algn="just">
              <a:spcAft>
                <a:spcPts val="600"/>
              </a:spcAft>
              <a:buFont typeface="Arial" panose="020B0604020202020204" pitchFamily="34" charset="0"/>
              <a:buChar char="•"/>
            </a:pPr>
            <a:r>
              <a:rPr lang="en-GB" sz="1600" dirty="0" smtClean="0">
                <a:latin typeface="Times New Roman" panose="02020603050405020304" pitchFamily="18" charset="0"/>
                <a:ea typeface="Times New Roman" panose="02020603050405020304" pitchFamily="18" charset="0"/>
              </a:rPr>
              <a:t>Sodium from the tubes facing the hot sodium at inlet ports are more (4 K maximum).</a:t>
            </a:r>
          </a:p>
          <a:p>
            <a:pPr marL="285750" indent="-285750" algn="just">
              <a:spcAft>
                <a:spcPts val="600"/>
              </a:spcAft>
              <a:buFont typeface="Arial" panose="020B0604020202020204" pitchFamily="34" charset="0"/>
              <a:buChar char="•"/>
            </a:pPr>
            <a:r>
              <a:rPr lang="en-GB" sz="1600" dirty="0" smtClean="0">
                <a:latin typeface="Times New Roman" panose="02020603050405020304" pitchFamily="18" charset="0"/>
                <a:ea typeface="Times New Roman" panose="02020603050405020304" pitchFamily="18" charset="0"/>
              </a:rPr>
              <a:t>The solution can be improved by modelling the inlet regions of the HE.</a:t>
            </a:r>
            <a:endParaRPr lang="en-GB" sz="1600" dirty="0">
              <a:latin typeface="Times New Roman" panose="02020603050405020304" pitchFamily="18" charset="0"/>
              <a:ea typeface="Times New Roman" panose="02020603050405020304" pitchFamily="18" charset="0"/>
            </a:endParaRPr>
          </a:p>
        </p:txBody>
      </p:sp>
      <p:sp>
        <p:nvSpPr>
          <p:cNvPr id="33" name="Rectangle 32"/>
          <p:cNvSpPr/>
          <p:nvPr/>
        </p:nvSpPr>
        <p:spPr>
          <a:xfrm>
            <a:off x="10244279" y="8534"/>
            <a:ext cx="1508746" cy="400110"/>
          </a:xfrm>
          <a:prstGeom prst="rect">
            <a:avLst/>
          </a:prstGeom>
        </p:spPr>
        <p:txBody>
          <a:bodyPr wrap="none">
            <a:spAutoFit/>
          </a:bodyPr>
          <a:lstStyle/>
          <a:p>
            <a:r>
              <a:rPr lang="en-US" sz="2000" b="1" dirty="0" smtClean="0">
                <a:effectLst/>
                <a:latin typeface="Times New Roman" panose="02020603050405020304" pitchFamily="18" charset="0"/>
                <a:ea typeface="Times New Roman" panose="02020603050405020304" pitchFamily="18" charset="0"/>
              </a:rPr>
              <a:t>Conclusions</a:t>
            </a:r>
            <a:endParaRPr lang="en-US" sz="2000" b="1" dirty="0"/>
          </a:p>
        </p:txBody>
      </p:sp>
    </p:spTree>
    <p:extLst>
      <p:ext uri="{BB962C8B-B14F-4D97-AF65-F5344CB8AC3E}">
        <p14:creationId xmlns:p14="http://schemas.microsoft.com/office/powerpoint/2010/main" val="1168116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781</Words>
  <Application>Microsoft Office PowerPoint</Application>
  <PresentationFormat>Widescreen</PresentationFormat>
  <Paragraphs>51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Sudharshan</dc:creator>
  <cp:lastModifiedBy>Sudharshan</cp:lastModifiedBy>
  <cp:revision>12</cp:revision>
  <dcterms:created xsi:type="dcterms:W3CDTF">2022-09-26T03:55:39Z</dcterms:created>
  <dcterms:modified xsi:type="dcterms:W3CDTF">2022-09-26T05:57:59Z</dcterms:modified>
</cp:coreProperties>
</file>