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3" r:id="rId2"/>
    <p:sldMasterId id="2147483711" r:id="rId3"/>
  </p:sldMasterIdLst>
  <p:notesMasterIdLst>
    <p:notesMasterId r:id="rId18"/>
  </p:notesMasterIdLst>
  <p:sldIdLst>
    <p:sldId id="270" r:id="rId4"/>
    <p:sldId id="271" r:id="rId5"/>
    <p:sldId id="272" r:id="rId6"/>
    <p:sldId id="280" r:id="rId7"/>
    <p:sldId id="281" r:id="rId8"/>
    <p:sldId id="282" r:id="rId9"/>
    <p:sldId id="283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 autoAdjust="0"/>
    <p:restoredTop sz="96373" autoAdjust="0"/>
  </p:normalViewPr>
  <p:slideViewPr>
    <p:cSldViewPr snapToGrid="0">
      <p:cViewPr varScale="1">
        <p:scale>
          <a:sx n="105" d="100"/>
          <a:sy n="105" d="100"/>
        </p:scale>
        <p:origin x="114" y="588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02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A255E0C-BA46-414C-B93B-463A74B6056A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34CE5320-35BE-2940-A98A-E8624493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456F2AD-B082-4C40-B548-5501F8DAA2FD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129015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F4EBDE6-AB90-41AA-9FD9-5846A1BF5E6C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40A20F6-92DA-404A-A087-191B135303C4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</a:t>
            </a:r>
          </a:p>
          <a:p>
            <a:pPr lvl="3"/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89AAD7E-45FA-4315-A93D-FBFB11BECEC9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31C92CB-E887-49A1-89D8-F84D7E851A6D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88EC468-4A16-43E1-AE8D-AFB1783B0BBF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79F28A5-A458-41A3-A1F3-3D6D30ECF45F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974CED3-EFED-4069-95EA-4CD91F652799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4C77D95-51C1-4D00-BFF0-7F99CC3627C5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A352D04-419C-4B25-A572-CBA5FE51B2EF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1A6A913-06DA-4771-B4FD-7A780A785411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CD596A2-C669-4CD0-A976-13ED2B2147EE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8B043BB-F1AC-41E3-A31B-3BED2C404C7F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F0F412E-6302-43BD-86F3-68C92BCEFAA7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B8D648-917D-4B0C-9FBD-207A63C03E30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E69B8DE6-021B-7F4B-B1A0-828F13A9B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2BAD8AA-579C-4682-B026-173A722795AB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67F34DA-B1E1-4786-BB5F-D171B8612B89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ACDFCFC-E949-42B0-9976-6FB2A855129B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CF4CAD5-4F8E-4ED3-BFA6-CA791BA9F821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2542C8C-558F-4137-8265-9B321A1AE65B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E74290C-0FB7-4906-971D-5853136A201E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A9EFB5C-AFDB-4565-A383-24999B966811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62C1F81-0292-4658-B990-314031B5EEE0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558F984-26B4-4933-8516-FE1535DED93C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3E4C659-E679-417B-A9E8-A603DCE1B207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5654299-21F5-4380-A5B0-36A76B3ABC3F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4BD4C5A-35E9-47D6-BDD6-A15EE1F6811B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046FD4F-6F20-4022-8CF1-AABFBE35CA69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63BD3E5-C6B0-41CB-8EEA-5A19D71A579A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DD5701E-F27F-4FC7-9A65-8970DD43482C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24FF91D-7296-4205-8BDB-A92220A41345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C4C0195D-65D3-B64E-9505-9813519B3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1" y="1771495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5B49F6-B86F-4AD3-8EB4-0DC3B07A0E87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3AD220D-9F11-4B7D-8A9D-9C2F5BED8E3F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4502107-A1C5-4378-9800-447D95495502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FAC4E8C-1250-48A6-B04C-BC56622F1CB3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92D16ED-EDD1-4A5D-BA1C-CC77859519F8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DB31224-A2BA-46E6-8C08-B9EBE4CA9847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75D5D3D-2EDA-453D-A98B-ACA198EE4F58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B47A60A-81C1-450A-8258-62C9DE38B110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4335A851-D77C-41AE-86D7-230684EEBDD1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D4E77B-683C-46D8-9FBD-45D28C443896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48B8F8E-2E80-4FE8-B44D-BD31B836C218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AE96706-7997-401A-B3C6-DD0629218309}" type="datetime4">
              <a:rPr lang="en-US" smtClean="0"/>
              <a:t>September 29, 2022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94C81A-DFE5-4252-ACE3-7B558C600C33}" type="datetime4">
              <a:rPr lang="en-US" smtClean="0"/>
              <a:t>September 29, 2022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Jorge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Yanez</a:t>
            </a:r>
            <a:r>
              <a:rPr lang="de-DE" sz="1200" dirty="0" smtClean="0"/>
              <a:t> – K-</a:t>
            </a:r>
            <a:r>
              <a:rPr lang="de-DE" sz="1200" dirty="0" smtClean="0">
                <a:sym typeface="Symbol" panose="05050102010706020507" pitchFamily="18" charset="2"/>
              </a:rPr>
              <a:t></a:t>
            </a:r>
            <a:r>
              <a:rPr lang="de-DE" sz="1200" baseline="0" dirty="0" smtClean="0">
                <a:sym typeface="Symbol" panose="05050102010706020507" pitchFamily="18" charset="2"/>
              </a:rPr>
              <a:t> POD</a:t>
            </a:r>
            <a:endParaRPr lang="de-DE" sz="1200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765181" y="6329811"/>
            <a:ext cx="5902158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smtClean="0"/>
              <a:t>Institute for Thermal Energy Technology and Safety, Karlsruhe</a:t>
            </a:r>
            <a:r>
              <a:rPr lang="en-US" altLang="de-DE" sz="1200" baseline="0" dirty="0" smtClean="0"/>
              <a:t> Institute of Technology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692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2C4C1C-1ED3-4954-B0E9-D63D775CC421}" type="datetime4">
              <a:rPr lang="en-US" smtClean="0"/>
              <a:t>September 29, 2022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6BE16BE-510F-4DC1-B9F9-23B25996BEBF}" type="datetime4">
              <a:rPr lang="en-US" smtClean="0"/>
              <a:t>September 29, 2022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/>
              <a:t>Name of Division, Institute, Business Unit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53805" y="3098144"/>
            <a:ext cx="11366076" cy="1885782"/>
          </a:xfrm>
        </p:spPr>
        <p:txBody>
          <a:bodyPr>
            <a:noAutofit/>
          </a:bodyPr>
          <a:lstStyle/>
          <a:p>
            <a:pPr algn="ctr"/>
            <a:r>
              <a:rPr lang="de-DE" sz="6000" dirty="0" smtClean="0"/>
              <a:t>K-</a:t>
            </a:r>
            <a:r>
              <a:rPr lang="de-DE" sz="6000" dirty="0" smtClean="0">
                <a:sym typeface="Symbol" panose="05050102010706020507" pitchFamily="18" charset="2"/>
              </a:rPr>
              <a:t> POD ROM</a:t>
            </a:r>
          </a:p>
          <a:p>
            <a:pPr algn="ctr"/>
            <a:r>
              <a:rPr lang="de-DE" sz="4800" dirty="0" smtClean="0">
                <a:sym typeface="Symbol" panose="05050102010706020507" pitchFamily="18" charset="2"/>
              </a:rPr>
              <a:t>Jorge </a:t>
            </a:r>
            <a:r>
              <a:rPr lang="de-DE" sz="4800" dirty="0" err="1" smtClean="0">
                <a:sym typeface="Symbol" panose="05050102010706020507" pitchFamily="18" charset="2"/>
              </a:rPr>
              <a:t>Yanez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Reduced</a:t>
            </a:r>
            <a:r>
              <a:rPr lang="de-DE" dirty="0" smtClean="0"/>
              <a:t> Basis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343" r="12837" b="1"/>
          <a:stretch/>
        </p:blipFill>
        <p:spPr bwMode="auto">
          <a:xfrm>
            <a:off x="135339" y="2923305"/>
            <a:ext cx="2444145" cy="323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r="12906"/>
          <a:stretch/>
        </p:blipFill>
        <p:spPr bwMode="auto">
          <a:xfrm>
            <a:off x="2483481" y="2916908"/>
            <a:ext cx="2455305" cy="3246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r="13161"/>
          <a:stretch/>
        </p:blipFill>
        <p:spPr bwMode="auto">
          <a:xfrm>
            <a:off x="4879678" y="2916908"/>
            <a:ext cx="2432240" cy="3246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12530"/>
          <a:stretch/>
        </p:blipFill>
        <p:spPr bwMode="auto">
          <a:xfrm>
            <a:off x="7284881" y="2916907"/>
            <a:ext cx="2466466" cy="3246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r="12377"/>
          <a:stretch/>
        </p:blipFill>
        <p:spPr bwMode="auto">
          <a:xfrm>
            <a:off x="9588734" y="2916908"/>
            <a:ext cx="2476882" cy="3246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/>
          <a:p>
            <a:r>
              <a:rPr lang="en-GB" dirty="0" smtClean="0"/>
              <a:t>Dimensions: </a:t>
            </a:r>
            <a:r>
              <a:rPr lang="en-GB" dirty="0"/>
              <a:t>5, 3, 5, </a:t>
            </a:r>
            <a:r>
              <a:rPr lang="en-GB" dirty="0" smtClean="0"/>
              <a:t>6, 5, 5, </a:t>
            </a:r>
            <a:r>
              <a:rPr lang="en-GB" dirty="0"/>
              <a:t>for </a:t>
            </a:r>
            <a:r>
              <a:rPr lang="en-GB" dirty="0" smtClean="0"/>
              <a:t>V, T, k, ϵ, </a:t>
            </a:r>
            <a:r>
              <a:rPr lang="en-GB" dirty="0"/>
              <a:t>k</a:t>
            </a:r>
            <a:r>
              <a:rPr lang="en-GB" baseline="30000" dirty="0"/>
              <a:t>2</a:t>
            </a:r>
            <a:r>
              <a:rPr lang="en-GB" dirty="0"/>
              <a:t>/ϵ, ϵ/k</a:t>
            </a:r>
            <a:endParaRPr lang="en-GB" dirty="0" smtClean="0"/>
          </a:p>
          <a:p>
            <a:r>
              <a:rPr lang="en-GB" dirty="0" smtClean="0"/>
              <a:t>Secondary: mistake analysis 6, 4, 7, 8, 6, 7, for </a:t>
            </a:r>
            <a:r>
              <a:rPr lang="en-GB" dirty="0"/>
              <a:t>V, T, k, </a:t>
            </a:r>
            <a:r>
              <a:rPr lang="en-GB" dirty="0" smtClean="0"/>
              <a:t>ϵ, k</a:t>
            </a:r>
            <a:r>
              <a:rPr lang="en-GB" baseline="30000" dirty="0" smtClean="0"/>
              <a:t>2</a:t>
            </a:r>
            <a:r>
              <a:rPr lang="en-GB" dirty="0" smtClean="0"/>
              <a:t>/ϵ, ϵ/k</a:t>
            </a:r>
            <a:endParaRPr lang="en-US" dirty="0" smtClean="0"/>
          </a:p>
          <a:p>
            <a:r>
              <a:rPr lang="en-US" dirty="0" smtClean="0"/>
              <a:t>First five basis vectors for the variable simulation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>
                <a:sym typeface="Symbol" panose="05050102010706020507" pitchFamily="18" charset="2"/>
              </a:rPr>
              <a:t>/k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8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8" y="1914770"/>
            <a:ext cx="4471641" cy="335399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14770"/>
            <a:ext cx="4471641" cy="33539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732048" y="1605880"/>
            <a:ext cx="12464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Velocity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289181" y="1605879"/>
            <a:ext cx="191385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Temperature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6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66941" y="1605880"/>
            <a:ext cx="3385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k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958248" y="1605879"/>
            <a:ext cx="32092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ϵ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31" y="2182557"/>
            <a:ext cx="4487011" cy="33634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01" y="2182557"/>
            <a:ext cx="4487011" cy="33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166941" y="1605880"/>
            <a:ext cx="67358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k</a:t>
            </a:r>
            <a:r>
              <a:rPr lang="de-DE" baseline="30000" dirty="0" smtClean="0"/>
              <a:t>2</a:t>
            </a:r>
            <a:r>
              <a:rPr lang="de-DE" dirty="0" smtClean="0"/>
              <a:t>/</a:t>
            </a:r>
            <a:r>
              <a:rPr lang="en-GB" dirty="0" smtClean="0"/>
              <a:t>ϵ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958248" y="1605879"/>
            <a:ext cx="55976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ϵ/k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6" y="2299051"/>
            <a:ext cx="4487011" cy="33634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26" y="2299051"/>
            <a:ext cx="4487011" cy="33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Successful creation </a:t>
                </a:r>
                <a:r>
                  <a:rPr lang="en-US" dirty="0"/>
                  <a:t>reduced order model </a:t>
                </a:r>
                <a:r>
                  <a:rPr lang="en-US" dirty="0" smtClean="0"/>
                  <a:t>standard </a:t>
                </a:r>
                <a:r>
                  <a:rPr lang="en-US" dirty="0"/>
                  <a:t>k-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turbulence</a:t>
                </a:r>
              </a:p>
              <a:p>
                <a:r>
                  <a:rPr lang="en-US" dirty="0" smtClean="0"/>
                  <a:t>Complex formulation, </a:t>
                </a:r>
                <a:r>
                  <a:rPr lang="en-US" dirty="0"/>
                  <a:t>tedious </a:t>
                </a:r>
                <a:r>
                  <a:rPr lang="en-US" dirty="0" smtClean="0"/>
                  <a:t>derivation BUT </a:t>
                </a:r>
                <a:r>
                  <a:rPr lang="en-US" dirty="0"/>
                  <a:t>model </a:t>
                </a:r>
                <a:r>
                  <a:rPr lang="en-US" dirty="0" smtClean="0"/>
                  <a:t>adopts simple expression</a:t>
                </a:r>
              </a:p>
              <a:p>
                <a:r>
                  <a:rPr lang="en-US" i="1" dirty="0" smtClean="0"/>
                  <a:t>On-line</a:t>
                </a:r>
                <a:r>
                  <a:rPr lang="en-US" dirty="0" smtClean="0"/>
                  <a:t> </a:t>
                </a:r>
                <a:r>
                  <a:rPr lang="en-US" dirty="0"/>
                  <a:t>operations have </a:t>
                </a:r>
                <a:r>
                  <a:rPr lang="en-US" dirty="0" smtClean="0"/>
                  <a:t>only </a:t>
                </a:r>
                <a:r>
                  <a:rPr lang="en-US" dirty="0"/>
                  <a:t>complexity of the reduced </a:t>
                </a:r>
                <a:r>
                  <a:rPr lang="en-US" dirty="0" smtClean="0"/>
                  <a:t>basis. Usage </a:t>
                </a:r>
                <a:r>
                  <a:rPr lang="en-US" dirty="0"/>
                  <a:t>of DEIM methodology </a:t>
                </a:r>
                <a:r>
                  <a:rPr lang="en-US" dirty="0" smtClean="0"/>
                  <a:t>allowed </a:t>
                </a:r>
                <a:r>
                  <a:rPr lang="en-US" dirty="0"/>
                  <a:t>treating complex non-linear terms </a:t>
                </a:r>
                <a:r>
                  <a:rPr lang="en-US" dirty="0" smtClean="0"/>
                  <a:t>efficiently</a:t>
                </a:r>
              </a:p>
              <a:p>
                <a:r>
                  <a:rPr lang="en-US" dirty="0" smtClean="0"/>
                  <a:t>Usage </a:t>
                </a:r>
                <a:r>
                  <a:rPr lang="en-US" dirty="0"/>
                  <a:t>of DEIM </a:t>
                </a:r>
                <a:r>
                  <a:rPr lang="en-US" dirty="0" smtClean="0"/>
                  <a:t>was difficult. Complex </a:t>
                </a:r>
                <a:r>
                  <a:rPr lang="en-US" dirty="0"/>
                  <a:t>heuristic procedure </a:t>
                </a:r>
                <a:r>
                  <a:rPr lang="en-US" dirty="0" smtClean="0"/>
                  <a:t>developed allowed </a:t>
                </a:r>
                <a:r>
                  <a:rPr lang="en-US" dirty="0"/>
                  <a:t>for </a:t>
                </a:r>
                <a:r>
                  <a:rPr lang="en-US" dirty="0" smtClean="0"/>
                  <a:t>practical usage. See [31] for details</a:t>
                </a:r>
              </a:p>
              <a:p>
                <a:r>
                  <a:rPr lang="en-US" dirty="0" smtClean="0"/>
                  <a:t>Reproduced </a:t>
                </a:r>
                <a:r>
                  <a:rPr lang="en-US" dirty="0"/>
                  <a:t>very well the CFD data </a:t>
                </a:r>
                <a:r>
                  <a:rPr lang="en-US" dirty="0" smtClean="0"/>
                  <a:t>with complexity </a:t>
                </a:r>
                <a:r>
                  <a:rPr lang="en-US" dirty="0"/>
                  <a:t>of </a:t>
                </a:r>
                <a:r>
                  <a:rPr lang="en-US" dirty="0" smtClean="0"/>
                  <a:t>25x25 </a:t>
                </a:r>
                <a:r>
                  <a:rPr lang="en-US" dirty="0"/>
                  <a:t>system </a:t>
                </a:r>
                <a:endParaRPr lang="en-US" dirty="0" smtClean="0"/>
              </a:p>
              <a:p>
                <a:r>
                  <a:rPr lang="en-US" dirty="0" smtClean="0"/>
                  <a:t>Model to </a:t>
                </a:r>
                <a:r>
                  <a:rPr lang="en-US" dirty="0"/>
                  <a:t>be extended </a:t>
                </a:r>
                <a:r>
                  <a:rPr lang="en-US" dirty="0" smtClean="0"/>
                  <a:t>to </a:t>
                </a:r>
                <a:r>
                  <a:rPr lang="en-US" dirty="0"/>
                  <a:t>deal </a:t>
                </a:r>
                <a:r>
                  <a:rPr lang="en-US" dirty="0" smtClean="0"/>
                  <a:t>with complex </a:t>
                </a:r>
                <a:r>
                  <a:rPr lang="en-US" dirty="0"/>
                  <a:t>boundary </a:t>
                </a:r>
                <a:r>
                  <a:rPr lang="en-US" dirty="0" smtClean="0"/>
                  <a:t>conditions</a:t>
                </a:r>
              </a:p>
              <a:p>
                <a:r>
                  <a:rPr lang="en-GB" dirty="0" smtClean="0"/>
                  <a:t>Suitable </a:t>
                </a:r>
                <a:r>
                  <a:rPr lang="en-GB" dirty="0"/>
                  <a:t>to assess the uncertainty quantification for those reactors utilizing uncompressible </a:t>
                </a:r>
                <a:r>
                  <a:rPr lang="en-GB" dirty="0" smtClean="0"/>
                  <a:t>refrigerants, </a:t>
                </a:r>
                <a:r>
                  <a:rPr lang="en-GB" dirty="0"/>
                  <a:t>where the </a:t>
                </a:r>
                <a:r>
                  <a:rPr lang="en-GB" dirty="0" err="1"/>
                  <a:t>Boussinesq</a:t>
                </a:r>
                <a:r>
                  <a:rPr lang="en-GB" dirty="0"/>
                  <a:t> approximation is </a:t>
                </a:r>
                <a:r>
                  <a:rPr lang="en-GB" dirty="0" smtClean="0"/>
                  <a:t>reasonable: </a:t>
                </a:r>
                <a:r>
                  <a:rPr lang="en-GB" dirty="0"/>
                  <a:t>Lead-Cooled Fast Reactor, </a:t>
                </a:r>
                <a:r>
                  <a:rPr lang="en-GB" dirty="0" smtClean="0"/>
                  <a:t>Molten </a:t>
                </a:r>
                <a:r>
                  <a:rPr lang="en-GB" dirty="0"/>
                  <a:t>Salt Reactor and </a:t>
                </a:r>
                <a:r>
                  <a:rPr lang="en-GB" dirty="0" smtClean="0"/>
                  <a:t>Sodium-Cooled </a:t>
                </a:r>
                <a:r>
                  <a:rPr lang="en-GB" dirty="0"/>
                  <a:t>Fast Reactor</a:t>
                </a: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" t="-2853" r="-2137" b="-6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74B25C5-B6A4-E94E-A101-8E8D322AA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ast: nuclear reactor design was based exclusively in experiments</a:t>
            </a:r>
          </a:p>
          <a:p>
            <a:r>
              <a:rPr lang="en-GB" dirty="0" smtClean="0"/>
              <a:t>Future: Experimental / Numerical approach</a:t>
            </a:r>
          </a:p>
          <a:p>
            <a:r>
              <a:rPr lang="en-GB" dirty="0" smtClean="0"/>
              <a:t>CFD predictions: </a:t>
            </a:r>
            <a:r>
              <a:rPr lang="en-GB" dirty="0"/>
              <a:t>describe accident scenarios </a:t>
            </a:r>
            <a:r>
              <a:rPr lang="en-GB" dirty="0" smtClean="0"/>
              <a:t>complex transients</a:t>
            </a:r>
          </a:p>
          <a:p>
            <a:r>
              <a:rPr lang="en-GB" dirty="0" smtClean="0"/>
              <a:t>CFD based design CREDIBILITY</a:t>
            </a:r>
          </a:p>
          <a:p>
            <a:pPr lvl="1"/>
            <a:r>
              <a:rPr lang="en-GB" dirty="0" smtClean="0"/>
              <a:t>requires assessment of </a:t>
            </a:r>
            <a:r>
              <a:rPr lang="en-GB" dirty="0"/>
              <a:t>sensitivity </a:t>
            </a:r>
            <a:r>
              <a:rPr lang="en-GB" dirty="0" smtClean="0"/>
              <a:t>on: </a:t>
            </a:r>
          </a:p>
          <a:p>
            <a:pPr lvl="2"/>
            <a:r>
              <a:rPr lang="en-GB" dirty="0" smtClean="0"/>
              <a:t>a) </a:t>
            </a:r>
            <a:r>
              <a:rPr lang="en-GB" dirty="0" smtClean="0"/>
              <a:t>parameters</a:t>
            </a:r>
            <a:endParaRPr lang="en-GB" dirty="0" smtClean="0"/>
          </a:p>
          <a:p>
            <a:pPr lvl="2"/>
            <a:r>
              <a:rPr lang="en-GB" dirty="0" smtClean="0"/>
              <a:t>b) initial </a:t>
            </a:r>
            <a:r>
              <a:rPr lang="en-GB" dirty="0"/>
              <a:t>and boundary </a:t>
            </a:r>
            <a:r>
              <a:rPr lang="en-GB" dirty="0" smtClean="0"/>
              <a:t>conditions</a:t>
            </a:r>
          </a:p>
          <a:p>
            <a:r>
              <a:rPr lang="en-GB" dirty="0" smtClean="0"/>
              <a:t>Strategy for error quantification: </a:t>
            </a:r>
          </a:p>
          <a:p>
            <a:pPr lvl="1"/>
            <a:r>
              <a:rPr lang="en-GB" dirty="0" smtClean="0"/>
              <a:t>post-processing CFD results</a:t>
            </a:r>
          </a:p>
          <a:p>
            <a:pPr lvl="1"/>
            <a:r>
              <a:rPr lang="en-GB" dirty="0" smtClean="0"/>
              <a:t>create very </a:t>
            </a:r>
            <a:r>
              <a:rPr lang="en-GB" dirty="0"/>
              <a:t>fast-running surrogate </a:t>
            </a:r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run </a:t>
            </a:r>
            <a:r>
              <a:rPr lang="en-GB" dirty="0"/>
              <a:t>the surrogate model for numerous varying </a:t>
            </a:r>
            <a:r>
              <a:rPr lang="en-GB" dirty="0" smtClean="0"/>
              <a:t>cases</a:t>
            </a:r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8DFA1D-1E67-ED4F-853D-A810F491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D90B-27A7-49E8-9856-FB81265ECD30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129646-DAB2-7B4D-8450-A969602B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8E15B8B-7C43-A64A-B8B9-EB7D076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</a:t>
            </a:r>
            <a:r>
              <a:rPr lang="de-DE" smtClean="0"/>
              <a:t>ntroduction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/>
              <a:t>k-ϵ model </a:t>
            </a:r>
            <a:r>
              <a:rPr lang="en-US" dirty="0" smtClean="0"/>
              <a:t>workhorse of </a:t>
            </a:r>
            <a:r>
              <a:rPr lang="en-US" dirty="0"/>
              <a:t>turbulent flow simulation </a:t>
            </a:r>
            <a:endParaRPr lang="en-US" dirty="0" smtClean="0"/>
          </a:p>
          <a:p>
            <a:r>
              <a:rPr lang="en-US" dirty="0" smtClean="0"/>
              <a:t>POD-</a:t>
            </a:r>
            <a:r>
              <a:rPr lang="en-US" dirty="0" err="1" smtClean="0"/>
              <a:t>Galerkin</a:t>
            </a:r>
            <a:r>
              <a:rPr lang="en-US" dirty="0" smtClean="0"/>
              <a:t> </a:t>
            </a:r>
            <a:r>
              <a:rPr lang="en-US" dirty="0"/>
              <a:t>ROM </a:t>
            </a:r>
            <a:r>
              <a:rPr lang="en-US" dirty="0" smtClean="0"/>
              <a:t>suited for creation of surrogate model</a:t>
            </a:r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in </a:t>
            </a:r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endParaRPr lang="de-DE" dirty="0" smtClean="0"/>
          </a:p>
          <a:p>
            <a:pPr lvl="1"/>
            <a:r>
              <a:rPr lang="en-US" dirty="0" smtClean="0"/>
              <a:t>Transient of </a:t>
            </a:r>
            <a:r>
              <a:rPr lang="en-US" dirty="0"/>
              <a:t>natural </a:t>
            </a:r>
            <a:r>
              <a:rPr lang="en-US" dirty="0" smtClean="0"/>
              <a:t>convection refrigeration pools</a:t>
            </a:r>
          </a:p>
          <a:p>
            <a:pPr lvl="1"/>
            <a:r>
              <a:rPr lang="en-GB" dirty="0" smtClean="0"/>
              <a:t>Thermal-hydraulics of Lead-Cooled </a:t>
            </a:r>
            <a:r>
              <a:rPr lang="en-GB" dirty="0"/>
              <a:t>Fast Reactor, the Molten Salt Reactor and the Sodium-Cooled Fast Reactor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7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i="1" dirty="0"/>
                  <a:t>Method of </a:t>
                </a:r>
                <a:r>
                  <a:rPr lang="en-GB" i="1" dirty="0" smtClean="0"/>
                  <a:t>Snapshots</a:t>
                </a:r>
                <a:r>
                  <a:rPr lang="en-GB" i="1" dirty="0"/>
                  <a:t>,</a:t>
                </a:r>
                <a:r>
                  <a:rPr lang="en-GB" i="1" dirty="0" smtClean="0"/>
                  <a:t> </a:t>
                </a:r>
                <a:r>
                  <a:rPr lang="en-GB" dirty="0" smtClean="0"/>
                  <a:t> create data </a:t>
                </a:r>
                <a:r>
                  <a:rPr lang="en-GB" dirty="0"/>
                  <a:t>basis, for each variable,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separately </a:t>
                </a:r>
                <a:r>
                  <a:rPr lang="en-GB" dirty="0"/>
                  <a:t>at times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/>
              </a:p>
              <a:p>
                <a:r>
                  <a:rPr lang="en-GB" dirty="0" smtClean="0"/>
                  <a:t>Matrix </a:t>
                </a:r>
                <a:r>
                  <a:rPr lang="en-GB" dirty="0"/>
                  <a:t>formed </a:t>
                </a:r>
                <a:r>
                  <a:rPr lang="en-GB" dirty="0" smtClean="0"/>
                  <a:t>by </a:t>
                </a:r>
                <a:r>
                  <a:rPr lang="en-GB" dirty="0"/>
                  <a:t>snapshots </a:t>
                </a:r>
                <a:r>
                  <a:rPr lang="en-GB" dirty="0" smtClean="0"/>
                  <a:t>+ gradients. Carry </a:t>
                </a:r>
                <a:r>
                  <a:rPr lang="en-GB" dirty="0"/>
                  <a:t>out </a:t>
                </a:r>
                <a:r>
                  <a:rPr lang="en-GB" dirty="0" smtClean="0"/>
                  <a:t>Singular </a:t>
                </a:r>
                <a:r>
                  <a:rPr lang="en-GB" dirty="0"/>
                  <a:t>Value </a:t>
                </a:r>
                <a:r>
                  <a:rPr lang="en-GB" dirty="0" smtClean="0"/>
                  <a:t>Decomposition</a:t>
                </a:r>
              </a:p>
              <a:p>
                <a:r>
                  <a:rPr lang="en-GB" dirty="0"/>
                  <a:t>O</a:t>
                </a:r>
                <a:r>
                  <a:rPr lang="en-GB" dirty="0" smtClean="0"/>
                  <a:t>rthogonal basis of </a:t>
                </a:r>
                <a:r>
                  <a:rPr lang="en-GB" dirty="0"/>
                  <a:t>dimension n − j </a:t>
                </a:r>
                <a:r>
                  <a:rPr lang="en-GB" dirty="0" smtClean="0"/>
                  <a:t>project </a:t>
                </a:r>
                <a:r>
                  <a:rPr lang="en-GB" dirty="0"/>
                  <a:t>n dimensional vector space in n − j </a:t>
                </a:r>
                <a:r>
                  <a:rPr lang="en-GB" dirty="0" smtClean="0"/>
                  <a:t>reduced–sub-space</a:t>
                </a:r>
              </a:p>
              <a:p>
                <a:r>
                  <a:rPr lang="en-GB" dirty="0" smtClean="0"/>
                  <a:t>Rewrite equations into </a:t>
                </a:r>
                <a:r>
                  <a:rPr lang="en-GB" dirty="0" err="1"/>
                  <a:t>variational</a:t>
                </a:r>
                <a:r>
                  <a:rPr lang="en-GB" dirty="0"/>
                  <a:t> </a:t>
                </a:r>
                <a:r>
                  <a:rPr lang="en-GB" dirty="0" smtClean="0"/>
                  <a:t>formulation. Re-express </a:t>
                </a:r>
                <a:r>
                  <a:rPr lang="en-GB" dirty="0"/>
                  <a:t>them in </a:t>
                </a:r>
                <a:r>
                  <a:rPr lang="en-GB" dirty="0" smtClean="0"/>
                  <a:t>reduced </a:t>
                </a:r>
                <a:r>
                  <a:rPr lang="en-GB" dirty="0"/>
                  <a:t>order </a:t>
                </a:r>
                <a:r>
                  <a:rPr lang="en-GB" dirty="0" smtClean="0"/>
                  <a:t>basis</a:t>
                </a:r>
              </a:p>
              <a:p>
                <a:r>
                  <a:rPr lang="en-GB" dirty="0" smtClean="0"/>
                  <a:t>Utilize a </a:t>
                </a:r>
                <a:r>
                  <a:rPr lang="en-GB" dirty="0" err="1" smtClean="0"/>
                  <a:t>Hiper</a:t>
                </a:r>
                <a:r>
                  <a:rPr lang="en-GB" dirty="0" smtClean="0"/>
                  <a:t>-reduction method to deal with non-linear terms</a:t>
                </a:r>
              </a:p>
              <a:p>
                <a:r>
                  <a:rPr lang="en-GB" dirty="0" smtClean="0"/>
                  <a:t>Obtain the final, linear model</a:t>
                </a:r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" t="-3261" r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0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Non-linear quantities in </a:t>
                </a:r>
                <a:r>
                  <a:rPr lang="en-US" dirty="0"/>
                  <a:t>k-ϵ </a:t>
                </a:r>
                <a:r>
                  <a:rPr lang="en-US" dirty="0" smtClean="0"/>
                  <a:t>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de-DE" dirty="0" smtClean="0"/>
              </a:p>
              <a:p>
                <a:r>
                  <a:rPr lang="en-GB" dirty="0" smtClean="0"/>
                  <a:t>Treated utilizing Discrete </a:t>
                </a:r>
                <a:r>
                  <a:rPr lang="en-GB" dirty="0"/>
                  <a:t>empirical interpolation method (DEIM</a:t>
                </a:r>
                <a:r>
                  <a:rPr lang="en-GB" dirty="0" smtClean="0"/>
                  <a:t>)</a:t>
                </a:r>
              </a:p>
              <a:p>
                <a:pPr lvl="1"/>
                <a:r>
                  <a:rPr lang="en-GB" dirty="0" smtClean="0"/>
                  <a:t>Calculating </a:t>
                </a:r>
                <a:r>
                  <a:rPr lang="en-GB" dirty="0"/>
                  <a:t>the values non-linear magnitudes </a:t>
                </a:r>
                <a:r>
                  <a:rPr lang="en-GB" dirty="0" smtClean="0"/>
                  <a:t>in </a:t>
                </a:r>
                <a:r>
                  <a:rPr lang="en-GB" dirty="0"/>
                  <a:t>the CFD </a:t>
                </a:r>
                <a:r>
                  <a:rPr lang="en-GB" dirty="0" smtClean="0"/>
                  <a:t>snapshots</a:t>
                </a:r>
              </a:p>
              <a:p>
                <a:pPr lvl="1"/>
                <a:r>
                  <a:rPr lang="en-GB" dirty="0"/>
                  <a:t>Method of </a:t>
                </a:r>
                <a:r>
                  <a:rPr lang="en-GB" dirty="0" smtClean="0"/>
                  <a:t>Snapshots: create </a:t>
                </a:r>
                <a:r>
                  <a:rPr lang="en-GB" dirty="0"/>
                  <a:t>a reduced basis of the non-linear </a:t>
                </a:r>
                <a:r>
                  <a:rPr lang="en-GB" dirty="0" smtClean="0"/>
                  <a:t>variable</a:t>
                </a:r>
              </a:p>
              <a:p>
                <a:pPr lvl="1"/>
                <a:r>
                  <a:rPr lang="en-GB" dirty="0" smtClean="0"/>
                  <a:t>Calculate the </a:t>
                </a:r>
                <a:r>
                  <a:rPr lang="en-GB" dirty="0"/>
                  <a:t>variables in a set of </a:t>
                </a:r>
                <a:r>
                  <a:rPr lang="en-GB" dirty="0" smtClean="0"/>
                  <a:t>points</a:t>
                </a:r>
                <a:r>
                  <a:rPr lang="en-GB" dirty="0"/>
                  <a:t>, the so called </a:t>
                </a:r>
                <a:r>
                  <a:rPr lang="en-GB" i="1" dirty="0"/>
                  <a:t>magic </a:t>
                </a:r>
                <a:r>
                  <a:rPr lang="en-GB" i="1" dirty="0" smtClean="0"/>
                  <a:t>points</a:t>
                </a:r>
              </a:p>
              <a:p>
                <a:pPr lvl="1"/>
                <a:r>
                  <a:rPr lang="en-GB" dirty="0" smtClean="0"/>
                  <a:t>Resolve </a:t>
                </a:r>
                <a:r>
                  <a:rPr lang="en-GB" dirty="0"/>
                  <a:t>amplitudes in the reduced basis </a:t>
                </a:r>
                <a:r>
                  <a:rPr lang="en-GB" dirty="0" smtClean="0"/>
                  <a:t>with </a:t>
                </a:r>
                <a:r>
                  <a:rPr lang="en-GB" dirty="0"/>
                  <a:t>set of </a:t>
                </a:r>
                <a:r>
                  <a:rPr lang="en-GB" i="1" dirty="0"/>
                  <a:t>magic </a:t>
                </a:r>
                <a:r>
                  <a:rPr lang="en-GB" i="1" dirty="0" smtClean="0"/>
                  <a:t>points</a:t>
                </a:r>
              </a:p>
              <a:p>
                <a:pPr lvl="1"/>
                <a:r>
                  <a:rPr lang="en-GB" dirty="0" smtClean="0"/>
                  <a:t>Overdetermined: solution obtained </a:t>
                </a:r>
                <a:r>
                  <a:rPr lang="en-GB" dirty="0"/>
                  <a:t>through least squares </a:t>
                </a:r>
                <a:endParaRPr lang="en-GB" i="1" dirty="0" smtClean="0"/>
              </a:p>
              <a:p>
                <a:pPr lvl="1"/>
                <a:r>
                  <a:rPr lang="en-GB" dirty="0" smtClean="0"/>
                  <a:t>Cardinality of magic </a:t>
                </a:r>
                <a:r>
                  <a:rPr lang="en-GB" dirty="0"/>
                  <a:t>points is </a:t>
                </a:r>
                <a:r>
                  <a:rPr lang="en-GB" dirty="0" smtClean="0"/>
                  <a:t>larger, but </a:t>
                </a:r>
                <a:r>
                  <a:rPr lang="en-GB" dirty="0"/>
                  <a:t>of similar </a:t>
                </a:r>
                <a:r>
                  <a:rPr lang="en-GB" dirty="0" smtClean="0"/>
                  <a:t>order, than </a:t>
                </a:r>
                <a:r>
                  <a:rPr lang="en-GB" dirty="0"/>
                  <a:t>the reduced basis of the non-linear </a:t>
                </a:r>
                <a:r>
                  <a:rPr lang="en-GB" dirty="0" smtClean="0"/>
                  <a:t>magnitude, and </a:t>
                </a:r>
                <a:r>
                  <a:rPr lang="en-GB" dirty="0"/>
                  <a:t>much smaller </a:t>
                </a:r>
                <a:r>
                  <a:rPr lang="en-GB" dirty="0" smtClean="0"/>
                  <a:t>than </a:t>
                </a:r>
                <a:r>
                  <a:rPr lang="en-GB" dirty="0"/>
                  <a:t>the CFD </a:t>
                </a:r>
                <a:r>
                  <a:rPr lang="en-GB" dirty="0" smtClean="0"/>
                  <a:t>calculation</a:t>
                </a:r>
              </a:p>
              <a:p>
                <a:pPr lvl="1"/>
                <a:r>
                  <a:rPr lang="en-GB" dirty="0" smtClean="0"/>
                  <a:t>Determined: Magic </a:t>
                </a:r>
                <a:r>
                  <a:rPr lang="en-GB" dirty="0"/>
                  <a:t>points </a:t>
                </a:r>
                <a:r>
                  <a:rPr lang="en-GB" dirty="0" smtClean="0"/>
                  <a:t>selected utilizing </a:t>
                </a:r>
                <a:r>
                  <a:rPr lang="en-GB" dirty="0"/>
                  <a:t>a Greedy algorithm</a:t>
                </a:r>
                <a:endParaRPr lang="de-DE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" t="-3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Hiper-reduction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5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Magic-points with </a:t>
            </a:r>
            <a:r>
              <a:rPr lang="en-GB" dirty="0"/>
              <a:t>point oversampling </a:t>
            </a:r>
            <a:r>
              <a:rPr lang="en-GB" dirty="0" smtClean="0"/>
              <a:t>+ random </a:t>
            </a:r>
            <a:r>
              <a:rPr lang="en-GB" dirty="0"/>
              <a:t>distribution strategy </a:t>
            </a:r>
            <a:endParaRPr lang="en-GB" dirty="0" smtClean="0"/>
          </a:p>
          <a:p>
            <a:r>
              <a:rPr lang="en-GB" dirty="0"/>
              <a:t>DEIM methodology </a:t>
            </a:r>
            <a:r>
              <a:rPr lang="en-GB" dirty="0" smtClean="0"/>
              <a:t>with rational functions = huge problems</a:t>
            </a:r>
          </a:p>
          <a:p>
            <a:pPr lvl="1"/>
            <a:r>
              <a:rPr lang="en-GB" dirty="0"/>
              <a:t>k and ε are </a:t>
            </a:r>
            <a:r>
              <a:rPr lang="en-GB" dirty="0" smtClean="0"/>
              <a:t>positive</a:t>
            </a:r>
            <a:r>
              <a:rPr lang="en-GB" dirty="0"/>
              <a:t>, </a:t>
            </a:r>
            <a:r>
              <a:rPr lang="en-GB" dirty="0" smtClean="0"/>
              <a:t>large </a:t>
            </a:r>
            <a:r>
              <a:rPr lang="en-GB" dirty="0" err="1" smtClean="0"/>
              <a:t>variation.Tiny</a:t>
            </a:r>
            <a:r>
              <a:rPr lang="en-GB" dirty="0" smtClean="0"/>
              <a:t> denominator inaccuracy trigger 1/0</a:t>
            </a:r>
          </a:p>
          <a:p>
            <a:r>
              <a:rPr lang="en-GB" dirty="0" smtClean="0"/>
              <a:t>Inaccuracies coming from: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deficiencies of the standard k-ε model </a:t>
            </a:r>
            <a:endParaRPr lang="en-GB" dirty="0" smtClean="0"/>
          </a:p>
          <a:p>
            <a:pPr lvl="1"/>
            <a:r>
              <a:rPr lang="en-GB" dirty="0" smtClean="0"/>
              <a:t>Numerical </a:t>
            </a:r>
            <a:r>
              <a:rPr lang="en-GB" dirty="0"/>
              <a:t>mistakes coming from the </a:t>
            </a:r>
            <a:r>
              <a:rPr lang="en-GB" dirty="0" smtClean="0"/>
              <a:t>CDF</a:t>
            </a:r>
          </a:p>
          <a:p>
            <a:pPr lvl="1"/>
            <a:r>
              <a:rPr lang="en-GB" dirty="0" smtClean="0"/>
              <a:t>Mistakes </a:t>
            </a:r>
            <a:r>
              <a:rPr lang="en-GB" dirty="0"/>
              <a:t>coming from the </a:t>
            </a:r>
            <a:r>
              <a:rPr lang="en-GB" dirty="0" smtClean="0"/>
              <a:t>ROM</a:t>
            </a:r>
          </a:p>
          <a:p>
            <a:r>
              <a:rPr lang="en-GB" dirty="0" smtClean="0"/>
              <a:t>Solution strategy	</a:t>
            </a:r>
          </a:p>
          <a:p>
            <a:pPr lvl="1"/>
            <a:r>
              <a:rPr lang="en-GB" dirty="0" smtClean="0"/>
              <a:t>Identify </a:t>
            </a:r>
            <a:r>
              <a:rPr lang="en-GB" dirty="0"/>
              <a:t>domains where the mistake is high </a:t>
            </a:r>
            <a:r>
              <a:rPr lang="en-GB" dirty="0" smtClean="0"/>
              <a:t>in snapshots </a:t>
            </a:r>
          </a:p>
          <a:p>
            <a:pPr lvl="2"/>
            <a:r>
              <a:rPr lang="en-GB" dirty="0" smtClean="0"/>
              <a:t>Exclude </a:t>
            </a:r>
            <a:r>
              <a:rPr lang="en-GB" dirty="0"/>
              <a:t>these domains from the reduced basis </a:t>
            </a:r>
            <a:r>
              <a:rPr lang="en-GB" dirty="0" smtClean="0"/>
              <a:t>generation</a:t>
            </a:r>
          </a:p>
          <a:p>
            <a:pPr lvl="2"/>
            <a:r>
              <a:rPr lang="en-GB" dirty="0" smtClean="0"/>
              <a:t>Disregard </a:t>
            </a:r>
            <a:r>
              <a:rPr lang="en-GB" dirty="0"/>
              <a:t>the magic points included in these </a:t>
            </a:r>
            <a:r>
              <a:rPr lang="en-GB" dirty="0" smtClean="0"/>
              <a:t>areas</a:t>
            </a:r>
          </a:p>
          <a:p>
            <a:pPr lvl="1"/>
            <a:r>
              <a:rPr lang="en-GB" dirty="0" smtClean="0"/>
              <a:t>Details in [31]</a:t>
            </a:r>
          </a:p>
          <a:p>
            <a:pPr lvl="1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Hiper-reduction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6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numerical system </a:t>
            </a:r>
            <a:r>
              <a:rPr lang="en-US" dirty="0" smtClean="0"/>
              <a:t>simple in spite of complex and tedious derivation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Matrices </a:t>
            </a:r>
            <a:r>
              <a:rPr lang="en-US" dirty="0"/>
              <a:t>D, E, F, J and G </a:t>
            </a:r>
            <a:r>
              <a:rPr lang="en-US" dirty="0" smtClean="0"/>
              <a:t>complexity = </a:t>
            </a:r>
            <a:r>
              <a:rPr lang="en-US" dirty="0"/>
              <a:t>reduced basis </a:t>
            </a:r>
            <a:r>
              <a:rPr lang="en-US" dirty="0" smtClean="0"/>
              <a:t>(25x25)</a:t>
            </a:r>
          </a:p>
          <a:p>
            <a:r>
              <a:rPr lang="en-US" dirty="0" smtClean="0"/>
              <a:t>Linear system that can be solved efficiently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Final </a:t>
            </a:r>
            <a:r>
              <a:rPr lang="de-DE" dirty="0" err="1" smtClean="0"/>
              <a:t>model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3433688" y="1980986"/>
                <a:ext cx="5123902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de-D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de-DE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de-DE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de-DE" i="0">
                              <a:latin typeface="Cambria Math" panose="02040503050406030204" pitchFamily="18" charset="0"/>
                            </a:rPr>
                            <m:t>FJ</m:t>
                          </m:r>
                        </m:e>
                      </m:d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𝛿𝜖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de-DE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𝑡𝐺</m:t>
                      </m:r>
                      <m:r>
                        <a:rPr lang="de-DE" i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88" y="1980986"/>
                <a:ext cx="5123902" cy="1845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8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3400" y="1583512"/>
            <a:ext cx="6004560" cy="4486472"/>
          </a:xfrm>
        </p:spPr>
        <p:txBody>
          <a:bodyPr/>
          <a:lstStyle/>
          <a:p>
            <a:r>
              <a:rPr lang="de-DE" dirty="0" err="1"/>
              <a:t>Spent</a:t>
            </a:r>
            <a:r>
              <a:rPr lang="de-DE" dirty="0"/>
              <a:t>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 </a:t>
            </a:r>
            <a:r>
              <a:rPr lang="en-US" dirty="0" smtClean="0"/>
              <a:t>pools: cooling </a:t>
            </a:r>
            <a:r>
              <a:rPr lang="en-US" dirty="0"/>
              <a:t>of the fuel </a:t>
            </a:r>
            <a:r>
              <a:rPr lang="en-US" dirty="0" smtClean="0"/>
              <a:t>rods</a:t>
            </a:r>
          </a:p>
          <a:p>
            <a:pPr lvl="1"/>
            <a:r>
              <a:rPr lang="de-DE" dirty="0" smtClean="0"/>
              <a:t>S</a:t>
            </a:r>
            <a:r>
              <a:rPr lang="en-US" dirty="0" err="1" smtClean="0"/>
              <a:t>hort</a:t>
            </a:r>
            <a:r>
              <a:rPr lang="en-US" dirty="0" smtClean="0"/>
              <a:t>-lived </a:t>
            </a:r>
            <a:r>
              <a:rPr lang="en-US" dirty="0"/>
              <a:t>isotopes </a:t>
            </a:r>
            <a:r>
              <a:rPr lang="en-US" dirty="0" smtClean="0"/>
              <a:t>decay </a:t>
            </a:r>
          </a:p>
          <a:p>
            <a:pPr lvl="1"/>
            <a:r>
              <a:rPr lang="en-US" dirty="0" smtClean="0"/>
              <a:t>Reduces </a:t>
            </a:r>
            <a:r>
              <a:rPr lang="en-US" dirty="0"/>
              <a:t>the ionizing radiation </a:t>
            </a:r>
            <a:endParaRPr lang="en-US" dirty="0" smtClean="0"/>
          </a:p>
          <a:p>
            <a:r>
              <a:rPr lang="en-US" dirty="0" smtClean="0"/>
              <a:t>Decay </a:t>
            </a:r>
            <a:r>
              <a:rPr lang="en-US" dirty="0"/>
              <a:t>heat emanating from the </a:t>
            </a:r>
            <a:r>
              <a:rPr lang="en-US" dirty="0" smtClean="0"/>
              <a:t>rods, may generate heat </a:t>
            </a:r>
            <a:r>
              <a:rPr lang="en-US" dirty="0" err="1" smtClean="0"/>
              <a:t>transcients</a:t>
            </a:r>
            <a:r>
              <a:rPr lang="en-US" dirty="0" smtClean="0"/>
              <a:t> to be controlled</a:t>
            </a:r>
          </a:p>
          <a:p>
            <a:pPr marL="355579" lvl="1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1583512"/>
            <a:ext cx="3651504" cy="42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3400" y="1583512"/>
            <a:ext cx="4514088" cy="4486472"/>
          </a:xfrm>
        </p:spPr>
        <p:txBody>
          <a:bodyPr/>
          <a:lstStyle/>
          <a:p>
            <a:r>
              <a:rPr lang="en-GB" dirty="0" smtClean="0"/>
              <a:t>Stagnant Initial </a:t>
            </a:r>
            <a:r>
              <a:rPr lang="en-GB" dirty="0"/>
              <a:t>conditions </a:t>
            </a:r>
          </a:p>
          <a:p>
            <a:pPr lvl="1"/>
            <a:r>
              <a:rPr lang="en-GB" dirty="0" smtClean="0"/>
              <a:t>In high-fidelity solver set </a:t>
            </a:r>
            <a:r>
              <a:rPr lang="en-GB" dirty="0"/>
              <a:t>up the sources and </a:t>
            </a:r>
            <a:r>
              <a:rPr lang="en-GB" dirty="0" smtClean="0"/>
              <a:t>sinks</a:t>
            </a:r>
          </a:p>
          <a:p>
            <a:pPr lvl="1"/>
            <a:r>
              <a:rPr lang="en-GB" dirty="0" smtClean="0"/>
              <a:t>Run for </a:t>
            </a:r>
            <a:r>
              <a:rPr lang="en-GB" dirty="0"/>
              <a:t>a period of </a:t>
            </a:r>
            <a:r>
              <a:rPr lang="en-GB" dirty="0" smtClean="0"/>
              <a:t>150s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flow has been </a:t>
            </a:r>
            <a:r>
              <a:rPr lang="en-GB" dirty="0" smtClean="0"/>
              <a:t>established but still not stationary</a:t>
            </a:r>
          </a:p>
          <a:p>
            <a:r>
              <a:rPr lang="en-GB" dirty="0" smtClean="0"/>
              <a:t>Collect </a:t>
            </a:r>
            <a:r>
              <a:rPr lang="en-GB" dirty="0"/>
              <a:t>then our snapshots for the next </a:t>
            </a:r>
            <a:r>
              <a:rPr lang="en-GB" dirty="0" smtClean="0"/>
              <a:t>50s</a:t>
            </a:r>
          </a:p>
          <a:p>
            <a:r>
              <a:rPr lang="en-GB" dirty="0" smtClean="0"/>
              <a:t>Conditions at 150s, left</a:t>
            </a:r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1FD8-603F-438E-AC40-DD7043440C8D}" type="datetime4">
              <a:rPr lang="en-US" noProof="0" smtClean="0"/>
              <a:t>September 29, 2022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Initial </a:t>
            </a:r>
            <a:r>
              <a:rPr lang="de-DE" dirty="0" err="1" smtClean="0"/>
              <a:t>conditions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5" r="10582"/>
          <a:stretch/>
        </p:blipFill>
        <p:spPr bwMode="auto">
          <a:xfrm>
            <a:off x="4802528" y="1208133"/>
            <a:ext cx="3854859" cy="3988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r="8250"/>
          <a:stretch/>
        </p:blipFill>
        <p:spPr bwMode="auto">
          <a:xfrm>
            <a:off x="8517622" y="1208133"/>
            <a:ext cx="3771016" cy="3988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Breitbild</PresentationFormat>
  <Paragraphs>119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Folienmaster_Fächer</vt:lpstr>
      <vt:lpstr>Folienmaster_Form</vt:lpstr>
      <vt:lpstr>Folienmaster_Punkte</vt:lpstr>
      <vt:lpstr>PowerPoint-Präsentation</vt:lpstr>
      <vt:lpstr>Introduction</vt:lpstr>
      <vt:lpstr>Introduction</vt:lpstr>
      <vt:lpstr>Model</vt:lpstr>
      <vt:lpstr>Hiper-reduction model</vt:lpstr>
      <vt:lpstr>Hiper-reduction model</vt:lpstr>
      <vt:lpstr>Final model</vt:lpstr>
      <vt:lpstr>PowerPoint-Präsentation</vt:lpstr>
      <vt:lpstr>Initial conditions</vt:lpstr>
      <vt:lpstr>Reduced Basis</vt:lpstr>
      <vt:lpstr>Results</vt:lpstr>
      <vt:lpstr>Results</vt:lpstr>
      <vt:lpstr>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Windows-Benutzer</cp:lastModifiedBy>
  <cp:revision>112</cp:revision>
  <dcterms:created xsi:type="dcterms:W3CDTF">2017-12-07T14:50:50Z</dcterms:created>
  <dcterms:modified xsi:type="dcterms:W3CDTF">2022-09-29T08:26:10Z</dcterms:modified>
</cp:coreProperties>
</file>