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0.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72" r:id="rId2"/>
    <p:sldMasterId id="2147483660" r:id="rId3"/>
    <p:sldMasterId id="2147483733" r:id="rId4"/>
  </p:sldMasterIdLst>
  <p:notesMasterIdLst>
    <p:notesMasterId r:id="rId25"/>
  </p:notesMasterIdLst>
  <p:handoutMasterIdLst>
    <p:handoutMasterId r:id="rId26"/>
  </p:handoutMasterIdLst>
  <p:sldIdLst>
    <p:sldId id="256" r:id="rId5"/>
    <p:sldId id="257" r:id="rId6"/>
    <p:sldId id="258" r:id="rId7"/>
    <p:sldId id="265" r:id="rId8"/>
    <p:sldId id="268" r:id="rId9"/>
    <p:sldId id="269" r:id="rId10"/>
    <p:sldId id="271" r:id="rId11"/>
    <p:sldId id="272" r:id="rId12"/>
    <p:sldId id="273" r:id="rId13"/>
    <p:sldId id="274" r:id="rId14"/>
    <p:sldId id="267" r:id="rId15"/>
    <p:sldId id="283" r:id="rId16"/>
    <p:sldId id="259" r:id="rId17"/>
    <p:sldId id="276" r:id="rId18"/>
    <p:sldId id="277" r:id="rId19"/>
    <p:sldId id="278"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31711B-7152-4634-894D-646BEF12422F}" type="datetimeFigureOut">
              <a:rPr lang="en-IN" smtClean="0"/>
              <a:t>23/09/2022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C71EEA-BF8E-41FE-8D84-EA66C4E0FB45}" type="slidenum">
              <a:rPr lang="en-IN" smtClean="0"/>
              <a:t>‹#›</a:t>
            </a:fld>
            <a:endParaRPr lang="en-IN"/>
          </a:p>
        </p:txBody>
      </p:sp>
    </p:spTree>
    <p:extLst>
      <p:ext uri="{BB962C8B-B14F-4D97-AF65-F5344CB8AC3E}">
        <p14:creationId xmlns:p14="http://schemas.microsoft.com/office/powerpoint/2010/main" val="2792801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1BAC8-62EF-4962-9E71-DD37FF59C1A1}" type="datetimeFigureOut">
              <a:rPr lang="en-IN" smtClean="0"/>
              <a:t>23/09/2022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65A15-7387-47F8-B29A-52D4E3153575}" type="slidenum">
              <a:rPr lang="en-IN" smtClean="0"/>
              <a:t>‹#›</a:t>
            </a:fld>
            <a:endParaRPr lang="en-IN"/>
          </a:p>
        </p:txBody>
      </p:sp>
    </p:spTree>
    <p:extLst>
      <p:ext uri="{BB962C8B-B14F-4D97-AF65-F5344CB8AC3E}">
        <p14:creationId xmlns:p14="http://schemas.microsoft.com/office/powerpoint/2010/main" val="32756135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0465A15-7387-47F8-B29A-52D4E3153575}" type="slidenum">
              <a:rPr lang="en-IN" smtClean="0"/>
              <a:t>2</a:t>
            </a:fld>
            <a:endParaRPr lang="en-IN"/>
          </a:p>
        </p:txBody>
      </p:sp>
    </p:spTree>
    <p:extLst>
      <p:ext uri="{BB962C8B-B14F-4D97-AF65-F5344CB8AC3E}">
        <p14:creationId xmlns:p14="http://schemas.microsoft.com/office/powerpoint/2010/main" val="173471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EF94742-83A8-44BC-89D8-4073EDEFD4C4}"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134966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F94742-83A8-44BC-89D8-4073EDEFD4C4}"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273922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F94742-83A8-44BC-89D8-4073EDEFD4C4}"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84181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1690822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412248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783040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200028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Atomic Energy Regulatory Board,India</a:t>
            </a:r>
            <a:endParaRPr lang="en-IN"/>
          </a:p>
        </p:txBody>
      </p:sp>
      <p:sp>
        <p:nvSpPr>
          <p:cNvPr id="8" name="Footer Placeholder 7"/>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9" name="Slide Number Placeholder 8"/>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2292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Atomic Energy Regulatory Board,India</a:t>
            </a:r>
            <a:endParaRPr lang="en-IN"/>
          </a:p>
        </p:txBody>
      </p:sp>
      <p:sp>
        <p:nvSpPr>
          <p:cNvPr id="4" name="Footer Placeholder 3"/>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5" name="Slide Number Placeholder 4"/>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3807655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Atomic Energy Regulatory Board,India</a:t>
            </a:r>
            <a:endParaRPr lang="en-IN"/>
          </a:p>
        </p:txBody>
      </p:sp>
      <p:sp>
        <p:nvSpPr>
          <p:cNvPr id="3" name="Footer Placeholder 2"/>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4" name="Slide Number Placeholder 3"/>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80439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32338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F94742-83A8-44BC-89D8-4073EDEFD4C4}"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3346918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1190897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3947705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554DA88D-3405-4C12-BE0B-58DE4FFEA8BD}" type="slidenum">
              <a:rPr lang="en-IN" smtClean="0"/>
              <a:t>‹#›</a:t>
            </a:fld>
            <a:endParaRPr lang="en-IN"/>
          </a:p>
        </p:txBody>
      </p:sp>
    </p:spTree>
    <p:extLst>
      <p:ext uri="{BB962C8B-B14F-4D97-AF65-F5344CB8AC3E}">
        <p14:creationId xmlns:p14="http://schemas.microsoft.com/office/powerpoint/2010/main" val="3603903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900972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615688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28381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3940224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Atomic Energy Regulatory Board,India</a:t>
            </a:r>
            <a:endParaRPr lang="en-IN"/>
          </a:p>
        </p:txBody>
      </p:sp>
      <p:sp>
        <p:nvSpPr>
          <p:cNvPr id="8" name="Footer Placeholder 7"/>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9" name="Slide Number Placeholder 8"/>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4186834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Atomic Energy Regulatory Board,India</a:t>
            </a:r>
            <a:endParaRPr lang="en-IN"/>
          </a:p>
        </p:txBody>
      </p:sp>
      <p:sp>
        <p:nvSpPr>
          <p:cNvPr id="4" name="Footer Placeholder 3"/>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5" name="Slide Number Placeholder 4"/>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4065866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Atomic Energy Regulatory Board,India</a:t>
            </a:r>
            <a:endParaRPr lang="en-IN"/>
          </a:p>
        </p:txBody>
      </p:sp>
      <p:sp>
        <p:nvSpPr>
          <p:cNvPr id="3" name="Footer Placeholder 2"/>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4" name="Slide Number Placeholder 3"/>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23108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94742-83A8-44BC-89D8-4073EDEFD4C4}" type="datetimeFigureOut">
              <a:rPr lang="en-IN" smtClean="0"/>
              <a:t>23/09/2022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4116741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170077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3875547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261809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381D5AA8-4A7F-4547-B63B-AB977350DBF1}" type="slidenum">
              <a:rPr lang="en-IN" smtClean="0"/>
              <a:t>‹#›</a:t>
            </a:fld>
            <a:endParaRPr lang="en-IN"/>
          </a:p>
        </p:txBody>
      </p:sp>
    </p:spTree>
    <p:extLst>
      <p:ext uri="{BB962C8B-B14F-4D97-AF65-F5344CB8AC3E}">
        <p14:creationId xmlns:p14="http://schemas.microsoft.com/office/powerpoint/2010/main" val="1038280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Atomic Energy Regulatory Board,India</a:t>
            </a:r>
            <a:endParaRPr lang="en-IN" dirty="0"/>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dirty="0"/>
          </a:p>
        </p:txBody>
      </p:sp>
      <p:sp>
        <p:nvSpPr>
          <p:cNvPr id="6" name="Slide Number Placeholder 5"/>
          <p:cNvSpPr>
            <a:spLocks noGrp="1"/>
          </p:cNvSpPr>
          <p:nvPr>
            <p:ph type="sldNum" sz="quarter" idx="12"/>
          </p:nvPr>
        </p:nvSpPr>
        <p:spPr/>
        <p:txBody>
          <a:bodyPr/>
          <a:lstStyle/>
          <a:p>
            <a:r>
              <a:rPr lang="en-IN" smtClean="0"/>
              <a:t>1</a:t>
            </a:r>
            <a:endParaRPr lang="en-IN"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0820" y="6289824"/>
            <a:ext cx="431651" cy="431651"/>
          </a:xfrm>
          <a:prstGeom prst="rect">
            <a:avLst/>
          </a:prstGeom>
        </p:spPr>
      </p:pic>
    </p:spTree>
    <p:extLst>
      <p:ext uri="{BB962C8B-B14F-4D97-AF65-F5344CB8AC3E}">
        <p14:creationId xmlns:p14="http://schemas.microsoft.com/office/powerpoint/2010/main" val="3105219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7604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3051511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395182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Atomic Energy Regulatory Board,India</a:t>
            </a:r>
            <a:endParaRPr lang="en-IN"/>
          </a:p>
        </p:txBody>
      </p:sp>
      <p:sp>
        <p:nvSpPr>
          <p:cNvPr id="8" name="Footer Placeholder 7"/>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9" name="Slide Number Placeholder 8"/>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993217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Atomic Energy Regulatory Board,India</a:t>
            </a:r>
            <a:endParaRPr lang="en-IN"/>
          </a:p>
        </p:txBody>
      </p:sp>
      <p:sp>
        <p:nvSpPr>
          <p:cNvPr id="4" name="Footer Placeholder 3"/>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5" name="Slide Number Placeholder 4"/>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278017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EF94742-83A8-44BC-89D8-4073EDEFD4C4}" type="datetimeFigureOut">
              <a:rPr lang="en-IN" smtClean="0"/>
              <a:t>23/09/2022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344670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9/23/2022</a:t>
            </a:fld>
            <a:endParaRPr lang="en-US" dirty="0"/>
          </a:p>
        </p:txBody>
      </p:sp>
      <p:sp>
        <p:nvSpPr>
          <p:cNvPr id="3" name="Footer Placeholder 2"/>
          <p:cNvSpPr>
            <a:spLocks noGrp="1"/>
          </p:cNvSpPr>
          <p:nvPr>
            <p:ph type="ftr" sz="quarter" idx="11"/>
          </p:nvPr>
        </p:nvSpPr>
        <p:spPr/>
        <p:txBody>
          <a:bodyPr/>
          <a:lstStyle/>
          <a:p>
            <a:r>
              <a:rPr lang="en-IN" smtClean="0"/>
              <a:t>IAEA Technical Meeting on State-of-the-art Thermal Hydraulics of Fast Reactors</a:t>
            </a:r>
          </a:p>
          <a:p>
            <a:endParaRPr lang="en-IN" dirty="0"/>
          </a:p>
        </p:txBody>
      </p:sp>
      <p:sp>
        <p:nvSpPr>
          <p:cNvPr id="4" name="Slide Number Placeholder 3"/>
          <p:cNvSpPr>
            <a:spLocks noGrp="1"/>
          </p:cNvSpPr>
          <p:nvPr>
            <p:ph type="sldNum" sz="quarter" idx="12"/>
          </p:nvPr>
        </p:nvSpPr>
        <p:spPr/>
        <p:txBody>
          <a:bodyPr/>
          <a:lstStyle/>
          <a:p>
            <a:fld id="{84F59002-8F03-4A99-833D-06DF07FBC48D}" type="slidenum">
              <a:rPr lang="en-IN" smtClean="0"/>
              <a:pPr/>
              <a:t>‹#›</a:t>
            </a:fld>
            <a:endParaRPr lang="en-IN"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72" y="6165938"/>
            <a:ext cx="587334" cy="587334"/>
          </a:xfrm>
          <a:prstGeom prst="rect">
            <a:avLst/>
          </a:prstGeom>
        </p:spPr>
      </p:pic>
      <p:cxnSp>
        <p:nvCxnSpPr>
          <p:cNvPr id="6" name="Straight Connector 5"/>
          <p:cNvCxnSpPr/>
          <p:nvPr userDrawn="1"/>
        </p:nvCxnSpPr>
        <p:spPr>
          <a:xfrm>
            <a:off x="1116281" y="6213206"/>
            <a:ext cx="10117776" cy="32657"/>
          </a:xfrm>
          <a:prstGeom prst="line">
            <a:avLst/>
          </a:prstGeom>
        </p:spPr>
        <p:style>
          <a:lnRef idx="3">
            <a:schemeClr val="accent5"/>
          </a:lnRef>
          <a:fillRef idx="0">
            <a:schemeClr val="accent5"/>
          </a:fillRef>
          <a:effectRef idx="2">
            <a:schemeClr val="accent5"/>
          </a:effectRef>
          <a:fontRef idx="minor">
            <a:schemeClr val="tx1"/>
          </a:fontRef>
        </p:style>
      </p:cxnSp>
      <p:sp>
        <p:nvSpPr>
          <p:cNvPr id="7" name="TextBox 6"/>
          <p:cNvSpPr txBox="1"/>
          <p:nvPr userDrawn="1"/>
        </p:nvSpPr>
        <p:spPr>
          <a:xfrm>
            <a:off x="651906" y="6400412"/>
            <a:ext cx="2880917" cy="276999"/>
          </a:xfrm>
          <a:prstGeom prst="rect">
            <a:avLst/>
          </a:prstGeom>
          <a:noFill/>
        </p:spPr>
        <p:txBody>
          <a:bodyPr wrap="none" rtlCol="0">
            <a:spAutoFit/>
          </a:bodyPr>
          <a:lstStyle/>
          <a:p>
            <a:r>
              <a:rPr lang="en-IN" sz="1200" dirty="0" smtClean="0">
                <a:solidFill>
                  <a:schemeClr val="bg2">
                    <a:lumMod val="50000"/>
                  </a:schemeClr>
                </a:solidFill>
                <a:latin typeface="Arial" panose="020B0604020202020204" pitchFamily="34" charset="0"/>
                <a:cs typeface="Arial" panose="020B0604020202020204" pitchFamily="34" charset="0"/>
              </a:rPr>
              <a:t>Atomic Energy Regulatory Board</a:t>
            </a:r>
            <a:r>
              <a:rPr lang="en-IN" sz="1200" baseline="0" dirty="0" smtClean="0">
                <a:solidFill>
                  <a:schemeClr val="bg2">
                    <a:lumMod val="50000"/>
                  </a:schemeClr>
                </a:solidFill>
                <a:latin typeface="Arial" panose="020B0604020202020204" pitchFamily="34" charset="0"/>
                <a:cs typeface="Arial" panose="020B0604020202020204" pitchFamily="34" charset="0"/>
              </a:rPr>
              <a:t>, </a:t>
            </a:r>
            <a:r>
              <a:rPr lang="en-IN" sz="1200" dirty="0" smtClean="0">
                <a:solidFill>
                  <a:schemeClr val="bg2">
                    <a:lumMod val="50000"/>
                  </a:schemeClr>
                </a:solidFill>
                <a:latin typeface="Arial" panose="020B0604020202020204" pitchFamily="34" charset="0"/>
                <a:cs typeface="Arial" panose="020B0604020202020204" pitchFamily="34" charset="0"/>
              </a:rPr>
              <a:t>India</a:t>
            </a:r>
            <a:endParaRPr lang="en-IN" sz="12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092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1560396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Atomic Energy Regulatory Board,India</a:t>
            </a:r>
            <a:endParaRPr lang="en-IN"/>
          </a:p>
        </p:txBody>
      </p:sp>
      <p:sp>
        <p:nvSpPr>
          <p:cNvPr id="6" name="Footer Placeholder 5"/>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7" name="Slide Number Placeholder 6"/>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1723371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4083237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Atomic Energy Regulatory Board,India</a:t>
            </a:r>
            <a:endParaRPr lang="en-IN"/>
          </a:p>
        </p:txBody>
      </p:sp>
      <p:sp>
        <p:nvSpPr>
          <p:cNvPr id="5" name="Footer Placeholder 4"/>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652757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Atomic Energy Regulatory Board,India</a:t>
            </a:r>
            <a:endParaRPr lang="en-IN"/>
          </a:p>
        </p:txBody>
      </p:sp>
      <p:sp>
        <p:nvSpPr>
          <p:cNvPr id="4" name="Footer Placeholder 3"/>
          <p:cNvSpPr>
            <a:spLocks noGrp="1"/>
          </p:cNvSpPr>
          <p:nvPr>
            <p:ph type="ftr" sz="quarter" idx="11"/>
          </p:nvPr>
        </p:nvSpPr>
        <p:spPr/>
        <p:txBody>
          <a:bodyPr/>
          <a:lstStyle/>
          <a:p>
            <a:r>
              <a:rPr lang="en-IN" smtClean="0"/>
              <a:t>IAEA Technical Meeting on State-of-the-art Thermal Hydraulics of Fast Reactors </a:t>
            </a:r>
            <a:endParaRPr lang="en-IN"/>
          </a:p>
        </p:txBody>
      </p:sp>
      <p:sp>
        <p:nvSpPr>
          <p:cNvPr id="5" name="Slide Number Placeholder 4"/>
          <p:cNvSpPr>
            <a:spLocks noGrp="1"/>
          </p:cNvSpPr>
          <p:nvPr>
            <p:ph type="sldNum" sz="quarter" idx="12"/>
          </p:nvPr>
        </p:nvSpPr>
        <p:spPr/>
        <p:txBody>
          <a:bodyPr/>
          <a:lstStyle/>
          <a:p>
            <a:fld id="{C758A1A5-69D1-4A5D-9CC4-8E8FD2C6B494}" type="slidenum">
              <a:rPr lang="en-IN" smtClean="0"/>
              <a:t>‹#›</a:t>
            </a:fld>
            <a:endParaRPr lang="en-IN"/>
          </a:p>
        </p:txBody>
      </p:sp>
    </p:spTree>
    <p:extLst>
      <p:ext uri="{BB962C8B-B14F-4D97-AF65-F5344CB8AC3E}">
        <p14:creationId xmlns:p14="http://schemas.microsoft.com/office/powerpoint/2010/main" val="4279966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EF94742-83A8-44BC-89D8-4073EDEFD4C4}" type="datetimeFigureOut">
              <a:rPr lang="en-IN" smtClean="0"/>
              <a:t>23/09/2022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275900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EF94742-83A8-44BC-89D8-4073EDEFD4C4}" type="datetimeFigureOut">
              <a:rPr lang="en-IN" smtClean="0"/>
              <a:t>23/09/2022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143310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94742-83A8-44BC-89D8-4073EDEFD4C4}" type="datetimeFigureOut">
              <a:rPr lang="en-IN" smtClean="0"/>
              <a:t>23/09/2022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263946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94742-83A8-44BC-89D8-4073EDEFD4C4}" type="datetimeFigureOut">
              <a:rPr lang="en-IN" smtClean="0"/>
              <a:t>23/09/2022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124632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94742-83A8-44BC-89D8-4073EDEFD4C4}" type="datetimeFigureOut">
              <a:rPr lang="en-IN" smtClean="0"/>
              <a:t>23/09/2022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CBCB49-9E4C-4BEA-8295-F7ADD05D963E}" type="slidenum">
              <a:rPr lang="en-IN" smtClean="0"/>
              <a:t>‹#›</a:t>
            </a:fld>
            <a:endParaRPr lang="en-IN"/>
          </a:p>
        </p:txBody>
      </p:sp>
    </p:spTree>
    <p:extLst>
      <p:ext uri="{BB962C8B-B14F-4D97-AF65-F5344CB8AC3E}">
        <p14:creationId xmlns:p14="http://schemas.microsoft.com/office/powerpoint/2010/main" val="39703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94742-83A8-44BC-89D8-4073EDEFD4C4}" type="datetimeFigureOut">
              <a:rPr lang="en-IN" smtClean="0"/>
              <a:t>23/09/2022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BCB49-9E4C-4BEA-8295-F7ADD05D963E}" type="slidenum">
              <a:rPr lang="en-IN" smtClean="0"/>
              <a:t>‹#›</a:t>
            </a:fld>
            <a:endParaRPr lang="en-IN"/>
          </a:p>
        </p:txBody>
      </p:sp>
    </p:spTree>
    <p:extLst>
      <p:ext uri="{BB962C8B-B14F-4D97-AF65-F5344CB8AC3E}">
        <p14:creationId xmlns:p14="http://schemas.microsoft.com/office/powerpoint/2010/main" val="4258930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Atomic Energy Regulatory Board,India</a:t>
            </a:r>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DA88D-3405-4C12-BE0B-58DE4FFEA8BD}" type="slidenum">
              <a:rPr lang="en-IN" smtClean="0"/>
              <a:t>‹#›</a:t>
            </a:fld>
            <a:endParaRPr lang="en-IN"/>
          </a:p>
        </p:txBody>
      </p:sp>
    </p:spTree>
    <p:extLst>
      <p:ext uri="{BB962C8B-B14F-4D97-AF65-F5344CB8AC3E}">
        <p14:creationId xmlns:p14="http://schemas.microsoft.com/office/powerpoint/2010/main" val="3182968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Atomic Energy Regulatory Board,India</a:t>
            </a:r>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IAEA Technical Meeting on State-of-the-art Thermal Hydraulics of Fast Reactors </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D5AA8-4A7F-4547-B63B-AB977350DBF1}" type="slidenum">
              <a:rPr lang="en-IN" smtClean="0"/>
              <a:t>‹#›</a:t>
            </a:fld>
            <a:endParaRPr lang="en-IN"/>
          </a:p>
        </p:txBody>
      </p:sp>
    </p:spTree>
    <p:extLst>
      <p:ext uri="{BB962C8B-B14F-4D97-AF65-F5344CB8AC3E}">
        <p14:creationId xmlns:p14="http://schemas.microsoft.com/office/powerpoint/2010/main" val="3765090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94742-83A8-44BC-89D8-4073EDEFD4C4}" type="datetimeFigureOut">
              <a:rPr lang="en-IN" smtClean="0"/>
              <a:t>23/09/2022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BCB49-9E4C-4BEA-8295-F7ADD05D963E}" type="slidenum">
              <a:rPr lang="en-IN" smtClean="0"/>
              <a:t>‹#›</a:t>
            </a:fld>
            <a:endParaRPr lang="en-IN"/>
          </a:p>
        </p:txBody>
      </p:sp>
    </p:spTree>
    <p:extLst>
      <p:ext uri="{BB962C8B-B14F-4D97-AF65-F5344CB8AC3E}">
        <p14:creationId xmlns:p14="http://schemas.microsoft.com/office/powerpoint/2010/main" val="647172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79298" y="3427866"/>
            <a:ext cx="3724429" cy="1655762"/>
          </a:xfrm>
        </p:spPr>
        <p:txBody>
          <a:bodyPr>
            <a:normAutofit/>
          </a:bodyPr>
          <a:lstStyle/>
          <a:p>
            <a:pPr algn="l"/>
            <a:r>
              <a:rPr lang="en-IN" sz="1400" b="1" dirty="0" smtClean="0">
                <a:latin typeface="Arial" panose="020B0604020202020204" pitchFamily="34" charset="0"/>
                <a:cs typeface="Arial" panose="020B0604020202020204" pitchFamily="34" charset="0"/>
              </a:rPr>
              <a:t>ANANYA MOHANTY</a:t>
            </a:r>
          </a:p>
          <a:p>
            <a:pPr marL="174625" indent="-174625" algn="l"/>
            <a:r>
              <a:rPr lang="en-IN" sz="1100" b="1" dirty="0" smtClean="0">
                <a:latin typeface="Arial" panose="020B0604020202020204" pitchFamily="34" charset="0"/>
                <a:cs typeface="Arial" panose="020B0604020202020204" pitchFamily="34" charset="0"/>
              </a:rPr>
              <a:t>SCIENTIFIC OFFICER-E</a:t>
            </a:r>
          </a:p>
          <a:p>
            <a:pPr marL="174625" indent="-174625" algn="l"/>
            <a:r>
              <a:rPr lang="en-IN" sz="1100" b="1" dirty="0" smtClean="0">
                <a:latin typeface="Arial" panose="020B0604020202020204" pitchFamily="34" charset="0"/>
                <a:cs typeface="Arial" panose="020B0604020202020204" pitchFamily="34" charset="0"/>
              </a:rPr>
              <a:t>NUCLEAR PROJECT SAFETY DIVISION</a:t>
            </a:r>
          </a:p>
          <a:p>
            <a:pPr marL="174625" indent="-174625" algn="l"/>
            <a:r>
              <a:rPr lang="en-IN" sz="1100" b="1" dirty="0" smtClean="0">
                <a:latin typeface="Arial" panose="020B0604020202020204" pitchFamily="34" charset="0"/>
                <a:cs typeface="Arial" panose="020B0604020202020204" pitchFamily="34" charset="0"/>
              </a:rPr>
              <a:t>ATOMIC ENERGY REGULATORY BOARD ,INDIA</a:t>
            </a:r>
            <a:endParaRPr lang="en-IN" sz="1100" b="1" dirty="0">
              <a:latin typeface="Arial" panose="020B0604020202020204" pitchFamily="34" charset="0"/>
              <a:cs typeface="Arial" panose="020B0604020202020204" pitchFamily="34" charset="0"/>
            </a:endParaRPr>
          </a:p>
        </p:txBody>
      </p:sp>
      <p:sp>
        <p:nvSpPr>
          <p:cNvPr id="4" name="Rounded Rectangle 3"/>
          <p:cNvSpPr/>
          <p:nvPr/>
        </p:nvSpPr>
        <p:spPr>
          <a:xfrm>
            <a:off x="1045029" y="831273"/>
            <a:ext cx="10129652" cy="2216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800" b="1" dirty="0" smtClean="0">
                <a:latin typeface="Arial" panose="020B0604020202020204" pitchFamily="34" charset="0"/>
                <a:cs typeface="Arial" panose="020B0604020202020204" pitchFamily="34" charset="0"/>
              </a:rPr>
              <a:t>SAFETY REVIEW AND ASSESSMENT OF CORE THERMAL HYDRAULICS OF PFBR</a:t>
            </a:r>
          </a:p>
        </p:txBody>
      </p:sp>
      <p:sp>
        <p:nvSpPr>
          <p:cNvPr id="2" name="Rectangle 1"/>
          <p:cNvSpPr/>
          <p:nvPr/>
        </p:nvSpPr>
        <p:spPr>
          <a:xfrm>
            <a:off x="605641" y="6351429"/>
            <a:ext cx="4495799" cy="307777"/>
          </a:xfrm>
          <a:prstGeom prst="rect">
            <a:avLst/>
          </a:prstGeom>
        </p:spPr>
        <p:txBody>
          <a:bodyPr wrap="square">
            <a:spAutoFit/>
          </a:bodyPr>
          <a:lstStyle/>
          <a:p>
            <a:r>
              <a:rPr lang="en-IN" sz="1400" b="1" dirty="0"/>
              <a:t>ATOMIC ENERGY REGULATORY </a:t>
            </a:r>
            <a:r>
              <a:rPr lang="en-IN" sz="1400" b="1" dirty="0" smtClean="0"/>
              <a:t>BOARD,INDIA</a:t>
            </a:r>
            <a:endParaRPr lang="en-IN" sz="1400" b="1" dirty="0"/>
          </a:p>
        </p:txBody>
      </p:sp>
      <p:sp>
        <p:nvSpPr>
          <p:cNvPr id="6" name="Rectangle 5"/>
          <p:cNvSpPr/>
          <p:nvPr/>
        </p:nvSpPr>
        <p:spPr>
          <a:xfrm>
            <a:off x="5997311" y="6135986"/>
            <a:ext cx="6096000" cy="523220"/>
          </a:xfrm>
          <a:prstGeom prst="rect">
            <a:avLst/>
          </a:prstGeom>
        </p:spPr>
        <p:txBody>
          <a:bodyPr>
            <a:spAutoFit/>
          </a:bodyPr>
          <a:lstStyle/>
          <a:p>
            <a:r>
              <a:rPr lang="en-IN" sz="1400" i="1" dirty="0">
                <a:latin typeface="Arial" panose="020B0604020202020204" pitchFamily="34" charset="0"/>
                <a:cs typeface="Arial" panose="020B0604020202020204" pitchFamily="34" charset="0"/>
              </a:rPr>
              <a:t>IAEA Technical Meeting on State-of-the-art Thermal Hydraulics of Fast Reactor, September 26-30, 2022, C.R. ENEA, Camugnano, Italy</a:t>
            </a:r>
          </a:p>
        </p:txBody>
      </p:sp>
    </p:spTree>
    <p:extLst>
      <p:ext uri="{BB962C8B-B14F-4D97-AF65-F5344CB8AC3E}">
        <p14:creationId xmlns:p14="http://schemas.microsoft.com/office/powerpoint/2010/main" val="4109187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69278" y="6378253"/>
            <a:ext cx="5747410" cy="365125"/>
          </a:xfrm>
        </p:spPr>
        <p:txBody>
          <a:bodyPr/>
          <a:lstStyle/>
          <a:p>
            <a:r>
              <a:rPr lang="en-IN" smtClean="0"/>
              <a:t>IAEA Technical Meeting on State-of-the-art Thermal Hydraulics of Fast Reactors </a:t>
            </a:r>
            <a:endParaRPr lang="en-IN"/>
          </a:p>
        </p:txBody>
      </p:sp>
      <p:sp>
        <p:nvSpPr>
          <p:cNvPr id="3" name="Slide Number Placeholder 2"/>
          <p:cNvSpPr>
            <a:spLocks noGrp="1"/>
          </p:cNvSpPr>
          <p:nvPr>
            <p:ph type="sldNum" sz="quarter" idx="12"/>
          </p:nvPr>
        </p:nvSpPr>
        <p:spPr/>
        <p:txBody>
          <a:bodyPr/>
          <a:lstStyle/>
          <a:p>
            <a:fld id="{C758A1A5-69D1-4A5D-9CC4-8E8FD2C6B494}" type="slidenum">
              <a:rPr lang="en-IN" smtClean="0"/>
              <a:t>10</a:t>
            </a:fld>
            <a:endParaRPr lang="en-IN"/>
          </a:p>
        </p:txBody>
      </p:sp>
      <p:sp>
        <p:nvSpPr>
          <p:cNvPr id="4" name="Rectangle 3"/>
          <p:cNvSpPr/>
          <p:nvPr/>
        </p:nvSpPr>
        <p:spPr>
          <a:xfrm>
            <a:off x="0" y="0"/>
            <a:ext cx="12192000" cy="446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b="1" cap="all" dirty="0" smtClean="0"/>
          </a:p>
          <a:p>
            <a:pPr lvl="1" algn="ctr"/>
            <a:r>
              <a:rPr lang="en-GB" b="1" cap="all" dirty="0"/>
              <a:t>Free level fluctuations </a:t>
            </a:r>
            <a:endParaRPr lang="en-IN" b="1" cap="all" dirty="0"/>
          </a:p>
          <a:p>
            <a:pPr lvl="1"/>
            <a:endParaRPr lang="en-IN" b="1" cap="all" dirty="0"/>
          </a:p>
        </p:txBody>
      </p:sp>
      <p:sp>
        <p:nvSpPr>
          <p:cNvPr id="16" name="Rectangle 15"/>
          <p:cNvSpPr/>
          <p:nvPr/>
        </p:nvSpPr>
        <p:spPr>
          <a:xfrm>
            <a:off x="304651" y="1063531"/>
            <a:ext cx="4027864" cy="4662815"/>
          </a:xfrm>
          <a:prstGeom prst="rect">
            <a:avLst/>
          </a:prstGeom>
        </p:spPr>
        <p:txBody>
          <a:bodyPr wrap="square">
            <a:spAutoFit/>
          </a:bodyPr>
          <a:lstStyle/>
          <a:p>
            <a:pPr marL="285750" indent="-285750" algn="jus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E</a:t>
            </a:r>
            <a:r>
              <a:rPr lang="en-GB" sz="1600" dirty="0" smtClean="0">
                <a:latin typeface="Arial" panose="020B0604020202020204" pitchFamily="34" charset="0"/>
                <a:ea typeface="Times New Roman" panose="02020603050405020304" pitchFamily="18" charset="0"/>
                <a:cs typeface="Arial" panose="020B0604020202020204" pitchFamily="34" charset="0"/>
              </a:rPr>
              <a:t>xperiments in SAMRAT- ¼ </a:t>
            </a:r>
            <a:r>
              <a:rPr lang="en-GB" sz="1600" dirty="0">
                <a:latin typeface="Arial" panose="020B0604020202020204" pitchFamily="34" charset="0"/>
                <a:ea typeface="Times New Roman" panose="02020603050405020304" pitchFamily="18" charset="0"/>
                <a:cs typeface="Arial" panose="020B0604020202020204" pitchFamily="34" charset="0"/>
              </a:rPr>
              <a:t>scale water model of </a:t>
            </a:r>
            <a:r>
              <a:rPr lang="en-GB" sz="1600" dirty="0" smtClean="0">
                <a:latin typeface="Arial" panose="020B0604020202020204" pitchFamily="34" charset="0"/>
                <a:ea typeface="Times New Roman" panose="02020603050405020304" pitchFamily="18" charset="0"/>
                <a:cs typeface="Arial" panose="020B0604020202020204" pitchFamily="34" charset="0"/>
              </a:rPr>
              <a:t>PFBR </a:t>
            </a: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600"/>
              </a:spcBef>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Horizontal jet velocity of entering </a:t>
            </a:r>
            <a:r>
              <a:rPr lang="en-GB" sz="1600" dirty="0">
                <a:latin typeface="Arial" panose="020B0604020202020204" pitchFamily="34" charset="0"/>
                <a:ea typeface="Times New Roman" panose="02020603050405020304" pitchFamily="18" charset="0"/>
                <a:cs typeface="Arial" panose="020B0604020202020204" pitchFamily="34" charset="0"/>
              </a:rPr>
              <a:t>hot pool is 3 m/s </a:t>
            </a:r>
            <a:r>
              <a:rPr lang="en-GB" sz="1600" dirty="0" smtClean="0">
                <a:latin typeface="Arial" panose="020B0604020202020204" pitchFamily="34" charset="0"/>
                <a:ea typeface="Times New Roman" panose="02020603050405020304" pitchFamily="18" charset="0"/>
                <a:cs typeface="Arial" panose="020B0604020202020204" pitchFamily="34" charset="0"/>
              </a:rPr>
              <a:t>,Max </a:t>
            </a:r>
            <a:r>
              <a:rPr lang="en-GB" sz="1600" dirty="0">
                <a:latin typeface="Arial" panose="020B0604020202020204" pitchFamily="34" charset="0"/>
                <a:ea typeface="Times New Roman" panose="02020603050405020304" pitchFamily="18" charset="0"/>
                <a:cs typeface="Arial" panose="020B0604020202020204" pitchFamily="34" charset="0"/>
              </a:rPr>
              <a:t>horizontal velocity is 1 m/s at the surface</a:t>
            </a:r>
            <a:r>
              <a:rPr lang="en-GB" sz="16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buFont typeface="Arial" panose="020B0604020202020204" pitchFamily="34" charset="0"/>
              <a:buChar char="•"/>
            </a:pPr>
            <a:r>
              <a:rPr lang="en-GB"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Free surface velocity (</a:t>
            </a:r>
            <a:r>
              <a:rPr lang="en-GB" sz="16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a:t>
            </a:r>
            <a:r>
              <a:rPr lang="en-GB" sz="12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fs</a:t>
            </a:r>
            <a:r>
              <a:rPr lang="en-GB"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&lt;</a:t>
            </a:r>
            <a:r>
              <a:rPr lang="en-GB" sz="1600" dirty="0" smtClean="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0·5 m/s to avoid gas entrainment</a:t>
            </a:r>
            <a:r>
              <a:rPr lang="en-GB" sz="16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Baffle </a:t>
            </a:r>
            <a:r>
              <a:rPr lang="en-GB" sz="1600" dirty="0">
                <a:latin typeface="Arial" panose="020B0604020202020204" pitchFamily="34" charset="0"/>
                <a:ea typeface="Times New Roman" panose="02020603050405020304" pitchFamily="18" charset="0"/>
                <a:cs typeface="Arial" panose="020B0604020202020204" pitchFamily="34" charset="0"/>
              </a:rPr>
              <a:t>plates were introduced on </a:t>
            </a:r>
            <a:r>
              <a:rPr lang="en-GB" sz="1600" dirty="0" smtClean="0">
                <a:latin typeface="Arial" panose="020B0604020202020204" pitchFamily="34" charset="0"/>
                <a:ea typeface="Times New Roman" panose="02020603050405020304" pitchFamily="18" charset="0"/>
                <a:cs typeface="Arial" panose="020B0604020202020204" pitchFamily="34" charset="0"/>
              </a:rPr>
              <a:t>IV to </a:t>
            </a:r>
            <a:r>
              <a:rPr lang="en-GB" sz="1600" dirty="0">
                <a:latin typeface="Arial" panose="020B0604020202020204" pitchFamily="34" charset="0"/>
                <a:ea typeface="Times New Roman" panose="02020603050405020304" pitchFamily="18" charset="0"/>
                <a:cs typeface="Arial" panose="020B0604020202020204" pitchFamily="34" charset="0"/>
              </a:rPr>
              <a:t>break the jet </a:t>
            </a:r>
            <a:r>
              <a:rPr lang="en-GB" sz="1600" dirty="0" smtClean="0">
                <a:latin typeface="Arial" panose="020B0604020202020204" pitchFamily="34" charset="0"/>
                <a:ea typeface="Times New Roman" panose="02020603050405020304" pitchFamily="18" charset="0"/>
                <a:cs typeface="Arial" panose="020B0604020202020204" pitchFamily="34" charset="0"/>
              </a:rPr>
              <a:t>velocity.</a:t>
            </a:r>
          </a:p>
          <a:p>
            <a:pPr marL="644525" indent="-285750" algn="just">
              <a:spcBef>
                <a:spcPts val="600"/>
              </a:spcBef>
              <a:buFont typeface="Wingdings" panose="05000000000000000000" pitchFamily="2" charset="2"/>
              <a:buChar char="Ø"/>
            </a:pPr>
            <a:r>
              <a:rPr lang="en-GB" sz="1600" dirty="0" smtClean="0">
                <a:latin typeface="Arial" panose="020B0604020202020204" pitchFamily="34" charset="0"/>
                <a:ea typeface="Times New Roman" panose="02020603050405020304" pitchFamily="18" charset="0"/>
                <a:cs typeface="Arial" panose="020B0604020202020204" pitchFamily="34" charset="0"/>
              </a:rPr>
              <a:t>Flow </a:t>
            </a:r>
            <a:r>
              <a:rPr lang="en-GB" sz="1600" dirty="0">
                <a:latin typeface="Arial" panose="020B0604020202020204" pitchFamily="34" charset="0"/>
                <a:ea typeface="Times New Roman" panose="02020603050405020304" pitchFamily="18" charset="0"/>
                <a:cs typeface="Arial" panose="020B0604020202020204" pitchFamily="34" charset="0"/>
              </a:rPr>
              <a:t>fluctuation by varying the plate shape, size and </a:t>
            </a:r>
            <a:r>
              <a:rPr lang="en-GB" sz="1600" dirty="0" smtClean="0">
                <a:latin typeface="Arial" panose="020B0604020202020204" pitchFamily="34" charset="0"/>
                <a:ea typeface="Times New Roman" panose="02020603050405020304" pitchFamily="18" charset="0"/>
                <a:cs typeface="Arial" panose="020B0604020202020204" pitchFamily="34" charset="0"/>
              </a:rPr>
              <a:t>location performed by  3-D CFD code PHOENICS </a:t>
            </a:r>
          </a:p>
          <a:p>
            <a:pPr marL="644525" indent="-285750" algn="just">
              <a:spcBef>
                <a:spcPts val="600"/>
              </a:spcBef>
              <a:buFont typeface="Wingdings" panose="05000000000000000000" pitchFamily="2" charset="2"/>
              <a:buChar char="Ø"/>
            </a:pPr>
            <a:r>
              <a:rPr lang="en-GB" sz="1600" dirty="0" smtClean="0">
                <a:latin typeface="Arial" panose="020B0604020202020204" pitchFamily="34" charset="0"/>
                <a:ea typeface="Times New Roman" panose="02020603050405020304" pitchFamily="18" charset="0"/>
                <a:cs typeface="Arial" panose="020B0604020202020204" pitchFamily="34" charset="0"/>
              </a:rPr>
              <a:t>A </a:t>
            </a:r>
            <a:r>
              <a:rPr lang="en-GB" sz="1600" dirty="0">
                <a:latin typeface="Arial" panose="020B0604020202020204" pitchFamily="34" charset="0"/>
                <a:ea typeface="Times New Roman" panose="02020603050405020304" pitchFamily="18" charset="0"/>
                <a:cs typeface="Arial" panose="020B0604020202020204" pitchFamily="34" charset="0"/>
              </a:rPr>
              <a:t>horizontal </a:t>
            </a:r>
            <a:r>
              <a:rPr lang="en-GB" sz="1600" dirty="0" smtClean="0">
                <a:latin typeface="Arial" panose="020B0604020202020204" pitchFamily="34" charset="0"/>
                <a:ea typeface="Times New Roman" panose="02020603050405020304" pitchFamily="18" charset="0"/>
                <a:cs typeface="Arial" panose="020B0604020202020204" pitchFamily="34" charset="0"/>
              </a:rPr>
              <a:t>baffle (0.5 m) on IV upper shell &amp;  </a:t>
            </a:r>
            <a:r>
              <a:rPr lang="en-GB" sz="1600" dirty="0">
                <a:latin typeface="Arial" panose="020B0604020202020204" pitchFamily="34" charset="0"/>
                <a:ea typeface="Times New Roman" panose="02020603050405020304" pitchFamily="18" charset="0"/>
                <a:cs typeface="Arial" panose="020B0604020202020204" pitchFamily="34" charset="0"/>
              </a:rPr>
              <a:t>lowering the </a:t>
            </a:r>
            <a:r>
              <a:rPr lang="en-GB" sz="1600" dirty="0" smtClean="0">
                <a:latin typeface="Arial" panose="020B0604020202020204" pitchFamily="34" charset="0"/>
                <a:ea typeface="Times New Roman" panose="02020603050405020304" pitchFamily="18" charset="0"/>
                <a:cs typeface="Arial" panose="020B0604020202020204" pitchFamily="34" charset="0"/>
              </a:rPr>
              <a:t>RS inner </a:t>
            </a:r>
            <a:r>
              <a:rPr lang="en-GB" sz="1600" dirty="0">
                <a:latin typeface="Arial" panose="020B0604020202020204" pitchFamily="34" charset="0"/>
                <a:ea typeface="Times New Roman" panose="02020603050405020304" pitchFamily="18" charset="0"/>
                <a:cs typeface="Arial" panose="020B0604020202020204" pitchFamily="34" charset="0"/>
              </a:rPr>
              <a:t>shell upto IHX inlet, resulted in </a:t>
            </a:r>
            <a:r>
              <a:rPr lang="en-GB" sz="1600" dirty="0" err="1" smtClean="0">
                <a:latin typeface="Arial" panose="020B0604020202020204" pitchFamily="34" charset="0"/>
                <a:ea typeface="Times New Roman" panose="02020603050405020304" pitchFamily="18" charset="0"/>
                <a:cs typeface="Arial" panose="020B0604020202020204" pitchFamily="34" charset="0"/>
              </a:rPr>
              <a:t>V</a:t>
            </a:r>
            <a:r>
              <a:rPr lang="en-GB" sz="1200" dirty="0" err="1" smtClean="0">
                <a:latin typeface="Arial" panose="020B0604020202020204" pitchFamily="34" charset="0"/>
                <a:ea typeface="Times New Roman" panose="02020603050405020304" pitchFamily="18" charset="0"/>
                <a:cs typeface="Arial" panose="020B0604020202020204" pitchFamily="34" charset="0"/>
              </a:rPr>
              <a:t>fs</a:t>
            </a:r>
            <a:r>
              <a:rPr lang="en-GB" sz="1600" dirty="0" smtClean="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 0.4 m/s </a:t>
            </a:r>
            <a:endParaRPr lang="en-IN" sz="1600" dirty="0">
              <a:latin typeface="Arial" panose="020B0604020202020204" pitchFamily="34" charset="0"/>
              <a:cs typeface="Arial" panose="020B0604020202020204" pitchFamily="34" charset="0"/>
            </a:endParaRPr>
          </a:p>
        </p:txBody>
      </p:sp>
      <p:sp>
        <p:nvSpPr>
          <p:cNvPr id="7" name="Rectangle 6"/>
          <p:cNvSpPr/>
          <p:nvPr/>
        </p:nvSpPr>
        <p:spPr>
          <a:xfrm>
            <a:off x="304651" y="595793"/>
            <a:ext cx="4463142" cy="30978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2" algn="ctr" hangingPunct="0">
              <a:lnSpc>
                <a:spcPts val="1200"/>
              </a:lnSpc>
            </a:pPr>
            <a:r>
              <a:rPr lang="en-US" sz="1400" b="1" dirty="0">
                <a:solidFill>
                  <a:srgbClr val="002060"/>
                </a:solidFill>
                <a:latin typeface="Arial" panose="020B0604020202020204" pitchFamily="34" charset="0"/>
                <a:cs typeface="Arial" panose="020B0604020202020204" pitchFamily="34" charset="0"/>
              </a:rPr>
              <a:t>Investigations for gas entrainment </a:t>
            </a:r>
            <a:endParaRPr lang="en-IN" sz="1400" b="1" dirty="0">
              <a:solidFill>
                <a:srgbClr val="00206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466087" y="1245978"/>
            <a:ext cx="3405927" cy="3913585"/>
          </a:xfrm>
          <a:prstGeom prst="rect">
            <a:avLst/>
          </a:prstGeom>
        </p:spPr>
      </p:pic>
      <p:sp>
        <p:nvSpPr>
          <p:cNvPr id="10" name="TextBox 9"/>
          <p:cNvSpPr txBox="1"/>
          <p:nvPr/>
        </p:nvSpPr>
        <p:spPr>
          <a:xfrm>
            <a:off x="5415148" y="5545763"/>
            <a:ext cx="4952010" cy="307777"/>
          </a:xfrm>
          <a:prstGeom prst="rect">
            <a:avLst/>
          </a:prstGeom>
          <a:solidFill>
            <a:schemeClr val="accent1">
              <a:lumMod val="40000"/>
              <a:lumOff val="60000"/>
            </a:schemeClr>
          </a:solidFill>
        </p:spPr>
        <p:txBody>
          <a:bodyPr wrap="square" rtlCol="0">
            <a:spAutoFit/>
          </a:bodyPr>
          <a:lstStyle/>
          <a:p>
            <a:r>
              <a:rPr lang="en-IN" sz="1400" dirty="0" smtClean="0">
                <a:latin typeface="Arial" panose="020B0604020202020204" pitchFamily="34" charset="0"/>
                <a:cs typeface="Arial" panose="020B0604020202020204" pitchFamily="34" charset="0"/>
              </a:rPr>
              <a:t>Flow distribution in a vertical plane between 2 IHX [11]</a:t>
            </a:r>
            <a:endParaRPr lang="en-IN" sz="1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4809915" y="1231608"/>
            <a:ext cx="3361077" cy="3731657"/>
          </a:xfrm>
          <a:prstGeom prst="rect">
            <a:avLst/>
          </a:prstGeom>
        </p:spPr>
      </p:pic>
    </p:spTree>
    <p:extLst>
      <p:ext uri="{BB962C8B-B14F-4D97-AF65-F5344CB8AC3E}">
        <p14:creationId xmlns:p14="http://schemas.microsoft.com/office/powerpoint/2010/main" val="40793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804382" y="1744122"/>
            <a:ext cx="3012555" cy="2305527"/>
          </a:xfrm>
          <a:prstGeom prst="rect">
            <a:avLst/>
          </a:prstGeom>
        </p:spPr>
      </p:pic>
      <p:sp>
        <p:nvSpPr>
          <p:cNvPr id="2" name="Footer Placeholder 1"/>
          <p:cNvSpPr>
            <a:spLocks noGrp="1"/>
          </p:cNvSpPr>
          <p:nvPr>
            <p:ph type="ftr" sz="quarter" idx="11"/>
          </p:nvPr>
        </p:nvSpPr>
        <p:spPr>
          <a:xfrm>
            <a:off x="4097676" y="6378666"/>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11</a:t>
            </a:fld>
            <a:endParaRPr lang="en-IN"/>
          </a:p>
        </p:txBody>
      </p:sp>
      <p:pic>
        <p:nvPicPr>
          <p:cNvPr id="12" name="Picture 11"/>
          <p:cNvPicPr>
            <a:picLocks noChangeAspect="1"/>
          </p:cNvPicPr>
          <p:nvPr/>
        </p:nvPicPr>
        <p:blipFill>
          <a:blip r:embed="rId3"/>
          <a:stretch>
            <a:fillRect/>
          </a:stretch>
        </p:blipFill>
        <p:spPr>
          <a:xfrm>
            <a:off x="0" y="0"/>
            <a:ext cx="12192000" cy="511552"/>
          </a:xfrm>
          <a:prstGeom prst="rect">
            <a:avLst/>
          </a:prstGeom>
        </p:spPr>
      </p:pic>
      <p:sp>
        <p:nvSpPr>
          <p:cNvPr id="15" name="TextBox 14"/>
          <p:cNvSpPr txBox="1"/>
          <p:nvPr/>
        </p:nvSpPr>
        <p:spPr>
          <a:xfrm>
            <a:off x="3739344" y="533648"/>
            <a:ext cx="3793026" cy="307777"/>
          </a:xfrm>
          <a:prstGeom prst="rect">
            <a:avLst/>
          </a:prstGeom>
          <a:solidFill>
            <a:schemeClr val="accent4">
              <a:lumMod val="40000"/>
              <a:lumOff val="60000"/>
            </a:schemeClr>
          </a:solidFill>
        </p:spPr>
        <p:txBody>
          <a:bodyPr wrap="none" rtlCol="0">
            <a:spAutoFit/>
          </a:bodyPr>
          <a:lstStyle/>
          <a:p>
            <a:r>
              <a:rPr lang="en-IN" sz="1400" b="1" dirty="0" smtClean="0">
                <a:latin typeface="Arial" panose="020B0604020202020204" pitchFamily="34" charset="0"/>
                <a:cs typeface="Arial" panose="020B0604020202020204" pitchFamily="34" charset="0"/>
              </a:rPr>
              <a:t>Gas entrainment through MV cooling weir</a:t>
            </a:r>
            <a:endParaRPr lang="en-IN" sz="1400" b="1" dirty="0">
              <a:latin typeface="Arial" panose="020B0604020202020204" pitchFamily="34" charset="0"/>
              <a:cs typeface="Arial" panose="020B0604020202020204" pitchFamily="34" charset="0"/>
            </a:endParaRPr>
          </a:p>
        </p:txBody>
      </p:sp>
      <p:sp>
        <p:nvSpPr>
          <p:cNvPr id="16" name="Rectangle 15"/>
          <p:cNvSpPr/>
          <p:nvPr/>
        </p:nvSpPr>
        <p:spPr>
          <a:xfrm>
            <a:off x="244485" y="1171300"/>
            <a:ext cx="4381943" cy="4739759"/>
          </a:xfrm>
          <a:prstGeom prst="rect">
            <a:avLst/>
          </a:prstGeom>
          <a:solidFill>
            <a:schemeClr val="accent1">
              <a:lumMod val="20000"/>
              <a:lumOff val="80000"/>
            </a:schemeClr>
          </a:solidFill>
        </p:spPr>
        <p:txBody>
          <a:bodyPr wrap="square">
            <a:spAutoFit/>
          </a:bodyPr>
          <a:lstStyle/>
          <a:p>
            <a:pPr marL="285750" indent="-285750" algn="just">
              <a:spcAft>
                <a:spcPts val="600"/>
              </a:spcAft>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Full scale slab model experiments indicated </a:t>
            </a:r>
          </a:p>
          <a:p>
            <a:pPr marL="804863" indent="-173038" algn="just">
              <a:spcAft>
                <a:spcPts val="600"/>
              </a:spcAft>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Gas bubbles entrain for all heights &gt; 100 mm</a:t>
            </a:r>
          </a:p>
          <a:p>
            <a:pPr marL="804863" indent="-173038" algn="just">
              <a:spcAft>
                <a:spcPts val="600"/>
              </a:spcAft>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All entrained </a:t>
            </a:r>
            <a:r>
              <a:rPr lang="en-GB" sz="1600" dirty="0">
                <a:latin typeface="Arial" panose="020B0604020202020204" pitchFamily="34" charset="0"/>
                <a:ea typeface="Times New Roman" panose="02020603050405020304" pitchFamily="18" charset="0"/>
                <a:cs typeface="Arial" panose="020B0604020202020204" pitchFamily="34" charset="0"/>
              </a:rPr>
              <a:t>gas bubbled out to free surface after </a:t>
            </a:r>
            <a:r>
              <a:rPr lang="en-GB" sz="1600" dirty="0" smtClean="0">
                <a:latin typeface="Arial" panose="020B0604020202020204" pitchFamily="34" charset="0"/>
                <a:ea typeface="Times New Roman" panose="02020603050405020304" pitchFamily="18" charset="0"/>
                <a:cs typeface="Arial" panose="020B0604020202020204" pitchFamily="34" charset="0"/>
              </a:rPr>
              <a:t>(penetration depth 700 mm)</a:t>
            </a:r>
          </a:p>
          <a:p>
            <a:pPr marL="804863" indent="-173038" algn="just">
              <a:spcAft>
                <a:spcPts val="600"/>
              </a:spcAft>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 Sufficient (~ 3 m) height available in collector plenum </a:t>
            </a:r>
          </a:p>
          <a:p>
            <a:pPr marL="285750" indent="-285750" algn="just">
              <a:spcAft>
                <a:spcPts val="6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possibility </a:t>
            </a:r>
            <a:r>
              <a:rPr lang="en-GB" sz="1600" dirty="0">
                <a:latin typeface="Arial" panose="020B0604020202020204" pitchFamily="34" charset="0"/>
                <a:cs typeface="Arial" panose="020B0604020202020204" pitchFamily="34" charset="0"/>
              </a:rPr>
              <a:t>of argon gas entering the pool due to differential solubility and leakage through </a:t>
            </a:r>
            <a:r>
              <a:rPr lang="en-GB" sz="1600" dirty="0" smtClean="0">
                <a:latin typeface="Arial" panose="020B0604020202020204" pitchFamily="34" charset="0"/>
                <a:cs typeface="Arial" panose="020B0604020202020204" pitchFamily="34" charset="0"/>
              </a:rPr>
              <a:t>T/Cs </a:t>
            </a:r>
            <a:r>
              <a:rPr lang="en-GB" sz="1600" dirty="0">
                <a:latin typeface="Arial" panose="020B0604020202020204" pitchFamily="34" charset="0"/>
                <a:cs typeface="Arial" panose="020B0604020202020204" pitchFamily="34" charset="0"/>
              </a:rPr>
              <a:t>or </a:t>
            </a:r>
            <a:r>
              <a:rPr lang="en-GB" sz="1600" dirty="0" smtClean="0">
                <a:latin typeface="Arial" panose="020B0604020202020204" pitchFamily="34" charset="0"/>
                <a:cs typeface="Arial" panose="020B0604020202020204" pitchFamily="34" charset="0"/>
              </a:rPr>
              <a:t>ARDM –  will bubble to the cover gas directly. </a:t>
            </a:r>
          </a:p>
          <a:p>
            <a:pPr marL="285750" indent="-285750" algn="just">
              <a:spcAft>
                <a:spcPts val="600"/>
              </a:spcAft>
              <a:buFont typeface="Arial" panose="020B0604020202020204" pitchFamily="34" charset="0"/>
              <a:buChar char="•"/>
            </a:pPr>
            <a:r>
              <a:rPr lang="en-IN" sz="1600" dirty="0" smtClean="0">
                <a:latin typeface="Arial" panose="020B0604020202020204" pitchFamily="34" charset="0"/>
                <a:ea typeface="Times New Roman" panose="02020603050405020304" pitchFamily="18" charset="0"/>
                <a:cs typeface="Arial" panose="020B0604020202020204" pitchFamily="34" charset="0"/>
              </a:rPr>
              <a:t>6 </a:t>
            </a:r>
            <a:r>
              <a:rPr lang="en-IN" sz="1600" dirty="0">
                <a:latin typeface="Arial" panose="020B0604020202020204" pitchFamily="34" charset="0"/>
                <a:ea typeface="Times New Roman" panose="02020603050405020304" pitchFamily="18" charset="0"/>
                <a:cs typeface="Arial" panose="020B0604020202020204" pitchFamily="34" charset="0"/>
              </a:rPr>
              <a:t>Purger SAs provided at the core periphery in case of gas entry into the grid plate </a:t>
            </a:r>
          </a:p>
          <a:p>
            <a:pPr marL="285750" indent="-285750" algn="just">
              <a:spcAft>
                <a:spcPts val="600"/>
              </a:spcAft>
              <a:buFont typeface="Arial" panose="020B0604020202020204"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6" name="Group 5"/>
          <p:cNvGrpSpPr/>
          <p:nvPr/>
        </p:nvGrpSpPr>
        <p:grpSpPr>
          <a:xfrm>
            <a:off x="5081864" y="1415142"/>
            <a:ext cx="3104194" cy="3776945"/>
            <a:chOff x="4046641" y="306821"/>
            <a:chExt cx="3314700" cy="4991100"/>
          </a:xfrm>
        </p:grpSpPr>
        <p:pic>
          <p:nvPicPr>
            <p:cNvPr id="19" name="Picture 18"/>
            <p:cNvPicPr>
              <a:picLocks noChangeAspect="1"/>
            </p:cNvPicPr>
            <p:nvPr/>
          </p:nvPicPr>
          <p:blipFill>
            <a:blip r:embed="rId4"/>
            <a:stretch>
              <a:fillRect/>
            </a:stretch>
          </p:blipFill>
          <p:spPr>
            <a:xfrm>
              <a:off x="4046641" y="306821"/>
              <a:ext cx="3314700" cy="4991100"/>
            </a:xfrm>
            <a:prstGeom prst="rect">
              <a:avLst/>
            </a:prstGeom>
          </p:spPr>
        </p:pic>
        <p:sp>
          <p:nvSpPr>
            <p:cNvPr id="20" name="Rectangle 19"/>
            <p:cNvSpPr/>
            <p:nvPr/>
          </p:nvSpPr>
          <p:spPr>
            <a:xfrm>
              <a:off x="4346369" y="3788229"/>
              <a:ext cx="475013" cy="13062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21" name="Rectangle 20"/>
            <p:cNvSpPr/>
            <p:nvPr/>
          </p:nvSpPr>
          <p:spPr>
            <a:xfrm>
              <a:off x="4892631" y="3142014"/>
              <a:ext cx="118755" cy="646215"/>
            </a:xfrm>
            <a:prstGeom prst="rect">
              <a:avLst/>
            </a:prstGeom>
            <a:gradFill>
              <a:gsLst>
                <a:gs pos="0">
                  <a:srgbClr val="FFFF00"/>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22" name="Rectangle 21"/>
            <p:cNvSpPr/>
            <p:nvPr/>
          </p:nvSpPr>
          <p:spPr>
            <a:xfrm>
              <a:off x="5434693" y="4154385"/>
              <a:ext cx="538596" cy="8510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23" name="Rectangle 22"/>
            <p:cNvSpPr/>
            <p:nvPr/>
          </p:nvSpPr>
          <p:spPr>
            <a:xfrm>
              <a:off x="4655127" y="4500748"/>
              <a:ext cx="629392" cy="154378"/>
            </a:xfrm>
            <a:prstGeom prst="rect">
              <a:avLst/>
            </a:prstGeom>
            <a:solidFill>
              <a:srgbClr val="F2ED1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565520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IAEA Technical Meeting on State-of-the-art Thermal Hydraulics of Fast Reactors</a:t>
            </a:r>
          </a:p>
          <a:p>
            <a:endParaRPr lang="en-IN" dirty="0"/>
          </a:p>
        </p:txBody>
      </p:sp>
      <p:sp>
        <p:nvSpPr>
          <p:cNvPr id="3" name="Slide Number Placeholder 2"/>
          <p:cNvSpPr>
            <a:spLocks noGrp="1"/>
          </p:cNvSpPr>
          <p:nvPr>
            <p:ph type="sldNum" sz="quarter" idx="12"/>
          </p:nvPr>
        </p:nvSpPr>
        <p:spPr/>
        <p:txBody>
          <a:bodyPr/>
          <a:lstStyle/>
          <a:p>
            <a:fld id="{84F59002-8F03-4A99-833D-06DF07FBC48D}" type="slidenum">
              <a:rPr lang="en-IN" smtClean="0"/>
              <a:pPr/>
              <a:t>12</a:t>
            </a:fld>
            <a:endParaRPr lang="en-IN" dirty="0"/>
          </a:p>
        </p:txBody>
      </p:sp>
      <p:sp>
        <p:nvSpPr>
          <p:cNvPr id="4" name="Rectangle 3"/>
          <p:cNvSpPr/>
          <p:nvPr/>
        </p:nvSpPr>
        <p:spPr>
          <a:xfrm>
            <a:off x="955612" y="1202192"/>
            <a:ext cx="8806647" cy="1815882"/>
          </a:xfrm>
          <a:prstGeom prst="rect">
            <a:avLst/>
          </a:prstGeom>
          <a:noFill/>
        </p:spPr>
        <p:txBody>
          <a:bodyPr wrap="square">
            <a:spAutoFit/>
          </a:bodyPr>
          <a:lstStyle/>
          <a:p>
            <a:pPr marL="285750" indent="-285750" algn="just">
              <a:buFont typeface="Arial" panose="020B0604020202020204"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E</a:t>
            </a:r>
            <a:r>
              <a:rPr lang="en-GB" sz="1600" dirty="0" smtClean="0">
                <a:latin typeface="Arial" panose="020B0604020202020204" pitchFamily="34" charset="0"/>
                <a:ea typeface="Times New Roman" panose="02020603050405020304" pitchFamily="18" charset="0"/>
                <a:cs typeface="Arial" panose="020B0604020202020204" pitchFamily="34" charset="0"/>
              </a:rPr>
              <a:t>xperiments </a:t>
            </a:r>
            <a:r>
              <a:rPr lang="en-GB" sz="1600" dirty="0">
                <a:latin typeface="Arial" panose="020B0604020202020204" pitchFamily="34" charset="0"/>
                <a:ea typeface="Times New Roman" panose="02020603050405020304" pitchFamily="18" charset="0"/>
                <a:cs typeface="Arial" panose="020B0604020202020204" pitchFamily="34" charset="0"/>
              </a:rPr>
              <a:t>on scaled down </a:t>
            </a:r>
            <a:r>
              <a:rPr lang="en-GB" sz="1600" dirty="0" smtClean="0">
                <a:latin typeface="Arial" panose="020B0604020202020204" pitchFamily="34" charset="0"/>
                <a:ea typeface="Times New Roman" panose="02020603050405020304" pitchFamily="18" charset="0"/>
                <a:cs typeface="Arial" panose="020B0604020202020204" pitchFamily="34" charset="0"/>
              </a:rPr>
              <a:t>models: oscillations of the hot pool mean level </a:t>
            </a:r>
            <a:r>
              <a:rPr lang="en-GB" sz="1600" dirty="0">
                <a:latin typeface="Arial" panose="020B0604020202020204" pitchFamily="34" charset="0"/>
                <a:ea typeface="Times New Roman" panose="02020603050405020304" pitchFamily="18" charset="0"/>
                <a:cs typeface="Arial" panose="020B0604020202020204" pitchFamily="34" charset="0"/>
              </a:rPr>
              <a:t>is of the order of 40 mm </a:t>
            </a:r>
            <a:r>
              <a:rPr lang="en-GB" sz="1600" dirty="0" smtClean="0">
                <a:latin typeface="Arial" panose="020B0604020202020204" pitchFamily="34" charset="0"/>
                <a:ea typeface="Times New Roman" panose="02020603050405020304" pitchFamily="18" charset="0"/>
                <a:cs typeface="Arial" panose="020B0604020202020204" pitchFamily="34" charset="0"/>
              </a:rPr>
              <a:t>and frequency ~1 </a:t>
            </a:r>
            <a:r>
              <a:rPr lang="en-GB" sz="1600" dirty="0">
                <a:latin typeface="Arial" panose="020B0604020202020204" pitchFamily="34" charset="0"/>
                <a:ea typeface="Times New Roman" panose="02020603050405020304" pitchFamily="18" charset="0"/>
                <a:cs typeface="Arial" panose="020B0604020202020204" pitchFamily="34" charset="0"/>
              </a:rPr>
              <a:t>Hz</a:t>
            </a:r>
            <a:r>
              <a:rPr lang="en-GB" sz="1600" dirty="0" smtClean="0">
                <a:latin typeface="Arial" panose="020B0604020202020204" pitchFamily="34" charset="0"/>
                <a:ea typeface="Times New Roman" panose="02020603050405020304" pitchFamily="18" charset="0"/>
                <a:cs typeface="Arial" panose="020B0604020202020204" pitchFamily="34" charset="0"/>
              </a:rPr>
              <a:t>.</a:t>
            </a:r>
          </a:p>
          <a:p>
            <a:pPr algn="just"/>
            <a:endParaRPr lang="en-GB" sz="16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Fatigue </a:t>
            </a:r>
            <a:r>
              <a:rPr lang="en-GB" sz="1600" dirty="0">
                <a:latin typeface="Arial" panose="020B0604020202020204" pitchFamily="34" charset="0"/>
                <a:ea typeface="Times New Roman" panose="02020603050405020304" pitchFamily="18" charset="0"/>
                <a:cs typeface="Arial" panose="020B0604020202020204" pitchFamily="34" charset="0"/>
              </a:rPr>
              <a:t>analysis indicated that amplitude of level oscillations </a:t>
            </a:r>
            <a:r>
              <a:rPr lang="en-GB" sz="1600" dirty="0" smtClean="0">
                <a:latin typeface="Arial" panose="020B0604020202020204" pitchFamily="34" charset="0"/>
                <a:ea typeface="Times New Roman" panose="02020603050405020304" pitchFamily="18" charset="0"/>
                <a:cs typeface="Arial" panose="020B0604020202020204" pitchFamily="34" charset="0"/>
              </a:rPr>
              <a:t>&lt; 55 </a:t>
            </a:r>
            <a:r>
              <a:rPr lang="en-GB" sz="1600" dirty="0">
                <a:latin typeface="Arial" panose="020B0604020202020204" pitchFamily="34" charset="0"/>
                <a:ea typeface="Times New Roman" panose="02020603050405020304" pitchFamily="18" charset="0"/>
                <a:cs typeface="Arial" panose="020B0604020202020204" pitchFamily="34" charset="0"/>
              </a:rPr>
              <a:t>mm, to prevent failure due to thermal striping </a:t>
            </a:r>
            <a:r>
              <a:rPr lang="en-GB" sz="1600" dirty="0" smtClean="0">
                <a:latin typeface="Arial" panose="020B0604020202020204" pitchFamily="34" charset="0"/>
                <a:ea typeface="Times New Roman" panose="02020603050405020304" pitchFamily="18" charset="0"/>
                <a:cs typeface="Arial" panose="020B0604020202020204" pitchFamily="34" charset="0"/>
              </a:rPr>
              <a:t>in IV.</a:t>
            </a:r>
          </a:p>
          <a:p>
            <a:pPr marL="285750" indent="-285750" algn="just">
              <a:buFont typeface="Arial" panose="020B0604020202020204"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The level oscillations </a:t>
            </a:r>
            <a:r>
              <a:rPr lang="en-GB" sz="1600" dirty="0">
                <a:latin typeface="Arial" panose="020B0604020202020204" pitchFamily="34" charset="0"/>
                <a:ea typeface="Times New Roman" panose="02020603050405020304" pitchFamily="18" charset="0"/>
                <a:cs typeface="Arial" panose="020B0604020202020204" pitchFamily="34" charset="0"/>
              </a:rPr>
              <a:t>can be measured with hot pool level detectors.</a:t>
            </a:r>
            <a:endParaRPr lang="en-IN" sz="1600" dirty="0">
              <a:latin typeface="Arial" panose="020B0604020202020204" pitchFamily="34" charset="0"/>
              <a:cs typeface="Arial" panose="020B0604020202020204" pitchFamily="34" charset="0"/>
            </a:endParaRPr>
          </a:p>
        </p:txBody>
      </p:sp>
      <p:sp>
        <p:nvSpPr>
          <p:cNvPr id="5" name="Rectangle 4"/>
          <p:cNvSpPr/>
          <p:nvPr/>
        </p:nvSpPr>
        <p:spPr>
          <a:xfrm>
            <a:off x="814097" y="724297"/>
            <a:ext cx="4011034" cy="338554"/>
          </a:xfrm>
          <a:prstGeom prst="rect">
            <a:avLst/>
          </a:prstGeom>
          <a:solidFill>
            <a:schemeClr val="accent2">
              <a:lumMod val="20000"/>
              <a:lumOff val="80000"/>
            </a:schemeClr>
          </a:solidFill>
        </p:spPr>
        <p:txBody>
          <a:bodyPr wrap="none">
            <a:spAutoFit/>
          </a:bodyPr>
          <a:lstStyle/>
          <a:p>
            <a:r>
              <a:rPr lang="en-IN" sz="1600" dirty="0">
                <a:latin typeface="Arial" panose="020B0604020202020204" pitchFamily="34" charset="0"/>
                <a:cs typeface="Arial" panose="020B0604020202020204" pitchFamily="34" charset="0"/>
              </a:rPr>
              <a:t>Investigations for structural integrity of IV  </a:t>
            </a:r>
          </a:p>
        </p:txBody>
      </p:sp>
      <p:sp>
        <p:nvSpPr>
          <p:cNvPr id="6" name="Rectangle 5"/>
          <p:cNvSpPr/>
          <p:nvPr/>
        </p:nvSpPr>
        <p:spPr>
          <a:xfrm>
            <a:off x="814097" y="3449362"/>
            <a:ext cx="2782410" cy="338554"/>
          </a:xfrm>
          <a:prstGeom prst="rect">
            <a:avLst/>
          </a:prstGeom>
          <a:solidFill>
            <a:srgbClr val="92D050"/>
          </a:solidFill>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Regulatory requirements</a:t>
            </a:r>
            <a:endParaRPr lang="en-IN" sz="1600" dirty="0">
              <a:latin typeface="Arial" panose="020B0604020202020204" pitchFamily="34" charset="0"/>
              <a:cs typeface="Arial" panose="020B0604020202020204" pitchFamily="34" charset="0"/>
            </a:endParaRPr>
          </a:p>
        </p:txBody>
      </p:sp>
      <p:sp>
        <p:nvSpPr>
          <p:cNvPr id="7" name="Rectangle 6"/>
          <p:cNvSpPr/>
          <p:nvPr/>
        </p:nvSpPr>
        <p:spPr>
          <a:xfrm>
            <a:off x="814097" y="4401127"/>
            <a:ext cx="10348220" cy="1077218"/>
          </a:xfrm>
          <a:prstGeom prst="rect">
            <a:avLst/>
          </a:prstGeom>
          <a:solidFill>
            <a:schemeClr val="bg2"/>
          </a:solidFill>
        </p:spPr>
        <p:txBody>
          <a:bodyPr wrap="square">
            <a:spAutoFit/>
          </a:bodyPr>
          <a:lstStyle/>
          <a:p>
            <a:pPr algn="just"/>
            <a:r>
              <a:rPr lang="en-IN" sz="1600" dirty="0" smtClean="0">
                <a:solidFill>
                  <a:srgbClr val="002060"/>
                </a:solidFill>
                <a:latin typeface="Arial" panose="020B0604020202020204" pitchFamily="34" charset="0"/>
                <a:cs typeface="Arial" panose="020B0604020202020204" pitchFamily="34" charset="0"/>
              </a:rPr>
              <a:t>AERB/NPP/FBR/SC-D:</a:t>
            </a:r>
          </a:p>
          <a:p>
            <a:pPr algn="just"/>
            <a:r>
              <a:rPr lang="en-IN" sz="1600" i="1" dirty="0" smtClean="0">
                <a:latin typeface="Arial" panose="020B0604020202020204" pitchFamily="34" charset="0"/>
                <a:cs typeface="Arial" panose="020B0604020202020204" pitchFamily="34" charset="0"/>
              </a:rPr>
              <a:t>“The </a:t>
            </a:r>
            <a:r>
              <a:rPr lang="en-IN" sz="1600" i="1" dirty="0">
                <a:latin typeface="Arial" panose="020B0604020202020204" pitchFamily="34" charset="0"/>
                <a:cs typeface="Arial" panose="020B0604020202020204" pitchFamily="34" charset="0"/>
              </a:rPr>
              <a:t>primary coolant circuit shall be designed to prevent ingress of oil or gas into it. In case of insertion of gas or oil, the likelihood of which shall be remote, the resulting reactivity change shall be within the capabilities of the shutdown systems”.</a:t>
            </a:r>
          </a:p>
        </p:txBody>
      </p:sp>
      <p:pic>
        <p:nvPicPr>
          <p:cNvPr id="8" name="Picture 7"/>
          <p:cNvPicPr>
            <a:picLocks noChangeAspect="1"/>
          </p:cNvPicPr>
          <p:nvPr/>
        </p:nvPicPr>
        <p:blipFill>
          <a:blip r:embed="rId2"/>
          <a:stretch>
            <a:fillRect/>
          </a:stretch>
        </p:blipFill>
        <p:spPr>
          <a:xfrm>
            <a:off x="0" y="0"/>
            <a:ext cx="12192000" cy="511552"/>
          </a:xfrm>
          <a:prstGeom prst="rect">
            <a:avLst/>
          </a:prstGeom>
        </p:spPr>
      </p:pic>
    </p:spTree>
    <p:extLst>
      <p:ext uri="{BB962C8B-B14F-4D97-AF65-F5344CB8AC3E}">
        <p14:creationId xmlns:p14="http://schemas.microsoft.com/office/powerpoint/2010/main" val="2345569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50474" y="6349528"/>
            <a:ext cx="5747410" cy="365125"/>
          </a:xfrm>
        </p:spPr>
        <p:txBody>
          <a:bodyPr/>
          <a:lstStyle/>
          <a:p>
            <a:r>
              <a:rPr lang="en-IN" smtClean="0"/>
              <a:t>IAEA Technical Meeting on State-of-the-art Thermal Hydraulics of Fast Reactors </a:t>
            </a:r>
            <a:endParaRPr lang="en-IN"/>
          </a:p>
        </p:txBody>
      </p:sp>
      <p:sp>
        <p:nvSpPr>
          <p:cNvPr id="5" name="Slide Number Placeholder 4"/>
          <p:cNvSpPr>
            <a:spLocks noGrp="1"/>
          </p:cNvSpPr>
          <p:nvPr>
            <p:ph type="sldNum" sz="quarter" idx="12"/>
          </p:nvPr>
        </p:nvSpPr>
        <p:spPr/>
        <p:txBody>
          <a:bodyPr/>
          <a:lstStyle/>
          <a:p>
            <a:fld id="{C758A1A5-69D1-4A5D-9CC4-8E8FD2C6B494}" type="slidenum">
              <a:rPr lang="en-IN" smtClean="0"/>
              <a:t>13</a:t>
            </a:fld>
            <a:endParaRPr lang="en-IN"/>
          </a:p>
        </p:txBody>
      </p:sp>
      <p:sp>
        <p:nvSpPr>
          <p:cNvPr id="8" name="Rectangle 7"/>
          <p:cNvSpPr/>
          <p:nvPr/>
        </p:nvSpPr>
        <p:spPr>
          <a:xfrm>
            <a:off x="0" y="0"/>
            <a:ext cx="12192000" cy="49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b="1" cap="all" dirty="0">
                <a:latin typeface="Arial" panose="020B0604020202020204" pitchFamily="34" charset="0"/>
                <a:cs typeface="Arial" panose="020B0604020202020204" pitchFamily="34" charset="0"/>
              </a:rPr>
              <a:t>CELLULAR CONVECTION </a:t>
            </a:r>
            <a:endParaRPr lang="en-IN" b="1" cap="all" dirty="0">
              <a:latin typeface="Arial" panose="020B0604020202020204" pitchFamily="34" charset="0"/>
              <a:cs typeface="Arial" panose="020B0604020202020204" pitchFamily="34" charset="0"/>
            </a:endParaRPr>
          </a:p>
        </p:txBody>
      </p:sp>
      <p:sp>
        <p:nvSpPr>
          <p:cNvPr id="9" name="Rectangle 8"/>
          <p:cNvSpPr/>
          <p:nvPr/>
        </p:nvSpPr>
        <p:spPr>
          <a:xfrm>
            <a:off x="195943" y="601603"/>
            <a:ext cx="7162800" cy="3046988"/>
          </a:xfrm>
          <a:prstGeom prst="rect">
            <a:avLst/>
          </a:prstGeom>
        </p:spPr>
        <p:txBody>
          <a:bodyPr wrap="square">
            <a:spAutoFit/>
          </a:bodyPr>
          <a:lstStyle/>
          <a:p>
            <a:pPr marL="285750" indent="-285750">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Reactor Top </a:t>
            </a:r>
            <a:r>
              <a:rPr lang="en-GB" sz="1600" dirty="0">
                <a:latin typeface="Arial" panose="020B0604020202020204" pitchFamily="34" charset="0"/>
                <a:ea typeface="Times New Roman" panose="02020603050405020304" pitchFamily="18" charset="0"/>
                <a:cs typeface="Arial" panose="020B0604020202020204" pitchFamily="34" charset="0"/>
              </a:rPr>
              <a:t>shield </a:t>
            </a:r>
            <a:r>
              <a:rPr lang="en-GB" sz="1600" dirty="0" smtClean="0">
                <a:latin typeface="Arial" panose="020B0604020202020204" pitchFamily="34" charset="0"/>
                <a:ea typeface="Times New Roman" panose="02020603050405020304" pitchFamily="18" charset="0"/>
                <a:cs typeface="Arial" panose="020B0604020202020204" pitchFamily="34" charset="0"/>
              </a:rPr>
              <a:t>is </a:t>
            </a:r>
            <a:r>
              <a:rPr lang="en-GB" sz="1600" dirty="0">
                <a:latin typeface="Arial" panose="020B0604020202020204" pitchFamily="34" charset="0"/>
                <a:ea typeface="Times New Roman" panose="02020603050405020304" pitchFamily="18" charset="0"/>
                <a:cs typeface="Arial" panose="020B0604020202020204" pitchFamily="34" charset="0"/>
              </a:rPr>
              <a:t>in contact with cover gas at ~ 700 K at the bottom and </a:t>
            </a:r>
            <a:r>
              <a:rPr lang="en-GB" sz="1600" dirty="0" smtClean="0">
                <a:latin typeface="Arial" panose="020B0604020202020204" pitchFamily="34" charset="0"/>
                <a:ea typeface="Times New Roman" panose="02020603050405020304" pitchFamily="18" charset="0"/>
                <a:cs typeface="Arial" panose="020B0604020202020204" pitchFamily="34" charset="0"/>
              </a:rPr>
              <a:t>RCB atmosphere at </a:t>
            </a:r>
            <a:r>
              <a:rPr lang="en-GB" sz="1600" dirty="0">
                <a:latin typeface="Arial" panose="020B0604020202020204" pitchFamily="34" charset="0"/>
                <a:ea typeface="Times New Roman" panose="02020603050405020304" pitchFamily="18" charset="0"/>
                <a:cs typeface="Arial" panose="020B0604020202020204" pitchFamily="34" charset="0"/>
              </a:rPr>
              <a:t>the top. </a:t>
            </a:r>
            <a:endParaRPr lang="en-GB" sz="16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A </a:t>
            </a:r>
            <a:r>
              <a:rPr lang="en-GB" sz="1600" dirty="0">
                <a:latin typeface="Arial" panose="020B0604020202020204" pitchFamily="34" charset="0"/>
                <a:ea typeface="Times New Roman" panose="02020603050405020304" pitchFamily="18" charset="0"/>
                <a:cs typeface="Arial" panose="020B0604020202020204" pitchFamily="34" charset="0"/>
              </a:rPr>
              <a:t>warm roof concept has been adopted in </a:t>
            </a:r>
            <a:r>
              <a:rPr lang="en-GB" sz="1600" dirty="0" smtClean="0">
                <a:latin typeface="Arial" panose="020B0604020202020204" pitchFamily="34" charset="0"/>
                <a:ea typeface="Times New Roman" panose="02020603050405020304" pitchFamily="18" charset="0"/>
                <a:cs typeface="Arial" panose="020B0604020202020204" pitchFamily="34" charset="0"/>
              </a:rPr>
              <a:t>PFBR-Air </a:t>
            </a:r>
            <a:r>
              <a:rPr lang="en-GB" sz="1600" dirty="0">
                <a:latin typeface="Arial" panose="020B0604020202020204" pitchFamily="34" charset="0"/>
                <a:ea typeface="Times New Roman" panose="02020603050405020304" pitchFamily="18" charset="0"/>
                <a:cs typeface="Arial" panose="020B0604020202020204" pitchFamily="34" charset="0"/>
              </a:rPr>
              <a:t>cooling system is </a:t>
            </a:r>
            <a:r>
              <a:rPr lang="en-GB" sz="1600" dirty="0" smtClean="0">
                <a:latin typeface="Arial" panose="020B0604020202020204" pitchFamily="34" charset="0"/>
                <a:ea typeface="Times New Roman" panose="02020603050405020304" pitchFamily="18" charset="0"/>
                <a:cs typeface="Arial" panose="020B0604020202020204" pitchFamily="34" charset="0"/>
              </a:rPr>
              <a:t>in </a:t>
            </a:r>
            <a:r>
              <a:rPr lang="en-GB" sz="1600" dirty="0">
                <a:latin typeface="Arial" panose="020B0604020202020204" pitchFamily="34" charset="0"/>
                <a:ea typeface="Times New Roman" panose="02020603050405020304" pitchFamily="18" charset="0"/>
                <a:cs typeface="Arial" panose="020B0604020202020204" pitchFamily="34" charset="0"/>
              </a:rPr>
              <a:t>each compartment </a:t>
            </a:r>
            <a:r>
              <a:rPr lang="en-GB" sz="1600" dirty="0" smtClean="0">
                <a:latin typeface="Arial" panose="020B0604020202020204" pitchFamily="34" charset="0"/>
                <a:ea typeface="Times New Roman" panose="02020603050405020304" pitchFamily="18" charset="0"/>
                <a:cs typeface="Arial" panose="020B0604020202020204" pitchFamily="34" charset="0"/>
              </a:rPr>
              <a:t>to maintain T ~</a:t>
            </a:r>
            <a:r>
              <a:rPr lang="en-GB" sz="1600" dirty="0">
                <a:latin typeface="Arial" panose="020B0604020202020204" pitchFamily="34" charset="0"/>
                <a:ea typeface="Times New Roman" panose="02020603050405020304" pitchFamily="18" charset="0"/>
                <a:cs typeface="Arial" panose="020B0604020202020204" pitchFamily="34" charset="0"/>
              </a:rPr>
              <a:t>393 </a:t>
            </a:r>
            <a:r>
              <a:rPr lang="en-GB" sz="1600" dirty="0" smtClean="0">
                <a:latin typeface="Arial" panose="020B0604020202020204" pitchFamily="34" charset="0"/>
                <a:ea typeface="Times New Roman" panose="02020603050405020304" pitchFamily="18" charset="0"/>
                <a:cs typeface="Arial" panose="020B0604020202020204" pitchFamily="34" charset="0"/>
              </a:rPr>
              <a:t>K.</a:t>
            </a:r>
          </a:p>
          <a:p>
            <a:pPr marL="285750" indent="-285750">
              <a:buFont typeface="Arial" panose="020B0604020202020204"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IN" sz="1600" dirty="0">
                <a:latin typeface="Arial" panose="020B0604020202020204" pitchFamily="34" charset="0"/>
                <a:ea typeface="Times New Roman" panose="02020603050405020304" pitchFamily="18" charset="0"/>
                <a:cs typeface="Arial" panose="020B0604020202020204" pitchFamily="34" charset="0"/>
              </a:rPr>
              <a:t>This is achieved by provision </a:t>
            </a:r>
            <a:r>
              <a:rPr lang="en-IN" sz="1600" dirty="0" smtClean="0">
                <a:latin typeface="Arial" panose="020B0604020202020204" pitchFamily="34" charset="0"/>
                <a:ea typeface="Times New Roman" panose="02020603050405020304" pitchFamily="18" charset="0"/>
                <a:cs typeface="Arial" panose="020B0604020202020204" pitchFamily="34" charset="0"/>
              </a:rPr>
              <a:t>of a cooling system within top shield </a:t>
            </a:r>
            <a:r>
              <a:rPr lang="en-IN" sz="1600" dirty="0">
                <a:latin typeface="Arial" panose="020B0604020202020204" pitchFamily="34" charset="0"/>
                <a:ea typeface="Times New Roman" panose="02020603050405020304" pitchFamily="18" charset="0"/>
                <a:cs typeface="Arial" panose="020B0604020202020204" pitchFamily="34" charset="0"/>
              </a:rPr>
              <a:t>using air as the </a:t>
            </a:r>
            <a:r>
              <a:rPr lang="en-IN" sz="1600" dirty="0" smtClean="0">
                <a:latin typeface="Arial" panose="020B0604020202020204" pitchFamily="34" charset="0"/>
                <a:ea typeface="Times New Roman" panose="02020603050405020304" pitchFamily="18" charset="0"/>
                <a:cs typeface="Arial" panose="020B0604020202020204" pitchFamily="34" charset="0"/>
              </a:rPr>
              <a:t>coolant</a:t>
            </a:r>
          </a:p>
          <a:p>
            <a:pPr marL="285750" indent="-285750">
              <a:buFont typeface="Arial" panose="020B0604020202020204" pitchFamily="34" charset="0"/>
              <a:buChar char="•"/>
            </a:pPr>
            <a:endParaRPr lang="en-IN"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The penetrations in RS (CP-SRP ,LRP-SRP, Pump-IHX) form annular enclosures with large aspect ratios ( H=2 m, w = 10-20 mm) resulting in  asymmetric convection.</a:t>
            </a:r>
            <a:endParaRPr lang="en-IN" sz="1600" dirty="0">
              <a:latin typeface="Arial" panose="020B0604020202020204" pitchFamily="34" charset="0"/>
              <a:cs typeface="Arial" panose="020B0604020202020204" pitchFamily="34" charset="0"/>
            </a:endParaRPr>
          </a:p>
        </p:txBody>
      </p:sp>
      <p:sp>
        <p:nvSpPr>
          <p:cNvPr id="13" name="Rectangle 12"/>
          <p:cNvSpPr/>
          <p:nvPr/>
        </p:nvSpPr>
        <p:spPr>
          <a:xfrm>
            <a:off x="1363113" y="4082256"/>
            <a:ext cx="9753600" cy="2123658"/>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A</a:t>
            </a:r>
            <a:r>
              <a:rPr lang="en-GB" sz="1600" dirty="0" smtClean="0">
                <a:latin typeface="Arial" panose="020B0604020202020204" pitchFamily="34" charset="0"/>
                <a:cs typeface="Arial" panose="020B0604020202020204" pitchFamily="34" charset="0"/>
              </a:rPr>
              <a:t>nalysed using in-house </a:t>
            </a:r>
            <a:r>
              <a:rPr lang="en-GB" sz="1600" dirty="0">
                <a:latin typeface="Arial" panose="020B0604020202020204" pitchFamily="34" charset="0"/>
                <a:cs typeface="Arial" panose="020B0604020202020204" pitchFamily="34" charset="0"/>
              </a:rPr>
              <a:t>developed code THYC-2D and by commercial CFD </a:t>
            </a:r>
            <a:r>
              <a:rPr lang="en-GB" sz="1600" dirty="0" smtClean="0">
                <a:latin typeface="Arial" panose="020B0604020202020204" pitchFamily="34" charset="0"/>
                <a:cs typeface="Arial" panose="020B0604020202020204" pitchFamily="34" charset="0"/>
              </a:rPr>
              <a:t>code STAR-CD</a:t>
            </a: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C</a:t>
            </a:r>
            <a:r>
              <a:rPr lang="en-GB" sz="1600" dirty="0" smtClean="0">
                <a:latin typeface="Arial" panose="020B0604020202020204" pitchFamily="34" charset="0"/>
                <a:cs typeface="Arial" panose="020B0604020202020204" pitchFamily="34" charset="0"/>
              </a:rPr>
              <a:t>ircumferential  </a:t>
            </a:r>
            <a:r>
              <a:rPr lang="en-GB" sz="1600" dirty="0">
                <a:latin typeface="Arial" panose="020B0604020202020204" pitchFamily="34" charset="0"/>
                <a:cs typeface="Arial" panose="020B0604020202020204" pitchFamily="34" charset="0"/>
              </a:rPr>
              <a:t>∆</a:t>
            </a:r>
            <a:r>
              <a:rPr lang="en-GB" sz="1600" dirty="0" smtClean="0">
                <a:latin typeface="Arial" panose="020B0604020202020204" pitchFamily="34" charset="0"/>
                <a:cs typeface="Arial" panose="020B0604020202020204" pitchFamily="34" charset="0"/>
              </a:rPr>
              <a:t>T </a:t>
            </a:r>
            <a:r>
              <a:rPr lang="en-GB" sz="1600" dirty="0">
                <a:latin typeface="Arial" panose="020B0604020202020204" pitchFamily="34" charset="0"/>
                <a:cs typeface="Arial" panose="020B0604020202020204" pitchFamily="34" charset="0"/>
              </a:rPr>
              <a:t>in gas decreases with height and </a:t>
            </a:r>
            <a:r>
              <a:rPr lang="en-GB" sz="1600" dirty="0" smtClean="0">
                <a:latin typeface="Arial" panose="020B0604020202020204" pitchFamily="34" charset="0"/>
                <a:cs typeface="Arial" panose="020B0604020202020204" pitchFamily="34" charset="0"/>
              </a:rPr>
              <a:t>∆</a:t>
            </a:r>
            <a:r>
              <a:rPr lang="en-GB" sz="1600" dirty="0" err="1" smtClean="0">
                <a:latin typeface="Arial" panose="020B0604020202020204" pitchFamily="34" charset="0"/>
                <a:cs typeface="Arial" panose="020B0604020202020204" pitchFamily="34" charset="0"/>
              </a:rPr>
              <a:t>T</a:t>
            </a:r>
            <a:r>
              <a:rPr lang="en-GB" sz="1200" dirty="0" err="1" smtClean="0">
                <a:latin typeface="Arial" panose="020B0604020202020204" pitchFamily="34" charset="0"/>
                <a:cs typeface="Arial" panose="020B0604020202020204" pitchFamily="34" charset="0"/>
              </a:rPr>
              <a:t>max</a:t>
            </a:r>
            <a:r>
              <a:rPr lang="en-GB" sz="120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occurred </a:t>
            </a:r>
            <a:r>
              <a:rPr lang="en-GB" sz="1600" dirty="0">
                <a:latin typeface="Arial" panose="020B0604020202020204" pitchFamily="34" charset="0"/>
                <a:cs typeface="Arial" panose="020B0604020202020204" pitchFamily="34" charset="0"/>
              </a:rPr>
              <a:t>at the bottom of the </a:t>
            </a:r>
            <a:r>
              <a:rPr lang="en-GB" sz="1600" dirty="0" smtClean="0">
                <a:latin typeface="Arial" panose="020B0604020202020204" pitchFamily="34" charset="0"/>
                <a:cs typeface="Arial" panose="020B0604020202020204" pitchFamily="34" charset="0"/>
              </a:rPr>
              <a:t>annulus.</a:t>
            </a:r>
          </a:p>
          <a:p>
            <a:pPr marL="285750" indent="-285750" algn="just">
              <a:spcAft>
                <a:spcPts val="6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For primary </a:t>
            </a:r>
            <a:r>
              <a:rPr lang="en-GB" sz="1600" dirty="0">
                <a:latin typeface="Arial" panose="020B0604020202020204" pitchFamily="34" charset="0"/>
                <a:cs typeface="Arial" panose="020B0604020202020204" pitchFamily="34" charset="0"/>
              </a:rPr>
              <a:t>pump penetration, the mean circumferential ∆T in the pump penetration shell in </a:t>
            </a:r>
            <a:r>
              <a:rPr lang="en-GB" sz="1600" dirty="0" smtClean="0">
                <a:latin typeface="Arial" panose="020B0604020202020204" pitchFamily="34" charset="0"/>
                <a:cs typeface="Arial" panose="020B0604020202020204" pitchFamily="34" charset="0"/>
              </a:rPr>
              <a:t>RS </a:t>
            </a:r>
            <a:r>
              <a:rPr lang="en-GB" sz="1600" dirty="0">
                <a:latin typeface="Arial" panose="020B0604020202020204" pitchFamily="34" charset="0"/>
                <a:cs typeface="Arial" panose="020B0604020202020204" pitchFamily="34" charset="0"/>
              </a:rPr>
              <a:t>(which is cooled by air) is 18 K and that in the shell forming part of the pump (where there is no cooling) is 38 </a:t>
            </a:r>
            <a:r>
              <a:rPr lang="en-GB" sz="1600" dirty="0" smtClean="0">
                <a:latin typeface="Arial" panose="020B0604020202020204" pitchFamily="34" charset="0"/>
                <a:cs typeface="Arial" panose="020B0604020202020204" pitchFamily="34" charset="0"/>
              </a:rPr>
              <a:t>K</a:t>
            </a:r>
          </a:p>
          <a:p>
            <a:pPr marL="285750" indent="-285750" algn="just">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Thermal stress analysis </a:t>
            </a:r>
            <a:r>
              <a:rPr lang="en-GB" sz="1600" dirty="0" smtClean="0">
                <a:latin typeface="Arial" panose="020B0604020202020204" pitchFamily="34" charset="0"/>
                <a:cs typeface="Arial" panose="020B0604020202020204" pitchFamily="34" charset="0"/>
              </a:rPr>
              <a:t>indicate max. stress </a:t>
            </a:r>
            <a:r>
              <a:rPr lang="en-GB" sz="1600" dirty="0">
                <a:latin typeface="Arial" panose="020B0604020202020204" pitchFamily="34" charset="0"/>
                <a:cs typeface="Arial" panose="020B0604020202020204" pitchFamily="34" charset="0"/>
              </a:rPr>
              <a:t>at the vicinity of the bottom plate </a:t>
            </a:r>
            <a:r>
              <a:rPr lang="en-GB" sz="1600" dirty="0" smtClean="0">
                <a:latin typeface="Arial" panose="020B0604020202020204" pitchFamily="34" charset="0"/>
                <a:cs typeface="Arial" panose="020B0604020202020204" pitchFamily="34" charset="0"/>
              </a:rPr>
              <a:t>~ 34 MPa. </a:t>
            </a:r>
          </a:p>
          <a:p>
            <a:pPr marL="285750" indent="-285750" algn="just">
              <a:spcAft>
                <a:spcPts val="600"/>
              </a:spcAft>
              <a:buFont typeface="Arial" panose="020B0604020202020204" pitchFamily="34" charset="0"/>
              <a:buChar char="•"/>
            </a:pPr>
            <a:r>
              <a:rPr lang="en-GB" sz="1600" dirty="0" smtClean="0">
                <a:latin typeface="Arial" panose="020B0604020202020204" pitchFamily="34" charset="0"/>
                <a:cs typeface="Arial" panose="020B0604020202020204" pitchFamily="34" charset="0"/>
              </a:rPr>
              <a:t>Along with NC ,surface radiation plays an important role.</a:t>
            </a:r>
          </a:p>
        </p:txBody>
      </p:sp>
      <p:sp>
        <p:nvSpPr>
          <p:cNvPr id="14" name="TextBox 13"/>
          <p:cNvSpPr txBox="1"/>
          <p:nvPr/>
        </p:nvSpPr>
        <p:spPr>
          <a:xfrm>
            <a:off x="533398" y="3712924"/>
            <a:ext cx="1659429" cy="369332"/>
          </a:xfrm>
          <a:prstGeom prst="rect">
            <a:avLst/>
          </a:prstGeom>
          <a:solidFill>
            <a:schemeClr val="accent2">
              <a:lumMod val="40000"/>
              <a:lumOff val="60000"/>
            </a:schemeClr>
          </a:solidFill>
        </p:spPr>
        <p:txBody>
          <a:bodyPr wrap="none" rtlCol="0">
            <a:spAutoFit/>
          </a:bodyPr>
          <a:lstStyle/>
          <a:p>
            <a:r>
              <a:rPr lang="en-IN" dirty="0" smtClean="0">
                <a:latin typeface="Arial" panose="020B0604020202020204" pitchFamily="34" charset="0"/>
                <a:cs typeface="Arial" panose="020B0604020202020204" pitchFamily="34" charset="0"/>
              </a:rPr>
              <a:t>Investigations </a:t>
            </a:r>
            <a:endParaRPr lang="en-IN"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543800" y="759815"/>
            <a:ext cx="3951514" cy="2270527"/>
          </a:xfrm>
          <a:prstGeom prst="rect">
            <a:avLst/>
          </a:prstGeom>
        </p:spPr>
      </p:pic>
    </p:spTree>
    <p:extLst>
      <p:ext uri="{BB962C8B-B14F-4D97-AF65-F5344CB8AC3E}">
        <p14:creationId xmlns:p14="http://schemas.microsoft.com/office/powerpoint/2010/main" val="2935670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14849" y="6364398"/>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14</a:t>
            </a:fld>
            <a:endParaRPr lang="en-IN"/>
          </a:p>
        </p:txBody>
      </p:sp>
      <p:sp>
        <p:nvSpPr>
          <p:cNvPr id="7" name="Rectangle 6"/>
          <p:cNvSpPr/>
          <p:nvPr/>
        </p:nvSpPr>
        <p:spPr>
          <a:xfrm>
            <a:off x="665668" y="2930154"/>
            <a:ext cx="2710999" cy="369332"/>
          </a:xfrm>
          <a:prstGeom prst="rect">
            <a:avLst/>
          </a:prstGeom>
          <a:solidFill>
            <a:srgbClr val="92D050"/>
          </a:solidFill>
        </p:spPr>
        <p:txBody>
          <a:bodyPr wrap="none">
            <a:spAutoFit/>
          </a:bodyPr>
          <a:lstStyle/>
          <a:p>
            <a:r>
              <a:rPr lang="en-IN" dirty="0" smtClean="0">
                <a:latin typeface="Arial" panose="020B0604020202020204" pitchFamily="34" charset="0"/>
                <a:cs typeface="Arial" panose="020B0604020202020204" pitchFamily="34" charset="0"/>
              </a:rPr>
              <a:t>Regulatory requirements</a:t>
            </a:r>
            <a:endParaRPr lang="en-IN" dirty="0">
              <a:latin typeface="Arial" panose="020B0604020202020204" pitchFamily="34" charset="0"/>
              <a:cs typeface="Arial" panose="020B0604020202020204" pitchFamily="34" charset="0"/>
            </a:endParaRPr>
          </a:p>
        </p:txBody>
      </p:sp>
      <p:sp>
        <p:nvSpPr>
          <p:cNvPr id="8" name="Rectangle 7"/>
          <p:cNvSpPr/>
          <p:nvPr/>
        </p:nvSpPr>
        <p:spPr>
          <a:xfrm>
            <a:off x="665668" y="3672482"/>
            <a:ext cx="10111189" cy="2031325"/>
          </a:xfrm>
          <a:prstGeom prst="rect">
            <a:avLst/>
          </a:prstGeom>
          <a:solidFill>
            <a:schemeClr val="accent6">
              <a:lumMod val="20000"/>
              <a:lumOff val="80000"/>
            </a:schemeClr>
          </a:solidFill>
        </p:spPr>
        <p:txBody>
          <a:bodyPr wrap="square">
            <a:spAutoFit/>
          </a:bodyPr>
          <a:lstStyle/>
          <a:p>
            <a:r>
              <a:rPr lang="en-IN" dirty="0">
                <a:latin typeface="Arial" panose="020B0604020202020204" pitchFamily="34" charset="0"/>
                <a:cs typeface="Arial" panose="020B0604020202020204" pitchFamily="34" charset="0"/>
              </a:rPr>
              <a:t>AERB/NPP/SFR/SC-D :</a:t>
            </a:r>
            <a:r>
              <a:rPr lang="en-IN" dirty="0" smtClean="0">
                <a:latin typeface="Arial" panose="020B0604020202020204" pitchFamily="34" charset="0"/>
                <a:cs typeface="Arial" panose="020B0604020202020204" pitchFamily="34" charset="0"/>
              </a:rPr>
              <a:t>	</a:t>
            </a:r>
          </a:p>
          <a:p>
            <a:endParaRPr lang="en-IN" dirty="0">
              <a:latin typeface="Arial" panose="020B0604020202020204" pitchFamily="34" charset="0"/>
              <a:cs typeface="Arial" panose="020B0604020202020204" pitchFamily="34" charset="0"/>
            </a:endParaRPr>
          </a:p>
          <a:p>
            <a:r>
              <a:rPr lang="en-IN" i="1" dirty="0" smtClean="0">
                <a:latin typeface="Arial" panose="020B0604020202020204" pitchFamily="34" charset="0"/>
                <a:cs typeface="Arial" panose="020B0604020202020204" pitchFamily="34" charset="0"/>
              </a:rPr>
              <a:t>“Auxiliary </a:t>
            </a:r>
            <a:r>
              <a:rPr lang="en-IN" i="1" dirty="0">
                <a:latin typeface="Arial" panose="020B0604020202020204" pitchFamily="34" charset="0"/>
                <a:cs typeface="Arial" panose="020B0604020202020204" pitchFamily="34" charset="0"/>
              </a:rPr>
              <a:t>cooling circuits (like reactor assembly top shield cooling, reactor vault concrete cooling) shall be designed with sufficient capacity and redundancy to remove the heat from the sources to the ultimate heat sinks without exceeding the specified limits during all the operational conditions and design basis events. Considerations shall be given for the compatibility of fluids in the two </a:t>
            </a:r>
            <a:r>
              <a:rPr lang="en-IN" i="1" dirty="0" smtClean="0">
                <a:latin typeface="Arial" panose="020B0604020202020204" pitchFamily="34" charset="0"/>
                <a:cs typeface="Arial" panose="020B0604020202020204" pitchFamily="34" charset="0"/>
              </a:rPr>
              <a:t>circuits” </a:t>
            </a:r>
            <a:endParaRPr lang="en-IN" i="1" dirty="0">
              <a:latin typeface="Arial" panose="020B0604020202020204" pitchFamily="34" charset="0"/>
              <a:cs typeface="Arial" panose="020B0604020202020204" pitchFamily="34" charset="0"/>
            </a:endParaRPr>
          </a:p>
        </p:txBody>
      </p:sp>
      <p:sp>
        <p:nvSpPr>
          <p:cNvPr id="9" name="Rectangle 8"/>
          <p:cNvSpPr/>
          <p:nvPr/>
        </p:nvSpPr>
        <p:spPr>
          <a:xfrm>
            <a:off x="580560" y="927798"/>
            <a:ext cx="9904361" cy="1477328"/>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radial temperature gradient in the sectors is estimated to be ~12 K against the acceptable limits of 30 K. </a:t>
            </a:r>
          </a:p>
          <a:p>
            <a:pPr marL="285750" indent="-285750" algn="just">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3-D CFD simulations validated against the experiments carried out in full scale model of Large component Test Rig (LCTR) at IGCAR and the COBA experimental facility .</a:t>
            </a:r>
          </a:p>
          <a:p>
            <a:pPr marL="285750" indent="-285750" algn="just">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 The circumferential ∆T observed in the experiments ~10 to 15 K</a:t>
            </a:r>
            <a:endParaRPr lang="en-IN" sz="1600" dirty="0">
              <a:latin typeface="Arial" panose="020B0604020202020204" pitchFamily="34" charset="0"/>
              <a:cs typeface="Arial" panose="020B0604020202020204" pitchFamily="34" charset="0"/>
            </a:endParaRPr>
          </a:p>
        </p:txBody>
      </p:sp>
      <p:sp>
        <p:nvSpPr>
          <p:cNvPr id="10" name="Rectangle 9"/>
          <p:cNvSpPr/>
          <p:nvPr/>
        </p:nvSpPr>
        <p:spPr>
          <a:xfrm>
            <a:off x="0" y="0"/>
            <a:ext cx="12192000" cy="402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1600" b="1" cap="all" dirty="0">
                <a:latin typeface="Arial" panose="020B0604020202020204" pitchFamily="34" charset="0"/>
                <a:cs typeface="Arial" panose="020B0604020202020204" pitchFamily="34" charset="0"/>
              </a:rPr>
              <a:t>CELLULAR CONVECTION </a:t>
            </a:r>
            <a:endParaRPr lang="en-IN" sz="16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26724" y="6388149"/>
            <a:ext cx="5747410" cy="365125"/>
          </a:xfrm>
        </p:spPr>
        <p:txBody>
          <a:bodyPr/>
          <a:lstStyle/>
          <a:p>
            <a:r>
              <a:rPr lang="en-IN" smtClean="0"/>
              <a:t>IAEA Technical Meeting on State-of-the-art Thermal Hydraulics of Fast Reactors </a:t>
            </a:r>
            <a:endParaRPr lang="en-IN"/>
          </a:p>
        </p:txBody>
      </p:sp>
      <p:sp>
        <p:nvSpPr>
          <p:cNvPr id="3" name="Slide Number Placeholder 2"/>
          <p:cNvSpPr>
            <a:spLocks noGrp="1"/>
          </p:cNvSpPr>
          <p:nvPr>
            <p:ph type="sldNum" sz="quarter" idx="12"/>
          </p:nvPr>
        </p:nvSpPr>
        <p:spPr/>
        <p:txBody>
          <a:bodyPr/>
          <a:lstStyle/>
          <a:p>
            <a:fld id="{C758A1A5-69D1-4A5D-9CC4-8E8FD2C6B494}" type="slidenum">
              <a:rPr lang="en-IN" smtClean="0"/>
              <a:t>15</a:t>
            </a:fld>
            <a:endParaRPr lang="en-IN"/>
          </a:p>
        </p:txBody>
      </p:sp>
      <p:sp>
        <p:nvSpPr>
          <p:cNvPr id="4" name="Rectangle 3"/>
          <p:cNvSpPr/>
          <p:nvPr/>
        </p:nvSpPr>
        <p:spPr>
          <a:xfrm>
            <a:off x="0" y="1"/>
            <a:ext cx="121920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b="1" cap="all" dirty="0"/>
              <a:t>NATURAL CONVECTION AND ROLE OF INTER-WRAPPER FLOW IN DECAY HEAT REMOVAL</a:t>
            </a:r>
            <a:endParaRPr lang="en-IN" b="1" cap="all"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542315" y="908644"/>
            <a:ext cx="5257800" cy="3097299"/>
          </a:xfrm>
          <a:prstGeom prst="rect">
            <a:avLst/>
          </a:prstGeom>
        </p:spPr>
      </p:pic>
      <p:sp>
        <p:nvSpPr>
          <p:cNvPr id="7" name="Rectangle 6"/>
          <p:cNvSpPr/>
          <p:nvPr/>
        </p:nvSpPr>
        <p:spPr>
          <a:xfrm>
            <a:off x="95868" y="642173"/>
            <a:ext cx="6217846" cy="3293209"/>
          </a:xfrm>
          <a:prstGeom prst="rect">
            <a:avLst/>
          </a:prstGeom>
        </p:spPr>
        <p:txBody>
          <a:bodyPr wrap="square">
            <a:spAutoFit/>
          </a:bodyPr>
          <a:lstStyle/>
          <a:p>
            <a:pPr marL="285750" indent="-285750" algn="just">
              <a:buFont typeface="Arial" panose="020B0604020202020204" pitchFamily="34" charset="0"/>
              <a:buChar char="•"/>
            </a:pPr>
            <a:r>
              <a:rPr lang="en-IN" sz="1600" dirty="0">
                <a:latin typeface="Arial" panose="020B0604020202020204" pitchFamily="34" charset="0"/>
                <a:cs typeface="Arial" panose="020B0604020202020204" pitchFamily="34" charset="0"/>
              </a:rPr>
              <a:t>Initial 1-D studies indicated that heat removal by the IWF is significant and can reduce SA peak temperatures especially during the onset of natural circulation. </a:t>
            </a:r>
            <a:endParaRPr lang="en-IN" sz="1600" dirty="0" smtClean="0">
              <a:latin typeface="Arial" panose="020B0604020202020204" pitchFamily="34" charset="0"/>
              <a:cs typeface="Arial" panose="020B0604020202020204" pitchFamily="34" charset="0"/>
            </a:endParaRPr>
          </a:p>
          <a:p>
            <a:pPr algn="just"/>
            <a:endParaRPr lang="en-IN"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Extensively reviewed by AERB</a:t>
            </a:r>
            <a:r>
              <a:rPr lang="en-IN" sz="1600" dirty="0">
                <a:latin typeface="Arial" panose="020B0604020202020204" pitchFamily="34" charset="0"/>
                <a:cs typeface="Arial" panose="020B0604020202020204" pitchFamily="34" charset="0"/>
              </a:rPr>
              <a:t>, </a:t>
            </a:r>
            <a:endParaRPr lang="en-IN" sz="1600" dirty="0" smtClean="0">
              <a:latin typeface="Arial" panose="020B0604020202020204" pitchFamily="34" charset="0"/>
              <a:cs typeface="Arial" panose="020B0604020202020204" pitchFamily="34" charset="0"/>
            </a:endParaRPr>
          </a:p>
          <a:p>
            <a:pPr marL="719138" indent="-360363" algn="just">
              <a:buFont typeface="Wingdings" panose="05000000000000000000" pitchFamily="2" charset="2"/>
              <a:buChar char="Ø"/>
              <a:tabLst>
                <a:tab pos="804863" algn="l"/>
              </a:tabLst>
            </a:pPr>
            <a:r>
              <a:rPr lang="en-IN" sz="1600" dirty="0" smtClean="0">
                <a:latin typeface="Arial" panose="020B0604020202020204" pitchFamily="34" charset="0"/>
                <a:cs typeface="Arial" panose="020B0604020202020204" pitchFamily="34" charset="0"/>
              </a:rPr>
              <a:t>Multiscale problem : IWF (order </a:t>
            </a:r>
            <a:r>
              <a:rPr lang="en-IN" sz="1600" dirty="0">
                <a:latin typeface="Arial" panose="020B0604020202020204" pitchFamily="34" charset="0"/>
                <a:cs typeface="Arial" panose="020B0604020202020204" pitchFamily="34" charset="0"/>
              </a:rPr>
              <a:t>of 3mm) </a:t>
            </a:r>
            <a:r>
              <a:rPr lang="en-IN" sz="1600" dirty="0" smtClean="0">
                <a:latin typeface="Arial" panose="020B0604020202020204" pitchFamily="34" charset="0"/>
                <a:cs typeface="Arial" panose="020B0604020202020204" pitchFamily="34" charset="0"/>
              </a:rPr>
              <a:t>w.r.t hot </a:t>
            </a:r>
            <a:r>
              <a:rPr lang="en-IN" sz="1600" dirty="0">
                <a:latin typeface="Arial" panose="020B0604020202020204" pitchFamily="34" charset="0"/>
                <a:cs typeface="Arial" panose="020B0604020202020204" pitchFamily="34" charset="0"/>
              </a:rPr>
              <a:t>pool (dimensions in order of 10 m) </a:t>
            </a:r>
            <a:r>
              <a:rPr lang="en-IN" sz="1600" dirty="0" smtClean="0">
                <a:latin typeface="Arial" panose="020B0604020202020204" pitchFamily="34" charset="0"/>
                <a:cs typeface="Arial" panose="020B0604020202020204" pitchFamily="34" charset="0"/>
              </a:rPr>
              <a:t>and needs 3-D </a:t>
            </a:r>
            <a:r>
              <a:rPr lang="en-IN" sz="1600" dirty="0">
                <a:latin typeface="Arial" panose="020B0604020202020204" pitchFamily="34" charset="0"/>
                <a:cs typeface="Arial" panose="020B0604020202020204" pitchFamily="34" charset="0"/>
              </a:rPr>
              <a:t>analysis and validation against experimental data</a:t>
            </a:r>
            <a:r>
              <a:rPr lang="en-IN" sz="1600" dirty="0" smtClean="0">
                <a:latin typeface="Arial" panose="020B0604020202020204" pitchFamily="34" charset="0"/>
                <a:cs typeface="Arial" panose="020B0604020202020204" pitchFamily="34" charset="0"/>
              </a:rPr>
              <a:t>.</a:t>
            </a:r>
          </a:p>
          <a:p>
            <a:pPr marL="719138" indent="-360363" algn="just">
              <a:buFont typeface="Wingdings" panose="05000000000000000000" pitchFamily="2" charset="2"/>
              <a:buChar char="Ø"/>
              <a:tabLst>
                <a:tab pos="804863" algn="l"/>
              </a:tabLst>
            </a:pPr>
            <a:endParaRPr lang="en-IN" sz="1600" dirty="0">
              <a:latin typeface="Arial" panose="020B0604020202020204" pitchFamily="34" charset="0"/>
              <a:cs typeface="Arial" panose="020B0604020202020204" pitchFamily="34" charset="0"/>
            </a:endParaRPr>
          </a:p>
          <a:p>
            <a:pPr marL="719138" indent="-360363" algn="just">
              <a:buFont typeface="Wingdings" panose="05000000000000000000" pitchFamily="2" charset="2"/>
              <a:buChar char="Ø"/>
              <a:tabLst>
                <a:tab pos="804863" algn="l"/>
              </a:tabLst>
            </a:pPr>
            <a:r>
              <a:rPr lang="en-IN" sz="1600" dirty="0" smtClean="0">
                <a:latin typeface="Arial" panose="020B0604020202020204" pitchFamily="34" charset="0"/>
                <a:cs typeface="Arial" panose="020B0604020202020204" pitchFamily="34" charset="0"/>
              </a:rPr>
              <a:t>Conduct various </a:t>
            </a:r>
            <a:r>
              <a:rPr lang="en-IN" sz="1600" dirty="0">
                <a:latin typeface="Arial" panose="020B0604020202020204" pitchFamily="34" charset="0"/>
                <a:cs typeface="Arial" panose="020B0604020202020204" pitchFamily="34" charset="0"/>
              </a:rPr>
              <a:t>SGDHR experiments </a:t>
            </a:r>
            <a:r>
              <a:rPr lang="en-IN" sz="1600" dirty="0" smtClean="0">
                <a:latin typeface="Arial" panose="020B0604020202020204" pitchFamily="34" charset="0"/>
                <a:cs typeface="Arial" panose="020B0604020202020204" pitchFamily="34" charset="0"/>
              </a:rPr>
              <a:t>demonstrating NC inside </a:t>
            </a:r>
            <a:r>
              <a:rPr lang="en-IN" sz="1600" dirty="0">
                <a:latin typeface="Arial" panose="020B0604020202020204" pitchFamily="34" charset="0"/>
                <a:cs typeface="Arial" panose="020B0604020202020204" pitchFamily="34" charset="0"/>
              </a:rPr>
              <a:t>the reactor </a:t>
            </a:r>
            <a:r>
              <a:rPr lang="en-IN" sz="1600" dirty="0" smtClean="0">
                <a:latin typeface="Arial" panose="020B0604020202020204" pitchFamily="34" charset="0"/>
                <a:cs typeface="Arial" panose="020B0604020202020204" pitchFamily="34" charset="0"/>
              </a:rPr>
              <a:t>pool, carry </a:t>
            </a:r>
            <a:r>
              <a:rPr lang="en-IN" sz="1600" dirty="0">
                <a:latin typeface="Arial" panose="020B0604020202020204" pitchFamily="34" charset="0"/>
                <a:cs typeface="Arial" panose="020B0604020202020204" pitchFamily="34" charset="0"/>
              </a:rPr>
              <a:t>out parametrical studies of natural circulation </a:t>
            </a:r>
            <a:r>
              <a:rPr lang="en-IN" sz="1600" dirty="0" smtClean="0">
                <a:latin typeface="Arial" panose="020B0604020202020204" pitchFamily="34" charset="0"/>
                <a:cs typeface="Arial" panose="020B0604020202020204" pitchFamily="34" charset="0"/>
              </a:rPr>
              <a:t>and address </a:t>
            </a:r>
            <a:r>
              <a:rPr lang="en-IN" sz="1600" dirty="0">
                <a:latin typeface="Arial" panose="020B0604020202020204" pitchFamily="34" charset="0"/>
                <a:cs typeface="Arial" panose="020B0604020202020204" pitchFamily="34" charset="0"/>
              </a:rPr>
              <a:t>all the uncertainty in </a:t>
            </a:r>
            <a:r>
              <a:rPr lang="en-IN" sz="1600" dirty="0" smtClean="0">
                <a:latin typeface="Arial" panose="020B0604020202020204" pitchFamily="34" charset="0"/>
                <a:cs typeface="Arial" panose="020B0604020202020204" pitchFamily="34" charset="0"/>
              </a:rPr>
              <a:t>parameters</a:t>
            </a:r>
            <a:endParaRPr lang="en-IN" sz="1600" dirty="0">
              <a:latin typeface="Arial" panose="020B0604020202020204" pitchFamily="34" charset="0"/>
              <a:cs typeface="Arial" panose="020B0604020202020204" pitchFamily="34" charset="0"/>
            </a:endParaRPr>
          </a:p>
        </p:txBody>
      </p:sp>
      <p:sp>
        <p:nvSpPr>
          <p:cNvPr id="9" name="Rectangle 8"/>
          <p:cNvSpPr/>
          <p:nvPr/>
        </p:nvSpPr>
        <p:spPr>
          <a:xfrm>
            <a:off x="3080657" y="4454572"/>
            <a:ext cx="8719458" cy="1323439"/>
          </a:xfrm>
          <a:prstGeom prst="rect">
            <a:avLst/>
          </a:prstGeom>
          <a:solidFill>
            <a:schemeClr val="accent1">
              <a:lumMod val="20000"/>
              <a:lumOff val="80000"/>
            </a:schemeClr>
          </a:solidFill>
        </p:spPr>
        <p:txBody>
          <a:bodyPr wrap="square">
            <a:spAutoFit/>
          </a:bodyPr>
          <a:lstStyle/>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The event of SBO ,analysed by  3-D coupled CFD code STAR-CD </a:t>
            </a:r>
            <a:r>
              <a:rPr lang="en-GB" sz="1600" dirty="0" smtClean="0">
                <a:latin typeface="Arial" panose="020B0604020202020204" pitchFamily="34" charset="0"/>
                <a:cs typeface="Arial" panose="020B0604020202020204" pitchFamily="34" charset="0"/>
              </a:rPr>
              <a:t>validated </a:t>
            </a:r>
            <a:r>
              <a:rPr lang="en-GB" sz="1600" dirty="0">
                <a:latin typeface="Arial" panose="020B0604020202020204" pitchFamily="34" charset="0"/>
                <a:cs typeface="Arial" panose="020B0604020202020204" pitchFamily="34" charset="0"/>
              </a:rPr>
              <a:t>against Phenix data</a:t>
            </a:r>
            <a:r>
              <a:rPr lang="en-GB" sz="16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A 360 degree sector model for hot pool and cold pool integrated with 1-D model of secondary sodium </a:t>
            </a:r>
            <a:r>
              <a:rPr lang="en-GB" sz="1600" dirty="0" smtClean="0">
                <a:latin typeface="Arial" panose="020B0604020202020204" pitchFamily="34" charset="0"/>
                <a:cs typeface="Arial" panose="020B0604020202020204" pitchFamily="34" charset="0"/>
              </a:rPr>
              <a:t>circuit</a:t>
            </a:r>
            <a:endParaRPr lang="en-IN" sz="1600" dirty="0">
              <a:latin typeface="Arial" panose="020B0604020202020204" pitchFamily="34" charset="0"/>
              <a:cs typeface="Arial" panose="020B0604020202020204" pitchFamily="34" charset="0"/>
            </a:endParaRPr>
          </a:p>
        </p:txBody>
      </p:sp>
      <p:sp>
        <p:nvSpPr>
          <p:cNvPr id="8" name="TextBox 7"/>
          <p:cNvSpPr txBox="1"/>
          <p:nvPr/>
        </p:nvSpPr>
        <p:spPr>
          <a:xfrm>
            <a:off x="1010269" y="4798957"/>
            <a:ext cx="1611088" cy="369332"/>
          </a:xfrm>
          <a:prstGeom prst="rect">
            <a:avLst/>
          </a:prstGeom>
          <a:solidFill>
            <a:schemeClr val="accent2">
              <a:lumMod val="40000"/>
              <a:lumOff val="60000"/>
            </a:schemeClr>
          </a:solidFill>
        </p:spPr>
        <p:txBody>
          <a:bodyPr wrap="square" rtlCol="0">
            <a:spAutoFit/>
          </a:bodyPr>
          <a:lstStyle/>
          <a:p>
            <a:r>
              <a:rPr lang="en-IN" dirty="0" smtClean="0">
                <a:latin typeface="Arial" panose="020B0604020202020204" pitchFamily="34" charset="0"/>
                <a:cs typeface="Arial" panose="020B0604020202020204" pitchFamily="34" charset="0"/>
              </a:rPr>
              <a:t>Investigations </a:t>
            </a:r>
            <a:endParaRPr lang="en-IN" dirty="0">
              <a:latin typeface="Arial" panose="020B0604020202020204" pitchFamily="34" charset="0"/>
              <a:cs typeface="Arial" panose="020B0604020202020204" pitchFamily="34" charset="0"/>
            </a:endParaRPr>
          </a:p>
        </p:txBody>
      </p:sp>
      <p:sp>
        <p:nvSpPr>
          <p:cNvPr id="6" name="Right Arrow 5"/>
          <p:cNvSpPr/>
          <p:nvPr/>
        </p:nvSpPr>
        <p:spPr>
          <a:xfrm>
            <a:off x="2681228" y="4907423"/>
            <a:ext cx="33955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7418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03964" y="6345595"/>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16</a:t>
            </a:fld>
            <a:endParaRPr lang="en-IN"/>
          </a:p>
        </p:txBody>
      </p:sp>
      <p:sp>
        <p:nvSpPr>
          <p:cNvPr id="5" name="Rectangle 4"/>
          <p:cNvSpPr/>
          <p:nvPr/>
        </p:nvSpPr>
        <p:spPr>
          <a:xfrm>
            <a:off x="368743" y="2498775"/>
            <a:ext cx="6292933" cy="2769989"/>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en-IN" sz="1600" dirty="0" smtClean="0">
                <a:latin typeface="Arial" panose="020B0604020202020204" pitchFamily="34" charset="0"/>
                <a:cs typeface="Arial" panose="020B0604020202020204" pitchFamily="34" charset="0"/>
              </a:rPr>
              <a:t>The </a:t>
            </a:r>
            <a:r>
              <a:rPr lang="en-IN" sz="1600" dirty="0" err="1" smtClean="0">
                <a:latin typeface="Arial" panose="020B0604020202020204" pitchFamily="34" charset="0"/>
                <a:cs typeface="Arial" panose="020B0604020202020204" pitchFamily="34" charset="0"/>
              </a:rPr>
              <a:t>T</a:t>
            </a:r>
            <a:r>
              <a:rPr lang="en-IN" sz="1200" dirty="0" err="1">
                <a:latin typeface="Arial" panose="020B0604020202020204" pitchFamily="34" charset="0"/>
                <a:cs typeface="Arial" panose="020B0604020202020204" pitchFamily="34" charset="0"/>
              </a:rPr>
              <a:t>outlet</a:t>
            </a:r>
            <a:r>
              <a:rPr lang="en-IN" sz="1200" dirty="0" smtClean="0">
                <a:latin typeface="Arial" panose="020B0604020202020204" pitchFamily="34" charset="0"/>
                <a:cs typeface="Arial" panose="020B0604020202020204" pitchFamily="34" charset="0"/>
              </a:rPr>
              <a:t> </a:t>
            </a:r>
            <a:r>
              <a:rPr lang="en-IN" sz="1600" dirty="0" smtClean="0">
                <a:latin typeface="Arial" panose="020B0604020202020204" pitchFamily="34" charset="0"/>
                <a:cs typeface="Arial" panose="020B0604020202020204" pitchFamily="34" charset="0"/>
              </a:rPr>
              <a:t>of FSAs &amp; BSAs marginally </a:t>
            </a:r>
            <a:r>
              <a:rPr lang="en-IN" sz="1600" dirty="0">
                <a:latin typeface="Arial" panose="020B0604020202020204" pitchFamily="34" charset="0"/>
                <a:cs typeface="Arial" panose="020B0604020202020204" pitchFamily="34" charset="0"/>
              </a:rPr>
              <a:t>lower </a:t>
            </a:r>
            <a:r>
              <a:rPr lang="en-IN" sz="1600" dirty="0" smtClean="0">
                <a:latin typeface="Arial" panose="020B0604020202020204" pitchFamily="34" charset="0"/>
                <a:cs typeface="Arial" panose="020B0604020202020204" pitchFamily="34" charset="0"/>
              </a:rPr>
              <a:t>(3-5 K) compared </a:t>
            </a:r>
            <a:r>
              <a:rPr lang="en-IN" sz="1600" dirty="0">
                <a:latin typeface="Arial" panose="020B0604020202020204" pitchFamily="34" charset="0"/>
                <a:cs typeface="Arial" panose="020B0604020202020204" pitchFamily="34" charset="0"/>
              </a:rPr>
              <a:t>to those estimated by heat balance calculations. </a:t>
            </a:r>
            <a:endParaRPr lang="en-IN" sz="1600" dirty="0" smtClean="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IN" sz="1600" dirty="0" smtClean="0">
                <a:latin typeface="Arial" panose="020B0604020202020204" pitchFamily="34" charset="0"/>
                <a:cs typeface="Arial" panose="020B0604020202020204" pitchFamily="34" charset="0"/>
              </a:rPr>
              <a:t>The </a:t>
            </a:r>
            <a:r>
              <a:rPr lang="en-IN" sz="1600" dirty="0" err="1">
                <a:solidFill>
                  <a:prstClr val="black"/>
                </a:solidFill>
                <a:latin typeface="Arial" panose="020B0604020202020204" pitchFamily="34" charset="0"/>
                <a:cs typeface="Arial" panose="020B0604020202020204" pitchFamily="34" charset="0"/>
              </a:rPr>
              <a:t>T</a:t>
            </a:r>
            <a:r>
              <a:rPr lang="en-IN" sz="1200" dirty="0" err="1">
                <a:solidFill>
                  <a:prstClr val="black"/>
                </a:solidFill>
                <a:latin typeface="Arial" panose="020B0604020202020204" pitchFamily="34" charset="0"/>
                <a:cs typeface="Arial" panose="020B0604020202020204" pitchFamily="34" charset="0"/>
              </a:rPr>
              <a:t>outlet</a:t>
            </a:r>
            <a:r>
              <a:rPr lang="en-IN" sz="1200" dirty="0">
                <a:solidFill>
                  <a:prstClr val="black"/>
                </a:solidFill>
                <a:latin typeface="Arial" panose="020B0604020202020204" pitchFamily="34" charset="0"/>
                <a:cs typeface="Arial" panose="020B0604020202020204" pitchFamily="34" charset="0"/>
              </a:rPr>
              <a:t>  </a:t>
            </a:r>
            <a:r>
              <a:rPr lang="en-IN" sz="1200" dirty="0" smtClean="0">
                <a:solidFill>
                  <a:prstClr val="black"/>
                </a:solidFill>
                <a:latin typeface="Arial" panose="020B0604020202020204" pitchFamily="34" charset="0"/>
                <a:cs typeface="Arial" panose="020B0604020202020204" pitchFamily="34" charset="0"/>
              </a:rPr>
              <a:t> </a:t>
            </a:r>
            <a:r>
              <a:rPr lang="en-IN" sz="1600" dirty="0" smtClean="0">
                <a:solidFill>
                  <a:prstClr val="black"/>
                </a:solidFill>
                <a:latin typeface="Arial" panose="020B0604020202020204" pitchFamily="34" charset="0"/>
                <a:cs typeface="Arial" panose="020B0604020202020204" pitchFamily="34" charset="0"/>
              </a:rPr>
              <a:t>from</a:t>
            </a:r>
            <a:r>
              <a:rPr lang="en-IN" sz="1200" dirty="0" smtClean="0">
                <a:solidFill>
                  <a:prstClr val="black"/>
                </a:solidFill>
                <a:latin typeface="Arial" panose="020B0604020202020204" pitchFamily="34" charset="0"/>
                <a:cs typeface="Arial" panose="020B0604020202020204" pitchFamily="34" charset="0"/>
              </a:rPr>
              <a:t> </a:t>
            </a:r>
            <a:r>
              <a:rPr lang="en-IN" sz="1600" dirty="0" smtClean="0">
                <a:latin typeface="Arial" panose="020B0604020202020204" pitchFamily="34" charset="0"/>
                <a:cs typeface="Arial" panose="020B0604020202020204" pitchFamily="34" charset="0"/>
              </a:rPr>
              <a:t>peripheral </a:t>
            </a:r>
            <a:r>
              <a:rPr lang="en-IN" sz="1600" dirty="0">
                <a:latin typeface="Arial" panose="020B0604020202020204" pitchFamily="34" charset="0"/>
                <a:cs typeface="Arial" panose="020B0604020202020204" pitchFamily="34" charset="0"/>
              </a:rPr>
              <a:t>SAs are higher (by 3K-13K) </a:t>
            </a:r>
            <a:r>
              <a:rPr lang="en-IN" sz="1600" dirty="0" smtClean="0">
                <a:latin typeface="Arial" panose="020B0604020202020204" pitchFamily="34" charset="0"/>
                <a:cs typeface="Arial" panose="020B0604020202020204" pitchFamily="34" charset="0"/>
              </a:rPr>
              <a:t>-  heat </a:t>
            </a:r>
            <a:r>
              <a:rPr lang="en-IN" sz="1600" dirty="0">
                <a:latin typeface="Arial" panose="020B0604020202020204" pitchFamily="34" charset="0"/>
                <a:cs typeface="Arial" panose="020B0604020202020204" pitchFamily="34" charset="0"/>
              </a:rPr>
              <a:t>absorption from </a:t>
            </a:r>
            <a:r>
              <a:rPr lang="en-IN" sz="1600" dirty="0" smtClean="0">
                <a:latin typeface="Arial" panose="020B0604020202020204" pitchFamily="34" charset="0"/>
                <a:cs typeface="Arial" panose="020B0604020202020204" pitchFamily="34" charset="0"/>
              </a:rPr>
              <a:t>IW </a:t>
            </a:r>
            <a:r>
              <a:rPr lang="en-IN" sz="1600" dirty="0">
                <a:latin typeface="Arial" panose="020B0604020202020204" pitchFamily="34" charset="0"/>
                <a:cs typeface="Arial" panose="020B0604020202020204" pitchFamily="34" charset="0"/>
              </a:rPr>
              <a:t>sodium to the sodium flowing inside </a:t>
            </a:r>
            <a:r>
              <a:rPr lang="en-IN" sz="1600" dirty="0" smtClean="0">
                <a:latin typeface="Arial" panose="020B0604020202020204" pitchFamily="34" charset="0"/>
                <a:cs typeface="Arial" panose="020B0604020202020204" pitchFamily="34" charset="0"/>
              </a:rPr>
              <a:t>SAs</a:t>
            </a:r>
            <a:r>
              <a:rPr lang="en-IN" sz="1600" dirty="0">
                <a:latin typeface="Arial" panose="020B0604020202020204" pitchFamily="34" charset="0"/>
                <a:cs typeface="Arial" panose="020B0604020202020204" pitchFamily="34" charset="0"/>
              </a:rPr>
              <a:t>.</a:t>
            </a:r>
          </a:p>
          <a:p>
            <a:pPr marL="285750" indent="-285750" algn="just">
              <a:spcBef>
                <a:spcPts val="1200"/>
              </a:spcBef>
              <a:buFont typeface="Arial" panose="020B0604020202020204" pitchFamily="34" charset="0"/>
              <a:buChar char="•"/>
            </a:pPr>
            <a:r>
              <a:rPr lang="en-IN" sz="1600" dirty="0" smtClean="0">
                <a:latin typeface="Arial" panose="020B0604020202020204" pitchFamily="34" charset="0"/>
                <a:cs typeface="Arial" panose="020B0604020202020204" pitchFamily="34" charset="0"/>
              </a:rPr>
              <a:t>Reduction in peak </a:t>
            </a:r>
            <a:r>
              <a:rPr lang="en-IN" sz="1600" dirty="0">
                <a:latin typeface="Arial" panose="020B0604020202020204" pitchFamily="34" charset="0"/>
                <a:cs typeface="Arial" panose="020B0604020202020204" pitchFamily="34" charset="0"/>
              </a:rPr>
              <a:t>temperature by about 20 K in the fissile core and 60 K in the blanket zone. </a:t>
            </a:r>
          </a:p>
          <a:p>
            <a:pPr marL="285750" indent="-285750" algn="just">
              <a:spcBef>
                <a:spcPts val="1200"/>
              </a:spcBef>
              <a:buFont typeface="Arial" panose="020B0604020202020204" pitchFamily="34" charset="0"/>
              <a:buChar char="•"/>
            </a:pPr>
            <a:r>
              <a:rPr lang="en-IN" sz="1600" dirty="0" smtClean="0">
                <a:latin typeface="Arial" panose="020B0604020202020204" pitchFamily="34" charset="0"/>
                <a:cs typeface="Arial" panose="020B0604020202020204" pitchFamily="34" charset="0"/>
              </a:rPr>
              <a:t>20% uncertainty in pressure drop and heat transfer correlations resulted in negligible variation in fuel SA and hot pool temperatures.</a:t>
            </a:r>
            <a:endParaRPr lang="en-IN" sz="1600" dirty="0">
              <a:latin typeface="Arial" panose="020B0604020202020204" pitchFamily="34" charset="0"/>
              <a:cs typeface="Arial" panose="020B0604020202020204" pitchFamily="34" charset="0"/>
            </a:endParaRPr>
          </a:p>
        </p:txBody>
      </p:sp>
      <p:sp>
        <p:nvSpPr>
          <p:cNvPr id="6" name="Rectangle 5"/>
          <p:cNvSpPr/>
          <p:nvPr/>
        </p:nvSpPr>
        <p:spPr>
          <a:xfrm>
            <a:off x="0" y="1"/>
            <a:ext cx="121920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b="1" cap="all" dirty="0"/>
              <a:t>NATURAL CONVECTION AND ROLE OF INTER-WRAPPER FLOW IN DECAY HEAT REMOVAL</a:t>
            </a:r>
            <a:endParaRPr lang="en-IN" b="1" cap="all" dirty="0"/>
          </a:p>
        </p:txBody>
      </p:sp>
      <p:sp>
        <p:nvSpPr>
          <p:cNvPr id="7" name="TextBox 6"/>
          <p:cNvSpPr txBox="1"/>
          <p:nvPr/>
        </p:nvSpPr>
        <p:spPr>
          <a:xfrm>
            <a:off x="542782" y="1818130"/>
            <a:ext cx="1548822" cy="369332"/>
          </a:xfrm>
          <a:prstGeom prst="rect">
            <a:avLst/>
          </a:prstGeom>
          <a:solidFill>
            <a:schemeClr val="accent2">
              <a:lumMod val="40000"/>
              <a:lumOff val="60000"/>
            </a:schemeClr>
          </a:solidFill>
        </p:spPr>
        <p:txBody>
          <a:bodyPr wrap="none" rtlCol="0">
            <a:spAutoFit/>
          </a:bodyPr>
          <a:lstStyle/>
          <a:p>
            <a:r>
              <a:rPr lang="en-IN" dirty="0" smtClean="0"/>
              <a:t>KEY FINDINGS </a:t>
            </a:r>
            <a:endParaRPr lang="en-IN" dirty="0"/>
          </a:p>
        </p:txBody>
      </p:sp>
      <p:sp>
        <p:nvSpPr>
          <p:cNvPr id="4" name="TextBox 3"/>
          <p:cNvSpPr txBox="1"/>
          <p:nvPr/>
        </p:nvSpPr>
        <p:spPr>
          <a:xfrm>
            <a:off x="358051" y="682837"/>
            <a:ext cx="184731" cy="369332"/>
          </a:xfrm>
          <a:prstGeom prst="rect">
            <a:avLst/>
          </a:prstGeom>
          <a:noFill/>
        </p:spPr>
        <p:txBody>
          <a:bodyPr wrap="none" rtlCol="0">
            <a:spAutoFit/>
          </a:bodyPr>
          <a:lstStyle/>
          <a:p>
            <a:endParaRPr lang="en-IN" dirty="0"/>
          </a:p>
        </p:txBody>
      </p:sp>
      <p:sp>
        <p:nvSpPr>
          <p:cNvPr id="10" name="Rectangle 9"/>
          <p:cNvSpPr/>
          <p:nvPr/>
        </p:nvSpPr>
        <p:spPr>
          <a:xfrm>
            <a:off x="542782" y="710796"/>
            <a:ext cx="6296933" cy="646331"/>
          </a:xfrm>
          <a:prstGeom prst="rect">
            <a:avLst/>
          </a:prstGeom>
        </p:spPr>
        <p:txBody>
          <a:bodyPr wrap="square">
            <a:spAutoFit/>
          </a:bodyPr>
          <a:lstStyle/>
          <a:p>
            <a:r>
              <a:rPr lang="en-IN" sz="1600" dirty="0" smtClean="0">
                <a:latin typeface="Arial" panose="020B0604020202020204" pitchFamily="34" charset="0"/>
                <a:cs typeface="Arial" panose="020B0604020202020204" pitchFamily="34" charset="0"/>
              </a:rPr>
              <a:t>For IWF : Porous </a:t>
            </a:r>
            <a:r>
              <a:rPr lang="en-IN" sz="1600" dirty="0">
                <a:latin typeface="Arial" panose="020B0604020202020204" pitchFamily="34" charset="0"/>
                <a:cs typeface="Arial" panose="020B0604020202020204" pitchFamily="34" charset="0"/>
              </a:rPr>
              <a:t>body approach </a:t>
            </a:r>
            <a:r>
              <a:rPr lang="en-IN" sz="1600" dirty="0" smtClean="0">
                <a:latin typeface="Arial" panose="020B0604020202020204" pitchFamily="34" charset="0"/>
                <a:cs typeface="Arial" panose="020B0604020202020204" pitchFamily="34" charset="0"/>
              </a:rPr>
              <a:t>,</a:t>
            </a:r>
            <a:r>
              <a:rPr lang="en-IN" dirty="0" smtClean="0"/>
              <a:t>pressure </a:t>
            </a:r>
            <a:r>
              <a:rPr lang="en-IN" dirty="0"/>
              <a:t>drop and heat transfer correlations have been </a:t>
            </a:r>
            <a:r>
              <a:rPr lang="en-IN" dirty="0" smtClean="0"/>
              <a:t>developed by </a:t>
            </a:r>
            <a:r>
              <a:rPr lang="en-IN" dirty="0"/>
              <a:t>detailed 2-D CFD analysis.</a:t>
            </a:r>
          </a:p>
        </p:txBody>
      </p:sp>
      <p:pic>
        <p:nvPicPr>
          <p:cNvPr id="12" name="Picture 11"/>
          <p:cNvPicPr>
            <a:picLocks noChangeAspect="1"/>
          </p:cNvPicPr>
          <p:nvPr/>
        </p:nvPicPr>
        <p:blipFill>
          <a:blip r:embed="rId2"/>
          <a:stretch>
            <a:fillRect/>
          </a:stretch>
        </p:blipFill>
        <p:spPr>
          <a:xfrm>
            <a:off x="7951148" y="867503"/>
            <a:ext cx="3402652" cy="3501832"/>
          </a:xfrm>
          <a:prstGeom prst="rect">
            <a:avLst/>
          </a:prstGeom>
        </p:spPr>
      </p:pic>
      <p:sp>
        <p:nvSpPr>
          <p:cNvPr id="13" name="Rectangle 12"/>
          <p:cNvSpPr/>
          <p:nvPr/>
        </p:nvSpPr>
        <p:spPr>
          <a:xfrm>
            <a:off x="7354784" y="4545046"/>
            <a:ext cx="4306784" cy="307777"/>
          </a:xfrm>
          <a:prstGeom prst="rect">
            <a:avLst/>
          </a:prstGeom>
        </p:spPr>
        <p:txBody>
          <a:bodyPr wrap="square">
            <a:spAutoFit/>
          </a:bodyPr>
          <a:lstStyle/>
          <a:p>
            <a:r>
              <a:rPr lang="en-IN" sz="1400" dirty="0">
                <a:latin typeface="Arial" panose="020B0604020202020204" pitchFamily="34" charset="0"/>
                <a:cs typeface="Arial" panose="020B0604020202020204" pitchFamily="34" charset="0"/>
              </a:rPr>
              <a:t>P</a:t>
            </a:r>
            <a:r>
              <a:rPr lang="en-IN" sz="1400" dirty="0" smtClean="0">
                <a:latin typeface="Arial" panose="020B0604020202020204" pitchFamily="34" charset="0"/>
                <a:cs typeface="Arial" panose="020B0604020202020204" pitchFamily="34" charset="0"/>
              </a:rPr>
              <a:t>ool temperature (</a:t>
            </a:r>
            <a:r>
              <a:rPr lang="en-IN" sz="1400" baseline="30000" dirty="0" smtClean="0"/>
              <a:t>0</a:t>
            </a:r>
            <a:r>
              <a:rPr lang="en-IN" sz="1400" dirty="0" smtClean="0"/>
              <a:t>C</a:t>
            </a:r>
            <a:r>
              <a:rPr lang="en-IN" sz="1400" dirty="0" smtClean="0">
                <a:latin typeface="Arial" panose="020B0604020202020204" pitchFamily="34" charset="0"/>
                <a:cs typeface="Arial" panose="020B0604020202020204" pitchFamily="34" charset="0"/>
              </a:rPr>
              <a:t>)</a:t>
            </a:r>
            <a:r>
              <a:rPr lang="en-IN" sz="1400" i="1" dirty="0" smtClean="0">
                <a:latin typeface="Arial" panose="020B0604020202020204" pitchFamily="34" charset="0"/>
                <a:cs typeface="Arial" panose="020B0604020202020204" pitchFamily="34" charset="0"/>
              </a:rPr>
              <a:t> </a:t>
            </a:r>
            <a:r>
              <a:rPr lang="en-IN" sz="1400" dirty="0">
                <a:latin typeface="Arial" panose="020B0604020202020204" pitchFamily="34" charset="0"/>
                <a:cs typeface="Arial" panose="020B0604020202020204" pitchFamily="34" charset="0"/>
              </a:rPr>
              <a:t>at 490 s after the event</a:t>
            </a:r>
            <a:r>
              <a:rPr lang="en-IN" sz="1400" dirty="0" smtClean="0">
                <a:latin typeface="Arial" panose="020B0604020202020204" pitchFamily="34" charset="0"/>
                <a:cs typeface="Arial" panose="020B0604020202020204" pitchFamily="34" charset="0"/>
              </a:rPr>
              <a:t>.[11]</a:t>
            </a:r>
            <a:endParaRPr lang="en-IN"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582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26724" y="6317284"/>
            <a:ext cx="5747410" cy="365125"/>
          </a:xfrm>
        </p:spPr>
        <p:txBody>
          <a:bodyPr/>
          <a:lstStyle/>
          <a:p>
            <a:r>
              <a:rPr lang="en-IN" smtClean="0"/>
              <a:t>IAEA Technical Meeting on State-of-the-art Thermal Hydraulics of Fast Reactors </a:t>
            </a:r>
            <a:endParaRPr lang="en-IN"/>
          </a:p>
        </p:txBody>
      </p:sp>
      <p:sp>
        <p:nvSpPr>
          <p:cNvPr id="3" name="Slide Number Placeholder 2"/>
          <p:cNvSpPr>
            <a:spLocks noGrp="1"/>
          </p:cNvSpPr>
          <p:nvPr>
            <p:ph type="sldNum" sz="quarter" idx="12"/>
          </p:nvPr>
        </p:nvSpPr>
        <p:spPr/>
        <p:txBody>
          <a:bodyPr/>
          <a:lstStyle/>
          <a:p>
            <a:fld id="{C758A1A5-69D1-4A5D-9CC4-8E8FD2C6B494}" type="slidenum">
              <a:rPr lang="en-IN" smtClean="0"/>
              <a:t>17</a:t>
            </a:fld>
            <a:endParaRPr lang="en-IN"/>
          </a:p>
        </p:txBody>
      </p:sp>
      <p:sp>
        <p:nvSpPr>
          <p:cNvPr id="5" name="Rectangle 4"/>
          <p:cNvSpPr/>
          <p:nvPr/>
        </p:nvSpPr>
        <p:spPr>
          <a:xfrm>
            <a:off x="186048" y="3474863"/>
            <a:ext cx="11167752" cy="2308324"/>
          </a:xfrm>
          <a:prstGeom prst="rect">
            <a:avLst/>
          </a:prstGeom>
        </p:spPr>
        <p:txBody>
          <a:bodyPr wrap="square">
            <a:spAutoFit/>
          </a:bodyPr>
          <a:lstStyle/>
          <a:p>
            <a:pPr marL="285750" indent="-285750"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To </a:t>
            </a:r>
            <a:r>
              <a:rPr lang="en-IN" sz="1600" dirty="0">
                <a:latin typeface="Arial" panose="020B0604020202020204" pitchFamily="34" charset="0"/>
                <a:cs typeface="Arial" panose="020B0604020202020204" pitchFamily="34" charset="0"/>
              </a:rPr>
              <a:t>study the </a:t>
            </a:r>
            <a:r>
              <a:rPr lang="en-IN" sz="1600" dirty="0" smtClean="0">
                <a:latin typeface="Arial" panose="020B0604020202020204" pitchFamily="34" charset="0"/>
                <a:cs typeface="Arial" panose="020B0604020202020204" pitchFamily="34" charset="0"/>
              </a:rPr>
              <a:t>pool hydraulics during SBO ,experiments </a:t>
            </a:r>
            <a:r>
              <a:rPr lang="en-IN" sz="1600" dirty="0">
                <a:latin typeface="Arial" panose="020B0604020202020204" pitchFamily="34" charset="0"/>
                <a:cs typeface="Arial" panose="020B0604020202020204" pitchFamily="34" charset="0"/>
              </a:rPr>
              <a:t>were carried out in SAMRAT experimental </a:t>
            </a:r>
            <a:r>
              <a:rPr lang="en-IN" sz="1600" dirty="0" smtClean="0">
                <a:latin typeface="Arial" panose="020B0604020202020204" pitchFamily="34" charset="0"/>
                <a:cs typeface="Arial" panose="020B0604020202020204" pitchFamily="34" charset="0"/>
              </a:rPr>
              <a:t>facility (1/4</a:t>
            </a:r>
            <a:r>
              <a:rPr lang="en-IN" sz="1600" baseline="30000" dirty="0" smtClean="0">
                <a:latin typeface="Arial" panose="020B0604020202020204" pitchFamily="34" charset="0"/>
                <a:cs typeface="Arial" panose="020B0604020202020204" pitchFamily="34" charset="0"/>
              </a:rPr>
              <a:t>th</a:t>
            </a:r>
            <a:r>
              <a:rPr lang="en-IN" sz="1600" dirty="0" smtClean="0">
                <a:latin typeface="Arial" panose="020B0604020202020204" pitchFamily="34" charset="0"/>
                <a:cs typeface="Arial" panose="020B0604020202020204" pitchFamily="34" charset="0"/>
              </a:rPr>
              <a:t> scale model PFBR) using </a:t>
            </a:r>
            <a:r>
              <a:rPr lang="en-IN" sz="1600" dirty="0">
                <a:latin typeface="Arial" panose="020B0604020202020204" pitchFamily="34" charset="0"/>
                <a:cs typeface="Arial" panose="020B0604020202020204" pitchFamily="34" charset="0"/>
              </a:rPr>
              <a:t>water as stimulant. </a:t>
            </a:r>
            <a:endParaRPr lang="en-IN"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IN" sz="1600" dirty="0" smtClean="0">
              <a:latin typeface="Arial" panose="020B0604020202020204" pitchFamily="34" charset="0"/>
              <a:cs typeface="Arial" panose="020B0604020202020204" pitchFamily="34" charset="0"/>
            </a:endParaRPr>
          </a:p>
          <a:p>
            <a:pPr marL="914400" indent="-285750" algn="just">
              <a:buFont typeface="Wingdings" panose="05000000000000000000" pitchFamily="2" charset="2"/>
              <a:buChar char="ü"/>
            </a:pPr>
            <a:r>
              <a:rPr lang="en-IN" sz="1600" dirty="0">
                <a:latin typeface="Arial" panose="020B0604020202020204" pitchFamily="34" charset="0"/>
                <a:cs typeface="Arial" panose="020B0604020202020204" pitchFamily="34" charset="0"/>
              </a:rPr>
              <a:t>I</a:t>
            </a:r>
            <a:r>
              <a:rPr lang="en-IN" sz="1600" dirty="0" smtClean="0">
                <a:latin typeface="Arial" panose="020B0604020202020204" pitchFamily="34" charset="0"/>
                <a:cs typeface="Arial" panose="020B0604020202020204" pitchFamily="34" charset="0"/>
              </a:rPr>
              <a:t>n </a:t>
            </a:r>
            <a:r>
              <a:rPr lang="en-IN" sz="1600" dirty="0">
                <a:latin typeface="Arial" panose="020B0604020202020204" pitchFamily="34" charset="0"/>
                <a:cs typeface="Arial" panose="020B0604020202020204" pitchFamily="34" charset="0"/>
              </a:rPr>
              <a:t>case of heat removal by IWF alone there was a 20% rise in the temperature gained by the water in core compared to normal case which indicates the significance of heat removal </a:t>
            </a:r>
            <a:r>
              <a:rPr lang="en-IN" sz="1600" dirty="0" smtClean="0">
                <a:latin typeface="Arial" panose="020B0604020202020204" pitchFamily="34" charset="0"/>
                <a:cs typeface="Arial" panose="020B0604020202020204" pitchFamily="34" charset="0"/>
              </a:rPr>
              <a:t>by IWF</a:t>
            </a:r>
            <a:endParaRPr lang="en-IN" sz="1600" dirty="0">
              <a:latin typeface="Arial" panose="020B0604020202020204" pitchFamily="34" charset="0"/>
              <a:cs typeface="Arial" panose="020B0604020202020204" pitchFamily="34" charset="0"/>
            </a:endParaRPr>
          </a:p>
          <a:p>
            <a:pPr marL="914400" indent="-285750" algn="just">
              <a:buFont typeface="Wingdings" panose="05000000000000000000" pitchFamily="2" charset="2"/>
              <a:buChar char="ü"/>
            </a:pPr>
            <a:endParaRPr lang="en-IN" sz="1600" dirty="0">
              <a:latin typeface="Arial" panose="020B0604020202020204" pitchFamily="34" charset="0"/>
              <a:cs typeface="Arial" panose="020B0604020202020204" pitchFamily="34" charset="0"/>
            </a:endParaRPr>
          </a:p>
          <a:p>
            <a:pPr marL="914400" indent="-285750" algn="just">
              <a:buFont typeface="Wingdings" panose="05000000000000000000" pitchFamily="2" charset="2"/>
              <a:buChar char="ü"/>
            </a:pPr>
            <a:r>
              <a:rPr lang="en-IN" sz="1600" dirty="0" smtClean="0">
                <a:latin typeface="Arial" panose="020B0604020202020204" pitchFamily="34" charset="0"/>
                <a:cs typeface="Arial" panose="020B0604020202020204" pitchFamily="34" charset="0"/>
              </a:rPr>
              <a:t>An </a:t>
            </a:r>
            <a:r>
              <a:rPr lang="en-IN" sz="1600" dirty="0">
                <a:latin typeface="Arial" panose="020B0604020202020204" pitchFamily="34" charset="0"/>
                <a:cs typeface="Arial" panose="020B0604020202020204" pitchFamily="34" charset="0"/>
              </a:rPr>
              <a:t>IWF Slab Model (Water Model</a:t>
            </a:r>
            <a:r>
              <a:rPr lang="en-IN" sz="1600" dirty="0" smtClean="0">
                <a:latin typeface="Arial" panose="020B0604020202020204" pitchFamily="34" charset="0"/>
                <a:cs typeface="Arial" panose="020B0604020202020204" pitchFamily="34" charset="0"/>
              </a:rPr>
              <a:t>) </a:t>
            </a:r>
            <a:r>
              <a:rPr lang="en-IN" sz="1600" dirty="0">
                <a:latin typeface="Arial" panose="020B0604020202020204" pitchFamily="34" charset="0"/>
                <a:cs typeface="Arial" panose="020B0604020202020204" pitchFamily="34" charset="0"/>
              </a:rPr>
              <a:t>which is a 1:1 scaled slab model of the reactor with fuel and blanket SA was simulated. The approximate contribution of the IWF to the core heat removal was found to be 25 % as per Particle Image Velocimetry (PIV) measurements. </a:t>
            </a:r>
          </a:p>
        </p:txBody>
      </p:sp>
      <p:sp>
        <p:nvSpPr>
          <p:cNvPr id="6" name="Rectangle 5"/>
          <p:cNvSpPr/>
          <p:nvPr/>
        </p:nvSpPr>
        <p:spPr>
          <a:xfrm>
            <a:off x="0" y="1"/>
            <a:ext cx="121920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b="1" cap="all" dirty="0"/>
              <a:t>NATURAL CONVECTION AND ROLE OF INTER-WRAPPER FLOW IN DECAY HEAT REMOVAL</a:t>
            </a:r>
            <a:endParaRPr lang="en-IN" b="1" cap="all" dirty="0"/>
          </a:p>
        </p:txBody>
      </p:sp>
      <p:sp>
        <p:nvSpPr>
          <p:cNvPr id="7" name="Rectangle 6"/>
          <p:cNvSpPr/>
          <p:nvPr/>
        </p:nvSpPr>
        <p:spPr>
          <a:xfrm>
            <a:off x="464622" y="1043428"/>
            <a:ext cx="11049000" cy="2062103"/>
          </a:xfrm>
          <a:prstGeom prst="rect">
            <a:avLst/>
          </a:prstGeom>
        </p:spPr>
        <p:txBody>
          <a:bodyPr wrap="square">
            <a:spAutoFit/>
          </a:bodyPr>
          <a:lstStyle/>
          <a:p>
            <a:r>
              <a:rPr lang="en-GB" sz="1600" dirty="0" smtClean="0">
                <a:latin typeface="Arial" panose="020B0604020202020204" pitchFamily="34" charset="0"/>
                <a:ea typeface="Times New Roman" panose="02020603050405020304" pitchFamily="18" charset="0"/>
                <a:cs typeface="Arial" panose="020B0604020202020204" pitchFamily="34" charset="0"/>
              </a:rPr>
              <a:t> A </a:t>
            </a:r>
            <a:r>
              <a:rPr lang="en-GB" sz="1600" dirty="0">
                <a:latin typeface="Arial" panose="020B0604020202020204" pitchFamily="34" charset="0"/>
                <a:ea typeface="Times New Roman" panose="02020603050405020304" pitchFamily="18" charset="0"/>
                <a:cs typeface="Arial" panose="020B0604020202020204" pitchFamily="34" charset="0"/>
              </a:rPr>
              <a:t>quantitative estimation should be carried out by </a:t>
            </a:r>
            <a:r>
              <a:rPr lang="en-GB" sz="1600" dirty="0" smtClean="0">
                <a:latin typeface="Arial" panose="020B0604020202020204" pitchFamily="34" charset="0"/>
                <a:ea typeface="Times New Roman" panose="02020603050405020304" pitchFamily="18" charset="0"/>
                <a:cs typeface="Arial" panose="020B0604020202020204" pitchFamily="34" charset="0"/>
              </a:rPr>
              <a:t>experiment :</a:t>
            </a:r>
          </a:p>
          <a:p>
            <a:endParaRPr lang="en-GB" sz="1600" dirty="0" smtClean="0">
              <a:latin typeface="Arial" panose="020B0604020202020204" pitchFamily="34" charset="0"/>
              <a:ea typeface="Times New Roman" panose="02020603050405020304" pitchFamily="18" charset="0"/>
              <a:cs typeface="Arial" panose="020B0604020202020204" pitchFamily="34" charset="0"/>
            </a:endParaRPr>
          </a:p>
          <a:p>
            <a:pPr marL="990600" indent="-358775">
              <a:buFont typeface="Wingdings" panose="05000000000000000000" pitchFamily="2" charset="2"/>
              <a:buChar char="Ø"/>
            </a:pPr>
            <a:r>
              <a:rPr lang="en-GB" sz="1600" dirty="0" smtClean="0">
                <a:latin typeface="Arial" panose="020B0604020202020204" pitchFamily="34" charset="0"/>
                <a:ea typeface="Times New Roman" panose="02020603050405020304" pitchFamily="18" charset="0"/>
                <a:cs typeface="Arial" panose="020B0604020202020204" pitchFamily="34" charset="0"/>
              </a:rPr>
              <a:t>IWF plays a major role in satisfying </a:t>
            </a:r>
            <a:r>
              <a:rPr lang="en-GB" sz="1600" dirty="0">
                <a:latin typeface="Arial" panose="020B0604020202020204" pitchFamily="34" charset="0"/>
                <a:ea typeface="Times New Roman" panose="02020603050405020304" pitchFamily="18" charset="0"/>
                <a:cs typeface="Arial" panose="020B0604020202020204" pitchFamily="34" charset="0"/>
              </a:rPr>
              <a:t>design thermal limits of fuel SAs </a:t>
            </a:r>
            <a:r>
              <a:rPr lang="en-GB" sz="1600" dirty="0" smtClean="0">
                <a:latin typeface="Arial" panose="020B0604020202020204" pitchFamily="34" charset="0"/>
                <a:ea typeface="Times New Roman" panose="02020603050405020304" pitchFamily="18" charset="0"/>
                <a:cs typeface="Arial" panose="020B0604020202020204" pitchFamily="34" charset="0"/>
              </a:rPr>
              <a:t>during certain </a:t>
            </a:r>
            <a:r>
              <a:rPr lang="en-GB" sz="1600" dirty="0">
                <a:latin typeface="Arial" panose="020B0604020202020204" pitchFamily="34" charset="0"/>
                <a:ea typeface="Times New Roman" panose="02020603050405020304" pitchFamily="18" charset="0"/>
                <a:cs typeface="Arial" panose="020B0604020202020204" pitchFamily="34" charset="0"/>
              </a:rPr>
              <a:t>categories of events</a:t>
            </a:r>
            <a:r>
              <a:rPr lang="en-GB" sz="1600" dirty="0" smtClean="0">
                <a:latin typeface="Arial" panose="020B0604020202020204" pitchFamily="34" charset="0"/>
                <a:ea typeface="Times New Roman" panose="02020603050405020304" pitchFamily="18" charset="0"/>
                <a:cs typeface="Arial" panose="020B0604020202020204" pitchFamily="34" charset="0"/>
              </a:rPr>
              <a:t>,</a:t>
            </a:r>
            <a:r>
              <a:rPr lang="en-GB" sz="1600" dirty="0">
                <a:latin typeface="Arial" panose="020B0604020202020204" pitchFamily="34" charset="0"/>
                <a:ea typeface="Times New Roman" panose="02020603050405020304" pitchFamily="18" charset="0"/>
                <a:cs typeface="Arial" panose="020B0604020202020204" pitchFamily="34" charset="0"/>
              </a:rPr>
              <a:t> (e.g. for the case of Station Black-out and both the pony motors not operating) </a:t>
            </a:r>
            <a:endParaRPr lang="en-GB" sz="1600" dirty="0" smtClean="0">
              <a:latin typeface="Arial" panose="020B0604020202020204" pitchFamily="34" charset="0"/>
              <a:ea typeface="Times New Roman" panose="02020603050405020304" pitchFamily="18" charset="0"/>
              <a:cs typeface="Arial" panose="020B0604020202020204" pitchFamily="34" charset="0"/>
            </a:endParaRPr>
          </a:p>
          <a:p>
            <a:pPr marL="990600" indent="-358775">
              <a:buFont typeface="Wingdings" panose="05000000000000000000" pitchFamily="2" charset="2"/>
              <a:buChar char="Ø"/>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990600" indent="-358775">
              <a:buFont typeface="Wingdings" panose="05000000000000000000" pitchFamily="2" charset="2"/>
              <a:buChar char="Ø"/>
            </a:pPr>
            <a:r>
              <a:rPr lang="en-GB" sz="1600" dirty="0" smtClean="0">
                <a:latin typeface="Arial" panose="020B0604020202020204" pitchFamily="34" charset="0"/>
                <a:ea typeface="Times New Roman" panose="02020603050405020304" pitchFamily="18" charset="0"/>
                <a:cs typeface="Arial" panose="020B0604020202020204" pitchFamily="34" charset="0"/>
              </a:rPr>
              <a:t>The storage </a:t>
            </a:r>
            <a:r>
              <a:rPr lang="en-GB" sz="1600" dirty="0">
                <a:latin typeface="Arial" panose="020B0604020202020204" pitchFamily="34" charset="0"/>
                <a:ea typeface="Times New Roman" panose="02020603050405020304" pitchFamily="18" charset="0"/>
                <a:cs typeface="Arial" panose="020B0604020202020204" pitchFamily="34" charset="0"/>
              </a:rPr>
              <a:t>SA temperature limits </a:t>
            </a:r>
            <a:r>
              <a:rPr lang="en-GB" sz="1600" dirty="0" smtClean="0">
                <a:latin typeface="Arial" panose="020B0604020202020204" pitchFamily="34" charset="0"/>
                <a:ea typeface="Times New Roman" panose="02020603050405020304" pitchFamily="18" charset="0"/>
                <a:cs typeface="Arial" panose="020B0604020202020204" pitchFamily="34" charset="0"/>
              </a:rPr>
              <a:t>respected with </a:t>
            </a:r>
            <a:r>
              <a:rPr lang="en-GB" sz="1600" dirty="0">
                <a:latin typeface="Arial" panose="020B0604020202020204" pitchFamily="34" charset="0"/>
                <a:ea typeface="Times New Roman" panose="02020603050405020304" pitchFamily="18" charset="0"/>
                <a:cs typeface="Arial" panose="020B0604020202020204" pitchFamily="34" charset="0"/>
              </a:rPr>
              <a:t>the consideration of IWF only, </a:t>
            </a:r>
            <a:r>
              <a:rPr lang="en-GB" sz="1600" dirty="0" smtClean="0">
                <a:latin typeface="Arial" panose="020B0604020202020204" pitchFamily="34" charset="0"/>
                <a:ea typeface="Times New Roman" panose="02020603050405020304" pitchFamily="18" charset="0"/>
                <a:cs typeface="Arial" panose="020B0604020202020204" pitchFamily="34" charset="0"/>
              </a:rPr>
              <a:t>during </a:t>
            </a:r>
            <a:r>
              <a:rPr lang="en-GB" sz="1600" dirty="0">
                <a:latin typeface="Arial" panose="020B0604020202020204" pitchFamily="34" charset="0"/>
                <a:ea typeface="Times New Roman" panose="02020603050405020304" pitchFamily="18" charset="0"/>
                <a:cs typeface="Arial" panose="020B0604020202020204" pitchFamily="34" charset="0"/>
              </a:rPr>
              <a:t>decay heat removal by SGDHRS. </a:t>
            </a:r>
            <a:endParaRPr lang="en-GB" sz="16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464622" y="674096"/>
            <a:ext cx="1569660" cy="369332"/>
          </a:xfrm>
          <a:prstGeom prst="rect">
            <a:avLst/>
          </a:prstGeom>
          <a:solidFill>
            <a:srgbClr val="92D050"/>
          </a:solidFill>
        </p:spPr>
        <p:txBody>
          <a:bodyPr wrap="none" rtlCol="0">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Safety review</a:t>
            </a:r>
            <a:endParaRPr lang="en-IN" dirty="0"/>
          </a:p>
        </p:txBody>
      </p:sp>
      <p:sp>
        <p:nvSpPr>
          <p:cNvPr id="9" name="TextBox 8"/>
          <p:cNvSpPr txBox="1"/>
          <p:nvPr/>
        </p:nvSpPr>
        <p:spPr>
          <a:xfrm>
            <a:off x="464622" y="2953950"/>
            <a:ext cx="1467068" cy="369332"/>
          </a:xfrm>
          <a:prstGeom prst="rect">
            <a:avLst/>
          </a:prstGeom>
          <a:solidFill>
            <a:srgbClr val="92D050"/>
          </a:solidFill>
        </p:spPr>
        <p:txBody>
          <a:bodyPr wrap="none" rtlCol="0">
            <a:spAutoFit/>
          </a:bodyPr>
          <a:lstStyle/>
          <a:p>
            <a:r>
              <a:rPr lang="en-GB" dirty="0" smtClean="0">
                <a:latin typeface="Arial" panose="020B0604020202020204" pitchFamily="34" charset="0"/>
                <a:cs typeface="Arial" panose="020B0604020202020204" pitchFamily="34" charset="0"/>
              </a:rPr>
              <a:t>Experiments</a:t>
            </a:r>
            <a:endParaRPr lang="en-IN" dirty="0"/>
          </a:p>
        </p:txBody>
      </p:sp>
    </p:spTree>
    <p:extLst>
      <p:ext uri="{BB962C8B-B14F-4D97-AF65-F5344CB8AC3E}">
        <p14:creationId xmlns:p14="http://schemas.microsoft.com/office/powerpoint/2010/main" val="1053591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97977" y="6388149"/>
            <a:ext cx="5747410" cy="365125"/>
          </a:xfrm>
        </p:spPr>
        <p:txBody>
          <a:bodyPr/>
          <a:lstStyle/>
          <a:p>
            <a:r>
              <a:rPr lang="en-IN" smtClean="0"/>
              <a:t>IAEA Technical Meeting on State-of-the-art Thermal Hydraulics of Fast Reactors </a:t>
            </a:r>
            <a:endParaRPr lang="en-IN"/>
          </a:p>
        </p:txBody>
      </p:sp>
      <p:sp>
        <p:nvSpPr>
          <p:cNvPr id="3" name="Slide Number Placeholder 2"/>
          <p:cNvSpPr>
            <a:spLocks noGrp="1"/>
          </p:cNvSpPr>
          <p:nvPr>
            <p:ph type="sldNum" sz="quarter" idx="12"/>
          </p:nvPr>
        </p:nvSpPr>
        <p:spPr/>
        <p:txBody>
          <a:bodyPr/>
          <a:lstStyle/>
          <a:p>
            <a:fld id="{C758A1A5-69D1-4A5D-9CC4-8E8FD2C6B494}" type="slidenum">
              <a:rPr lang="en-IN" smtClean="0"/>
              <a:t>18</a:t>
            </a:fld>
            <a:endParaRPr lang="en-IN"/>
          </a:p>
        </p:txBody>
      </p:sp>
      <p:sp>
        <p:nvSpPr>
          <p:cNvPr id="4" name="Rectangle 3"/>
          <p:cNvSpPr/>
          <p:nvPr/>
        </p:nvSpPr>
        <p:spPr>
          <a:xfrm>
            <a:off x="679008" y="653487"/>
            <a:ext cx="2430474" cy="338554"/>
          </a:xfrm>
          <a:prstGeom prst="rect">
            <a:avLst/>
          </a:prstGeom>
          <a:solidFill>
            <a:schemeClr val="accent6">
              <a:lumMod val="60000"/>
              <a:lumOff val="40000"/>
            </a:schemeClr>
          </a:solidFill>
        </p:spPr>
        <p:txBody>
          <a:bodyPr wrap="non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Regulatory requirements</a:t>
            </a:r>
            <a:endParaRPr lang="en-IN" sz="1600" dirty="0">
              <a:latin typeface="Arial" panose="020B0604020202020204" pitchFamily="34" charset="0"/>
              <a:cs typeface="Arial" panose="020B0604020202020204" pitchFamily="34" charset="0"/>
            </a:endParaRPr>
          </a:p>
        </p:txBody>
      </p:sp>
      <p:sp>
        <p:nvSpPr>
          <p:cNvPr id="7" name="Rectangle 6"/>
          <p:cNvSpPr/>
          <p:nvPr/>
        </p:nvSpPr>
        <p:spPr>
          <a:xfrm>
            <a:off x="679008" y="1186010"/>
            <a:ext cx="10467963" cy="4278094"/>
          </a:xfrm>
          <a:prstGeom prst="rect">
            <a:avLst/>
          </a:prstGeom>
        </p:spPr>
        <p:txBody>
          <a:bodyPr wrap="square">
            <a:spAutoFit/>
          </a:bodyPr>
          <a:lstStyle/>
          <a:p>
            <a:pPr algn="just"/>
            <a:r>
              <a:rPr lang="en-IN" sz="1600" dirty="0">
                <a:latin typeface="Arial" panose="020B0604020202020204" pitchFamily="34" charset="0"/>
                <a:cs typeface="Arial" panose="020B0604020202020204" pitchFamily="34" charset="0"/>
              </a:rPr>
              <a:t>The Safety </a:t>
            </a:r>
            <a:r>
              <a:rPr lang="en-IN" sz="1600" dirty="0" smtClean="0">
                <a:latin typeface="Arial" panose="020B0604020202020204" pitchFamily="34" charset="0"/>
                <a:cs typeface="Arial" panose="020B0604020202020204" pitchFamily="34" charset="0"/>
              </a:rPr>
              <a:t>criteria :</a:t>
            </a:r>
            <a:endParaRPr lang="en-IN" sz="1600" dirty="0">
              <a:latin typeface="Arial" panose="020B0604020202020204" pitchFamily="34" charset="0"/>
              <a:cs typeface="Arial" panose="020B0604020202020204" pitchFamily="34" charset="0"/>
            </a:endParaRPr>
          </a:p>
          <a:p>
            <a:pPr algn="just"/>
            <a:r>
              <a:rPr lang="en-IN" sz="1600" i="1" dirty="0" smtClean="0">
                <a:latin typeface="Arial" panose="020B0604020202020204" pitchFamily="34" charset="0"/>
                <a:cs typeface="Arial" panose="020B0604020202020204" pitchFamily="34" charset="0"/>
              </a:rPr>
              <a:t>“At least 2 diverse decay heat removal systems shall be provided to transfer heat from the core to ultimate heat sink under shut down condition, at a rate such that specified limits on Fuel, Clad and Coolant are not exceeded with one system not available and with single failure in the operating system. The non-availability in the DHR function should be less than </a:t>
            </a:r>
            <a:r>
              <a:rPr lang="en-IN" sz="1600" i="1" dirty="0" smtClean="0"/>
              <a:t>10 E-7 </a:t>
            </a:r>
            <a:r>
              <a:rPr lang="en-IN" sz="1600" i="1" dirty="0" smtClean="0">
                <a:latin typeface="Arial" panose="020B0604020202020204" pitchFamily="34" charset="0"/>
                <a:cs typeface="Arial" panose="020B0604020202020204" pitchFamily="34" charset="0"/>
              </a:rPr>
              <a:t>/reactor year. Suitable redundancy shall be provided in each system to fulfil these requirements, assuming a single failure.”</a:t>
            </a:r>
          </a:p>
          <a:p>
            <a:pPr algn="just"/>
            <a:endParaRPr lang="en-IN"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600" dirty="0">
                <a:latin typeface="Arial" panose="020B0604020202020204" pitchFamily="34" charset="0"/>
                <a:cs typeface="Arial" panose="020B0604020202020204" pitchFamily="34" charset="0"/>
              </a:rPr>
              <a:t>A</a:t>
            </a:r>
            <a:r>
              <a:rPr lang="en-IN" sz="1600" dirty="0" smtClean="0">
                <a:latin typeface="Arial" panose="020B0604020202020204" pitchFamily="34" charset="0"/>
                <a:cs typeface="Arial" panose="020B0604020202020204" pitchFamily="34" charset="0"/>
              </a:rPr>
              <a:t>dditional </a:t>
            </a:r>
            <a:r>
              <a:rPr lang="en-IN" sz="1600" dirty="0">
                <a:latin typeface="Arial" panose="020B0604020202020204" pitchFamily="34" charset="0"/>
                <a:cs typeface="Arial" panose="020B0604020202020204" pitchFamily="34" charset="0"/>
              </a:rPr>
              <a:t>requirements with consideration of latest </a:t>
            </a:r>
            <a:r>
              <a:rPr lang="en-IN" sz="1600" dirty="0" smtClean="0">
                <a:latin typeface="Arial" panose="020B0604020202020204" pitchFamily="34" charset="0"/>
                <a:cs typeface="Arial" panose="020B0604020202020204" pitchFamily="34" charset="0"/>
              </a:rPr>
              <a:t>IAEA Safety </a:t>
            </a:r>
            <a:r>
              <a:rPr lang="en-IN" sz="1600" dirty="0">
                <a:latin typeface="Arial" panose="020B0604020202020204" pitchFamily="34" charset="0"/>
                <a:cs typeface="Arial" panose="020B0604020202020204" pitchFamily="34" charset="0"/>
              </a:rPr>
              <a:t>Standard Series No. SSR-2/1 </a:t>
            </a:r>
            <a:r>
              <a:rPr lang="en-IN" sz="1600" dirty="0" smtClean="0">
                <a:latin typeface="Arial" panose="020B0604020202020204" pitchFamily="34" charset="0"/>
                <a:cs typeface="Arial" panose="020B0604020202020204" pitchFamily="34" charset="0"/>
              </a:rPr>
              <a:t> &amp; SDC  </a:t>
            </a:r>
            <a:r>
              <a:rPr lang="en-IN" sz="1600" dirty="0">
                <a:latin typeface="Arial" panose="020B0604020202020204" pitchFamily="34" charset="0"/>
                <a:cs typeface="Arial" panose="020B0604020202020204" pitchFamily="34" charset="0"/>
              </a:rPr>
              <a:t>for Gen-IV safety systems </a:t>
            </a:r>
            <a:endParaRPr lang="en-IN" sz="1600" dirty="0" smtClean="0">
              <a:latin typeface="Arial" panose="020B0604020202020204" pitchFamily="34" charset="0"/>
              <a:cs typeface="Arial" panose="020B0604020202020204" pitchFamily="34" charset="0"/>
            </a:endParaRPr>
          </a:p>
          <a:p>
            <a:pPr marL="990600" indent="-271463"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design </a:t>
            </a:r>
            <a:r>
              <a:rPr lang="en-IN" sz="1600" dirty="0">
                <a:latin typeface="Arial" panose="020B0604020202020204" pitchFamily="34" charset="0"/>
                <a:cs typeface="Arial" panose="020B0604020202020204" pitchFamily="34" charset="0"/>
              </a:rPr>
              <a:t>for external </a:t>
            </a:r>
            <a:r>
              <a:rPr lang="en-IN" sz="1600" dirty="0" smtClean="0">
                <a:latin typeface="Arial" panose="020B0604020202020204" pitchFamily="34" charset="0"/>
                <a:cs typeface="Arial" panose="020B0604020202020204" pitchFamily="34" charset="0"/>
              </a:rPr>
              <a:t>events </a:t>
            </a:r>
          </a:p>
          <a:p>
            <a:pPr marL="990600" indent="-271463"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prevention </a:t>
            </a:r>
            <a:r>
              <a:rPr lang="en-IN" sz="1600" dirty="0">
                <a:latin typeface="Arial" panose="020B0604020202020204" pitchFamily="34" charset="0"/>
                <a:cs typeface="Arial" panose="020B0604020202020204" pitchFamily="34" charset="0"/>
              </a:rPr>
              <a:t>of freezing of sodium coolant to avoid blockage of coolant circulation </a:t>
            </a:r>
            <a:endParaRPr lang="en-IN" sz="1600" dirty="0" smtClean="0">
              <a:latin typeface="Arial" panose="020B0604020202020204" pitchFamily="34" charset="0"/>
              <a:cs typeface="Arial" panose="020B0604020202020204" pitchFamily="34" charset="0"/>
            </a:endParaRPr>
          </a:p>
          <a:p>
            <a:pPr marL="990600" indent="-271463"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use </a:t>
            </a:r>
            <a:r>
              <a:rPr lang="en-IN" sz="1600" dirty="0">
                <a:latin typeface="Arial" panose="020B0604020202020204" pitchFamily="34" charset="0"/>
                <a:cs typeface="Arial" panose="020B0604020202020204" pitchFamily="34" charset="0"/>
              </a:rPr>
              <a:t>of passive mechanism to the extent </a:t>
            </a:r>
            <a:r>
              <a:rPr lang="en-IN" sz="1600" dirty="0" smtClean="0">
                <a:latin typeface="Arial" panose="020B0604020202020204" pitchFamily="34" charset="0"/>
                <a:cs typeface="Arial" panose="020B0604020202020204" pitchFamily="34" charset="0"/>
              </a:rPr>
              <a:t>possible</a:t>
            </a:r>
          </a:p>
          <a:p>
            <a:pPr marL="990600" indent="-271463"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provision </a:t>
            </a:r>
            <a:r>
              <a:rPr lang="en-IN" sz="1600" dirty="0">
                <a:latin typeface="Arial" panose="020B0604020202020204" pitchFamily="34" charset="0"/>
                <a:cs typeface="Arial" panose="020B0604020202020204" pitchFamily="34" charset="0"/>
              </a:rPr>
              <a:t>of  core cooling under postulated plant conditions with core degradation etc.</a:t>
            </a:r>
          </a:p>
          <a:p>
            <a:pPr marL="285750" indent="-285750" algn="just">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600" dirty="0" smtClean="0">
                <a:latin typeface="Arial" panose="020B0604020202020204" pitchFamily="34" charset="0"/>
                <a:cs typeface="Arial" panose="020B0604020202020204" pitchFamily="34" charset="0"/>
              </a:rPr>
              <a:t>FOAK </a:t>
            </a:r>
            <a:r>
              <a:rPr lang="en-IN" sz="1600" dirty="0">
                <a:latin typeface="Arial" panose="020B0604020202020204" pitchFamily="34" charset="0"/>
                <a:cs typeface="Arial" panose="020B0604020202020204" pitchFamily="34" charset="0"/>
              </a:rPr>
              <a:t>system since they are not proven by operating experience, are required to be qualified by prototype or scaled experimentation and/or by analysis for establishing their ‘basis of acceptance’ before putting into reactor use.</a:t>
            </a:r>
          </a:p>
        </p:txBody>
      </p:sp>
      <p:sp>
        <p:nvSpPr>
          <p:cNvPr id="8" name="Rectangle 7"/>
          <p:cNvSpPr/>
          <p:nvPr/>
        </p:nvSpPr>
        <p:spPr>
          <a:xfrm>
            <a:off x="0" y="1"/>
            <a:ext cx="121920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b="1" cap="all" dirty="0"/>
              <a:t>NATURAL CONVECTION AND ROLE OF INTER-WRAPPER FLOW IN DECAY HEAT REMOVAL</a:t>
            </a:r>
            <a:endParaRPr lang="en-IN" b="1" cap="all" dirty="0"/>
          </a:p>
        </p:txBody>
      </p:sp>
    </p:spTree>
    <p:extLst>
      <p:ext uri="{BB962C8B-B14F-4D97-AF65-F5344CB8AC3E}">
        <p14:creationId xmlns:p14="http://schemas.microsoft.com/office/powerpoint/2010/main" val="2786181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79223" y="6316896"/>
            <a:ext cx="5747410" cy="365125"/>
          </a:xfrm>
        </p:spPr>
        <p:txBody>
          <a:bodyPr/>
          <a:lstStyle/>
          <a:p>
            <a:r>
              <a:rPr lang="en-IN" smtClean="0"/>
              <a:t>IAEA Technical Meeting on State-of-the-art Thermal Hydraulics of Fast Reactors </a:t>
            </a:r>
            <a:endParaRPr lang="en-IN"/>
          </a:p>
        </p:txBody>
      </p:sp>
      <p:sp>
        <p:nvSpPr>
          <p:cNvPr id="3" name="Slide Number Placeholder 2"/>
          <p:cNvSpPr>
            <a:spLocks noGrp="1"/>
          </p:cNvSpPr>
          <p:nvPr>
            <p:ph type="sldNum" sz="quarter" idx="12"/>
          </p:nvPr>
        </p:nvSpPr>
        <p:spPr/>
        <p:txBody>
          <a:bodyPr/>
          <a:lstStyle/>
          <a:p>
            <a:fld id="{C758A1A5-69D1-4A5D-9CC4-8E8FD2C6B494}" type="slidenum">
              <a:rPr lang="en-IN" smtClean="0"/>
              <a:t>19</a:t>
            </a:fld>
            <a:endParaRPr lang="en-IN"/>
          </a:p>
        </p:txBody>
      </p:sp>
      <p:sp>
        <p:nvSpPr>
          <p:cNvPr id="5" name="Rectangle 4"/>
          <p:cNvSpPr/>
          <p:nvPr/>
        </p:nvSpPr>
        <p:spPr>
          <a:xfrm>
            <a:off x="0" y="1"/>
            <a:ext cx="12192000"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b="1" cap="all" dirty="0" smtClean="0">
                <a:latin typeface="Arial" panose="020B0604020202020204" pitchFamily="34" charset="0"/>
                <a:cs typeface="Arial" panose="020B0604020202020204" pitchFamily="34" charset="0"/>
              </a:rPr>
              <a:t>SUMMARY </a:t>
            </a:r>
            <a:endParaRPr lang="en-IN" b="1" cap="all" dirty="0">
              <a:latin typeface="Arial" panose="020B0604020202020204" pitchFamily="34" charset="0"/>
              <a:cs typeface="Arial" panose="020B0604020202020204" pitchFamily="34" charset="0"/>
            </a:endParaRPr>
          </a:p>
        </p:txBody>
      </p:sp>
      <p:sp>
        <p:nvSpPr>
          <p:cNvPr id="7" name="Rectangle 6"/>
          <p:cNvSpPr/>
          <p:nvPr/>
        </p:nvSpPr>
        <p:spPr>
          <a:xfrm>
            <a:off x="865908" y="1067263"/>
            <a:ext cx="9893136" cy="4154984"/>
          </a:xfrm>
          <a:prstGeom prst="rect">
            <a:avLst/>
          </a:prstGeom>
          <a:noFill/>
        </p:spPr>
        <p:txBody>
          <a:bodyPr wrap="square">
            <a:spAutoFit/>
          </a:bodyPr>
          <a:lstStyle/>
          <a:p>
            <a:pPr marL="285750" indent="-285750" algn="just">
              <a:spcBef>
                <a:spcPts val="600"/>
              </a:spcBef>
              <a:buFont typeface="Wingdings" panose="05000000000000000000" pitchFamily="2" charset="2"/>
              <a:buChar char="ü"/>
            </a:pPr>
            <a:r>
              <a:rPr lang="en-IN" sz="1600" dirty="0">
                <a:latin typeface="Arial" panose="020B0604020202020204" pitchFamily="34" charset="0"/>
                <a:cs typeface="Arial" panose="020B0604020202020204" pitchFamily="34" charset="0"/>
              </a:rPr>
              <a:t>The </a:t>
            </a:r>
            <a:r>
              <a:rPr lang="en-IN" sz="1600" dirty="0" smtClean="0">
                <a:latin typeface="Arial" panose="020B0604020202020204" pitchFamily="34" charset="0"/>
                <a:cs typeface="Arial" panose="020B0604020202020204" pitchFamily="34" charset="0"/>
              </a:rPr>
              <a:t>TH features </a:t>
            </a:r>
            <a:r>
              <a:rPr lang="en-IN" sz="1600" dirty="0">
                <a:latin typeface="Arial" panose="020B0604020202020204" pitchFamily="34" charset="0"/>
                <a:cs typeface="Arial" panose="020B0604020202020204" pitchFamily="34" charset="0"/>
              </a:rPr>
              <a:t>of </a:t>
            </a:r>
            <a:r>
              <a:rPr lang="en-IN" sz="1600" dirty="0" smtClean="0">
                <a:latin typeface="Arial" panose="020B0604020202020204" pitchFamily="34" charset="0"/>
                <a:cs typeface="Arial" panose="020B0604020202020204" pitchFamily="34" charset="0"/>
              </a:rPr>
              <a:t>SFRs such </a:t>
            </a:r>
            <a:r>
              <a:rPr lang="en-IN" sz="1600" dirty="0">
                <a:latin typeface="Arial" panose="020B0604020202020204" pitchFamily="34" charset="0"/>
                <a:cs typeface="Arial" panose="020B0604020202020204" pitchFamily="34" charset="0"/>
              </a:rPr>
              <a:t>as thermal </a:t>
            </a:r>
            <a:r>
              <a:rPr lang="en-IN" sz="1600" dirty="0" smtClean="0">
                <a:latin typeface="Arial" panose="020B0604020202020204" pitchFamily="34" charset="0"/>
                <a:cs typeface="Arial" panose="020B0604020202020204" pitchFamily="34" charset="0"/>
              </a:rPr>
              <a:t>striping</a:t>
            </a:r>
            <a:r>
              <a:rPr lang="en-IN" sz="1600" dirty="0">
                <a:latin typeface="Arial" panose="020B0604020202020204" pitchFamily="34" charset="0"/>
                <a:cs typeface="Arial" panose="020B0604020202020204" pitchFamily="34" charset="0"/>
              </a:rPr>
              <a:t>, stratification, free level fluctuations, cellular convection, </a:t>
            </a:r>
            <a:r>
              <a:rPr lang="en-IN" sz="1600" dirty="0" smtClean="0">
                <a:latin typeface="Arial" panose="020B0604020202020204" pitchFamily="34" charset="0"/>
                <a:cs typeface="Arial" panose="020B0604020202020204" pitchFamily="34" charset="0"/>
              </a:rPr>
              <a:t>IWF &amp;  </a:t>
            </a:r>
            <a:r>
              <a:rPr lang="en-IN" sz="1600" dirty="0">
                <a:latin typeface="Arial" panose="020B0604020202020204" pitchFamily="34" charset="0"/>
                <a:cs typeface="Arial" panose="020B0604020202020204" pitchFamily="34" charset="0"/>
              </a:rPr>
              <a:t>challenges in safety review </a:t>
            </a:r>
            <a:r>
              <a:rPr lang="en-IN" sz="1600" dirty="0" smtClean="0">
                <a:latin typeface="Arial" panose="020B0604020202020204" pitchFamily="34" charset="0"/>
                <a:cs typeface="Arial" panose="020B0604020202020204" pitchFamily="34" charset="0"/>
              </a:rPr>
              <a:t>and evolution of safety requirements.</a:t>
            </a:r>
          </a:p>
          <a:p>
            <a:pPr marL="285750" indent="-285750" algn="just">
              <a:spcBef>
                <a:spcPts val="600"/>
              </a:spcBef>
              <a:buFont typeface="Wingdings" panose="05000000000000000000" pitchFamily="2" charset="2"/>
              <a:buChar char="ü"/>
            </a:pPr>
            <a:endParaRPr lang="en-IN" sz="1600" dirty="0" smtClean="0">
              <a:latin typeface="Arial" panose="020B0604020202020204" pitchFamily="34" charset="0"/>
              <a:cs typeface="Arial" panose="020B0604020202020204" pitchFamily="34" charset="0"/>
            </a:endParaRPr>
          </a:p>
          <a:p>
            <a:pPr marL="285750" indent="-285750" algn="just">
              <a:spcBef>
                <a:spcPts val="600"/>
              </a:spcBef>
              <a:buFont typeface="Wingdings" panose="05000000000000000000" pitchFamily="2" charset="2"/>
              <a:buChar char="ü"/>
            </a:pPr>
            <a:r>
              <a:rPr lang="en-IN" sz="1600" dirty="0" smtClean="0">
                <a:latin typeface="Arial" panose="020B0604020202020204" pitchFamily="34" charset="0"/>
                <a:cs typeface="Arial" panose="020B0604020202020204" pitchFamily="34" charset="0"/>
              </a:rPr>
              <a:t>TH limits established </a:t>
            </a:r>
            <a:r>
              <a:rPr lang="en-IN" sz="1600" dirty="0">
                <a:latin typeface="Arial" panose="020B0604020202020204" pitchFamily="34" charset="0"/>
                <a:cs typeface="Arial" panose="020B0604020202020204" pitchFamily="34" charset="0"/>
              </a:rPr>
              <a:t>for various parameters specific to PFBR design based on safety analysis with </a:t>
            </a:r>
            <a:r>
              <a:rPr lang="en-IN" sz="1600" dirty="0" smtClean="0">
                <a:latin typeface="Arial" panose="020B0604020202020204" pitchFamily="34" charset="0"/>
                <a:cs typeface="Arial" panose="020B0604020202020204" pitchFamily="34" charset="0"/>
              </a:rPr>
              <a:t>in-house </a:t>
            </a:r>
            <a:r>
              <a:rPr lang="en-IN" sz="1600" dirty="0">
                <a:latin typeface="Arial" panose="020B0604020202020204" pitchFamily="34" charset="0"/>
                <a:cs typeface="Arial" panose="020B0604020202020204" pitchFamily="34" charset="0"/>
              </a:rPr>
              <a:t>as well as commercial </a:t>
            </a:r>
            <a:r>
              <a:rPr lang="en-IN" sz="1600" dirty="0" smtClean="0">
                <a:latin typeface="Arial" panose="020B0604020202020204" pitchFamily="34" charset="0"/>
                <a:cs typeface="Arial" panose="020B0604020202020204" pitchFamily="34" charset="0"/>
              </a:rPr>
              <a:t>TH codes</a:t>
            </a:r>
            <a:r>
              <a:rPr lang="en-IN" sz="1600" dirty="0">
                <a:latin typeface="Arial" panose="020B0604020202020204" pitchFamily="34" charset="0"/>
                <a:cs typeface="Arial" panose="020B0604020202020204" pitchFamily="34" charset="0"/>
              </a:rPr>
              <a:t>, large scale water experiments, limited sodium experiments, extensive literature review and </a:t>
            </a:r>
            <a:r>
              <a:rPr lang="en-IN" sz="1600" dirty="0" smtClean="0">
                <a:latin typeface="Arial" panose="020B0604020202020204" pitchFamily="34" charset="0"/>
                <a:cs typeface="Arial" panose="020B0604020202020204" pitchFamily="34" charset="0"/>
              </a:rPr>
              <a:t>OE feedback.</a:t>
            </a:r>
            <a:endParaRPr lang="en-IN" sz="1600" dirty="0">
              <a:latin typeface="Arial" panose="020B0604020202020204" pitchFamily="34" charset="0"/>
              <a:cs typeface="Arial" panose="020B0604020202020204" pitchFamily="34" charset="0"/>
            </a:endParaRPr>
          </a:p>
          <a:p>
            <a:pPr marL="285750" indent="-285750" algn="just">
              <a:spcBef>
                <a:spcPts val="600"/>
              </a:spcBef>
              <a:buFont typeface="Wingdings" panose="05000000000000000000" pitchFamily="2" charset="2"/>
              <a:buChar char="ü"/>
            </a:pPr>
            <a:endParaRPr lang="en-IN" sz="1600" dirty="0">
              <a:latin typeface="Arial" panose="020B0604020202020204" pitchFamily="34" charset="0"/>
              <a:cs typeface="Arial" panose="020B0604020202020204" pitchFamily="34" charset="0"/>
            </a:endParaRPr>
          </a:p>
          <a:p>
            <a:pPr marL="285750" indent="-285750" algn="just">
              <a:spcBef>
                <a:spcPts val="600"/>
              </a:spcBef>
              <a:buFont typeface="Wingdings" panose="05000000000000000000" pitchFamily="2" charset="2"/>
              <a:buChar char="ü"/>
            </a:pPr>
            <a:r>
              <a:rPr lang="en-IN" sz="1600" dirty="0" smtClean="0">
                <a:latin typeface="Arial" panose="020B0604020202020204" pitchFamily="34" charset="0"/>
                <a:cs typeface="Arial" panose="020B0604020202020204" pitchFamily="34" charset="0"/>
              </a:rPr>
              <a:t>Multi-tired safety </a:t>
            </a:r>
            <a:r>
              <a:rPr lang="en-IN" sz="1600" dirty="0">
                <a:latin typeface="Arial" panose="020B0604020202020204" pitchFamily="34" charset="0"/>
                <a:cs typeface="Arial" panose="020B0604020202020204" pitchFamily="34" charset="0"/>
              </a:rPr>
              <a:t>review </a:t>
            </a:r>
            <a:r>
              <a:rPr lang="en-IN" sz="1600" dirty="0" smtClean="0">
                <a:latin typeface="Arial" panose="020B0604020202020204" pitchFamily="34" charset="0"/>
                <a:cs typeface="Arial" panose="020B0604020202020204" pitchFamily="34" charset="0"/>
              </a:rPr>
              <a:t>based </a:t>
            </a:r>
            <a:r>
              <a:rPr lang="en-IN" sz="1600" dirty="0">
                <a:latin typeface="Arial" panose="020B0604020202020204" pitchFamily="34" charset="0"/>
                <a:cs typeface="Arial" panose="020B0604020202020204" pitchFamily="34" charset="0"/>
              </a:rPr>
              <a:t>on standard codes and </a:t>
            </a:r>
            <a:r>
              <a:rPr lang="en-IN" sz="1600" dirty="0" smtClean="0">
                <a:latin typeface="Arial" panose="020B0604020202020204" pitchFamily="34" charset="0"/>
                <a:cs typeface="Arial" panose="020B0604020202020204" pitchFamily="34" charset="0"/>
              </a:rPr>
              <a:t>guides by expert groups </a:t>
            </a:r>
            <a:r>
              <a:rPr lang="en-IN" sz="1600" dirty="0">
                <a:latin typeface="Arial" panose="020B0604020202020204" pitchFamily="34" charset="0"/>
                <a:cs typeface="Arial" panose="020B0604020202020204" pitchFamily="34" charset="0"/>
              </a:rPr>
              <a:t>have been carried out for acceptance of the </a:t>
            </a:r>
            <a:r>
              <a:rPr lang="en-IN" sz="1600" dirty="0" smtClean="0">
                <a:latin typeface="Arial" panose="020B0604020202020204" pitchFamily="34" charset="0"/>
                <a:cs typeface="Arial" panose="020B0604020202020204" pitchFamily="34" charset="0"/>
              </a:rPr>
              <a:t>TH limits</a:t>
            </a:r>
          </a:p>
          <a:p>
            <a:pPr marL="285750" indent="-285750" algn="just">
              <a:spcBef>
                <a:spcPts val="600"/>
              </a:spcBef>
              <a:buFont typeface="Wingdings" panose="05000000000000000000" pitchFamily="2" charset="2"/>
              <a:buChar char="ü"/>
            </a:pPr>
            <a:endParaRPr lang="en-IN" sz="1600" dirty="0" smtClean="0">
              <a:latin typeface="Arial" panose="020B0604020202020204" pitchFamily="34" charset="0"/>
              <a:cs typeface="Arial" panose="020B0604020202020204" pitchFamily="34" charset="0"/>
            </a:endParaRPr>
          </a:p>
          <a:p>
            <a:pPr marL="285750" indent="-285750" algn="just">
              <a:spcBef>
                <a:spcPts val="600"/>
              </a:spcBef>
              <a:buFont typeface="Wingdings" panose="05000000000000000000" pitchFamily="2" charset="2"/>
              <a:buChar char="ü"/>
            </a:pPr>
            <a:r>
              <a:rPr lang="en-IN" sz="1600" dirty="0" smtClean="0">
                <a:latin typeface="Arial" panose="020B0604020202020204" pitchFamily="34" charset="0"/>
                <a:cs typeface="Arial" panose="020B0604020202020204" pitchFamily="34" charset="0"/>
              </a:rPr>
              <a:t>These </a:t>
            </a:r>
            <a:r>
              <a:rPr lang="en-IN" sz="1600" dirty="0">
                <a:latin typeface="Arial" panose="020B0604020202020204" pitchFamily="34" charset="0"/>
                <a:cs typeface="Arial" panose="020B0604020202020204" pitchFamily="34" charset="0"/>
              </a:rPr>
              <a:t>design limits will be further confirmed during the ongoing commissioning tests. </a:t>
            </a:r>
            <a:endParaRPr lang="en-IN" sz="1600" dirty="0" smtClean="0">
              <a:latin typeface="Arial" panose="020B0604020202020204" pitchFamily="34" charset="0"/>
              <a:cs typeface="Arial" panose="020B0604020202020204" pitchFamily="34" charset="0"/>
            </a:endParaRPr>
          </a:p>
          <a:p>
            <a:pPr marL="285750" indent="-285750" algn="just">
              <a:spcBef>
                <a:spcPts val="600"/>
              </a:spcBef>
              <a:buFont typeface="Wingdings" panose="05000000000000000000" pitchFamily="2" charset="2"/>
              <a:buChar char="ü"/>
            </a:pPr>
            <a:endParaRPr lang="en-IN" sz="1600" dirty="0" smtClean="0">
              <a:latin typeface="Arial" panose="020B0604020202020204" pitchFamily="34" charset="0"/>
              <a:cs typeface="Arial" panose="020B0604020202020204" pitchFamily="34" charset="0"/>
            </a:endParaRPr>
          </a:p>
          <a:p>
            <a:pPr marL="285750" indent="-285750" algn="just">
              <a:spcBef>
                <a:spcPts val="600"/>
              </a:spcBef>
              <a:buFont typeface="Wingdings" panose="05000000000000000000" pitchFamily="2" charset="2"/>
              <a:buChar char="ü"/>
            </a:pPr>
            <a:r>
              <a:rPr lang="en-IN" sz="1600" dirty="0" smtClean="0">
                <a:latin typeface="Arial" panose="020B0604020202020204" pitchFamily="34" charset="0"/>
                <a:cs typeface="Arial" panose="020B0604020202020204" pitchFamily="34" charset="0"/>
              </a:rPr>
              <a:t> Improvements in regulatory requirements (SFR code) incorporated </a:t>
            </a:r>
            <a:r>
              <a:rPr lang="en-IN" sz="1600" dirty="0">
                <a:latin typeface="Arial" panose="020B0604020202020204" pitchFamily="34" charset="0"/>
                <a:cs typeface="Arial" panose="020B0604020202020204" pitchFamily="34" charset="0"/>
              </a:rPr>
              <a:t>b</a:t>
            </a:r>
            <a:r>
              <a:rPr lang="en-IN" sz="1600" dirty="0" smtClean="0">
                <a:latin typeface="Arial" panose="020B0604020202020204" pitchFamily="34" charset="0"/>
                <a:cs typeface="Arial" panose="020B0604020202020204" pitchFamily="34" charset="0"/>
              </a:rPr>
              <a:t>ased </a:t>
            </a:r>
            <a:r>
              <a:rPr lang="en-IN" sz="1600" dirty="0">
                <a:latin typeface="Arial" panose="020B0604020202020204" pitchFamily="34" charset="0"/>
                <a:cs typeface="Arial" panose="020B0604020202020204" pitchFamily="34" charset="0"/>
              </a:rPr>
              <a:t>on the safety review </a:t>
            </a:r>
            <a:r>
              <a:rPr lang="en-IN" sz="1600" dirty="0" smtClean="0">
                <a:latin typeface="Arial" panose="020B0604020202020204" pitchFamily="34" charset="0"/>
                <a:cs typeface="Arial" panose="020B0604020202020204" pitchFamily="34" charset="0"/>
              </a:rPr>
              <a:t>experience.</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922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770" y="0"/>
            <a:ext cx="12213770" cy="588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latin typeface="Arial" pitchFamily="34" charset="0"/>
                <a:ea typeface="Calibri"/>
                <a:cs typeface="Arial" pitchFamily="34" charset="0"/>
              </a:rPr>
              <a:t>Outline</a:t>
            </a:r>
            <a:endParaRPr lang="en-IN" sz="2800" b="1" dirty="0">
              <a:solidFill>
                <a:srgbClr val="FFFF00"/>
              </a:solidFill>
              <a:latin typeface="Arial Narrow" panose="020B0606020202030204" pitchFamily="34" charset="0"/>
            </a:endParaRPr>
          </a:p>
        </p:txBody>
      </p:sp>
      <p:sp>
        <p:nvSpPr>
          <p:cNvPr id="4" name="Content Placeholder 6"/>
          <p:cNvSpPr txBox="1">
            <a:spLocks/>
          </p:cNvSpPr>
          <p:nvPr/>
        </p:nvSpPr>
        <p:spPr bwMode="auto">
          <a:xfrm>
            <a:off x="1001484" y="883320"/>
            <a:ext cx="10559143" cy="5202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33CC"/>
                </a:solidFill>
                <a:latin typeface="+mn-lt"/>
                <a:ea typeface="+mn-ea"/>
                <a:cs typeface="+mn-cs"/>
              </a:defRPr>
            </a:lvl1pPr>
            <a:lvl2pPr marL="742950" indent="-285750" algn="l" rtl="0" eaLnBrk="0" fontAlgn="base" hangingPunct="0">
              <a:spcBef>
                <a:spcPct val="20000"/>
              </a:spcBef>
              <a:spcAft>
                <a:spcPct val="0"/>
              </a:spcAft>
              <a:buChar char="–"/>
              <a:defRPr sz="2000">
                <a:solidFill>
                  <a:srgbClr val="C0000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1200"/>
              </a:spcAft>
              <a:buFont typeface="Wingdings" panose="05000000000000000000" pitchFamily="2" charset="2"/>
              <a:buChar char="§"/>
            </a:pPr>
            <a:r>
              <a:rPr lang="en-US" sz="1800" kern="0" dirty="0">
                <a:solidFill>
                  <a:srgbClr val="002060"/>
                </a:solidFill>
                <a:latin typeface="Arial"/>
              </a:rPr>
              <a:t>Brief Description of PFBR</a:t>
            </a:r>
          </a:p>
          <a:p>
            <a:pPr algn="just">
              <a:spcAft>
                <a:spcPts val="1200"/>
              </a:spcAft>
              <a:buFont typeface="Wingdings" panose="05000000000000000000" pitchFamily="2" charset="2"/>
              <a:buChar char="§"/>
              <a:defRPr/>
            </a:pPr>
            <a:r>
              <a:rPr lang="en-IN" sz="1800" kern="0" dirty="0" smtClean="0">
                <a:solidFill>
                  <a:srgbClr val="002060"/>
                </a:solidFill>
                <a:latin typeface="Arial"/>
              </a:rPr>
              <a:t>Thermal </a:t>
            </a:r>
            <a:r>
              <a:rPr lang="en-IN" sz="1800" kern="0" dirty="0">
                <a:solidFill>
                  <a:srgbClr val="002060"/>
                </a:solidFill>
                <a:latin typeface="Arial"/>
              </a:rPr>
              <a:t>Hydraulic </a:t>
            </a:r>
            <a:r>
              <a:rPr lang="en-IN" sz="1800" kern="0" dirty="0" smtClean="0">
                <a:solidFill>
                  <a:srgbClr val="002060"/>
                </a:solidFill>
                <a:latin typeface="Arial"/>
              </a:rPr>
              <a:t>challenges </a:t>
            </a:r>
          </a:p>
          <a:p>
            <a:pPr algn="just">
              <a:spcAft>
                <a:spcPts val="1200"/>
              </a:spcAft>
              <a:buFont typeface="Wingdings" panose="05000000000000000000" pitchFamily="2" charset="2"/>
              <a:buChar char="§"/>
              <a:defRPr/>
            </a:pPr>
            <a:r>
              <a:rPr lang="en-IN" sz="1800" kern="0" dirty="0" smtClean="0">
                <a:solidFill>
                  <a:srgbClr val="002060"/>
                </a:solidFill>
                <a:latin typeface="Arial"/>
              </a:rPr>
              <a:t>Safety Review Basis</a:t>
            </a:r>
          </a:p>
          <a:p>
            <a:pPr algn="just">
              <a:spcAft>
                <a:spcPts val="1200"/>
              </a:spcAft>
              <a:buFont typeface="Wingdings" panose="05000000000000000000" pitchFamily="2" charset="2"/>
              <a:buChar char="§"/>
              <a:defRPr/>
            </a:pPr>
            <a:r>
              <a:rPr lang="en-IN" sz="1800" kern="0" dirty="0" smtClean="0">
                <a:solidFill>
                  <a:srgbClr val="002060"/>
                </a:solidFill>
                <a:latin typeface="Arial"/>
              </a:rPr>
              <a:t>Safety analysis and safety review of the following issues: </a:t>
            </a:r>
            <a:endParaRPr lang="en-IN" sz="1800" kern="0" dirty="0">
              <a:solidFill>
                <a:srgbClr val="002060"/>
              </a:solidFill>
              <a:latin typeface="Arial"/>
            </a:endParaRPr>
          </a:p>
          <a:p>
            <a:pPr marL="892175" lvl="0" indent="-446088" algn="just">
              <a:spcAft>
                <a:spcPts val="1200"/>
              </a:spcAft>
              <a:buFont typeface="Wingdings" panose="05000000000000000000" pitchFamily="2" charset="2"/>
              <a:buChar char="Ø"/>
              <a:defRPr/>
            </a:pPr>
            <a:r>
              <a:rPr lang="en-IN" sz="1800" kern="0" dirty="0">
                <a:solidFill>
                  <a:srgbClr val="002060"/>
                </a:solidFill>
                <a:latin typeface="Arial"/>
              </a:rPr>
              <a:t>T</a:t>
            </a:r>
            <a:r>
              <a:rPr lang="en-IN" sz="1800" kern="0" dirty="0" smtClean="0">
                <a:solidFill>
                  <a:srgbClr val="002060"/>
                </a:solidFill>
                <a:latin typeface="Arial"/>
              </a:rPr>
              <a:t>hermal striping at core outlet</a:t>
            </a:r>
          </a:p>
          <a:p>
            <a:pPr marL="892175" lvl="0" indent="-446088" algn="just">
              <a:spcAft>
                <a:spcPts val="1200"/>
              </a:spcAft>
              <a:buFont typeface="Wingdings" panose="05000000000000000000" pitchFamily="2" charset="2"/>
              <a:buChar char="Ø"/>
              <a:defRPr/>
            </a:pPr>
            <a:r>
              <a:rPr lang="en-IN" sz="1800" kern="0" dirty="0" smtClean="0">
                <a:solidFill>
                  <a:srgbClr val="002060"/>
                </a:solidFill>
                <a:latin typeface="Arial"/>
              </a:rPr>
              <a:t>Stratification in pool</a:t>
            </a:r>
          </a:p>
          <a:p>
            <a:pPr marL="892175" lvl="0" indent="-446088" algn="just">
              <a:spcAft>
                <a:spcPts val="1200"/>
              </a:spcAft>
              <a:buFont typeface="Wingdings" panose="05000000000000000000" pitchFamily="2" charset="2"/>
              <a:buChar char="Ø"/>
              <a:defRPr/>
            </a:pPr>
            <a:r>
              <a:rPr lang="en-IN" sz="1800" kern="0" dirty="0" smtClean="0">
                <a:solidFill>
                  <a:srgbClr val="002060"/>
                </a:solidFill>
                <a:latin typeface="Arial"/>
              </a:rPr>
              <a:t>Free level fluctuations </a:t>
            </a:r>
          </a:p>
          <a:p>
            <a:pPr marL="892175" lvl="0" indent="-446088" algn="just">
              <a:spcAft>
                <a:spcPts val="1200"/>
              </a:spcAft>
              <a:buFont typeface="Wingdings" panose="05000000000000000000" pitchFamily="2" charset="2"/>
              <a:buChar char="Ø"/>
              <a:defRPr/>
            </a:pPr>
            <a:r>
              <a:rPr lang="en-IN" sz="1800" kern="0" dirty="0" smtClean="0">
                <a:solidFill>
                  <a:srgbClr val="002060"/>
                </a:solidFill>
                <a:latin typeface="Arial"/>
              </a:rPr>
              <a:t>Cellular convection </a:t>
            </a:r>
          </a:p>
          <a:p>
            <a:pPr marL="892175" indent="-446088" algn="just">
              <a:spcAft>
                <a:spcPts val="1200"/>
              </a:spcAft>
              <a:buFont typeface="Wingdings" panose="05000000000000000000" pitchFamily="2" charset="2"/>
              <a:buChar char="Ø"/>
              <a:defRPr/>
            </a:pPr>
            <a:r>
              <a:rPr lang="en-GB" sz="1800" kern="0" dirty="0" smtClean="0">
                <a:solidFill>
                  <a:srgbClr val="002060"/>
                </a:solidFill>
                <a:latin typeface="Arial"/>
              </a:rPr>
              <a:t>Natural convection and role of Inter-wrapper flow in decay heat removal</a:t>
            </a:r>
            <a:endParaRPr lang="en-IN" sz="1800" kern="0" dirty="0">
              <a:solidFill>
                <a:srgbClr val="002060"/>
              </a:solidFill>
              <a:latin typeface="Arial"/>
            </a:endParaRPr>
          </a:p>
          <a:p>
            <a:pPr lvl="0" algn="just">
              <a:spcAft>
                <a:spcPts val="1200"/>
              </a:spcAft>
              <a:buFont typeface="Wingdings" panose="05000000000000000000" pitchFamily="2" charset="2"/>
              <a:buChar char="§"/>
              <a:defRPr/>
            </a:pPr>
            <a:r>
              <a:rPr lang="en-IN" sz="1800" kern="0" dirty="0" smtClean="0">
                <a:solidFill>
                  <a:srgbClr val="002060"/>
                </a:solidFill>
                <a:latin typeface="Arial"/>
              </a:rPr>
              <a:t>Summary </a:t>
            </a:r>
            <a:endParaRPr lang="en-IN" sz="1800" kern="0" dirty="0">
              <a:solidFill>
                <a:srgbClr val="002060"/>
              </a:solidFill>
              <a:latin typeface="Arial"/>
            </a:endParaRPr>
          </a:p>
          <a:p>
            <a:pPr marL="617538" indent="0" algn="just">
              <a:spcAft>
                <a:spcPts val="0"/>
              </a:spcAft>
              <a:buNone/>
            </a:pPr>
            <a:endParaRPr lang="en-US" sz="1800" kern="0" dirty="0">
              <a:solidFill>
                <a:srgbClr val="002060"/>
              </a:solidFill>
              <a:latin typeface="Arial"/>
            </a:endParaRPr>
          </a:p>
          <a:p>
            <a:pPr marL="342900" marR="0" lvl="0" indent="-342900" algn="just" defTabSz="914400" rtl="0" eaLnBrk="0" fontAlgn="base" latinLnBrk="0" hangingPunct="0">
              <a:lnSpc>
                <a:spcPct val="100000"/>
              </a:lnSpc>
              <a:spcBef>
                <a:spcPct val="20000"/>
              </a:spcBef>
              <a:spcAft>
                <a:spcPts val="1200"/>
              </a:spcAft>
              <a:buClrTx/>
              <a:buSzTx/>
              <a:buFontTx/>
              <a:buChar char="•"/>
              <a:tabLst/>
              <a:defRPr/>
            </a:pPr>
            <a:endParaRPr kumimoji="0" lang="en-US" sz="1800" b="0" i="0" u="none" strike="noStrike" kern="0" cap="none" spc="0" normalizeH="0" baseline="0" noProof="0" dirty="0" smtClean="0">
              <a:ln>
                <a:noFill/>
              </a:ln>
              <a:solidFill>
                <a:srgbClr val="002060"/>
              </a:solidFill>
              <a:effectLst/>
              <a:uLnTx/>
              <a:uFillTx/>
              <a:latin typeface="Arial"/>
            </a:endParaRPr>
          </a:p>
          <a:p>
            <a:pPr marL="342900" marR="0" lvl="0" indent="-342900" algn="just" defTabSz="914400" rtl="0" eaLnBrk="0" fontAlgn="base" latinLnBrk="0" hangingPunct="0">
              <a:lnSpc>
                <a:spcPct val="100000"/>
              </a:lnSpc>
              <a:spcBef>
                <a:spcPct val="20000"/>
              </a:spcBef>
              <a:spcAft>
                <a:spcPts val="1200"/>
              </a:spcAft>
              <a:buClrTx/>
              <a:buSzTx/>
              <a:buFontTx/>
              <a:buChar char="•"/>
              <a:tabLst/>
              <a:defRPr/>
            </a:pPr>
            <a:endParaRPr kumimoji="0" lang="en-US" sz="1800" b="0" i="0" u="none" strike="noStrike" kern="0" cap="none" spc="0" normalizeH="0" baseline="0" noProof="0" dirty="0" smtClean="0">
              <a:ln>
                <a:noFill/>
              </a:ln>
              <a:solidFill>
                <a:srgbClr val="002060"/>
              </a:solidFill>
              <a:effectLst/>
              <a:uLnTx/>
              <a:uFillTx/>
              <a:latin typeface="Arial"/>
            </a:endParaRPr>
          </a:p>
          <a:p>
            <a:pPr marL="982663" marR="0" lvl="0" indent="-446088" algn="just" defTabSz="914400" rtl="0" eaLnBrk="0" fontAlgn="base" latinLnBrk="0" hangingPunct="0">
              <a:lnSpc>
                <a:spcPct val="100000"/>
              </a:lnSpc>
              <a:spcBef>
                <a:spcPct val="20000"/>
              </a:spcBef>
              <a:spcAft>
                <a:spcPts val="0"/>
              </a:spcAft>
              <a:buClrTx/>
              <a:buSzTx/>
              <a:buFont typeface="Wingdings" panose="05000000000000000000" pitchFamily="2" charset="2"/>
              <a:buChar char="Ø"/>
              <a:tabLst/>
              <a:defRPr/>
            </a:pPr>
            <a:endParaRPr kumimoji="0" lang="en-US" sz="1800" b="0" i="0" u="none" strike="noStrike" kern="0" cap="none" spc="0" normalizeH="0" baseline="0" noProof="0" dirty="0" smtClean="0">
              <a:ln>
                <a:noFill/>
              </a:ln>
              <a:solidFill>
                <a:srgbClr val="00206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IN" sz="1800" b="0" i="0" u="none" strike="noStrike" kern="0" cap="none" spc="0" normalizeH="0" baseline="0" noProof="0" dirty="0">
              <a:ln>
                <a:noFill/>
              </a:ln>
              <a:solidFill>
                <a:srgbClr val="002060"/>
              </a:solidFill>
              <a:effectLst/>
              <a:uLnTx/>
              <a:uFillTx/>
              <a:latin typeface="Times New Roman"/>
            </a:endParaRPr>
          </a:p>
        </p:txBody>
      </p:sp>
      <p:sp>
        <p:nvSpPr>
          <p:cNvPr id="3" name="Footer Placeholder 2"/>
          <p:cNvSpPr>
            <a:spLocks noGrp="1"/>
          </p:cNvSpPr>
          <p:nvPr>
            <p:ph type="ftr" sz="quarter" idx="11"/>
          </p:nvPr>
        </p:nvSpPr>
        <p:spPr>
          <a:xfrm>
            <a:off x="3617026" y="6292147"/>
            <a:ext cx="5823857" cy="473390"/>
          </a:xfrm>
        </p:spPr>
        <p:txBody>
          <a:bodyPr/>
          <a:lstStyle/>
          <a:p>
            <a:r>
              <a:rPr lang="en-IN" dirty="0" smtClean="0"/>
              <a:t>IAEA Technical Meeting on State-of-the-art Thermal Hydraulics of Fast Reactors </a:t>
            </a:r>
            <a:endParaRPr lang="en-IN" dirty="0"/>
          </a:p>
        </p:txBody>
      </p:sp>
      <p:sp>
        <p:nvSpPr>
          <p:cNvPr id="5" name="Slide Number Placeholder 4"/>
          <p:cNvSpPr>
            <a:spLocks noGrp="1"/>
          </p:cNvSpPr>
          <p:nvPr>
            <p:ph type="sldNum" sz="quarter" idx="12"/>
          </p:nvPr>
        </p:nvSpPr>
        <p:spPr/>
        <p:txBody>
          <a:bodyPr/>
          <a:lstStyle/>
          <a:p>
            <a:fld id="{C758A1A5-69D1-4A5D-9CC4-8E8FD2C6B494}" type="slidenum">
              <a:rPr lang="en-IN" smtClean="0"/>
              <a:t>2</a:t>
            </a:fld>
            <a:endParaRPr lang="en-IN" dirty="0"/>
          </a:p>
        </p:txBody>
      </p:sp>
    </p:spTree>
    <p:extLst>
      <p:ext uri="{BB962C8B-B14F-4D97-AF65-F5344CB8AC3E}">
        <p14:creationId xmlns:p14="http://schemas.microsoft.com/office/powerpoint/2010/main" val="974326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79223" y="6352523"/>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20</a:t>
            </a:fld>
            <a:endParaRPr lang="en-IN"/>
          </a:p>
        </p:txBody>
      </p:sp>
      <p:sp>
        <p:nvSpPr>
          <p:cNvPr id="10" name="Rectangle 9"/>
          <p:cNvSpPr/>
          <p:nvPr/>
        </p:nvSpPr>
        <p:spPr>
          <a:xfrm>
            <a:off x="3027576" y="1971304"/>
            <a:ext cx="5736414" cy="1200329"/>
          </a:xfrm>
          <a:prstGeom prst="rect">
            <a:avLst/>
          </a:prstGeom>
          <a:noFill/>
        </p:spPr>
        <p:txBody>
          <a:bodyPr wrap="square" lIns="91440" tIns="45720" rIns="91440" bIns="45720">
            <a:spAutoFit/>
          </a:bodyPr>
          <a:lstStyle/>
          <a:p>
            <a:pPr algn="ctr"/>
            <a:r>
              <a:rPr lang="en-US" sz="7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  </a:t>
            </a:r>
            <a:endPar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30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41360" y="6357099"/>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3</a:t>
            </a:fld>
            <a:endParaRPr lang="en-IN"/>
          </a:p>
        </p:txBody>
      </p:sp>
      <p:sp>
        <p:nvSpPr>
          <p:cNvPr id="4" name="Rounded Rectangle 3"/>
          <p:cNvSpPr/>
          <p:nvPr/>
        </p:nvSpPr>
        <p:spPr>
          <a:xfrm>
            <a:off x="-21770" y="0"/>
            <a:ext cx="12213770" cy="588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latin typeface="Arial" pitchFamily="34" charset="0"/>
                <a:ea typeface="Calibri"/>
                <a:cs typeface="Arial" pitchFamily="34" charset="0"/>
              </a:rPr>
              <a:t>PFBR –Brief Description </a:t>
            </a:r>
            <a:endParaRPr lang="en-IN" sz="2800" b="1" dirty="0">
              <a:solidFill>
                <a:srgbClr val="FFFF00"/>
              </a:solidFill>
              <a:latin typeface="Arial Narrow" panose="020B0606020202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47" y="1404257"/>
            <a:ext cx="5172537" cy="3247287"/>
          </a:xfrm>
          <a:prstGeom prst="rect">
            <a:avLst/>
          </a:prstGeom>
        </p:spPr>
      </p:pic>
      <p:pic>
        <p:nvPicPr>
          <p:cNvPr id="6" name="Picture 4" descr="ras"/>
          <p:cNvPicPr>
            <a:picLocks noChangeAspect="1" noChangeArrowheads="1"/>
          </p:cNvPicPr>
          <p:nvPr/>
        </p:nvPicPr>
        <p:blipFill>
          <a:blip r:embed="rId3">
            <a:extLst>
              <a:ext uri="{28A0092B-C50C-407E-A947-70E740481C1C}">
                <a14:useLocalDpi xmlns:a14="http://schemas.microsoft.com/office/drawing/2010/main" val="0"/>
              </a:ext>
            </a:extLst>
          </a:blip>
          <a:srcRect l="3348" t="2106" r="3258" b="19513"/>
          <a:stretch>
            <a:fillRect/>
          </a:stretch>
        </p:blipFill>
        <p:spPr bwMode="auto">
          <a:xfrm>
            <a:off x="5587362" y="588674"/>
            <a:ext cx="4031900" cy="537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ras"/>
          <p:cNvPicPr>
            <a:picLocks noChangeAspect="1" noChangeArrowheads="1"/>
          </p:cNvPicPr>
          <p:nvPr/>
        </p:nvPicPr>
        <p:blipFill>
          <a:blip r:embed="rId3">
            <a:extLst>
              <a:ext uri="{28A0092B-C50C-407E-A947-70E740481C1C}">
                <a14:useLocalDpi xmlns:a14="http://schemas.microsoft.com/office/drawing/2010/main" val="0"/>
              </a:ext>
            </a:extLst>
          </a:blip>
          <a:srcRect l="2086" t="80487" r="55412" b="743"/>
          <a:stretch>
            <a:fillRect/>
          </a:stretch>
        </p:blipFill>
        <p:spPr bwMode="auto">
          <a:xfrm>
            <a:off x="9773851" y="1917793"/>
            <a:ext cx="2035433" cy="132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ras"/>
          <p:cNvPicPr>
            <a:picLocks noChangeAspect="1" noChangeArrowheads="1"/>
          </p:cNvPicPr>
          <p:nvPr/>
        </p:nvPicPr>
        <p:blipFill>
          <a:blip r:embed="rId3">
            <a:extLst>
              <a:ext uri="{28A0092B-C50C-407E-A947-70E740481C1C}">
                <a14:useLocalDpi xmlns:a14="http://schemas.microsoft.com/office/drawing/2010/main" val="0"/>
              </a:ext>
            </a:extLst>
          </a:blip>
          <a:srcRect l="45642" t="84015" r="1218"/>
          <a:stretch>
            <a:fillRect/>
          </a:stretch>
        </p:blipFill>
        <p:spPr bwMode="auto">
          <a:xfrm>
            <a:off x="9788770" y="3226744"/>
            <a:ext cx="2356338" cy="123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9734711" y="1403464"/>
            <a:ext cx="2113711" cy="307777"/>
          </a:xfrm>
          <a:prstGeom prst="rect">
            <a:avLst/>
          </a:prstGeom>
          <a:solidFill>
            <a:schemeClr val="accent1">
              <a:lumMod val="60000"/>
              <a:lumOff val="40000"/>
            </a:schemeClr>
          </a:solidFill>
          <a:ln>
            <a:noFill/>
          </a:ln>
          <a:effectLs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400" b="1" dirty="0">
                <a:latin typeface="Arial" panose="020B0604020202020204" pitchFamily="34" charset="0"/>
              </a:rPr>
              <a:t>Reactor Assembly</a:t>
            </a:r>
          </a:p>
        </p:txBody>
      </p:sp>
      <p:sp>
        <p:nvSpPr>
          <p:cNvPr id="8" name="TextBox 7"/>
          <p:cNvSpPr txBox="1"/>
          <p:nvPr/>
        </p:nvSpPr>
        <p:spPr>
          <a:xfrm>
            <a:off x="383760" y="5393006"/>
            <a:ext cx="3657600" cy="307777"/>
          </a:xfrm>
          <a:prstGeom prst="rect">
            <a:avLst/>
          </a:prstGeom>
          <a:solidFill>
            <a:schemeClr val="accent1">
              <a:lumMod val="40000"/>
              <a:lumOff val="60000"/>
            </a:schemeClr>
          </a:solidFill>
        </p:spPr>
        <p:txBody>
          <a:bodyPr wrap="square" rtlCol="0">
            <a:spAutoFit/>
          </a:bodyPr>
          <a:lstStyle/>
          <a:p>
            <a:pPr algn="ctr"/>
            <a:r>
              <a:rPr lang="en-US" sz="1400" b="1" dirty="0" smtClean="0">
                <a:latin typeface="Arial" pitchFamily="34" charset="0"/>
                <a:cs typeface="Arial" pitchFamily="34" charset="0"/>
              </a:rPr>
              <a:t>Heat transport circuits of PFBR </a:t>
            </a:r>
            <a:endParaRPr lang="en-IN" sz="1400" b="1" dirty="0">
              <a:latin typeface="Arial" pitchFamily="34" charset="0"/>
              <a:cs typeface="Arial" pitchFamily="34" charset="0"/>
            </a:endParaRPr>
          </a:p>
        </p:txBody>
      </p:sp>
      <p:cxnSp>
        <p:nvCxnSpPr>
          <p:cNvPr id="14" name="Curved Connector 13"/>
          <p:cNvCxnSpPr/>
          <p:nvPr/>
        </p:nvCxnSpPr>
        <p:spPr>
          <a:xfrm>
            <a:off x="587887" y="4707484"/>
            <a:ext cx="4844886" cy="272217"/>
          </a:xfrm>
          <a:prstGeom prst="curvedConnector3">
            <a:avLst>
              <a:gd name="adj1" fmla="val -3475"/>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17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14848" y="6351099"/>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4</a:t>
            </a:fld>
            <a:endParaRPr lang="en-IN"/>
          </a:p>
        </p:txBody>
      </p:sp>
      <p:sp>
        <p:nvSpPr>
          <p:cNvPr id="4" name="Rounded Rectangle 3"/>
          <p:cNvSpPr/>
          <p:nvPr/>
        </p:nvSpPr>
        <p:spPr>
          <a:xfrm>
            <a:off x="43543" y="15983"/>
            <a:ext cx="12104914" cy="57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latin typeface="Arial" pitchFamily="34" charset="0"/>
                <a:ea typeface="Calibri"/>
                <a:cs typeface="Arial" pitchFamily="34" charset="0"/>
              </a:rPr>
              <a:t>Thermal Hydraulic challenges</a:t>
            </a:r>
            <a:endParaRPr lang="en-IN" sz="2800" b="1" dirty="0">
              <a:solidFill>
                <a:srgbClr val="FFFF00"/>
              </a:solidFill>
              <a:latin typeface="Arial Narrow" panose="020B0606020202030204" pitchFamily="34" charset="0"/>
            </a:endParaRPr>
          </a:p>
        </p:txBody>
      </p:sp>
      <p:sp>
        <p:nvSpPr>
          <p:cNvPr id="5" name="Rectangle 4"/>
          <p:cNvSpPr/>
          <p:nvPr/>
        </p:nvSpPr>
        <p:spPr>
          <a:xfrm>
            <a:off x="240280" y="1024147"/>
            <a:ext cx="4713513" cy="4616648"/>
          </a:xfrm>
          <a:prstGeom prst="rect">
            <a:avLst/>
          </a:prstGeom>
          <a:solidFill>
            <a:schemeClr val="accent1">
              <a:lumMod val="40000"/>
              <a:lumOff val="60000"/>
            </a:schemeClr>
          </a:solidFill>
        </p:spPr>
        <p:txBody>
          <a:bodyPr wrap="square">
            <a:spAutoFit/>
          </a:bodyPr>
          <a:lstStyle/>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Higher operating temperature (~800 K)</a:t>
            </a:r>
          </a:p>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Large temperature difference hot </a:t>
            </a:r>
            <a:r>
              <a:rPr lang="en-GB" dirty="0">
                <a:latin typeface="Arial" panose="020B0604020202020204" pitchFamily="34" charset="0"/>
                <a:ea typeface="Times New Roman" panose="02020603050405020304" pitchFamily="18" charset="0"/>
                <a:cs typeface="Arial" panose="020B0604020202020204" pitchFamily="34" charset="0"/>
              </a:rPr>
              <a:t>and cold sodium </a:t>
            </a:r>
            <a:r>
              <a:rPr lang="en-GB" dirty="0" smtClean="0">
                <a:latin typeface="Arial" panose="020B0604020202020204" pitchFamily="34" charset="0"/>
                <a:ea typeface="Times New Roman" panose="02020603050405020304" pitchFamily="18" charset="0"/>
                <a:cs typeface="Arial" panose="020B0604020202020204" pitchFamily="34" charset="0"/>
              </a:rPr>
              <a:t>pools (</a:t>
            </a:r>
            <a:r>
              <a:rPr lang="en-GB" dirty="0">
                <a:latin typeface="Arial" panose="020B0604020202020204" pitchFamily="34" charset="0"/>
                <a:cs typeface="Arial" panose="020B0604020202020204" pitchFamily="34" charset="0"/>
              </a:rPr>
              <a:t>150 </a:t>
            </a:r>
            <a:r>
              <a:rPr lang="en-GB" dirty="0" smtClean="0">
                <a:latin typeface="Arial" panose="020B0604020202020204" pitchFamily="34" charset="0"/>
                <a:cs typeface="Arial" panose="020B0604020202020204" pitchFamily="34" charset="0"/>
              </a:rPr>
              <a:t>K</a:t>
            </a:r>
            <a:r>
              <a:rPr lang="en-GB" dirty="0" smtClean="0"/>
              <a:t>)</a:t>
            </a: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High thermal conductivity of liquid sodium</a:t>
            </a:r>
          </a:p>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High heat transfer Coefficient (Bi~1)</a:t>
            </a:r>
          </a:p>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Core components made up of austenitic stainless steel (high thermal expansion coefficient and low thermal diffusivity)</a:t>
            </a:r>
          </a:p>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Interface with cover gas and high free surface velocity </a:t>
            </a:r>
          </a:p>
          <a:p>
            <a:pPr marL="285750" indent="-285750" algn="just">
              <a:spcBef>
                <a:spcPts val="1200"/>
              </a:spcBef>
              <a:buFont typeface="Arial" panose="020B0604020202020204" pitchFamily="34" charset="0"/>
              <a:buChar char="•"/>
            </a:pPr>
            <a:r>
              <a:rPr lang="en-GB" dirty="0" smtClean="0">
                <a:latin typeface="Arial" panose="020B0604020202020204" pitchFamily="34" charset="0"/>
                <a:ea typeface="Times New Roman" panose="02020603050405020304" pitchFamily="18" charset="0"/>
                <a:cs typeface="Arial" panose="020B0604020202020204" pitchFamily="34" charset="0"/>
              </a:rPr>
              <a:t>Coexistence of forced and Natural convection</a:t>
            </a: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endParaRPr lang="en-GB"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9335376" y="3824018"/>
            <a:ext cx="2704223" cy="338554"/>
          </a:xfrm>
          <a:prstGeom prst="rect">
            <a:avLst/>
          </a:prstGeom>
          <a:solidFill>
            <a:schemeClr val="accent2">
              <a:lumMod val="40000"/>
              <a:lumOff val="60000"/>
            </a:schemeClr>
          </a:solidFill>
        </p:spPr>
        <p:txBody>
          <a:bodyPr wrap="square">
            <a:spAutoFit/>
          </a:bodyPr>
          <a:lstStyle/>
          <a:p>
            <a:pPr algn="just"/>
            <a:r>
              <a:rPr lang="en-GB" sz="1600" dirty="0" smtClean="0">
                <a:latin typeface="Arial" panose="020B0604020202020204" pitchFamily="34" charset="0"/>
                <a:ea typeface="Times New Roman" panose="02020603050405020304" pitchFamily="18" charset="0"/>
                <a:cs typeface="Arial" panose="020B0604020202020204" pitchFamily="34" charset="0"/>
              </a:rPr>
              <a:t>Role of Inter wrapper flow </a:t>
            </a:r>
          </a:p>
        </p:txBody>
      </p:sp>
      <p:sp>
        <p:nvSpPr>
          <p:cNvPr id="7" name="Right Arrow 6"/>
          <p:cNvSpPr/>
          <p:nvPr/>
        </p:nvSpPr>
        <p:spPr>
          <a:xfrm>
            <a:off x="4965673" y="2637385"/>
            <a:ext cx="658834" cy="360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9464633" y="4693356"/>
            <a:ext cx="2398815" cy="584775"/>
          </a:xfrm>
          <a:prstGeom prst="rect">
            <a:avLst/>
          </a:prstGeom>
          <a:solidFill>
            <a:schemeClr val="accent4">
              <a:lumMod val="40000"/>
              <a:lumOff val="60000"/>
            </a:schemeClr>
          </a:solidFill>
        </p:spPr>
        <p:txBody>
          <a:bodyPr wrap="square" rtlCol="0">
            <a:spAutoFit/>
          </a:bodyPr>
          <a:lstStyle/>
          <a:p>
            <a:r>
              <a:rPr lang="en-IN" sz="1600" dirty="0" smtClean="0">
                <a:latin typeface="Arial" panose="020B0604020202020204" pitchFamily="34" charset="0"/>
                <a:ea typeface="Times New Roman" panose="02020603050405020304" pitchFamily="18" charset="0"/>
                <a:cs typeface="Arial" panose="020B0604020202020204" pitchFamily="34" charset="0"/>
              </a:rPr>
              <a:t>Satisfying Design </a:t>
            </a:r>
            <a:r>
              <a:rPr lang="en-IN" sz="1600" dirty="0">
                <a:latin typeface="Arial" panose="020B0604020202020204" pitchFamily="34" charset="0"/>
                <a:ea typeface="Times New Roman" panose="02020603050405020304" pitchFamily="18" charset="0"/>
                <a:cs typeface="Arial" panose="020B0604020202020204" pitchFamily="34" charset="0"/>
              </a:rPr>
              <a:t>safety limits during accident</a:t>
            </a:r>
          </a:p>
        </p:txBody>
      </p:sp>
      <p:sp>
        <p:nvSpPr>
          <p:cNvPr id="12" name="Rectangle 11"/>
          <p:cNvSpPr/>
          <p:nvPr/>
        </p:nvSpPr>
        <p:spPr>
          <a:xfrm>
            <a:off x="9762258" y="1752588"/>
            <a:ext cx="1940169" cy="369332"/>
          </a:xfrm>
          <a:prstGeom prst="rect">
            <a:avLst/>
          </a:prstGeom>
          <a:solidFill>
            <a:schemeClr val="accent2">
              <a:lumMod val="40000"/>
              <a:lumOff val="60000"/>
            </a:schemeClr>
          </a:solidFill>
        </p:spPr>
        <p:txBody>
          <a:bodyPr wrap="square">
            <a:spAutoFit/>
          </a:bodyPr>
          <a:lstStyle/>
          <a:p>
            <a:pPr algn="just"/>
            <a:r>
              <a:rPr lang="en-GB" dirty="0" smtClean="0">
                <a:latin typeface="Arial" panose="020B0604020202020204" pitchFamily="34" charset="0"/>
                <a:ea typeface="Times New Roman" panose="02020603050405020304" pitchFamily="18" charset="0"/>
                <a:cs typeface="Arial" panose="020B0604020202020204" pitchFamily="34" charset="0"/>
              </a:rPr>
              <a:t>Gas entrainment</a:t>
            </a:r>
            <a:endParaRPr lang="en-GB" dirty="0">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5624508" y="1024148"/>
            <a:ext cx="3568973" cy="4488022"/>
          </a:xfrm>
          <a:prstGeom prst="rect">
            <a:avLst/>
          </a:prstGeom>
        </p:spPr>
      </p:pic>
      <p:sp>
        <p:nvSpPr>
          <p:cNvPr id="23" name="Down Arrow 22"/>
          <p:cNvSpPr/>
          <p:nvPr/>
        </p:nvSpPr>
        <p:spPr>
          <a:xfrm>
            <a:off x="10622174" y="2121920"/>
            <a:ext cx="110168" cy="28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Down Arrow 23"/>
          <p:cNvSpPr/>
          <p:nvPr/>
        </p:nvSpPr>
        <p:spPr>
          <a:xfrm>
            <a:off x="10567090" y="4286052"/>
            <a:ext cx="110168" cy="283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9193481" y="2433194"/>
            <a:ext cx="2954976" cy="369332"/>
          </a:xfrm>
          <a:prstGeom prst="rect">
            <a:avLst/>
          </a:prstGeom>
          <a:solidFill>
            <a:schemeClr val="accent4">
              <a:lumMod val="40000"/>
              <a:lumOff val="60000"/>
            </a:schemeClr>
          </a:solidFill>
        </p:spPr>
        <p:txBody>
          <a:bodyPr wrap="square" rtlCol="0">
            <a:spAutoFit/>
          </a:bodyPr>
          <a:lstStyle/>
          <a:p>
            <a:r>
              <a:rPr lang="en-IN" sz="1600" dirty="0" smtClean="0">
                <a:latin typeface="Arial" panose="020B0604020202020204" pitchFamily="34" charset="0"/>
                <a:ea typeface="Times New Roman" panose="02020603050405020304" pitchFamily="18" charset="0"/>
                <a:cs typeface="Arial" panose="020B0604020202020204" pitchFamily="34" charset="0"/>
              </a:rPr>
              <a:t>Risk of Reactivity transients</a:t>
            </a:r>
            <a:r>
              <a:rPr lang="en-IN" dirty="0" smtClean="0"/>
              <a:t> </a:t>
            </a:r>
            <a:endParaRPr lang="en-IN" dirty="0"/>
          </a:p>
        </p:txBody>
      </p:sp>
    </p:spTree>
    <p:extLst>
      <p:ext uri="{BB962C8B-B14F-4D97-AF65-F5344CB8AC3E}">
        <p14:creationId xmlns:p14="http://schemas.microsoft.com/office/powerpoint/2010/main" val="242334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28208" y="6356350"/>
            <a:ext cx="5888924" cy="365125"/>
          </a:xfrm>
        </p:spPr>
        <p:txBody>
          <a:bodyPr/>
          <a:lstStyle/>
          <a:p>
            <a:r>
              <a:rPr lang="en-IN" i="1" dirty="0" smtClean="0"/>
              <a:t>IAEA Technical Meeting on State-of-the-art Thermal Hydraulics of Fast Reactors </a:t>
            </a:r>
            <a:endParaRPr lang="en-IN" i="1" dirty="0"/>
          </a:p>
        </p:txBody>
      </p:sp>
      <p:sp>
        <p:nvSpPr>
          <p:cNvPr id="3" name="Slide Number Placeholder 2"/>
          <p:cNvSpPr>
            <a:spLocks noGrp="1"/>
          </p:cNvSpPr>
          <p:nvPr>
            <p:ph type="sldNum" sz="quarter" idx="12"/>
          </p:nvPr>
        </p:nvSpPr>
        <p:spPr/>
        <p:txBody>
          <a:bodyPr/>
          <a:lstStyle/>
          <a:p>
            <a:fld id="{C758A1A5-69D1-4A5D-9CC4-8E8FD2C6B494}" type="slidenum">
              <a:rPr lang="en-IN" smtClean="0"/>
              <a:t>5</a:t>
            </a:fld>
            <a:endParaRPr lang="en-IN"/>
          </a:p>
        </p:txBody>
      </p:sp>
      <p:sp>
        <p:nvSpPr>
          <p:cNvPr id="4" name="Rectangle 3"/>
          <p:cNvSpPr/>
          <p:nvPr/>
        </p:nvSpPr>
        <p:spPr>
          <a:xfrm>
            <a:off x="331842" y="816027"/>
            <a:ext cx="11364192" cy="1346522"/>
          </a:xfrm>
          <a:prstGeom prst="rect">
            <a:avLst/>
          </a:prstGeom>
        </p:spPr>
        <p:txBody>
          <a:bodyPr wrap="square">
            <a:spAutoFit/>
          </a:bodyPr>
          <a:lstStyle/>
          <a:p>
            <a:pPr marL="577215" indent="-285750" algn="just">
              <a:spcBef>
                <a:spcPts val="710"/>
              </a:spcBef>
              <a:spcAft>
                <a:spcPts val="0"/>
              </a:spcAft>
              <a:buFont typeface="Arial" panose="020B0604020202020204" pitchFamily="34" charset="0"/>
              <a:buChar char="•"/>
              <a:tabLst>
                <a:tab pos="291465" algn="l"/>
              </a:tabLst>
            </a:pPr>
            <a:r>
              <a:rPr lang="en-GB" sz="1600" dirty="0" smtClean="0">
                <a:latin typeface="Arial" pitchFamily="34" charset="0"/>
                <a:ea typeface="Times New Roman" panose="02020603050405020304" pitchFamily="18" charset="0"/>
                <a:cs typeface="Arial" pitchFamily="34" charset="0"/>
              </a:rPr>
              <a:t>The guidance document - “</a:t>
            </a:r>
            <a:r>
              <a:rPr lang="en-GB" sz="1600" dirty="0">
                <a:latin typeface="Arial" pitchFamily="34" charset="0"/>
                <a:ea typeface="Times New Roman" panose="02020603050405020304" pitchFamily="18" charset="0"/>
                <a:cs typeface="Arial" pitchFamily="34" charset="0"/>
              </a:rPr>
              <a:t>Safety Criteria for design of PFBR” </a:t>
            </a:r>
            <a:r>
              <a:rPr lang="en-GB" sz="1600" dirty="0" smtClean="0">
                <a:latin typeface="Arial" pitchFamily="34" charset="0"/>
                <a:ea typeface="Times New Roman" panose="02020603050405020304" pitchFamily="18" charset="0"/>
                <a:cs typeface="Arial" pitchFamily="34" charset="0"/>
              </a:rPr>
              <a:t>extensively followed.</a:t>
            </a:r>
          </a:p>
          <a:p>
            <a:pPr marL="291465" algn="just">
              <a:spcBef>
                <a:spcPts val="710"/>
              </a:spcBef>
              <a:spcAft>
                <a:spcPts val="0"/>
              </a:spcAft>
              <a:tabLst>
                <a:tab pos="291465" algn="l"/>
              </a:tabLst>
            </a:pPr>
            <a:endParaRPr lang="en-GB" sz="1600" dirty="0" smtClean="0">
              <a:latin typeface="Arial" pitchFamily="34" charset="0"/>
              <a:ea typeface="Times New Roman" panose="02020603050405020304" pitchFamily="18" charset="0"/>
              <a:cs typeface="Arial" pitchFamily="34" charset="0"/>
            </a:endParaRPr>
          </a:p>
          <a:p>
            <a:pPr marL="577215" indent="-285750" algn="just">
              <a:spcBef>
                <a:spcPts val="710"/>
              </a:spcBef>
              <a:spcAft>
                <a:spcPts val="0"/>
              </a:spcAft>
              <a:buFont typeface="Arial" panose="020B0604020202020204" pitchFamily="34" charset="0"/>
              <a:buChar char="•"/>
              <a:tabLst>
                <a:tab pos="291465" algn="l"/>
              </a:tabLst>
            </a:pPr>
            <a:r>
              <a:rPr lang="en-GB" sz="1600" dirty="0" smtClean="0">
                <a:latin typeface="Arial" pitchFamily="34" charset="0"/>
                <a:ea typeface="Times New Roman" panose="02020603050405020304" pitchFamily="18" charset="0"/>
                <a:cs typeface="Arial" pitchFamily="34" charset="0"/>
              </a:rPr>
              <a:t>Also</a:t>
            </a:r>
            <a:r>
              <a:rPr lang="en-GB" sz="1600" dirty="0">
                <a:latin typeface="Arial" pitchFamily="34" charset="0"/>
                <a:ea typeface="Times New Roman" panose="02020603050405020304" pitchFamily="18" charset="0"/>
                <a:cs typeface="Arial" pitchFamily="34" charset="0"/>
              </a:rPr>
              <a:t>, compliance with </a:t>
            </a:r>
            <a:r>
              <a:rPr lang="en-GB" sz="1600" dirty="0" smtClean="0">
                <a:latin typeface="Arial" pitchFamily="34" charset="0"/>
                <a:ea typeface="Times New Roman" panose="02020603050405020304" pitchFamily="18" charset="0"/>
                <a:cs typeface="Arial" pitchFamily="34" charset="0"/>
              </a:rPr>
              <a:t>then “IAEA </a:t>
            </a:r>
            <a:r>
              <a:rPr lang="en-GB" sz="1600" dirty="0">
                <a:latin typeface="Arial" pitchFamily="34" charset="0"/>
                <a:ea typeface="Times New Roman" panose="02020603050405020304" pitchFamily="18" charset="0"/>
                <a:cs typeface="Arial" pitchFamily="34" charset="0"/>
              </a:rPr>
              <a:t>safety standard </a:t>
            </a:r>
            <a:r>
              <a:rPr lang="en-GB" sz="1600" dirty="0" smtClean="0">
                <a:latin typeface="Arial" pitchFamily="34" charset="0"/>
                <a:ea typeface="Times New Roman" panose="02020603050405020304" pitchFamily="18" charset="0"/>
                <a:cs typeface="Arial" pitchFamily="34" charset="0"/>
              </a:rPr>
              <a:t>NS-R-1</a:t>
            </a:r>
            <a:r>
              <a:rPr lang="en-IN" sz="1600" dirty="0" smtClean="0">
                <a:latin typeface="Arial" pitchFamily="34" charset="0"/>
                <a:ea typeface="Times New Roman" panose="02020603050405020304" pitchFamily="18" charset="0"/>
                <a:cs typeface="Arial" pitchFamily="34" charset="0"/>
              </a:rPr>
              <a:t>, </a:t>
            </a:r>
            <a:r>
              <a:rPr lang="en-IN" sz="1600" dirty="0">
                <a:latin typeface="Arial" pitchFamily="34" charset="0"/>
                <a:ea typeface="Times New Roman" panose="02020603050405020304" pitchFamily="18" charset="0"/>
                <a:cs typeface="Arial" pitchFamily="34" charset="0"/>
              </a:rPr>
              <a:t>Safety of Nuclear Power Plants: </a:t>
            </a:r>
            <a:r>
              <a:rPr lang="en-IN" sz="1600" dirty="0" smtClean="0">
                <a:latin typeface="Arial" pitchFamily="34" charset="0"/>
                <a:ea typeface="Times New Roman" panose="02020603050405020304" pitchFamily="18" charset="0"/>
                <a:cs typeface="Arial" pitchFamily="34" charset="0"/>
              </a:rPr>
              <a:t>Design</a:t>
            </a:r>
            <a:r>
              <a:rPr lang="en-GB" sz="1600" dirty="0" smtClean="0">
                <a:latin typeface="Arial" pitchFamily="34" charset="0"/>
                <a:ea typeface="Times New Roman" panose="02020603050405020304" pitchFamily="18" charset="0"/>
                <a:cs typeface="Arial" pitchFamily="34" charset="0"/>
              </a:rPr>
              <a:t>” was </a:t>
            </a:r>
            <a:r>
              <a:rPr lang="en-GB" sz="1600" dirty="0">
                <a:latin typeface="Arial" pitchFamily="34" charset="0"/>
                <a:ea typeface="Times New Roman" panose="02020603050405020304" pitchFamily="18" charset="0"/>
                <a:cs typeface="Arial" pitchFamily="34" charset="0"/>
              </a:rPr>
              <a:t>verified. </a:t>
            </a:r>
            <a:endParaRPr lang="en-GB" sz="1600" dirty="0" smtClean="0">
              <a:latin typeface="Arial" pitchFamily="34" charset="0"/>
              <a:ea typeface="Times New Roman" panose="02020603050405020304" pitchFamily="18" charset="0"/>
              <a:cs typeface="Arial" pitchFamily="34" charset="0"/>
            </a:endParaRPr>
          </a:p>
          <a:p>
            <a:pPr marL="291465" algn="just">
              <a:spcBef>
                <a:spcPts val="710"/>
              </a:spcBef>
              <a:spcAft>
                <a:spcPts val="0"/>
              </a:spcAft>
              <a:tabLst>
                <a:tab pos="291465" algn="l"/>
              </a:tabLst>
            </a:pPr>
            <a:r>
              <a:rPr lang="en-GB" sz="1600" dirty="0" smtClean="0">
                <a:latin typeface="Arial" pitchFamily="34" charset="0"/>
                <a:ea typeface="Times New Roman" panose="02020603050405020304" pitchFamily="18" charset="0"/>
                <a:cs typeface="Arial" pitchFamily="34" charset="0"/>
              </a:rPr>
              <a:t> </a:t>
            </a:r>
            <a:endParaRPr lang="en-IN" sz="1100" dirty="0">
              <a:effectLst/>
              <a:latin typeface="Arial" pitchFamily="34" charset="0"/>
              <a:ea typeface="Times New Roman" panose="02020603050405020304" pitchFamily="18" charset="0"/>
              <a:cs typeface="Arial" pitchFamily="34" charset="0"/>
            </a:endParaRPr>
          </a:p>
        </p:txBody>
      </p:sp>
      <p:sp>
        <p:nvSpPr>
          <p:cNvPr id="6" name="Rounded Rectangle 5"/>
          <p:cNvSpPr/>
          <p:nvPr/>
        </p:nvSpPr>
        <p:spPr>
          <a:xfrm>
            <a:off x="0" y="0"/>
            <a:ext cx="12192000" cy="641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800" dirty="0" smtClean="0">
              <a:latin typeface="Arial" panose="020B0604020202020204" pitchFamily="34" charset="0"/>
              <a:cs typeface="Arial" panose="020B0604020202020204" pitchFamily="34" charset="0"/>
            </a:endParaRPr>
          </a:p>
          <a:p>
            <a:pPr algn="ctr"/>
            <a:r>
              <a:rPr lang="en-IN" sz="2800" dirty="0" smtClean="0">
                <a:latin typeface="Arial" panose="020B0604020202020204" pitchFamily="34" charset="0"/>
                <a:cs typeface="Arial" panose="020B0604020202020204" pitchFamily="34" charset="0"/>
              </a:rPr>
              <a:t>Safety </a:t>
            </a:r>
            <a:r>
              <a:rPr lang="en-IN" sz="2800" dirty="0">
                <a:latin typeface="Arial" panose="020B0604020202020204" pitchFamily="34" charset="0"/>
                <a:cs typeface="Arial" panose="020B0604020202020204" pitchFamily="34" charset="0"/>
              </a:rPr>
              <a:t>Review </a:t>
            </a:r>
          </a:p>
          <a:p>
            <a:pPr algn="ctr"/>
            <a:r>
              <a:rPr lang="en-US" sz="2800" b="1" dirty="0" smtClean="0">
                <a:latin typeface="Arial" pitchFamily="34" charset="0"/>
                <a:ea typeface="Calibri"/>
                <a:cs typeface="Arial" pitchFamily="34" charset="0"/>
              </a:rPr>
              <a:t> </a:t>
            </a:r>
            <a:endParaRPr lang="en-IN" sz="2800" b="1" dirty="0">
              <a:solidFill>
                <a:srgbClr val="FFFF00"/>
              </a:solidFill>
              <a:latin typeface="Arial Narrow" panose="020B0606020202030204" pitchFamily="34" charset="0"/>
            </a:endParaRPr>
          </a:p>
        </p:txBody>
      </p:sp>
      <p:sp>
        <p:nvSpPr>
          <p:cNvPr id="5" name="Rectangle 4"/>
          <p:cNvSpPr/>
          <p:nvPr/>
        </p:nvSpPr>
        <p:spPr>
          <a:xfrm>
            <a:off x="697523" y="2013697"/>
            <a:ext cx="10632830" cy="2308324"/>
          </a:xfrm>
          <a:prstGeom prst="rect">
            <a:avLst/>
          </a:prstGeom>
        </p:spPr>
        <p:txBody>
          <a:bodyPr wrap="square">
            <a:spAutoFit/>
          </a:bodyPr>
          <a:lstStyle/>
          <a:p>
            <a:pPr marL="285750" indent="-285750">
              <a:buFont typeface="Arial" pitchFamily="34" charset="0"/>
              <a:buChar char="•"/>
            </a:pPr>
            <a:r>
              <a:rPr lang="en-GB" sz="1600" dirty="0" smtClean="0">
                <a:latin typeface="Arial" pitchFamily="34" charset="0"/>
                <a:cs typeface="Arial" pitchFamily="34" charset="0"/>
              </a:rPr>
              <a:t>Multi-tier review in specialist group carried out of the TH design </a:t>
            </a:r>
            <a:r>
              <a:rPr lang="en-GB" sz="1600" dirty="0">
                <a:latin typeface="Arial" pitchFamily="34" charset="0"/>
                <a:cs typeface="Arial" pitchFamily="34" charset="0"/>
              </a:rPr>
              <a:t>along with supporting experimental and analytical </a:t>
            </a:r>
            <a:r>
              <a:rPr lang="en-GB" sz="1600" dirty="0" smtClean="0">
                <a:latin typeface="Arial" pitchFamily="34" charset="0"/>
                <a:cs typeface="Arial" pitchFamily="34" charset="0"/>
              </a:rPr>
              <a:t>findings.</a:t>
            </a:r>
          </a:p>
          <a:p>
            <a:pPr marL="285750" indent="-285750">
              <a:buFont typeface="Arial" pitchFamily="34" charset="0"/>
              <a:buChar char="•"/>
            </a:pPr>
            <a:endParaRPr lang="en-GB" sz="1600" dirty="0" smtClean="0">
              <a:latin typeface="Arial" pitchFamily="34" charset="0"/>
              <a:cs typeface="Arial" pitchFamily="34" charset="0"/>
            </a:endParaRPr>
          </a:p>
          <a:p>
            <a:pPr marL="285750" indent="-285750">
              <a:buFont typeface="Arial" pitchFamily="34" charset="0"/>
              <a:buChar char="•"/>
            </a:pPr>
            <a:r>
              <a:rPr lang="en-GB" sz="1600" dirty="0" smtClean="0">
                <a:latin typeface="Arial" pitchFamily="34" charset="0"/>
                <a:cs typeface="Arial" pitchFamily="34" charset="0"/>
              </a:rPr>
              <a:t>A separate task force reviewed computer </a:t>
            </a:r>
            <a:r>
              <a:rPr lang="en-GB" sz="1600" dirty="0">
                <a:latin typeface="Arial" pitchFamily="34" charset="0"/>
                <a:cs typeface="Arial" pitchFamily="34" charset="0"/>
              </a:rPr>
              <a:t>codes </a:t>
            </a:r>
            <a:r>
              <a:rPr lang="en-GB" sz="1600" dirty="0" smtClean="0">
                <a:latin typeface="Arial" pitchFamily="34" charset="0"/>
                <a:cs typeface="Arial" pitchFamily="34" charset="0"/>
              </a:rPr>
              <a:t>(THYC 2D,3D,SWEPT etc) used </a:t>
            </a:r>
            <a:r>
              <a:rPr lang="en-GB" sz="1600" dirty="0">
                <a:latin typeface="Arial" pitchFamily="34" charset="0"/>
                <a:cs typeface="Arial" pitchFamily="34" charset="0"/>
              </a:rPr>
              <a:t>for thermal hydraulics </a:t>
            </a:r>
            <a:r>
              <a:rPr lang="en-GB" sz="1600" dirty="0" smtClean="0">
                <a:latin typeface="Arial" pitchFamily="34" charset="0"/>
                <a:cs typeface="Arial" pitchFamily="34" charset="0"/>
              </a:rPr>
              <a:t>analysis-</a:t>
            </a:r>
          </a:p>
          <a:p>
            <a:pPr marL="1252538" indent="-360363">
              <a:buFont typeface="Arial" panose="020B0604020202020204" pitchFamily="34" charset="0"/>
              <a:buChar char="−"/>
            </a:pPr>
            <a:r>
              <a:rPr lang="en-GB" sz="1600" dirty="0" smtClean="0">
                <a:latin typeface="Arial" pitchFamily="34" charset="0"/>
                <a:cs typeface="Arial" pitchFamily="34" charset="0"/>
              </a:rPr>
              <a:t>Focus on code capability for </a:t>
            </a:r>
            <a:r>
              <a:rPr lang="en-GB" sz="1600" dirty="0">
                <a:latin typeface="Arial" pitchFamily="34" charset="0"/>
                <a:cs typeface="Arial" pitchFamily="34" charset="0"/>
              </a:rPr>
              <a:t>analysing various event scenarios, modelling details, numerical methods used, validation problem definition and sensitivity </a:t>
            </a:r>
            <a:r>
              <a:rPr lang="en-GB" sz="1600" dirty="0" smtClean="0">
                <a:latin typeface="Arial" pitchFamily="34" charset="0"/>
                <a:cs typeface="Arial" pitchFamily="34" charset="0"/>
              </a:rPr>
              <a:t>studies</a:t>
            </a:r>
          </a:p>
          <a:p>
            <a:pPr marL="1252538" indent="-360363">
              <a:buFont typeface="Arial" panose="020B0604020202020204" pitchFamily="34" charset="0"/>
              <a:buChar char="−"/>
            </a:pPr>
            <a:r>
              <a:rPr lang="en-GB" sz="1600" dirty="0" smtClean="0">
                <a:latin typeface="Arial" pitchFamily="34" charset="0"/>
                <a:cs typeface="Arial" pitchFamily="34" charset="0"/>
              </a:rPr>
              <a:t>Benchmark experiments and Large scale water experiments for validation.</a:t>
            </a:r>
          </a:p>
          <a:p>
            <a:pPr marL="892175"/>
            <a:endParaRPr lang="en-GB" sz="1600" dirty="0" smtClean="0">
              <a:latin typeface="Arial" pitchFamily="34" charset="0"/>
              <a:cs typeface="Arial" pitchFamily="34" charset="0"/>
            </a:endParaRPr>
          </a:p>
          <a:p>
            <a:pPr marL="285750" lvl="1" indent="-285750">
              <a:buFont typeface="Arial" panose="020B0604020202020204" pitchFamily="34" charset="0"/>
              <a:buChar char="•"/>
            </a:pPr>
            <a:r>
              <a:rPr lang="en-GB" sz="1600" dirty="0" smtClean="0">
                <a:latin typeface="Arial" pitchFamily="34" charset="0"/>
                <a:cs typeface="Arial" pitchFamily="34" charset="0"/>
              </a:rPr>
              <a:t>Structural design based on the French Code RCC-MR.          </a:t>
            </a:r>
            <a:endParaRPr lang="en-IN" sz="1600" dirty="0">
              <a:latin typeface="Arial" pitchFamily="34" charset="0"/>
              <a:cs typeface="Arial" pitchFamily="34" charset="0"/>
            </a:endParaRPr>
          </a:p>
        </p:txBody>
      </p:sp>
      <p:sp>
        <p:nvSpPr>
          <p:cNvPr id="7" name="Rectangle 6"/>
          <p:cNvSpPr/>
          <p:nvPr/>
        </p:nvSpPr>
        <p:spPr>
          <a:xfrm>
            <a:off x="331842" y="4543196"/>
            <a:ext cx="10459935" cy="1346522"/>
          </a:xfrm>
          <a:prstGeom prst="rect">
            <a:avLst/>
          </a:prstGeom>
        </p:spPr>
        <p:txBody>
          <a:bodyPr wrap="square">
            <a:spAutoFit/>
          </a:bodyPr>
          <a:lstStyle/>
          <a:p>
            <a:pPr marL="577215" indent="-285750" algn="just">
              <a:spcBef>
                <a:spcPts val="710"/>
              </a:spcBef>
              <a:spcAft>
                <a:spcPts val="0"/>
              </a:spcAft>
              <a:buFont typeface="Arial" panose="020B0604020202020204" pitchFamily="34" charset="0"/>
              <a:buChar char="•"/>
              <a:tabLst>
                <a:tab pos="291465" algn="l"/>
              </a:tabLst>
            </a:pPr>
            <a:r>
              <a:rPr lang="en-GB" sz="1600" dirty="0" smtClean="0">
                <a:solidFill>
                  <a:srgbClr val="0070C0"/>
                </a:solidFill>
                <a:latin typeface="Arial" pitchFamily="34" charset="0"/>
                <a:ea typeface="Times New Roman" panose="02020603050405020304" pitchFamily="18" charset="0"/>
                <a:cs typeface="Arial" pitchFamily="34" charset="0"/>
              </a:rPr>
              <a:t>Safety </a:t>
            </a:r>
            <a:r>
              <a:rPr lang="en-GB" sz="1600" dirty="0">
                <a:solidFill>
                  <a:srgbClr val="0070C0"/>
                </a:solidFill>
                <a:latin typeface="Arial" pitchFamily="34" charset="0"/>
                <a:ea typeface="Times New Roman" panose="02020603050405020304" pitchFamily="18" charset="0"/>
                <a:cs typeface="Arial" pitchFamily="34" charset="0"/>
              </a:rPr>
              <a:t>code for Design of Fast Breeder </a:t>
            </a:r>
            <a:r>
              <a:rPr lang="en-GB" sz="1600" dirty="0" smtClean="0">
                <a:solidFill>
                  <a:srgbClr val="0070C0"/>
                </a:solidFill>
                <a:latin typeface="Arial" pitchFamily="34" charset="0"/>
                <a:ea typeface="Times New Roman" panose="02020603050405020304" pitchFamily="18" charset="0"/>
                <a:cs typeface="Arial" pitchFamily="34" charset="0"/>
              </a:rPr>
              <a:t>Reactors (AERB/NPP/FBR/SC-D) </a:t>
            </a:r>
            <a:r>
              <a:rPr lang="en-GB" sz="1600" dirty="0">
                <a:solidFill>
                  <a:srgbClr val="0070C0"/>
                </a:solidFill>
                <a:latin typeface="Arial" pitchFamily="34" charset="0"/>
                <a:ea typeface="Times New Roman" panose="02020603050405020304" pitchFamily="18" charset="0"/>
                <a:cs typeface="Arial" pitchFamily="34" charset="0"/>
              </a:rPr>
              <a:t>is under development – </a:t>
            </a:r>
          </a:p>
          <a:p>
            <a:pPr marL="1491615" lvl="2" indent="-285750" algn="just">
              <a:spcBef>
                <a:spcPts val="710"/>
              </a:spcBef>
              <a:buFont typeface="Arial" panose="020B0604020202020204" pitchFamily="34" charset="0"/>
              <a:buChar char="•"/>
              <a:tabLst>
                <a:tab pos="291465" algn="l"/>
              </a:tabLst>
            </a:pPr>
            <a:r>
              <a:rPr lang="en-GB" sz="1600" dirty="0">
                <a:solidFill>
                  <a:srgbClr val="0070C0"/>
                </a:solidFill>
                <a:latin typeface="Arial" pitchFamily="34" charset="0"/>
                <a:ea typeface="Times New Roman" panose="02020603050405020304" pitchFamily="18" charset="0"/>
                <a:cs typeface="Arial" pitchFamily="34" charset="0"/>
              </a:rPr>
              <a:t>Review experience of PFBR  and FBTR</a:t>
            </a:r>
          </a:p>
          <a:p>
            <a:pPr marL="1491615" lvl="2" indent="-285750" algn="just">
              <a:spcBef>
                <a:spcPts val="710"/>
              </a:spcBef>
              <a:buFont typeface="Arial" panose="020B0604020202020204" pitchFamily="34" charset="0"/>
              <a:buChar char="•"/>
              <a:tabLst>
                <a:tab pos="291465" algn="l"/>
              </a:tabLst>
            </a:pPr>
            <a:r>
              <a:rPr lang="en-GB" sz="1600" dirty="0">
                <a:solidFill>
                  <a:srgbClr val="0070C0"/>
                </a:solidFill>
                <a:latin typeface="Arial" pitchFamily="34" charset="0"/>
                <a:ea typeface="Times New Roman" panose="02020603050405020304" pitchFamily="18" charset="0"/>
                <a:cs typeface="Arial" pitchFamily="34" charset="0"/>
              </a:rPr>
              <a:t>Operating experience feedback </a:t>
            </a:r>
            <a:r>
              <a:rPr lang="en-GB" sz="1600" dirty="0" smtClean="0">
                <a:solidFill>
                  <a:srgbClr val="0070C0"/>
                </a:solidFill>
                <a:latin typeface="Arial" pitchFamily="34" charset="0"/>
                <a:ea typeface="Times New Roman" panose="02020603050405020304" pitchFamily="18" charset="0"/>
                <a:cs typeface="Arial" pitchFamily="34" charset="0"/>
              </a:rPr>
              <a:t>,Post Fukushima recommendations</a:t>
            </a:r>
            <a:endParaRPr lang="en-GB" sz="1600" dirty="0">
              <a:solidFill>
                <a:srgbClr val="0070C0"/>
              </a:solidFill>
              <a:latin typeface="Arial" pitchFamily="34" charset="0"/>
              <a:ea typeface="Times New Roman" panose="02020603050405020304" pitchFamily="18" charset="0"/>
              <a:cs typeface="Arial" pitchFamily="34" charset="0"/>
            </a:endParaRPr>
          </a:p>
          <a:p>
            <a:pPr marL="1491615" lvl="2" indent="-285750" algn="just">
              <a:spcBef>
                <a:spcPts val="710"/>
              </a:spcBef>
              <a:buFont typeface="Arial" panose="020B0604020202020204" pitchFamily="34" charset="0"/>
              <a:buChar char="•"/>
              <a:tabLst>
                <a:tab pos="291465" algn="l"/>
              </a:tabLst>
            </a:pPr>
            <a:r>
              <a:rPr lang="en-GB" sz="1600" dirty="0">
                <a:solidFill>
                  <a:srgbClr val="0070C0"/>
                </a:solidFill>
                <a:latin typeface="Arial" pitchFamily="34" charset="0"/>
                <a:ea typeface="Times New Roman" panose="02020603050405020304" pitchFamily="18" charset="0"/>
                <a:cs typeface="Arial" pitchFamily="34" charset="0"/>
              </a:rPr>
              <a:t>Assessment of changes in national and international </a:t>
            </a:r>
            <a:r>
              <a:rPr lang="en-GB" sz="1600" dirty="0" smtClean="0">
                <a:solidFill>
                  <a:srgbClr val="0070C0"/>
                </a:solidFill>
                <a:latin typeface="Arial" pitchFamily="34" charset="0"/>
                <a:ea typeface="Times New Roman" panose="02020603050405020304" pitchFamily="18" charset="0"/>
                <a:cs typeface="Arial" pitchFamily="34" charset="0"/>
              </a:rPr>
              <a:t>regulations </a:t>
            </a:r>
            <a:r>
              <a:rPr lang="en-GB" sz="1600" dirty="0">
                <a:solidFill>
                  <a:srgbClr val="0070C0"/>
                </a:solidFill>
                <a:latin typeface="Arial" pitchFamily="34" charset="0"/>
                <a:ea typeface="Times New Roman" panose="02020603050405020304" pitchFamily="18" charset="0"/>
                <a:cs typeface="Arial" pitchFamily="34" charset="0"/>
              </a:rPr>
              <a:t>etc</a:t>
            </a:r>
            <a:r>
              <a:rPr lang="en-GB" sz="1600" dirty="0">
                <a:latin typeface="Arial" pitchFamily="34" charset="0"/>
                <a:ea typeface="Times New Roman" panose="02020603050405020304" pitchFamily="18" charset="0"/>
                <a:cs typeface="Arial" pitchFamily="34" charset="0"/>
              </a:rPr>
              <a:t>.</a:t>
            </a:r>
          </a:p>
        </p:txBody>
      </p:sp>
    </p:spTree>
    <p:extLst>
      <p:ext uri="{BB962C8B-B14F-4D97-AF65-F5344CB8AC3E}">
        <p14:creationId xmlns:p14="http://schemas.microsoft.com/office/powerpoint/2010/main" val="302633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43597" y="6356350"/>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6</a:t>
            </a:fld>
            <a:endParaRPr lang="en-IN"/>
          </a:p>
        </p:txBody>
      </p:sp>
      <p:sp>
        <p:nvSpPr>
          <p:cNvPr id="4" name="Rectangle 3"/>
          <p:cNvSpPr/>
          <p:nvPr/>
        </p:nvSpPr>
        <p:spPr>
          <a:xfrm>
            <a:off x="0" y="0"/>
            <a:ext cx="12192000" cy="526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b="1" cap="all" dirty="0" smtClean="0"/>
              <a:t>				THERMAL </a:t>
            </a:r>
            <a:r>
              <a:rPr lang="en-GB" b="1" cap="all" dirty="0"/>
              <a:t>STRIPPING at CORE OUTLET</a:t>
            </a:r>
            <a:endParaRPr lang="en-IN" b="1" cap="all" dirty="0"/>
          </a:p>
        </p:txBody>
      </p:sp>
      <p:sp>
        <p:nvSpPr>
          <p:cNvPr id="5" name="Rectangle 4"/>
          <p:cNvSpPr/>
          <p:nvPr/>
        </p:nvSpPr>
        <p:spPr>
          <a:xfrm>
            <a:off x="226339" y="558131"/>
            <a:ext cx="5613376" cy="4031873"/>
          </a:xfrm>
          <a:prstGeom prst="rect">
            <a:avLst/>
          </a:prstGeom>
        </p:spPr>
        <p:txBody>
          <a:bodyPr wrap="square">
            <a:spAutoFit/>
          </a:bodyPr>
          <a:lstStyle/>
          <a:p>
            <a:pPr marL="285750" indent="-285750" algn="just">
              <a:buFont typeface="Arial"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Global </a:t>
            </a:r>
            <a:r>
              <a:rPr lang="en-GB" sz="1600" dirty="0">
                <a:latin typeface="Arial" panose="020B0604020202020204" pitchFamily="34" charset="0"/>
                <a:ea typeface="Times New Roman" panose="02020603050405020304" pitchFamily="18" charset="0"/>
                <a:cs typeface="Arial" panose="020B0604020202020204" pitchFamily="34" charset="0"/>
              </a:rPr>
              <a:t>conjugate 3-D simulation </a:t>
            </a:r>
            <a:r>
              <a:rPr lang="en-GB" sz="1600" dirty="0" smtClean="0">
                <a:latin typeface="Arial" panose="020B0604020202020204" pitchFamily="34" charset="0"/>
                <a:ea typeface="Times New Roman" panose="02020603050405020304" pitchFamily="18" charset="0"/>
                <a:cs typeface="Arial" panose="020B0604020202020204" pitchFamily="34" charset="0"/>
              </a:rPr>
              <a:t>of symmetric sector of  </a:t>
            </a:r>
            <a:r>
              <a:rPr lang="en-GB" sz="1600" dirty="0">
                <a:latin typeface="Arial" panose="020B0604020202020204" pitchFamily="34" charset="0"/>
                <a:ea typeface="Times New Roman" panose="02020603050405020304" pitchFamily="18" charset="0"/>
                <a:cs typeface="Arial" panose="020B0604020202020204" pitchFamily="34" charset="0"/>
              </a:rPr>
              <a:t>hot and cold pools </a:t>
            </a:r>
            <a:r>
              <a:rPr lang="en-GB" sz="1600" dirty="0" smtClean="0">
                <a:latin typeface="Arial" panose="020B0604020202020204" pitchFamily="34" charset="0"/>
                <a:ea typeface="Times New Roman" panose="02020603050405020304" pitchFamily="18" charset="0"/>
                <a:cs typeface="Arial" panose="020B0604020202020204" pitchFamily="34" charset="0"/>
              </a:rPr>
              <a:t> to identify locations </a:t>
            </a:r>
            <a:r>
              <a:rPr lang="en-GB" sz="1600" dirty="0">
                <a:latin typeface="Arial" panose="020B0604020202020204" pitchFamily="34" charset="0"/>
                <a:ea typeface="Times New Roman" panose="02020603050405020304" pitchFamily="18" charset="0"/>
                <a:cs typeface="Arial" panose="020B0604020202020204" pitchFamily="34" charset="0"/>
              </a:rPr>
              <a:t>prone to thermal </a:t>
            </a:r>
            <a:r>
              <a:rPr lang="en-GB" sz="1600" dirty="0" smtClean="0">
                <a:latin typeface="Arial" panose="020B0604020202020204" pitchFamily="34" charset="0"/>
                <a:ea typeface="Times New Roman" panose="02020603050405020304" pitchFamily="18" charset="0"/>
                <a:cs typeface="Arial" panose="020B0604020202020204" pitchFamily="34" charset="0"/>
              </a:rPr>
              <a:t>striping-</a:t>
            </a:r>
            <a:r>
              <a:rPr lang="en-GB" sz="1600" dirty="0"/>
              <a:t> </a:t>
            </a:r>
            <a:endParaRPr lang="en-GB" sz="1600" dirty="0" smtClean="0"/>
          </a:p>
          <a:p>
            <a:pPr marL="285750" indent="-285750" algn="just">
              <a:buFont typeface="Arial" pitchFamily="34" charset="0"/>
              <a:buChar char="•"/>
            </a:pPr>
            <a:endParaRPr lang="en-GB" sz="1600" dirty="0" smtClean="0"/>
          </a:p>
          <a:p>
            <a:pPr marL="731838" indent="-285750" algn="just">
              <a:buFont typeface="Arial" pitchFamily="34" charset="0"/>
              <a:buChar char="•"/>
            </a:pPr>
            <a:r>
              <a:rPr lang="en-GB" sz="1600" dirty="0" smtClean="0">
                <a:latin typeface="Arial" pitchFamily="34" charset="0"/>
                <a:cs typeface="Arial" pitchFamily="34" charset="0"/>
              </a:rPr>
              <a:t>Fuel-breeder </a:t>
            </a:r>
            <a:r>
              <a:rPr lang="en-GB" sz="1600" dirty="0">
                <a:latin typeface="Arial" pitchFamily="34" charset="0"/>
                <a:cs typeface="Arial" pitchFamily="34" charset="0"/>
              </a:rPr>
              <a:t>interface around the lattice </a:t>
            </a:r>
            <a:r>
              <a:rPr lang="en-GB" sz="1600" dirty="0" smtClean="0">
                <a:latin typeface="Arial" pitchFamily="34" charset="0"/>
                <a:cs typeface="Arial" pitchFamily="34" charset="0"/>
              </a:rPr>
              <a:t>plate </a:t>
            </a:r>
          </a:p>
          <a:p>
            <a:pPr marL="731838" indent="-285750" algn="just">
              <a:buFont typeface="Arial" pitchFamily="34" charset="0"/>
              <a:buChar char="•"/>
            </a:pPr>
            <a:r>
              <a:rPr lang="en-GB" sz="1600" dirty="0" smtClean="0">
                <a:latin typeface="Arial" pitchFamily="34" charset="0"/>
                <a:cs typeface="Arial" pitchFamily="34" charset="0"/>
              </a:rPr>
              <a:t>Fuel-breeder </a:t>
            </a:r>
            <a:r>
              <a:rPr lang="en-GB" sz="1600" dirty="0">
                <a:latin typeface="Arial" pitchFamily="34" charset="0"/>
                <a:cs typeface="Arial" pitchFamily="34" charset="0"/>
              </a:rPr>
              <a:t>interface </a:t>
            </a:r>
            <a:r>
              <a:rPr lang="en-GB" sz="1600" dirty="0" smtClean="0">
                <a:latin typeface="Arial" pitchFamily="34" charset="0"/>
                <a:cs typeface="Arial" pitchFamily="34" charset="0"/>
              </a:rPr>
              <a:t>around </a:t>
            </a:r>
            <a:r>
              <a:rPr lang="en-GB" sz="1600" dirty="0">
                <a:latin typeface="Arial" pitchFamily="34" charset="0"/>
                <a:cs typeface="Arial" pitchFamily="34" charset="0"/>
              </a:rPr>
              <a:t>the CCP </a:t>
            </a:r>
            <a:endParaRPr lang="en-GB" sz="1600" dirty="0" smtClean="0">
              <a:latin typeface="Arial" pitchFamily="34" charset="0"/>
              <a:cs typeface="Arial" pitchFamily="34" charset="0"/>
            </a:endParaRPr>
          </a:p>
          <a:p>
            <a:pPr marL="731838" indent="-285750" algn="just">
              <a:buFont typeface="Arial" pitchFamily="34" charset="0"/>
              <a:buChar char="•"/>
            </a:pPr>
            <a:r>
              <a:rPr lang="en-GB" sz="1600" dirty="0" smtClean="0">
                <a:latin typeface="Arial" pitchFamily="34" charset="0"/>
                <a:cs typeface="Arial" pitchFamily="34" charset="0"/>
              </a:rPr>
              <a:t>Bottom </a:t>
            </a:r>
            <a:r>
              <a:rPr lang="en-GB" sz="1600" dirty="0">
                <a:latin typeface="Arial" pitchFamily="34" charset="0"/>
                <a:cs typeface="Arial" pitchFamily="34" charset="0"/>
              </a:rPr>
              <a:t>portion of ARDM </a:t>
            </a:r>
            <a:endParaRPr lang="en-GB" sz="1600" dirty="0" smtClean="0">
              <a:latin typeface="Arial" pitchFamily="34" charset="0"/>
              <a:cs typeface="Arial" pitchFamily="34" charset="0"/>
            </a:endParaRPr>
          </a:p>
          <a:p>
            <a:pPr marL="731838" indent="-285750" algn="just">
              <a:buFont typeface="Arial" pitchFamily="34" charset="0"/>
              <a:buChar char="•"/>
            </a:pPr>
            <a:r>
              <a:rPr lang="en-GB" sz="1600" dirty="0" smtClean="0">
                <a:latin typeface="Arial" pitchFamily="34" charset="0"/>
                <a:cs typeface="Arial" pitchFamily="34" charset="0"/>
              </a:rPr>
              <a:t>Main </a:t>
            </a:r>
            <a:r>
              <a:rPr lang="en-GB" sz="1600" dirty="0">
                <a:latin typeface="Arial" pitchFamily="34" charset="0"/>
                <a:cs typeface="Arial" pitchFamily="34" charset="0"/>
              </a:rPr>
              <a:t>vessel near IHX </a:t>
            </a:r>
            <a:r>
              <a:rPr lang="en-GB" sz="1600" dirty="0" smtClean="0">
                <a:latin typeface="Arial" pitchFamily="34" charset="0"/>
                <a:cs typeface="Arial" pitchFamily="34" charset="0"/>
              </a:rPr>
              <a:t>outlet</a:t>
            </a:r>
          </a:p>
          <a:p>
            <a:pPr marL="285750" indent="-285750" algn="just">
              <a:buFont typeface="Arial"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itchFamily="34" charset="0"/>
              <a:buChar char="•"/>
            </a:pPr>
            <a:r>
              <a:rPr lang="en-GB" sz="1600" dirty="0" smtClean="0">
                <a:latin typeface="Arial" panose="020B0604020202020204" pitchFamily="34" charset="0"/>
                <a:ea typeface="Times New Roman" panose="02020603050405020304" pitchFamily="18" charset="0"/>
                <a:cs typeface="Arial" panose="020B0604020202020204" pitchFamily="34" charset="0"/>
              </a:rPr>
              <a:t>DNS performed at these locations to </a:t>
            </a:r>
            <a:r>
              <a:rPr lang="en-GB" sz="1600" dirty="0">
                <a:latin typeface="Arial" panose="020B0604020202020204" pitchFamily="34" charset="0"/>
                <a:ea typeface="Times New Roman" panose="02020603050405020304" pitchFamily="18" charset="0"/>
                <a:cs typeface="Arial" panose="020B0604020202020204" pitchFamily="34" charset="0"/>
              </a:rPr>
              <a:t>predict detailed flow and temperature fluctuations</a:t>
            </a:r>
            <a:r>
              <a:rPr lang="en-GB" sz="16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buFont typeface="Arial"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itchFamily="34" charset="0"/>
              <a:buChar char="•"/>
            </a:pPr>
            <a:r>
              <a:rPr lang="en-GB" sz="1600" dirty="0">
                <a:latin typeface="Arial" panose="020B0604020202020204" pitchFamily="34" charset="0"/>
                <a:ea typeface="Times New Roman" panose="02020603050405020304" pitchFamily="18" charset="0"/>
                <a:cs typeface="Arial" panose="020B0604020202020204" pitchFamily="34" charset="0"/>
              </a:rPr>
              <a:t>Code validated with experiments conducted on lattice plate geometry which simulates the core cover plate of the control plug and parallel water jet model in collaborative study with </a:t>
            </a:r>
            <a:r>
              <a:rPr lang="en-GB" sz="1600" dirty="0" smtClean="0">
                <a:latin typeface="Arial" panose="020B0604020202020204" pitchFamily="34" charset="0"/>
                <a:ea typeface="Times New Roman" panose="02020603050405020304" pitchFamily="18" charset="0"/>
                <a:cs typeface="Arial" panose="020B0604020202020204" pitchFamily="34" charset="0"/>
              </a:rPr>
              <a:t>IIT-Madras</a:t>
            </a:r>
          </a:p>
        </p:txBody>
      </p:sp>
      <p:sp>
        <p:nvSpPr>
          <p:cNvPr id="7" name="Rectangle 6"/>
          <p:cNvSpPr/>
          <p:nvPr/>
        </p:nvSpPr>
        <p:spPr>
          <a:xfrm>
            <a:off x="1999513" y="4748997"/>
            <a:ext cx="5902038" cy="1259319"/>
          </a:xfrm>
          <a:prstGeom prst="rect">
            <a:avLst/>
          </a:prstGeom>
          <a:solidFill>
            <a:schemeClr val="accent1">
              <a:lumMod val="40000"/>
              <a:lumOff val="60000"/>
            </a:schemeClr>
          </a:solidFill>
        </p:spPr>
        <p:txBody>
          <a:bodyPr wrap="square">
            <a:spAutoFit/>
          </a:bodyPr>
          <a:lstStyle/>
          <a:p>
            <a:pPr marL="285750" lvl="0" indent="-285750" algn="just">
              <a:lnSpc>
                <a:spcPts val="1300"/>
              </a:lnSpc>
              <a:spcAft>
                <a:spcPts val="0"/>
              </a:spcAft>
              <a:buFont typeface="Wingdings" panose="05000000000000000000" pitchFamily="2" charset="2"/>
              <a:buChar char="Ø"/>
              <a:tabLst>
                <a:tab pos="228600" algn="l"/>
                <a:tab pos="457200" algn="l"/>
              </a:tabLst>
            </a:pPr>
            <a:r>
              <a:rPr lang="en-GB" sz="1400" dirty="0">
                <a:latin typeface="Arial" panose="020B0604020202020204" pitchFamily="34" charset="0"/>
                <a:ea typeface="Times New Roman" panose="02020603050405020304" pitchFamily="18" charset="0"/>
                <a:cs typeface="Arial" panose="020B0604020202020204" pitchFamily="34" charset="0"/>
              </a:rPr>
              <a:t>The frequency of </a:t>
            </a:r>
            <a:r>
              <a:rPr lang="en-GB" sz="1400" dirty="0" smtClean="0">
                <a:latin typeface="Arial" panose="020B0604020202020204" pitchFamily="34" charset="0"/>
                <a:ea typeface="Times New Roman" panose="02020603050405020304" pitchFamily="18" charset="0"/>
                <a:cs typeface="Arial" panose="020B0604020202020204" pitchFamily="34" charset="0"/>
              </a:rPr>
              <a:t>fluctuations 0.01 </a:t>
            </a:r>
            <a:r>
              <a:rPr lang="en-GB" sz="1400" dirty="0">
                <a:latin typeface="Arial" panose="020B0604020202020204" pitchFamily="34" charset="0"/>
                <a:ea typeface="Times New Roman" panose="02020603050405020304" pitchFamily="18" charset="0"/>
                <a:cs typeface="Arial" panose="020B0604020202020204" pitchFamily="34" charset="0"/>
              </a:rPr>
              <a:t>Hz to 10 </a:t>
            </a:r>
            <a:r>
              <a:rPr lang="en-GB" sz="1400" dirty="0" smtClean="0">
                <a:latin typeface="Arial" panose="020B0604020202020204" pitchFamily="34" charset="0"/>
                <a:ea typeface="Times New Roman" panose="02020603050405020304" pitchFamily="18" charset="0"/>
                <a:cs typeface="Arial" panose="020B0604020202020204" pitchFamily="34" charset="0"/>
              </a:rPr>
              <a:t>Hz</a:t>
            </a:r>
          </a:p>
          <a:p>
            <a:pPr marL="285750" lvl="0" indent="-285750" algn="just">
              <a:lnSpc>
                <a:spcPts val="1300"/>
              </a:lnSpc>
              <a:spcAft>
                <a:spcPts val="0"/>
              </a:spcAft>
              <a:buFont typeface="Wingdings" panose="05000000000000000000" pitchFamily="2" charset="2"/>
              <a:buChar char="Ø"/>
              <a:tabLst>
                <a:tab pos="228600" algn="l"/>
                <a:tab pos="457200" algn="l"/>
              </a:tabLst>
            </a:pPr>
            <a:endParaRPr lang="en-IN" sz="14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300"/>
              </a:lnSpc>
              <a:spcAft>
                <a:spcPts val="0"/>
              </a:spcAft>
              <a:buFont typeface="Wingdings" panose="05000000000000000000" pitchFamily="2" charset="2"/>
              <a:buChar char="Ø"/>
              <a:tabLst>
                <a:tab pos="228600" algn="l"/>
                <a:tab pos="457200" algn="l"/>
              </a:tabLst>
            </a:pPr>
            <a:r>
              <a:rPr lang="en-GB" sz="1400" dirty="0" smtClean="0">
                <a:latin typeface="Arial" panose="020B0604020202020204" pitchFamily="34" charset="0"/>
                <a:ea typeface="Times New Roman" panose="02020603050405020304" pitchFamily="18" charset="0"/>
                <a:cs typeface="Arial" panose="020B0604020202020204" pitchFamily="34" charset="0"/>
              </a:rPr>
              <a:t>ARDM shroud ∆</a:t>
            </a:r>
            <a:r>
              <a:rPr lang="en-GB" sz="1400" dirty="0" err="1" smtClean="0">
                <a:latin typeface="Arial" panose="020B0604020202020204" pitchFamily="34" charset="0"/>
                <a:ea typeface="Times New Roman" panose="02020603050405020304" pitchFamily="18" charset="0"/>
                <a:cs typeface="Arial" panose="020B0604020202020204" pitchFamily="34" charset="0"/>
              </a:rPr>
              <a:t>T</a:t>
            </a:r>
            <a:r>
              <a:rPr lang="en-GB" sz="1050" dirty="0" err="1">
                <a:latin typeface="Arial" panose="020B0604020202020204" pitchFamily="34" charset="0"/>
                <a:ea typeface="Times New Roman" panose="02020603050405020304" pitchFamily="18" charset="0"/>
                <a:cs typeface="Arial" panose="020B0604020202020204" pitchFamily="34" charset="0"/>
              </a:rPr>
              <a:t>sodium</a:t>
            </a:r>
            <a:r>
              <a:rPr lang="en-GB" sz="1400" dirty="0" smtClean="0">
                <a:latin typeface="Arial" panose="020B0604020202020204" pitchFamily="34" charset="0"/>
                <a:ea typeface="Times New Roman" panose="02020603050405020304" pitchFamily="18" charset="0"/>
                <a:cs typeface="Arial" panose="020B0604020202020204" pitchFamily="34" charset="0"/>
              </a:rPr>
              <a:t> = 98 K</a:t>
            </a:r>
            <a:r>
              <a:rPr lang="en-GB" sz="1400" dirty="0">
                <a:latin typeface="Arial" panose="020B0604020202020204" pitchFamily="34" charset="0"/>
                <a:ea typeface="Times New Roman" panose="02020603050405020304" pitchFamily="18" charset="0"/>
                <a:cs typeface="Arial" panose="020B0604020202020204" pitchFamily="34" charset="0"/>
              </a:rPr>
              <a:t> </a:t>
            </a:r>
            <a:r>
              <a:rPr lang="en-GB" sz="1400" dirty="0" smtClean="0">
                <a:latin typeface="Arial" panose="020B0604020202020204" pitchFamily="34" charset="0"/>
                <a:ea typeface="Times New Roman" panose="02020603050405020304" pitchFamily="18" charset="0"/>
                <a:cs typeface="Arial" panose="020B0604020202020204" pitchFamily="34" charset="0"/>
              </a:rPr>
              <a:t>, ∆</a:t>
            </a:r>
            <a:r>
              <a:rPr lang="en-GB" sz="1400" dirty="0" err="1" smtClean="0">
                <a:latin typeface="Arial" panose="020B0604020202020204" pitchFamily="34" charset="0"/>
                <a:ea typeface="Times New Roman" panose="02020603050405020304" pitchFamily="18" charset="0"/>
                <a:cs typeface="Arial" panose="020B0604020202020204" pitchFamily="34" charset="0"/>
              </a:rPr>
              <a:t>T</a:t>
            </a:r>
            <a:r>
              <a:rPr lang="en-GB" sz="1100" dirty="0" err="1">
                <a:latin typeface="Arial" panose="020B0604020202020204" pitchFamily="34" charset="0"/>
                <a:ea typeface="Times New Roman" panose="02020603050405020304" pitchFamily="18" charset="0"/>
                <a:cs typeface="Arial" panose="020B0604020202020204" pitchFamily="34" charset="0"/>
              </a:rPr>
              <a:t>surface</a:t>
            </a:r>
            <a:r>
              <a:rPr lang="en-GB" sz="1400" dirty="0" smtClean="0">
                <a:latin typeface="Arial" panose="020B0604020202020204" pitchFamily="34" charset="0"/>
                <a:ea typeface="Times New Roman" panose="02020603050405020304" pitchFamily="18" charset="0"/>
                <a:cs typeface="Arial" panose="020B0604020202020204" pitchFamily="34" charset="0"/>
              </a:rPr>
              <a:t> = 44  </a:t>
            </a:r>
            <a:r>
              <a:rPr lang="en-GB" sz="1400" dirty="0">
                <a:latin typeface="Arial" panose="020B0604020202020204" pitchFamily="34" charset="0"/>
                <a:ea typeface="Times New Roman" panose="02020603050405020304" pitchFamily="18" charset="0"/>
                <a:cs typeface="Arial" panose="020B0604020202020204" pitchFamily="34" charset="0"/>
              </a:rPr>
              <a:t>K </a:t>
            </a:r>
            <a:endParaRPr lang="en-GB" sz="1400" dirty="0" smtClean="0">
              <a:latin typeface="Arial" panose="020B0604020202020204" pitchFamily="34" charset="0"/>
              <a:ea typeface="Times New Roman" panose="02020603050405020304" pitchFamily="18" charset="0"/>
              <a:cs typeface="Arial" panose="020B0604020202020204" pitchFamily="34" charset="0"/>
            </a:endParaRPr>
          </a:p>
          <a:p>
            <a:pPr lvl="0" indent="-342900" algn="just">
              <a:lnSpc>
                <a:spcPts val="1300"/>
              </a:lnSpc>
              <a:spcAft>
                <a:spcPts val="0"/>
              </a:spcAft>
              <a:buFont typeface="Wingdings" panose="05000000000000000000" pitchFamily="2" charset="2"/>
              <a:buChar char="Ø"/>
              <a:tabLst>
                <a:tab pos="228600" algn="l"/>
                <a:tab pos="457200" algn="l"/>
              </a:tabLst>
            </a:pPr>
            <a:endParaRPr lang="en-GB" sz="1400" dirty="0" smtClean="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300"/>
              </a:lnSpc>
              <a:spcAft>
                <a:spcPts val="0"/>
              </a:spcAft>
              <a:buFont typeface="Wingdings" panose="05000000000000000000" pitchFamily="2" charset="2"/>
              <a:buChar char="Ø"/>
              <a:tabLst>
                <a:tab pos="228600" algn="l"/>
                <a:tab pos="457200" algn="l"/>
              </a:tabLst>
            </a:pPr>
            <a:r>
              <a:rPr lang="en-GB" sz="1400" dirty="0" smtClean="0">
                <a:latin typeface="Arial" panose="020B0604020202020204" pitchFamily="34" charset="0"/>
                <a:ea typeface="Times New Roman" panose="02020603050405020304" pitchFamily="18" charset="0"/>
                <a:cs typeface="Arial" panose="020B0604020202020204" pitchFamily="34" charset="0"/>
              </a:rPr>
              <a:t>Lattice </a:t>
            </a:r>
            <a:r>
              <a:rPr lang="en-GB" sz="1400" dirty="0">
                <a:latin typeface="Arial" panose="020B0604020202020204" pitchFamily="34" charset="0"/>
                <a:ea typeface="Times New Roman" panose="02020603050405020304" pitchFamily="18" charset="0"/>
                <a:cs typeface="Arial" panose="020B0604020202020204" pitchFamily="34" charset="0"/>
              </a:rPr>
              <a:t>plate </a:t>
            </a:r>
            <a:r>
              <a:rPr lang="en-GB" sz="1400" dirty="0" smtClean="0">
                <a:latin typeface="Arial" panose="020B0604020202020204" pitchFamily="34" charset="0"/>
                <a:ea typeface="Times New Roman" panose="02020603050405020304" pitchFamily="18" charset="0"/>
                <a:cs typeface="Arial" panose="020B0604020202020204" pitchFamily="34" charset="0"/>
              </a:rPr>
              <a:t>∆</a:t>
            </a:r>
            <a:r>
              <a:rPr lang="en-GB" sz="1400" dirty="0" err="1" smtClean="0">
                <a:latin typeface="Arial" panose="020B0604020202020204" pitchFamily="34" charset="0"/>
                <a:ea typeface="Times New Roman" panose="02020603050405020304" pitchFamily="18" charset="0"/>
                <a:cs typeface="Arial" panose="020B0604020202020204" pitchFamily="34" charset="0"/>
              </a:rPr>
              <a:t>T</a:t>
            </a:r>
            <a:r>
              <a:rPr lang="en-GB" sz="1100" dirty="0" err="1" smtClean="0">
                <a:latin typeface="Arial" panose="020B0604020202020204" pitchFamily="34" charset="0"/>
                <a:ea typeface="Times New Roman" panose="02020603050405020304" pitchFamily="18" charset="0"/>
                <a:cs typeface="Arial" panose="020B0604020202020204" pitchFamily="34" charset="0"/>
              </a:rPr>
              <a:t>sodium</a:t>
            </a:r>
            <a:r>
              <a:rPr lang="en-GB" sz="1400" dirty="0" smtClean="0">
                <a:latin typeface="Arial" panose="020B0604020202020204" pitchFamily="34" charset="0"/>
                <a:ea typeface="Times New Roman" panose="02020603050405020304" pitchFamily="18" charset="0"/>
                <a:cs typeface="Arial" panose="020B0604020202020204" pitchFamily="34" charset="0"/>
              </a:rPr>
              <a:t> </a:t>
            </a:r>
            <a:r>
              <a:rPr lang="en-GB" sz="1400" dirty="0">
                <a:latin typeface="Arial" panose="020B0604020202020204" pitchFamily="34" charset="0"/>
                <a:ea typeface="Times New Roman" panose="02020603050405020304" pitchFamily="18" charset="0"/>
                <a:cs typeface="Arial" panose="020B0604020202020204" pitchFamily="34" charset="0"/>
              </a:rPr>
              <a:t>=  60 K </a:t>
            </a:r>
            <a:r>
              <a:rPr lang="en-GB" sz="1400" dirty="0" smtClean="0">
                <a:latin typeface="Arial" panose="020B0604020202020204" pitchFamily="34" charset="0"/>
                <a:ea typeface="Times New Roman" panose="02020603050405020304" pitchFamily="18" charset="0"/>
                <a:cs typeface="Arial" panose="020B0604020202020204" pitchFamily="34" charset="0"/>
              </a:rPr>
              <a:t>, ∆</a:t>
            </a:r>
            <a:r>
              <a:rPr lang="en-GB" sz="1400" dirty="0" err="1" smtClean="0">
                <a:latin typeface="Arial" panose="020B0604020202020204" pitchFamily="34" charset="0"/>
                <a:ea typeface="Times New Roman" panose="02020603050405020304" pitchFamily="18" charset="0"/>
                <a:cs typeface="Arial" panose="020B0604020202020204" pitchFamily="34" charset="0"/>
              </a:rPr>
              <a:t>T</a:t>
            </a:r>
            <a:r>
              <a:rPr lang="en-GB" sz="1100" dirty="0" err="1">
                <a:latin typeface="Arial" panose="020B0604020202020204" pitchFamily="34" charset="0"/>
                <a:ea typeface="Times New Roman" panose="02020603050405020304" pitchFamily="18" charset="0"/>
                <a:cs typeface="Arial" panose="020B0604020202020204" pitchFamily="34" charset="0"/>
              </a:rPr>
              <a:t>surface</a:t>
            </a:r>
            <a:r>
              <a:rPr lang="en-GB" sz="1400" dirty="0" smtClean="0">
                <a:latin typeface="Arial" panose="020B0604020202020204" pitchFamily="34" charset="0"/>
                <a:ea typeface="Times New Roman" panose="02020603050405020304" pitchFamily="18" charset="0"/>
                <a:cs typeface="Arial" panose="020B0604020202020204" pitchFamily="34" charset="0"/>
              </a:rPr>
              <a:t> </a:t>
            </a:r>
            <a:r>
              <a:rPr lang="en-GB" sz="1400" dirty="0">
                <a:latin typeface="Arial" panose="020B0604020202020204" pitchFamily="34" charset="0"/>
                <a:ea typeface="Times New Roman" panose="02020603050405020304" pitchFamily="18" charset="0"/>
                <a:cs typeface="Arial" panose="020B0604020202020204" pitchFamily="34" charset="0"/>
              </a:rPr>
              <a:t>= </a:t>
            </a:r>
            <a:r>
              <a:rPr lang="en-GB" sz="1400" dirty="0" smtClean="0">
                <a:latin typeface="Arial" panose="020B0604020202020204" pitchFamily="34" charset="0"/>
                <a:ea typeface="Times New Roman" panose="02020603050405020304" pitchFamily="18" charset="0"/>
                <a:cs typeface="Arial" panose="020B0604020202020204" pitchFamily="34" charset="0"/>
              </a:rPr>
              <a:t> 24 K</a:t>
            </a:r>
          </a:p>
          <a:p>
            <a:pPr marL="285750" lvl="0" indent="-285750" algn="just">
              <a:lnSpc>
                <a:spcPts val="1300"/>
              </a:lnSpc>
              <a:spcAft>
                <a:spcPts val="0"/>
              </a:spcAft>
              <a:buFont typeface="Wingdings" panose="05000000000000000000" pitchFamily="2" charset="2"/>
              <a:buChar char="Ø"/>
              <a:tabLst>
                <a:tab pos="228600" algn="l"/>
                <a:tab pos="457200" algn="l"/>
              </a:tabLst>
            </a:pPr>
            <a:endParaRPr lang="en-IN" sz="14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ts val="1300"/>
              </a:lnSpc>
              <a:spcAft>
                <a:spcPts val="0"/>
              </a:spcAft>
              <a:buFont typeface="Wingdings" panose="05000000000000000000" pitchFamily="2" charset="2"/>
              <a:buChar char="Ø"/>
              <a:tabLst>
                <a:tab pos="228600" algn="l"/>
                <a:tab pos="457200" algn="l"/>
              </a:tabLst>
            </a:pPr>
            <a:r>
              <a:rPr lang="en-GB" sz="1400" dirty="0" smtClean="0">
                <a:latin typeface="Arial" panose="020B0604020202020204" pitchFamily="34" charset="0"/>
                <a:ea typeface="Times New Roman" panose="02020603050405020304" pitchFamily="18" charset="0"/>
                <a:cs typeface="Arial" panose="020B0604020202020204" pitchFamily="34" charset="0"/>
              </a:rPr>
              <a:t>Main vessel </a:t>
            </a:r>
            <a:r>
              <a:rPr lang="en-GB"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GB" sz="14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lang="en-GB" sz="11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sodium</a:t>
            </a:r>
            <a:r>
              <a:rPr lang="en-GB" sz="11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 </a:t>
            </a:r>
            <a:r>
              <a:rPr lang="en-GB" sz="1400" dirty="0">
                <a:latin typeface="Arial" panose="020B0604020202020204" pitchFamily="34" charset="0"/>
                <a:ea typeface="Times New Roman" panose="02020603050405020304" pitchFamily="18" charset="0"/>
                <a:cs typeface="Arial" panose="020B0604020202020204" pitchFamily="34" charset="0"/>
              </a:rPr>
              <a:t>40 </a:t>
            </a:r>
            <a:r>
              <a:rPr lang="en-GB" sz="1400" dirty="0" smtClean="0">
                <a:latin typeface="Arial" panose="020B0604020202020204" pitchFamily="34" charset="0"/>
                <a:ea typeface="Times New Roman" panose="02020603050405020304" pitchFamily="18" charset="0"/>
                <a:cs typeface="Arial" panose="020B0604020202020204" pitchFamily="34" charset="0"/>
              </a:rPr>
              <a:t>K , </a:t>
            </a:r>
            <a:r>
              <a:rPr lang="en-GB"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GB" sz="14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lang="en-GB" sz="11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surface</a:t>
            </a:r>
            <a:r>
              <a:rPr lang="en-GB"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GB" sz="1400" dirty="0" smtClean="0">
                <a:latin typeface="Arial" panose="020B0604020202020204" pitchFamily="34" charset="0"/>
                <a:ea typeface="Times New Roman" panose="02020603050405020304" pitchFamily="18" charset="0"/>
                <a:cs typeface="Arial" panose="020B0604020202020204" pitchFamily="34" charset="0"/>
              </a:rPr>
              <a:t> </a:t>
            </a:r>
            <a:r>
              <a:rPr lang="en-GB" sz="1400" dirty="0">
                <a:latin typeface="Arial" panose="020B0604020202020204" pitchFamily="34" charset="0"/>
                <a:ea typeface="Times New Roman" panose="02020603050405020304" pitchFamily="18" charset="0"/>
                <a:cs typeface="Arial" panose="020B0604020202020204" pitchFamily="34" charset="0"/>
              </a:rPr>
              <a:t>20 K only at </a:t>
            </a:r>
            <a:r>
              <a:rPr lang="en-GB" sz="1400" dirty="0" smtClean="0">
                <a:latin typeface="Arial" panose="020B0604020202020204" pitchFamily="34" charset="0"/>
                <a:ea typeface="Times New Roman" panose="02020603050405020304" pitchFamily="18" charset="0"/>
                <a:cs typeface="Arial" panose="020B0604020202020204" pitchFamily="34" charset="0"/>
              </a:rPr>
              <a:t>IHX outlet. </a:t>
            </a:r>
            <a:endParaRPr lang="en-IN"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8405197" y="4901602"/>
            <a:ext cx="332935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GB" sz="1400" dirty="0">
                <a:latin typeface="Arial" pitchFamily="34" charset="0"/>
                <a:cs typeface="Arial" pitchFamily="34" charset="0"/>
              </a:rPr>
              <a:t>The peak to peak temperature fluctuations on structures has to be limited to 60 K for control plug and 40 K for main vessel and inner vessel </a:t>
            </a:r>
            <a:endParaRPr lang="en-IN" sz="1400" dirty="0">
              <a:latin typeface="Arial" pitchFamily="34" charset="0"/>
              <a:cs typeface="Arial" pitchFamily="34" charset="0"/>
            </a:endParaRPr>
          </a:p>
        </p:txBody>
      </p:sp>
      <p:sp>
        <p:nvSpPr>
          <p:cNvPr id="9" name="Rectangle 8"/>
          <p:cNvSpPr/>
          <p:nvPr/>
        </p:nvSpPr>
        <p:spPr>
          <a:xfrm>
            <a:off x="226339" y="5080895"/>
            <a:ext cx="1366080" cy="307777"/>
          </a:xfrm>
          <a:prstGeom prst="rect">
            <a:avLst/>
          </a:prstGeom>
        </p:spPr>
        <p:txBody>
          <a:bodyPr wrap="none">
            <a:spAutoFit/>
          </a:bodyPr>
          <a:lstStyle/>
          <a:p>
            <a:r>
              <a:rPr lang="en-IN" sz="1400" b="1" dirty="0">
                <a:latin typeface="Arial" pitchFamily="34" charset="0"/>
                <a:cs typeface="Arial" pitchFamily="34" charset="0"/>
              </a:rPr>
              <a:t>Key findings :</a:t>
            </a:r>
          </a:p>
        </p:txBody>
      </p:sp>
      <p:pic>
        <p:nvPicPr>
          <p:cNvPr id="11" name="Picture 10"/>
          <p:cNvPicPr>
            <a:picLocks noChangeAspect="1"/>
          </p:cNvPicPr>
          <p:nvPr/>
        </p:nvPicPr>
        <p:blipFill>
          <a:blip r:embed="rId2"/>
          <a:stretch>
            <a:fillRect/>
          </a:stretch>
        </p:blipFill>
        <p:spPr>
          <a:xfrm>
            <a:off x="6208815" y="685912"/>
            <a:ext cx="5608122" cy="3375978"/>
          </a:xfrm>
          <a:prstGeom prst="rect">
            <a:avLst/>
          </a:prstGeom>
        </p:spPr>
      </p:pic>
    </p:spTree>
    <p:extLst>
      <p:ext uri="{BB962C8B-B14F-4D97-AF65-F5344CB8AC3E}">
        <p14:creationId xmlns:p14="http://schemas.microsoft.com/office/powerpoint/2010/main" val="155084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202134" y="6285944"/>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7</a:t>
            </a:fld>
            <a:endParaRPr lang="en-IN"/>
          </a:p>
        </p:txBody>
      </p:sp>
      <p:sp>
        <p:nvSpPr>
          <p:cNvPr id="4" name="Rectangle 3"/>
          <p:cNvSpPr/>
          <p:nvPr/>
        </p:nvSpPr>
        <p:spPr>
          <a:xfrm>
            <a:off x="418910" y="959307"/>
            <a:ext cx="11196147" cy="5509200"/>
          </a:xfrm>
          <a:prstGeom prst="rect">
            <a:avLst/>
          </a:prstGeom>
        </p:spPr>
        <p:txBody>
          <a:bodyPr wrap="square">
            <a:spAutoFit/>
          </a:bodyPr>
          <a:lstStyle/>
          <a:p>
            <a:pPr marL="285750" lvl="0" indent="-285750" algn="just">
              <a:buFont typeface="Arial" pitchFamily="34" charset="0"/>
              <a:buChar char="•"/>
            </a:pPr>
            <a:r>
              <a:rPr lang="en-GB" sz="1600" dirty="0" smtClean="0">
                <a:latin typeface="Arial" pitchFamily="34" charset="0"/>
                <a:cs typeface="Arial" pitchFamily="34" charset="0"/>
              </a:rPr>
              <a:t>Mean coolant outlet temperature from SA shall not differ by more than 100 K </a:t>
            </a:r>
          </a:p>
          <a:p>
            <a:pPr lvl="0" algn="just"/>
            <a:endParaRPr lang="en-GB" sz="1600" dirty="0" smtClean="0">
              <a:latin typeface="Arial" pitchFamily="34" charset="0"/>
              <a:cs typeface="Arial" pitchFamily="34" charset="0"/>
            </a:endParaRPr>
          </a:p>
          <a:p>
            <a:pPr marL="285750" lvl="0" indent="-285750" algn="just">
              <a:buFont typeface="Arial" pitchFamily="34" charset="0"/>
              <a:buChar char="•"/>
            </a:pPr>
            <a:r>
              <a:rPr lang="en-GB" sz="1600" dirty="0" smtClean="0">
                <a:latin typeface="Arial" pitchFamily="34" charset="0"/>
                <a:cs typeface="Arial" pitchFamily="34" charset="0"/>
              </a:rPr>
              <a:t>Fuel pin bundles incorporated in source SA as heat generation is low.</a:t>
            </a:r>
          </a:p>
          <a:p>
            <a:pPr marL="285750" indent="-285750" algn="just">
              <a:buFont typeface="Arial" pitchFamily="34" charset="0"/>
              <a:buChar char="•"/>
            </a:pPr>
            <a:endParaRPr lang="en-GB" sz="1600" b="1" dirty="0" smtClean="0">
              <a:latin typeface="Arial" pitchFamily="34" charset="0"/>
              <a:cs typeface="Arial" pitchFamily="34" charset="0"/>
            </a:endParaRPr>
          </a:p>
          <a:p>
            <a:pPr marL="285750" indent="-285750" algn="just">
              <a:buFont typeface="Arial" pitchFamily="34" charset="0"/>
              <a:buChar char="•"/>
            </a:pPr>
            <a:endParaRPr lang="en-GB" sz="1600" b="1" dirty="0" smtClean="0">
              <a:latin typeface="Arial" pitchFamily="34" charset="0"/>
              <a:cs typeface="Arial" pitchFamily="34" charset="0"/>
            </a:endParaRPr>
          </a:p>
          <a:p>
            <a:pPr algn="just"/>
            <a:endParaRPr lang="en-IN" sz="1600" dirty="0" smtClean="0">
              <a:solidFill>
                <a:srgbClr val="0070C0"/>
              </a:solidFill>
              <a:latin typeface="Arial" pitchFamily="34" charset="0"/>
              <a:cs typeface="Arial" pitchFamily="34" charset="0"/>
            </a:endParaRPr>
          </a:p>
          <a:p>
            <a:pPr algn="just"/>
            <a:r>
              <a:rPr lang="en-GB" sz="1600" dirty="0" smtClean="0">
                <a:solidFill>
                  <a:srgbClr val="0070C0"/>
                </a:solidFill>
                <a:latin typeface="Arial" pitchFamily="34" charset="0"/>
                <a:cs typeface="Arial" pitchFamily="34" charset="0"/>
              </a:rPr>
              <a:t>The Safety criteria for Design of PFBR:</a:t>
            </a:r>
          </a:p>
          <a:p>
            <a:pPr algn="just"/>
            <a:r>
              <a:rPr lang="en-GB" sz="1600" dirty="0" smtClean="0">
                <a:latin typeface="Arial" pitchFamily="34" charset="0"/>
                <a:cs typeface="Arial" pitchFamily="34" charset="0"/>
              </a:rPr>
              <a:t> “</a:t>
            </a:r>
            <a:r>
              <a:rPr lang="en-GB" sz="1600" i="1" dirty="0" smtClean="0">
                <a:latin typeface="Arial" pitchFamily="34" charset="0"/>
                <a:cs typeface="Arial" pitchFamily="34" charset="0"/>
              </a:rPr>
              <a:t>Components constituting the reactor core shall be designed and mounted in such a way that they withstand the static and dynamic loading expected in all operational states and accident conditions so that core integrity is maintained to ensure safe shutdown and adequate cooling is maintained so that design limits are not exceeded</a:t>
            </a:r>
            <a:r>
              <a:rPr lang="en-GB" sz="1600" dirty="0" smtClean="0">
                <a:latin typeface="Arial" pitchFamily="34" charset="0"/>
                <a:cs typeface="Arial" pitchFamily="34" charset="0"/>
              </a:rPr>
              <a:t>”. </a:t>
            </a:r>
          </a:p>
          <a:p>
            <a:pPr algn="just"/>
            <a:endParaRPr lang="en-IN" sz="1600" dirty="0" smtClean="0">
              <a:latin typeface="Arial" pitchFamily="34" charset="0"/>
              <a:cs typeface="Arial" pitchFamily="34" charset="0"/>
            </a:endParaRPr>
          </a:p>
          <a:p>
            <a:pPr algn="just"/>
            <a:r>
              <a:rPr lang="en-GB" sz="1600" u="sng" dirty="0" smtClean="0">
                <a:solidFill>
                  <a:srgbClr val="00B050"/>
                </a:solidFill>
                <a:latin typeface="Arial" pitchFamily="34" charset="0"/>
                <a:cs typeface="Arial" pitchFamily="34" charset="0"/>
              </a:rPr>
              <a:t>The  latest AERB draft Safety </a:t>
            </a:r>
            <a:r>
              <a:rPr lang="en-GB" sz="1600" u="sng" dirty="0">
                <a:solidFill>
                  <a:srgbClr val="00B050"/>
                </a:solidFill>
                <a:latin typeface="Arial" pitchFamily="34" charset="0"/>
                <a:cs typeface="Arial" pitchFamily="34" charset="0"/>
              </a:rPr>
              <a:t>C</a:t>
            </a:r>
            <a:r>
              <a:rPr lang="en-GB" sz="1600" u="sng" dirty="0" smtClean="0">
                <a:solidFill>
                  <a:srgbClr val="00B050"/>
                </a:solidFill>
                <a:latin typeface="Arial" pitchFamily="34" charset="0"/>
                <a:cs typeface="Arial" pitchFamily="34" charset="0"/>
              </a:rPr>
              <a:t>ode for Fast breeder reactors: </a:t>
            </a:r>
          </a:p>
          <a:p>
            <a:pPr algn="just"/>
            <a:endParaRPr lang="en-GB" sz="1600" dirty="0" smtClean="0">
              <a:latin typeface="Arial" pitchFamily="34" charset="0"/>
              <a:cs typeface="Arial" pitchFamily="34" charset="0"/>
            </a:endParaRPr>
          </a:p>
          <a:p>
            <a:pPr algn="just"/>
            <a:r>
              <a:rPr lang="en-GB" sz="1600" dirty="0" smtClean="0">
                <a:latin typeface="Arial" pitchFamily="34" charset="0"/>
                <a:cs typeface="Arial" pitchFamily="34" charset="0"/>
              </a:rPr>
              <a:t> “</a:t>
            </a:r>
            <a:r>
              <a:rPr lang="en-GB" sz="1600" i="1" dirty="0" smtClean="0">
                <a:latin typeface="Arial" pitchFamily="34" charset="0"/>
                <a:cs typeface="Arial" pitchFamily="34" charset="0"/>
              </a:rPr>
              <a:t>The reactor assembly components shall be designed with due account taken of the creep properties, thermal striping, fast neutron induced changes, other ageing effects, and the material compatibility with sodium and its compounds. The design shall take into consideration the behaviour of boundary material under operational, maintenance and testing conditions and in design basis accidents, taking into account the expected end of life properties (</a:t>
            </a:r>
            <a:r>
              <a:rPr lang="en-GB" sz="1600" i="1" dirty="0" smtClean="0">
                <a:solidFill>
                  <a:srgbClr val="00B050"/>
                </a:solidFill>
                <a:latin typeface="Arial" pitchFamily="34" charset="0"/>
                <a:cs typeface="Arial" pitchFamily="34" charset="0"/>
              </a:rPr>
              <a:t>which are affected by creep properties, erosion, thermal striping, fast neutron fluence, and other ageing effects, as well as its compatibility with sodium, and with thermal stress and dynamic load on thin-walled structures used under low pressure and high temperature conditions</a:t>
            </a:r>
            <a:r>
              <a:rPr lang="en-GB" sz="1600" i="1" dirty="0" smtClean="0">
                <a:latin typeface="Arial" pitchFamily="34" charset="0"/>
                <a:cs typeface="Arial" pitchFamily="34" charset="0"/>
              </a:rPr>
              <a:t>), any uncertainties in determining the initial state of the components, and the rate of possible deterioration</a:t>
            </a:r>
            <a:r>
              <a:rPr lang="en-GB" sz="1600" dirty="0" smtClean="0">
                <a:latin typeface="Arial" pitchFamily="34" charset="0"/>
                <a:cs typeface="Arial" pitchFamily="34" charset="0"/>
              </a:rPr>
              <a:t>” .</a:t>
            </a:r>
            <a:endParaRPr lang="en-IN" sz="1600" dirty="0" smtClean="0">
              <a:latin typeface="Arial" pitchFamily="34" charset="0"/>
              <a:cs typeface="Arial" pitchFamily="34" charset="0"/>
            </a:endParaRPr>
          </a:p>
          <a:p>
            <a:pPr algn="just"/>
            <a:endParaRPr lang="en-IN" sz="1600" dirty="0">
              <a:latin typeface="Arial" pitchFamily="34" charset="0"/>
              <a:cs typeface="Arial" pitchFamily="34" charset="0"/>
            </a:endParaRPr>
          </a:p>
        </p:txBody>
      </p:sp>
      <p:sp>
        <p:nvSpPr>
          <p:cNvPr id="5" name="Rectangle 4"/>
          <p:cNvSpPr/>
          <p:nvPr/>
        </p:nvSpPr>
        <p:spPr>
          <a:xfrm>
            <a:off x="324897" y="589975"/>
            <a:ext cx="1723549" cy="369332"/>
          </a:xfrm>
          <a:prstGeom prst="rect">
            <a:avLst/>
          </a:prstGeom>
          <a:solidFill>
            <a:schemeClr val="accent1">
              <a:lumMod val="60000"/>
              <a:lumOff val="40000"/>
            </a:schemeClr>
          </a:solidFill>
        </p:spPr>
        <p:txBody>
          <a:bodyPr wrap="none">
            <a:spAutoFit/>
          </a:bodyPr>
          <a:lstStyle/>
          <a:p>
            <a:pPr lvl="0" algn="just"/>
            <a:r>
              <a:rPr lang="en-GB" dirty="0">
                <a:latin typeface="Arial" pitchFamily="34" charset="0"/>
                <a:cs typeface="Arial" pitchFamily="34" charset="0"/>
              </a:rPr>
              <a:t>Design criteria:</a:t>
            </a:r>
          </a:p>
        </p:txBody>
      </p:sp>
      <p:sp>
        <p:nvSpPr>
          <p:cNvPr id="6" name="Rectangle 5"/>
          <p:cNvSpPr/>
          <p:nvPr/>
        </p:nvSpPr>
        <p:spPr>
          <a:xfrm>
            <a:off x="0" y="0"/>
            <a:ext cx="12192000" cy="446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b="1" cap="all" dirty="0" smtClean="0"/>
              <a:t>				THERMAL </a:t>
            </a:r>
            <a:r>
              <a:rPr lang="en-GB" b="1" cap="all" dirty="0"/>
              <a:t>STRIPPING at CORE OUTLET</a:t>
            </a:r>
            <a:endParaRPr lang="en-IN" b="1" cap="all" dirty="0"/>
          </a:p>
        </p:txBody>
      </p:sp>
      <p:sp>
        <p:nvSpPr>
          <p:cNvPr id="7" name="TextBox 6"/>
          <p:cNvSpPr txBox="1"/>
          <p:nvPr/>
        </p:nvSpPr>
        <p:spPr>
          <a:xfrm>
            <a:off x="418910" y="1957451"/>
            <a:ext cx="2744874"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600" b="1" dirty="0">
                <a:latin typeface="Arial" pitchFamily="34" charset="0"/>
                <a:cs typeface="Arial" pitchFamily="34" charset="0"/>
              </a:rPr>
              <a:t>Regulatory </a:t>
            </a:r>
            <a:r>
              <a:rPr lang="en-GB" sz="1600" b="1" dirty="0" smtClean="0">
                <a:latin typeface="Arial" pitchFamily="34" charset="0"/>
                <a:cs typeface="Arial" pitchFamily="34" charset="0"/>
              </a:rPr>
              <a:t>requirements</a:t>
            </a:r>
            <a:endParaRPr lang="en-GB" sz="1600" b="1" dirty="0">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8675915" y="502498"/>
            <a:ext cx="2547258" cy="2077298"/>
          </a:xfrm>
          <a:prstGeom prst="rect">
            <a:avLst/>
          </a:prstGeom>
        </p:spPr>
      </p:pic>
    </p:spTree>
    <p:extLst>
      <p:ext uri="{BB962C8B-B14F-4D97-AF65-F5344CB8AC3E}">
        <p14:creationId xmlns:p14="http://schemas.microsoft.com/office/powerpoint/2010/main" val="362439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81640" y="6367519"/>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a:xfrm>
            <a:off x="10983686" y="6356350"/>
            <a:ext cx="370114" cy="365125"/>
          </a:xfrm>
        </p:spPr>
        <p:txBody>
          <a:bodyPr/>
          <a:lstStyle/>
          <a:p>
            <a:fld id="{C758A1A5-69D1-4A5D-9CC4-8E8FD2C6B494}" type="slidenum">
              <a:rPr lang="en-IN" smtClean="0"/>
              <a:t>8</a:t>
            </a:fld>
            <a:endParaRPr lang="en-IN"/>
          </a:p>
        </p:txBody>
      </p:sp>
      <p:sp>
        <p:nvSpPr>
          <p:cNvPr id="4" name="Rectangle 3"/>
          <p:cNvSpPr/>
          <p:nvPr/>
        </p:nvSpPr>
        <p:spPr>
          <a:xfrm>
            <a:off x="0" y="0"/>
            <a:ext cx="12192000" cy="446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b="1" cap="all" dirty="0" smtClean="0"/>
          </a:p>
          <a:p>
            <a:pPr lvl="1" algn="ctr"/>
            <a:r>
              <a:rPr lang="en-GB" b="1" cap="all" dirty="0" smtClean="0"/>
              <a:t>Stratification </a:t>
            </a:r>
            <a:r>
              <a:rPr lang="en-GB" b="1" cap="all" dirty="0"/>
              <a:t>in pool</a:t>
            </a:r>
            <a:endParaRPr lang="en-IN" b="1" cap="all" dirty="0"/>
          </a:p>
          <a:p>
            <a:pPr lvl="1"/>
            <a:endParaRPr lang="en-IN" b="1" cap="all" dirty="0"/>
          </a:p>
        </p:txBody>
      </p:sp>
      <p:sp>
        <p:nvSpPr>
          <p:cNvPr id="5" name="Rectangle 4"/>
          <p:cNvSpPr/>
          <p:nvPr/>
        </p:nvSpPr>
        <p:spPr>
          <a:xfrm>
            <a:off x="175758" y="3305917"/>
            <a:ext cx="3439707" cy="3293209"/>
          </a:xfrm>
          <a:prstGeom prst="rect">
            <a:avLst/>
          </a:prstGeom>
        </p:spPr>
        <p:txBody>
          <a:bodyPr wrap="square">
            <a:spAutoFit/>
          </a:bodyPr>
          <a:lstStyle/>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Large </a:t>
            </a:r>
            <a:r>
              <a:rPr lang="en-GB" sz="1600" dirty="0" smtClean="0">
                <a:latin typeface="Arial" panose="020B0604020202020204" pitchFamily="34" charset="0"/>
                <a:ea typeface="Times New Roman" panose="02020603050405020304" pitchFamily="18" charset="0"/>
                <a:cs typeface="Arial" panose="020B0604020202020204" pitchFamily="34" charset="0"/>
              </a:rPr>
              <a:t>∆T</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between the hot pool (820 K) and cold pool( 670 K</a:t>
            </a:r>
            <a:r>
              <a:rPr lang="en-GB" sz="1600"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latin typeface="Arial" panose="020B0604020202020204" pitchFamily="34" charset="0"/>
                <a:cs typeface="Arial" panose="020B0604020202020204" pitchFamily="34" charset="0"/>
              </a:rPr>
              <a:t>The redan portion of IV  most affected location</a:t>
            </a:r>
            <a:r>
              <a:rPr lang="en-GB" sz="16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cs typeface="Arial" panose="020B0604020202020204" pitchFamily="34" charset="0"/>
              </a:rPr>
              <a:t>Stratified </a:t>
            </a:r>
            <a:r>
              <a:rPr lang="en-GB" sz="1600" dirty="0">
                <a:latin typeface="Arial" panose="020B0604020202020204" pitchFamily="34" charset="0"/>
                <a:cs typeface="Arial" panose="020B0604020202020204" pitchFamily="34" charset="0"/>
              </a:rPr>
              <a:t>layers oscillates over the range of 50-150 mm with frequencies of 0.1 Hz to 1 </a:t>
            </a:r>
            <a:r>
              <a:rPr lang="en-GB" sz="1600" dirty="0" smtClean="0">
                <a:latin typeface="Arial" panose="020B0604020202020204" pitchFamily="34" charset="0"/>
                <a:cs typeface="Arial" panose="020B0604020202020204" pitchFamily="34" charset="0"/>
              </a:rPr>
              <a:t>Hz.</a:t>
            </a:r>
          </a:p>
          <a:p>
            <a:pPr marL="285750" indent="-2857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cs typeface="Arial" panose="020B0604020202020204" pitchFamily="34" charset="0"/>
              </a:rPr>
              <a:t>Develop T-H limits for IV </a:t>
            </a:r>
          </a:p>
          <a:p>
            <a:pPr marL="285750" indent="-285750" algn="just">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12972" y="524245"/>
            <a:ext cx="3163626" cy="2385482"/>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8817429" y="524245"/>
            <a:ext cx="2284479" cy="2696037"/>
          </a:xfrm>
          <a:prstGeom prst="rect">
            <a:avLst/>
          </a:prstGeom>
          <a:noFill/>
          <a:ln>
            <a:noFill/>
          </a:ln>
        </p:spPr>
      </p:pic>
      <p:sp>
        <p:nvSpPr>
          <p:cNvPr id="11" name="Rectangle 10"/>
          <p:cNvSpPr/>
          <p:nvPr/>
        </p:nvSpPr>
        <p:spPr>
          <a:xfrm>
            <a:off x="3749660" y="3450604"/>
            <a:ext cx="3974679" cy="2800767"/>
          </a:xfrm>
          <a:prstGeom prst="rect">
            <a:avLst/>
          </a:prstGeom>
        </p:spPr>
        <p:txBody>
          <a:bodyPr wrap="square">
            <a:spAutoFit/>
          </a:bodyPr>
          <a:lstStyle/>
          <a:p>
            <a:pPr marL="285750" indent="-285750" algn="just">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3-D TH code PHOENICS </a:t>
            </a:r>
          </a:p>
          <a:p>
            <a:pPr marL="285750" indent="-28575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cs typeface="Arial" panose="020B0604020202020204" pitchFamily="34" charset="0"/>
              </a:rPr>
              <a:t>Initially , stratification observed even at full power conditions with a Richardson number (</a:t>
            </a:r>
            <a:r>
              <a:rPr lang="en-GB" sz="1600" dirty="0" err="1" smtClean="0">
                <a:latin typeface="Arial" panose="020B0604020202020204" pitchFamily="34" charset="0"/>
                <a:cs typeface="Arial" panose="020B0604020202020204" pitchFamily="34" charset="0"/>
              </a:rPr>
              <a:t>Ri</a:t>
            </a:r>
            <a:r>
              <a:rPr lang="en-GB" sz="1600" dirty="0" smtClean="0">
                <a:latin typeface="Arial" panose="020B0604020202020204" pitchFamily="34" charset="0"/>
                <a:cs typeface="Arial" panose="020B0604020202020204" pitchFamily="34" charset="0"/>
              </a:rPr>
              <a:t>) ~ 0.25. </a:t>
            </a:r>
          </a:p>
          <a:p>
            <a:pPr marL="285750" indent="-28575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cs typeface="Arial" panose="020B0604020202020204" pitchFamily="34" charset="0"/>
              </a:rPr>
              <a:t>A perforated shroud with 10 % porosity introduced at the bottom of the control plug. </a:t>
            </a:r>
          </a:p>
          <a:p>
            <a:pPr marL="285750" indent="-285750" algn="just">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a:t>
            </a:r>
            <a:r>
              <a:rPr lang="en-GB" sz="1600" dirty="0" err="1" smtClean="0">
                <a:latin typeface="Arial" panose="020B0604020202020204" pitchFamily="34" charset="0"/>
                <a:cs typeface="Arial" panose="020B0604020202020204" pitchFamily="34" charset="0"/>
              </a:rPr>
              <a:t>Ri</a:t>
            </a:r>
            <a:r>
              <a:rPr lang="en-GB" sz="1600" dirty="0" smtClean="0">
                <a:latin typeface="Arial" panose="020B0604020202020204" pitchFamily="34" charset="0"/>
                <a:cs typeface="Arial" panose="020B0604020202020204" pitchFamily="34" charset="0"/>
              </a:rPr>
              <a:t> with skirt reduced to ∼ 0·065</a:t>
            </a:r>
            <a:endParaRPr lang="en-IN" sz="1600" dirty="0">
              <a:latin typeface="Arial" panose="020B0604020202020204" pitchFamily="34" charset="0"/>
              <a:cs typeface="Arial" panose="020B0604020202020204" pitchFamily="34" charset="0"/>
            </a:endParaRPr>
          </a:p>
        </p:txBody>
      </p:sp>
      <p:sp>
        <p:nvSpPr>
          <p:cNvPr id="12" name="Rectangle 11"/>
          <p:cNvSpPr/>
          <p:nvPr/>
        </p:nvSpPr>
        <p:spPr>
          <a:xfrm>
            <a:off x="3248811" y="591884"/>
            <a:ext cx="1241203" cy="1015663"/>
          </a:xfrm>
          <a:prstGeom prst="rect">
            <a:avLst/>
          </a:prstGeom>
          <a:solidFill>
            <a:schemeClr val="accent2">
              <a:lumMod val="40000"/>
              <a:lumOff val="60000"/>
            </a:schemeClr>
          </a:solidFill>
        </p:spPr>
        <p:txBody>
          <a:bodyPr wrap="square">
            <a:spAutoFit/>
          </a:bodyPr>
          <a:lstStyle/>
          <a:p>
            <a:r>
              <a:rPr lang="en-GB" sz="1200" b="1" dirty="0" smtClean="0">
                <a:latin typeface="Arial" panose="020B0604020202020204" pitchFamily="34" charset="0"/>
                <a:ea typeface="Times New Roman" panose="02020603050405020304" pitchFamily="18" charset="0"/>
                <a:cs typeface="Arial" panose="020B0604020202020204" pitchFamily="34" charset="0"/>
              </a:rPr>
              <a:t>Hot pool temperature </a:t>
            </a:r>
            <a:r>
              <a:rPr lang="en-GB" sz="1200" b="1" dirty="0">
                <a:latin typeface="Arial" panose="020B0604020202020204" pitchFamily="34" charset="0"/>
                <a:ea typeface="Times New Roman" panose="02020603050405020304" pitchFamily="18" charset="0"/>
                <a:cs typeface="Arial" panose="020B0604020202020204" pitchFamily="34" charset="0"/>
              </a:rPr>
              <a:t>field (</a:t>
            </a:r>
            <a:r>
              <a:rPr lang="en-GB" sz="1200" b="1" baseline="30000" dirty="0">
                <a:latin typeface="Arial" panose="020B0604020202020204" pitchFamily="34" charset="0"/>
                <a:ea typeface="Times New Roman" panose="02020603050405020304" pitchFamily="18" charset="0"/>
                <a:cs typeface="Arial" panose="020B0604020202020204" pitchFamily="34" charset="0"/>
              </a:rPr>
              <a:t>0</a:t>
            </a:r>
            <a:r>
              <a:rPr lang="en-GB" sz="1200" b="1" dirty="0">
                <a:latin typeface="Arial" panose="020B0604020202020204" pitchFamily="34" charset="0"/>
                <a:ea typeface="Times New Roman" panose="02020603050405020304" pitchFamily="18" charset="0"/>
                <a:cs typeface="Arial" panose="020B0604020202020204" pitchFamily="34" charset="0"/>
              </a:rPr>
              <a:t>C) without </a:t>
            </a:r>
            <a:r>
              <a:rPr lang="en-GB" sz="1200" b="1" dirty="0" smtClean="0">
                <a:latin typeface="Arial" panose="020B0604020202020204" pitchFamily="34" charset="0"/>
                <a:ea typeface="Times New Roman" panose="02020603050405020304" pitchFamily="18" charset="0"/>
                <a:cs typeface="Arial" panose="020B0604020202020204" pitchFamily="34" charset="0"/>
              </a:rPr>
              <a:t>skirt [11] </a:t>
            </a:r>
            <a:endParaRPr lang="en-IN" sz="1200" b="1" dirty="0">
              <a:latin typeface="Arial" panose="020B0604020202020204" pitchFamily="34" charset="0"/>
              <a:cs typeface="Arial" panose="020B0604020202020204" pitchFamily="34" charset="0"/>
            </a:endParaRPr>
          </a:p>
        </p:txBody>
      </p:sp>
      <p:sp>
        <p:nvSpPr>
          <p:cNvPr id="13" name="Rectangle 12"/>
          <p:cNvSpPr/>
          <p:nvPr/>
        </p:nvSpPr>
        <p:spPr>
          <a:xfrm>
            <a:off x="7724339" y="591884"/>
            <a:ext cx="925514" cy="1015663"/>
          </a:xfrm>
          <a:prstGeom prst="rect">
            <a:avLst/>
          </a:prstGeom>
          <a:solidFill>
            <a:schemeClr val="accent2">
              <a:lumMod val="40000"/>
              <a:lumOff val="60000"/>
            </a:schemeClr>
          </a:solidFill>
        </p:spPr>
        <p:txBody>
          <a:bodyPr wrap="square">
            <a:spAutoFit/>
          </a:bodyPr>
          <a:lstStyle/>
          <a:p>
            <a:r>
              <a:rPr lang="en-GB" sz="1200" b="1" dirty="0">
                <a:latin typeface="Arial" panose="020B0604020202020204" pitchFamily="34" charset="0"/>
                <a:ea typeface="Times New Roman" panose="02020603050405020304" pitchFamily="18" charset="0"/>
                <a:cs typeface="Arial" panose="020B0604020202020204" pitchFamily="34" charset="0"/>
              </a:rPr>
              <a:t>Hot pool temperature field (</a:t>
            </a:r>
            <a:r>
              <a:rPr lang="en-GB" sz="1200" b="1" baseline="30000" dirty="0">
                <a:latin typeface="Arial" panose="020B0604020202020204" pitchFamily="34" charset="0"/>
                <a:ea typeface="Times New Roman" panose="02020603050405020304" pitchFamily="18" charset="0"/>
                <a:cs typeface="Arial" panose="020B0604020202020204" pitchFamily="34" charset="0"/>
              </a:rPr>
              <a:t>0</a:t>
            </a:r>
            <a:r>
              <a:rPr lang="en-GB" sz="1200" b="1" dirty="0">
                <a:latin typeface="Arial" panose="020B0604020202020204" pitchFamily="34" charset="0"/>
                <a:ea typeface="Times New Roman" panose="02020603050405020304" pitchFamily="18" charset="0"/>
                <a:cs typeface="Arial" panose="020B0604020202020204" pitchFamily="34" charset="0"/>
              </a:rPr>
              <a:t>C) </a:t>
            </a:r>
            <a:r>
              <a:rPr lang="en-GB" sz="1200" b="1" dirty="0" smtClean="0">
                <a:latin typeface="Arial" panose="020B0604020202020204" pitchFamily="34" charset="0"/>
                <a:ea typeface="Times New Roman" panose="02020603050405020304" pitchFamily="18" charset="0"/>
                <a:cs typeface="Arial" panose="020B0604020202020204" pitchFamily="34" charset="0"/>
              </a:rPr>
              <a:t>with </a:t>
            </a:r>
            <a:r>
              <a:rPr lang="en-GB" sz="1200" b="1" dirty="0">
                <a:latin typeface="Arial" panose="020B0604020202020204" pitchFamily="34" charset="0"/>
                <a:ea typeface="Times New Roman" panose="02020603050405020304" pitchFamily="18" charset="0"/>
                <a:cs typeface="Arial" panose="020B0604020202020204" pitchFamily="34" charset="0"/>
              </a:rPr>
              <a:t>skirt </a:t>
            </a:r>
            <a:r>
              <a:rPr lang="en-GB" sz="1200" b="1" dirty="0" smtClean="0">
                <a:latin typeface="Arial" panose="020B0604020202020204" pitchFamily="34" charset="0"/>
                <a:ea typeface="Times New Roman" panose="02020603050405020304" pitchFamily="18" charset="0"/>
                <a:cs typeface="Arial" panose="020B0604020202020204" pitchFamily="34" charset="0"/>
              </a:rPr>
              <a:t>[11]</a:t>
            </a:r>
            <a:endParaRPr lang="en-IN" sz="1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4490014" y="516634"/>
            <a:ext cx="2465331" cy="2789283"/>
          </a:xfrm>
          <a:prstGeom prst="rect">
            <a:avLst/>
          </a:prstGeom>
        </p:spPr>
      </p:pic>
      <p:sp>
        <p:nvSpPr>
          <p:cNvPr id="8" name="Rectangle 7"/>
          <p:cNvSpPr/>
          <p:nvPr/>
        </p:nvSpPr>
        <p:spPr>
          <a:xfrm>
            <a:off x="7924267" y="3450604"/>
            <a:ext cx="4070801" cy="2308324"/>
          </a:xfrm>
          <a:prstGeom prst="rect">
            <a:avLst/>
          </a:prstGeom>
        </p:spPr>
        <p:txBody>
          <a:bodyPr wrap="square">
            <a:spAutoFit/>
          </a:bodyPr>
          <a:lstStyle/>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Conjugate heat transfer analyses indicate gradient of 100 K/m at critical junction between the lower shell and the redan.(&lt; 300 K/m</a:t>
            </a:r>
            <a:r>
              <a:rPr lang="en-IN"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The maximum temperature drop across the thickness of the vessel is 64 K </a:t>
            </a:r>
            <a:endParaRPr lang="en-IN"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Creep fatigue damage is 0.1</a:t>
            </a:r>
          </a:p>
        </p:txBody>
      </p:sp>
    </p:spTree>
    <p:extLst>
      <p:ext uri="{BB962C8B-B14F-4D97-AF65-F5344CB8AC3E}">
        <p14:creationId xmlns:p14="http://schemas.microsoft.com/office/powerpoint/2010/main" val="329851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69277" y="6367367"/>
            <a:ext cx="5747410" cy="365125"/>
          </a:xfrm>
        </p:spPr>
        <p:txBody>
          <a:bodyPr/>
          <a:lstStyle/>
          <a:p>
            <a:r>
              <a:rPr lang="en-IN" dirty="0" smtClean="0"/>
              <a:t>IAEA Technical Meeting on State-of-the-art Thermal Hydraulics of Fast Reactors </a:t>
            </a:r>
            <a:endParaRPr lang="en-IN" dirty="0"/>
          </a:p>
        </p:txBody>
      </p:sp>
      <p:sp>
        <p:nvSpPr>
          <p:cNvPr id="3" name="Slide Number Placeholder 2"/>
          <p:cNvSpPr>
            <a:spLocks noGrp="1"/>
          </p:cNvSpPr>
          <p:nvPr>
            <p:ph type="sldNum" sz="quarter" idx="12"/>
          </p:nvPr>
        </p:nvSpPr>
        <p:spPr/>
        <p:txBody>
          <a:bodyPr/>
          <a:lstStyle/>
          <a:p>
            <a:fld id="{C758A1A5-69D1-4A5D-9CC4-8E8FD2C6B494}" type="slidenum">
              <a:rPr lang="en-IN" smtClean="0"/>
              <a:t>9</a:t>
            </a:fld>
            <a:endParaRPr lang="en-IN"/>
          </a:p>
        </p:txBody>
      </p:sp>
      <p:sp>
        <p:nvSpPr>
          <p:cNvPr id="7" name="Rectangle 6"/>
          <p:cNvSpPr/>
          <p:nvPr/>
        </p:nvSpPr>
        <p:spPr>
          <a:xfrm>
            <a:off x="640030" y="3051966"/>
            <a:ext cx="2710999" cy="369332"/>
          </a:xfrm>
          <a:prstGeom prst="rect">
            <a:avLst/>
          </a:prstGeom>
          <a:solidFill>
            <a:srgbClr val="92D050"/>
          </a:solidFill>
        </p:spPr>
        <p:txBody>
          <a:bodyPr wrap="non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Regulatory requirements</a:t>
            </a:r>
            <a:endParaRPr lang="en-IN" dirty="0">
              <a:latin typeface="Arial" panose="020B0604020202020204" pitchFamily="34" charset="0"/>
              <a:cs typeface="Arial" panose="020B0604020202020204" pitchFamily="34" charset="0"/>
            </a:endParaRPr>
          </a:p>
        </p:txBody>
      </p:sp>
      <p:sp>
        <p:nvSpPr>
          <p:cNvPr id="11" name="Rectangle 10"/>
          <p:cNvSpPr/>
          <p:nvPr/>
        </p:nvSpPr>
        <p:spPr>
          <a:xfrm>
            <a:off x="640030" y="3656158"/>
            <a:ext cx="10892505" cy="1077218"/>
          </a:xfrm>
          <a:prstGeom prst="rect">
            <a:avLst/>
          </a:prstGeom>
        </p:spPr>
        <p:txBody>
          <a:bodyPr wrap="square">
            <a:spAutoFit/>
          </a:bodyPr>
          <a:lstStyle/>
          <a:p>
            <a:r>
              <a:rPr lang="en-IN" sz="1600" dirty="0">
                <a:solidFill>
                  <a:srgbClr val="002060"/>
                </a:solidFill>
                <a:latin typeface="Arial" panose="020B0604020202020204" pitchFamily="34" charset="0"/>
                <a:cs typeface="Arial" panose="020B0604020202020204" pitchFamily="34" charset="0"/>
              </a:rPr>
              <a:t>The Safety criteria </a:t>
            </a:r>
            <a:r>
              <a:rPr lang="en-IN" sz="1600" dirty="0" smtClean="0">
                <a:solidFill>
                  <a:srgbClr val="002060"/>
                </a:solidFill>
                <a:latin typeface="Arial" panose="020B0604020202020204" pitchFamily="34" charset="0"/>
                <a:cs typeface="Arial" panose="020B0604020202020204" pitchFamily="34" charset="0"/>
              </a:rPr>
              <a:t>:</a:t>
            </a:r>
          </a:p>
          <a:p>
            <a:r>
              <a:rPr lang="en-IN" sz="1600" dirty="0" smtClean="0">
                <a:latin typeface="Arial" panose="020B0604020202020204" pitchFamily="34" charset="0"/>
                <a:cs typeface="Arial" panose="020B0604020202020204" pitchFamily="34" charset="0"/>
              </a:rPr>
              <a:t> </a:t>
            </a:r>
            <a:r>
              <a:rPr lang="en-IN" sz="1600" i="1" dirty="0" smtClean="0">
                <a:latin typeface="Arial" panose="020B0604020202020204" pitchFamily="34" charset="0"/>
                <a:cs typeface="Arial" panose="020B0604020202020204" pitchFamily="34" charset="0"/>
              </a:rPr>
              <a:t>“</a:t>
            </a:r>
            <a:r>
              <a:rPr lang="en-IN" sz="1600" i="1" dirty="0">
                <a:latin typeface="Arial" panose="020B0604020202020204" pitchFamily="34" charset="0"/>
                <a:cs typeface="Arial" panose="020B0604020202020204" pitchFamily="34" charset="0"/>
              </a:rPr>
              <a:t>Components constituting the reactor core shall be designed and mounted in such a way that they withstand the static and dynamic loading expected in all operational states and accident conditions so that core integrity is maintained to ensure safe shutdown and adequate cooling is maintained so that design limits are not exceeded”.</a:t>
            </a:r>
          </a:p>
        </p:txBody>
      </p:sp>
      <p:sp>
        <p:nvSpPr>
          <p:cNvPr id="14" name="Rectangle 13"/>
          <p:cNvSpPr/>
          <p:nvPr/>
        </p:nvSpPr>
        <p:spPr>
          <a:xfrm>
            <a:off x="640030" y="4929982"/>
            <a:ext cx="11240848" cy="1077218"/>
          </a:xfrm>
          <a:prstGeom prst="rect">
            <a:avLst/>
          </a:prstGeom>
        </p:spPr>
        <p:txBody>
          <a:bodyPr wrap="square">
            <a:spAutoFit/>
          </a:bodyPr>
          <a:lstStyle/>
          <a:p>
            <a:pPr algn="just"/>
            <a:r>
              <a:rPr lang="en-IN" sz="1600" dirty="0" smtClean="0">
                <a:solidFill>
                  <a:srgbClr val="002060"/>
                </a:solidFill>
                <a:latin typeface="Arial" panose="020B0604020202020204" pitchFamily="34" charset="0"/>
                <a:cs typeface="Arial" panose="020B0604020202020204" pitchFamily="34" charset="0"/>
              </a:rPr>
              <a:t>AERB/NPP/SFR/SC-D :</a:t>
            </a:r>
          </a:p>
          <a:p>
            <a:pPr algn="just"/>
            <a:r>
              <a:rPr lang="en-IN" sz="1600" i="1" dirty="0" smtClean="0">
                <a:latin typeface="Arial" panose="020B0604020202020204" pitchFamily="34" charset="0"/>
                <a:cs typeface="Arial" panose="020B0604020202020204" pitchFamily="34" charset="0"/>
              </a:rPr>
              <a:t>“</a:t>
            </a:r>
            <a:r>
              <a:rPr lang="en-IN" sz="1600" i="1" dirty="0">
                <a:latin typeface="Arial" panose="020B0604020202020204" pitchFamily="34" charset="0"/>
                <a:cs typeface="Arial" panose="020B0604020202020204" pitchFamily="34" charset="0"/>
              </a:rPr>
              <a:t>D</a:t>
            </a:r>
            <a:r>
              <a:rPr lang="en-IN" sz="1600" i="1" dirty="0" smtClean="0">
                <a:latin typeface="Arial" panose="020B0604020202020204" pitchFamily="34" charset="0"/>
                <a:cs typeface="Arial" panose="020B0604020202020204" pitchFamily="34" charset="0"/>
              </a:rPr>
              <a:t>esign </a:t>
            </a:r>
            <a:r>
              <a:rPr lang="en-IN" sz="1600" i="1" dirty="0">
                <a:latin typeface="Arial" panose="020B0604020202020204" pitchFamily="34" charset="0"/>
                <a:cs typeface="Arial" panose="020B0604020202020204" pitchFamily="34" charset="0"/>
              </a:rPr>
              <a:t>of the reactor core components shall account for the static and dynamic loadings expected under operational states and design basis accidents with due regard to the effects of temperature, pressure, irradiation, ageing, creep, corrosion, erosion, vibrations, fatigue etc”. </a:t>
            </a:r>
          </a:p>
        </p:txBody>
      </p:sp>
      <p:sp>
        <p:nvSpPr>
          <p:cNvPr id="15" name="Rectangle 14"/>
          <p:cNvSpPr/>
          <p:nvPr/>
        </p:nvSpPr>
        <p:spPr>
          <a:xfrm>
            <a:off x="0" y="0"/>
            <a:ext cx="12192000" cy="446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b="1" cap="all" dirty="0" smtClean="0"/>
          </a:p>
          <a:p>
            <a:pPr lvl="1" algn="ctr"/>
            <a:r>
              <a:rPr lang="en-GB" b="1" cap="all" dirty="0" smtClean="0"/>
              <a:t>Stratification </a:t>
            </a:r>
            <a:r>
              <a:rPr lang="en-GB" b="1" cap="all" dirty="0"/>
              <a:t>in pool</a:t>
            </a:r>
            <a:endParaRPr lang="en-IN" b="1" cap="all" dirty="0"/>
          </a:p>
          <a:p>
            <a:pPr lvl="1"/>
            <a:endParaRPr lang="en-IN" b="1" cap="all" dirty="0"/>
          </a:p>
        </p:txBody>
      </p:sp>
      <p:sp>
        <p:nvSpPr>
          <p:cNvPr id="18" name="Rectangle 17"/>
          <p:cNvSpPr/>
          <p:nvPr/>
        </p:nvSpPr>
        <p:spPr>
          <a:xfrm>
            <a:off x="445256" y="756910"/>
            <a:ext cx="10326831" cy="1877437"/>
          </a:xfrm>
          <a:prstGeom prst="rect">
            <a:avLst/>
          </a:prstGeom>
        </p:spPr>
        <p:txBody>
          <a:bodyPr wrap="square">
            <a:spAutoFit/>
          </a:bodyPr>
          <a:lstStyle/>
          <a:p>
            <a:pPr marL="285750" indent="-285750">
              <a:spcBef>
                <a:spcPts val="600"/>
              </a:spcBef>
              <a:buFont typeface="Arial" panose="020B0604020202020204" pitchFamily="34" charset="0"/>
              <a:buChar char="•"/>
            </a:pPr>
            <a:r>
              <a:rPr lang="en-IN" sz="1600" dirty="0">
                <a:latin typeface="Arial" panose="020B0604020202020204" pitchFamily="34" charset="0"/>
                <a:cs typeface="Arial" panose="020B0604020202020204" pitchFamily="34" charset="0"/>
              </a:rPr>
              <a:t>Initial design : Core flow proportional to reactor power to maintain (∆T ~150K ) at all power </a:t>
            </a:r>
            <a:r>
              <a:rPr lang="en-IN" sz="1600" dirty="0" smtClean="0">
                <a:latin typeface="Arial" panose="020B0604020202020204" pitchFamily="34" charset="0"/>
                <a:cs typeface="Arial" panose="020B0604020202020204" pitchFamily="34" charset="0"/>
              </a:rPr>
              <a:t>levels</a:t>
            </a:r>
            <a:endParaRPr lang="en-IN" sz="16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IN" sz="1600" dirty="0">
                <a:latin typeface="Arial" panose="020B0604020202020204" pitchFamily="34" charset="0"/>
                <a:cs typeface="Arial" panose="020B0604020202020204" pitchFamily="34" charset="0"/>
              </a:rPr>
              <a:t>Stratification at low flow conditions even with skirt. </a:t>
            </a:r>
          </a:p>
          <a:p>
            <a:pPr marL="285750" indent="-285750">
              <a:spcBef>
                <a:spcPts val="600"/>
              </a:spcBef>
              <a:buFont typeface="Arial" panose="020B0604020202020204" pitchFamily="34" charset="0"/>
              <a:buChar char="•"/>
            </a:pPr>
            <a:r>
              <a:rPr lang="en-IN" sz="1600" dirty="0">
                <a:latin typeface="Arial" panose="020B0604020202020204" pitchFamily="34" charset="0"/>
                <a:cs typeface="Arial" panose="020B0604020202020204" pitchFamily="34" charset="0"/>
              </a:rPr>
              <a:t>Change in operating philosophy </a:t>
            </a:r>
            <a:r>
              <a:rPr lang="en-IN" sz="1600" dirty="0" smtClean="0">
                <a:latin typeface="Arial" panose="020B0604020202020204" pitchFamily="34" charset="0"/>
                <a:cs typeface="Arial" panose="020B0604020202020204" pitchFamily="34" charset="0"/>
              </a:rPr>
              <a:t>: Choice </a:t>
            </a:r>
            <a:r>
              <a:rPr lang="en-IN" sz="1600" dirty="0">
                <a:latin typeface="Arial" panose="020B0604020202020204" pitchFamily="34" charset="0"/>
                <a:cs typeface="Arial" panose="020B0604020202020204" pitchFamily="34" charset="0"/>
              </a:rPr>
              <a:t>of core flows such that the </a:t>
            </a:r>
            <a:r>
              <a:rPr lang="en-IN" sz="1600" dirty="0" err="1">
                <a:latin typeface="Arial" panose="020B0604020202020204" pitchFamily="34" charset="0"/>
                <a:cs typeface="Arial" panose="020B0604020202020204" pitchFamily="34" charset="0"/>
              </a:rPr>
              <a:t>Ri</a:t>
            </a:r>
            <a:r>
              <a:rPr lang="en-IN" sz="1600" dirty="0">
                <a:latin typeface="Arial" panose="020B0604020202020204" pitchFamily="34" charset="0"/>
                <a:cs typeface="Arial" panose="020B0604020202020204" pitchFamily="34" charset="0"/>
              </a:rPr>
              <a:t> is same as that in full power (</a:t>
            </a:r>
            <a:r>
              <a:rPr lang="en-IN" sz="1600" dirty="0" smtClean="0">
                <a:latin typeface="Arial" panose="020B0604020202020204" pitchFamily="34" charset="0"/>
                <a:cs typeface="Arial" panose="020B0604020202020204" pitchFamily="34" charset="0"/>
              </a:rPr>
              <a:t>∼0·065). </a:t>
            </a:r>
          </a:p>
          <a:p>
            <a:pPr marL="285750" indent="-285750">
              <a:spcBef>
                <a:spcPts val="600"/>
              </a:spcBef>
              <a:buFont typeface="Arial" panose="020B0604020202020204" pitchFamily="34" charset="0"/>
              <a:buChar char="•"/>
            </a:pPr>
            <a:r>
              <a:rPr lang="en-IN" sz="1600" dirty="0" smtClean="0">
                <a:latin typeface="Arial" panose="020B0604020202020204" pitchFamily="34" charset="0"/>
                <a:cs typeface="Arial" panose="020B0604020202020204" pitchFamily="34" charset="0"/>
              </a:rPr>
              <a:t>The </a:t>
            </a:r>
            <a:r>
              <a:rPr lang="en-IN" sz="1600" dirty="0">
                <a:latin typeface="Arial" panose="020B0604020202020204" pitchFamily="34" charset="0"/>
                <a:cs typeface="Arial" panose="020B0604020202020204" pitchFamily="34" charset="0"/>
              </a:rPr>
              <a:t>core sodium flow rate is not proportional to reactor power. </a:t>
            </a:r>
          </a:p>
          <a:p>
            <a:pPr marL="285750" indent="-285750">
              <a:spcBef>
                <a:spcPts val="600"/>
              </a:spcBef>
              <a:buFont typeface="Arial" panose="020B0604020202020204" pitchFamily="34" charset="0"/>
              <a:buChar char="•"/>
            </a:pPr>
            <a:r>
              <a:rPr lang="en-IN" sz="1600" dirty="0" smtClean="0">
                <a:latin typeface="Arial" panose="020B0604020202020204" pitchFamily="34" charset="0"/>
                <a:cs typeface="Arial" panose="020B0604020202020204" pitchFamily="34" charset="0"/>
              </a:rPr>
              <a:t>The flow fraction at </a:t>
            </a:r>
            <a:r>
              <a:rPr lang="en-IN" sz="1600" dirty="0">
                <a:latin typeface="Arial" panose="020B0604020202020204" pitchFamily="34" charset="0"/>
                <a:cs typeface="Arial" panose="020B0604020202020204" pitchFamily="34" charset="0"/>
              </a:rPr>
              <a:t>part load condition is always more than the power fraction ,∆T is less at low power than at full power. </a:t>
            </a:r>
          </a:p>
        </p:txBody>
      </p:sp>
    </p:spTree>
    <p:extLst>
      <p:ext uri="{BB962C8B-B14F-4D97-AF65-F5344CB8AC3E}">
        <p14:creationId xmlns:p14="http://schemas.microsoft.com/office/powerpoint/2010/main" val="75130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3F61099579D24F93AC5FAC5BD44A2A" ma:contentTypeVersion="3" ma:contentTypeDescription="Create a new document." ma:contentTypeScope="" ma:versionID="15836841c5dc2f421497ba5777c0eab6">
  <xsd:schema xmlns:xsd="http://www.w3.org/2001/XMLSchema" xmlns:xs="http://www.w3.org/2001/XMLSchema" xmlns:p="http://schemas.microsoft.com/office/2006/metadata/properties" xmlns:ns2="7510a4f9-6ec0-473a-8190-df05323f3f23" xmlns:ns3="b3020fc8-4ccf-4993-80a6-4bcd09bf0c75" targetNamespace="http://schemas.microsoft.com/office/2006/metadata/properties" ma:root="true" ma:fieldsID="6f86b081da0f9f4a2b46e17303e7b465" ns2:_="" ns3:_="">
    <xsd:import namespace="7510a4f9-6ec0-473a-8190-df05323f3f23"/>
    <xsd:import namespace="b3020fc8-4ccf-4993-80a6-4bcd09bf0c75"/>
    <xsd:element name="properties">
      <xsd:complexType>
        <xsd:sequence>
          <xsd:element name="documentManagement">
            <xsd:complexType>
              <xsd:all>
                <xsd:element ref="ns2:identifie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0a4f9-6ec0-473a-8190-df05323f3f23" elementFormDefault="qualified">
    <xsd:import namespace="http://schemas.microsoft.com/office/2006/documentManagement/types"/>
    <xsd:import namespace="http://schemas.microsoft.com/office/infopath/2007/PartnerControls"/>
    <xsd:element name="identifier" ma:index="8" nillable="true" ma:displayName="identifier" ma:internalName="identif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020fc8-4ccf-4993-80a6-4bcd09bf0c7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dentifier xmlns="7510a4f9-6ec0-473a-8190-df05323f3f23" xsi:nil="true"/>
  </documentManagement>
</p:properties>
</file>

<file path=customXml/itemProps1.xml><?xml version="1.0" encoding="utf-8"?>
<ds:datastoreItem xmlns:ds="http://schemas.openxmlformats.org/officeDocument/2006/customXml" ds:itemID="{F00E36BC-3A32-40F9-B6E2-209C20B4FC1E}"/>
</file>

<file path=customXml/itemProps2.xml><?xml version="1.0" encoding="utf-8"?>
<ds:datastoreItem xmlns:ds="http://schemas.openxmlformats.org/officeDocument/2006/customXml" ds:itemID="{F679E549-1A85-4804-BB3A-88FC898AB12F}"/>
</file>

<file path=customXml/itemProps3.xml><?xml version="1.0" encoding="utf-8"?>
<ds:datastoreItem xmlns:ds="http://schemas.openxmlformats.org/officeDocument/2006/customXml" ds:itemID="{18D80997-C55D-441F-84C2-AF637C7DDE41}"/>
</file>

<file path=docProps/app.xml><?xml version="1.0" encoding="utf-8"?>
<Properties xmlns="http://schemas.openxmlformats.org/officeDocument/2006/extended-properties" xmlns:vt="http://schemas.openxmlformats.org/officeDocument/2006/docPropsVTypes">
  <TotalTime>2097</TotalTime>
  <Words>2746</Words>
  <Application>Microsoft Office PowerPoint</Application>
  <PresentationFormat>Widescreen</PresentationFormat>
  <Paragraphs>266</Paragraphs>
  <Slides>20</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Arial Narrow</vt:lpstr>
      <vt:lpstr>Calibri</vt:lpstr>
      <vt:lpstr>Calibri Light</vt:lpstr>
      <vt:lpstr>Times New Roman</vt:lpstr>
      <vt:lpstr>Wingdings</vt:lpstr>
      <vt:lpstr>2_Custom Design</vt: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Ananya</dc:creator>
  <cp:lastModifiedBy>Ananya</cp:lastModifiedBy>
  <cp:revision>112</cp:revision>
  <dcterms:created xsi:type="dcterms:W3CDTF">2022-09-14T05:53:00Z</dcterms:created>
  <dcterms:modified xsi:type="dcterms:W3CDTF">2022-09-23T11:32:14Z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0x010100103F61099579D24F93AC5FAC5BD44A2A</vt:lpwstr>
  </property>
</Properties>
</file>