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81" r:id="rId6"/>
    <p:sldId id="310" r:id="rId7"/>
    <p:sldId id="286" r:id="rId8"/>
    <p:sldId id="290" r:id="rId9"/>
    <p:sldId id="287" r:id="rId10"/>
    <p:sldId id="288" r:id="rId11"/>
    <p:sldId id="292" r:id="rId12"/>
    <p:sldId id="293" r:id="rId13"/>
    <p:sldId id="307" r:id="rId14"/>
    <p:sldId id="294" r:id="rId15"/>
    <p:sldId id="304" r:id="rId16"/>
    <p:sldId id="311" r:id="rId17"/>
    <p:sldId id="308" r:id="rId18"/>
    <p:sldId id="30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CC00CC"/>
    <a:srgbClr val="CC00FF"/>
    <a:srgbClr val="CCFFFF"/>
    <a:srgbClr val="FFFFFF"/>
    <a:srgbClr val="66FFFF"/>
    <a:srgbClr val="00C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8" d="100"/>
          <a:sy n="118" d="100"/>
        </p:scale>
        <p:origin x="1738" y="10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49B1E3-159D-4386-8163-BBBDDB02F8D0}" type="datetimeFigureOut">
              <a:rPr lang="en-US" smtClean="0"/>
              <a:pPr/>
              <a:t>9/26/2022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0B80E5-8DDE-4E6A-9F92-0F44FB77D43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0B80E5-8DDE-4E6A-9F92-0F44FB77D43C}"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0B80E5-8DDE-4E6A-9F92-0F44FB77D43C}"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0B80E5-8DDE-4E6A-9F92-0F44FB77D43C}"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0B80E5-8DDE-4E6A-9F92-0F44FB77D43C}"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0B80E5-8DDE-4E6A-9F92-0F44FB77D43C}"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0B80E5-8DDE-4E6A-9F92-0F44FB77D43C}"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0B80E5-8DDE-4E6A-9F92-0F44FB77D43C}"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0B80E5-8DDE-4E6A-9F92-0F44FB77D43C}"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0B80E5-8DDE-4E6A-9F92-0F44FB77D43C}"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0B80E5-8DDE-4E6A-9F92-0F44FB77D43C}"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0B80E5-8DDE-4E6A-9F92-0F44FB77D43C}"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0B80E5-8DDE-4E6A-9F92-0F44FB77D43C}"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0B80E5-8DDE-4E6A-9F92-0F44FB77D43C}"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9/26/2022</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3.png"/><Relationship Id="rId7" Type="http://schemas.openxmlformats.org/officeDocument/2006/relationships/image" Target="../media/image10.w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emf"/><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240340"/>
            <a:ext cx="9144000" cy="1569660"/>
          </a:xfrm>
          <a:prstGeom prst="rect">
            <a:avLst/>
          </a:prstGeom>
        </p:spPr>
        <p:txBody>
          <a:bodyPr wrap="square">
            <a:spAutoFit/>
          </a:bodyPr>
          <a:lstStyle/>
          <a:p>
            <a:pPr algn="ctr"/>
            <a:r>
              <a:rPr lang="en-US" sz="3200" b="1" dirty="0">
                <a:solidFill>
                  <a:schemeClr val="tx2">
                    <a:lumMod val="75000"/>
                  </a:schemeClr>
                </a:solidFill>
                <a:latin typeface="Calisto MT" pitchFamily="18" charset="0"/>
              </a:rPr>
              <a:t>Experimental thermal hydraulic studies in large scale model test facilities towards development and validation of SFR components</a:t>
            </a:r>
          </a:p>
        </p:txBody>
      </p:sp>
      <p:sp>
        <p:nvSpPr>
          <p:cNvPr id="1029" name="AutoShape 5" descr="Department of Atomic Energy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1" name="Picture 7" descr="Department of Atomic Energy - Wikipedia"/>
          <p:cNvPicPr>
            <a:picLocks noChangeAspect="1" noChangeArrowheads="1"/>
          </p:cNvPicPr>
          <p:nvPr/>
        </p:nvPicPr>
        <p:blipFill>
          <a:blip r:embed="rId2" cstate="print"/>
          <a:srcRect/>
          <a:stretch>
            <a:fillRect/>
          </a:stretch>
        </p:blipFill>
        <p:spPr bwMode="auto">
          <a:xfrm>
            <a:off x="76200" y="76200"/>
            <a:ext cx="1828800" cy="1828800"/>
          </a:xfrm>
          <a:prstGeom prst="rect">
            <a:avLst/>
          </a:prstGeom>
          <a:noFill/>
        </p:spPr>
      </p:pic>
      <p:sp>
        <p:nvSpPr>
          <p:cNvPr id="1033" name="AutoShape 9" descr="International Atomic Energy Agency (IAEA)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5" name="AutoShape 11" descr="International Atomic Energy Agency (IAEA)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7" name="AutoShape 13" descr="IAEA Hiring for Nuclear Security Officer Position for Physical Protection  Systems – WI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9" name="AutoShape 15" descr="IAEA Hiring for Nuclear Security Officer Position for Physical Protection  Systems – WI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1" name="AutoShape 17" descr="IAEA Hiring for Nuclear Security Officer Position for Physical Protection  Systems – WI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 name="Rectangle 13"/>
          <p:cNvSpPr/>
          <p:nvPr/>
        </p:nvSpPr>
        <p:spPr>
          <a:xfrm>
            <a:off x="1295400" y="4495800"/>
            <a:ext cx="6096000" cy="1785104"/>
          </a:xfrm>
          <a:prstGeom prst="rect">
            <a:avLst/>
          </a:prstGeom>
        </p:spPr>
        <p:txBody>
          <a:bodyPr wrap="square">
            <a:spAutoFit/>
          </a:bodyPr>
          <a:lstStyle/>
          <a:p>
            <a:pPr algn="ctr">
              <a:spcBef>
                <a:spcPct val="0"/>
              </a:spcBef>
            </a:pPr>
            <a:r>
              <a:rPr lang="en-US" dirty="0">
                <a:solidFill>
                  <a:schemeClr val="dk1"/>
                </a:solidFill>
                <a:latin typeface="Arial" pitchFamily="34" charset="0"/>
                <a:cs typeface="Arial" pitchFamily="34" charset="0"/>
              </a:rPr>
              <a:t>Presented by</a:t>
            </a:r>
          </a:p>
          <a:p>
            <a:pPr algn="ctr">
              <a:spcBef>
                <a:spcPct val="0"/>
              </a:spcBef>
            </a:pPr>
            <a:endParaRPr lang="en-US" dirty="0">
              <a:solidFill>
                <a:schemeClr val="dk1"/>
              </a:solidFill>
              <a:latin typeface="Arial" pitchFamily="34" charset="0"/>
              <a:cs typeface="Arial" pitchFamily="34" charset="0"/>
            </a:endParaRPr>
          </a:p>
          <a:p>
            <a:pPr algn="ctr">
              <a:spcBef>
                <a:spcPct val="0"/>
              </a:spcBef>
            </a:pPr>
            <a:r>
              <a:rPr lang="en-US" sz="2000" b="1" dirty="0" err="1">
                <a:solidFill>
                  <a:schemeClr val="accent2">
                    <a:lumMod val="75000"/>
                  </a:schemeClr>
                </a:solidFill>
                <a:latin typeface="Arial" pitchFamily="34" charset="0"/>
                <a:cs typeface="Arial" pitchFamily="34" charset="0"/>
              </a:rPr>
              <a:t>Vinod</a:t>
            </a:r>
            <a:r>
              <a:rPr lang="en-US" sz="2000" b="1" dirty="0">
                <a:solidFill>
                  <a:schemeClr val="accent2">
                    <a:lumMod val="75000"/>
                  </a:schemeClr>
                </a:solidFill>
                <a:latin typeface="Arial" pitchFamily="34" charset="0"/>
                <a:cs typeface="Arial" pitchFamily="34" charset="0"/>
              </a:rPr>
              <a:t>. V</a:t>
            </a:r>
            <a:endParaRPr lang="en-IN" sz="2000" b="1" dirty="0">
              <a:solidFill>
                <a:schemeClr val="accent2">
                  <a:lumMod val="75000"/>
                </a:schemeClr>
              </a:solidFill>
              <a:latin typeface="Arial" pitchFamily="34" charset="0"/>
              <a:cs typeface="Arial" pitchFamily="34" charset="0"/>
            </a:endParaRPr>
          </a:p>
          <a:p>
            <a:pPr algn="ctr">
              <a:spcBef>
                <a:spcPct val="0"/>
              </a:spcBef>
            </a:pPr>
            <a:r>
              <a:rPr lang="en-US" b="1" dirty="0">
                <a:solidFill>
                  <a:schemeClr val="accent2">
                    <a:lumMod val="75000"/>
                  </a:schemeClr>
                </a:solidFill>
                <a:latin typeface="Arial" pitchFamily="34" charset="0"/>
                <a:cs typeface="Arial" pitchFamily="34" charset="0"/>
              </a:rPr>
              <a:t>Indira Gandhi Centre for Atomic Research, </a:t>
            </a:r>
          </a:p>
          <a:p>
            <a:pPr algn="ctr">
              <a:spcBef>
                <a:spcPct val="0"/>
              </a:spcBef>
            </a:pPr>
            <a:r>
              <a:rPr lang="en-US" b="1" dirty="0">
                <a:solidFill>
                  <a:schemeClr val="accent2">
                    <a:lumMod val="75000"/>
                  </a:schemeClr>
                </a:solidFill>
                <a:latin typeface="Arial" pitchFamily="34" charset="0"/>
                <a:cs typeface="Arial" pitchFamily="34" charset="0"/>
              </a:rPr>
              <a:t>Kalpakkam, India, 603 102.</a:t>
            </a:r>
            <a:endParaRPr lang="en-IN" b="1" dirty="0">
              <a:solidFill>
                <a:schemeClr val="accent2">
                  <a:lumMod val="75000"/>
                </a:schemeClr>
              </a:solidFill>
              <a:latin typeface="Arial" pitchFamily="34" charset="0"/>
              <a:cs typeface="Arial" pitchFamily="34" charset="0"/>
            </a:endParaRPr>
          </a:p>
          <a:p>
            <a:pPr algn="ctr">
              <a:spcBef>
                <a:spcPct val="0"/>
              </a:spcBef>
            </a:pPr>
            <a:r>
              <a:rPr lang="en-US" dirty="0" err="1">
                <a:solidFill>
                  <a:srgbClr val="0070C0"/>
                </a:solidFill>
                <a:latin typeface="Arial" pitchFamily="34" charset="0"/>
                <a:cs typeface="Arial" pitchFamily="34" charset="0"/>
              </a:rPr>
              <a:t>vvinod@igcar.gov.in</a:t>
            </a:r>
            <a:endParaRPr lang="en-IN" dirty="0">
              <a:solidFill>
                <a:srgbClr val="0070C0"/>
              </a:solidFill>
              <a:latin typeface="Arial" pitchFamily="34" charset="0"/>
              <a:cs typeface="Arial" pitchFamily="34" charset="0"/>
            </a:endParaRPr>
          </a:p>
        </p:txBody>
      </p:sp>
      <p:sp>
        <p:nvSpPr>
          <p:cNvPr id="1043" name="AutoShape 19" descr="IAEA must obtain information through legal means: international law expert  - Tehran Tim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44" name="Picture 20" descr="C:\Users\USER\Desktop\3486154.jpg"/>
          <p:cNvPicPr>
            <a:picLocks noChangeAspect="1" noChangeArrowheads="1"/>
          </p:cNvPicPr>
          <p:nvPr/>
        </p:nvPicPr>
        <p:blipFill>
          <a:blip r:embed="rId3" cstate="print"/>
          <a:srcRect/>
          <a:stretch>
            <a:fillRect/>
          </a:stretch>
        </p:blipFill>
        <p:spPr bwMode="auto">
          <a:xfrm>
            <a:off x="6858001" y="136144"/>
            <a:ext cx="2159000" cy="1692656"/>
          </a:xfrm>
          <a:prstGeom prst="rect">
            <a:avLst/>
          </a:prstGeom>
          <a:noFill/>
        </p:spPr>
      </p:pic>
      <p:sp>
        <p:nvSpPr>
          <p:cNvPr id="13" name="Rectangle 12"/>
          <p:cNvSpPr/>
          <p:nvPr/>
        </p:nvSpPr>
        <p:spPr>
          <a:xfrm>
            <a:off x="1905000" y="457200"/>
            <a:ext cx="4953000" cy="830997"/>
          </a:xfrm>
          <a:prstGeom prst="rect">
            <a:avLst/>
          </a:prstGeom>
        </p:spPr>
        <p:txBody>
          <a:bodyPr wrap="square">
            <a:spAutoFit/>
          </a:bodyPr>
          <a:lstStyle/>
          <a:p>
            <a:pPr algn="ctr"/>
            <a:r>
              <a:rPr lang="en-GB" sz="1600" dirty="0">
                <a:latin typeface="Albertus MT" pitchFamily="34" charset="0"/>
              </a:rPr>
              <a:t>Technical Meeting on State-of-the-art Thermal Hydraulics of Fast Reactors in </a:t>
            </a:r>
            <a:r>
              <a:rPr lang="en-GB" sz="1600" dirty="0" err="1">
                <a:latin typeface="Albertus MT" pitchFamily="34" charset="0"/>
              </a:rPr>
              <a:t>Brasimone</a:t>
            </a:r>
            <a:r>
              <a:rPr lang="en-GB" sz="1600" dirty="0">
                <a:latin typeface="Albertus MT" pitchFamily="34" charset="0"/>
              </a:rPr>
              <a:t>, Italy</a:t>
            </a:r>
          </a:p>
          <a:p>
            <a:pPr algn="ctr"/>
            <a:r>
              <a:rPr lang="en-GB" sz="1600" dirty="0">
                <a:latin typeface="Albertus MT" pitchFamily="34" charset="0"/>
              </a:rPr>
              <a:t>on 26 -30 September 2022</a:t>
            </a:r>
            <a:endParaRPr lang="en-US" sz="1600" dirty="0">
              <a:latin typeface="Albertus MT"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AutoShape 5" descr="Department of Atomic Energy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1" name="Picture 7" descr="Department of Atomic Energy - Wikipedia"/>
          <p:cNvPicPr>
            <a:picLocks noChangeAspect="1" noChangeArrowheads="1"/>
          </p:cNvPicPr>
          <p:nvPr/>
        </p:nvPicPr>
        <p:blipFill>
          <a:blip r:embed="rId3" cstate="print"/>
          <a:srcRect/>
          <a:stretch>
            <a:fillRect/>
          </a:stretch>
        </p:blipFill>
        <p:spPr bwMode="auto">
          <a:xfrm>
            <a:off x="42163" y="45676"/>
            <a:ext cx="844102" cy="914444"/>
          </a:xfrm>
          <a:prstGeom prst="rect">
            <a:avLst/>
          </a:prstGeom>
          <a:noFill/>
        </p:spPr>
      </p:pic>
      <p:sp>
        <p:nvSpPr>
          <p:cNvPr id="1033" name="AutoShape 9" descr="International Atomic Energy Agency (IAEA)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5" name="AutoShape 11" descr="International Atomic Energy Agency (IAEA)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7" name="AutoShape 13" descr="IAEA Hiring for Nuclear Security Officer Position for Physical Protection  Systems – WI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9" name="AutoShape 15" descr="IAEA Hiring for Nuclear Security Officer Position for Physical Protection  Systems – WI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1" name="AutoShape 17" descr="IAEA Hiring for Nuclear Security Officer Position for Physical Protection  Systems – WI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3" name="AutoShape 19" descr="IAEA must obtain information through legal means: international law expert  - Tehran Tim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44" name="Picture 20" descr="C:\Users\USER\Desktop\3486154.jpg"/>
          <p:cNvPicPr>
            <a:picLocks noChangeAspect="1" noChangeArrowheads="1"/>
          </p:cNvPicPr>
          <p:nvPr/>
        </p:nvPicPr>
        <p:blipFill>
          <a:blip r:embed="rId4" cstate="print"/>
          <a:srcRect/>
          <a:stretch>
            <a:fillRect/>
          </a:stretch>
        </p:blipFill>
        <p:spPr bwMode="auto">
          <a:xfrm>
            <a:off x="8088923" y="68580"/>
            <a:ext cx="995610" cy="845820"/>
          </a:xfrm>
          <a:prstGeom prst="rect">
            <a:avLst/>
          </a:prstGeom>
          <a:noFill/>
        </p:spPr>
      </p:pic>
      <p:sp>
        <p:nvSpPr>
          <p:cNvPr id="13" name="Title 1"/>
          <p:cNvSpPr txBox="1">
            <a:spLocks/>
          </p:cNvSpPr>
          <p:nvPr/>
        </p:nvSpPr>
        <p:spPr>
          <a:xfrm>
            <a:off x="0" y="0"/>
            <a:ext cx="9144000" cy="990600"/>
          </a:xfrm>
          <a:prstGeom prst="rect">
            <a:avLst/>
          </a:prstGeom>
          <a:ln w="25400">
            <a:solidFill>
              <a:schemeClr val="accent1"/>
            </a:solidFill>
          </a:ln>
        </p:spPr>
        <p:txBody>
          <a:bodyPr anchor="ctr" anchorCtr="0">
            <a:noAutofit/>
          </a:bodyPr>
          <a:lstStyle/>
          <a:p>
            <a:pPr lvl="0" algn="ctr">
              <a:spcBef>
                <a:spcPct val="0"/>
              </a:spcBef>
              <a:defRPr/>
            </a:pPr>
            <a:r>
              <a:rPr lang="en-US" sz="2000" b="1" dirty="0">
                <a:solidFill>
                  <a:schemeClr val="tx2">
                    <a:lumMod val="75000"/>
                  </a:schemeClr>
                </a:solidFill>
                <a:latin typeface="Calisto MT" pitchFamily="18" charset="0"/>
              </a:rPr>
              <a:t>1/4 </a:t>
            </a:r>
            <a:r>
              <a:rPr lang="en-US" sz="2000" b="1" baseline="30000" dirty="0" err="1">
                <a:solidFill>
                  <a:schemeClr val="tx2">
                    <a:lumMod val="75000"/>
                  </a:schemeClr>
                </a:solidFill>
                <a:latin typeface="Calisto MT" pitchFamily="18" charset="0"/>
              </a:rPr>
              <a:t>th</a:t>
            </a:r>
            <a:r>
              <a:rPr lang="en-US" sz="2000" b="1" dirty="0">
                <a:solidFill>
                  <a:schemeClr val="tx2">
                    <a:lumMod val="75000"/>
                  </a:schemeClr>
                </a:solidFill>
                <a:latin typeface="Calisto MT" pitchFamily="18" charset="0"/>
              </a:rPr>
              <a:t> scale model of secondary circuit for </a:t>
            </a:r>
          </a:p>
          <a:p>
            <a:pPr lvl="0" algn="ctr">
              <a:spcBef>
                <a:spcPct val="0"/>
              </a:spcBef>
              <a:defRPr/>
            </a:pPr>
            <a:r>
              <a:rPr lang="en-US" sz="2000" b="1" dirty="0">
                <a:solidFill>
                  <a:schemeClr val="tx2">
                    <a:lumMod val="75000"/>
                  </a:schemeClr>
                </a:solidFill>
                <a:latin typeface="Calisto MT" pitchFamily="18" charset="0"/>
              </a:rPr>
              <a:t>pressure transient studies</a:t>
            </a:r>
          </a:p>
        </p:txBody>
      </p:sp>
      <p:sp>
        <p:nvSpPr>
          <p:cNvPr id="20" name="Slide Number Placeholder 19"/>
          <p:cNvSpPr>
            <a:spLocks noGrp="1"/>
          </p:cNvSpPr>
          <p:nvPr>
            <p:ph type="sldNum" sz="quarter" idx="12"/>
          </p:nvPr>
        </p:nvSpPr>
        <p:spPr>
          <a:xfrm>
            <a:off x="6553200" y="6324600"/>
            <a:ext cx="2133600" cy="365125"/>
          </a:xfrm>
        </p:spPr>
        <p:txBody>
          <a:bodyPr/>
          <a:lstStyle/>
          <a:p>
            <a:fld id="{B6F15528-21DE-4FAA-801E-634DDDAF4B2B}" type="slidenum">
              <a:rPr lang="en-US" smtClean="0"/>
              <a:pPr/>
              <a:t>10</a:t>
            </a:fld>
            <a:endParaRPr lang="en-US" dirty="0"/>
          </a:p>
        </p:txBody>
      </p:sp>
      <p:sp>
        <p:nvSpPr>
          <p:cNvPr id="23" name="Rectangle 22"/>
          <p:cNvSpPr/>
          <p:nvPr/>
        </p:nvSpPr>
        <p:spPr>
          <a:xfrm>
            <a:off x="152400" y="1143000"/>
            <a:ext cx="4953000" cy="5478423"/>
          </a:xfrm>
          <a:prstGeom prst="rect">
            <a:avLst/>
          </a:prstGeom>
        </p:spPr>
        <p:txBody>
          <a:bodyPr wrap="square">
            <a:spAutoFit/>
          </a:bodyPr>
          <a:lstStyle/>
          <a:p>
            <a:pPr marL="233363" indent="-233363" algn="just" eaLnBrk="0" hangingPunct="0">
              <a:spcAft>
                <a:spcPts val="600"/>
              </a:spcAft>
              <a:buFont typeface="Wingdings" pitchFamily="2" charset="2"/>
              <a:buChar char="§"/>
            </a:pPr>
            <a:r>
              <a:rPr lang="en-US" sz="1600" b="1" dirty="0">
                <a:solidFill>
                  <a:srgbClr val="0215C6"/>
                </a:solidFill>
                <a:latin typeface="Calisto MT" pitchFamily="18" charset="0"/>
              </a:rPr>
              <a:t>The most common way of </a:t>
            </a:r>
            <a:r>
              <a:rPr lang="en-US" sz="1600" b="1" dirty="0" err="1">
                <a:solidFill>
                  <a:srgbClr val="0215C6"/>
                </a:solidFill>
                <a:latin typeface="Calisto MT" pitchFamily="18" charset="0"/>
              </a:rPr>
              <a:t>analysing</a:t>
            </a:r>
            <a:r>
              <a:rPr lang="en-US" sz="1600" b="1" dirty="0">
                <a:solidFill>
                  <a:srgbClr val="0215C6"/>
                </a:solidFill>
                <a:latin typeface="Calisto MT" pitchFamily="18" charset="0"/>
              </a:rPr>
              <a:t> the pressure transient phenomena due to sodium-water reactions (</a:t>
            </a:r>
            <a:r>
              <a:rPr lang="en-US" sz="1600" b="1" dirty="0" err="1">
                <a:solidFill>
                  <a:srgbClr val="0215C6"/>
                </a:solidFill>
                <a:latin typeface="Calisto MT" pitchFamily="18" charset="0"/>
              </a:rPr>
              <a:t>SWR</a:t>
            </a:r>
            <a:r>
              <a:rPr lang="en-US" sz="1600" b="1" dirty="0">
                <a:solidFill>
                  <a:srgbClr val="0215C6"/>
                </a:solidFill>
                <a:latin typeface="Calisto MT" pitchFamily="18" charset="0"/>
              </a:rPr>
              <a:t>) in steam generator and its effect in secondary circuit is through analytical codes. </a:t>
            </a:r>
          </a:p>
          <a:p>
            <a:pPr marL="233363" indent="-233363" algn="just" eaLnBrk="0" hangingPunct="0">
              <a:spcAft>
                <a:spcPts val="600"/>
              </a:spcAft>
              <a:buFont typeface="Wingdings" pitchFamily="2" charset="2"/>
              <a:buChar char="§"/>
            </a:pPr>
            <a:r>
              <a:rPr lang="en-US" sz="1600" b="1" dirty="0">
                <a:solidFill>
                  <a:srgbClr val="CC00CC"/>
                </a:solidFill>
                <a:latin typeface="Calisto MT" pitchFamily="18" charset="0"/>
              </a:rPr>
              <a:t>A new attempt was made to create pressure surges in water which is similar to that produced during </a:t>
            </a:r>
            <a:r>
              <a:rPr lang="en-US" sz="1600" b="1" dirty="0" err="1">
                <a:solidFill>
                  <a:srgbClr val="CC00CC"/>
                </a:solidFill>
                <a:latin typeface="Calisto MT" pitchFamily="18" charset="0"/>
              </a:rPr>
              <a:t>SWR</a:t>
            </a:r>
            <a:r>
              <a:rPr lang="en-US" sz="1600" b="1" dirty="0">
                <a:solidFill>
                  <a:srgbClr val="CC00CC"/>
                </a:solidFill>
                <a:latin typeface="Calisto MT" pitchFamily="18" charset="0"/>
              </a:rPr>
              <a:t>. </a:t>
            </a:r>
          </a:p>
          <a:p>
            <a:pPr marL="233363" indent="-233363" algn="just" eaLnBrk="0" hangingPunct="0">
              <a:spcAft>
                <a:spcPts val="600"/>
              </a:spcAft>
              <a:buFont typeface="Wingdings" pitchFamily="2" charset="2"/>
              <a:buChar char="§"/>
            </a:pPr>
            <a:r>
              <a:rPr lang="en-US" sz="1600" b="1" dirty="0">
                <a:solidFill>
                  <a:srgbClr val="0215C6"/>
                </a:solidFill>
                <a:latin typeface="Calisto MT" pitchFamily="18" charset="0"/>
              </a:rPr>
              <a:t>Water was used as simulant in the loop.</a:t>
            </a:r>
          </a:p>
          <a:p>
            <a:pPr marL="233363" indent="-233363" algn="just" eaLnBrk="0" hangingPunct="0">
              <a:spcAft>
                <a:spcPts val="600"/>
              </a:spcAft>
              <a:buFont typeface="Wingdings" pitchFamily="2" charset="2"/>
              <a:buChar char="§"/>
            </a:pPr>
            <a:r>
              <a:rPr lang="en-US" sz="1600" b="1" dirty="0">
                <a:solidFill>
                  <a:srgbClr val="0215C6"/>
                </a:solidFill>
                <a:latin typeface="Calisto MT" pitchFamily="18" charset="0"/>
              </a:rPr>
              <a:t>The pressure surges were made in water by bursting of rupture disc at high pressure. </a:t>
            </a:r>
          </a:p>
          <a:p>
            <a:pPr marL="233363" indent="-233363" algn="just" eaLnBrk="0" hangingPunct="0">
              <a:spcAft>
                <a:spcPts val="600"/>
              </a:spcAft>
              <a:buFont typeface="Wingdings" pitchFamily="2" charset="2"/>
              <a:buChar char="§"/>
            </a:pPr>
            <a:r>
              <a:rPr lang="en-US" sz="1600" b="1" dirty="0">
                <a:solidFill>
                  <a:srgbClr val="0215C6"/>
                </a:solidFill>
                <a:latin typeface="Calisto MT" pitchFamily="18" charset="0"/>
              </a:rPr>
              <a:t>The release of gas from rupture disc to water simulates the hydrogen release during </a:t>
            </a:r>
            <a:r>
              <a:rPr lang="en-US" sz="1600" b="1" dirty="0" err="1">
                <a:solidFill>
                  <a:srgbClr val="0215C6"/>
                </a:solidFill>
                <a:latin typeface="Calisto MT" pitchFamily="18" charset="0"/>
              </a:rPr>
              <a:t>SWR</a:t>
            </a:r>
            <a:r>
              <a:rPr lang="en-US" sz="1600" b="1" dirty="0">
                <a:solidFill>
                  <a:srgbClr val="0215C6"/>
                </a:solidFill>
                <a:latin typeface="Calisto MT" pitchFamily="18" charset="0"/>
              </a:rPr>
              <a:t> and a similar pressure surge but of lower magnitude is generated in water. </a:t>
            </a:r>
          </a:p>
          <a:p>
            <a:pPr marL="233363" indent="-233363" algn="just" eaLnBrk="0" hangingPunct="0">
              <a:spcAft>
                <a:spcPts val="600"/>
              </a:spcAft>
              <a:buFont typeface="Wingdings" pitchFamily="2" charset="2"/>
              <a:buChar char="§"/>
            </a:pPr>
            <a:r>
              <a:rPr lang="en-US" sz="1600" b="1" dirty="0">
                <a:solidFill>
                  <a:srgbClr val="CC00CC"/>
                </a:solidFill>
                <a:latin typeface="Calisto MT" pitchFamily="18" charset="0"/>
              </a:rPr>
              <a:t>Theses pressure surges in pipe was measured using piezoelectric transient pressure sensors with a response time of 1.5 microseconds.</a:t>
            </a:r>
          </a:p>
          <a:p>
            <a:pPr marL="233363" indent="-233363" algn="just" eaLnBrk="0" hangingPunct="0">
              <a:spcAft>
                <a:spcPts val="600"/>
              </a:spcAft>
              <a:buFont typeface="Wingdings" pitchFamily="2" charset="2"/>
              <a:buChar char="§"/>
            </a:pPr>
            <a:r>
              <a:rPr lang="en-US" sz="1600" b="1" dirty="0">
                <a:solidFill>
                  <a:srgbClr val="0215C6"/>
                </a:solidFill>
                <a:latin typeface="Calisto MT" pitchFamily="18" charset="0"/>
              </a:rPr>
              <a:t>Hydraulic experiments were carried out in a loop simulating Secondary Sodium Main Circuit (SSMC) with two </a:t>
            </a:r>
            <a:r>
              <a:rPr lang="en-US" sz="1600" b="1" dirty="0" err="1">
                <a:solidFill>
                  <a:srgbClr val="0215C6"/>
                </a:solidFill>
                <a:latin typeface="Calisto MT" pitchFamily="18" charset="0"/>
              </a:rPr>
              <a:t>SGs</a:t>
            </a:r>
            <a:r>
              <a:rPr lang="en-US" sz="1600" b="1" dirty="0">
                <a:solidFill>
                  <a:srgbClr val="0215C6"/>
                </a:solidFill>
                <a:latin typeface="Calisto MT" pitchFamily="18" charset="0"/>
              </a:rPr>
              <a:t>, pump tank and surge tank.</a:t>
            </a:r>
            <a:endParaRPr lang="en-US" sz="1600" b="1" dirty="0">
              <a:solidFill>
                <a:srgbClr val="CC00CC"/>
              </a:solidFill>
              <a:latin typeface="Calisto MT" pitchFamily="18" charset="0"/>
            </a:endParaRPr>
          </a:p>
        </p:txBody>
      </p:sp>
      <p:sp>
        <p:nvSpPr>
          <p:cNvPr id="18" name="Rectangle 17"/>
          <p:cNvSpPr/>
          <p:nvPr/>
        </p:nvSpPr>
        <p:spPr>
          <a:xfrm>
            <a:off x="5410200" y="6019800"/>
            <a:ext cx="3581400" cy="523220"/>
          </a:xfrm>
          <a:prstGeom prst="rect">
            <a:avLst/>
          </a:prstGeom>
        </p:spPr>
        <p:txBody>
          <a:bodyPr wrap="square">
            <a:spAutoFit/>
          </a:bodyPr>
          <a:lstStyle/>
          <a:p>
            <a:pPr algn="ctr"/>
            <a:r>
              <a:rPr lang="en-US" sz="1400" b="1" dirty="0">
                <a:solidFill>
                  <a:schemeClr val="tx2">
                    <a:lumMod val="75000"/>
                  </a:schemeClr>
                </a:solidFill>
                <a:latin typeface="Calisto MT" pitchFamily="18" charset="0"/>
              </a:rPr>
              <a:t>3 D model of ¼ scale model of SSMC for pressure transient studies</a:t>
            </a:r>
          </a:p>
        </p:txBody>
      </p:sp>
      <p:pic>
        <p:nvPicPr>
          <p:cNvPr id="19" name="Content Placeholder 3" descr="E:\My Works\Pressure transient studies\Phase II\Drawings\3D\Pr.tr-Model.jpg"/>
          <p:cNvPicPr>
            <a:picLocks/>
          </p:cNvPicPr>
          <p:nvPr/>
        </p:nvPicPr>
        <p:blipFill>
          <a:blip r:embed="rId5" cstate="print"/>
          <a:srcRect l="6525" t="4091" r="6331" b="4455"/>
          <a:stretch>
            <a:fillRect/>
          </a:stretch>
        </p:blipFill>
        <p:spPr bwMode="auto">
          <a:xfrm>
            <a:off x="5257800" y="1066800"/>
            <a:ext cx="3810000" cy="498316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AutoShape 5" descr="Department of Atomic Energy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1" name="Picture 7" descr="Department of Atomic Energy - Wikipedia"/>
          <p:cNvPicPr>
            <a:picLocks noChangeAspect="1" noChangeArrowheads="1"/>
          </p:cNvPicPr>
          <p:nvPr/>
        </p:nvPicPr>
        <p:blipFill>
          <a:blip r:embed="rId3" cstate="print"/>
          <a:srcRect/>
          <a:stretch>
            <a:fillRect/>
          </a:stretch>
        </p:blipFill>
        <p:spPr bwMode="auto">
          <a:xfrm>
            <a:off x="42163" y="45676"/>
            <a:ext cx="844102" cy="914444"/>
          </a:xfrm>
          <a:prstGeom prst="rect">
            <a:avLst/>
          </a:prstGeom>
          <a:noFill/>
        </p:spPr>
      </p:pic>
      <p:sp>
        <p:nvSpPr>
          <p:cNvPr id="1033" name="AutoShape 9" descr="International Atomic Energy Agency (IAEA)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5" name="AutoShape 11" descr="International Atomic Energy Agency (IAEA)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7" name="AutoShape 13" descr="IAEA Hiring for Nuclear Security Officer Position for Physical Protection  Systems – WI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9" name="AutoShape 15" descr="IAEA Hiring for Nuclear Security Officer Position for Physical Protection  Systems – WI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1" name="AutoShape 17" descr="IAEA Hiring for Nuclear Security Officer Position for Physical Protection  Systems – WI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3" name="AutoShape 19" descr="IAEA must obtain information through legal means: international law expert  - Tehran Tim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44" name="Picture 20" descr="C:\Users\USER\Desktop\3486154.jpg"/>
          <p:cNvPicPr>
            <a:picLocks noChangeAspect="1" noChangeArrowheads="1"/>
          </p:cNvPicPr>
          <p:nvPr/>
        </p:nvPicPr>
        <p:blipFill>
          <a:blip r:embed="rId4" cstate="print"/>
          <a:srcRect/>
          <a:stretch>
            <a:fillRect/>
          </a:stretch>
        </p:blipFill>
        <p:spPr bwMode="auto">
          <a:xfrm>
            <a:off x="8088923" y="68580"/>
            <a:ext cx="995610" cy="845820"/>
          </a:xfrm>
          <a:prstGeom prst="rect">
            <a:avLst/>
          </a:prstGeom>
          <a:noFill/>
        </p:spPr>
      </p:pic>
      <p:sp>
        <p:nvSpPr>
          <p:cNvPr id="13" name="Title 1"/>
          <p:cNvSpPr txBox="1">
            <a:spLocks/>
          </p:cNvSpPr>
          <p:nvPr/>
        </p:nvSpPr>
        <p:spPr>
          <a:xfrm>
            <a:off x="0" y="0"/>
            <a:ext cx="9144000" cy="990600"/>
          </a:xfrm>
          <a:prstGeom prst="rect">
            <a:avLst/>
          </a:prstGeom>
          <a:ln w="25400">
            <a:solidFill>
              <a:schemeClr val="accent1"/>
            </a:solidFill>
          </a:ln>
        </p:spPr>
        <p:txBody>
          <a:bodyPr anchor="ctr" anchorCtr="0">
            <a:noAutofit/>
          </a:bodyPr>
          <a:lstStyle/>
          <a:p>
            <a:pPr lvl="0" algn="ctr">
              <a:spcBef>
                <a:spcPct val="0"/>
              </a:spcBef>
              <a:defRPr/>
            </a:pPr>
            <a:r>
              <a:rPr lang="en-US" sz="2000" b="1" dirty="0">
                <a:solidFill>
                  <a:schemeClr val="tx2">
                    <a:lumMod val="75000"/>
                  </a:schemeClr>
                </a:solidFill>
                <a:latin typeface="Calisto MT" pitchFamily="18" charset="0"/>
              </a:rPr>
              <a:t>1/4 </a:t>
            </a:r>
            <a:r>
              <a:rPr lang="en-US" sz="2000" b="1" baseline="30000" dirty="0" err="1">
                <a:solidFill>
                  <a:schemeClr val="tx2">
                    <a:lumMod val="75000"/>
                  </a:schemeClr>
                </a:solidFill>
                <a:latin typeface="Calisto MT" pitchFamily="18" charset="0"/>
              </a:rPr>
              <a:t>th</a:t>
            </a:r>
            <a:r>
              <a:rPr lang="en-US" sz="2000" b="1" dirty="0">
                <a:solidFill>
                  <a:schemeClr val="tx2">
                    <a:lumMod val="75000"/>
                  </a:schemeClr>
                </a:solidFill>
                <a:latin typeface="Calisto MT" pitchFamily="18" charset="0"/>
              </a:rPr>
              <a:t> scale model of secondary circuit for </a:t>
            </a:r>
          </a:p>
          <a:p>
            <a:pPr lvl="0" algn="ctr">
              <a:spcBef>
                <a:spcPct val="0"/>
              </a:spcBef>
              <a:defRPr/>
            </a:pPr>
            <a:r>
              <a:rPr lang="en-US" sz="2000" b="1" dirty="0">
                <a:solidFill>
                  <a:schemeClr val="tx2">
                    <a:lumMod val="75000"/>
                  </a:schemeClr>
                </a:solidFill>
                <a:latin typeface="Calisto MT" pitchFamily="18" charset="0"/>
              </a:rPr>
              <a:t>pressure transient studies</a:t>
            </a:r>
          </a:p>
        </p:txBody>
      </p:sp>
      <p:sp>
        <p:nvSpPr>
          <p:cNvPr id="20" name="Slide Number Placeholder 19"/>
          <p:cNvSpPr>
            <a:spLocks noGrp="1"/>
          </p:cNvSpPr>
          <p:nvPr>
            <p:ph type="sldNum" sz="quarter" idx="12"/>
          </p:nvPr>
        </p:nvSpPr>
        <p:spPr>
          <a:xfrm>
            <a:off x="6553200" y="6324600"/>
            <a:ext cx="2133600" cy="365125"/>
          </a:xfrm>
        </p:spPr>
        <p:txBody>
          <a:bodyPr/>
          <a:lstStyle/>
          <a:p>
            <a:fld id="{B6F15528-21DE-4FAA-801E-634DDDAF4B2B}" type="slidenum">
              <a:rPr lang="en-US" smtClean="0"/>
              <a:pPr/>
              <a:t>11</a:t>
            </a:fld>
            <a:endParaRPr lang="en-US" dirty="0"/>
          </a:p>
        </p:txBody>
      </p:sp>
      <p:sp>
        <p:nvSpPr>
          <p:cNvPr id="23" name="Rectangle 22"/>
          <p:cNvSpPr/>
          <p:nvPr/>
        </p:nvSpPr>
        <p:spPr>
          <a:xfrm>
            <a:off x="228600" y="1246287"/>
            <a:ext cx="4267200" cy="5139869"/>
          </a:xfrm>
          <a:prstGeom prst="rect">
            <a:avLst/>
          </a:prstGeom>
          <a:ln>
            <a:solidFill>
              <a:schemeClr val="accent1"/>
            </a:solidFill>
          </a:ln>
        </p:spPr>
        <p:txBody>
          <a:bodyPr wrap="square">
            <a:spAutoFit/>
          </a:bodyPr>
          <a:lstStyle/>
          <a:p>
            <a:pPr marL="233363" indent="-233363" algn="just" eaLnBrk="0" hangingPunct="0">
              <a:spcAft>
                <a:spcPts val="800"/>
              </a:spcAft>
              <a:buFont typeface="Wingdings" pitchFamily="2" charset="2"/>
              <a:buChar char="§"/>
            </a:pPr>
            <a:r>
              <a:rPr lang="en-US" sz="1600" b="1" dirty="0">
                <a:solidFill>
                  <a:srgbClr val="0215C6"/>
                </a:solidFill>
                <a:latin typeface="Calisto MT" pitchFamily="18" charset="0"/>
              </a:rPr>
              <a:t>The major objectives of the study were to</a:t>
            </a:r>
          </a:p>
          <a:p>
            <a:pPr marL="233363" indent="-233363" algn="just" eaLnBrk="0" hangingPunct="0">
              <a:spcAft>
                <a:spcPts val="800"/>
              </a:spcAft>
              <a:buFontTx/>
              <a:buChar char="-"/>
            </a:pPr>
            <a:r>
              <a:rPr lang="en-US" sz="1600" b="1" dirty="0">
                <a:solidFill>
                  <a:srgbClr val="CC00CC"/>
                </a:solidFill>
                <a:latin typeface="Calisto MT" pitchFamily="18" charset="0"/>
              </a:rPr>
              <a:t>investigate the effect of surge tank during pressure transients </a:t>
            </a:r>
          </a:p>
          <a:p>
            <a:pPr marL="233363" indent="-233363" algn="just" eaLnBrk="0" hangingPunct="0">
              <a:spcAft>
                <a:spcPts val="800"/>
              </a:spcAft>
              <a:buFontTx/>
              <a:buChar char="-"/>
            </a:pPr>
            <a:r>
              <a:rPr lang="en-US" sz="1600" b="1" dirty="0">
                <a:solidFill>
                  <a:srgbClr val="0215C6"/>
                </a:solidFill>
                <a:latin typeface="Calisto MT" pitchFamily="18" charset="0"/>
              </a:rPr>
              <a:t>effect of gas entrainment mitigation devices on pressure surge absorption capability of surge tank. </a:t>
            </a:r>
          </a:p>
          <a:p>
            <a:pPr marL="233363" indent="-233363" algn="just" eaLnBrk="0" hangingPunct="0">
              <a:spcAft>
                <a:spcPts val="800"/>
              </a:spcAft>
              <a:buFont typeface="Wingdings" pitchFamily="2" charset="2"/>
              <a:buChar char="§"/>
            </a:pPr>
            <a:r>
              <a:rPr lang="en-GB" sz="1600" b="1" dirty="0">
                <a:solidFill>
                  <a:srgbClr val="CC00CC"/>
                </a:solidFill>
                <a:latin typeface="Calisto MT" pitchFamily="18" charset="0"/>
              </a:rPr>
              <a:t>Propagation of pressure surge in the loop and the effect of surge tank on its attenuation were studied.</a:t>
            </a:r>
          </a:p>
          <a:p>
            <a:pPr marL="233363" indent="-233363" algn="just" eaLnBrk="0" hangingPunct="0">
              <a:spcAft>
                <a:spcPts val="800"/>
              </a:spcAft>
              <a:buFont typeface="Wingdings" pitchFamily="2" charset="2"/>
              <a:buChar char="§"/>
            </a:pPr>
            <a:r>
              <a:rPr lang="en-GB" sz="1600" b="1" dirty="0">
                <a:solidFill>
                  <a:srgbClr val="0215C6"/>
                </a:solidFill>
                <a:latin typeface="Calisto MT" pitchFamily="18" charset="0"/>
              </a:rPr>
              <a:t>The efficiency of side inlet and bottom outlet configuration of surge tank (with and without devices) on pressure surge absorption was studied.</a:t>
            </a:r>
          </a:p>
          <a:p>
            <a:pPr marL="233363" indent="-233363" algn="just" eaLnBrk="0" hangingPunct="0">
              <a:spcAft>
                <a:spcPts val="800"/>
              </a:spcAft>
              <a:buFont typeface="Wingdings" pitchFamily="2" charset="2"/>
              <a:buChar char="§"/>
            </a:pPr>
            <a:r>
              <a:rPr lang="en-GB" sz="1600" b="1" dirty="0">
                <a:solidFill>
                  <a:srgbClr val="CC00CC"/>
                </a:solidFill>
                <a:latin typeface="Calisto MT" pitchFamily="18" charset="0"/>
              </a:rPr>
              <a:t>The pressure pulses were completely absorbed in surge tank.</a:t>
            </a:r>
          </a:p>
          <a:p>
            <a:pPr marL="233363" indent="-233363" algn="just" eaLnBrk="0" hangingPunct="0">
              <a:spcAft>
                <a:spcPts val="800"/>
              </a:spcAft>
              <a:buFont typeface="Wingdings" pitchFamily="2" charset="2"/>
              <a:buChar char="§"/>
            </a:pPr>
            <a:r>
              <a:rPr lang="en-GB" sz="1600" b="1" dirty="0">
                <a:solidFill>
                  <a:srgbClr val="0215C6"/>
                </a:solidFill>
                <a:latin typeface="Calisto MT" pitchFamily="18" charset="0"/>
              </a:rPr>
              <a:t> No adverse effect was found due to insertion of gas entrainment mitigation devices.</a:t>
            </a:r>
            <a:endParaRPr lang="en-US" sz="1600" b="1" dirty="0">
              <a:solidFill>
                <a:srgbClr val="0215C6"/>
              </a:solidFill>
              <a:latin typeface="Calisto MT" pitchFamily="18" charset="0"/>
            </a:endParaRPr>
          </a:p>
        </p:txBody>
      </p:sp>
      <p:pic>
        <p:nvPicPr>
          <p:cNvPr id="21" name="Picture 20"/>
          <p:cNvPicPr>
            <a:picLocks/>
          </p:cNvPicPr>
          <p:nvPr/>
        </p:nvPicPr>
        <p:blipFill>
          <a:blip r:embed="rId5" cstate="print"/>
          <a:srcRect l="9220" t="8505" r="11487" b="2845"/>
          <a:stretch>
            <a:fillRect/>
          </a:stretch>
        </p:blipFill>
        <p:spPr bwMode="auto">
          <a:xfrm>
            <a:off x="4695825" y="1009046"/>
            <a:ext cx="2819400" cy="2877154"/>
          </a:xfrm>
          <a:prstGeom prst="rect">
            <a:avLst/>
          </a:prstGeom>
          <a:noFill/>
          <a:ln w="9525">
            <a:noFill/>
            <a:miter lim="800000"/>
            <a:headEnd/>
            <a:tailEnd/>
          </a:ln>
          <a:effectLst/>
        </p:spPr>
      </p:pic>
      <p:pic>
        <p:nvPicPr>
          <p:cNvPr id="22" name="Picture 21"/>
          <p:cNvPicPr/>
          <p:nvPr/>
        </p:nvPicPr>
        <p:blipFill>
          <a:blip r:embed="rId6" cstate="print"/>
          <a:srcRect l="7682" t="8943" r="10211" b="4252"/>
          <a:stretch>
            <a:fillRect/>
          </a:stretch>
        </p:blipFill>
        <p:spPr bwMode="auto">
          <a:xfrm>
            <a:off x="4648200" y="3958183"/>
            <a:ext cx="2895600" cy="2899817"/>
          </a:xfrm>
          <a:prstGeom prst="rect">
            <a:avLst/>
          </a:prstGeom>
          <a:noFill/>
          <a:ln w="9525">
            <a:noFill/>
            <a:miter lim="800000"/>
            <a:headEnd/>
            <a:tailEnd/>
          </a:ln>
          <a:effectLst/>
        </p:spPr>
      </p:pic>
      <p:sp>
        <p:nvSpPr>
          <p:cNvPr id="24" name="Rectangle 23"/>
          <p:cNvSpPr/>
          <p:nvPr/>
        </p:nvSpPr>
        <p:spPr>
          <a:xfrm>
            <a:off x="7391400" y="1752600"/>
            <a:ext cx="1752600" cy="1384995"/>
          </a:xfrm>
          <a:prstGeom prst="rect">
            <a:avLst/>
          </a:prstGeom>
        </p:spPr>
        <p:txBody>
          <a:bodyPr wrap="square">
            <a:spAutoFit/>
          </a:bodyPr>
          <a:lstStyle/>
          <a:p>
            <a:pPr algn="ctr"/>
            <a:r>
              <a:rPr lang="en-US" sz="1400" b="1" dirty="0">
                <a:solidFill>
                  <a:schemeClr val="tx2">
                    <a:lumMod val="75000"/>
                  </a:schemeClr>
                </a:solidFill>
                <a:latin typeface="Calisto MT" pitchFamily="18" charset="0"/>
              </a:rPr>
              <a:t>Pressure surge absorption in ST during rupture of 60 bar RD at </a:t>
            </a:r>
            <a:r>
              <a:rPr lang="en-US" sz="1400" b="1" dirty="0" err="1">
                <a:solidFill>
                  <a:schemeClr val="tx2">
                    <a:lumMod val="75000"/>
                  </a:schemeClr>
                </a:solidFill>
                <a:latin typeface="Calisto MT" pitchFamily="18" charset="0"/>
              </a:rPr>
              <a:t>SG</a:t>
            </a:r>
            <a:r>
              <a:rPr lang="en-US" sz="1400" b="1" dirty="0">
                <a:solidFill>
                  <a:schemeClr val="tx2">
                    <a:lumMod val="75000"/>
                  </a:schemeClr>
                </a:solidFill>
                <a:latin typeface="Calisto MT" pitchFamily="18" charset="0"/>
              </a:rPr>
              <a:t> top and no devices in ST</a:t>
            </a:r>
          </a:p>
        </p:txBody>
      </p:sp>
      <p:sp>
        <p:nvSpPr>
          <p:cNvPr id="26" name="Rectangle 25"/>
          <p:cNvSpPr/>
          <p:nvPr/>
        </p:nvSpPr>
        <p:spPr>
          <a:xfrm>
            <a:off x="7391400" y="4634805"/>
            <a:ext cx="1752600" cy="1384995"/>
          </a:xfrm>
          <a:prstGeom prst="rect">
            <a:avLst/>
          </a:prstGeom>
        </p:spPr>
        <p:txBody>
          <a:bodyPr wrap="square">
            <a:spAutoFit/>
          </a:bodyPr>
          <a:lstStyle/>
          <a:p>
            <a:pPr algn="ctr"/>
            <a:r>
              <a:rPr lang="en-US" sz="1400" b="1" dirty="0">
                <a:solidFill>
                  <a:schemeClr val="tx2">
                    <a:lumMod val="75000"/>
                  </a:schemeClr>
                </a:solidFill>
                <a:latin typeface="Calisto MT" pitchFamily="18" charset="0"/>
              </a:rPr>
              <a:t>Pressure surge absorption in ST during rupture of 60 bar RD at </a:t>
            </a:r>
            <a:r>
              <a:rPr lang="en-US" sz="1400" b="1" dirty="0" err="1">
                <a:solidFill>
                  <a:schemeClr val="tx2">
                    <a:lumMod val="75000"/>
                  </a:schemeClr>
                </a:solidFill>
                <a:latin typeface="Calisto MT" pitchFamily="18" charset="0"/>
              </a:rPr>
              <a:t>SG</a:t>
            </a:r>
            <a:r>
              <a:rPr lang="en-US" sz="1400" b="1" dirty="0">
                <a:solidFill>
                  <a:schemeClr val="tx2">
                    <a:lumMod val="75000"/>
                  </a:schemeClr>
                </a:solidFill>
                <a:latin typeface="Calisto MT" pitchFamily="18" charset="0"/>
              </a:rPr>
              <a:t> top and with devices in ST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AutoShape 5" descr="Department of Atomic Energy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1" name="Picture 7" descr="Department of Atomic Energy - Wikipedia"/>
          <p:cNvPicPr>
            <a:picLocks noChangeAspect="1" noChangeArrowheads="1"/>
          </p:cNvPicPr>
          <p:nvPr/>
        </p:nvPicPr>
        <p:blipFill>
          <a:blip r:embed="rId3" cstate="print"/>
          <a:srcRect/>
          <a:stretch>
            <a:fillRect/>
          </a:stretch>
        </p:blipFill>
        <p:spPr bwMode="auto">
          <a:xfrm>
            <a:off x="42163" y="45676"/>
            <a:ext cx="844102" cy="914444"/>
          </a:xfrm>
          <a:prstGeom prst="rect">
            <a:avLst/>
          </a:prstGeom>
          <a:noFill/>
        </p:spPr>
      </p:pic>
      <p:sp>
        <p:nvSpPr>
          <p:cNvPr id="1033" name="AutoShape 9" descr="International Atomic Energy Agency (IAEA)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5" name="AutoShape 11" descr="International Atomic Energy Agency (IAEA)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7" name="AutoShape 13" descr="IAEA Hiring for Nuclear Security Officer Position for Physical Protection  Systems – WI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9" name="AutoShape 15" descr="IAEA Hiring for Nuclear Security Officer Position for Physical Protection  Systems – WI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1" name="AutoShape 17" descr="IAEA Hiring for Nuclear Security Officer Position for Physical Protection  Systems – WI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3" name="AutoShape 19" descr="IAEA must obtain information through legal means: international law expert  - Tehran Tim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44" name="Picture 20" descr="C:\Users\USER\Desktop\3486154.jpg"/>
          <p:cNvPicPr>
            <a:picLocks noChangeAspect="1" noChangeArrowheads="1"/>
          </p:cNvPicPr>
          <p:nvPr/>
        </p:nvPicPr>
        <p:blipFill>
          <a:blip r:embed="rId4" cstate="print"/>
          <a:srcRect/>
          <a:stretch>
            <a:fillRect/>
          </a:stretch>
        </p:blipFill>
        <p:spPr bwMode="auto">
          <a:xfrm>
            <a:off x="8088923" y="68580"/>
            <a:ext cx="995610" cy="845820"/>
          </a:xfrm>
          <a:prstGeom prst="rect">
            <a:avLst/>
          </a:prstGeom>
          <a:noFill/>
        </p:spPr>
      </p:pic>
      <p:sp>
        <p:nvSpPr>
          <p:cNvPr id="13" name="Title 1"/>
          <p:cNvSpPr txBox="1">
            <a:spLocks/>
          </p:cNvSpPr>
          <p:nvPr/>
        </p:nvSpPr>
        <p:spPr>
          <a:xfrm>
            <a:off x="0" y="0"/>
            <a:ext cx="9144000" cy="990600"/>
          </a:xfrm>
          <a:prstGeom prst="rect">
            <a:avLst/>
          </a:prstGeom>
          <a:ln w="25400">
            <a:solidFill>
              <a:schemeClr val="accent1"/>
            </a:solidFill>
          </a:ln>
        </p:spPr>
        <p:txBody>
          <a:bodyPr anchor="ctr" anchorCtr="0">
            <a:noAutofit/>
          </a:bodyPr>
          <a:lstStyle/>
          <a:p>
            <a:pPr lvl="0" algn="ctr">
              <a:spcBef>
                <a:spcPct val="0"/>
              </a:spcBef>
              <a:defRPr/>
            </a:pPr>
            <a:r>
              <a:rPr lang="en-US" b="1" dirty="0">
                <a:solidFill>
                  <a:schemeClr val="tx2">
                    <a:lumMod val="75000"/>
                  </a:schemeClr>
                </a:solidFill>
                <a:latin typeface="Calisto MT" pitchFamily="18" charset="0"/>
              </a:rPr>
              <a:t>EXPERIMENTS IN SODIUM</a:t>
            </a:r>
          </a:p>
          <a:p>
            <a:pPr lvl="0" algn="ctr">
              <a:spcBef>
                <a:spcPct val="0"/>
              </a:spcBef>
              <a:defRPr/>
            </a:pPr>
            <a:r>
              <a:rPr lang="en-US" b="1" dirty="0">
                <a:solidFill>
                  <a:schemeClr val="tx2">
                    <a:lumMod val="75000"/>
                  </a:schemeClr>
                </a:solidFill>
                <a:latin typeface="Calisto MT" pitchFamily="18" charset="0"/>
              </a:rPr>
              <a:t>Cellular convection in the annular spaces</a:t>
            </a:r>
          </a:p>
          <a:p>
            <a:pPr lvl="0" algn="ctr">
              <a:spcBef>
                <a:spcPct val="0"/>
              </a:spcBef>
              <a:defRPr/>
            </a:pPr>
            <a:r>
              <a:rPr lang="en-US" b="1" dirty="0">
                <a:solidFill>
                  <a:schemeClr val="tx2">
                    <a:lumMod val="75000"/>
                  </a:schemeClr>
                </a:solidFill>
                <a:latin typeface="Calisto MT" pitchFamily="18" charset="0"/>
              </a:rPr>
              <a:t> of high temperature sodium test vessels</a:t>
            </a:r>
          </a:p>
        </p:txBody>
      </p:sp>
      <p:sp>
        <p:nvSpPr>
          <p:cNvPr id="20" name="Slide Number Placeholder 19"/>
          <p:cNvSpPr>
            <a:spLocks noGrp="1"/>
          </p:cNvSpPr>
          <p:nvPr>
            <p:ph type="sldNum" sz="quarter" idx="12"/>
          </p:nvPr>
        </p:nvSpPr>
        <p:spPr>
          <a:xfrm>
            <a:off x="6553200" y="6324600"/>
            <a:ext cx="2133600" cy="365125"/>
          </a:xfrm>
        </p:spPr>
        <p:txBody>
          <a:bodyPr/>
          <a:lstStyle/>
          <a:p>
            <a:fld id="{B6F15528-21DE-4FAA-801E-634DDDAF4B2B}" type="slidenum">
              <a:rPr lang="en-US" smtClean="0"/>
              <a:pPr/>
              <a:t>12</a:t>
            </a:fld>
            <a:endParaRPr lang="en-US" dirty="0"/>
          </a:p>
        </p:txBody>
      </p:sp>
      <p:pic>
        <p:nvPicPr>
          <p:cNvPr id="98306" name="Picture 2"/>
          <p:cNvPicPr>
            <a:picLocks noChangeAspect="1" noChangeArrowheads="1"/>
          </p:cNvPicPr>
          <p:nvPr/>
        </p:nvPicPr>
        <p:blipFill>
          <a:blip r:embed="rId5" cstate="print"/>
          <a:srcRect l="24750" t="39000" r="20500" b="13000"/>
          <a:stretch>
            <a:fillRect/>
          </a:stretch>
        </p:blipFill>
        <p:spPr bwMode="auto">
          <a:xfrm>
            <a:off x="5791200" y="1111910"/>
            <a:ext cx="3352800" cy="2545690"/>
          </a:xfrm>
          <a:prstGeom prst="rect">
            <a:avLst/>
          </a:prstGeom>
          <a:noFill/>
          <a:ln w="9525">
            <a:noFill/>
            <a:miter lim="800000"/>
            <a:headEnd/>
            <a:tailEnd/>
          </a:ln>
        </p:spPr>
      </p:pic>
      <p:sp>
        <p:nvSpPr>
          <p:cNvPr id="98307" name="Rectangle 3"/>
          <p:cNvSpPr>
            <a:spLocks noChangeArrowheads="1"/>
          </p:cNvSpPr>
          <p:nvPr/>
        </p:nvSpPr>
        <p:spPr bwMode="auto">
          <a:xfrm>
            <a:off x="152400" y="1113711"/>
            <a:ext cx="5715000"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33363" marR="0" lvl="0" indent="-233363" algn="just" eaLnBrk="0" fontAlgn="base" hangingPunct="0">
              <a:lnSpc>
                <a:spcPct val="100000"/>
              </a:lnSpc>
              <a:spcBef>
                <a:spcPct val="0"/>
              </a:spcBef>
              <a:spcAft>
                <a:spcPts val="600"/>
              </a:spcAft>
              <a:buClrTx/>
              <a:buSzTx/>
              <a:buFont typeface="Wingdings" pitchFamily="2" charset="2"/>
              <a:buChar char="§"/>
              <a:tabLst/>
            </a:pPr>
            <a:r>
              <a:rPr lang="en-GB" sz="1600" b="1" dirty="0">
                <a:solidFill>
                  <a:srgbClr val="0215C6"/>
                </a:solidFill>
                <a:latin typeface="Calisto MT" pitchFamily="18" charset="0"/>
              </a:rPr>
              <a:t>Components such as Pump, Intermediate Heat Exchanger (</a:t>
            </a:r>
            <a:r>
              <a:rPr lang="en-GB" sz="1600" b="1" dirty="0" err="1">
                <a:solidFill>
                  <a:srgbClr val="0215C6"/>
                </a:solidFill>
                <a:latin typeface="Calisto MT" pitchFamily="18" charset="0"/>
              </a:rPr>
              <a:t>IHX</a:t>
            </a:r>
            <a:r>
              <a:rPr lang="en-GB" sz="1600" b="1" dirty="0">
                <a:solidFill>
                  <a:srgbClr val="0215C6"/>
                </a:solidFill>
                <a:latin typeface="Calisto MT" pitchFamily="18" charset="0"/>
              </a:rPr>
              <a:t>), Rotating Plugs, Control and Safety Rod Drive mechanism (</a:t>
            </a:r>
            <a:r>
              <a:rPr lang="en-GB" sz="1600" b="1" dirty="0" err="1">
                <a:solidFill>
                  <a:srgbClr val="0215C6"/>
                </a:solidFill>
                <a:latin typeface="Calisto MT" pitchFamily="18" charset="0"/>
              </a:rPr>
              <a:t>CSRDM</a:t>
            </a:r>
            <a:r>
              <a:rPr lang="en-GB" sz="1600" b="1" dirty="0">
                <a:solidFill>
                  <a:srgbClr val="0215C6"/>
                </a:solidFill>
                <a:latin typeface="Calisto MT" pitchFamily="18" charset="0"/>
              </a:rPr>
              <a:t>) etc. penetrate the top roof slab of the reactor.</a:t>
            </a:r>
          </a:p>
          <a:p>
            <a:pPr marL="233363" indent="-233363" algn="just" eaLnBrk="0" fontAlgn="base" hangingPunct="0">
              <a:spcBef>
                <a:spcPct val="0"/>
              </a:spcBef>
              <a:spcAft>
                <a:spcPts val="600"/>
              </a:spcAft>
              <a:buFont typeface="Wingdings" pitchFamily="2" charset="2"/>
              <a:buChar char="§"/>
            </a:pPr>
            <a:r>
              <a:rPr lang="en-GB" sz="1600" b="1" dirty="0">
                <a:solidFill>
                  <a:srgbClr val="CC00CC"/>
                </a:solidFill>
                <a:latin typeface="Calisto MT" pitchFamily="18" charset="0"/>
              </a:rPr>
              <a:t>These penetrations form vertical annular gaps, which are open at the bottom to hot cover gas and closed at the top . </a:t>
            </a:r>
          </a:p>
          <a:p>
            <a:pPr marL="233363" indent="-233363" algn="just" eaLnBrk="0" fontAlgn="base" hangingPunct="0">
              <a:spcBef>
                <a:spcPct val="0"/>
              </a:spcBef>
              <a:spcAft>
                <a:spcPts val="600"/>
              </a:spcAft>
              <a:buFont typeface="Wingdings" pitchFamily="2" charset="2"/>
              <a:buChar char="§"/>
            </a:pPr>
            <a:r>
              <a:rPr lang="en-US" sz="1600" b="1" dirty="0">
                <a:solidFill>
                  <a:srgbClr val="0215C6"/>
                </a:solidFill>
                <a:latin typeface="Calisto MT" pitchFamily="18" charset="0"/>
              </a:rPr>
              <a:t>Temperature difference sets up cellular convection and non-uniform circumferential temperature distribution in the penetrating component.</a:t>
            </a:r>
          </a:p>
        </p:txBody>
      </p:sp>
      <p:sp>
        <p:nvSpPr>
          <p:cNvPr id="16" name="Rectangle 15"/>
          <p:cNvSpPr/>
          <p:nvPr/>
        </p:nvSpPr>
        <p:spPr>
          <a:xfrm>
            <a:off x="152400" y="3581400"/>
            <a:ext cx="8839200" cy="3247043"/>
          </a:xfrm>
          <a:prstGeom prst="rect">
            <a:avLst/>
          </a:prstGeom>
        </p:spPr>
        <p:txBody>
          <a:bodyPr wrap="square">
            <a:spAutoFit/>
          </a:bodyPr>
          <a:lstStyle/>
          <a:p>
            <a:pPr marL="233363" indent="-233363" algn="just" eaLnBrk="0" fontAlgn="base" hangingPunct="0">
              <a:spcBef>
                <a:spcPct val="0"/>
              </a:spcBef>
              <a:spcAft>
                <a:spcPts val="600"/>
              </a:spcAft>
              <a:buFont typeface="Wingdings" pitchFamily="2" charset="2"/>
              <a:buChar char="§"/>
            </a:pPr>
            <a:r>
              <a:rPr lang="en-US" sz="1600" b="1" dirty="0">
                <a:solidFill>
                  <a:srgbClr val="CC00CC"/>
                </a:solidFill>
                <a:latin typeface="Calisto MT" pitchFamily="18" charset="0"/>
              </a:rPr>
              <a:t>The circumferential temperature gradient can result in deflection of the component and its functional impairment.</a:t>
            </a:r>
            <a:endParaRPr lang="en-GB" sz="1600" b="1" dirty="0">
              <a:solidFill>
                <a:srgbClr val="CC00CC"/>
              </a:solidFill>
              <a:latin typeface="Calisto MT" pitchFamily="18" charset="0"/>
            </a:endParaRPr>
          </a:p>
          <a:p>
            <a:pPr marL="233363" marR="0" lvl="0" indent="-233363" algn="just" eaLnBrk="0" fontAlgn="base" hangingPunct="0">
              <a:spcBef>
                <a:spcPct val="0"/>
              </a:spcBef>
              <a:spcAft>
                <a:spcPts val="600"/>
              </a:spcAft>
              <a:buClrTx/>
              <a:buSzTx/>
              <a:buFont typeface="Wingdings" pitchFamily="2" charset="2"/>
              <a:buChar char="§"/>
              <a:tabLst/>
            </a:pPr>
            <a:r>
              <a:rPr lang="en-US" sz="1600" b="1" dirty="0">
                <a:solidFill>
                  <a:srgbClr val="0215C6"/>
                </a:solidFill>
                <a:latin typeface="Calisto MT" pitchFamily="18" charset="0"/>
              </a:rPr>
              <a:t>The experimental setup for testing and qualification of absorber rod drive mechanisms (</a:t>
            </a:r>
            <a:r>
              <a:rPr lang="en-US" sz="1600" b="1" dirty="0" err="1">
                <a:solidFill>
                  <a:srgbClr val="0215C6"/>
                </a:solidFill>
                <a:latin typeface="Calisto MT" pitchFamily="18" charset="0"/>
              </a:rPr>
              <a:t>ARDM</a:t>
            </a:r>
            <a:r>
              <a:rPr lang="en-US" sz="1600" b="1" dirty="0">
                <a:solidFill>
                  <a:srgbClr val="0215C6"/>
                </a:solidFill>
                <a:latin typeface="Calisto MT" pitchFamily="18" charset="0"/>
              </a:rPr>
              <a:t>) of </a:t>
            </a:r>
            <a:r>
              <a:rPr lang="en-US" sz="1600" b="1" dirty="0" err="1">
                <a:solidFill>
                  <a:srgbClr val="0215C6"/>
                </a:solidFill>
                <a:latin typeface="Calisto MT" pitchFamily="18" charset="0"/>
              </a:rPr>
              <a:t>PFBR</a:t>
            </a:r>
            <a:r>
              <a:rPr lang="en-US" sz="1600" b="1" dirty="0">
                <a:solidFill>
                  <a:srgbClr val="0215C6"/>
                </a:solidFill>
                <a:latin typeface="Calisto MT" pitchFamily="18" charset="0"/>
              </a:rPr>
              <a:t> in sodium at </a:t>
            </a:r>
            <a:r>
              <a:rPr lang="en-US" sz="1600" b="1" dirty="0" err="1">
                <a:solidFill>
                  <a:srgbClr val="0215C6"/>
                </a:solidFill>
                <a:latin typeface="Calisto MT" pitchFamily="18" charset="0"/>
              </a:rPr>
              <a:t>550°C</a:t>
            </a:r>
            <a:r>
              <a:rPr lang="en-US" sz="1600" b="1" dirty="0">
                <a:solidFill>
                  <a:srgbClr val="0215C6"/>
                </a:solidFill>
                <a:latin typeface="Calisto MT" pitchFamily="18" charset="0"/>
              </a:rPr>
              <a:t>, consists of two annular vessels.</a:t>
            </a:r>
          </a:p>
          <a:p>
            <a:pPr marL="233363" marR="0" lvl="0" indent="-233363" algn="just" eaLnBrk="0" fontAlgn="base" hangingPunct="0">
              <a:spcBef>
                <a:spcPct val="0"/>
              </a:spcBef>
              <a:spcAft>
                <a:spcPts val="600"/>
              </a:spcAft>
              <a:buClrTx/>
              <a:buSzTx/>
              <a:buFont typeface="Wingdings" pitchFamily="2" charset="2"/>
              <a:buChar char="§"/>
              <a:tabLst/>
            </a:pPr>
            <a:r>
              <a:rPr lang="en-US" sz="1600" b="1" dirty="0">
                <a:solidFill>
                  <a:srgbClr val="CC00CC"/>
                </a:solidFill>
                <a:latin typeface="Calisto MT" pitchFamily="18" charset="0"/>
              </a:rPr>
              <a:t>The outer vessel Test Vessel-1 (TV-1) and an inner vessel that houses the </a:t>
            </a:r>
            <a:r>
              <a:rPr lang="en-US" sz="1600" b="1" dirty="0" err="1">
                <a:solidFill>
                  <a:srgbClr val="CC00CC"/>
                </a:solidFill>
                <a:latin typeface="Calisto MT" pitchFamily="18" charset="0"/>
              </a:rPr>
              <a:t>ARDMs</a:t>
            </a:r>
            <a:r>
              <a:rPr lang="en-US" sz="1600" b="1" dirty="0">
                <a:solidFill>
                  <a:srgbClr val="CC00CC"/>
                </a:solidFill>
                <a:latin typeface="Calisto MT" pitchFamily="18" charset="0"/>
              </a:rPr>
              <a:t>. </a:t>
            </a:r>
          </a:p>
          <a:p>
            <a:pPr marL="233363" marR="0" lvl="0" indent="-233363" algn="just" eaLnBrk="0" fontAlgn="base" hangingPunct="0">
              <a:spcBef>
                <a:spcPct val="0"/>
              </a:spcBef>
              <a:spcAft>
                <a:spcPts val="600"/>
              </a:spcAft>
              <a:buClrTx/>
              <a:buSzTx/>
              <a:buFont typeface="Wingdings" pitchFamily="2" charset="2"/>
              <a:buChar char="§"/>
              <a:tabLst/>
            </a:pPr>
            <a:r>
              <a:rPr lang="en-US" sz="1600" b="1" dirty="0">
                <a:solidFill>
                  <a:srgbClr val="0215C6"/>
                </a:solidFill>
                <a:latin typeface="Calisto MT" pitchFamily="18" charset="0"/>
              </a:rPr>
              <a:t>The lateral deflection of TV-1 due to circumferential temperature distribution resulted in difficulty in gripping the absorber rod by </a:t>
            </a:r>
            <a:r>
              <a:rPr lang="en-US" sz="1600" b="1" dirty="0" err="1">
                <a:solidFill>
                  <a:srgbClr val="0215C6"/>
                </a:solidFill>
                <a:latin typeface="Calisto MT" pitchFamily="18" charset="0"/>
              </a:rPr>
              <a:t>ARDM</a:t>
            </a:r>
            <a:r>
              <a:rPr lang="en-US" sz="1600" b="1" dirty="0">
                <a:solidFill>
                  <a:srgbClr val="0215C6"/>
                </a:solidFill>
                <a:latin typeface="Calisto MT" pitchFamily="18" charset="0"/>
              </a:rPr>
              <a:t>. </a:t>
            </a:r>
          </a:p>
          <a:p>
            <a:pPr marL="233363" indent="-233363" algn="just" eaLnBrk="0" fontAlgn="base" hangingPunct="0">
              <a:spcBef>
                <a:spcPct val="0"/>
              </a:spcBef>
              <a:spcAft>
                <a:spcPts val="600"/>
              </a:spcAft>
              <a:buFont typeface="Wingdings" pitchFamily="2" charset="2"/>
              <a:buChar char="§"/>
            </a:pPr>
            <a:r>
              <a:rPr lang="en-US" sz="1600" b="1" dirty="0">
                <a:solidFill>
                  <a:srgbClr val="CC00CC"/>
                </a:solidFill>
                <a:latin typeface="Calisto MT" pitchFamily="18" charset="0"/>
              </a:rPr>
              <a:t>It was planned to estimate the circumferential temperature distribution in the annular space between TV-1 and its inner vessel and the defection of the test vessel. </a:t>
            </a:r>
          </a:p>
          <a:p>
            <a:pPr marL="233363" marR="0" lvl="0" indent="-233363" algn="just" eaLnBrk="0" fontAlgn="base" hangingPunct="0">
              <a:spcBef>
                <a:spcPct val="0"/>
              </a:spcBef>
              <a:spcAft>
                <a:spcPts val="600"/>
              </a:spcAft>
              <a:buClrTx/>
              <a:buSzTx/>
              <a:buFont typeface="Wingdings" pitchFamily="2" charset="2"/>
              <a:buChar char="§"/>
              <a:tabLst/>
            </a:pPr>
            <a:r>
              <a:rPr lang="en-US" sz="1600" b="1" dirty="0">
                <a:solidFill>
                  <a:srgbClr val="0215C6"/>
                </a:solidFill>
                <a:latin typeface="Calisto MT" pitchFamily="18" charset="0"/>
              </a:rPr>
              <a:t>Numerical estimation and experimental validation of the effect of baffles on the cellular convection in the annular space were carried out.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AutoShape 5" descr="Department of Atomic Energy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1" name="Picture 7" descr="Department of Atomic Energy - Wikipedia"/>
          <p:cNvPicPr>
            <a:picLocks noChangeAspect="1" noChangeArrowheads="1"/>
          </p:cNvPicPr>
          <p:nvPr/>
        </p:nvPicPr>
        <p:blipFill>
          <a:blip r:embed="rId3" cstate="print"/>
          <a:srcRect/>
          <a:stretch>
            <a:fillRect/>
          </a:stretch>
        </p:blipFill>
        <p:spPr bwMode="auto">
          <a:xfrm>
            <a:off x="42163" y="45676"/>
            <a:ext cx="844102" cy="914444"/>
          </a:xfrm>
          <a:prstGeom prst="rect">
            <a:avLst/>
          </a:prstGeom>
          <a:noFill/>
        </p:spPr>
      </p:pic>
      <p:sp>
        <p:nvSpPr>
          <p:cNvPr id="1033" name="AutoShape 9" descr="International Atomic Energy Agency (IAEA)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5" name="AutoShape 11" descr="International Atomic Energy Agency (IAEA)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7" name="AutoShape 13" descr="IAEA Hiring for Nuclear Security Officer Position for Physical Protection  Systems – WI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9" name="AutoShape 15" descr="IAEA Hiring for Nuclear Security Officer Position for Physical Protection  Systems – WI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1" name="AutoShape 17" descr="IAEA Hiring for Nuclear Security Officer Position for Physical Protection  Systems – WI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3" name="AutoShape 19" descr="IAEA must obtain information through legal means: international law expert  - Tehran Tim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44" name="Picture 20" descr="C:\Users\USER\Desktop\3486154.jpg"/>
          <p:cNvPicPr>
            <a:picLocks noChangeAspect="1" noChangeArrowheads="1"/>
          </p:cNvPicPr>
          <p:nvPr/>
        </p:nvPicPr>
        <p:blipFill>
          <a:blip r:embed="rId4" cstate="print"/>
          <a:srcRect/>
          <a:stretch>
            <a:fillRect/>
          </a:stretch>
        </p:blipFill>
        <p:spPr bwMode="auto">
          <a:xfrm>
            <a:off x="8088923" y="68580"/>
            <a:ext cx="995610" cy="845820"/>
          </a:xfrm>
          <a:prstGeom prst="rect">
            <a:avLst/>
          </a:prstGeom>
          <a:noFill/>
        </p:spPr>
      </p:pic>
      <p:sp>
        <p:nvSpPr>
          <p:cNvPr id="13" name="Title 1"/>
          <p:cNvSpPr txBox="1">
            <a:spLocks/>
          </p:cNvSpPr>
          <p:nvPr/>
        </p:nvSpPr>
        <p:spPr>
          <a:xfrm>
            <a:off x="0" y="0"/>
            <a:ext cx="9144000" cy="990600"/>
          </a:xfrm>
          <a:prstGeom prst="rect">
            <a:avLst/>
          </a:prstGeom>
          <a:ln w="25400">
            <a:solidFill>
              <a:schemeClr val="accent1"/>
            </a:solidFill>
          </a:ln>
        </p:spPr>
        <p:txBody>
          <a:bodyPr anchor="ctr" anchorCtr="0">
            <a:noAutofit/>
          </a:bodyPr>
          <a:lstStyle/>
          <a:p>
            <a:pPr lvl="0" algn="ctr">
              <a:spcBef>
                <a:spcPct val="0"/>
              </a:spcBef>
              <a:defRPr/>
            </a:pPr>
            <a:r>
              <a:rPr lang="en-US" sz="2000" b="1" dirty="0">
                <a:solidFill>
                  <a:schemeClr val="tx2">
                    <a:lumMod val="75000"/>
                  </a:schemeClr>
                </a:solidFill>
                <a:latin typeface="Calisto MT" pitchFamily="18" charset="0"/>
              </a:rPr>
              <a:t>Cellular convection in the annular spaces</a:t>
            </a:r>
          </a:p>
          <a:p>
            <a:pPr lvl="0" algn="ctr">
              <a:spcBef>
                <a:spcPct val="0"/>
              </a:spcBef>
              <a:defRPr/>
            </a:pPr>
            <a:r>
              <a:rPr lang="en-US" sz="2000" b="1" dirty="0">
                <a:solidFill>
                  <a:schemeClr val="tx2">
                    <a:lumMod val="75000"/>
                  </a:schemeClr>
                </a:solidFill>
                <a:latin typeface="Calisto MT" pitchFamily="18" charset="0"/>
              </a:rPr>
              <a:t> of high temperature sodium test vessels</a:t>
            </a:r>
          </a:p>
        </p:txBody>
      </p:sp>
      <p:sp>
        <p:nvSpPr>
          <p:cNvPr id="20" name="Slide Number Placeholder 19"/>
          <p:cNvSpPr>
            <a:spLocks noGrp="1"/>
          </p:cNvSpPr>
          <p:nvPr>
            <p:ph type="sldNum" sz="quarter" idx="12"/>
          </p:nvPr>
        </p:nvSpPr>
        <p:spPr>
          <a:xfrm>
            <a:off x="6553200" y="6324600"/>
            <a:ext cx="2133600" cy="365125"/>
          </a:xfrm>
        </p:spPr>
        <p:txBody>
          <a:bodyPr/>
          <a:lstStyle/>
          <a:p>
            <a:fld id="{B6F15528-21DE-4FAA-801E-634DDDAF4B2B}" type="slidenum">
              <a:rPr lang="en-US" smtClean="0"/>
              <a:pPr/>
              <a:t>13</a:t>
            </a:fld>
            <a:endParaRPr lang="en-US" dirty="0"/>
          </a:p>
        </p:txBody>
      </p:sp>
      <p:sp>
        <p:nvSpPr>
          <p:cNvPr id="1065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6501" name="Picture 5"/>
          <p:cNvPicPr>
            <a:picLocks noChangeAspect="1" noChangeArrowheads="1"/>
          </p:cNvPicPr>
          <p:nvPr/>
        </p:nvPicPr>
        <p:blipFill>
          <a:blip r:embed="rId5" cstate="print"/>
          <a:srcRect l="62358" t="6057" r="866" b="51546"/>
          <a:stretch>
            <a:fillRect/>
          </a:stretch>
        </p:blipFill>
        <p:spPr bwMode="auto">
          <a:xfrm>
            <a:off x="7391400" y="1219200"/>
            <a:ext cx="1752600" cy="1066800"/>
          </a:xfrm>
          <a:prstGeom prst="rect">
            <a:avLst/>
          </a:prstGeom>
          <a:noFill/>
          <a:ln w="9525">
            <a:noFill/>
            <a:miter lim="800000"/>
            <a:headEnd/>
            <a:tailEnd/>
          </a:ln>
          <a:effectLst/>
        </p:spPr>
      </p:pic>
      <p:graphicFrame>
        <p:nvGraphicFramePr>
          <p:cNvPr id="21" name="Table 20"/>
          <p:cNvGraphicFramePr>
            <a:graphicFrameLocks noGrp="1"/>
          </p:cNvGraphicFramePr>
          <p:nvPr/>
        </p:nvGraphicFramePr>
        <p:xfrm>
          <a:off x="4343398" y="4191000"/>
          <a:ext cx="4495802" cy="2133601"/>
        </p:xfrm>
        <a:graphic>
          <a:graphicData uri="http://schemas.openxmlformats.org/drawingml/2006/table">
            <a:tbl>
              <a:tblPr/>
              <a:tblGrid>
                <a:gridCol w="534155">
                  <a:extLst>
                    <a:ext uri="{9D8B030D-6E8A-4147-A177-3AD203B41FA5}">
                      <a16:colId xmlns:a16="http://schemas.microsoft.com/office/drawing/2014/main" val="20000"/>
                    </a:ext>
                  </a:extLst>
                </a:gridCol>
                <a:gridCol w="761244">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685803">
                  <a:extLst>
                    <a:ext uri="{9D8B030D-6E8A-4147-A177-3AD203B41FA5}">
                      <a16:colId xmlns:a16="http://schemas.microsoft.com/office/drawing/2014/main" val="20005"/>
                    </a:ext>
                  </a:extLst>
                </a:gridCol>
              </a:tblGrid>
              <a:tr h="469374">
                <a:tc rowSpan="2">
                  <a:txBody>
                    <a:bodyPr/>
                    <a:lstStyle/>
                    <a:p>
                      <a:pPr marL="0" marR="0" indent="0" algn="ctr">
                        <a:lnSpc>
                          <a:spcPts val="1300"/>
                        </a:lnSpc>
                        <a:spcBef>
                          <a:spcPts val="0"/>
                        </a:spcBef>
                        <a:spcAft>
                          <a:spcPts val="0"/>
                        </a:spcAft>
                      </a:pPr>
                      <a:r>
                        <a:rPr lang="en-GB" sz="1000" dirty="0" err="1">
                          <a:latin typeface="Albertus MT Lt" pitchFamily="2" charset="0"/>
                          <a:ea typeface="Times New Roman"/>
                        </a:rPr>
                        <a:t>Sl.No</a:t>
                      </a:r>
                      <a:endParaRPr lang="en-US" sz="1000" dirty="0">
                        <a:latin typeface="Albertus MT Lt" pitchFamily="2" charset="0"/>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indent="0" algn="ctr">
                        <a:lnSpc>
                          <a:spcPts val="1300"/>
                        </a:lnSpc>
                        <a:spcBef>
                          <a:spcPts val="0"/>
                        </a:spcBef>
                        <a:spcAft>
                          <a:spcPts val="0"/>
                        </a:spcAft>
                      </a:pPr>
                      <a:r>
                        <a:rPr lang="en-GB" sz="1000" dirty="0">
                          <a:latin typeface="Albertus MT Lt" pitchFamily="2" charset="0"/>
                          <a:ea typeface="Times New Roman"/>
                        </a:rPr>
                        <a:t>Temp. of test vessel-1</a:t>
                      </a:r>
                      <a:endParaRPr lang="en-US" sz="1000" dirty="0">
                        <a:latin typeface="Albertus MT Lt" pitchFamily="2" charset="0"/>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0" algn="ctr">
                        <a:lnSpc>
                          <a:spcPts val="1300"/>
                        </a:lnSpc>
                        <a:spcBef>
                          <a:spcPts val="0"/>
                        </a:spcBef>
                        <a:spcAft>
                          <a:spcPts val="0"/>
                        </a:spcAft>
                      </a:pPr>
                      <a:r>
                        <a:rPr lang="en-GB" sz="1000" dirty="0">
                          <a:latin typeface="Albertus MT Lt" pitchFamily="2" charset="0"/>
                          <a:ea typeface="Times New Roman"/>
                        </a:rPr>
                        <a:t>Avg. Circumferential  temperature gradient</a:t>
                      </a:r>
                      <a:endParaRPr lang="en-US" sz="1000" dirty="0">
                        <a:latin typeface="Albertus MT Lt" pitchFamily="2" charset="0"/>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indent="0" algn="ctr">
                        <a:lnSpc>
                          <a:spcPts val="1300"/>
                        </a:lnSpc>
                        <a:spcBef>
                          <a:spcPts val="0"/>
                        </a:spcBef>
                        <a:spcAft>
                          <a:spcPts val="0"/>
                        </a:spcAft>
                      </a:pPr>
                      <a:r>
                        <a:rPr lang="en-GB" sz="1000" dirty="0">
                          <a:latin typeface="Albertus MT Lt" pitchFamily="2" charset="0"/>
                          <a:ea typeface="Times New Roman"/>
                        </a:rPr>
                        <a:t>Deflection of the vessel </a:t>
                      </a:r>
                      <a:endParaRPr lang="en-US" sz="1000" dirty="0">
                        <a:latin typeface="Albertus MT Lt" pitchFamily="2" charset="0"/>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91145">
                <a:tc vMerge="1">
                  <a:txBody>
                    <a:bodyPr/>
                    <a:lstStyle/>
                    <a:p>
                      <a:endParaRPr lang="en-US"/>
                    </a:p>
                  </a:txBody>
                  <a:tcPr/>
                </a:tc>
                <a:tc vMerge="1">
                  <a:txBody>
                    <a:bodyPr/>
                    <a:lstStyle/>
                    <a:p>
                      <a:endParaRPr lang="en-US"/>
                    </a:p>
                  </a:txBody>
                  <a:tcPr/>
                </a:tc>
                <a:tc>
                  <a:txBody>
                    <a:bodyPr/>
                    <a:lstStyle/>
                    <a:p>
                      <a:pPr marL="0" marR="0" indent="0" algn="ctr">
                        <a:lnSpc>
                          <a:spcPts val="1300"/>
                        </a:lnSpc>
                        <a:spcBef>
                          <a:spcPts val="0"/>
                        </a:spcBef>
                        <a:spcAft>
                          <a:spcPts val="0"/>
                        </a:spcAft>
                      </a:pPr>
                      <a:r>
                        <a:rPr lang="en-GB" sz="1000" dirty="0">
                          <a:latin typeface="Albertus MT Lt" pitchFamily="2" charset="0"/>
                          <a:ea typeface="Times New Roman"/>
                        </a:rPr>
                        <a:t>Numerical estimation </a:t>
                      </a:r>
                      <a:endParaRPr lang="en-US" sz="1000" dirty="0">
                        <a:latin typeface="Albertus MT Lt" pitchFamily="2" charset="0"/>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ts val="1300"/>
                        </a:lnSpc>
                        <a:spcBef>
                          <a:spcPts val="0"/>
                        </a:spcBef>
                        <a:spcAft>
                          <a:spcPts val="0"/>
                        </a:spcAft>
                      </a:pPr>
                      <a:r>
                        <a:rPr lang="en-GB" sz="1000">
                          <a:latin typeface="Albertus MT Lt" pitchFamily="2" charset="0"/>
                          <a:ea typeface="Times New Roman"/>
                        </a:rPr>
                        <a:t>Experimental</a:t>
                      </a:r>
                      <a:endParaRPr lang="en-US" sz="1000">
                        <a:latin typeface="Albertus MT Lt" pitchFamily="2" charset="0"/>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ts val="1300"/>
                        </a:lnSpc>
                        <a:spcBef>
                          <a:spcPts val="0"/>
                        </a:spcBef>
                        <a:spcAft>
                          <a:spcPts val="0"/>
                        </a:spcAft>
                      </a:pPr>
                      <a:r>
                        <a:rPr lang="en-GB" sz="1000">
                          <a:latin typeface="Albertus MT Lt" pitchFamily="2" charset="0"/>
                          <a:ea typeface="Times New Roman"/>
                        </a:rPr>
                        <a:t>Numerical estimation </a:t>
                      </a:r>
                      <a:endParaRPr lang="en-US" sz="1000">
                        <a:latin typeface="Albertus MT Lt" pitchFamily="2" charset="0"/>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ts val="1300"/>
                        </a:lnSpc>
                        <a:spcBef>
                          <a:spcPts val="0"/>
                        </a:spcBef>
                        <a:spcAft>
                          <a:spcPts val="0"/>
                        </a:spcAft>
                      </a:pPr>
                      <a:r>
                        <a:rPr lang="en-GB" sz="1000">
                          <a:latin typeface="Albertus MT Lt" pitchFamily="2" charset="0"/>
                          <a:ea typeface="Times New Roman"/>
                        </a:rPr>
                        <a:t>Experimental</a:t>
                      </a:r>
                      <a:endParaRPr lang="en-US" sz="1000">
                        <a:latin typeface="Albertus MT Lt" pitchFamily="2" charset="0"/>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8992">
                <a:tc gridSpan="6">
                  <a:txBody>
                    <a:bodyPr/>
                    <a:lstStyle/>
                    <a:p>
                      <a:pPr marL="0" marR="0" indent="0" algn="l">
                        <a:lnSpc>
                          <a:spcPts val="1300"/>
                        </a:lnSpc>
                        <a:spcBef>
                          <a:spcPts val="0"/>
                        </a:spcBef>
                        <a:spcAft>
                          <a:spcPts val="0"/>
                        </a:spcAft>
                      </a:pPr>
                      <a:r>
                        <a:rPr lang="en-US" sz="1000" dirty="0">
                          <a:latin typeface="Albertus MT Lt" pitchFamily="2" charset="0"/>
                          <a:ea typeface="Times New Roman"/>
                        </a:rPr>
                        <a:t>Without any baffle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12915">
                <a:tc>
                  <a:txBody>
                    <a:bodyPr/>
                    <a:lstStyle/>
                    <a:p>
                      <a:pPr marL="0" marR="0" indent="0" algn="ctr">
                        <a:lnSpc>
                          <a:spcPts val="1300"/>
                        </a:lnSpc>
                        <a:spcBef>
                          <a:spcPts val="0"/>
                        </a:spcBef>
                        <a:spcAft>
                          <a:spcPts val="0"/>
                        </a:spcAft>
                      </a:pPr>
                      <a:r>
                        <a:rPr lang="en-GB" sz="1000" dirty="0">
                          <a:latin typeface="Albertus MT Lt" pitchFamily="2" charset="0"/>
                          <a:ea typeface="Times New Roman"/>
                        </a:rPr>
                        <a:t>1</a:t>
                      </a:r>
                      <a:endParaRPr lang="en-US" sz="1000" dirty="0">
                        <a:latin typeface="Albertus MT Lt" pitchFamily="2" charset="0"/>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latinLnBrk="0" hangingPunct="1">
                        <a:lnSpc>
                          <a:spcPts val="1300"/>
                        </a:lnSpc>
                        <a:spcBef>
                          <a:spcPts val="0"/>
                        </a:spcBef>
                        <a:spcAft>
                          <a:spcPts val="0"/>
                        </a:spcAft>
                      </a:pPr>
                      <a:r>
                        <a:rPr lang="en-GB" sz="1000" kern="1200" dirty="0">
                          <a:solidFill>
                            <a:schemeClr val="tx1"/>
                          </a:solidFill>
                          <a:latin typeface="Albertus MT Lt" pitchFamily="2" charset="0"/>
                          <a:ea typeface="Times New Roman"/>
                          <a:cs typeface="+mn-cs"/>
                        </a:rPr>
                        <a:t>550° C</a:t>
                      </a:r>
                      <a:endParaRPr lang="en-US" sz="1000" kern="1200" dirty="0">
                        <a:solidFill>
                          <a:schemeClr val="tx1"/>
                        </a:solidFill>
                        <a:latin typeface="Albertus MT Lt" pitchFamily="2" charset="0"/>
                        <a:ea typeface="Times New Roman"/>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lang="en-GB" sz="1000" kern="1200" dirty="0">
                          <a:solidFill>
                            <a:schemeClr val="tx1"/>
                          </a:solidFill>
                          <a:latin typeface="Albertus MT Lt" pitchFamily="2" charset="0"/>
                          <a:ea typeface="Times New Roman"/>
                          <a:cs typeface="+mn-cs"/>
                        </a:rPr>
                        <a:t>28.25 °C</a:t>
                      </a:r>
                      <a:endParaRPr lang="en-US" sz="1000" kern="1200" dirty="0">
                        <a:solidFill>
                          <a:schemeClr val="tx1"/>
                        </a:solidFill>
                        <a:latin typeface="Albertus MT Lt" pitchFamily="2" charset="0"/>
                        <a:ea typeface="Times New Roman"/>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lang="en-GB" sz="1000" kern="1200" dirty="0" err="1">
                          <a:solidFill>
                            <a:schemeClr val="tx1"/>
                          </a:solidFill>
                          <a:latin typeface="Albertus MT Lt" pitchFamily="2" charset="0"/>
                          <a:ea typeface="Times New Roman"/>
                          <a:cs typeface="+mn-cs"/>
                        </a:rPr>
                        <a:t>30°C</a:t>
                      </a:r>
                      <a:endParaRPr lang="en-US" sz="1000" kern="1200" dirty="0">
                        <a:solidFill>
                          <a:schemeClr val="tx1"/>
                        </a:solidFill>
                        <a:latin typeface="Albertus MT Lt" pitchFamily="2" charset="0"/>
                        <a:ea typeface="Times New Roman"/>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lang="en-GB" sz="1000" kern="1200" dirty="0">
                          <a:solidFill>
                            <a:schemeClr val="tx1"/>
                          </a:solidFill>
                          <a:latin typeface="Albertus MT Lt" pitchFamily="2" charset="0"/>
                          <a:ea typeface="Times New Roman"/>
                          <a:cs typeface="+mn-cs"/>
                        </a:rPr>
                        <a:t>16.5 mm</a:t>
                      </a:r>
                      <a:endParaRPr lang="en-US" sz="1000" kern="1200" dirty="0">
                        <a:solidFill>
                          <a:schemeClr val="tx1"/>
                        </a:solidFill>
                        <a:latin typeface="Albertus MT Lt" pitchFamily="2" charset="0"/>
                        <a:ea typeface="Times New Roman"/>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lang="en-GB" sz="1000" kern="1200" dirty="0">
                          <a:solidFill>
                            <a:schemeClr val="tx1"/>
                          </a:solidFill>
                          <a:latin typeface="Albertus MT Lt" pitchFamily="2" charset="0"/>
                          <a:ea typeface="Times New Roman"/>
                          <a:cs typeface="+mn-cs"/>
                        </a:rPr>
                        <a:t>18 mm</a:t>
                      </a:r>
                      <a:endParaRPr lang="en-US" sz="1000" kern="1200" dirty="0">
                        <a:solidFill>
                          <a:schemeClr val="tx1"/>
                        </a:solidFill>
                        <a:latin typeface="Albertus MT Lt" pitchFamily="2" charset="0"/>
                        <a:ea typeface="Times New Roman"/>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6885">
                <a:tc gridSpan="6">
                  <a:txBody>
                    <a:bodyPr/>
                    <a:lstStyle/>
                    <a:p>
                      <a:pPr marL="0" marR="0" indent="0" algn="l">
                        <a:lnSpc>
                          <a:spcPts val="1300"/>
                        </a:lnSpc>
                        <a:spcBef>
                          <a:spcPts val="0"/>
                        </a:spcBef>
                        <a:spcAft>
                          <a:spcPts val="0"/>
                        </a:spcAft>
                      </a:pPr>
                      <a:r>
                        <a:rPr lang="en-US" sz="1000" dirty="0">
                          <a:latin typeface="Albertus MT Lt" pitchFamily="2" charset="0"/>
                          <a:ea typeface="Times New Roman"/>
                        </a:rPr>
                        <a:t>With baffle plates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294290">
                <a:tc>
                  <a:txBody>
                    <a:bodyPr/>
                    <a:lstStyle/>
                    <a:p>
                      <a:pPr marL="0" marR="0" indent="0" algn="ctr">
                        <a:lnSpc>
                          <a:spcPts val="1300"/>
                        </a:lnSpc>
                        <a:spcBef>
                          <a:spcPts val="0"/>
                        </a:spcBef>
                        <a:spcAft>
                          <a:spcPts val="0"/>
                        </a:spcAft>
                      </a:pPr>
                      <a:r>
                        <a:rPr lang="en-US" sz="1000" dirty="0">
                          <a:latin typeface="Albertus MT Lt" pitchFamily="2" charset="0"/>
                          <a:ea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lang="en-GB" sz="1000" kern="1200" dirty="0">
                          <a:solidFill>
                            <a:schemeClr val="tx1"/>
                          </a:solidFill>
                          <a:latin typeface="Albertus MT Lt" pitchFamily="2" charset="0"/>
                          <a:ea typeface="Times New Roman"/>
                          <a:cs typeface="+mn-cs"/>
                        </a:rPr>
                        <a:t>550° C</a:t>
                      </a:r>
                      <a:endParaRPr lang="en-US" sz="1000" kern="1200" dirty="0">
                        <a:solidFill>
                          <a:schemeClr val="tx1"/>
                        </a:solidFill>
                        <a:latin typeface="Albertus MT Lt" pitchFamily="2" charset="0"/>
                        <a:ea typeface="Times New Roman"/>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lang="en-US" sz="1000" kern="1200" dirty="0">
                          <a:solidFill>
                            <a:schemeClr val="tx1"/>
                          </a:solidFill>
                          <a:latin typeface="Albertus MT Lt" pitchFamily="2" charset="0"/>
                          <a:ea typeface="Times New Roman"/>
                          <a:cs typeface="+mn-cs"/>
                        </a:rPr>
                        <a:t>20.5°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lang="en-US" sz="1000" kern="1200" dirty="0">
                          <a:solidFill>
                            <a:schemeClr val="tx1"/>
                          </a:solidFill>
                          <a:latin typeface="Albertus MT Lt" pitchFamily="2" charset="0"/>
                          <a:ea typeface="Times New Roman"/>
                          <a:cs typeface="+mn-cs"/>
                        </a:rPr>
                        <a:t>20.5°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lang="en-GB" sz="1000" kern="1200" dirty="0">
                          <a:solidFill>
                            <a:schemeClr val="tx1"/>
                          </a:solidFill>
                          <a:latin typeface="Albertus MT Lt" pitchFamily="2" charset="0"/>
                          <a:ea typeface="Times New Roman"/>
                          <a:cs typeface="+mn-cs"/>
                        </a:rPr>
                        <a:t>11.75 mm</a:t>
                      </a:r>
                      <a:endParaRPr lang="en-US" sz="1000" kern="1200" dirty="0">
                        <a:solidFill>
                          <a:schemeClr val="tx1"/>
                        </a:solidFill>
                        <a:latin typeface="Albertus MT Lt" pitchFamily="2" charset="0"/>
                        <a:ea typeface="Times New Roman"/>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ts val="1300"/>
                        </a:lnSpc>
                        <a:spcBef>
                          <a:spcPts val="0"/>
                        </a:spcBef>
                        <a:spcAft>
                          <a:spcPts val="0"/>
                        </a:spcAft>
                        <a:buClrTx/>
                        <a:buSzTx/>
                        <a:buFontTx/>
                        <a:buNone/>
                        <a:tabLst/>
                        <a:defRPr/>
                      </a:pPr>
                      <a:r>
                        <a:rPr lang="en-GB" sz="1000" kern="1200" dirty="0">
                          <a:solidFill>
                            <a:schemeClr val="tx1"/>
                          </a:solidFill>
                          <a:latin typeface="Albertus MT Lt" pitchFamily="2" charset="0"/>
                          <a:ea typeface="Times New Roman"/>
                          <a:cs typeface="+mn-cs"/>
                        </a:rPr>
                        <a:t>11.0 mm</a:t>
                      </a:r>
                      <a:endParaRPr lang="en-US" sz="1000" kern="1200" dirty="0">
                        <a:solidFill>
                          <a:schemeClr val="tx1"/>
                        </a:solidFill>
                        <a:latin typeface="Albertus MT Lt" pitchFamily="2" charset="0"/>
                        <a:ea typeface="Times New Roman"/>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065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7" name="Picture 11"/>
          <p:cNvPicPr>
            <a:picLocks noChangeAspect="1" noChangeArrowheads="1"/>
          </p:cNvPicPr>
          <p:nvPr/>
        </p:nvPicPr>
        <p:blipFill>
          <a:blip r:embed="rId6" cstate="print"/>
          <a:srcRect r="28125"/>
          <a:stretch>
            <a:fillRect/>
          </a:stretch>
        </p:blipFill>
        <p:spPr bwMode="auto">
          <a:xfrm>
            <a:off x="4408174" y="1066800"/>
            <a:ext cx="2983226" cy="2613025"/>
          </a:xfrm>
          <a:prstGeom prst="rect">
            <a:avLst/>
          </a:prstGeom>
          <a:noFill/>
          <a:ln w="9525">
            <a:noFill/>
            <a:miter lim="800000"/>
            <a:headEnd/>
            <a:tailEnd/>
          </a:ln>
          <a:effectLst/>
        </p:spPr>
      </p:pic>
      <p:sp>
        <p:nvSpPr>
          <p:cNvPr id="29" name="Rectangle 28"/>
          <p:cNvSpPr/>
          <p:nvPr/>
        </p:nvSpPr>
        <p:spPr>
          <a:xfrm>
            <a:off x="4495800" y="3210580"/>
            <a:ext cx="4495800" cy="523220"/>
          </a:xfrm>
          <a:prstGeom prst="rect">
            <a:avLst/>
          </a:prstGeom>
        </p:spPr>
        <p:txBody>
          <a:bodyPr wrap="square">
            <a:spAutoFit/>
          </a:bodyPr>
          <a:lstStyle/>
          <a:p>
            <a:pPr algn="ctr"/>
            <a:r>
              <a:rPr lang="en-US" sz="1400" b="1" dirty="0">
                <a:solidFill>
                  <a:schemeClr val="tx2">
                    <a:lumMod val="75000"/>
                  </a:schemeClr>
                </a:solidFill>
                <a:latin typeface="Calisto MT" pitchFamily="18" charset="0"/>
              </a:rPr>
              <a:t>Comparison of circumferential temperature difference by theoretical and experimental with baffles</a:t>
            </a:r>
          </a:p>
        </p:txBody>
      </p:sp>
      <p:sp>
        <p:nvSpPr>
          <p:cNvPr id="22" name="Rectangle 21"/>
          <p:cNvSpPr/>
          <p:nvPr/>
        </p:nvSpPr>
        <p:spPr>
          <a:xfrm>
            <a:off x="228600" y="1469916"/>
            <a:ext cx="3962400" cy="3770263"/>
          </a:xfrm>
          <a:prstGeom prst="rect">
            <a:avLst/>
          </a:prstGeom>
        </p:spPr>
        <p:txBody>
          <a:bodyPr wrap="square">
            <a:spAutoFit/>
          </a:bodyPr>
          <a:lstStyle/>
          <a:p>
            <a:pPr marL="233363" indent="-233363" algn="just" eaLnBrk="0" fontAlgn="base" hangingPunct="0">
              <a:spcBef>
                <a:spcPct val="0"/>
              </a:spcBef>
              <a:spcAft>
                <a:spcPts val="600"/>
              </a:spcAft>
              <a:buFont typeface="Wingdings" pitchFamily="2" charset="2"/>
              <a:buChar char="§"/>
            </a:pPr>
            <a:r>
              <a:rPr lang="en-GB" sz="1600" b="1" dirty="0">
                <a:solidFill>
                  <a:srgbClr val="0215C6"/>
                </a:solidFill>
                <a:latin typeface="Calisto MT" pitchFamily="18" charset="0"/>
              </a:rPr>
              <a:t>Numerically estimated and experimentally observed values of circumferential temperature gradient with and without baffles were compared.</a:t>
            </a:r>
          </a:p>
          <a:p>
            <a:pPr marL="233363" indent="-233363" algn="just" eaLnBrk="0" fontAlgn="base" hangingPunct="0">
              <a:spcBef>
                <a:spcPct val="0"/>
              </a:spcBef>
              <a:spcAft>
                <a:spcPts val="600"/>
              </a:spcAft>
              <a:buFont typeface="Wingdings" pitchFamily="2" charset="2"/>
              <a:buChar char="§"/>
            </a:pPr>
            <a:r>
              <a:rPr lang="en-GB" sz="1600" b="1" dirty="0">
                <a:solidFill>
                  <a:srgbClr val="CC00CC"/>
                </a:solidFill>
                <a:latin typeface="Calisto MT" pitchFamily="18" charset="0"/>
              </a:rPr>
              <a:t>The results obtained from </a:t>
            </a:r>
            <a:r>
              <a:rPr lang="en-GB" sz="1600" b="1" dirty="0" err="1">
                <a:solidFill>
                  <a:srgbClr val="CC00CC"/>
                </a:solidFill>
                <a:latin typeface="Calisto MT" pitchFamily="18" charset="0"/>
              </a:rPr>
              <a:t>CFD</a:t>
            </a:r>
            <a:r>
              <a:rPr lang="en-GB" sz="1600" b="1" dirty="0">
                <a:solidFill>
                  <a:srgbClr val="CC00CC"/>
                </a:solidFill>
                <a:latin typeface="Calisto MT" pitchFamily="18" charset="0"/>
              </a:rPr>
              <a:t> was found to be satisfactory.</a:t>
            </a:r>
          </a:p>
          <a:p>
            <a:pPr marL="233363" indent="-233363" algn="just" eaLnBrk="0" fontAlgn="base" hangingPunct="0">
              <a:spcBef>
                <a:spcPct val="0"/>
              </a:spcBef>
              <a:spcAft>
                <a:spcPts val="600"/>
              </a:spcAft>
              <a:buFont typeface="Wingdings" pitchFamily="2" charset="2"/>
              <a:buChar char="§"/>
            </a:pPr>
            <a:r>
              <a:rPr lang="en-GB" sz="1600" b="1" dirty="0">
                <a:solidFill>
                  <a:srgbClr val="0215C6"/>
                </a:solidFill>
                <a:latin typeface="Calisto MT" pitchFamily="18" charset="0"/>
              </a:rPr>
              <a:t>There was significant reduction in the circumferential temperature gradient by providing baffles plates. </a:t>
            </a:r>
          </a:p>
          <a:p>
            <a:pPr marL="233363" indent="-233363" algn="just" eaLnBrk="0" fontAlgn="base" hangingPunct="0">
              <a:spcBef>
                <a:spcPct val="0"/>
              </a:spcBef>
              <a:spcAft>
                <a:spcPts val="600"/>
              </a:spcAft>
              <a:buFont typeface="Wingdings" pitchFamily="2" charset="2"/>
              <a:buChar char="§"/>
            </a:pPr>
            <a:r>
              <a:rPr lang="en-GB" sz="1600" b="1" dirty="0">
                <a:solidFill>
                  <a:srgbClr val="CC00CC"/>
                </a:solidFill>
                <a:latin typeface="Calisto MT" pitchFamily="18" charset="0"/>
              </a:rPr>
              <a:t>Based on the this investigation, baffles were provided in all other sodium test vessels in the large component test rig (</a:t>
            </a:r>
            <a:r>
              <a:rPr lang="en-GB" sz="1600" b="1" dirty="0" err="1">
                <a:solidFill>
                  <a:srgbClr val="CC00CC"/>
                </a:solidFill>
                <a:latin typeface="Calisto MT" pitchFamily="18" charset="0"/>
              </a:rPr>
              <a:t>LCTR</a:t>
            </a:r>
            <a:r>
              <a:rPr lang="en-GB" sz="1600" b="1" dirty="0">
                <a:solidFill>
                  <a:srgbClr val="CC00CC"/>
                </a:solidFill>
                <a:latin typeface="Calisto MT" pitchFamily="18" charset="0"/>
              </a:rPr>
              <a:t>) at </a:t>
            </a:r>
            <a:r>
              <a:rPr lang="en-GB" sz="1600" b="1" dirty="0" err="1">
                <a:solidFill>
                  <a:srgbClr val="CC00CC"/>
                </a:solidFill>
                <a:latin typeface="Calisto MT" pitchFamily="18" charset="0"/>
              </a:rPr>
              <a:t>IGCAR</a:t>
            </a:r>
            <a:endParaRPr lang="en-US" sz="1600" b="1" dirty="0">
              <a:solidFill>
                <a:srgbClr val="CC00CC"/>
              </a:solidFill>
              <a:latin typeface="Calisto MT"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AutoShape 5" descr="Department of Atomic Energy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1" name="Picture 7" descr="Department of Atomic Energy - Wikipedia"/>
          <p:cNvPicPr>
            <a:picLocks noChangeAspect="1" noChangeArrowheads="1"/>
          </p:cNvPicPr>
          <p:nvPr/>
        </p:nvPicPr>
        <p:blipFill>
          <a:blip r:embed="rId3" cstate="print"/>
          <a:srcRect/>
          <a:stretch>
            <a:fillRect/>
          </a:stretch>
        </p:blipFill>
        <p:spPr bwMode="auto">
          <a:xfrm>
            <a:off x="42163" y="45676"/>
            <a:ext cx="844102" cy="914444"/>
          </a:xfrm>
          <a:prstGeom prst="rect">
            <a:avLst/>
          </a:prstGeom>
          <a:noFill/>
        </p:spPr>
      </p:pic>
      <p:sp>
        <p:nvSpPr>
          <p:cNvPr id="1033" name="AutoShape 9" descr="International Atomic Energy Agency (IAEA)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5" name="AutoShape 11" descr="International Atomic Energy Agency (IAEA)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7" name="AutoShape 13" descr="IAEA Hiring for Nuclear Security Officer Position for Physical Protection  Systems – WI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9" name="AutoShape 15" descr="IAEA Hiring for Nuclear Security Officer Position for Physical Protection  Systems – WI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1" name="AutoShape 17" descr="IAEA Hiring for Nuclear Security Officer Position for Physical Protection  Systems – WI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3" name="AutoShape 19" descr="IAEA must obtain information through legal means: international law expert  - Tehran Tim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44" name="Picture 20" descr="C:\Users\USER\Desktop\3486154.jpg"/>
          <p:cNvPicPr>
            <a:picLocks noChangeAspect="1" noChangeArrowheads="1"/>
          </p:cNvPicPr>
          <p:nvPr/>
        </p:nvPicPr>
        <p:blipFill>
          <a:blip r:embed="rId4" cstate="print"/>
          <a:srcRect/>
          <a:stretch>
            <a:fillRect/>
          </a:stretch>
        </p:blipFill>
        <p:spPr bwMode="auto">
          <a:xfrm>
            <a:off x="8088923" y="68580"/>
            <a:ext cx="995610" cy="845820"/>
          </a:xfrm>
          <a:prstGeom prst="rect">
            <a:avLst/>
          </a:prstGeom>
          <a:noFill/>
        </p:spPr>
      </p:pic>
      <p:sp>
        <p:nvSpPr>
          <p:cNvPr id="13" name="Title 1"/>
          <p:cNvSpPr txBox="1">
            <a:spLocks/>
          </p:cNvSpPr>
          <p:nvPr/>
        </p:nvSpPr>
        <p:spPr>
          <a:xfrm>
            <a:off x="0" y="0"/>
            <a:ext cx="9144000" cy="990600"/>
          </a:xfrm>
          <a:prstGeom prst="rect">
            <a:avLst/>
          </a:prstGeom>
          <a:ln w="25400">
            <a:solidFill>
              <a:schemeClr val="accent1"/>
            </a:solidFill>
          </a:ln>
        </p:spPr>
        <p:txBody>
          <a:bodyPr anchor="ctr" anchorCtr="0">
            <a:noAutofit/>
          </a:bodyPr>
          <a:lstStyle/>
          <a:p>
            <a:pPr lvl="0" algn="ctr">
              <a:spcBef>
                <a:spcPct val="0"/>
              </a:spcBef>
              <a:defRPr/>
            </a:pPr>
            <a:r>
              <a:rPr lang="en-US" sz="2800" b="1" dirty="0">
                <a:solidFill>
                  <a:schemeClr val="tx2">
                    <a:lumMod val="75000"/>
                  </a:schemeClr>
                </a:solidFill>
                <a:latin typeface="Calisto MT" pitchFamily="18" charset="0"/>
              </a:rPr>
              <a:t>CONCLUSION</a:t>
            </a:r>
          </a:p>
        </p:txBody>
      </p:sp>
      <p:sp>
        <p:nvSpPr>
          <p:cNvPr id="20" name="Slide Number Placeholder 19"/>
          <p:cNvSpPr>
            <a:spLocks noGrp="1"/>
          </p:cNvSpPr>
          <p:nvPr>
            <p:ph type="sldNum" sz="quarter" idx="12"/>
          </p:nvPr>
        </p:nvSpPr>
        <p:spPr>
          <a:xfrm>
            <a:off x="6553200" y="6324600"/>
            <a:ext cx="2133600" cy="365125"/>
          </a:xfrm>
        </p:spPr>
        <p:txBody>
          <a:bodyPr/>
          <a:lstStyle/>
          <a:p>
            <a:fld id="{B6F15528-21DE-4FAA-801E-634DDDAF4B2B}" type="slidenum">
              <a:rPr lang="en-US" smtClean="0"/>
              <a:pPr/>
              <a:t>14</a:t>
            </a:fld>
            <a:endParaRPr lang="en-US" dirty="0"/>
          </a:p>
        </p:txBody>
      </p:sp>
      <p:sp>
        <p:nvSpPr>
          <p:cNvPr id="23" name="Rectangle 22"/>
          <p:cNvSpPr/>
          <p:nvPr/>
        </p:nvSpPr>
        <p:spPr>
          <a:xfrm>
            <a:off x="152400" y="1075962"/>
            <a:ext cx="8839200" cy="5555367"/>
          </a:xfrm>
          <a:prstGeom prst="rect">
            <a:avLst/>
          </a:prstGeom>
        </p:spPr>
        <p:txBody>
          <a:bodyPr wrap="square">
            <a:spAutoFit/>
          </a:bodyPr>
          <a:lstStyle/>
          <a:p>
            <a:pPr marL="233363" indent="-233363">
              <a:spcAft>
                <a:spcPts val="400"/>
              </a:spcAft>
              <a:buFont typeface="Wingdings" pitchFamily="2" charset="2"/>
              <a:buChar char="§"/>
            </a:pPr>
            <a:r>
              <a:rPr lang="en-US" sz="1600" b="1" dirty="0">
                <a:solidFill>
                  <a:srgbClr val="0215C6"/>
                </a:solidFill>
                <a:latin typeface="Calisto MT" pitchFamily="18" charset="0"/>
              </a:rPr>
              <a:t>Experimental thermal hydraulic studies in SFR systems include various testing and simulation in both sodium and water. </a:t>
            </a:r>
            <a:endParaRPr lang="en-GB" sz="1600" b="1" dirty="0">
              <a:solidFill>
                <a:srgbClr val="0215C6"/>
              </a:solidFill>
              <a:latin typeface="Calisto MT" pitchFamily="18" charset="0"/>
            </a:endParaRPr>
          </a:p>
          <a:p>
            <a:pPr marL="233363" indent="-233363">
              <a:spcAft>
                <a:spcPts val="400"/>
              </a:spcAft>
              <a:buFont typeface="Wingdings" pitchFamily="2" charset="2"/>
              <a:buChar char="§"/>
            </a:pPr>
            <a:r>
              <a:rPr lang="en-GB" sz="1600" b="1" dirty="0">
                <a:solidFill>
                  <a:srgbClr val="CC00CC"/>
                </a:solidFill>
                <a:latin typeface="Calisto MT" pitchFamily="18" charset="0"/>
              </a:rPr>
              <a:t>The hydraulic responses of the sodium by - testing in water with suitable similarity criteria. </a:t>
            </a:r>
          </a:p>
          <a:p>
            <a:pPr marL="233363" indent="-233363" algn="just">
              <a:spcAft>
                <a:spcPts val="400"/>
              </a:spcAft>
              <a:buFont typeface="Wingdings" pitchFamily="2" charset="2"/>
              <a:buChar char="§"/>
            </a:pPr>
            <a:r>
              <a:rPr lang="en-GB" sz="1600" b="1" dirty="0">
                <a:solidFill>
                  <a:srgbClr val="0215C6"/>
                </a:solidFill>
                <a:latin typeface="Calisto MT" pitchFamily="18" charset="0"/>
              </a:rPr>
              <a:t>The thermal response of the sodium systems by - experiments in sodium.</a:t>
            </a:r>
          </a:p>
          <a:p>
            <a:pPr marL="233363" indent="-233363" algn="just">
              <a:spcAft>
                <a:spcPts val="400"/>
              </a:spcAft>
              <a:buFont typeface="Wingdings" pitchFamily="2" charset="2"/>
              <a:buChar char="§"/>
            </a:pPr>
            <a:r>
              <a:rPr lang="en-US" sz="1600" b="1" dirty="0">
                <a:solidFill>
                  <a:srgbClr val="CC00CC"/>
                </a:solidFill>
                <a:latin typeface="Calisto MT" pitchFamily="18" charset="0"/>
              </a:rPr>
              <a:t>Large scale model test facilities for carrying out various thermal hydraulic tests were presented</a:t>
            </a:r>
            <a:endParaRPr lang="en-GB" sz="1600" b="1" dirty="0">
              <a:solidFill>
                <a:srgbClr val="CC00CC"/>
              </a:solidFill>
              <a:latin typeface="Calisto MT" pitchFamily="18" charset="0"/>
            </a:endParaRPr>
          </a:p>
          <a:p>
            <a:pPr marL="233363" indent="-233363" algn="just">
              <a:spcAft>
                <a:spcPts val="400"/>
              </a:spcAft>
              <a:buFont typeface="Wingdings" pitchFamily="2" charset="2"/>
              <a:buChar char="§"/>
            </a:pPr>
            <a:r>
              <a:rPr lang="en-US" sz="1600" b="1" dirty="0">
                <a:solidFill>
                  <a:srgbClr val="0215C6"/>
                </a:solidFill>
                <a:latin typeface="Calisto MT" pitchFamily="18" charset="0"/>
              </a:rPr>
              <a:t>Velocity at the free surface in the hot pools of </a:t>
            </a:r>
            <a:r>
              <a:rPr lang="en-US" sz="1600" b="1" dirty="0" err="1">
                <a:solidFill>
                  <a:srgbClr val="0215C6"/>
                </a:solidFill>
                <a:latin typeface="Calisto MT" pitchFamily="18" charset="0"/>
              </a:rPr>
              <a:t>FBR</a:t>
            </a:r>
            <a:r>
              <a:rPr lang="en-US" sz="1600" b="1" dirty="0">
                <a:solidFill>
                  <a:srgbClr val="0215C6"/>
                </a:solidFill>
                <a:latin typeface="Calisto MT" pitchFamily="18" charset="0"/>
              </a:rPr>
              <a:t> were studied by velocity mapping in 5/8 scale hydraulic model using ultrasonic velocity profiler. </a:t>
            </a:r>
          </a:p>
          <a:p>
            <a:pPr marL="233363" indent="-233363" algn="just">
              <a:spcAft>
                <a:spcPts val="400"/>
              </a:spcAft>
              <a:buFont typeface="Wingdings" pitchFamily="2" charset="2"/>
              <a:buChar char="§"/>
            </a:pPr>
            <a:r>
              <a:rPr lang="en-US" sz="1600" b="1" dirty="0">
                <a:solidFill>
                  <a:srgbClr val="CC00CC"/>
                </a:solidFill>
                <a:latin typeface="Calisto MT" pitchFamily="18" charset="0"/>
              </a:rPr>
              <a:t>The maximum free surface velocity was reduced by 42% with the deployment of horizontal baffle plates and by 52% with an additional graded porosity skirt with respect to the reference design case. </a:t>
            </a:r>
          </a:p>
          <a:p>
            <a:pPr marL="233363" indent="-233363" algn="just">
              <a:spcAft>
                <a:spcPts val="400"/>
              </a:spcAft>
              <a:buFont typeface="Wingdings" pitchFamily="2" charset="2"/>
              <a:buChar char="§"/>
            </a:pPr>
            <a:r>
              <a:rPr lang="en-US" sz="1600" b="1" dirty="0">
                <a:solidFill>
                  <a:srgbClr val="0215C6"/>
                </a:solidFill>
                <a:latin typeface="Calisto MT" pitchFamily="18" charset="0"/>
              </a:rPr>
              <a:t>Reduction in maximum free surface velocity reduced the risk of gas entrainment.</a:t>
            </a:r>
          </a:p>
          <a:p>
            <a:pPr marL="233363" indent="-233363" algn="just">
              <a:spcAft>
                <a:spcPts val="400"/>
              </a:spcAft>
              <a:buFont typeface="Wingdings" pitchFamily="2" charset="2"/>
              <a:buChar char="§"/>
            </a:pPr>
            <a:r>
              <a:rPr lang="en-US" sz="1600" b="1" dirty="0">
                <a:solidFill>
                  <a:srgbClr val="CC00CC"/>
                </a:solidFill>
                <a:latin typeface="Calisto MT" pitchFamily="18" charset="0"/>
              </a:rPr>
              <a:t>With the deployment of gas entrainment mitigation devices, the amplitude and dominant frequency of free level fluctuation was also reduced. </a:t>
            </a:r>
          </a:p>
          <a:p>
            <a:pPr marL="233363" indent="-233363" algn="just">
              <a:spcAft>
                <a:spcPts val="400"/>
              </a:spcAft>
              <a:buFont typeface="Wingdings" pitchFamily="2" charset="2"/>
              <a:buChar char="§"/>
            </a:pPr>
            <a:r>
              <a:rPr lang="en-US" sz="1600" b="1" dirty="0">
                <a:solidFill>
                  <a:srgbClr val="0215C6"/>
                </a:solidFill>
                <a:latin typeface="Calisto MT" pitchFamily="18" charset="0"/>
              </a:rPr>
              <a:t>An optimized design of the surge tank was arrived where the pressure drop in the system was reduced by 48 % of the reference design. This resulted in a reduction in the secondary sodium pump duty by 5.5 % of its nominal capacity. </a:t>
            </a:r>
          </a:p>
          <a:p>
            <a:pPr marL="233363" indent="-233363" algn="just">
              <a:spcAft>
                <a:spcPts val="400"/>
              </a:spcAft>
              <a:buFont typeface="Wingdings" pitchFamily="2" charset="2"/>
              <a:buChar char="§"/>
            </a:pPr>
            <a:r>
              <a:rPr lang="en-US" sz="1600" b="1" dirty="0">
                <a:solidFill>
                  <a:srgbClr val="CC00CC"/>
                </a:solidFill>
                <a:latin typeface="Calisto MT" pitchFamily="18" charset="0"/>
              </a:rPr>
              <a:t>From pressure transient experiments, the influence of gas entrainment mitigation devices on pressure surge absorbing capability of a surge tank was found to be insignificant. </a:t>
            </a:r>
          </a:p>
          <a:p>
            <a:pPr marL="233363" indent="-233363" algn="just">
              <a:spcAft>
                <a:spcPts val="400"/>
              </a:spcAft>
              <a:buFont typeface="Wingdings" pitchFamily="2" charset="2"/>
              <a:buChar char="§"/>
            </a:pPr>
            <a:r>
              <a:rPr lang="en-US" sz="1600" b="1" dirty="0">
                <a:solidFill>
                  <a:srgbClr val="0215C6"/>
                </a:solidFill>
                <a:latin typeface="Calisto MT" pitchFamily="18" charset="0"/>
              </a:rPr>
              <a:t>The circumferential temperature distribution in the sodium test vessels were reduced by incorporating baffle plates in the annular spaces in the sodium test vessels.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2849562"/>
          </a:xfrm>
          <a:ln>
            <a:solidFill>
              <a:srgbClr val="33CCFF"/>
            </a:solidFill>
          </a:ln>
        </p:spPr>
        <p:txBody>
          <a:bodyPr>
            <a:normAutofit/>
          </a:bodyPr>
          <a:lstStyle/>
          <a:p>
            <a:r>
              <a:rPr lang="en-US" sz="9600" b="1" dirty="0">
                <a:solidFill>
                  <a:srgbClr val="7030A0"/>
                </a:solidFill>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AutoShape 5" descr="Department of Atomic Energy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1" name="Picture 7" descr="Department of Atomic Energy - Wikipedia"/>
          <p:cNvPicPr>
            <a:picLocks noChangeAspect="1" noChangeArrowheads="1"/>
          </p:cNvPicPr>
          <p:nvPr/>
        </p:nvPicPr>
        <p:blipFill>
          <a:blip r:embed="rId3" cstate="print"/>
          <a:srcRect/>
          <a:stretch>
            <a:fillRect/>
          </a:stretch>
        </p:blipFill>
        <p:spPr bwMode="auto">
          <a:xfrm>
            <a:off x="42163" y="45676"/>
            <a:ext cx="844102" cy="914444"/>
          </a:xfrm>
          <a:prstGeom prst="rect">
            <a:avLst/>
          </a:prstGeom>
          <a:noFill/>
        </p:spPr>
      </p:pic>
      <p:sp>
        <p:nvSpPr>
          <p:cNvPr id="1033" name="AutoShape 9" descr="International Atomic Energy Agency (IAEA)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5" name="AutoShape 11" descr="International Atomic Energy Agency (IAEA)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7" name="AutoShape 13" descr="IAEA Hiring for Nuclear Security Officer Position for Physical Protection  Systems – WI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9" name="AutoShape 15" descr="IAEA Hiring for Nuclear Security Officer Position for Physical Protection  Systems – WI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1" name="AutoShape 17" descr="IAEA Hiring for Nuclear Security Officer Position for Physical Protection  Systems – WI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3" name="AutoShape 19" descr="IAEA must obtain information through legal means: international law expert  - Tehran Tim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44" name="Picture 20" descr="C:\Users\USER\Desktop\3486154.jpg"/>
          <p:cNvPicPr>
            <a:picLocks noChangeAspect="1" noChangeArrowheads="1"/>
          </p:cNvPicPr>
          <p:nvPr/>
        </p:nvPicPr>
        <p:blipFill>
          <a:blip r:embed="rId4" cstate="print"/>
          <a:srcRect/>
          <a:stretch>
            <a:fillRect/>
          </a:stretch>
        </p:blipFill>
        <p:spPr bwMode="auto">
          <a:xfrm>
            <a:off x="8088923" y="68580"/>
            <a:ext cx="995610" cy="845820"/>
          </a:xfrm>
          <a:prstGeom prst="rect">
            <a:avLst/>
          </a:prstGeom>
          <a:noFill/>
        </p:spPr>
      </p:pic>
      <p:sp>
        <p:nvSpPr>
          <p:cNvPr id="13" name="Title 1"/>
          <p:cNvSpPr txBox="1">
            <a:spLocks/>
          </p:cNvSpPr>
          <p:nvPr/>
        </p:nvSpPr>
        <p:spPr>
          <a:xfrm>
            <a:off x="0" y="0"/>
            <a:ext cx="9144000" cy="990600"/>
          </a:xfrm>
          <a:prstGeom prst="rect">
            <a:avLst/>
          </a:prstGeom>
          <a:ln w="25400">
            <a:solidFill>
              <a:schemeClr val="accent1"/>
            </a:solidFill>
          </a:ln>
        </p:spPr>
        <p:txBody>
          <a:bodyPr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a:ln>
                  <a:noFill/>
                </a:ln>
                <a:solidFill>
                  <a:schemeClr val="tx2">
                    <a:lumMod val="75000"/>
                  </a:schemeClr>
                </a:solidFill>
                <a:effectLst/>
                <a:uLnTx/>
                <a:uFillTx/>
                <a:latin typeface="Calisto MT" pitchFamily="18" charset="0"/>
                <a:ea typeface="+mn-ea"/>
                <a:cs typeface="+mn-cs"/>
              </a:rPr>
              <a:t>INTRODUCTION</a:t>
            </a:r>
            <a:endParaRPr kumimoji="0" lang="en-US" sz="2800" b="1" i="0" u="none" strike="noStrike" kern="1200" cap="none" spc="0" normalizeH="0" baseline="0" noProof="0" dirty="0">
              <a:ln>
                <a:noFill/>
              </a:ln>
              <a:solidFill>
                <a:schemeClr val="tx2">
                  <a:lumMod val="75000"/>
                </a:schemeClr>
              </a:solidFill>
              <a:effectLst/>
              <a:uLnTx/>
              <a:uFillTx/>
              <a:latin typeface="Calisto MT" pitchFamily="18" charset="0"/>
              <a:ea typeface="+mn-ea"/>
              <a:cs typeface="+mn-cs"/>
            </a:endParaRPr>
          </a:p>
        </p:txBody>
      </p:sp>
      <p:sp>
        <p:nvSpPr>
          <p:cNvPr id="15" name="Rectangle 14"/>
          <p:cNvSpPr/>
          <p:nvPr/>
        </p:nvSpPr>
        <p:spPr>
          <a:xfrm>
            <a:off x="228600" y="1167586"/>
            <a:ext cx="8704385" cy="2000548"/>
          </a:xfrm>
          <a:prstGeom prst="rect">
            <a:avLst/>
          </a:prstGeom>
          <a:ln>
            <a:solidFill>
              <a:schemeClr val="accent1"/>
            </a:solidFill>
          </a:ln>
        </p:spPr>
        <p:txBody>
          <a:bodyPr wrap="square">
            <a:spAutoFit/>
          </a:bodyPr>
          <a:lstStyle/>
          <a:p>
            <a:pPr marL="233363" indent="-233363">
              <a:spcAft>
                <a:spcPts val="400"/>
              </a:spcAft>
              <a:buFont typeface="Wingdings" pitchFamily="2" charset="2"/>
              <a:buChar char="§"/>
            </a:pPr>
            <a:r>
              <a:rPr lang="en-US" sz="1600" b="1" dirty="0">
                <a:solidFill>
                  <a:srgbClr val="0215C6"/>
                </a:solidFill>
                <a:latin typeface="Calisto MT" pitchFamily="18" charset="0"/>
              </a:rPr>
              <a:t>Prototype Fast Breeder reactor (PFBR) is a 500 </a:t>
            </a:r>
            <a:r>
              <a:rPr lang="en-US" sz="1600" b="1" dirty="0" err="1">
                <a:solidFill>
                  <a:srgbClr val="0215C6"/>
                </a:solidFill>
                <a:latin typeface="Calisto MT" pitchFamily="18" charset="0"/>
              </a:rPr>
              <a:t>MWe</a:t>
            </a:r>
            <a:r>
              <a:rPr lang="en-US" sz="1600" b="1" dirty="0">
                <a:solidFill>
                  <a:srgbClr val="0215C6"/>
                </a:solidFill>
                <a:latin typeface="Calisto MT" pitchFamily="18" charset="0"/>
              </a:rPr>
              <a:t> Sodium cooled Fast Reactor (SFR) which is under commissioning at Kalpakkam, India. </a:t>
            </a:r>
            <a:endParaRPr lang="en-GB" sz="1600" b="1" dirty="0">
              <a:solidFill>
                <a:srgbClr val="0215C6"/>
              </a:solidFill>
              <a:latin typeface="Calisto MT" pitchFamily="18" charset="0"/>
            </a:endParaRPr>
          </a:p>
          <a:p>
            <a:pPr marL="233363" indent="-233363">
              <a:spcAft>
                <a:spcPts val="400"/>
              </a:spcAft>
              <a:buFont typeface="Wingdings" pitchFamily="2" charset="2"/>
              <a:buChar char="§"/>
            </a:pPr>
            <a:r>
              <a:rPr lang="en-GB" sz="1600" b="1" dirty="0">
                <a:solidFill>
                  <a:srgbClr val="CC00CC"/>
                </a:solidFill>
                <a:latin typeface="Calisto MT" pitchFamily="18" charset="0"/>
              </a:rPr>
              <a:t>Experimental thermal hydraulic studies in reactor  systems include various testing and simulation in both water and sodium. </a:t>
            </a:r>
          </a:p>
          <a:p>
            <a:pPr marL="233363" indent="-233363">
              <a:spcAft>
                <a:spcPts val="400"/>
              </a:spcAft>
              <a:buFont typeface="Wingdings" pitchFamily="2" charset="2"/>
              <a:buChar char="§"/>
            </a:pPr>
            <a:r>
              <a:rPr lang="en-GB" sz="1600" b="1" dirty="0">
                <a:solidFill>
                  <a:srgbClr val="0215C6"/>
                </a:solidFill>
                <a:latin typeface="Calisto MT" pitchFamily="18" charset="0"/>
              </a:rPr>
              <a:t>The hydraulic responses of the sodium can be precisely predicted by testing in water with suitable similarity criteria. </a:t>
            </a:r>
          </a:p>
          <a:p>
            <a:pPr marL="233363" indent="-233363">
              <a:spcAft>
                <a:spcPts val="400"/>
              </a:spcAft>
              <a:buFont typeface="Wingdings" pitchFamily="2" charset="2"/>
              <a:buChar char="§"/>
            </a:pPr>
            <a:r>
              <a:rPr lang="en-GB" sz="1600" b="1" dirty="0">
                <a:solidFill>
                  <a:srgbClr val="CC00CC"/>
                </a:solidFill>
                <a:latin typeface="Calisto MT" pitchFamily="18" charset="0"/>
              </a:rPr>
              <a:t>The thermal response of the sodium systems is obtained by experiments in sodium.</a:t>
            </a:r>
            <a:r>
              <a:rPr lang="en-US" b="1" dirty="0">
                <a:solidFill>
                  <a:srgbClr val="0215C6"/>
                </a:solidFill>
                <a:latin typeface="Calisto MT" pitchFamily="18" charset="0"/>
              </a:rPr>
              <a:t> </a:t>
            </a:r>
            <a:endParaRPr lang="en-GB" b="1" dirty="0">
              <a:solidFill>
                <a:srgbClr val="CC00CC"/>
              </a:solidFill>
              <a:latin typeface="Calisto MT" pitchFamily="18" charset="0"/>
            </a:endParaRPr>
          </a:p>
        </p:txBody>
      </p:sp>
      <p:sp>
        <p:nvSpPr>
          <p:cNvPr id="16" name="Rectangle 15"/>
          <p:cNvSpPr/>
          <p:nvPr/>
        </p:nvSpPr>
        <p:spPr>
          <a:xfrm>
            <a:off x="257175" y="3505200"/>
            <a:ext cx="5486707" cy="369332"/>
          </a:xfrm>
          <a:prstGeom prst="rect">
            <a:avLst/>
          </a:prstGeom>
          <a:solidFill>
            <a:schemeClr val="tx2">
              <a:lumMod val="75000"/>
            </a:schemeClr>
          </a:solidFill>
          <a:ln>
            <a:solidFill>
              <a:schemeClr val="accent1"/>
            </a:solidFill>
          </a:ln>
        </p:spPr>
        <p:txBody>
          <a:bodyPr wrap="square">
            <a:spAutoFit/>
          </a:bodyPr>
          <a:lstStyle/>
          <a:p>
            <a:pPr lvl="0" algn="ctr">
              <a:spcBef>
                <a:spcPct val="0"/>
              </a:spcBef>
              <a:defRPr/>
            </a:pPr>
            <a:r>
              <a:rPr lang="en-GB" b="1" dirty="0">
                <a:solidFill>
                  <a:schemeClr val="bg1"/>
                </a:solidFill>
                <a:latin typeface="Calisto MT" pitchFamily="18" charset="0"/>
              </a:rPr>
              <a:t>Hydraulic experiments in large scale water models</a:t>
            </a:r>
            <a:endParaRPr lang="en-US" b="1" dirty="0">
              <a:solidFill>
                <a:schemeClr val="bg1"/>
              </a:solidFill>
              <a:latin typeface="Calisto MT" pitchFamily="18" charset="0"/>
            </a:endParaRPr>
          </a:p>
        </p:txBody>
      </p:sp>
      <p:sp>
        <p:nvSpPr>
          <p:cNvPr id="17" name="Content Placeholder 4"/>
          <p:cNvSpPr txBox="1">
            <a:spLocks/>
          </p:cNvSpPr>
          <p:nvPr/>
        </p:nvSpPr>
        <p:spPr>
          <a:xfrm>
            <a:off x="269630" y="4038600"/>
            <a:ext cx="8644724" cy="990600"/>
          </a:xfrm>
          <a:prstGeom prst="rect">
            <a:avLst/>
          </a:prstGeom>
          <a:noFill/>
          <a:ln>
            <a:solidFill>
              <a:schemeClr val="tx1"/>
            </a:solidFill>
          </a:ln>
        </p:spPr>
        <p:txBody>
          <a:bodyPr/>
          <a:lstStyle/>
          <a:p>
            <a:pPr marL="457200" marR="0" lvl="0" indent="-457200" algn="l" defTabSz="914400" rtl="0" eaLnBrk="1" fontAlgn="auto" latinLnBrk="0" hangingPunct="1">
              <a:spcAft>
                <a:spcPts val="0"/>
              </a:spcAft>
              <a:buClrTx/>
              <a:buSzTx/>
              <a:buFont typeface="+mj-lt"/>
              <a:buAutoNum type="romanUcPeriod"/>
              <a:tabLst/>
              <a:defRPr/>
            </a:pPr>
            <a:r>
              <a:rPr lang="en-GB" sz="1600" b="1" dirty="0">
                <a:solidFill>
                  <a:srgbClr val="0215C6"/>
                </a:solidFill>
                <a:latin typeface="Calisto MT" pitchFamily="18" charset="0"/>
              </a:rPr>
              <a:t>5/8 </a:t>
            </a:r>
            <a:r>
              <a:rPr lang="en-GB" sz="1600" b="1" baseline="30000" dirty="0" err="1">
                <a:solidFill>
                  <a:srgbClr val="0215C6"/>
                </a:solidFill>
                <a:latin typeface="Calisto MT" pitchFamily="18" charset="0"/>
              </a:rPr>
              <a:t>th</a:t>
            </a:r>
            <a:r>
              <a:rPr lang="en-GB" sz="1600" b="1" dirty="0">
                <a:solidFill>
                  <a:srgbClr val="0215C6"/>
                </a:solidFill>
                <a:latin typeface="Calisto MT" pitchFamily="18" charset="0"/>
              </a:rPr>
              <a:t> Scale model of reactor hot pool of SFRs</a:t>
            </a:r>
          </a:p>
          <a:p>
            <a:pPr marL="457200" lvl="0" indent="-457200">
              <a:buFont typeface="+mj-lt"/>
              <a:buAutoNum type="romanUcPeriod"/>
              <a:defRPr/>
            </a:pPr>
            <a:r>
              <a:rPr lang="en-GB" sz="1600" b="1" dirty="0">
                <a:solidFill>
                  <a:srgbClr val="CC00CC"/>
                </a:solidFill>
                <a:latin typeface="Calisto MT" pitchFamily="18" charset="0"/>
              </a:rPr>
              <a:t>5/8 </a:t>
            </a:r>
            <a:r>
              <a:rPr lang="en-GB" sz="1600" b="1" baseline="30000" dirty="0" err="1">
                <a:solidFill>
                  <a:srgbClr val="CC00CC"/>
                </a:solidFill>
                <a:latin typeface="Calisto MT" pitchFamily="18" charset="0"/>
              </a:rPr>
              <a:t>th</a:t>
            </a:r>
            <a:r>
              <a:rPr lang="en-GB" sz="1600" b="1" dirty="0">
                <a:solidFill>
                  <a:srgbClr val="CC00CC"/>
                </a:solidFill>
                <a:latin typeface="Calisto MT" pitchFamily="18" charset="0"/>
              </a:rPr>
              <a:t> Scale model of surge tank</a:t>
            </a:r>
          </a:p>
          <a:p>
            <a:pPr marL="457200" lvl="0" indent="-457200">
              <a:buFont typeface="+mj-lt"/>
              <a:buAutoNum type="romanUcPeriod"/>
              <a:defRPr/>
            </a:pPr>
            <a:r>
              <a:rPr lang="en-GB" sz="1600" b="1" dirty="0">
                <a:solidFill>
                  <a:srgbClr val="0215C6"/>
                </a:solidFill>
                <a:latin typeface="Calisto MT" pitchFamily="18" charset="0"/>
              </a:rPr>
              <a:t>1/4 </a:t>
            </a:r>
            <a:r>
              <a:rPr lang="en-GB" sz="1600" b="1" baseline="30000" dirty="0" err="1">
                <a:solidFill>
                  <a:srgbClr val="0215C6"/>
                </a:solidFill>
                <a:latin typeface="Calisto MT" pitchFamily="18" charset="0"/>
              </a:rPr>
              <a:t>th</a:t>
            </a:r>
            <a:r>
              <a:rPr lang="en-GB" sz="1600" b="1" dirty="0">
                <a:solidFill>
                  <a:srgbClr val="0215C6"/>
                </a:solidFill>
                <a:latin typeface="Calisto MT" pitchFamily="18" charset="0"/>
              </a:rPr>
              <a:t> Scale model of secondary circuit for pressure transient studies</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18" name="Rectangle 17"/>
          <p:cNvSpPr/>
          <p:nvPr/>
        </p:nvSpPr>
        <p:spPr>
          <a:xfrm>
            <a:off x="266699" y="5193268"/>
            <a:ext cx="2671205" cy="369332"/>
          </a:xfrm>
          <a:prstGeom prst="rect">
            <a:avLst/>
          </a:prstGeom>
          <a:solidFill>
            <a:schemeClr val="tx2">
              <a:lumMod val="75000"/>
            </a:schemeClr>
          </a:solidFill>
          <a:ln>
            <a:solidFill>
              <a:schemeClr val="accent1"/>
            </a:solidFill>
          </a:ln>
        </p:spPr>
        <p:txBody>
          <a:bodyPr wrap="square">
            <a:spAutoFit/>
          </a:bodyPr>
          <a:lstStyle/>
          <a:p>
            <a:pPr lvl="0" algn="ctr">
              <a:spcBef>
                <a:spcPct val="0"/>
              </a:spcBef>
              <a:defRPr/>
            </a:pPr>
            <a:r>
              <a:rPr lang="en-GB" b="1" dirty="0">
                <a:solidFill>
                  <a:schemeClr val="bg1"/>
                </a:solidFill>
                <a:latin typeface="Calisto MT" pitchFamily="18" charset="0"/>
              </a:rPr>
              <a:t>Experiments in Sodium </a:t>
            </a:r>
            <a:endParaRPr lang="en-US" b="1" dirty="0">
              <a:solidFill>
                <a:schemeClr val="bg1"/>
              </a:solidFill>
              <a:latin typeface="Calisto MT" pitchFamily="18" charset="0"/>
            </a:endParaRPr>
          </a:p>
        </p:txBody>
      </p:sp>
      <p:sp>
        <p:nvSpPr>
          <p:cNvPr id="19" name="Rectangle 18"/>
          <p:cNvSpPr/>
          <p:nvPr/>
        </p:nvSpPr>
        <p:spPr>
          <a:xfrm>
            <a:off x="269631" y="5715000"/>
            <a:ext cx="8644724" cy="584775"/>
          </a:xfrm>
          <a:prstGeom prst="rect">
            <a:avLst/>
          </a:prstGeom>
          <a:ln>
            <a:solidFill>
              <a:schemeClr val="tx1"/>
            </a:solidFill>
          </a:ln>
        </p:spPr>
        <p:txBody>
          <a:bodyPr wrap="square">
            <a:spAutoFit/>
          </a:bodyPr>
          <a:lstStyle/>
          <a:p>
            <a:pPr marL="457200" indent="-457200">
              <a:spcBef>
                <a:spcPct val="20000"/>
              </a:spcBef>
              <a:buFont typeface="+mj-lt"/>
              <a:buAutoNum type="romanUcPeriod"/>
            </a:pPr>
            <a:r>
              <a:rPr lang="en-US" sz="1600" b="1" dirty="0">
                <a:solidFill>
                  <a:srgbClr val="CC00CC"/>
                </a:solidFill>
                <a:latin typeface="Calisto MT" pitchFamily="18" charset="0"/>
              </a:rPr>
              <a:t>Studies on cellular convection in the annular spaces of high temperature sodium test vessels</a:t>
            </a:r>
          </a:p>
        </p:txBody>
      </p:sp>
      <p:sp>
        <p:nvSpPr>
          <p:cNvPr id="20" name="Slide Number Placeholder 19"/>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AutoShape 5" descr="Department of Atomic Energy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1" name="Picture 7" descr="Department of Atomic Energy - Wikipedia"/>
          <p:cNvPicPr>
            <a:picLocks noChangeAspect="1" noChangeArrowheads="1"/>
          </p:cNvPicPr>
          <p:nvPr/>
        </p:nvPicPr>
        <p:blipFill>
          <a:blip r:embed="rId3" cstate="print"/>
          <a:srcRect/>
          <a:stretch>
            <a:fillRect/>
          </a:stretch>
        </p:blipFill>
        <p:spPr bwMode="auto">
          <a:xfrm>
            <a:off x="42163" y="45676"/>
            <a:ext cx="844102" cy="914444"/>
          </a:xfrm>
          <a:prstGeom prst="rect">
            <a:avLst/>
          </a:prstGeom>
          <a:noFill/>
        </p:spPr>
      </p:pic>
      <p:sp>
        <p:nvSpPr>
          <p:cNvPr id="1033" name="AutoShape 9" descr="International Atomic Energy Agency (IAEA)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5" name="AutoShape 11" descr="International Atomic Energy Agency (IAEA)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7" name="AutoShape 13" descr="IAEA Hiring for Nuclear Security Officer Position for Physical Protection  Systems – WI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9" name="AutoShape 15" descr="IAEA Hiring for Nuclear Security Officer Position for Physical Protection  Systems – WI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1" name="AutoShape 17" descr="IAEA Hiring for Nuclear Security Officer Position for Physical Protection  Systems – WI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3" name="AutoShape 19" descr="IAEA must obtain information through legal means: international law expert  - Tehran Tim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44" name="Picture 20" descr="C:\Users\USER\Desktop\3486154.jpg"/>
          <p:cNvPicPr>
            <a:picLocks noChangeAspect="1" noChangeArrowheads="1"/>
          </p:cNvPicPr>
          <p:nvPr/>
        </p:nvPicPr>
        <p:blipFill>
          <a:blip r:embed="rId4" cstate="print"/>
          <a:srcRect/>
          <a:stretch>
            <a:fillRect/>
          </a:stretch>
        </p:blipFill>
        <p:spPr bwMode="auto">
          <a:xfrm>
            <a:off x="8088923" y="68580"/>
            <a:ext cx="995610" cy="845820"/>
          </a:xfrm>
          <a:prstGeom prst="rect">
            <a:avLst/>
          </a:prstGeom>
          <a:noFill/>
        </p:spPr>
      </p:pic>
      <p:sp>
        <p:nvSpPr>
          <p:cNvPr id="13" name="Title 1"/>
          <p:cNvSpPr txBox="1">
            <a:spLocks/>
          </p:cNvSpPr>
          <p:nvPr/>
        </p:nvSpPr>
        <p:spPr>
          <a:xfrm>
            <a:off x="0" y="0"/>
            <a:ext cx="9144000" cy="990600"/>
          </a:xfrm>
          <a:prstGeom prst="rect">
            <a:avLst/>
          </a:prstGeom>
          <a:ln w="25400">
            <a:solidFill>
              <a:schemeClr val="accent1"/>
            </a:solidFill>
          </a:ln>
        </p:spPr>
        <p:txBody>
          <a:bodyPr anchor="ctr" anchorCtr="0">
            <a:noAutofit/>
          </a:bodyPr>
          <a:lstStyle/>
          <a:p>
            <a:pPr lvl="0" algn="ctr">
              <a:spcBef>
                <a:spcPct val="0"/>
              </a:spcBef>
              <a:defRPr/>
            </a:pPr>
            <a:r>
              <a:rPr lang="en-GB" sz="2000" b="1" dirty="0">
                <a:solidFill>
                  <a:schemeClr val="tx2">
                    <a:lumMod val="75000"/>
                  </a:schemeClr>
                </a:solidFill>
                <a:latin typeface="Calisto MT" pitchFamily="18" charset="0"/>
              </a:rPr>
              <a:t>5/8 </a:t>
            </a:r>
            <a:r>
              <a:rPr lang="en-GB" sz="2000" b="1" baseline="30000" dirty="0" err="1">
                <a:solidFill>
                  <a:schemeClr val="tx2">
                    <a:lumMod val="75000"/>
                  </a:schemeClr>
                </a:solidFill>
                <a:latin typeface="Calisto MT" pitchFamily="18" charset="0"/>
              </a:rPr>
              <a:t>th</a:t>
            </a:r>
            <a:r>
              <a:rPr lang="en-GB" sz="2000" b="1" dirty="0">
                <a:solidFill>
                  <a:schemeClr val="tx2">
                    <a:lumMod val="75000"/>
                  </a:schemeClr>
                </a:solidFill>
                <a:latin typeface="Calisto MT" pitchFamily="18" charset="0"/>
              </a:rPr>
              <a:t> Scale  Model of Reactor Hot Pool</a:t>
            </a:r>
            <a:endParaRPr lang="en-US" sz="2000" b="1" dirty="0">
              <a:solidFill>
                <a:schemeClr val="tx2">
                  <a:lumMod val="75000"/>
                </a:schemeClr>
              </a:solidFill>
              <a:latin typeface="Calisto MT" pitchFamily="18" charset="0"/>
            </a:endParaRPr>
          </a:p>
        </p:txBody>
      </p:sp>
      <p:sp>
        <p:nvSpPr>
          <p:cNvPr id="15" name="Rectangle 14"/>
          <p:cNvSpPr/>
          <p:nvPr/>
        </p:nvSpPr>
        <p:spPr>
          <a:xfrm>
            <a:off x="76200" y="1066800"/>
            <a:ext cx="3429000" cy="2385268"/>
          </a:xfrm>
          <a:prstGeom prst="rect">
            <a:avLst/>
          </a:prstGeom>
          <a:ln>
            <a:solidFill>
              <a:schemeClr val="accent1"/>
            </a:solidFill>
          </a:ln>
        </p:spPr>
        <p:txBody>
          <a:bodyPr wrap="square">
            <a:spAutoFit/>
          </a:bodyPr>
          <a:lstStyle/>
          <a:p>
            <a:pPr marL="114300" algn="just">
              <a:spcAft>
                <a:spcPts val="600"/>
              </a:spcAft>
              <a:buSzPct val="80000"/>
              <a:defRPr/>
            </a:pPr>
            <a:r>
              <a:rPr lang="en-US" sz="1600" b="1" dirty="0">
                <a:solidFill>
                  <a:srgbClr val="0215C6"/>
                </a:solidFill>
                <a:latin typeface="Calisto MT" pitchFamily="18" charset="0"/>
              </a:rPr>
              <a:t>Reynolds Number (Re) </a:t>
            </a:r>
            <a:r>
              <a:rPr lang="en-US" sz="1600" dirty="0">
                <a:solidFill>
                  <a:srgbClr val="0215C6"/>
                </a:solidFill>
                <a:latin typeface="Calisto MT" pitchFamily="18" charset="0"/>
              </a:rPr>
              <a:t>– Required to simulate the effect of viscosity on flow field and viscous drag force acting on bubbles.</a:t>
            </a:r>
          </a:p>
          <a:p>
            <a:pPr marL="114300" algn="just">
              <a:spcAft>
                <a:spcPts val="600"/>
              </a:spcAft>
              <a:buSzPct val="80000"/>
              <a:defRPr/>
            </a:pPr>
            <a:r>
              <a:rPr lang="en-US" sz="1600" b="1" dirty="0">
                <a:solidFill>
                  <a:srgbClr val="CC00CC"/>
                </a:solidFill>
                <a:latin typeface="Calisto MT" pitchFamily="18" charset="0"/>
              </a:rPr>
              <a:t>Weber Number (We) and Froude Number (Fr)</a:t>
            </a:r>
            <a:r>
              <a:rPr lang="en-US" sz="1600" dirty="0">
                <a:solidFill>
                  <a:srgbClr val="CC00CC"/>
                </a:solidFill>
                <a:latin typeface="Calisto MT" pitchFamily="18" charset="0"/>
              </a:rPr>
              <a:t> is used to simulate the free surface behavior (shape and size of waves, vortex etc., and formation of bubbles).</a:t>
            </a:r>
          </a:p>
        </p:txBody>
      </p:sp>
      <p:sp>
        <p:nvSpPr>
          <p:cNvPr id="20" name="Slide Number Placeholder 19"/>
          <p:cNvSpPr>
            <a:spLocks noGrp="1"/>
          </p:cNvSpPr>
          <p:nvPr>
            <p:ph type="sldNum" sz="quarter" idx="12"/>
          </p:nvPr>
        </p:nvSpPr>
        <p:spPr/>
        <p:txBody>
          <a:bodyPr/>
          <a:lstStyle/>
          <a:p>
            <a:fld id="{B6F15528-21DE-4FAA-801E-634DDDAF4B2B}" type="slidenum">
              <a:rPr lang="en-US" smtClean="0"/>
              <a:pPr/>
              <a:t>3</a:t>
            </a:fld>
            <a:endParaRPr lang="en-US" dirty="0"/>
          </a:p>
        </p:txBody>
      </p:sp>
      <p:sp>
        <p:nvSpPr>
          <p:cNvPr id="22" name="Rectangle 21"/>
          <p:cNvSpPr/>
          <p:nvPr/>
        </p:nvSpPr>
        <p:spPr>
          <a:xfrm>
            <a:off x="3581400" y="2926140"/>
            <a:ext cx="2438400" cy="1569660"/>
          </a:xfrm>
          <a:prstGeom prst="rect">
            <a:avLst/>
          </a:prstGeom>
          <a:ln>
            <a:solidFill>
              <a:schemeClr val="accent1"/>
            </a:solidFill>
          </a:ln>
        </p:spPr>
        <p:txBody>
          <a:bodyPr wrap="square">
            <a:spAutoFit/>
          </a:bodyPr>
          <a:lstStyle/>
          <a:p>
            <a:pPr marL="114300" algn="just">
              <a:spcAft>
                <a:spcPts val="600"/>
              </a:spcAft>
              <a:buSzPct val="80000"/>
              <a:defRPr/>
            </a:pPr>
            <a:r>
              <a:rPr lang="en-US" sz="1600" b="1" dirty="0">
                <a:solidFill>
                  <a:srgbClr val="CC00CC"/>
                </a:solidFill>
                <a:latin typeface="Calisto MT" pitchFamily="18" charset="0"/>
              </a:rPr>
              <a:t>A scale size of 5/8 will simulate both Froude number (Fr) and Weber number (We)  between water model and prototype (sodium).</a:t>
            </a:r>
          </a:p>
        </p:txBody>
      </p:sp>
      <p:pic>
        <p:nvPicPr>
          <p:cNvPr id="26" name="Picture 63"/>
          <p:cNvPicPr>
            <a:picLocks noChangeAspect="1" noChangeArrowheads="1"/>
          </p:cNvPicPr>
          <p:nvPr/>
        </p:nvPicPr>
        <p:blipFill>
          <a:blip r:embed="rId5" cstate="print"/>
          <a:srcRect t="54662" r="65651" b="6581"/>
          <a:stretch>
            <a:fillRect/>
          </a:stretch>
        </p:blipFill>
        <p:spPr bwMode="auto">
          <a:xfrm>
            <a:off x="3581400" y="1066800"/>
            <a:ext cx="2438400" cy="1752600"/>
          </a:xfrm>
          <a:prstGeom prst="rect">
            <a:avLst/>
          </a:prstGeom>
          <a:noFill/>
          <a:ln w="9525">
            <a:solidFill>
              <a:schemeClr val="accent1"/>
            </a:solidFill>
            <a:miter lim="800000"/>
            <a:headEnd/>
            <a:tailEnd/>
          </a:ln>
        </p:spPr>
      </p:pic>
      <p:pic>
        <p:nvPicPr>
          <p:cNvPr id="75777" name="Picture 1"/>
          <p:cNvPicPr>
            <a:picLocks noChangeAspect="1" noChangeArrowheads="1"/>
          </p:cNvPicPr>
          <p:nvPr/>
        </p:nvPicPr>
        <p:blipFill>
          <a:blip r:embed="rId6" cstate="print"/>
          <a:srcRect t="2041" r="3170"/>
          <a:stretch>
            <a:fillRect/>
          </a:stretch>
        </p:blipFill>
        <p:spPr bwMode="auto">
          <a:xfrm>
            <a:off x="0" y="3502090"/>
            <a:ext cx="3581400" cy="3279710"/>
          </a:xfrm>
          <a:prstGeom prst="rect">
            <a:avLst/>
          </a:prstGeom>
          <a:noFill/>
          <a:ln w="9525">
            <a:noFill/>
            <a:miter lim="800000"/>
            <a:headEnd/>
            <a:tailEnd/>
          </a:ln>
          <a:effectLst/>
        </p:spPr>
      </p:pic>
      <p:pic>
        <p:nvPicPr>
          <p:cNvPr id="19" name="Picture 18" descr="DSCN4493_2.jpg"/>
          <p:cNvPicPr/>
          <p:nvPr/>
        </p:nvPicPr>
        <p:blipFill>
          <a:blip r:embed="rId7" cstate="print"/>
          <a:stretch>
            <a:fillRect/>
          </a:stretch>
        </p:blipFill>
        <p:spPr>
          <a:xfrm>
            <a:off x="6096000" y="1066800"/>
            <a:ext cx="2971800" cy="3429000"/>
          </a:xfrm>
          <a:prstGeom prst="rect">
            <a:avLst/>
          </a:prstGeom>
          <a:noFill/>
          <a:ln w="9525">
            <a:solidFill>
              <a:schemeClr val="accent1"/>
            </a:solidFill>
          </a:ln>
        </p:spPr>
      </p:pic>
      <p:sp>
        <p:nvSpPr>
          <p:cNvPr id="21" name="Rectangle 20"/>
          <p:cNvSpPr/>
          <p:nvPr/>
        </p:nvSpPr>
        <p:spPr>
          <a:xfrm>
            <a:off x="3598985" y="4556268"/>
            <a:ext cx="5468815" cy="2062103"/>
          </a:xfrm>
          <a:prstGeom prst="rect">
            <a:avLst/>
          </a:prstGeom>
          <a:ln>
            <a:solidFill>
              <a:schemeClr val="accent1"/>
            </a:solidFill>
          </a:ln>
        </p:spPr>
        <p:txBody>
          <a:bodyPr wrap="square">
            <a:spAutoFit/>
          </a:bodyPr>
          <a:lstStyle/>
          <a:p>
            <a:pPr marL="233363" indent="-233363" algn="just" eaLnBrk="0" hangingPunct="0">
              <a:buFont typeface="Wingdings" pitchFamily="2" charset="2"/>
              <a:buChar char="§"/>
            </a:pPr>
            <a:r>
              <a:rPr lang="en-US" sz="1600" b="1" dirty="0">
                <a:solidFill>
                  <a:srgbClr val="0215C6"/>
                </a:solidFill>
                <a:latin typeface="Calisto MT" pitchFamily="18" charset="0"/>
              </a:rPr>
              <a:t>Flow mapping in the primary pool of </a:t>
            </a:r>
            <a:r>
              <a:rPr lang="en-US" sz="1600" b="1" dirty="0" err="1">
                <a:solidFill>
                  <a:srgbClr val="0215C6"/>
                </a:solidFill>
                <a:latin typeface="Calisto MT" pitchFamily="18" charset="0"/>
              </a:rPr>
              <a:t>FBR</a:t>
            </a:r>
            <a:endParaRPr lang="en-US" sz="1600" b="1" dirty="0">
              <a:solidFill>
                <a:srgbClr val="0215C6"/>
              </a:solidFill>
              <a:latin typeface="Calisto MT" pitchFamily="18" charset="0"/>
            </a:endParaRPr>
          </a:p>
          <a:p>
            <a:pPr marL="233363" indent="-233363" algn="just" eaLnBrk="0" hangingPunct="0">
              <a:buFont typeface="Wingdings" pitchFamily="2" charset="2"/>
              <a:buChar char="§"/>
            </a:pPr>
            <a:r>
              <a:rPr lang="en-US" sz="1600" b="1" dirty="0">
                <a:solidFill>
                  <a:srgbClr val="CC00CC"/>
                </a:solidFill>
                <a:latin typeface="Calisto MT" pitchFamily="18" charset="0"/>
              </a:rPr>
              <a:t>Development and testing of devices to mitigate gas entrainment from hot pool free surface of the reactor</a:t>
            </a:r>
          </a:p>
          <a:p>
            <a:pPr marL="233363" indent="-233363" algn="just" eaLnBrk="0" hangingPunct="0">
              <a:buFont typeface="Wingdings" pitchFamily="2" charset="2"/>
              <a:buChar char="§"/>
            </a:pPr>
            <a:r>
              <a:rPr lang="en-US" sz="1600" b="1" dirty="0">
                <a:solidFill>
                  <a:srgbClr val="0215C6"/>
                </a:solidFill>
                <a:latin typeface="Calisto MT" pitchFamily="18" charset="0"/>
              </a:rPr>
              <a:t>Velocity distribution around IHX inlet window</a:t>
            </a:r>
          </a:p>
          <a:p>
            <a:pPr marL="233363" indent="-233363" algn="just" eaLnBrk="0" hangingPunct="0">
              <a:buFont typeface="Wingdings" pitchFamily="2" charset="2"/>
              <a:buChar char="§"/>
            </a:pPr>
            <a:r>
              <a:rPr lang="en-US" sz="1600" b="1" dirty="0">
                <a:solidFill>
                  <a:srgbClr val="CC00CC"/>
                </a:solidFill>
                <a:latin typeface="Calisto MT" pitchFamily="18" charset="0"/>
              </a:rPr>
              <a:t>Measurement of velocity distribution around Control plug</a:t>
            </a:r>
          </a:p>
          <a:p>
            <a:pPr marL="233363" indent="-233363" algn="just" eaLnBrk="0" hangingPunct="0">
              <a:buFont typeface="Wingdings" pitchFamily="2" charset="2"/>
              <a:buChar char="§"/>
            </a:pPr>
            <a:r>
              <a:rPr lang="en-US" sz="1600" b="1" dirty="0">
                <a:solidFill>
                  <a:srgbClr val="0215C6"/>
                </a:solidFill>
                <a:latin typeface="Calisto MT" pitchFamily="18" charset="0"/>
              </a:rPr>
              <a:t>Measurement of amplitude and frequency of free level fluctuation at various operating conditions of reactor</a:t>
            </a:r>
            <a:endParaRPr lang="en-US" sz="1600" u="none" dirty="0">
              <a:solidFill>
                <a:srgbClr val="FF33CC"/>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AutoShape 5" descr="Department of Atomic Energy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1" name="Picture 7" descr="Department of Atomic Energy - Wikipedia"/>
          <p:cNvPicPr>
            <a:picLocks noChangeAspect="1" noChangeArrowheads="1"/>
          </p:cNvPicPr>
          <p:nvPr/>
        </p:nvPicPr>
        <p:blipFill>
          <a:blip r:embed="rId3" cstate="print"/>
          <a:srcRect/>
          <a:stretch>
            <a:fillRect/>
          </a:stretch>
        </p:blipFill>
        <p:spPr bwMode="auto">
          <a:xfrm>
            <a:off x="42163" y="45676"/>
            <a:ext cx="844102" cy="914444"/>
          </a:xfrm>
          <a:prstGeom prst="rect">
            <a:avLst/>
          </a:prstGeom>
          <a:noFill/>
        </p:spPr>
      </p:pic>
      <p:sp>
        <p:nvSpPr>
          <p:cNvPr id="1033" name="AutoShape 9" descr="International Atomic Energy Agency (IAEA)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5" name="AutoShape 11" descr="International Atomic Energy Agency (IAEA)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7" name="AutoShape 13" descr="IAEA Hiring for Nuclear Security Officer Position for Physical Protection  Systems – WI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9" name="AutoShape 15" descr="IAEA Hiring for Nuclear Security Officer Position for Physical Protection  Systems – WI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1" name="AutoShape 17" descr="IAEA Hiring for Nuclear Security Officer Position for Physical Protection  Systems – WI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3" name="AutoShape 19" descr="IAEA must obtain information through legal means: international law expert  - Tehran Tim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44" name="Picture 20" descr="C:\Users\USER\Desktop\3486154.jpg"/>
          <p:cNvPicPr>
            <a:picLocks noChangeAspect="1" noChangeArrowheads="1"/>
          </p:cNvPicPr>
          <p:nvPr/>
        </p:nvPicPr>
        <p:blipFill>
          <a:blip r:embed="rId4" cstate="print"/>
          <a:srcRect/>
          <a:stretch>
            <a:fillRect/>
          </a:stretch>
        </p:blipFill>
        <p:spPr bwMode="auto">
          <a:xfrm>
            <a:off x="8088923" y="68580"/>
            <a:ext cx="995610" cy="845820"/>
          </a:xfrm>
          <a:prstGeom prst="rect">
            <a:avLst/>
          </a:prstGeom>
          <a:noFill/>
        </p:spPr>
      </p:pic>
      <p:sp>
        <p:nvSpPr>
          <p:cNvPr id="13" name="Title 1"/>
          <p:cNvSpPr txBox="1">
            <a:spLocks/>
          </p:cNvSpPr>
          <p:nvPr/>
        </p:nvSpPr>
        <p:spPr>
          <a:xfrm>
            <a:off x="0" y="0"/>
            <a:ext cx="9144000" cy="990600"/>
          </a:xfrm>
          <a:prstGeom prst="rect">
            <a:avLst/>
          </a:prstGeom>
          <a:ln w="25400">
            <a:solidFill>
              <a:schemeClr val="accent1"/>
            </a:solidFill>
          </a:ln>
        </p:spPr>
        <p:txBody>
          <a:bodyPr anchor="ctr" anchorCtr="0">
            <a:noAutofit/>
          </a:bodyPr>
          <a:lstStyle/>
          <a:p>
            <a:pPr lvl="0" algn="ctr">
              <a:spcBef>
                <a:spcPct val="0"/>
              </a:spcBef>
              <a:defRPr/>
            </a:pPr>
            <a:r>
              <a:rPr lang="en-US" sz="2000" b="1" dirty="0">
                <a:solidFill>
                  <a:schemeClr val="tx2">
                    <a:lumMod val="75000"/>
                  </a:schemeClr>
                </a:solidFill>
                <a:latin typeface="Calisto MT" pitchFamily="18" charset="0"/>
              </a:rPr>
              <a:t>Flow mapping in the primary pool of </a:t>
            </a:r>
            <a:r>
              <a:rPr lang="en-US" sz="2000" b="1" dirty="0" err="1">
                <a:solidFill>
                  <a:schemeClr val="tx2">
                    <a:lumMod val="75000"/>
                  </a:schemeClr>
                </a:solidFill>
                <a:latin typeface="Calisto MT" pitchFamily="18" charset="0"/>
              </a:rPr>
              <a:t>FBR</a:t>
            </a:r>
            <a:endParaRPr lang="en-US" sz="2000" b="1" dirty="0">
              <a:solidFill>
                <a:schemeClr val="tx2">
                  <a:lumMod val="75000"/>
                </a:schemeClr>
              </a:solidFill>
              <a:latin typeface="Calisto MT" pitchFamily="18" charset="0"/>
            </a:endParaRPr>
          </a:p>
        </p:txBody>
      </p:sp>
      <p:sp>
        <p:nvSpPr>
          <p:cNvPr id="20" name="Slide Number Placeholder 19"/>
          <p:cNvSpPr>
            <a:spLocks noGrp="1"/>
          </p:cNvSpPr>
          <p:nvPr>
            <p:ph type="sldNum" sz="quarter" idx="12"/>
          </p:nvPr>
        </p:nvSpPr>
        <p:spPr/>
        <p:txBody>
          <a:bodyPr/>
          <a:lstStyle/>
          <a:p>
            <a:fld id="{B6F15528-21DE-4FAA-801E-634DDDAF4B2B}" type="slidenum">
              <a:rPr lang="en-US" smtClean="0"/>
              <a:pPr/>
              <a:t>4</a:t>
            </a:fld>
            <a:endParaRPr lang="en-US" dirty="0"/>
          </a:p>
        </p:txBody>
      </p:sp>
      <p:pic>
        <p:nvPicPr>
          <p:cNvPr id="17" name="Picture 16"/>
          <p:cNvPicPr>
            <a:picLocks noChangeAspect="1"/>
          </p:cNvPicPr>
          <p:nvPr/>
        </p:nvPicPr>
        <p:blipFill>
          <a:blip r:embed="rId5" cstate="print"/>
          <a:srcRect l="3990" t="1355" r="2499" b="4713"/>
          <a:stretch>
            <a:fillRect/>
          </a:stretch>
        </p:blipFill>
        <p:spPr bwMode="auto">
          <a:xfrm>
            <a:off x="4572000" y="1597223"/>
            <a:ext cx="2403607" cy="2097408"/>
          </a:xfrm>
          <a:prstGeom prst="rect">
            <a:avLst/>
          </a:prstGeom>
          <a:noFill/>
          <a:ln w="9525">
            <a:noFill/>
            <a:miter lim="800000"/>
            <a:headEnd/>
            <a:tailEnd/>
          </a:ln>
          <a:effectLst/>
        </p:spPr>
      </p:pic>
      <p:pic>
        <p:nvPicPr>
          <p:cNvPr id="18" name="Picture 17" descr="Vector-Without device"/>
          <p:cNvPicPr>
            <a:picLocks noChangeAspect="1"/>
          </p:cNvPicPr>
          <p:nvPr/>
        </p:nvPicPr>
        <p:blipFill>
          <a:blip r:embed="rId6" cstate="print"/>
          <a:srcRect l="22122" t="7117" r="18813" b="9729"/>
          <a:stretch>
            <a:fillRect/>
          </a:stretch>
        </p:blipFill>
        <p:spPr bwMode="auto">
          <a:xfrm>
            <a:off x="7051299" y="1673423"/>
            <a:ext cx="2016501" cy="2029435"/>
          </a:xfrm>
          <a:prstGeom prst="rect">
            <a:avLst/>
          </a:prstGeom>
          <a:noFill/>
          <a:ln w="9525">
            <a:noFill/>
            <a:miter lim="800000"/>
            <a:headEnd/>
            <a:tailEnd/>
          </a:ln>
        </p:spPr>
      </p:pic>
      <p:pic>
        <p:nvPicPr>
          <p:cNvPr id="19" name="Picture 18"/>
          <p:cNvPicPr>
            <a:picLocks noChangeAspect="1"/>
          </p:cNvPicPr>
          <p:nvPr/>
        </p:nvPicPr>
        <p:blipFill>
          <a:blip r:embed="rId7" cstate="print"/>
          <a:srcRect/>
          <a:stretch>
            <a:fillRect/>
          </a:stretch>
        </p:blipFill>
        <p:spPr bwMode="auto">
          <a:xfrm>
            <a:off x="4581939" y="4353580"/>
            <a:ext cx="2276061" cy="1905000"/>
          </a:xfrm>
          <a:prstGeom prst="rect">
            <a:avLst/>
          </a:prstGeom>
          <a:noFill/>
          <a:ln w="9525">
            <a:noFill/>
            <a:miter lim="800000"/>
            <a:headEnd/>
            <a:tailEnd/>
          </a:ln>
        </p:spPr>
      </p:pic>
      <p:pic>
        <p:nvPicPr>
          <p:cNvPr id="21" name="Picture 20"/>
          <p:cNvPicPr>
            <a:picLocks noChangeAspect="1"/>
          </p:cNvPicPr>
          <p:nvPr/>
        </p:nvPicPr>
        <p:blipFill>
          <a:blip r:embed="rId8" cstate="print"/>
          <a:srcRect/>
          <a:stretch>
            <a:fillRect/>
          </a:stretch>
        </p:blipFill>
        <p:spPr bwMode="auto">
          <a:xfrm>
            <a:off x="6711321" y="4277380"/>
            <a:ext cx="2432679" cy="1981200"/>
          </a:xfrm>
          <a:prstGeom prst="rect">
            <a:avLst/>
          </a:prstGeom>
          <a:noFill/>
          <a:ln w="9525">
            <a:noFill/>
            <a:miter lim="800000"/>
            <a:headEnd/>
            <a:tailEnd/>
          </a:ln>
        </p:spPr>
      </p:pic>
      <p:sp>
        <p:nvSpPr>
          <p:cNvPr id="22" name="Content Placeholder 2"/>
          <p:cNvSpPr txBox="1">
            <a:spLocks/>
          </p:cNvSpPr>
          <p:nvPr/>
        </p:nvSpPr>
        <p:spPr>
          <a:xfrm>
            <a:off x="0" y="990601"/>
            <a:ext cx="8839200" cy="1295399"/>
          </a:xfrm>
          <a:prstGeom prst="rect">
            <a:avLst/>
          </a:prstGeom>
        </p:spPr>
        <p:txBody>
          <a:bodyPr vert="horz" lIns="91440" tIns="45720" rIns="91440" bIns="45720" rtlCol="0">
            <a:noAutofit/>
          </a:bodyPr>
          <a:lstStyle/>
          <a:p>
            <a:pPr marL="233363" marR="0" lvl="0" indent="-233363" algn="just" eaLnBrk="0" fontAlgn="auto" hangingPunct="0">
              <a:lnSpc>
                <a:spcPct val="100000"/>
              </a:lnSpc>
              <a:spcBef>
                <a:spcPct val="20000"/>
              </a:spcBef>
              <a:spcAft>
                <a:spcPts val="600"/>
              </a:spcAft>
              <a:buClrTx/>
              <a:buSzTx/>
              <a:buFont typeface="Wingdings" pitchFamily="2" charset="2"/>
              <a:buChar char="§"/>
              <a:tabLst/>
              <a:defRPr/>
            </a:pPr>
            <a:r>
              <a:rPr lang="en-GB" sz="1600" b="1" dirty="0">
                <a:solidFill>
                  <a:srgbClr val="0215C6"/>
                </a:solidFill>
                <a:latin typeface="Calisto MT" pitchFamily="18" charset="0"/>
              </a:rPr>
              <a:t>The velocity mapping at the free surface of hot pool using Ultra sonic Velocity Profiler (</a:t>
            </a:r>
            <a:r>
              <a:rPr lang="en-GB" sz="1600" b="1" dirty="0" err="1">
                <a:solidFill>
                  <a:srgbClr val="0215C6"/>
                </a:solidFill>
                <a:latin typeface="Calisto MT" pitchFamily="18" charset="0"/>
              </a:rPr>
              <a:t>UVP</a:t>
            </a:r>
            <a:r>
              <a:rPr lang="en-GB" sz="1600" b="1" dirty="0">
                <a:solidFill>
                  <a:srgbClr val="0215C6"/>
                </a:solidFill>
                <a:latin typeface="Calisto MT" pitchFamily="18" charset="0"/>
              </a:rPr>
              <a:t>) and Propeller Anemometer </a:t>
            </a:r>
          </a:p>
          <a:p>
            <a:pPr marL="233363" marR="0" lvl="0" indent="-233363" algn="just" eaLnBrk="0" fontAlgn="auto" hangingPunct="0">
              <a:lnSpc>
                <a:spcPct val="100000"/>
              </a:lnSpc>
              <a:spcBef>
                <a:spcPct val="20000"/>
              </a:spcBef>
              <a:spcAft>
                <a:spcPts val="600"/>
              </a:spcAft>
              <a:buClrTx/>
              <a:buSzTx/>
              <a:tabLst/>
              <a:defRPr/>
            </a:pPr>
            <a:endParaRPr lang="en-GB" sz="1600" b="1" dirty="0">
              <a:solidFill>
                <a:srgbClr val="0215C6"/>
              </a:solidFill>
              <a:latin typeface="Calisto MT" pitchFamily="18" charset="0"/>
            </a:endParaRPr>
          </a:p>
        </p:txBody>
      </p:sp>
      <p:sp>
        <p:nvSpPr>
          <p:cNvPr id="23" name="Rectangle 22"/>
          <p:cNvSpPr/>
          <p:nvPr/>
        </p:nvSpPr>
        <p:spPr>
          <a:xfrm>
            <a:off x="0" y="1600200"/>
            <a:ext cx="4572000" cy="4170372"/>
          </a:xfrm>
          <a:prstGeom prst="rect">
            <a:avLst/>
          </a:prstGeom>
        </p:spPr>
        <p:txBody>
          <a:bodyPr wrap="square">
            <a:spAutoFit/>
          </a:bodyPr>
          <a:lstStyle/>
          <a:p>
            <a:pPr marL="233363" indent="-233363" algn="just" eaLnBrk="0" hangingPunct="0">
              <a:spcBef>
                <a:spcPct val="20000"/>
              </a:spcBef>
              <a:spcAft>
                <a:spcPts val="600"/>
              </a:spcAft>
              <a:buFont typeface="Wingdings" pitchFamily="2" charset="2"/>
              <a:buChar char="§"/>
            </a:pPr>
            <a:r>
              <a:rPr lang="en-GB" sz="1600" b="1" dirty="0">
                <a:solidFill>
                  <a:srgbClr val="CC00CC"/>
                </a:solidFill>
                <a:latin typeface="Calisto MT" pitchFamily="18" charset="0"/>
              </a:rPr>
              <a:t>Fluid velocities just beneath the free surface were measured in different points. </a:t>
            </a:r>
          </a:p>
          <a:p>
            <a:pPr marL="233363" indent="-233363" algn="just" eaLnBrk="0" hangingPunct="0">
              <a:spcBef>
                <a:spcPct val="20000"/>
              </a:spcBef>
              <a:spcAft>
                <a:spcPts val="600"/>
              </a:spcAft>
              <a:buFont typeface="Wingdings" pitchFamily="2" charset="2"/>
              <a:buChar char="§"/>
            </a:pPr>
            <a:r>
              <a:rPr lang="en-GB" sz="1600" b="1" dirty="0">
                <a:solidFill>
                  <a:srgbClr val="0215C6"/>
                </a:solidFill>
                <a:latin typeface="Calisto MT" pitchFamily="18" charset="0"/>
              </a:rPr>
              <a:t>The max. free surface velocity at the nominal power condition of the reactor was 1.24 m/s. </a:t>
            </a:r>
          </a:p>
          <a:p>
            <a:pPr marL="233363" marR="0" lvl="0" indent="-233363" algn="just" eaLnBrk="0" fontAlgn="auto" hangingPunct="0">
              <a:spcBef>
                <a:spcPct val="20000"/>
              </a:spcBef>
              <a:spcAft>
                <a:spcPts val="600"/>
              </a:spcAft>
              <a:buClrTx/>
              <a:buSzTx/>
              <a:buFont typeface="Wingdings" pitchFamily="2" charset="2"/>
              <a:buChar char="§"/>
              <a:tabLst/>
              <a:defRPr/>
            </a:pPr>
            <a:r>
              <a:rPr lang="en-GB" sz="1600" b="1" dirty="0">
                <a:solidFill>
                  <a:srgbClr val="CC00CC"/>
                </a:solidFill>
                <a:latin typeface="Calisto MT" pitchFamily="18" charset="0"/>
              </a:rPr>
              <a:t>The velocity magnitude at the free surface was quite high and caused high turbulence .</a:t>
            </a:r>
          </a:p>
          <a:p>
            <a:pPr marL="233363" marR="0" lvl="0" indent="-233363" algn="just" eaLnBrk="0" fontAlgn="auto" hangingPunct="0">
              <a:spcBef>
                <a:spcPct val="20000"/>
              </a:spcBef>
              <a:spcAft>
                <a:spcPts val="600"/>
              </a:spcAft>
              <a:buClrTx/>
              <a:buSzTx/>
              <a:buFont typeface="Wingdings" pitchFamily="2" charset="2"/>
              <a:buChar char="§"/>
              <a:tabLst/>
              <a:defRPr/>
            </a:pPr>
            <a:r>
              <a:rPr lang="en-GB" sz="1600" b="1" dirty="0">
                <a:solidFill>
                  <a:srgbClr val="CC00CC"/>
                </a:solidFill>
                <a:latin typeface="Calisto MT" pitchFamily="18" charset="0"/>
              </a:rPr>
              <a:t>These disturbances at the free surface in turn entraps gas bubbles from cover gas. </a:t>
            </a:r>
          </a:p>
          <a:p>
            <a:pPr marL="233363" indent="-233363" algn="just" eaLnBrk="0" hangingPunct="0">
              <a:spcBef>
                <a:spcPct val="20000"/>
              </a:spcBef>
              <a:spcAft>
                <a:spcPts val="600"/>
              </a:spcAft>
              <a:buFont typeface="Wingdings" pitchFamily="2" charset="2"/>
              <a:buChar char="§"/>
            </a:pPr>
            <a:r>
              <a:rPr lang="en-GB" sz="1600" b="1" dirty="0">
                <a:solidFill>
                  <a:srgbClr val="0215C6"/>
                </a:solidFill>
                <a:latin typeface="Calisto MT" pitchFamily="18" charset="0"/>
              </a:rPr>
              <a:t>Further developmental studies to reduce the free surface velocity and hence to avoid gas entrainment.</a:t>
            </a:r>
          </a:p>
          <a:p>
            <a:pPr marL="233363" indent="-233363" algn="just" eaLnBrk="0" hangingPunct="0">
              <a:spcBef>
                <a:spcPct val="20000"/>
              </a:spcBef>
              <a:spcAft>
                <a:spcPts val="600"/>
              </a:spcAft>
              <a:buFont typeface="Wingdings" pitchFamily="2" charset="2"/>
              <a:buChar char="§"/>
            </a:pPr>
            <a:r>
              <a:rPr lang="en-US" sz="1600" b="1" dirty="0">
                <a:solidFill>
                  <a:srgbClr val="CC00CC"/>
                </a:solidFill>
                <a:latin typeface="Calisto MT" pitchFamily="18" charset="0"/>
              </a:rPr>
              <a:t>Radial and tangential component of entry velocity to IHX inlet window was helpful to assess the design of tubes against FIV.</a:t>
            </a:r>
          </a:p>
        </p:txBody>
      </p:sp>
      <p:sp>
        <p:nvSpPr>
          <p:cNvPr id="26" name="Rectangle 25"/>
          <p:cNvSpPr/>
          <p:nvPr/>
        </p:nvSpPr>
        <p:spPr>
          <a:xfrm>
            <a:off x="4724400" y="3657600"/>
            <a:ext cx="4267200" cy="523220"/>
          </a:xfrm>
          <a:prstGeom prst="rect">
            <a:avLst/>
          </a:prstGeom>
        </p:spPr>
        <p:txBody>
          <a:bodyPr wrap="square">
            <a:spAutoFit/>
          </a:bodyPr>
          <a:lstStyle/>
          <a:p>
            <a:r>
              <a:rPr lang="en-GB" sz="1400" b="1" dirty="0">
                <a:solidFill>
                  <a:schemeClr val="tx2">
                    <a:lumMod val="75000"/>
                  </a:schemeClr>
                </a:solidFill>
                <a:latin typeface="Calisto MT" pitchFamily="18" charset="0"/>
              </a:rPr>
              <a:t>Contour and vector plot of velocity at free surface as obtained from experimental measurement</a:t>
            </a:r>
            <a:endParaRPr lang="en-US" sz="1400" b="1" dirty="0">
              <a:solidFill>
                <a:schemeClr val="tx2">
                  <a:lumMod val="75000"/>
                </a:schemeClr>
              </a:solidFill>
              <a:latin typeface="Calisto MT" pitchFamily="18" charset="0"/>
            </a:endParaRPr>
          </a:p>
        </p:txBody>
      </p:sp>
      <p:sp>
        <p:nvSpPr>
          <p:cNvPr id="29" name="Rectangle 28"/>
          <p:cNvSpPr/>
          <p:nvPr/>
        </p:nvSpPr>
        <p:spPr>
          <a:xfrm>
            <a:off x="4724400" y="6258580"/>
            <a:ext cx="2209800" cy="523220"/>
          </a:xfrm>
          <a:prstGeom prst="rect">
            <a:avLst/>
          </a:prstGeom>
        </p:spPr>
        <p:txBody>
          <a:bodyPr wrap="square">
            <a:spAutoFit/>
          </a:bodyPr>
          <a:lstStyle/>
          <a:p>
            <a:r>
              <a:rPr lang="en-GB" sz="1400" b="1" dirty="0">
                <a:solidFill>
                  <a:schemeClr val="tx2">
                    <a:lumMod val="75000"/>
                  </a:schemeClr>
                </a:solidFill>
                <a:latin typeface="Calisto MT" pitchFamily="18" charset="0"/>
              </a:rPr>
              <a:t>Radial velocity mapping at reference free surface</a:t>
            </a:r>
            <a:endParaRPr lang="en-US" sz="1400" b="1" dirty="0">
              <a:solidFill>
                <a:schemeClr val="tx2">
                  <a:lumMod val="75000"/>
                </a:schemeClr>
              </a:solidFill>
              <a:latin typeface="Calisto MT" pitchFamily="18" charset="0"/>
            </a:endParaRPr>
          </a:p>
        </p:txBody>
      </p:sp>
      <p:sp>
        <p:nvSpPr>
          <p:cNvPr id="30" name="Rectangle 29"/>
          <p:cNvSpPr/>
          <p:nvPr/>
        </p:nvSpPr>
        <p:spPr>
          <a:xfrm>
            <a:off x="6934200" y="6258580"/>
            <a:ext cx="2209800" cy="523220"/>
          </a:xfrm>
          <a:prstGeom prst="rect">
            <a:avLst/>
          </a:prstGeom>
        </p:spPr>
        <p:txBody>
          <a:bodyPr wrap="square">
            <a:spAutoFit/>
          </a:bodyPr>
          <a:lstStyle/>
          <a:p>
            <a:r>
              <a:rPr lang="en-GB" sz="1400" b="1" dirty="0">
                <a:solidFill>
                  <a:schemeClr val="tx2">
                    <a:lumMod val="75000"/>
                  </a:schemeClr>
                </a:solidFill>
                <a:latin typeface="Calisto MT" pitchFamily="18" charset="0"/>
              </a:rPr>
              <a:t>Velocity mapping around </a:t>
            </a:r>
            <a:r>
              <a:rPr lang="en-GB" sz="1400" b="1" dirty="0" err="1">
                <a:solidFill>
                  <a:schemeClr val="tx2">
                    <a:lumMod val="75000"/>
                  </a:schemeClr>
                </a:solidFill>
                <a:latin typeface="Calisto MT" pitchFamily="18" charset="0"/>
              </a:rPr>
              <a:t>IHX</a:t>
            </a:r>
            <a:endParaRPr lang="en-US" sz="1400" b="1" dirty="0">
              <a:solidFill>
                <a:schemeClr val="tx2">
                  <a:lumMod val="75000"/>
                </a:schemeClr>
              </a:solidFill>
              <a:latin typeface="Calisto MT"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AutoShape 5" descr="Department of Atomic Energy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1" name="Picture 7" descr="Department of Atomic Energy - Wikipedia"/>
          <p:cNvPicPr>
            <a:picLocks noChangeAspect="1" noChangeArrowheads="1"/>
          </p:cNvPicPr>
          <p:nvPr/>
        </p:nvPicPr>
        <p:blipFill>
          <a:blip r:embed="rId3" cstate="print"/>
          <a:srcRect/>
          <a:stretch>
            <a:fillRect/>
          </a:stretch>
        </p:blipFill>
        <p:spPr bwMode="auto">
          <a:xfrm>
            <a:off x="42163" y="45676"/>
            <a:ext cx="844102" cy="914444"/>
          </a:xfrm>
          <a:prstGeom prst="rect">
            <a:avLst/>
          </a:prstGeom>
          <a:noFill/>
        </p:spPr>
      </p:pic>
      <p:sp>
        <p:nvSpPr>
          <p:cNvPr id="1033" name="AutoShape 9" descr="International Atomic Energy Agency (IAEA)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5" name="AutoShape 11" descr="International Atomic Energy Agency (IAEA)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7" name="AutoShape 13" descr="IAEA Hiring for Nuclear Security Officer Position for Physical Protection  Systems – WI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9" name="AutoShape 15" descr="IAEA Hiring for Nuclear Security Officer Position for Physical Protection  Systems – WI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1" name="AutoShape 17" descr="IAEA Hiring for Nuclear Security Officer Position for Physical Protection  Systems – WI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3" name="AutoShape 19" descr="IAEA must obtain information through legal means: international law expert  - Tehran Tim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44" name="Picture 20" descr="C:\Users\USER\Desktop\3486154.jpg"/>
          <p:cNvPicPr>
            <a:picLocks noChangeAspect="1" noChangeArrowheads="1"/>
          </p:cNvPicPr>
          <p:nvPr/>
        </p:nvPicPr>
        <p:blipFill>
          <a:blip r:embed="rId4" cstate="print"/>
          <a:srcRect/>
          <a:stretch>
            <a:fillRect/>
          </a:stretch>
        </p:blipFill>
        <p:spPr bwMode="auto">
          <a:xfrm>
            <a:off x="8088923" y="68580"/>
            <a:ext cx="995610" cy="845820"/>
          </a:xfrm>
          <a:prstGeom prst="rect">
            <a:avLst/>
          </a:prstGeom>
          <a:noFill/>
        </p:spPr>
      </p:pic>
      <p:sp>
        <p:nvSpPr>
          <p:cNvPr id="13" name="Title 1"/>
          <p:cNvSpPr txBox="1">
            <a:spLocks/>
          </p:cNvSpPr>
          <p:nvPr/>
        </p:nvSpPr>
        <p:spPr>
          <a:xfrm>
            <a:off x="0" y="0"/>
            <a:ext cx="9144000" cy="990600"/>
          </a:xfrm>
          <a:prstGeom prst="rect">
            <a:avLst/>
          </a:prstGeom>
          <a:ln w="25400">
            <a:solidFill>
              <a:schemeClr val="accent1"/>
            </a:solidFill>
          </a:ln>
        </p:spPr>
        <p:txBody>
          <a:bodyPr anchor="ctr" anchorCtr="0">
            <a:noAutofit/>
          </a:bodyPr>
          <a:lstStyle/>
          <a:p>
            <a:pPr lvl="0" algn="ctr">
              <a:spcBef>
                <a:spcPct val="0"/>
              </a:spcBef>
              <a:defRPr/>
            </a:pPr>
            <a:r>
              <a:rPr lang="en-US" sz="2000" b="1" dirty="0">
                <a:solidFill>
                  <a:schemeClr val="tx2">
                    <a:lumMod val="75000"/>
                  </a:schemeClr>
                </a:solidFill>
                <a:latin typeface="Calisto MT" pitchFamily="18" charset="0"/>
              </a:rPr>
              <a:t>Gas entrainment mitigation studies in the </a:t>
            </a:r>
          </a:p>
          <a:p>
            <a:pPr lvl="0" algn="ctr">
              <a:spcBef>
                <a:spcPct val="0"/>
              </a:spcBef>
              <a:defRPr/>
            </a:pPr>
            <a:r>
              <a:rPr lang="en-US" sz="2000" b="1" dirty="0">
                <a:solidFill>
                  <a:schemeClr val="tx2">
                    <a:lumMod val="75000"/>
                  </a:schemeClr>
                </a:solidFill>
                <a:latin typeface="Calisto MT" pitchFamily="18" charset="0"/>
              </a:rPr>
              <a:t>primary pool of </a:t>
            </a:r>
            <a:r>
              <a:rPr lang="en-US" sz="2000" b="1" dirty="0" err="1">
                <a:solidFill>
                  <a:schemeClr val="tx2">
                    <a:lumMod val="75000"/>
                  </a:schemeClr>
                </a:solidFill>
                <a:latin typeface="Calisto MT" pitchFamily="18" charset="0"/>
              </a:rPr>
              <a:t>FBR</a:t>
            </a:r>
            <a:endParaRPr lang="en-US" sz="2000" b="1" dirty="0">
              <a:solidFill>
                <a:schemeClr val="tx2">
                  <a:lumMod val="75000"/>
                </a:schemeClr>
              </a:solidFill>
              <a:latin typeface="Calisto MT" pitchFamily="18" charset="0"/>
            </a:endParaRPr>
          </a:p>
        </p:txBody>
      </p:sp>
      <p:sp>
        <p:nvSpPr>
          <p:cNvPr id="20" name="Slide Number Placeholder 19"/>
          <p:cNvSpPr>
            <a:spLocks noGrp="1"/>
          </p:cNvSpPr>
          <p:nvPr>
            <p:ph type="sldNum" sz="quarter" idx="12"/>
          </p:nvPr>
        </p:nvSpPr>
        <p:spPr/>
        <p:txBody>
          <a:bodyPr/>
          <a:lstStyle/>
          <a:p>
            <a:fld id="{B6F15528-21DE-4FAA-801E-634DDDAF4B2B}" type="slidenum">
              <a:rPr lang="en-US" smtClean="0"/>
              <a:pPr/>
              <a:t>5</a:t>
            </a:fld>
            <a:endParaRPr lang="en-US" dirty="0"/>
          </a:p>
        </p:txBody>
      </p:sp>
      <p:sp>
        <p:nvSpPr>
          <p:cNvPr id="22" name="Content Placeholder 2"/>
          <p:cNvSpPr txBox="1">
            <a:spLocks/>
          </p:cNvSpPr>
          <p:nvPr/>
        </p:nvSpPr>
        <p:spPr>
          <a:xfrm>
            <a:off x="28575" y="1047750"/>
            <a:ext cx="3733800" cy="5715000"/>
          </a:xfrm>
          <a:prstGeom prst="rect">
            <a:avLst/>
          </a:prstGeom>
          <a:ln>
            <a:noFill/>
          </a:ln>
        </p:spPr>
        <p:txBody>
          <a:bodyPr vert="horz" lIns="91440" tIns="45720" rIns="91440" bIns="45720" rtlCol="0">
            <a:noAutofit/>
          </a:bodyPr>
          <a:lstStyle/>
          <a:p>
            <a:pPr marL="233363" indent="-233363" algn="just" eaLnBrk="0" hangingPunct="0">
              <a:spcBef>
                <a:spcPct val="20000"/>
              </a:spcBef>
              <a:spcAft>
                <a:spcPts val="600"/>
              </a:spcAft>
              <a:buFont typeface="Wingdings" pitchFamily="2" charset="2"/>
              <a:buChar char="§"/>
              <a:defRPr/>
            </a:pPr>
            <a:r>
              <a:rPr lang="en-US" sz="1600" b="1" dirty="0">
                <a:solidFill>
                  <a:srgbClr val="0215C6"/>
                </a:solidFill>
                <a:latin typeface="Calisto MT" pitchFamily="18" charset="0"/>
              </a:rPr>
              <a:t>High fluid velocity at free surface combined with immersed component in the pool is the primary cause of gas entrainment.</a:t>
            </a:r>
          </a:p>
          <a:p>
            <a:pPr marL="233363" indent="-233363" algn="just" eaLnBrk="0" hangingPunct="0">
              <a:spcBef>
                <a:spcPct val="20000"/>
              </a:spcBef>
              <a:spcAft>
                <a:spcPts val="600"/>
              </a:spcAft>
              <a:buFont typeface="Wingdings" pitchFamily="2" charset="2"/>
              <a:buChar char="§"/>
              <a:defRPr/>
            </a:pPr>
            <a:r>
              <a:rPr lang="en-US" sz="1600" b="1" dirty="0">
                <a:solidFill>
                  <a:srgbClr val="CC00CC"/>
                </a:solidFill>
                <a:latin typeface="Calisto MT" pitchFamily="18" charset="0"/>
              </a:rPr>
              <a:t>The gas entrainments phenomena is highly geometry dependent hence the mode of entrainment varies for various geometry.</a:t>
            </a:r>
          </a:p>
          <a:p>
            <a:pPr marL="233363" indent="-233363" algn="just" eaLnBrk="0" hangingPunct="0">
              <a:spcBef>
                <a:spcPct val="20000"/>
              </a:spcBef>
              <a:spcAft>
                <a:spcPts val="600"/>
              </a:spcAft>
              <a:buFont typeface="Wingdings" pitchFamily="2" charset="2"/>
              <a:buChar char="§"/>
              <a:defRPr/>
            </a:pPr>
            <a:r>
              <a:rPr lang="en-US" sz="1600" b="1" dirty="0">
                <a:solidFill>
                  <a:srgbClr val="0215C6"/>
                </a:solidFill>
                <a:latin typeface="Calisto MT" pitchFamily="18" charset="0"/>
              </a:rPr>
              <a:t>Gas entrainment mitigation devices have been developed using </a:t>
            </a:r>
            <a:r>
              <a:rPr lang="en-US" sz="1600" b="1" dirty="0" err="1">
                <a:solidFill>
                  <a:srgbClr val="0215C6"/>
                </a:solidFill>
                <a:latin typeface="Calisto MT" pitchFamily="18" charset="0"/>
              </a:rPr>
              <a:t>CFD</a:t>
            </a:r>
            <a:r>
              <a:rPr lang="en-US" sz="1600" b="1" dirty="0">
                <a:solidFill>
                  <a:srgbClr val="0215C6"/>
                </a:solidFill>
                <a:latin typeface="Calisto MT" pitchFamily="18" charset="0"/>
              </a:rPr>
              <a:t> studies. Performance of these devices are tested in this model.</a:t>
            </a:r>
          </a:p>
          <a:p>
            <a:pPr marL="233363" indent="-233363" algn="just" eaLnBrk="0" hangingPunct="0">
              <a:spcBef>
                <a:spcPct val="20000"/>
              </a:spcBef>
              <a:spcAft>
                <a:spcPts val="600"/>
              </a:spcAft>
              <a:buFont typeface="Wingdings" pitchFamily="2" charset="2"/>
              <a:buChar char="§"/>
              <a:defRPr/>
            </a:pPr>
            <a:r>
              <a:rPr lang="en-GB" sz="1600" b="1" dirty="0">
                <a:solidFill>
                  <a:srgbClr val="CC00CC"/>
                </a:solidFill>
                <a:latin typeface="Calisto MT" pitchFamily="18" charset="0"/>
              </a:rPr>
              <a:t>Effect of baffle plates, porous skirt for control plug and its combination on the gas entrainment from hot pool were studied.</a:t>
            </a:r>
            <a:endParaRPr lang="en-US" sz="1600" b="1" dirty="0">
              <a:solidFill>
                <a:srgbClr val="CC00CC"/>
              </a:solidFill>
              <a:latin typeface="Calisto MT" pitchFamily="18" charset="0"/>
            </a:endParaRPr>
          </a:p>
          <a:p>
            <a:pPr marL="233363" indent="-233363" algn="just" eaLnBrk="0" hangingPunct="0">
              <a:spcBef>
                <a:spcPct val="20000"/>
              </a:spcBef>
              <a:spcAft>
                <a:spcPts val="600"/>
              </a:spcAft>
              <a:buFont typeface="Wingdings" pitchFamily="2" charset="2"/>
              <a:buChar char="§"/>
              <a:defRPr/>
            </a:pPr>
            <a:r>
              <a:rPr lang="en-US" sz="1600" b="1" dirty="0">
                <a:solidFill>
                  <a:srgbClr val="0215C6"/>
                </a:solidFill>
                <a:latin typeface="Calisto MT" pitchFamily="18" charset="0"/>
              </a:rPr>
              <a:t>The addition of horizontal baffle plates and with graded porous skirt of control plug resulted in a significant reduction of the fluid velocity at the free surface.</a:t>
            </a:r>
            <a:endParaRPr lang="en-GB" sz="1600" b="1" dirty="0">
              <a:solidFill>
                <a:srgbClr val="0215C6"/>
              </a:solidFill>
              <a:latin typeface="Calisto MT" pitchFamily="18" charset="0"/>
            </a:endParaRPr>
          </a:p>
          <a:p>
            <a:pPr marL="233363" marR="0" lvl="0" indent="-233363" algn="just" eaLnBrk="0" fontAlgn="auto" hangingPunct="0">
              <a:lnSpc>
                <a:spcPct val="100000"/>
              </a:lnSpc>
              <a:spcBef>
                <a:spcPct val="20000"/>
              </a:spcBef>
              <a:spcAft>
                <a:spcPts val="600"/>
              </a:spcAft>
              <a:buClrTx/>
              <a:buSzTx/>
              <a:tabLst/>
              <a:defRPr/>
            </a:pPr>
            <a:endParaRPr lang="en-GB" sz="1600" b="1" dirty="0">
              <a:solidFill>
                <a:srgbClr val="0215C6"/>
              </a:solidFill>
              <a:latin typeface="Calisto MT" pitchFamily="18" charset="0"/>
            </a:endParaRPr>
          </a:p>
          <a:p>
            <a:pPr marL="233363" indent="-233363" algn="just" eaLnBrk="0" hangingPunct="0">
              <a:spcBef>
                <a:spcPct val="20000"/>
              </a:spcBef>
              <a:spcAft>
                <a:spcPts val="600"/>
              </a:spcAft>
              <a:buFont typeface="Wingdings" pitchFamily="2" charset="2"/>
              <a:buChar char="§"/>
              <a:defRPr/>
            </a:pPr>
            <a:endParaRPr lang="en-US" sz="1600" b="1" dirty="0">
              <a:solidFill>
                <a:srgbClr val="0215C6"/>
              </a:solidFill>
              <a:latin typeface="Calisto MT" pitchFamily="18" charset="0"/>
            </a:endParaRPr>
          </a:p>
        </p:txBody>
      </p:sp>
      <p:pic>
        <p:nvPicPr>
          <p:cNvPr id="24" name="Picture 23"/>
          <p:cNvPicPr>
            <a:picLocks noChangeAspect="1"/>
          </p:cNvPicPr>
          <p:nvPr/>
        </p:nvPicPr>
        <p:blipFill>
          <a:blip r:embed="rId5" cstate="print"/>
          <a:srcRect l="16885" t="2856" r="17467" b="3828"/>
          <a:stretch>
            <a:fillRect/>
          </a:stretch>
        </p:blipFill>
        <p:spPr>
          <a:xfrm>
            <a:off x="3810000" y="1066801"/>
            <a:ext cx="2501997" cy="2514599"/>
          </a:xfrm>
          <a:prstGeom prst="rect">
            <a:avLst/>
          </a:prstGeom>
          <a:noFill/>
          <a:ln w="9525">
            <a:solidFill>
              <a:schemeClr val="accent1"/>
            </a:solidFill>
          </a:ln>
        </p:spPr>
      </p:pic>
      <p:pic>
        <p:nvPicPr>
          <p:cNvPr id="25" name="Picture 24"/>
          <p:cNvPicPr>
            <a:picLocks noChangeAspect="1"/>
          </p:cNvPicPr>
          <p:nvPr/>
        </p:nvPicPr>
        <p:blipFill>
          <a:blip r:embed="rId6" cstate="print"/>
          <a:srcRect r="15778"/>
          <a:stretch>
            <a:fillRect/>
          </a:stretch>
        </p:blipFill>
        <p:spPr>
          <a:xfrm>
            <a:off x="6499109" y="1066800"/>
            <a:ext cx="2492491" cy="2554022"/>
          </a:xfrm>
          <a:prstGeom prst="rect">
            <a:avLst/>
          </a:prstGeom>
          <a:noFill/>
          <a:ln w="9525">
            <a:solidFill>
              <a:schemeClr val="accent1"/>
            </a:solidFill>
          </a:ln>
        </p:spPr>
      </p:pic>
      <p:pic>
        <p:nvPicPr>
          <p:cNvPr id="19" name="Picture 18"/>
          <p:cNvPicPr>
            <a:picLocks noChangeAspect="1"/>
          </p:cNvPicPr>
          <p:nvPr/>
        </p:nvPicPr>
        <p:blipFill>
          <a:blip r:embed="rId7" cstate="print"/>
          <a:srcRect/>
          <a:stretch>
            <a:fillRect/>
          </a:stretch>
        </p:blipFill>
        <p:spPr bwMode="auto">
          <a:xfrm>
            <a:off x="3810000" y="4114800"/>
            <a:ext cx="2621435" cy="1981200"/>
          </a:xfrm>
          <a:prstGeom prst="rect">
            <a:avLst/>
          </a:prstGeom>
          <a:solidFill>
            <a:schemeClr val="bg1">
              <a:lumMod val="95000"/>
            </a:schemeClr>
          </a:solidFill>
          <a:ln w="9525">
            <a:noFill/>
            <a:miter lim="800000"/>
            <a:headEnd/>
            <a:tailEnd/>
          </a:ln>
        </p:spPr>
      </p:pic>
      <p:pic>
        <p:nvPicPr>
          <p:cNvPr id="21" name="Picture 20"/>
          <p:cNvPicPr>
            <a:picLocks noChangeAspect="1"/>
          </p:cNvPicPr>
          <p:nvPr/>
        </p:nvPicPr>
        <p:blipFill>
          <a:blip r:embed="rId8" cstate="print"/>
          <a:srcRect/>
          <a:stretch>
            <a:fillRect/>
          </a:stretch>
        </p:blipFill>
        <p:spPr bwMode="auto">
          <a:xfrm>
            <a:off x="6477000" y="4114800"/>
            <a:ext cx="2590800" cy="1943100"/>
          </a:xfrm>
          <a:prstGeom prst="rect">
            <a:avLst/>
          </a:prstGeom>
          <a:noFill/>
          <a:ln w="9525">
            <a:noFill/>
            <a:miter lim="800000"/>
            <a:headEnd/>
            <a:tailEnd/>
          </a:ln>
        </p:spPr>
      </p:pic>
      <p:sp>
        <p:nvSpPr>
          <p:cNvPr id="18" name="Rectangle 17"/>
          <p:cNvSpPr/>
          <p:nvPr/>
        </p:nvSpPr>
        <p:spPr>
          <a:xfrm>
            <a:off x="3962400" y="3657600"/>
            <a:ext cx="5029200" cy="307777"/>
          </a:xfrm>
          <a:prstGeom prst="rect">
            <a:avLst/>
          </a:prstGeom>
        </p:spPr>
        <p:txBody>
          <a:bodyPr wrap="square">
            <a:spAutoFit/>
          </a:bodyPr>
          <a:lstStyle/>
          <a:p>
            <a:pPr algn="ctr"/>
            <a:r>
              <a:rPr lang="en-GB" sz="1400" b="1" dirty="0">
                <a:solidFill>
                  <a:schemeClr val="tx2">
                    <a:lumMod val="75000"/>
                  </a:schemeClr>
                </a:solidFill>
                <a:latin typeface="Calisto MT" pitchFamily="18" charset="0"/>
              </a:rPr>
              <a:t>Baffle plates and Graded porous skirt for control plug</a:t>
            </a:r>
            <a:endParaRPr lang="en-US" sz="1400" b="1" dirty="0">
              <a:solidFill>
                <a:schemeClr val="tx2">
                  <a:lumMod val="75000"/>
                </a:schemeClr>
              </a:solidFill>
              <a:latin typeface="Calisto MT" pitchFamily="18" charset="0"/>
            </a:endParaRPr>
          </a:p>
        </p:txBody>
      </p:sp>
      <p:sp>
        <p:nvSpPr>
          <p:cNvPr id="26" name="Rectangle 25"/>
          <p:cNvSpPr/>
          <p:nvPr/>
        </p:nvSpPr>
        <p:spPr>
          <a:xfrm>
            <a:off x="3810000" y="6093023"/>
            <a:ext cx="5181600" cy="307777"/>
          </a:xfrm>
          <a:prstGeom prst="rect">
            <a:avLst/>
          </a:prstGeom>
        </p:spPr>
        <p:txBody>
          <a:bodyPr wrap="square">
            <a:spAutoFit/>
          </a:bodyPr>
          <a:lstStyle/>
          <a:p>
            <a:pPr algn="ctr"/>
            <a:r>
              <a:rPr lang="en-GB" sz="1400" b="1" dirty="0">
                <a:solidFill>
                  <a:schemeClr val="tx2">
                    <a:lumMod val="75000"/>
                  </a:schemeClr>
                </a:solidFill>
                <a:latin typeface="Calisto MT" pitchFamily="18" charset="0"/>
              </a:rPr>
              <a:t>Free surface texture before and after introduction of baffle plate</a:t>
            </a:r>
            <a:endParaRPr lang="en-US" sz="1400" b="1" dirty="0">
              <a:solidFill>
                <a:schemeClr val="tx2">
                  <a:lumMod val="75000"/>
                </a:schemeClr>
              </a:solidFill>
              <a:latin typeface="Calisto MT"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cstate="print"/>
          <a:srcRect l="3990" t="1355" r="2499" b="4713"/>
          <a:stretch>
            <a:fillRect/>
          </a:stretch>
        </p:blipFill>
        <p:spPr bwMode="auto">
          <a:xfrm>
            <a:off x="609600" y="3595613"/>
            <a:ext cx="2323486" cy="2027494"/>
          </a:xfrm>
          <a:prstGeom prst="rect">
            <a:avLst/>
          </a:prstGeom>
          <a:noFill/>
          <a:ln w="9525">
            <a:noFill/>
            <a:miter lim="800000"/>
            <a:headEnd/>
            <a:tailEnd/>
          </a:ln>
          <a:effectLst/>
        </p:spPr>
      </p:pic>
      <p:sp>
        <p:nvSpPr>
          <p:cNvPr id="1029" name="AutoShape 5" descr="Department of Atomic Energy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1" name="Picture 7" descr="Department of Atomic Energy - Wikipedia"/>
          <p:cNvPicPr>
            <a:picLocks noChangeAspect="1" noChangeArrowheads="1"/>
          </p:cNvPicPr>
          <p:nvPr/>
        </p:nvPicPr>
        <p:blipFill>
          <a:blip r:embed="rId4" cstate="print"/>
          <a:srcRect/>
          <a:stretch>
            <a:fillRect/>
          </a:stretch>
        </p:blipFill>
        <p:spPr bwMode="auto">
          <a:xfrm>
            <a:off x="42163" y="45676"/>
            <a:ext cx="844102" cy="914444"/>
          </a:xfrm>
          <a:prstGeom prst="rect">
            <a:avLst/>
          </a:prstGeom>
          <a:noFill/>
        </p:spPr>
      </p:pic>
      <p:sp>
        <p:nvSpPr>
          <p:cNvPr id="1033" name="AutoShape 9" descr="International Atomic Energy Agency (IAEA)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5" name="AutoShape 11" descr="International Atomic Energy Agency (IAEA)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7" name="AutoShape 13" descr="IAEA Hiring for Nuclear Security Officer Position for Physical Protection  Systems – WI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9" name="AutoShape 15" descr="IAEA Hiring for Nuclear Security Officer Position for Physical Protection  Systems – WI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1" name="AutoShape 17" descr="IAEA Hiring for Nuclear Security Officer Position for Physical Protection  Systems – WI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3" name="AutoShape 19" descr="IAEA must obtain information through legal means: international law expert  - Tehran Tim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44" name="Picture 20" descr="C:\Users\USER\Desktop\3486154.jpg"/>
          <p:cNvPicPr>
            <a:picLocks noChangeAspect="1" noChangeArrowheads="1"/>
          </p:cNvPicPr>
          <p:nvPr/>
        </p:nvPicPr>
        <p:blipFill>
          <a:blip r:embed="rId5" cstate="print"/>
          <a:srcRect/>
          <a:stretch>
            <a:fillRect/>
          </a:stretch>
        </p:blipFill>
        <p:spPr bwMode="auto">
          <a:xfrm>
            <a:off x="8088923" y="68580"/>
            <a:ext cx="995610" cy="845820"/>
          </a:xfrm>
          <a:prstGeom prst="rect">
            <a:avLst/>
          </a:prstGeom>
          <a:noFill/>
        </p:spPr>
      </p:pic>
      <p:sp>
        <p:nvSpPr>
          <p:cNvPr id="13" name="Title 1"/>
          <p:cNvSpPr txBox="1">
            <a:spLocks/>
          </p:cNvSpPr>
          <p:nvPr/>
        </p:nvSpPr>
        <p:spPr>
          <a:xfrm>
            <a:off x="0" y="0"/>
            <a:ext cx="9144000" cy="990600"/>
          </a:xfrm>
          <a:prstGeom prst="rect">
            <a:avLst/>
          </a:prstGeom>
          <a:ln w="25400">
            <a:solidFill>
              <a:schemeClr val="accent1"/>
            </a:solidFill>
          </a:ln>
        </p:spPr>
        <p:txBody>
          <a:bodyPr anchor="ctr" anchorCtr="0">
            <a:noAutofit/>
          </a:bodyPr>
          <a:lstStyle/>
          <a:p>
            <a:pPr lvl="0" algn="ctr">
              <a:spcBef>
                <a:spcPct val="0"/>
              </a:spcBef>
              <a:defRPr/>
            </a:pPr>
            <a:r>
              <a:rPr lang="en-US" b="1" dirty="0">
                <a:solidFill>
                  <a:schemeClr val="tx2">
                    <a:lumMod val="75000"/>
                  </a:schemeClr>
                </a:solidFill>
                <a:latin typeface="Calisto MT" pitchFamily="18" charset="0"/>
              </a:rPr>
              <a:t>Gas entrainment mitigation studies in the </a:t>
            </a:r>
          </a:p>
          <a:p>
            <a:pPr lvl="0" algn="ctr">
              <a:spcBef>
                <a:spcPct val="0"/>
              </a:spcBef>
              <a:defRPr/>
            </a:pPr>
            <a:r>
              <a:rPr lang="en-US" b="1" dirty="0">
                <a:solidFill>
                  <a:schemeClr val="tx2">
                    <a:lumMod val="75000"/>
                  </a:schemeClr>
                </a:solidFill>
                <a:latin typeface="Calisto MT" pitchFamily="18" charset="0"/>
              </a:rPr>
              <a:t>primary pool of </a:t>
            </a:r>
            <a:r>
              <a:rPr lang="en-US" b="1" dirty="0" err="1">
                <a:solidFill>
                  <a:schemeClr val="tx2">
                    <a:lumMod val="75000"/>
                  </a:schemeClr>
                </a:solidFill>
                <a:latin typeface="Calisto MT" pitchFamily="18" charset="0"/>
              </a:rPr>
              <a:t>FBR</a:t>
            </a:r>
            <a:endParaRPr lang="en-US" b="1" dirty="0">
              <a:solidFill>
                <a:schemeClr val="tx2">
                  <a:lumMod val="75000"/>
                </a:schemeClr>
              </a:solidFill>
              <a:latin typeface="Calisto MT" pitchFamily="18" charset="0"/>
            </a:endParaRPr>
          </a:p>
        </p:txBody>
      </p:sp>
      <p:sp>
        <p:nvSpPr>
          <p:cNvPr id="20" name="Slide Number Placeholder 19"/>
          <p:cNvSpPr>
            <a:spLocks noGrp="1"/>
          </p:cNvSpPr>
          <p:nvPr>
            <p:ph type="sldNum" sz="quarter" idx="12"/>
          </p:nvPr>
        </p:nvSpPr>
        <p:spPr/>
        <p:txBody>
          <a:bodyPr/>
          <a:lstStyle/>
          <a:p>
            <a:fld id="{B6F15528-21DE-4FAA-801E-634DDDAF4B2B}" type="slidenum">
              <a:rPr lang="en-US" smtClean="0"/>
              <a:pPr/>
              <a:t>6</a:t>
            </a:fld>
            <a:endParaRPr lang="en-US" dirty="0"/>
          </a:p>
        </p:txBody>
      </p:sp>
      <p:sp>
        <p:nvSpPr>
          <p:cNvPr id="26" name="Rectangle 25"/>
          <p:cNvSpPr/>
          <p:nvPr/>
        </p:nvSpPr>
        <p:spPr>
          <a:xfrm>
            <a:off x="609600" y="5548014"/>
            <a:ext cx="2133600" cy="307777"/>
          </a:xfrm>
          <a:prstGeom prst="rect">
            <a:avLst/>
          </a:prstGeom>
        </p:spPr>
        <p:txBody>
          <a:bodyPr wrap="square">
            <a:spAutoFit/>
          </a:bodyPr>
          <a:lstStyle/>
          <a:p>
            <a:pPr algn="ctr"/>
            <a:r>
              <a:rPr lang="en-GB" sz="1400" b="1" dirty="0">
                <a:solidFill>
                  <a:schemeClr val="tx2">
                    <a:lumMod val="75000"/>
                  </a:schemeClr>
                </a:solidFill>
                <a:latin typeface="Calisto MT" pitchFamily="18" charset="0"/>
              </a:rPr>
              <a:t>Reference case</a:t>
            </a:r>
          </a:p>
        </p:txBody>
      </p:sp>
      <p:sp>
        <p:nvSpPr>
          <p:cNvPr id="29" name="Rectangle 28"/>
          <p:cNvSpPr/>
          <p:nvPr/>
        </p:nvSpPr>
        <p:spPr>
          <a:xfrm>
            <a:off x="3276600" y="5561171"/>
            <a:ext cx="2057400" cy="307777"/>
          </a:xfrm>
          <a:prstGeom prst="rect">
            <a:avLst/>
          </a:prstGeom>
        </p:spPr>
        <p:txBody>
          <a:bodyPr wrap="square">
            <a:spAutoFit/>
          </a:bodyPr>
          <a:lstStyle/>
          <a:p>
            <a:r>
              <a:rPr lang="en-GB" sz="1400" b="1" dirty="0">
                <a:solidFill>
                  <a:schemeClr val="tx2">
                    <a:lumMod val="75000"/>
                  </a:schemeClr>
                </a:solidFill>
                <a:latin typeface="Calisto MT" pitchFamily="18" charset="0"/>
              </a:rPr>
              <a:t>Horizontal baffle plate</a:t>
            </a:r>
            <a:endParaRPr lang="en-US" sz="1400" b="1" dirty="0">
              <a:solidFill>
                <a:schemeClr val="tx2">
                  <a:lumMod val="75000"/>
                </a:schemeClr>
              </a:solidFill>
              <a:latin typeface="Calisto MT" pitchFamily="18" charset="0"/>
            </a:endParaRPr>
          </a:p>
        </p:txBody>
      </p:sp>
      <p:sp>
        <p:nvSpPr>
          <p:cNvPr id="30" name="Rectangle 29"/>
          <p:cNvSpPr/>
          <p:nvPr/>
        </p:nvSpPr>
        <p:spPr>
          <a:xfrm>
            <a:off x="5715000" y="5561171"/>
            <a:ext cx="2438400" cy="523220"/>
          </a:xfrm>
          <a:prstGeom prst="rect">
            <a:avLst/>
          </a:prstGeom>
        </p:spPr>
        <p:txBody>
          <a:bodyPr wrap="square">
            <a:spAutoFit/>
          </a:bodyPr>
          <a:lstStyle/>
          <a:p>
            <a:pPr algn="ctr"/>
            <a:r>
              <a:rPr lang="en-US" sz="1400" b="1" dirty="0">
                <a:solidFill>
                  <a:schemeClr val="tx2">
                    <a:lumMod val="75000"/>
                  </a:schemeClr>
                </a:solidFill>
                <a:latin typeface="Calisto MT" pitchFamily="18" charset="0"/>
              </a:rPr>
              <a:t>Horizontal baffle plate with graded porosity skirt of CP</a:t>
            </a:r>
          </a:p>
        </p:txBody>
      </p:sp>
      <p:pic>
        <p:nvPicPr>
          <p:cNvPr id="27" name="Picture 26"/>
          <p:cNvPicPr>
            <a:picLocks noChangeAspect="1"/>
          </p:cNvPicPr>
          <p:nvPr/>
        </p:nvPicPr>
        <p:blipFill>
          <a:blip r:embed="rId6" cstate="print"/>
          <a:srcRect/>
          <a:stretch>
            <a:fillRect/>
          </a:stretch>
        </p:blipFill>
        <p:spPr bwMode="auto">
          <a:xfrm>
            <a:off x="3256552" y="3581400"/>
            <a:ext cx="4896848" cy="1979771"/>
          </a:xfrm>
          <a:prstGeom prst="rect">
            <a:avLst/>
          </a:prstGeom>
          <a:noFill/>
          <a:ln w="9525">
            <a:noFill/>
            <a:miter lim="800000"/>
            <a:headEnd/>
            <a:tailEnd/>
          </a:ln>
        </p:spPr>
      </p:pic>
      <p:sp>
        <p:nvSpPr>
          <p:cNvPr id="23" name="Rectangle 22"/>
          <p:cNvSpPr/>
          <p:nvPr/>
        </p:nvSpPr>
        <p:spPr>
          <a:xfrm>
            <a:off x="228600" y="1219200"/>
            <a:ext cx="8610600" cy="2194447"/>
          </a:xfrm>
          <a:prstGeom prst="rect">
            <a:avLst/>
          </a:prstGeom>
          <a:ln>
            <a:noFill/>
          </a:ln>
        </p:spPr>
        <p:txBody>
          <a:bodyPr wrap="square">
            <a:spAutoFit/>
          </a:bodyPr>
          <a:lstStyle/>
          <a:p>
            <a:pPr marL="233363" indent="-233363" algn="just" eaLnBrk="0" hangingPunct="0">
              <a:spcBef>
                <a:spcPct val="20000"/>
              </a:spcBef>
              <a:spcAft>
                <a:spcPts val="600"/>
              </a:spcAft>
              <a:buFont typeface="Wingdings" pitchFamily="2" charset="2"/>
              <a:buChar char="§"/>
            </a:pPr>
            <a:r>
              <a:rPr lang="en-US" sz="1600" b="1" dirty="0">
                <a:solidFill>
                  <a:srgbClr val="0215C6"/>
                </a:solidFill>
                <a:latin typeface="Calisto MT" pitchFamily="18" charset="0"/>
              </a:rPr>
              <a:t>A horizontal baffle plate attached to the inner vessel reduces the free surface velocity by 42% . </a:t>
            </a:r>
          </a:p>
          <a:p>
            <a:pPr marL="233363" indent="-233363" algn="just" eaLnBrk="0" hangingPunct="0">
              <a:spcBef>
                <a:spcPct val="20000"/>
              </a:spcBef>
              <a:spcAft>
                <a:spcPts val="600"/>
              </a:spcAft>
              <a:buFont typeface="Wingdings" pitchFamily="2" charset="2"/>
              <a:buChar char="§"/>
            </a:pPr>
            <a:r>
              <a:rPr lang="en-US" sz="1600" b="1" dirty="0">
                <a:solidFill>
                  <a:srgbClr val="CC00CC"/>
                </a:solidFill>
                <a:latin typeface="Calisto MT" pitchFamily="18" charset="0"/>
              </a:rPr>
              <a:t>Free surface velocity was further reduced with the combination of baffle plate and graded porous skirt. </a:t>
            </a:r>
          </a:p>
          <a:p>
            <a:pPr marL="233363" indent="-233363" algn="just" eaLnBrk="0" hangingPunct="0">
              <a:spcBef>
                <a:spcPct val="20000"/>
              </a:spcBef>
              <a:spcAft>
                <a:spcPts val="600"/>
              </a:spcAft>
              <a:buFont typeface="Wingdings" pitchFamily="2" charset="2"/>
              <a:buChar char="§"/>
            </a:pPr>
            <a:r>
              <a:rPr lang="en-US" sz="1600" b="1" dirty="0">
                <a:solidFill>
                  <a:srgbClr val="0215C6"/>
                </a:solidFill>
                <a:latin typeface="Calisto MT" pitchFamily="18" charset="0"/>
              </a:rPr>
              <a:t>By modifying the design of the skirt to a graded porous skirt, the maximum free surface velocity was reduced by 52% with respect to the reference design case.</a:t>
            </a:r>
          </a:p>
          <a:p>
            <a:pPr marL="233363" indent="-233363" algn="just" eaLnBrk="0" hangingPunct="0">
              <a:spcBef>
                <a:spcPct val="20000"/>
              </a:spcBef>
              <a:spcAft>
                <a:spcPts val="600"/>
              </a:spcAft>
              <a:buFont typeface="Wingdings" pitchFamily="2" charset="2"/>
              <a:buChar char="§"/>
            </a:pPr>
            <a:r>
              <a:rPr lang="en-US" sz="1600" b="1" dirty="0">
                <a:solidFill>
                  <a:srgbClr val="0215C6"/>
                </a:solidFill>
                <a:latin typeface="Calisto MT" pitchFamily="18" charset="0"/>
              </a:rPr>
              <a:t> </a:t>
            </a:r>
            <a:r>
              <a:rPr lang="en-US" sz="1600" b="1" dirty="0">
                <a:solidFill>
                  <a:srgbClr val="CC00CC"/>
                </a:solidFill>
                <a:latin typeface="Calisto MT" pitchFamily="18" charset="0"/>
              </a:rPr>
              <a:t>Risk of gas entrainment was reduced with these devices.</a:t>
            </a:r>
            <a:endParaRPr lang="en-US" sz="1600" b="1" dirty="0">
              <a:solidFill>
                <a:srgbClr val="0215C6"/>
              </a:solidFill>
              <a:latin typeface="Calisto MT" pitchFamily="18" charset="0"/>
            </a:endParaRPr>
          </a:p>
        </p:txBody>
      </p:sp>
      <p:sp>
        <p:nvSpPr>
          <p:cNvPr id="21" name="TextBox 20"/>
          <p:cNvSpPr txBox="1"/>
          <p:nvPr/>
        </p:nvSpPr>
        <p:spPr>
          <a:xfrm>
            <a:off x="609600" y="6290846"/>
            <a:ext cx="7772400" cy="338554"/>
          </a:xfrm>
          <a:prstGeom prst="rect">
            <a:avLst/>
          </a:prstGeom>
          <a:noFill/>
          <a:ln>
            <a:solidFill>
              <a:schemeClr val="accent1"/>
            </a:solidFill>
          </a:ln>
        </p:spPr>
        <p:txBody>
          <a:bodyPr wrap="square" rtlCol="0">
            <a:spAutoFit/>
          </a:bodyPr>
          <a:lstStyle/>
          <a:p>
            <a:pPr algn="ctr"/>
            <a:r>
              <a:rPr lang="en-US" sz="1600" b="1" dirty="0">
                <a:solidFill>
                  <a:srgbClr val="0215C6"/>
                </a:solidFill>
                <a:latin typeface="Calisto MT" pitchFamily="18" charset="0"/>
              </a:rPr>
              <a:t>Velocity contour plots at free surface as obtained from experimental measurement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p:nvPr/>
        </p:nvPicPr>
        <p:blipFill>
          <a:blip r:embed="rId3" cstate="print"/>
          <a:stretch>
            <a:fillRect/>
          </a:stretch>
        </p:blipFill>
        <p:spPr>
          <a:xfrm>
            <a:off x="381000" y="3962400"/>
            <a:ext cx="3886200" cy="2590800"/>
          </a:xfrm>
          <a:prstGeom prst="rect">
            <a:avLst/>
          </a:prstGeom>
          <a:noFill/>
          <a:ln w="9525">
            <a:noFill/>
          </a:ln>
        </p:spPr>
      </p:pic>
      <p:pic>
        <p:nvPicPr>
          <p:cNvPr id="21" name="Picture 20"/>
          <p:cNvPicPr/>
          <p:nvPr/>
        </p:nvPicPr>
        <p:blipFill>
          <a:blip r:embed="rId4" cstate="print"/>
          <a:stretch>
            <a:fillRect/>
          </a:stretch>
        </p:blipFill>
        <p:spPr>
          <a:xfrm>
            <a:off x="6400800" y="1019175"/>
            <a:ext cx="2677551" cy="2486025"/>
          </a:xfrm>
          <a:prstGeom prst="rect">
            <a:avLst/>
          </a:prstGeom>
          <a:noFill/>
          <a:ln w="9525">
            <a:noFill/>
          </a:ln>
        </p:spPr>
      </p:pic>
      <p:sp>
        <p:nvSpPr>
          <p:cNvPr id="1029" name="AutoShape 5" descr="Department of Atomic Energy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1" name="Picture 7" descr="Department of Atomic Energy - Wikipedia"/>
          <p:cNvPicPr>
            <a:picLocks noChangeAspect="1" noChangeArrowheads="1"/>
          </p:cNvPicPr>
          <p:nvPr/>
        </p:nvPicPr>
        <p:blipFill>
          <a:blip r:embed="rId5" cstate="print"/>
          <a:srcRect/>
          <a:stretch>
            <a:fillRect/>
          </a:stretch>
        </p:blipFill>
        <p:spPr bwMode="auto">
          <a:xfrm>
            <a:off x="42163" y="45676"/>
            <a:ext cx="844102" cy="914444"/>
          </a:xfrm>
          <a:prstGeom prst="rect">
            <a:avLst/>
          </a:prstGeom>
          <a:noFill/>
        </p:spPr>
      </p:pic>
      <p:sp>
        <p:nvSpPr>
          <p:cNvPr id="1033" name="AutoShape 9" descr="International Atomic Energy Agency (IAEA)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5" name="AutoShape 11" descr="International Atomic Energy Agency (IAEA)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7" name="AutoShape 13" descr="IAEA Hiring for Nuclear Security Officer Position for Physical Protection  Systems – WI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9" name="AutoShape 15" descr="IAEA Hiring for Nuclear Security Officer Position for Physical Protection  Systems – WI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1" name="AutoShape 17" descr="IAEA Hiring for Nuclear Security Officer Position for Physical Protection  Systems – WI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3" name="AutoShape 19" descr="IAEA must obtain information through legal means: international law expert  - Tehran Tim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44" name="Picture 20" descr="C:\Users\USER\Desktop\3486154.jpg"/>
          <p:cNvPicPr>
            <a:picLocks noChangeAspect="1" noChangeArrowheads="1"/>
          </p:cNvPicPr>
          <p:nvPr/>
        </p:nvPicPr>
        <p:blipFill>
          <a:blip r:embed="rId6" cstate="print"/>
          <a:srcRect/>
          <a:stretch>
            <a:fillRect/>
          </a:stretch>
        </p:blipFill>
        <p:spPr bwMode="auto">
          <a:xfrm>
            <a:off x="8088923" y="68580"/>
            <a:ext cx="995610" cy="845820"/>
          </a:xfrm>
          <a:prstGeom prst="rect">
            <a:avLst/>
          </a:prstGeom>
          <a:noFill/>
        </p:spPr>
      </p:pic>
      <p:sp>
        <p:nvSpPr>
          <p:cNvPr id="13" name="Title 1"/>
          <p:cNvSpPr txBox="1">
            <a:spLocks/>
          </p:cNvSpPr>
          <p:nvPr/>
        </p:nvSpPr>
        <p:spPr>
          <a:xfrm>
            <a:off x="0" y="0"/>
            <a:ext cx="9144000" cy="990600"/>
          </a:xfrm>
          <a:prstGeom prst="rect">
            <a:avLst/>
          </a:prstGeom>
          <a:ln w="25400">
            <a:solidFill>
              <a:schemeClr val="accent1"/>
            </a:solidFill>
          </a:ln>
        </p:spPr>
        <p:txBody>
          <a:bodyPr anchor="ctr" anchorCtr="0">
            <a:noAutofit/>
          </a:bodyPr>
          <a:lstStyle/>
          <a:p>
            <a:pPr lvl="0" algn="ctr">
              <a:spcBef>
                <a:spcPct val="0"/>
              </a:spcBef>
              <a:defRPr/>
            </a:pPr>
            <a:r>
              <a:rPr lang="en-US" sz="2000" b="1" dirty="0">
                <a:solidFill>
                  <a:schemeClr val="tx2">
                    <a:lumMod val="75000"/>
                  </a:schemeClr>
                </a:solidFill>
                <a:latin typeface="Calisto MT" pitchFamily="18" charset="0"/>
              </a:rPr>
              <a:t>Free level fluctuation in hot pool </a:t>
            </a:r>
          </a:p>
        </p:txBody>
      </p:sp>
      <p:sp>
        <p:nvSpPr>
          <p:cNvPr id="20" name="Slide Number Placeholder 19"/>
          <p:cNvSpPr>
            <a:spLocks noGrp="1"/>
          </p:cNvSpPr>
          <p:nvPr>
            <p:ph type="sldNum" sz="quarter" idx="12"/>
          </p:nvPr>
        </p:nvSpPr>
        <p:spPr>
          <a:xfrm>
            <a:off x="6553200" y="6324600"/>
            <a:ext cx="2133600" cy="365125"/>
          </a:xfrm>
        </p:spPr>
        <p:txBody>
          <a:bodyPr/>
          <a:lstStyle/>
          <a:p>
            <a:fld id="{B6F15528-21DE-4FAA-801E-634DDDAF4B2B}" type="slidenum">
              <a:rPr lang="en-US" smtClean="0"/>
              <a:pPr/>
              <a:t>7</a:t>
            </a:fld>
            <a:endParaRPr lang="en-US" dirty="0"/>
          </a:p>
        </p:txBody>
      </p:sp>
      <p:sp>
        <p:nvSpPr>
          <p:cNvPr id="23" name="Rectangle 22"/>
          <p:cNvSpPr/>
          <p:nvPr/>
        </p:nvSpPr>
        <p:spPr>
          <a:xfrm>
            <a:off x="152400" y="1075962"/>
            <a:ext cx="6400800" cy="2854115"/>
          </a:xfrm>
          <a:prstGeom prst="rect">
            <a:avLst/>
          </a:prstGeom>
          <a:ln>
            <a:solidFill>
              <a:schemeClr val="accent1"/>
            </a:solidFill>
          </a:ln>
        </p:spPr>
        <p:txBody>
          <a:bodyPr wrap="square">
            <a:spAutoFit/>
          </a:bodyPr>
          <a:lstStyle/>
          <a:p>
            <a:pPr marL="169863" indent="-169863" algn="just" eaLnBrk="0" hangingPunct="0">
              <a:spcBef>
                <a:spcPct val="20000"/>
              </a:spcBef>
              <a:spcAft>
                <a:spcPts val="200"/>
              </a:spcAft>
              <a:buFont typeface="Wingdings" pitchFamily="2" charset="2"/>
              <a:buChar char="§"/>
            </a:pPr>
            <a:r>
              <a:rPr lang="en-US" sz="1600" b="1" dirty="0">
                <a:solidFill>
                  <a:srgbClr val="0215C6"/>
                </a:solidFill>
                <a:latin typeface="Calisto MT" pitchFamily="18" charset="0"/>
              </a:rPr>
              <a:t>Fluctuations in the sodium free surface occur due to the interaction of axial flow velocity with the free surface and flow induced vortex shedding of the immersed components in the hot pool.</a:t>
            </a:r>
          </a:p>
          <a:p>
            <a:pPr marL="169863" indent="-169863" algn="just" eaLnBrk="0" hangingPunct="0">
              <a:spcBef>
                <a:spcPct val="20000"/>
              </a:spcBef>
              <a:spcAft>
                <a:spcPts val="200"/>
              </a:spcAft>
              <a:buFont typeface="Wingdings" pitchFamily="2" charset="2"/>
              <a:buChar char="§"/>
            </a:pPr>
            <a:r>
              <a:rPr lang="en-US" sz="1600" b="1" dirty="0">
                <a:solidFill>
                  <a:srgbClr val="CC00CC"/>
                </a:solidFill>
                <a:latin typeface="Calisto MT" pitchFamily="18" charset="0"/>
              </a:rPr>
              <a:t>The components immersed in the hot pool will be subjected to temperature fluctuations at the sodium – argon interface.</a:t>
            </a:r>
          </a:p>
          <a:p>
            <a:pPr marL="169863" indent="-169863" algn="just" eaLnBrk="0" hangingPunct="0">
              <a:spcBef>
                <a:spcPct val="20000"/>
              </a:spcBef>
              <a:spcAft>
                <a:spcPts val="200"/>
              </a:spcAft>
              <a:buFont typeface="Wingdings" pitchFamily="2" charset="2"/>
              <a:buChar char="§"/>
            </a:pPr>
            <a:r>
              <a:rPr lang="en-US" sz="1600" b="1" dirty="0">
                <a:solidFill>
                  <a:srgbClr val="CC00CC"/>
                </a:solidFill>
                <a:latin typeface="Calisto MT" pitchFamily="18" charset="0"/>
              </a:rPr>
              <a:t> This leads to thermal fatigue loading on the immersed components. </a:t>
            </a:r>
          </a:p>
          <a:p>
            <a:pPr marL="169863" indent="-169863" algn="just" eaLnBrk="0" hangingPunct="0">
              <a:spcBef>
                <a:spcPct val="20000"/>
              </a:spcBef>
              <a:spcAft>
                <a:spcPts val="200"/>
              </a:spcAft>
              <a:buFont typeface="Wingdings" pitchFamily="2" charset="2"/>
              <a:buChar char="§"/>
            </a:pPr>
            <a:r>
              <a:rPr lang="en-US" sz="1600" b="1" dirty="0">
                <a:solidFill>
                  <a:srgbClr val="0215C6"/>
                </a:solidFill>
                <a:latin typeface="Calisto MT" pitchFamily="18" charset="0"/>
              </a:rPr>
              <a:t>It is important to measure the amplitude and dominant frequency range of free level fluctuation. </a:t>
            </a:r>
          </a:p>
          <a:p>
            <a:pPr marL="169863" indent="-169863" algn="just" eaLnBrk="0" hangingPunct="0">
              <a:spcBef>
                <a:spcPct val="20000"/>
              </a:spcBef>
              <a:spcAft>
                <a:spcPts val="200"/>
              </a:spcAft>
              <a:buFont typeface="Wingdings" pitchFamily="2" charset="2"/>
              <a:buChar char="§"/>
            </a:pPr>
            <a:r>
              <a:rPr lang="en-US" sz="1600" b="1" dirty="0">
                <a:solidFill>
                  <a:srgbClr val="CC00CC"/>
                </a:solidFill>
                <a:latin typeface="Calisto MT" pitchFamily="18" charset="0"/>
              </a:rPr>
              <a:t>High amplitude of fluctuation at free surface also can lead to gas entrainment.</a:t>
            </a:r>
          </a:p>
        </p:txBody>
      </p:sp>
      <p:sp>
        <p:nvSpPr>
          <p:cNvPr id="28" name="Rectangle 27"/>
          <p:cNvSpPr/>
          <p:nvPr/>
        </p:nvSpPr>
        <p:spPr>
          <a:xfrm>
            <a:off x="6553200" y="3429000"/>
            <a:ext cx="2514600" cy="461665"/>
          </a:xfrm>
          <a:prstGeom prst="rect">
            <a:avLst/>
          </a:prstGeom>
        </p:spPr>
        <p:txBody>
          <a:bodyPr wrap="square">
            <a:spAutoFit/>
          </a:bodyPr>
          <a:lstStyle/>
          <a:p>
            <a:pPr algn="ctr"/>
            <a:r>
              <a:rPr lang="en-US" sz="1200" b="1" dirty="0">
                <a:solidFill>
                  <a:schemeClr val="tx2">
                    <a:lumMod val="75000"/>
                  </a:schemeClr>
                </a:solidFill>
                <a:latin typeface="Calisto MT" pitchFamily="18" charset="0"/>
              </a:rPr>
              <a:t>Schematic of Conductance Wave Gauge level sensor probe</a:t>
            </a:r>
            <a:endParaRPr lang="en-GB" sz="1200" b="1" dirty="0">
              <a:solidFill>
                <a:schemeClr val="tx2">
                  <a:lumMod val="75000"/>
                </a:schemeClr>
              </a:solidFill>
              <a:latin typeface="Calisto MT" pitchFamily="18" charset="0"/>
            </a:endParaRPr>
          </a:p>
        </p:txBody>
      </p:sp>
      <p:pic>
        <p:nvPicPr>
          <p:cNvPr id="25" name="Picture 24"/>
          <p:cNvPicPr/>
          <p:nvPr/>
        </p:nvPicPr>
        <p:blipFill>
          <a:blip r:embed="rId7" cstate="print"/>
          <a:srcRect l="2777" t="1753" r="1343" b="4167"/>
          <a:stretch>
            <a:fillRect/>
          </a:stretch>
        </p:blipFill>
        <p:spPr>
          <a:xfrm>
            <a:off x="4724400" y="4038600"/>
            <a:ext cx="3886200" cy="2438400"/>
          </a:xfrm>
          <a:prstGeom prst="rect">
            <a:avLst/>
          </a:prstGeom>
          <a:noFill/>
          <a:ln w="9525">
            <a:noFill/>
          </a:ln>
        </p:spPr>
      </p:pic>
      <p:sp>
        <p:nvSpPr>
          <p:cNvPr id="26" name="Rectangle 25"/>
          <p:cNvSpPr/>
          <p:nvPr/>
        </p:nvSpPr>
        <p:spPr>
          <a:xfrm>
            <a:off x="838200" y="6477000"/>
            <a:ext cx="3505200" cy="307777"/>
          </a:xfrm>
          <a:prstGeom prst="rect">
            <a:avLst/>
          </a:prstGeom>
        </p:spPr>
        <p:txBody>
          <a:bodyPr wrap="square">
            <a:spAutoFit/>
          </a:bodyPr>
          <a:lstStyle/>
          <a:p>
            <a:pPr algn="ctr"/>
            <a:r>
              <a:rPr lang="en-GB" sz="1400" b="1" dirty="0">
                <a:solidFill>
                  <a:schemeClr val="tx2">
                    <a:lumMod val="75000"/>
                  </a:schemeClr>
                </a:solidFill>
                <a:latin typeface="Calisto MT" pitchFamily="18" charset="0"/>
              </a:rPr>
              <a:t>Free level fluctuation for different cases</a:t>
            </a:r>
            <a:endParaRPr lang="en-US" sz="1400" b="1" dirty="0">
              <a:solidFill>
                <a:schemeClr val="tx2">
                  <a:lumMod val="75000"/>
                </a:schemeClr>
              </a:solidFill>
              <a:latin typeface="Calisto MT" pitchFamily="18" charset="0"/>
            </a:endParaRPr>
          </a:p>
        </p:txBody>
      </p:sp>
      <p:sp>
        <p:nvSpPr>
          <p:cNvPr id="27" name="Rectangle 26"/>
          <p:cNvSpPr/>
          <p:nvPr/>
        </p:nvSpPr>
        <p:spPr>
          <a:xfrm>
            <a:off x="4953000" y="6334780"/>
            <a:ext cx="4191000" cy="523220"/>
          </a:xfrm>
          <a:prstGeom prst="rect">
            <a:avLst/>
          </a:prstGeom>
        </p:spPr>
        <p:txBody>
          <a:bodyPr wrap="square">
            <a:spAutoFit/>
          </a:bodyPr>
          <a:lstStyle/>
          <a:p>
            <a:pPr algn="ctr"/>
            <a:r>
              <a:rPr lang="en-US" sz="1400" b="1" dirty="0" err="1">
                <a:solidFill>
                  <a:schemeClr val="tx2">
                    <a:lumMod val="75000"/>
                  </a:schemeClr>
                </a:solidFill>
                <a:latin typeface="Calisto MT" pitchFamily="18" charset="0"/>
              </a:rPr>
              <a:t>FFT</a:t>
            </a:r>
            <a:r>
              <a:rPr lang="en-US" sz="1400" b="1" dirty="0">
                <a:solidFill>
                  <a:schemeClr val="tx2">
                    <a:lumMod val="75000"/>
                  </a:schemeClr>
                </a:solidFill>
                <a:latin typeface="Calisto MT" pitchFamily="18" charset="0"/>
              </a:rPr>
              <a:t> plot for the maximum fluctuation data for Reference case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AutoShape 5" descr="Department of Atomic Energy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1" name="Picture 7" descr="Department of Atomic Energy - Wikipedia"/>
          <p:cNvPicPr>
            <a:picLocks noChangeAspect="1" noChangeArrowheads="1"/>
          </p:cNvPicPr>
          <p:nvPr/>
        </p:nvPicPr>
        <p:blipFill>
          <a:blip r:embed="rId3" cstate="print"/>
          <a:srcRect/>
          <a:stretch>
            <a:fillRect/>
          </a:stretch>
        </p:blipFill>
        <p:spPr bwMode="auto">
          <a:xfrm>
            <a:off x="42163" y="45676"/>
            <a:ext cx="844102" cy="914444"/>
          </a:xfrm>
          <a:prstGeom prst="rect">
            <a:avLst/>
          </a:prstGeom>
          <a:noFill/>
        </p:spPr>
      </p:pic>
      <p:sp>
        <p:nvSpPr>
          <p:cNvPr id="1033" name="AutoShape 9" descr="International Atomic Energy Agency (IAEA)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5" name="AutoShape 11" descr="International Atomic Energy Agency (IAEA)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7" name="AutoShape 13" descr="IAEA Hiring for Nuclear Security Officer Position for Physical Protection  Systems – WI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9" name="AutoShape 15" descr="IAEA Hiring for Nuclear Security Officer Position for Physical Protection  Systems – WI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1" name="AutoShape 17" descr="IAEA Hiring for Nuclear Security Officer Position for Physical Protection  Systems – WI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3" name="AutoShape 19" descr="IAEA must obtain information through legal means: international law expert  - Tehran Tim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44" name="Picture 20" descr="C:\Users\USER\Desktop\3486154.jpg"/>
          <p:cNvPicPr>
            <a:picLocks noChangeAspect="1" noChangeArrowheads="1"/>
          </p:cNvPicPr>
          <p:nvPr/>
        </p:nvPicPr>
        <p:blipFill>
          <a:blip r:embed="rId4" cstate="print"/>
          <a:srcRect/>
          <a:stretch>
            <a:fillRect/>
          </a:stretch>
        </p:blipFill>
        <p:spPr bwMode="auto">
          <a:xfrm>
            <a:off x="8088923" y="68580"/>
            <a:ext cx="995610" cy="845820"/>
          </a:xfrm>
          <a:prstGeom prst="rect">
            <a:avLst/>
          </a:prstGeom>
          <a:noFill/>
        </p:spPr>
      </p:pic>
      <p:sp>
        <p:nvSpPr>
          <p:cNvPr id="13" name="Title 1"/>
          <p:cNvSpPr txBox="1">
            <a:spLocks/>
          </p:cNvSpPr>
          <p:nvPr/>
        </p:nvSpPr>
        <p:spPr>
          <a:xfrm>
            <a:off x="0" y="0"/>
            <a:ext cx="9144000" cy="990600"/>
          </a:xfrm>
          <a:prstGeom prst="rect">
            <a:avLst/>
          </a:prstGeom>
          <a:ln w="25400">
            <a:solidFill>
              <a:schemeClr val="accent1"/>
            </a:solidFill>
          </a:ln>
        </p:spPr>
        <p:txBody>
          <a:bodyPr anchor="ctr" anchorCtr="0">
            <a:noAutofit/>
          </a:bodyPr>
          <a:lstStyle/>
          <a:p>
            <a:pPr lvl="0" algn="ctr">
              <a:spcBef>
                <a:spcPct val="0"/>
              </a:spcBef>
              <a:defRPr/>
            </a:pPr>
            <a:r>
              <a:rPr lang="en-US" sz="2000" b="1" dirty="0">
                <a:solidFill>
                  <a:schemeClr val="tx2">
                    <a:lumMod val="75000"/>
                  </a:schemeClr>
                </a:solidFill>
                <a:latin typeface="Calisto MT" pitchFamily="18" charset="0"/>
              </a:rPr>
              <a:t>Free level fluctuation in hot pool </a:t>
            </a:r>
          </a:p>
        </p:txBody>
      </p:sp>
      <p:sp>
        <p:nvSpPr>
          <p:cNvPr id="20" name="Slide Number Placeholder 19"/>
          <p:cNvSpPr>
            <a:spLocks noGrp="1"/>
          </p:cNvSpPr>
          <p:nvPr>
            <p:ph type="sldNum" sz="quarter" idx="12"/>
          </p:nvPr>
        </p:nvSpPr>
        <p:spPr>
          <a:xfrm>
            <a:off x="6553200" y="6324600"/>
            <a:ext cx="2133600" cy="365125"/>
          </a:xfrm>
        </p:spPr>
        <p:txBody>
          <a:bodyPr/>
          <a:lstStyle/>
          <a:p>
            <a:fld id="{B6F15528-21DE-4FAA-801E-634DDDAF4B2B}" type="slidenum">
              <a:rPr lang="en-US" smtClean="0"/>
              <a:pPr/>
              <a:t>8</a:t>
            </a:fld>
            <a:endParaRPr lang="en-US" dirty="0"/>
          </a:p>
        </p:txBody>
      </p:sp>
      <p:pic>
        <p:nvPicPr>
          <p:cNvPr id="24" name="Picture 23"/>
          <p:cNvPicPr/>
          <p:nvPr/>
        </p:nvPicPr>
        <p:blipFill>
          <a:blip r:embed="rId5" cstate="print"/>
          <a:srcRect l="2524" t="1952" r="3842" b="5688"/>
          <a:stretch>
            <a:fillRect/>
          </a:stretch>
        </p:blipFill>
        <p:spPr>
          <a:xfrm>
            <a:off x="381000" y="3733800"/>
            <a:ext cx="3733800" cy="2438400"/>
          </a:xfrm>
          <a:prstGeom prst="rect">
            <a:avLst/>
          </a:prstGeom>
          <a:noFill/>
          <a:ln w="9525">
            <a:noFill/>
          </a:ln>
        </p:spPr>
      </p:pic>
      <p:pic>
        <p:nvPicPr>
          <p:cNvPr id="25" name="Picture 24"/>
          <p:cNvPicPr/>
          <p:nvPr/>
        </p:nvPicPr>
        <p:blipFill>
          <a:blip r:embed="rId6" cstate="print"/>
          <a:srcRect l="2524" t="2315" r="3842" b="3770"/>
          <a:stretch>
            <a:fillRect/>
          </a:stretch>
        </p:blipFill>
        <p:spPr>
          <a:xfrm>
            <a:off x="4724400" y="3810000"/>
            <a:ext cx="3733800" cy="2362200"/>
          </a:xfrm>
          <a:prstGeom prst="rect">
            <a:avLst/>
          </a:prstGeom>
          <a:noFill/>
          <a:ln w="9525">
            <a:noFill/>
          </a:ln>
        </p:spPr>
      </p:pic>
      <p:sp>
        <p:nvSpPr>
          <p:cNvPr id="28" name="Rectangle 27"/>
          <p:cNvSpPr/>
          <p:nvPr/>
        </p:nvSpPr>
        <p:spPr>
          <a:xfrm>
            <a:off x="609600" y="6258580"/>
            <a:ext cx="3429000" cy="523220"/>
          </a:xfrm>
          <a:prstGeom prst="rect">
            <a:avLst/>
          </a:prstGeom>
        </p:spPr>
        <p:txBody>
          <a:bodyPr wrap="square">
            <a:spAutoFit/>
          </a:bodyPr>
          <a:lstStyle/>
          <a:p>
            <a:pPr algn="ctr"/>
            <a:r>
              <a:rPr lang="en-US" sz="1400" b="1" dirty="0" err="1">
                <a:solidFill>
                  <a:schemeClr val="tx2">
                    <a:lumMod val="75000"/>
                  </a:schemeClr>
                </a:solidFill>
                <a:latin typeface="Calisto MT" pitchFamily="18" charset="0"/>
              </a:rPr>
              <a:t>FFT</a:t>
            </a:r>
            <a:r>
              <a:rPr lang="en-US" sz="1400" b="1" dirty="0">
                <a:solidFill>
                  <a:schemeClr val="tx2">
                    <a:lumMod val="75000"/>
                  </a:schemeClr>
                </a:solidFill>
                <a:latin typeface="Calisto MT" pitchFamily="18" charset="0"/>
              </a:rPr>
              <a:t> plot for the maximum fluctuation data for case with Inner Baffle</a:t>
            </a:r>
          </a:p>
        </p:txBody>
      </p:sp>
      <p:sp>
        <p:nvSpPr>
          <p:cNvPr id="29" name="Rectangle 28"/>
          <p:cNvSpPr/>
          <p:nvPr/>
        </p:nvSpPr>
        <p:spPr>
          <a:xfrm>
            <a:off x="4572000" y="6182380"/>
            <a:ext cx="4343400" cy="523220"/>
          </a:xfrm>
          <a:prstGeom prst="rect">
            <a:avLst/>
          </a:prstGeom>
        </p:spPr>
        <p:txBody>
          <a:bodyPr wrap="square">
            <a:spAutoFit/>
          </a:bodyPr>
          <a:lstStyle/>
          <a:p>
            <a:pPr algn="ctr"/>
            <a:r>
              <a:rPr lang="en-US" sz="1400" b="1" dirty="0" err="1">
                <a:solidFill>
                  <a:schemeClr val="tx2">
                    <a:lumMod val="75000"/>
                  </a:schemeClr>
                </a:solidFill>
                <a:latin typeface="Calisto MT" pitchFamily="18" charset="0"/>
              </a:rPr>
              <a:t>FFT</a:t>
            </a:r>
            <a:r>
              <a:rPr lang="en-US" sz="1400" b="1" dirty="0">
                <a:solidFill>
                  <a:schemeClr val="tx2">
                    <a:lumMod val="75000"/>
                  </a:schemeClr>
                </a:solidFill>
                <a:latin typeface="Calisto MT" pitchFamily="18" charset="0"/>
              </a:rPr>
              <a:t> plot for the maximum fluctuation data for the case with baffle plate and 25% porous skirt</a:t>
            </a:r>
          </a:p>
        </p:txBody>
      </p:sp>
      <p:sp>
        <p:nvSpPr>
          <p:cNvPr id="33" name="Rectangle 32"/>
          <p:cNvSpPr/>
          <p:nvPr/>
        </p:nvSpPr>
        <p:spPr>
          <a:xfrm>
            <a:off x="304800" y="1143000"/>
            <a:ext cx="8305800" cy="2513509"/>
          </a:xfrm>
          <a:prstGeom prst="rect">
            <a:avLst/>
          </a:prstGeom>
          <a:ln>
            <a:solidFill>
              <a:schemeClr val="accent1"/>
            </a:solidFill>
          </a:ln>
        </p:spPr>
        <p:txBody>
          <a:bodyPr wrap="square">
            <a:spAutoFit/>
          </a:bodyPr>
          <a:lstStyle/>
          <a:p>
            <a:pPr marL="233363" indent="-233363" algn="just" eaLnBrk="0" hangingPunct="0">
              <a:spcAft>
                <a:spcPts val="600"/>
              </a:spcAft>
              <a:buFont typeface="Wingdings" pitchFamily="2" charset="2"/>
              <a:buChar char="§"/>
            </a:pPr>
            <a:r>
              <a:rPr lang="en-GB" sz="1600" b="1" dirty="0">
                <a:solidFill>
                  <a:srgbClr val="0215C6"/>
                </a:solidFill>
                <a:latin typeface="Calisto MT" pitchFamily="18" charset="0"/>
              </a:rPr>
              <a:t>The maximum free level fluctuation for the reference case was 88 mm with dominant frequency range of 0.05-0.8 Hz.  </a:t>
            </a:r>
          </a:p>
          <a:p>
            <a:pPr marL="233363" indent="-233363" algn="just" eaLnBrk="0" hangingPunct="0">
              <a:spcAft>
                <a:spcPts val="400"/>
              </a:spcAft>
              <a:buFont typeface="Wingdings" pitchFamily="2" charset="2"/>
              <a:buChar char="§"/>
            </a:pPr>
            <a:r>
              <a:rPr lang="en-GB" sz="1600" b="1" dirty="0">
                <a:solidFill>
                  <a:srgbClr val="CC00CC"/>
                </a:solidFill>
                <a:latin typeface="Calisto MT" pitchFamily="18" charset="0"/>
              </a:rPr>
              <a:t>With the deployment of a horizontal baffle plate, the amplitude was reduced to 57 mm with dominant frequency range of 0.02-0.4 Hz. </a:t>
            </a:r>
          </a:p>
          <a:p>
            <a:pPr marL="233363" indent="-233363" algn="just" eaLnBrk="0" hangingPunct="0">
              <a:spcAft>
                <a:spcPts val="600"/>
              </a:spcAft>
              <a:buFont typeface="Wingdings" pitchFamily="2" charset="2"/>
              <a:buChar char="§"/>
            </a:pPr>
            <a:r>
              <a:rPr lang="en-GB" sz="1600" b="1" dirty="0">
                <a:solidFill>
                  <a:srgbClr val="0215C6"/>
                </a:solidFill>
                <a:latin typeface="Calisto MT" pitchFamily="18" charset="0"/>
              </a:rPr>
              <a:t>When a horizontal baffle plate along with a 25% porous skirt with graded porosity was deployed, the amplitude was found to be 62 mm with dominant frequency range of 0.02-0.4 Hz. </a:t>
            </a:r>
          </a:p>
          <a:p>
            <a:pPr marL="233363" indent="-233363" algn="just" eaLnBrk="0" hangingPunct="0">
              <a:spcAft>
                <a:spcPts val="400"/>
              </a:spcAft>
              <a:buFont typeface="Wingdings" pitchFamily="2" charset="2"/>
              <a:buChar char="§"/>
            </a:pPr>
            <a:r>
              <a:rPr lang="en-GB" sz="1600" b="1" dirty="0">
                <a:solidFill>
                  <a:srgbClr val="CC00CC"/>
                </a:solidFill>
                <a:latin typeface="Calisto MT" pitchFamily="18" charset="0"/>
              </a:rPr>
              <a:t>The increase of amplitude of free level fluctuation by 5 mm due to change in reference design skirt to graded porous skirt is insignificant to reactor scale. </a:t>
            </a:r>
            <a:endParaRPr lang="en-US" sz="1600" b="1" dirty="0">
              <a:solidFill>
                <a:srgbClr val="CC00CC"/>
              </a:solidFill>
              <a:latin typeface="Calisto MT"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a:blip r:embed="rId3" cstate="print"/>
          <a:srcRect/>
          <a:stretch>
            <a:fillRect/>
          </a:stretch>
        </p:blipFill>
        <p:spPr bwMode="auto">
          <a:xfrm>
            <a:off x="5644662" y="2895600"/>
            <a:ext cx="3346938" cy="3309630"/>
          </a:xfrm>
          <a:prstGeom prst="rect">
            <a:avLst/>
          </a:prstGeom>
          <a:noFill/>
          <a:ln w="9525">
            <a:noFill/>
            <a:miter lim="800000"/>
            <a:headEnd/>
            <a:tailEnd/>
          </a:ln>
        </p:spPr>
      </p:pic>
      <p:sp>
        <p:nvSpPr>
          <p:cNvPr id="1029" name="AutoShape 5" descr="Department of Atomic Energy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1" name="Picture 7" descr="Department of Atomic Energy - Wikipedia"/>
          <p:cNvPicPr>
            <a:picLocks noChangeAspect="1" noChangeArrowheads="1"/>
          </p:cNvPicPr>
          <p:nvPr/>
        </p:nvPicPr>
        <p:blipFill>
          <a:blip r:embed="rId4" cstate="print"/>
          <a:srcRect/>
          <a:stretch>
            <a:fillRect/>
          </a:stretch>
        </p:blipFill>
        <p:spPr bwMode="auto">
          <a:xfrm>
            <a:off x="42163" y="45676"/>
            <a:ext cx="844102" cy="914444"/>
          </a:xfrm>
          <a:prstGeom prst="rect">
            <a:avLst/>
          </a:prstGeom>
          <a:noFill/>
        </p:spPr>
      </p:pic>
      <p:sp>
        <p:nvSpPr>
          <p:cNvPr id="1033" name="AutoShape 9" descr="International Atomic Energy Agency (IAEA)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5" name="AutoShape 11" descr="International Atomic Energy Agency (IAEA)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7" name="AutoShape 13" descr="IAEA Hiring for Nuclear Security Officer Position for Physical Protection  Systems – WI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9" name="AutoShape 15" descr="IAEA Hiring for Nuclear Security Officer Position for Physical Protection  Systems – WI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1" name="AutoShape 17" descr="IAEA Hiring for Nuclear Security Officer Position for Physical Protection  Systems – WI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3" name="AutoShape 19" descr="IAEA must obtain information through legal means: international law expert  - Tehran Tim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44" name="Picture 20" descr="C:\Users\USER\Desktop\3486154.jpg"/>
          <p:cNvPicPr>
            <a:picLocks noChangeAspect="1" noChangeArrowheads="1"/>
          </p:cNvPicPr>
          <p:nvPr/>
        </p:nvPicPr>
        <p:blipFill>
          <a:blip r:embed="rId5" cstate="print"/>
          <a:srcRect/>
          <a:stretch>
            <a:fillRect/>
          </a:stretch>
        </p:blipFill>
        <p:spPr bwMode="auto">
          <a:xfrm>
            <a:off x="8088923" y="68580"/>
            <a:ext cx="995610" cy="845820"/>
          </a:xfrm>
          <a:prstGeom prst="rect">
            <a:avLst/>
          </a:prstGeom>
          <a:noFill/>
        </p:spPr>
      </p:pic>
      <p:sp>
        <p:nvSpPr>
          <p:cNvPr id="13" name="Title 1"/>
          <p:cNvSpPr txBox="1">
            <a:spLocks/>
          </p:cNvSpPr>
          <p:nvPr/>
        </p:nvSpPr>
        <p:spPr>
          <a:xfrm>
            <a:off x="0" y="0"/>
            <a:ext cx="9144000" cy="990600"/>
          </a:xfrm>
          <a:prstGeom prst="rect">
            <a:avLst/>
          </a:prstGeom>
          <a:ln w="25400">
            <a:solidFill>
              <a:schemeClr val="accent1"/>
            </a:solidFill>
          </a:ln>
        </p:spPr>
        <p:txBody>
          <a:bodyPr anchor="ctr" anchorCtr="0">
            <a:noAutofit/>
          </a:bodyPr>
          <a:lstStyle/>
          <a:p>
            <a:pPr lvl="0" algn="ctr">
              <a:spcBef>
                <a:spcPct val="0"/>
              </a:spcBef>
              <a:defRPr/>
            </a:pPr>
            <a:r>
              <a:rPr lang="en-US" sz="2000" b="1" dirty="0">
                <a:solidFill>
                  <a:schemeClr val="tx2">
                    <a:lumMod val="75000"/>
                  </a:schemeClr>
                </a:solidFill>
                <a:latin typeface="Calisto MT" pitchFamily="18" charset="0"/>
              </a:rPr>
              <a:t>5/8 Scale Model of Surge Tank</a:t>
            </a:r>
          </a:p>
        </p:txBody>
      </p:sp>
      <p:sp>
        <p:nvSpPr>
          <p:cNvPr id="20" name="Slide Number Placeholder 19"/>
          <p:cNvSpPr>
            <a:spLocks noGrp="1"/>
          </p:cNvSpPr>
          <p:nvPr>
            <p:ph type="sldNum" sz="quarter" idx="12"/>
          </p:nvPr>
        </p:nvSpPr>
        <p:spPr>
          <a:xfrm>
            <a:off x="6553200" y="6324600"/>
            <a:ext cx="2133600" cy="365125"/>
          </a:xfrm>
        </p:spPr>
        <p:txBody>
          <a:bodyPr/>
          <a:lstStyle/>
          <a:p>
            <a:fld id="{B6F15528-21DE-4FAA-801E-634DDDAF4B2B}" type="slidenum">
              <a:rPr lang="en-US" smtClean="0"/>
              <a:pPr/>
              <a:t>9</a:t>
            </a:fld>
            <a:endParaRPr lang="en-US" dirty="0"/>
          </a:p>
        </p:txBody>
      </p:sp>
      <p:sp>
        <p:nvSpPr>
          <p:cNvPr id="23" name="Rectangle 22"/>
          <p:cNvSpPr/>
          <p:nvPr/>
        </p:nvSpPr>
        <p:spPr>
          <a:xfrm>
            <a:off x="0" y="1075962"/>
            <a:ext cx="8991600" cy="1800493"/>
          </a:xfrm>
          <a:prstGeom prst="rect">
            <a:avLst/>
          </a:prstGeom>
        </p:spPr>
        <p:txBody>
          <a:bodyPr wrap="square">
            <a:spAutoFit/>
          </a:bodyPr>
          <a:lstStyle/>
          <a:p>
            <a:pPr marL="233363" indent="-233363" algn="just" eaLnBrk="0" hangingPunct="0">
              <a:spcAft>
                <a:spcPts val="600"/>
              </a:spcAft>
              <a:buFont typeface="Wingdings" pitchFamily="2" charset="2"/>
              <a:buChar char="§"/>
            </a:pPr>
            <a:r>
              <a:rPr lang="en-US" sz="1600" b="1" dirty="0">
                <a:solidFill>
                  <a:srgbClr val="0215C6"/>
                </a:solidFill>
                <a:latin typeface="Calisto MT" pitchFamily="18" charset="0"/>
              </a:rPr>
              <a:t>The gas entrainment from the free surface of surge tank is a concern. </a:t>
            </a:r>
          </a:p>
          <a:p>
            <a:pPr marL="233363" indent="-233363" algn="just" eaLnBrk="0" hangingPunct="0">
              <a:spcAft>
                <a:spcPts val="600"/>
              </a:spcAft>
              <a:buFont typeface="Wingdings" pitchFamily="2" charset="2"/>
              <a:buChar char="§"/>
            </a:pPr>
            <a:r>
              <a:rPr lang="en-US" sz="1600" b="1" dirty="0">
                <a:solidFill>
                  <a:srgbClr val="CC00CC"/>
                </a:solidFill>
                <a:latin typeface="Calisto MT" pitchFamily="18" charset="0"/>
              </a:rPr>
              <a:t>Flow distribution devices are kept inside the surge tank to eliminate the gas entrainment at the cost of pressure drop.</a:t>
            </a:r>
          </a:p>
          <a:p>
            <a:pPr marL="233363" indent="-233363" algn="just" eaLnBrk="0" hangingPunct="0">
              <a:spcAft>
                <a:spcPts val="600"/>
              </a:spcAft>
              <a:buFont typeface="Wingdings" pitchFamily="2" charset="2"/>
              <a:buChar char="§"/>
            </a:pPr>
            <a:r>
              <a:rPr lang="en-US" sz="1600" b="1" dirty="0">
                <a:solidFill>
                  <a:srgbClr val="0215C6"/>
                </a:solidFill>
                <a:latin typeface="Calisto MT" pitchFamily="18" charset="0"/>
              </a:rPr>
              <a:t>In order to reduce the pressure drop, </a:t>
            </a:r>
            <a:r>
              <a:rPr lang="en-GB" sz="1600" b="1" dirty="0">
                <a:solidFill>
                  <a:srgbClr val="0215C6"/>
                </a:solidFill>
                <a:latin typeface="Calisto MT" pitchFamily="18" charset="0"/>
              </a:rPr>
              <a:t>design optimisation of the surge tank was carried out. </a:t>
            </a:r>
          </a:p>
          <a:p>
            <a:pPr marL="233363" indent="-233363" algn="just" eaLnBrk="0" hangingPunct="0">
              <a:spcAft>
                <a:spcPts val="600"/>
              </a:spcAft>
              <a:buFont typeface="Wingdings" pitchFamily="2" charset="2"/>
              <a:buChar char="§"/>
            </a:pPr>
            <a:r>
              <a:rPr lang="en-US" sz="1600" b="1" dirty="0">
                <a:solidFill>
                  <a:srgbClr val="CC00CC"/>
                </a:solidFill>
                <a:latin typeface="Calisto MT" pitchFamily="18" charset="0"/>
              </a:rPr>
              <a:t>Through numerical simulation, the flow pattern inside the surge tank and effect of new flow distributing devices were studied. </a:t>
            </a:r>
          </a:p>
        </p:txBody>
      </p:sp>
      <p:sp>
        <p:nvSpPr>
          <p:cNvPr id="17" name="Rectangle 16"/>
          <p:cNvSpPr/>
          <p:nvPr/>
        </p:nvSpPr>
        <p:spPr>
          <a:xfrm>
            <a:off x="0" y="2895600"/>
            <a:ext cx="5410200" cy="3305520"/>
          </a:xfrm>
          <a:prstGeom prst="rect">
            <a:avLst/>
          </a:prstGeom>
        </p:spPr>
        <p:txBody>
          <a:bodyPr wrap="square">
            <a:spAutoFit/>
          </a:bodyPr>
          <a:lstStyle/>
          <a:p>
            <a:pPr marL="233363" indent="-233363" algn="just" eaLnBrk="0" hangingPunct="0">
              <a:spcBef>
                <a:spcPct val="20000"/>
              </a:spcBef>
              <a:spcAft>
                <a:spcPts val="600"/>
              </a:spcAft>
              <a:buFont typeface="Wingdings" pitchFamily="2" charset="2"/>
              <a:buChar char="§"/>
              <a:defRPr/>
            </a:pPr>
            <a:r>
              <a:rPr lang="en-US" sz="1600" b="1" dirty="0">
                <a:solidFill>
                  <a:srgbClr val="0215C6"/>
                </a:solidFill>
                <a:latin typeface="Calisto MT" pitchFamily="18" charset="0"/>
              </a:rPr>
              <a:t>The final performance evaluation of modified geometry was carried out in 5/8 scale model of surge tank.</a:t>
            </a:r>
          </a:p>
          <a:p>
            <a:pPr marL="233363" lvl="0" indent="-233363" algn="just" eaLnBrk="0" hangingPunct="0">
              <a:spcBef>
                <a:spcPct val="20000"/>
              </a:spcBef>
              <a:spcAft>
                <a:spcPts val="600"/>
              </a:spcAft>
              <a:buFont typeface="Wingdings" pitchFamily="2" charset="2"/>
              <a:buChar char="§"/>
              <a:defRPr/>
            </a:pPr>
            <a:r>
              <a:rPr lang="en-GB" sz="1600" b="1" dirty="0">
                <a:solidFill>
                  <a:srgbClr val="CC00CC"/>
                </a:solidFill>
                <a:latin typeface="Calisto MT" pitchFamily="18" charset="0"/>
              </a:rPr>
              <a:t>Side inlet and bottom outlet configuration of surge tank along with two new devices was found to be effective with GE mitigation with low additional pressure drop.</a:t>
            </a:r>
            <a:endParaRPr lang="en-US" sz="1600" b="1" dirty="0">
              <a:solidFill>
                <a:srgbClr val="CC00CC"/>
              </a:solidFill>
              <a:latin typeface="Calisto MT" pitchFamily="18" charset="0"/>
            </a:endParaRPr>
          </a:p>
          <a:p>
            <a:pPr marL="233363" lvl="0" indent="-233363" algn="just" eaLnBrk="0" hangingPunct="0">
              <a:spcBef>
                <a:spcPct val="20000"/>
              </a:spcBef>
              <a:spcAft>
                <a:spcPts val="600"/>
              </a:spcAft>
              <a:buFont typeface="Wingdings" pitchFamily="2" charset="2"/>
              <a:buChar char="§"/>
              <a:defRPr/>
            </a:pPr>
            <a:r>
              <a:rPr lang="en-GB" sz="1600" b="1" dirty="0">
                <a:solidFill>
                  <a:srgbClr val="0215C6"/>
                </a:solidFill>
                <a:latin typeface="Calisto MT" pitchFamily="18" charset="0"/>
              </a:rPr>
              <a:t>The pressure drop was reduced by 48% with the new surge tank geometry.</a:t>
            </a:r>
          </a:p>
          <a:p>
            <a:pPr marL="233363" indent="-233363" algn="just" eaLnBrk="0" hangingPunct="0">
              <a:spcBef>
                <a:spcPct val="20000"/>
              </a:spcBef>
              <a:spcAft>
                <a:spcPts val="600"/>
              </a:spcAft>
              <a:buFont typeface="Wingdings" pitchFamily="2" charset="2"/>
              <a:buChar char="§"/>
              <a:defRPr/>
            </a:pPr>
            <a:r>
              <a:rPr lang="en-GB" sz="1600" b="1" dirty="0">
                <a:solidFill>
                  <a:srgbClr val="CC00CC"/>
                </a:solidFill>
                <a:latin typeface="Calisto MT" pitchFamily="18" charset="0"/>
              </a:rPr>
              <a:t>This reduced the secondary sodium pump duty by 5.5 % of its nominal capacity. </a:t>
            </a:r>
          </a:p>
          <a:p>
            <a:pPr marL="233363" indent="-233363" algn="just" eaLnBrk="0" hangingPunct="0">
              <a:spcBef>
                <a:spcPct val="20000"/>
              </a:spcBef>
              <a:spcAft>
                <a:spcPts val="600"/>
              </a:spcAft>
              <a:buFont typeface="Wingdings" pitchFamily="2" charset="2"/>
              <a:buChar char="§"/>
              <a:defRPr/>
            </a:pPr>
            <a:r>
              <a:rPr lang="en-GB" sz="1600" b="1" dirty="0">
                <a:solidFill>
                  <a:srgbClr val="0215C6"/>
                </a:solidFill>
                <a:latin typeface="Calisto MT" pitchFamily="18" charset="0"/>
              </a:rPr>
              <a:t>The escape probability of entrapped gas bubbles in the loop from surge tank to cover gas was also studied.</a:t>
            </a:r>
            <a:endParaRPr lang="en-US" sz="1600" b="1" dirty="0">
              <a:solidFill>
                <a:srgbClr val="0215C6"/>
              </a:solidFill>
              <a:latin typeface="Calisto MT" pitchFamily="18" charset="0"/>
            </a:endParaRPr>
          </a:p>
        </p:txBody>
      </p:sp>
      <p:sp>
        <p:nvSpPr>
          <p:cNvPr id="18" name="Rectangle 17"/>
          <p:cNvSpPr/>
          <p:nvPr/>
        </p:nvSpPr>
        <p:spPr>
          <a:xfrm>
            <a:off x="5715000" y="6334780"/>
            <a:ext cx="2514600" cy="307777"/>
          </a:xfrm>
          <a:prstGeom prst="rect">
            <a:avLst/>
          </a:prstGeom>
        </p:spPr>
        <p:txBody>
          <a:bodyPr wrap="square">
            <a:spAutoFit/>
          </a:bodyPr>
          <a:lstStyle/>
          <a:p>
            <a:r>
              <a:rPr lang="en-GB" sz="1400" b="1" dirty="0">
                <a:solidFill>
                  <a:schemeClr val="tx2">
                    <a:lumMod val="75000"/>
                  </a:schemeClr>
                </a:solidFill>
                <a:latin typeface="Calisto MT" pitchFamily="18" charset="0"/>
              </a:rPr>
              <a:t>5/8 scale model of surge tank</a:t>
            </a:r>
            <a:endParaRPr lang="en-US" sz="1400" b="1" dirty="0">
              <a:solidFill>
                <a:schemeClr val="tx2">
                  <a:lumMod val="75000"/>
                </a:schemeClr>
              </a:solidFill>
              <a:latin typeface="Calisto MT"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3F61099579D24F93AC5FAC5BD44A2A" ma:contentTypeVersion="3" ma:contentTypeDescription="Create a new document." ma:contentTypeScope="" ma:versionID="15836841c5dc2f421497ba5777c0eab6">
  <xsd:schema xmlns:xsd="http://www.w3.org/2001/XMLSchema" xmlns:xs="http://www.w3.org/2001/XMLSchema" xmlns:p="http://schemas.microsoft.com/office/2006/metadata/properties" xmlns:ns2="7510a4f9-6ec0-473a-8190-df05323f3f23" xmlns:ns3="b3020fc8-4ccf-4993-80a6-4bcd09bf0c75" targetNamespace="http://schemas.microsoft.com/office/2006/metadata/properties" ma:root="true" ma:fieldsID="6f86b081da0f9f4a2b46e17303e7b465" ns2:_="" ns3:_="">
    <xsd:import namespace="7510a4f9-6ec0-473a-8190-df05323f3f23"/>
    <xsd:import namespace="b3020fc8-4ccf-4993-80a6-4bcd09bf0c75"/>
    <xsd:element name="properties">
      <xsd:complexType>
        <xsd:sequence>
          <xsd:element name="documentManagement">
            <xsd:complexType>
              <xsd:all>
                <xsd:element ref="ns2:identifie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10a4f9-6ec0-473a-8190-df05323f3f23" elementFormDefault="qualified">
    <xsd:import namespace="http://schemas.microsoft.com/office/2006/documentManagement/types"/>
    <xsd:import namespace="http://schemas.microsoft.com/office/infopath/2007/PartnerControls"/>
    <xsd:element name="identifier" ma:index="8" nillable="true" ma:displayName="identifier" ma:internalName="identifie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3020fc8-4ccf-4993-80a6-4bcd09bf0c75"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dentifier xmlns="7510a4f9-6ec0-473a-8190-df05323f3f23" xsi:nil="true"/>
  </documentManagement>
</p:properties>
</file>

<file path=customXml/itemProps1.xml><?xml version="1.0" encoding="utf-8"?>
<ds:datastoreItem xmlns:ds="http://schemas.openxmlformats.org/officeDocument/2006/customXml" ds:itemID="{30F44B4B-744D-4693-9917-13BE43F802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10a4f9-6ec0-473a-8190-df05323f3f23"/>
    <ds:schemaRef ds:uri="b3020fc8-4ccf-4993-80a6-4bcd09bf0c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66A12BF-EE27-4508-828C-D91A10166101}">
  <ds:schemaRefs>
    <ds:schemaRef ds:uri="http://schemas.microsoft.com/sharepoint/v3/contenttype/forms"/>
  </ds:schemaRefs>
</ds:datastoreItem>
</file>

<file path=customXml/itemProps3.xml><?xml version="1.0" encoding="utf-8"?>
<ds:datastoreItem xmlns:ds="http://schemas.openxmlformats.org/officeDocument/2006/customXml" ds:itemID="{19CAC8A4-1C36-486A-8963-9067DA5E4A13}">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b3020fc8-4ccf-4993-80a6-4bcd09bf0c75"/>
    <ds:schemaRef ds:uri="7510a4f9-6ec0-473a-8190-df05323f3f2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967</TotalTime>
  <Words>2172</Words>
  <Application>Microsoft Office PowerPoint</Application>
  <PresentationFormat>On-screen Show (4:3)</PresentationFormat>
  <Paragraphs>187</Paragraphs>
  <Slides>15</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Albertus MT</vt:lpstr>
      <vt:lpstr>Albertus MT Lt</vt:lpstr>
      <vt:lpstr>Arial</vt:lpstr>
      <vt:lpstr>Calibri</vt:lpstr>
      <vt:lpstr>Calisto MT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LIJUKRISHNAN</dc:creator>
  <cp:lastModifiedBy>MORELOVA, Nikoleta</cp:lastModifiedBy>
  <cp:revision>151</cp:revision>
  <dcterms:created xsi:type="dcterms:W3CDTF">2006-08-16T00:00:00Z</dcterms:created>
  <dcterms:modified xsi:type="dcterms:W3CDTF">2022-09-26T08:25:24Z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0x010100103F61099579D24F93AC5FAC5BD44A2A</vt:lpwstr>
  </property>
</Properties>
</file>