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7" r:id="rId2"/>
    <p:sldId id="259" r:id="rId3"/>
    <p:sldId id="270" r:id="rId4"/>
    <p:sldId id="268" r:id="rId5"/>
    <p:sldId id="269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2" r:id="rId17"/>
    <p:sldId id="281" r:id="rId18"/>
    <p:sldId id="283" r:id="rId19"/>
    <p:sldId id="284" r:id="rId20"/>
    <p:sldId id="285" r:id="rId21"/>
    <p:sldId id="263" r:id="rId22"/>
    <p:sldId id="264" r:id="rId23"/>
    <p:sldId id="287" r:id="rId24"/>
    <p:sldId id="286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 snapToObjects="1">
      <p:cViewPr varScale="1">
        <p:scale>
          <a:sx n="147" d="100"/>
          <a:sy n="147" d="100"/>
        </p:scale>
        <p:origin x="234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uteron\plateau\ESSAI%20MICAS\ESSAIS%20HYDRAULIQUE\PIV_essais%20hydraulique\Campagne%202\MICAS%20DISSYM\SURFACE\EI1-V4-S-DISSYM%2051%20%20vortex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g171306\Desktop\papier%20AIEA\accelero2b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Lurs\_comptes\Dg171306\Personnel\Documents\home\TECNA\PLATEAU\Congr&#232;s\AIEA-Camugnano\k-e%20DANAH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Lurs\_comptes\Dg171306\Personnel\Documents\home\TECNA\PLATEAU\Congr&#232;s\AIEA-Camugnano\taille%20gouttes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 smtClean="0"/>
              <a:t>Publications </a:t>
            </a:r>
            <a:endParaRPr lang="en-US" dirty="0"/>
          </a:p>
        </c:rich>
      </c:tx>
      <c:layout>
        <c:manualLayout>
          <c:xMode val="edge"/>
          <c:yMode val="edge"/>
          <c:x val="0.61950554084369203"/>
          <c:y val="5.937709259258350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A7-4222-A643-443497772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19456123312611"/>
          <c:y val="0.16964617690945299"/>
          <c:w val="0.25637851406233803"/>
          <c:h val="0.74739608221202003"/>
        </c:manualLayout>
      </c:layout>
      <c:overlay val="0"/>
      <c:txPr>
        <a:bodyPr/>
        <a:lstStyle/>
        <a:p>
          <a:pPr>
            <a:defRPr sz="1200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136752136752136E-2"/>
          <c:y val="4.798786474467067E-2"/>
          <c:w val="0.80485838678449217"/>
          <c:h val="0.74988872360491654"/>
        </c:manualLayout>
      </c:layout>
      <c:scatterChart>
        <c:scatterStyle val="lineMarker"/>
        <c:varyColors val="0"/>
        <c:ser>
          <c:idx val="1"/>
          <c:order val="0"/>
          <c:tx>
            <c:v>Exp.</c:v>
          </c:tx>
          <c:spPr>
            <a:ln w="28575">
              <a:noFill/>
            </a:ln>
          </c:spPr>
          <c:xVal>
            <c:numRef>
              <c:f>'y=-50.2'!$B$2:$B$1044670</c:f>
              <c:numCache>
                <c:formatCode>0.00E+00</c:formatCode>
                <c:ptCount val="1044669"/>
                <c:pt idx="0">
                  <c:v>-78.612470000000002</c:v>
                </c:pt>
                <c:pt idx="1">
                  <c:v>-76.428789999999992</c:v>
                </c:pt>
                <c:pt idx="2">
                  <c:v>-74.245109999999997</c:v>
                </c:pt>
                <c:pt idx="3">
                  <c:v>-72.061430000000001</c:v>
                </c:pt>
                <c:pt idx="4">
                  <c:v>-69.877749999999992</c:v>
                </c:pt>
                <c:pt idx="5">
                  <c:v>-67.694050000000004</c:v>
                </c:pt>
                <c:pt idx="6">
                  <c:v>-65.510350000000003</c:v>
                </c:pt>
                <c:pt idx="7">
                  <c:v>-63.326749999999997</c:v>
                </c:pt>
                <c:pt idx="8">
                  <c:v>-61.143050000000002</c:v>
                </c:pt>
                <c:pt idx="9">
                  <c:v>-58.959350000000001</c:v>
                </c:pt>
                <c:pt idx="10">
                  <c:v>-56.775649999999999</c:v>
                </c:pt>
                <c:pt idx="11">
                  <c:v>-54.591949999999997</c:v>
                </c:pt>
                <c:pt idx="12">
                  <c:v>-52.408349999999999</c:v>
                </c:pt>
                <c:pt idx="13">
                  <c:v>-50.224649999999997</c:v>
                </c:pt>
                <c:pt idx="14">
                  <c:v>-48.040949999999995</c:v>
                </c:pt>
                <c:pt idx="15">
                  <c:v>-45.857250000000001</c:v>
                </c:pt>
                <c:pt idx="16">
                  <c:v>-43.673549999999999</c:v>
                </c:pt>
                <c:pt idx="17">
                  <c:v>-41.48995</c:v>
                </c:pt>
                <c:pt idx="18">
                  <c:v>-39.306249999999999</c:v>
                </c:pt>
                <c:pt idx="19">
                  <c:v>-37.122549999999997</c:v>
                </c:pt>
                <c:pt idx="20">
                  <c:v>-34.938849999999995</c:v>
                </c:pt>
                <c:pt idx="21">
                  <c:v>-32.75515</c:v>
                </c:pt>
                <c:pt idx="22">
                  <c:v>-30.571549999999995</c:v>
                </c:pt>
                <c:pt idx="23">
                  <c:v>-28.38785</c:v>
                </c:pt>
                <c:pt idx="24">
                  <c:v>-26.204149999999998</c:v>
                </c:pt>
                <c:pt idx="25">
                  <c:v>-24.020449999999997</c:v>
                </c:pt>
                <c:pt idx="26">
                  <c:v>-21.836749999999995</c:v>
                </c:pt>
                <c:pt idx="27">
                  <c:v>-19.653149999999997</c:v>
                </c:pt>
                <c:pt idx="28">
                  <c:v>-17.469449999999995</c:v>
                </c:pt>
                <c:pt idx="29">
                  <c:v>-15.285749999999993</c:v>
                </c:pt>
                <c:pt idx="30">
                  <c:v>-13.102049999999991</c:v>
                </c:pt>
                <c:pt idx="31">
                  <c:v>-10.918350000000004</c:v>
                </c:pt>
                <c:pt idx="32">
                  <c:v>-8.7347499999999911</c:v>
                </c:pt>
                <c:pt idx="33">
                  <c:v>-6.5510500000000036</c:v>
                </c:pt>
                <c:pt idx="34">
                  <c:v>-4.3673500000000018</c:v>
                </c:pt>
                <c:pt idx="35">
                  <c:v>-2.1836500000000001</c:v>
                </c:pt>
                <c:pt idx="36">
                  <c:v>5.0000000001659828E-5</c:v>
                </c:pt>
                <c:pt idx="37">
                  <c:v>2.1836500000000001</c:v>
                </c:pt>
                <c:pt idx="38">
                  <c:v>4.3673500000000018</c:v>
                </c:pt>
                <c:pt idx="39">
                  <c:v>6.5510500000000036</c:v>
                </c:pt>
                <c:pt idx="40">
                  <c:v>8.7347500000000053</c:v>
                </c:pt>
                <c:pt idx="41">
                  <c:v>10.918450000000007</c:v>
                </c:pt>
                <c:pt idx="42">
                  <c:v>13.102050000000006</c:v>
                </c:pt>
                <c:pt idx="43">
                  <c:v>15.285750000000007</c:v>
                </c:pt>
                <c:pt idx="44">
                  <c:v>17.469450000000009</c:v>
                </c:pt>
                <c:pt idx="45">
                  <c:v>19.652850000000001</c:v>
                </c:pt>
                <c:pt idx="46">
                  <c:v>21.836849999999998</c:v>
                </c:pt>
                <c:pt idx="47">
                  <c:v>24.020849999999996</c:v>
                </c:pt>
                <c:pt idx="48">
                  <c:v>26.203850000000003</c:v>
                </c:pt>
                <c:pt idx="49">
                  <c:v>28.38785</c:v>
                </c:pt>
                <c:pt idx="50">
                  <c:v>30.571849999999998</c:v>
                </c:pt>
                <c:pt idx="51">
                  <c:v>32.754850000000005</c:v>
                </c:pt>
                <c:pt idx="52">
                  <c:v>34.938850000000002</c:v>
                </c:pt>
                <c:pt idx="53">
                  <c:v>37.12285</c:v>
                </c:pt>
                <c:pt idx="54">
                  <c:v>39.305850000000007</c:v>
                </c:pt>
                <c:pt idx="55">
                  <c:v>41.489850000000004</c:v>
                </c:pt>
                <c:pt idx="56">
                  <c:v>43.673850000000002</c:v>
                </c:pt>
                <c:pt idx="57">
                  <c:v>45.856850000000009</c:v>
                </c:pt>
                <c:pt idx="58">
                  <c:v>48.040849999999992</c:v>
                </c:pt>
                <c:pt idx="59">
                  <c:v>50.224849999999989</c:v>
                </c:pt>
                <c:pt idx="60">
                  <c:v>52.40785000000001</c:v>
                </c:pt>
                <c:pt idx="61">
                  <c:v>54.591850000000008</c:v>
                </c:pt>
              </c:numCache>
            </c:numRef>
          </c:xVal>
          <c:yVal>
            <c:numRef>
              <c:f>'y=-50.2'!$D$2:$D$1044670</c:f>
              <c:numCache>
                <c:formatCode>0.00E+00</c:formatCode>
                <c:ptCount val="1044669"/>
                <c:pt idx="1">
                  <c:v>0.148502</c:v>
                </c:pt>
                <c:pt idx="2">
                  <c:v>0.14860799999999999</c:v>
                </c:pt>
                <c:pt idx="3">
                  <c:v>0.14885599999999999</c:v>
                </c:pt>
                <c:pt idx="4">
                  <c:v>0.14985399999999999</c:v>
                </c:pt>
                <c:pt idx="5">
                  <c:v>0.15110299999999999</c:v>
                </c:pt>
                <c:pt idx="6">
                  <c:v>0.15144099999999999</c:v>
                </c:pt>
                <c:pt idx="7">
                  <c:v>0.15098400000000001</c:v>
                </c:pt>
                <c:pt idx="8">
                  <c:v>0.15157200000000001</c:v>
                </c:pt>
                <c:pt idx="9">
                  <c:v>0.157442</c:v>
                </c:pt>
                <c:pt idx="10">
                  <c:v>0.16931299999999999</c:v>
                </c:pt>
                <c:pt idx="11">
                  <c:v>0.176399</c:v>
                </c:pt>
                <c:pt idx="12">
                  <c:v>0.179426</c:v>
                </c:pt>
                <c:pt idx="13">
                  <c:v>0.18346699999999999</c:v>
                </c:pt>
                <c:pt idx="14">
                  <c:v>0.18743499999999999</c:v>
                </c:pt>
                <c:pt idx="15">
                  <c:v>0.19250500000000001</c:v>
                </c:pt>
                <c:pt idx="16">
                  <c:v>0.19911499999999999</c:v>
                </c:pt>
                <c:pt idx="17">
                  <c:v>0.208513</c:v>
                </c:pt>
                <c:pt idx="18">
                  <c:v>0.222417</c:v>
                </c:pt>
                <c:pt idx="19">
                  <c:v>0.238674</c:v>
                </c:pt>
                <c:pt idx="20">
                  <c:v>0.25212400000000001</c:v>
                </c:pt>
                <c:pt idx="21">
                  <c:v>0.26283400000000001</c:v>
                </c:pt>
                <c:pt idx="22">
                  <c:v>0.27325300000000002</c:v>
                </c:pt>
                <c:pt idx="23">
                  <c:v>0.28301999999999999</c:v>
                </c:pt>
                <c:pt idx="24">
                  <c:v>0.29489300000000002</c:v>
                </c:pt>
                <c:pt idx="25">
                  <c:v>0.301485</c:v>
                </c:pt>
                <c:pt idx="26">
                  <c:v>0.28414</c:v>
                </c:pt>
                <c:pt idx="27">
                  <c:v>0.26228299999999999</c:v>
                </c:pt>
                <c:pt idx="28">
                  <c:v>0.24621699999999999</c:v>
                </c:pt>
                <c:pt idx="29">
                  <c:v>0.22966200000000001</c:v>
                </c:pt>
                <c:pt idx="30">
                  <c:v>0.21087700000000001</c:v>
                </c:pt>
                <c:pt idx="31">
                  <c:v>0.189277</c:v>
                </c:pt>
                <c:pt idx="32">
                  <c:v>0.16365099999999999</c:v>
                </c:pt>
                <c:pt idx="33">
                  <c:v>0.140734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-4.5484999999999998E-2</c:v>
                </c:pt>
                <c:pt idx="40">
                  <c:v>-4.1191999999999999E-2</c:v>
                </c:pt>
                <c:pt idx="41">
                  <c:v>-2.6164E-2</c:v>
                </c:pt>
                <c:pt idx="42">
                  <c:v>-1.4012999999999999E-2</c:v>
                </c:pt>
                <c:pt idx="43">
                  <c:v>-2.3067000000000001E-2</c:v>
                </c:pt>
                <c:pt idx="44">
                  <c:v>-4.4146999999999999E-2</c:v>
                </c:pt>
                <c:pt idx="45">
                  <c:v>-6.2143999999999998E-2</c:v>
                </c:pt>
                <c:pt idx="46">
                  <c:v>-6.7507999999999999E-2</c:v>
                </c:pt>
                <c:pt idx="47">
                  <c:v>-7.2043999999999997E-2</c:v>
                </c:pt>
                <c:pt idx="48">
                  <c:v>-9.0279999999999999E-2</c:v>
                </c:pt>
                <c:pt idx="49">
                  <c:v>-0.10421800000000001</c:v>
                </c:pt>
                <c:pt idx="50">
                  <c:v>-0.111452</c:v>
                </c:pt>
                <c:pt idx="51">
                  <c:v>-0.117206</c:v>
                </c:pt>
                <c:pt idx="52">
                  <c:v>-0.12291000000000001</c:v>
                </c:pt>
                <c:pt idx="53">
                  <c:v>-0.12726199999999999</c:v>
                </c:pt>
                <c:pt idx="54">
                  <c:v>-0.12953300000000001</c:v>
                </c:pt>
                <c:pt idx="55">
                  <c:v>-0.13012499999999999</c:v>
                </c:pt>
                <c:pt idx="56">
                  <c:v>-0.13084599999999999</c:v>
                </c:pt>
                <c:pt idx="57">
                  <c:v>-0.134968</c:v>
                </c:pt>
                <c:pt idx="58">
                  <c:v>-0.13974700000000001</c:v>
                </c:pt>
                <c:pt idx="59">
                  <c:v>-0.133326</c:v>
                </c:pt>
                <c:pt idx="60">
                  <c:v>-0.12797700000000001</c:v>
                </c:pt>
                <c:pt idx="61">
                  <c:v>-0.12651799999999999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426-4D38-8C6E-F3CBB098595F}"/>
            </c:ext>
          </c:extLst>
        </c:ser>
        <c:ser>
          <c:idx val="2"/>
          <c:order val="1"/>
          <c:tx>
            <c:v>Model</c:v>
          </c:tx>
          <c:spPr>
            <a:ln w="28575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'y=-50.2'!$B$2:$B$35</c:f>
              <c:numCache>
                <c:formatCode>0.00E+00</c:formatCode>
                <c:ptCount val="34"/>
                <c:pt idx="0">
                  <c:v>-78.612470000000002</c:v>
                </c:pt>
                <c:pt idx="1">
                  <c:v>-76.428789999999992</c:v>
                </c:pt>
                <c:pt idx="2">
                  <c:v>-74.245109999999997</c:v>
                </c:pt>
                <c:pt idx="3">
                  <c:v>-72.061430000000001</c:v>
                </c:pt>
                <c:pt idx="4">
                  <c:v>-69.877749999999992</c:v>
                </c:pt>
                <c:pt idx="5">
                  <c:v>-67.694050000000004</c:v>
                </c:pt>
                <c:pt idx="6">
                  <c:v>-65.510350000000003</c:v>
                </c:pt>
                <c:pt idx="7">
                  <c:v>-63.326749999999997</c:v>
                </c:pt>
                <c:pt idx="8">
                  <c:v>-61.143050000000002</c:v>
                </c:pt>
                <c:pt idx="9">
                  <c:v>-58.959350000000001</c:v>
                </c:pt>
                <c:pt idx="10">
                  <c:v>-56.775649999999999</c:v>
                </c:pt>
                <c:pt idx="11">
                  <c:v>-54.591949999999997</c:v>
                </c:pt>
                <c:pt idx="12">
                  <c:v>-52.408349999999999</c:v>
                </c:pt>
                <c:pt idx="13">
                  <c:v>-50.224649999999997</c:v>
                </c:pt>
                <c:pt idx="14">
                  <c:v>-48.040949999999995</c:v>
                </c:pt>
                <c:pt idx="15">
                  <c:v>-45.857250000000001</c:v>
                </c:pt>
                <c:pt idx="16">
                  <c:v>-43.673549999999999</c:v>
                </c:pt>
                <c:pt idx="17">
                  <c:v>-41.48995</c:v>
                </c:pt>
                <c:pt idx="18">
                  <c:v>-39.306249999999999</c:v>
                </c:pt>
                <c:pt idx="19">
                  <c:v>-37.122549999999997</c:v>
                </c:pt>
                <c:pt idx="20">
                  <c:v>-34.938849999999995</c:v>
                </c:pt>
                <c:pt idx="21">
                  <c:v>-32.75515</c:v>
                </c:pt>
                <c:pt idx="22">
                  <c:v>-30.571549999999995</c:v>
                </c:pt>
                <c:pt idx="23">
                  <c:v>-28.38785</c:v>
                </c:pt>
                <c:pt idx="24">
                  <c:v>-26.204149999999998</c:v>
                </c:pt>
                <c:pt idx="25">
                  <c:v>-24.020449999999997</c:v>
                </c:pt>
                <c:pt idx="26">
                  <c:v>-21.836749999999995</c:v>
                </c:pt>
                <c:pt idx="27">
                  <c:v>-19.653149999999997</c:v>
                </c:pt>
                <c:pt idx="28">
                  <c:v>-17.469449999999995</c:v>
                </c:pt>
                <c:pt idx="29">
                  <c:v>-15.285749999999993</c:v>
                </c:pt>
                <c:pt idx="30">
                  <c:v>-13.102049999999991</c:v>
                </c:pt>
                <c:pt idx="31">
                  <c:v>-10.918350000000004</c:v>
                </c:pt>
                <c:pt idx="32">
                  <c:v>-8.7347499999999911</c:v>
                </c:pt>
                <c:pt idx="33">
                  <c:v>-6.5510500000000036</c:v>
                </c:pt>
              </c:numCache>
            </c:numRef>
          </c:xVal>
          <c:yVal>
            <c:numRef>
              <c:f>'y=-50.2'!$H$2:$H$35</c:f>
              <c:numCache>
                <c:formatCode>0.00E+00</c:formatCode>
                <c:ptCount val="34"/>
                <c:pt idx="0">
                  <c:v>0.12856006249665333</c:v>
                </c:pt>
                <c:pt idx="1">
                  <c:v>0.13223300185270292</c:v>
                </c:pt>
                <c:pt idx="2">
                  <c:v>0.1361217829619239</c:v>
                </c:pt>
                <c:pt idx="3">
                  <c:v>0.14024582480761541</c:v>
                </c:pt>
                <c:pt idx="4">
                  <c:v>0.14462679938361173</c:v>
                </c:pt>
                <c:pt idx="5">
                  <c:v>0.14928890660431485</c:v>
                </c:pt>
                <c:pt idx="6">
                  <c:v>0.15425893887712699</c:v>
                </c:pt>
                <c:pt idx="7">
                  <c:v>0.15956624763617069</c:v>
                </c:pt>
                <c:pt idx="8">
                  <c:v>0.16524360894111439</c:v>
                </c:pt>
                <c:pt idx="9">
                  <c:v>0.17132537928335623</c:v>
                </c:pt>
                <c:pt idx="10">
                  <c:v>0.17784758090941596</c:v>
                </c:pt>
                <c:pt idx="11">
                  <c:v>0.18484608167225844</c:v>
                </c:pt>
                <c:pt idx="12">
                  <c:v>0.19235364853281064</c:v>
                </c:pt>
                <c:pt idx="13">
                  <c:v>0.2003974162914989</c:v>
                </c:pt>
                <c:pt idx="14">
                  <c:v>0.20899121149602798</c:v>
                </c:pt>
                <c:pt idx="15">
                  <c:v>0.21812929998155067</c:v>
                </c:pt>
                <c:pt idx="16">
                  <c:v>0.2277762885520502</c:v>
                </c:pt>
                <c:pt idx="17">
                  <c:v>0.23785478253286305</c:v>
                </c:pt>
                <c:pt idx="18">
                  <c:v>0.2482336881761168</c:v>
                </c:pt>
                <c:pt idx="19">
                  <c:v>0.25871105910268982</c:v>
                </c:pt>
                <c:pt idx="20">
                  <c:v>0.26900218248793567</c:v>
                </c:pt>
                <c:pt idx="21">
                  <c:v>0.27872801744398579</c:v>
                </c:pt>
                <c:pt idx="22">
                  <c:v>0.28740883503264186</c:v>
                </c:pt>
                <c:pt idx="23">
                  <c:v>0.29446760843667014</c:v>
                </c:pt>
                <c:pt idx="24">
                  <c:v>0.29923985792646424</c:v>
                </c:pt>
                <c:pt idx="25">
                  <c:v>0.30100000000000021</c:v>
                </c:pt>
                <c:pt idx="26">
                  <c:v>0.29899885087753664</c:v>
                </c:pt>
                <c:pt idx="27">
                  <c:v>0.29251439728158757</c:v>
                </c:pt>
                <c:pt idx="28">
                  <c:v>0.28091040095809433</c:v>
                </c:pt>
                <c:pt idx="29">
                  <c:v>0.26370292946961432</c:v>
                </c:pt>
                <c:pt idx="30">
                  <c:v>0.24062242667715072</c:v>
                </c:pt>
                <c:pt idx="31">
                  <c:v>0.21166750608847013</c:v>
                </c:pt>
                <c:pt idx="32">
                  <c:v>0.1771431689302006</c:v>
                </c:pt>
                <c:pt idx="33">
                  <c:v>0.13766711955691657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426-4D38-8C6E-F3CBB09859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049408"/>
        <c:axId val="141395456"/>
      </c:scatterChart>
      <c:valAx>
        <c:axId val="140049408"/>
        <c:scaling>
          <c:orientation val="minMax"/>
          <c:max val="0"/>
          <c:min val="-8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fr-FR" sz="1200"/>
                  <a:t>Radius (mm)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41395456"/>
        <c:crosses val="autoZero"/>
        <c:crossBetween val="midCat"/>
      </c:valAx>
      <c:valAx>
        <c:axId val="141395456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chemeClr val="tx1"/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 sz="1200" dirty="0" err="1"/>
                  <a:t>Tangential</a:t>
                </a:r>
                <a:r>
                  <a:rPr lang="fr-FR" sz="1200" baseline="0" dirty="0"/>
                  <a:t> </a:t>
                </a:r>
                <a:r>
                  <a:rPr lang="fr-FR" sz="1200" baseline="0" dirty="0" err="1"/>
                  <a:t>velocity</a:t>
                </a:r>
                <a:r>
                  <a:rPr lang="fr-FR" sz="1200" baseline="0" dirty="0"/>
                  <a:t> (m/s)</a:t>
                </a:r>
                <a:endParaRPr lang="fr-FR" sz="1200" dirty="0"/>
              </a:p>
            </c:rich>
          </c:tx>
          <c:layout>
            <c:manualLayout>
              <c:xMode val="edge"/>
              <c:yMode val="edge"/>
              <c:x val="0.90992767915844841"/>
              <c:y val="0.21881551599348212"/>
            </c:manualLayout>
          </c:layout>
          <c:overlay val="0"/>
        </c:title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4004940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9.0111457961245964E-2"/>
          <c:y val="7.6873926747232937E-2"/>
          <c:w val="0.20792963840958509"/>
          <c:h val="0.21527729557826908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1844156362584"/>
          <c:y val="4.4444444444444446E-2"/>
          <c:w val="0.83337325229783543"/>
          <c:h val="0.84614077785731334"/>
        </c:manualLayout>
      </c:layout>
      <c:scatterChart>
        <c:scatterStyle val="lineMarker"/>
        <c:varyColors val="0"/>
        <c:ser>
          <c:idx val="1"/>
          <c:order val="0"/>
          <c:tx>
            <c:v>Jet - Max</c:v>
          </c:tx>
          <c:spPr>
            <a:ln w="190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dPt>
            <c:idx val="9"/>
            <c:marker>
              <c:symbol val="circle"/>
              <c:size val="5"/>
              <c:spPr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spPr>
              <a:ln w="19050" cap="rnd">
                <a:noFill/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7D-4DD3-AB9E-F50231F44B6B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spPr>
              <a:ln w="19050" cap="rnd">
                <a:noFill/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927D-4DD3-AB9E-F50231F44B6B}"/>
              </c:ext>
            </c:extLst>
          </c:dPt>
          <c:dLbls>
            <c:dLbl>
              <c:idx val="9"/>
              <c:layout>
                <c:manualLayout>
                  <c:x val="-8.153200312966874E-2"/>
                  <c:y val="6.9540275300597768E-2"/>
                </c:manualLayout>
              </c:layout>
              <c:tx>
                <c:rich>
                  <a:bodyPr/>
                  <a:lstStyle/>
                  <a:p>
                    <a:fld id="{5D324B2F-313B-4F13-B5EB-0B7B56F0570F}" type="CELLREF">
                      <a:rPr lang="en-US"/>
                      <a:pPr/>
                      <a:t>[REFCELL]</a:t>
                    </a:fld>
                    <a:endParaRPr lang="fr-F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{5D324B2F-313B-4F13-B5EB-0B7B56F0570F}</c15:txfldGUID>
                      <c15:f>'Sans injection meth. max'!$B$8</c15:f>
                      <c15:dlblFieldTableCache>
                        <c:ptCount val="1"/>
                        <c:pt idx="0">
                          <c:v>315°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927D-4DD3-AB9E-F50231F44B6B}"/>
                </c:ext>
              </c:extLst>
            </c:dLbl>
            <c:dLbl>
              <c:idx val="10"/>
              <c:layout>
                <c:manualLayout>
                  <c:x val="-2.7155929516073929E-2"/>
                  <c:y val="0.1527017389640406"/>
                </c:manualLayout>
              </c:layout>
              <c:tx>
                <c:rich>
                  <a:bodyPr/>
                  <a:lstStyle/>
                  <a:p>
                    <a:fld id="{BA8C0794-F4A8-4084-B615-B902C6DC286D}" type="CELLREF">
                      <a:rPr lang="en-US"/>
                      <a:pPr/>
                      <a:t>[REFCELL]</a:t>
                    </a:fld>
                    <a:endParaRPr lang="fr-F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2185977770413"/>
                      <c:h val="0.15178138177989925"/>
                    </c:manualLayout>
                  </c15:layout>
                  <c15:dlblFieldTable>
                    <c15:dlblFTEntry>
                      <c15:txfldGUID>{BA8C0794-F4A8-4084-B615-B902C6DC286D}</c15:txfldGUID>
                      <c15:f>'Sans injection meth. max'!$B$8</c15:f>
                      <c15:dlblFieldTableCache>
                        <c:ptCount val="1"/>
                        <c:pt idx="0">
                          <c:v>315°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927D-4DD3-AB9E-F50231F44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'Sans injection meth. max'!$B$1:$L$1</c:f>
              <c:numCache>
                <c:formatCode>General</c:formatCode>
                <c:ptCount val="11"/>
                <c:pt idx="0">
                  <c:v>27.467261003121919</c:v>
                </c:pt>
                <c:pt idx="1">
                  <c:v>12.609162194664043</c:v>
                </c:pt>
                <c:pt idx="2">
                  <c:v>7.00886126540051</c:v>
                </c:pt>
                <c:pt idx="3">
                  <c:v>4.5279288306350569</c:v>
                </c:pt>
                <c:pt idx="4">
                  <c:v>3.0784644249779101</c:v>
                </c:pt>
                <c:pt idx="5">
                  <c:v>2.2589271953942802</c:v>
                </c:pt>
                <c:pt idx="6">
                  <c:v>1.7230796802361861</c:v>
                </c:pt>
                <c:pt idx="7">
                  <c:v>1.3847542686123162</c:v>
                </c:pt>
                <c:pt idx="8">
                  <c:v>1.0946324918269859</c:v>
                </c:pt>
                <c:pt idx="9">
                  <c:v>12.609162194664043</c:v>
                </c:pt>
                <c:pt idx="10">
                  <c:v>1.0946324918269859</c:v>
                </c:pt>
              </c:numCache>
            </c:numRef>
          </c:xVal>
          <c:yVal>
            <c:numRef>
              <c:f>'Sans injection meth. max'!$B$3:$L$3</c:f>
              <c:numCache>
                <c:formatCode>General</c:formatCode>
                <c:ptCount val="11"/>
                <c:pt idx="0">
                  <c:v>-0.3118725</c:v>
                </c:pt>
                <c:pt idx="1">
                  <c:v>0.1869799</c:v>
                </c:pt>
                <c:pt idx="2">
                  <c:v>0.26154699999999997</c:v>
                </c:pt>
                <c:pt idx="3">
                  <c:v>0.28942200000000001</c:v>
                </c:pt>
                <c:pt idx="4">
                  <c:v>0.2487502</c:v>
                </c:pt>
                <c:pt idx="5">
                  <c:v>0.24790519999999999</c:v>
                </c:pt>
                <c:pt idx="6">
                  <c:v>0.30639670000000002</c:v>
                </c:pt>
                <c:pt idx="7">
                  <c:v>0.27286759999999999</c:v>
                </c:pt>
                <c:pt idx="8">
                  <c:v>0.2364135</c:v>
                </c:pt>
                <c:pt idx="9">
                  <c:v>0.11545329999999999</c:v>
                </c:pt>
                <c:pt idx="10">
                  <c:v>0.26577460000000003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27D-4DD3-AB9E-F50231F44B6B}"/>
            </c:ext>
          </c:extLst>
        </c:ser>
        <c:ser>
          <c:idx val="2"/>
          <c:order val="1"/>
          <c:tx>
            <c:v>Jet - Mean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Pt>
            <c:idx val="9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927D-4DD3-AB9E-F50231F44B6B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spPr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927D-4DD3-AB9E-F50231F44B6B}"/>
              </c:ext>
            </c:extLst>
          </c:dPt>
          <c:dLbls>
            <c:dLbl>
              <c:idx val="9"/>
              <c:layout>
                <c:manualLayout>
                  <c:x val="-0.11660329531051965"/>
                  <c:y val="4.0404040404040404E-3"/>
                </c:manualLayout>
              </c:layout>
              <c:tx>
                <c:rich>
                  <a:bodyPr/>
                  <a:lstStyle/>
                  <a:p>
                    <a:fld id="{DBF1784C-AA5D-4B26-A7DD-8FBC7A624C29}" type="CELLREF">
                      <a:rPr lang="en-US"/>
                      <a:pPr/>
                      <a:t>[REFCELL]</a:t>
                    </a:fld>
                    <a:endParaRPr lang="fr-F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{DBF1784C-AA5D-4B26-A7DD-8FBC7A624C29}</c15:txfldGUID>
                      <c15:f>'Sans injection meth. max'!$B$8</c15:f>
                      <c15:dlblFieldTableCache>
                        <c:ptCount val="1"/>
                        <c:pt idx="0">
                          <c:v>315°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927D-4DD3-AB9E-F50231F44B6B}"/>
                </c:ext>
              </c:extLst>
            </c:dLbl>
            <c:dLbl>
              <c:idx val="10"/>
              <c:layout>
                <c:manualLayout>
                  <c:x val="-2.9549882470636859E-2"/>
                  <c:y val="-0.10207686917245896"/>
                </c:manualLayout>
              </c:layout>
              <c:tx>
                <c:rich>
                  <a:bodyPr/>
                  <a:lstStyle/>
                  <a:p>
                    <a:fld id="{F7F7711A-B911-426B-9160-ABF5982DED33}" type="CELLREF">
                      <a:rPr lang="en-US"/>
                      <a:pPr/>
                      <a:t>[REFCELL]</a:t>
                    </a:fld>
                    <a:endParaRPr lang="fr-F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{F7F7711A-B911-426B-9160-ABF5982DED33}</c15:txfldGUID>
                      <c15:f>'Sans injection meth. max'!$B$8</c15:f>
                      <c15:dlblFieldTableCache>
                        <c:ptCount val="1"/>
                        <c:pt idx="0">
                          <c:v>315°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927D-4DD3-AB9E-F50231F44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'Sans injection meth. max'!$B$1:$L$1</c:f>
              <c:numCache>
                <c:formatCode>General</c:formatCode>
                <c:ptCount val="11"/>
                <c:pt idx="0">
                  <c:v>27.467261003121919</c:v>
                </c:pt>
                <c:pt idx="1">
                  <c:v>12.609162194664043</c:v>
                </c:pt>
                <c:pt idx="2">
                  <c:v>7.00886126540051</c:v>
                </c:pt>
                <c:pt idx="3">
                  <c:v>4.5279288306350569</c:v>
                </c:pt>
                <c:pt idx="4">
                  <c:v>3.0784644249779101</c:v>
                </c:pt>
                <c:pt idx="5">
                  <c:v>2.2589271953942802</c:v>
                </c:pt>
                <c:pt idx="6">
                  <c:v>1.7230796802361861</c:v>
                </c:pt>
                <c:pt idx="7">
                  <c:v>1.3847542686123162</c:v>
                </c:pt>
                <c:pt idx="8">
                  <c:v>1.0946324918269859</c:v>
                </c:pt>
                <c:pt idx="9">
                  <c:v>12.609162194664043</c:v>
                </c:pt>
                <c:pt idx="10">
                  <c:v>1.0946324918269859</c:v>
                </c:pt>
              </c:numCache>
            </c:numRef>
          </c:xVal>
          <c:yVal>
            <c:numRef>
              <c:f>'Sans injection meth. max'!$B$4:$L$4</c:f>
              <c:numCache>
                <c:formatCode>General</c:formatCode>
                <c:ptCount val="11"/>
                <c:pt idx="0">
                  <c:v>-0.32983180000000001</c:v>
                </c:pt>
                <c:pt idx="1">
                  <c:v>0.1907575</c:v>
                </c:pt>
                <c:pt idx="2">
                  <c:v>0.242531</c:v>
                </c:pt>
                <c:pt idx="3">
                  <c:v>0.27490110000000001</c:v>
                </c:pt>
                <c:pt idx="4">
                  <c:v>0.31312509999999999</c:v>
                </c:pt>
                <c:pt idx="5">
                  <c:v>0.29124470000000002</c:v>
                </c:pt>
                <c:pt idx="6">
                  <c:v>0.29518670000000002</c:v>
                </c:pt>
                <c:pt idx="7">
                  <c:v>0.26344119999999999</c:v>
                </c:pt>
                <c:pt idx="8">
                  <c:v>0.22879630000000001</c:v>
                </c:pt>
                <c:pt idx="9">
                  <c:v>0.134796</c:v>
                </c:pt>
                <c:pt idx="10">
                  <c:v>0.27071650000000003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27D-4DD3-AB9E-F50231F44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7192960"/>
        <c:axId val="507193288"/>
      </c:scatterChart>
      <c:valAx>
        <c:axId val="507192960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Ri'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7193288"/>
        <c:crosses val="autoZero"/>
        <c:crossBetween val="midCat"/>
      </c:valAx>
      <c:valAx>
        <c:axId val="507193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Angle (rad)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71929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2184066345319"/>
          <c:y val="0.63791817361412506"/>
          <c:w val="0.25456722852609204"/>
          <c:h val="0.188344527800166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61093492729069"/>
          <c:y val="3.5943972699790772E-2"/>
          <c:w val="0.69299960448169196"/>
          <c:h val="0.79398053306685845"/>
        </c:manualLayout>
      </c:layout>
      <c:scatterChart>
        <c:scatterStyle val="lineMarker"/>
        <c:varyColors val="0"/>
        <c:ser>
          <c:idx val="0"/>
          <c:order val="0"/>
          <c:tx>
            <c:v>Acc. 1 leg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'1'!$A$3:$A$30</c:f>
              <c:numCache>
                <c:formatCode>General</c:formatCode>
                <c:ptCount val="28"/>
                <c:pt idx="0">
                  <c:v>4.1552182911205202</c:v>
                </c:pt>
                <c:pt idx="1">
                  <c:v>4.2419434315561197</c:v>
                </c:pt>
                <c:pt idx="2">
                  <c:v>4.3397063171380701</c:v>
                </c:pt>
                <c:pt idx="3">
                  <c:v>4.61082093229526</c:v>
                </c:pt>
                <c:pt idx="4">
                  <c:v>4.52488420222726</c:v>
                </c:pt>
                <c:pt idx="5">
                  <c:v>5.0023652311027904</c:v>
                </c:pt>
                <c:pt idx="6">
                  <c:v>4.9597910712525799</c:v>
                </c:pt>
                <c:pt idx="7">
                  <c:v>5.0895831280181296</c:v>
                </c:pt>
                <c:pt idx="8">
                  <c:v>5.6081600473046196</c:v>
                </c:pt>
                <c:pt idx="9">
                  <c:v>5.4792549522026199</c:v>
                </c:pt>
                <c:pt idx="10">
                  <c:v>5.6951808416280603</c:v>
                </c:pt>
                <c:pt idx="11">
                  <c:v>6.3861239775302998</c:v>
                </c:pt>
                <c:pt idx="12">
                  <c:v>6.1709864984724501</c:v>
                </c:pt>
                <c:pt idx="13">
                  <c:v>6.5594757071055501</c:v>
                </c:pt>
                <c:pt idx="14">
                  <c:v>7.2076475805656797</c:v>
                </c:pt>
                <c:pt idx="15">
                  <c:v>7.5530698728688197</c:v>
                </c:pt>
                <c:pt idx="16">
                  <c:v>8.2008475411451602</c:v>
                </c:pt>
                <c:pt idx="17">
                  <c:v>8.7622942741696992</c:v>
                </c:pt>
                <c:pt idx="18">
                  <c:v>10.790972701291</c:v>
                </c:pt>
                <c:pt idx="19">
                  <c:v>11.6975460727308</c:v>
                </c:pt>
                <c:pt idx="20">
                  <c:v>13.035281363949901</c:v>
                </c:pt>
                <c:pt idx="21">
                  <c:v>14.200748989849201</c:v>
                </c:pt>
                <c:pt idx="22">
                  <c:v>17.222627377550001</c:v>
                </c:pt>
                <c:pt idx="23">
                  <c:v>17.351729575243901</c:v>
                </c:pt>
                <c:pt idx="24">
                  <c:v>18.9487533261062</c:v>
                </c:pt>
                <c:pt idx="25">
                  <c:v>26.330738149206599</c:v>
                </c:pt>
                <c:pt idx="26">
                  <c:v>29.050261160934198</c:v>
                </c:pt>
                <c:pt idx="27">
                  <c:v>29.136197891002201</c:v>
                </c:pt>
              </c:numCache>
            </c:numRef>
          </c:xVal>
          <c:yVal>
            <c:numRef>
              <c:f>'1'!$B$3:$B$30</c:f>
              <c:numCache>
                <c:formatCode>General</c:formatCode>
                <c:ptCount val="28"/>
                <c:pt idx="0">
                  <c:v>2581.0502283105002</c:v>
                </c:pt>
                <c:pt idx="1">
                  <c:v>2549.08675799086</c:v>
                </c:pt>
                <c:pt idx="2">
                  <c:v>1622.14611872146</c:v>
                </c:pt>
                <c:pt idx="3">
                  <c:v>639.26940639269299</c:v>
                </c:pt>
                <c:pt idx="4">
                  <c:v>607.305936073059</c:v>
                </c:pt>
                <c:pt idx="5">
                  <c:v>391.55251141552401</c:v>
                </c:pt>
                <c:pt idx="6">
                  <c:v>343.60730593607201</c:v>
                </c:pt>
                <c:pt idx="7">
                  <c:v>319.63470319634598</c:v>
                </c:pt>
                <c:pt idx="8">
                  <c:v>271.68949771689398</c:v>
                </c:pt>
                <c:pt idx="9">
                  <c:v>223.74429223744301</c:v>
                </c:pt>
                <c:pt idx="10">
                  <c:v>215.753424657534</c:v>
                </c:pt>
                <c:pt idx="11">
                  <c:v>191.780821917808</c:v>
                </c:pt>
                <c:pt idx="12">
                  <c:v>135.84474885844699</c:v>
                </c:pt>
                <c:pt idx="13">
                  <c:v>135.84474885844699</c:v>
                </c:pt>
                <c:pt idx="14">
                  <c:v>79.908675799086694</c:v>
                </c:pt>
                <c:pt idx="15">
                  <c:v>71.9178082191779</c:v>
                </c:pt>
                <c:pt idx="16">
                  <c:v>47.9452054794519</c:v>
                </c:pt>
                <c:pt idx="17">
                  <c:v>23.9726027397259</c:v>
                </c:pt>
                <c:pt idx="18">
                  <c:v>31.9634703196343</c:v>
                </c:pt>
                <c:pt idx="19">
                  <c:v>23.9726027397259</c:v>
                </c:pt>
                <c:pt idx="20">
                  <c:v>55.936073059360702</c:v>
                </c:pt>
                <c:pt idx="21">
                  <c:v>55.936073059360702</c:v>
                </c:pt>
                <c:pt idx="22">
                  <c:v>31.9634703196343</c:v>
                </c:pt>
                <c:pt idx="23">
                  <c:v>63.926940639269098</c:v>
                </c:pt>
                <c:pt idx="24">
                  <c:v>71.9178082191779</c:v>
                </c:pt>
                <c:pt idx="25">
                  <c:v>15.9817351598171</c:v>
                </c:pt>
                <c:pt idx="26">
                  <c:v>7.9908675799083504</c:v>
                </c:pt>
                <c:pt idx="27">
                  <c:v>39.954337899543098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144-43E6-97EC-B461C0C9A410}"/>
            </c:ext>
          </c:extLst>
        </c:ser>
        <c:ser>
          <c:idx val="1"/>
          <c:order val="1"/>
          <c:tx>
            <c:v>Acc. 2 legs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'1'!$C$3:$C$8</c:f>
              <c:numCache>
                <c:formatCode>General</c:formatCode>
                <c:ptCount val="6"/>
                <c:pt idx="0">
                  <c:v>11.308071351138199</c:v>
                </c:pt>
                <c:pt idx="1">
                  <c:v>11.394993594165699</c:v>
                </c:pt>
                <c:pt idx="2">
                  <c:v>11.7833842515029</c:v>
                </c:pt>
                <c:pt idx="3">
                  <c:v>14.244013008771001</c:v>
                </c:pt>
                <c:pt idx="4">
                  <c:v>18.776190006898499</c:v>
                </c:pt>
                <c:pt idx="5">
                  <c:v>26.330245392726901</c:v>
                </c:pt>
              </c:numCache>
            </c:numRef>
          </c:xVal>
          <c:yVal>
            <c:numRef>
              <c:f>'1'!$D$3:$D$8</c:f>
              <c:numCache>
                <c:formatCode>General</c:formatCode>
                <c:ptCount val="6"/>
                <c:pt idx="0">
                  <c:v>103.881278538812</c:v>
                </c:pt>
                <c:pt idx="1">
                  <c:v>55.936073059360702</c:v>
                </c:pt>
                <c:pt idx="2">
                  <c:v>63.926940639269098</c:v>
                </c:pt>
                <c:pt idx="3">
                  <c:v>47.9452054794519</c:v>
                </c:pt>
                <c:pt idx="4">
                  <c:v>63.926940639269098</c:v>
                </c:pt>
                <c:pt idx="5">
                  <c:v>55.936073059360702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144-43E6-97EC-B461C0C9A4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8839872"/>
        <c:axId val="435145592"/>
      </c:scatterChart>
      <c:scatterChart>
        <c:scatterStyle val="lineMarker"/>
        <c:varyColors val="0"/>
        <c:ser>
          <c:idx val="2"/>
          <c:order val="2"/>
          <c:tx>
            <c:v>Pressure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'1'!$F$2:$F$22</c:f>
              <c:numCache>
                <c:formatCode>General</c:formatCode>
                <c:ptCount val="21"/>
                <c:pt idx="0">
                  <c:v>4.1917808219178001</c:v>
                </c:pt>
                <c:pt idx="1">
                  <c:v>4.4383561643835598</c:v>
                </c:pt>
                <c:pt idx="2">
                  <c:v>4.5205479452054798</c:v>
                </c:pt>
                <c:pt idx="3">
                  <c:v>4.9726027397260202</c:v>
                </c:pt>
                <c:pt idx="4">
                  <c:v>5.13698630136986</c:v>
                </c:pt>
                <c:pt idx="5">
                  <c:v>5.5479452054794498</c:v>
                </c:pt>
                <c:pt idx="6">
                  <c:v>5.7534246575342403</c:v>
                </c:pt>
                <c:pt idx="7">
                  <c:v>6.2054794520547896</c:v>
                </c:pt>
                <c:pt idx="8">
                  <c:v>6.5342465753424603</c:v>
                </c:pt>
                <c:pt idx="9">
                  <c:v>7.1506849315068397</c:v>
                </c:pt>
                <c:pt idx="10">
                  <c:v>8.0958904109588996</c:v>
                </c:pt>
                <c:pt idx="11">
                  <c:v>7.6438356164383503</c:v>
                </c:pt>
                <c:pt idx="12">
                  <c:v>8.7945205479452007</c:v>
                </c:pt>
                <c:pt idx="13">
                  <c:v>10.8082191780821</c:v>
                </c:pt>
                <c:pt idx="14">
                  <c:v>11.671232876712301</c:v>
                </c:pt>
                <c:pt idx="15">
                  <c:v>13.068493150684899</c:v>
                </c:pt>
                <c:pt idx="16">
                  <c:v>14.178082191780801</c:v>
                </c:pt>
                <c:pt idx="17">
                  <c:v>17.383561643835598</c:v>
                </c:pt>
                <c:pt idx="18">
                  <c:v>19.027397260273901</c:v>
                </c:pt>
                <c:pt idx="19">
                  <c:v>26.424657534246499</c:v>
                </c:pt>
                <c:pt idx="20">
                  <c:v>29.136986301369799</c:v>
                </c:pt>
              </c:numCache>
            </c:numRef>
          </c:xVal>
          <c:yVal>
            <c:numRef>
              <c:f>'1'!$G$2:$G$22</c:f>
              <c:numCache>
                <c:formatCode>General</c:formatCode>
                <c:ptCount val="21"/>
                <c:pt idx="0">
                  <c:v>18.082191780821901</c:v>
                </c:pt>
                <c:pt idx="1">
                  <c:v>15.205479452054799</c:v>
                </c:pt>
                <c:pt idx="2">
                  <c:v>14.337899543379001</c:v>
                </c:pt>
                <c:pt idx="3">
                  <c:v>11.2328767123287</c:v>
                </c:pt>
                <c:pt idx="4">
                  <c:v>10.730593607305901</c:v>
                </c:pt>
                <c:pt idx="5">
                  <c:v>10.2739726027397</c:v>
                </c:pt>
                <c:pt idx="6">
                  <c:v>8.5388127853881297</c:v>
                </c:pt>
                <c:pt idx="7">
                  <c:v>8.1735159817351608</c:v>
                </c:pt>
                <c:pt idx="8">
                  <c:v>6.9863013698630096</c:v>
                </c:pt>
                <c:pt idx="9">
                  <c:v>6.9863013698630096</c:v>
                </c:pt>
                <c:pt idx="10">
                  <c:v>6.5296803652967998</c:v>
                </c:pt>
                <c:pt idx="11">
                  <c:v>5.7077625570776203</c:v>
                </c:pt>
                <c:pt idx="12">
                  <c:v>4.8858447488584398</c:v>
                </c:pt>
                <c:pt idx="13">
                  <c:v>5.2054794520547896</c:v>
                </c:pt>
                <c:pt idx="14">
                  <c:v>3.6073059360730602</c:v>
                </c:pt>
                <c:pt idx="15">
                  <c:v>4.9315068493150704</c:v>
                </c:pt>
                <c:pt idx="16">
                  <c:v>3.9269406392694002</c:v>
                </c:pt>
                <c:pt idx="17">
                  <c:v>3.4703196347031899</c:v>
                </c:pt>
                <c:pt idx="18">
                  <c:v>2.9680365296803601</c:v>
                </c:pt>
                <c:pt idx="19">
                  <c:v>2.5114155251141499</c:v>
                </c:pt>
                <c:pt idx="20">
                  <c:v>1.6438356164383501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144-43E6-97EC-B461C0C9A4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5245536"/>
        <c:axId val="525244880"/>
      </c:scatterChart>
      <c:valAx>
        <c:axId val="438839872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sc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5145592"/>
        <c:crosses val="autoZero"/>
        <c:crossBetween val="midCat"/>
      </c:valAx>
      <c:valAx>
        <c:axId val="435145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std(Q)/std(Q=0)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8839872"/>
        <c:crosses val="autoZero"/>
        <c:crossBetween val="midCat"/>
      </c:valAx>
      <c:valAx>
        <c:axId val="52524488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std(P) (mbar)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5245536"/>
        <c:crosses val="max"/>
        <c:crossBetween val="midCat"/>
      </c:valAx>
      <c:valAx>
        <c:axId val="525245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52448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738826036974346"/>
          <c:y val="9.3170749489647139E-2"/>
          <c:w val="0.20576017767540405"/>
          <c:h val="0.343744358964762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629194427619624E-2"/>
          <c:y val="4.3631431545917095E-2"/>
          <c:w val="0.86177540884312542"/>
          <c:h val="0.85420841947829151"/>
        </c:manualLayout>
      </c:layout>
      <c:scatterChart>
        <c:scatterStyle val="lineMarker"/>
        <c:varyColors val="0"/>
        <c:ser>
          <c:idx val="0"/>
          <c:order val="0"/>
          <c:tx>
            <c:v>CFD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'wpd_datasets (1)'!$A$2:$A$90</c:f>
              <c:numCache>
                <c:formatCode>General</c:formatCode>
                <c:ptCount val="89"/>
                <c:pt idx="0">
                  <c:v>1.8548159307033301</c:v>
                </c:pt>
                <c:pt idx="1">
                  <c:v>4.7484543200577498</c:v>
                </c:pt>
                <c:pt idx="2">
                  <c:v>4.8931362395254698</c:v>
                </c:pt>
                <c:pt idx="3">
                  <c:v>5.0378181589931899</c:v>
                </c:pt>
                <c:pt idx="4">
                  <c:v>5.0378181589931899</c:v>
                </c:pt>
                <c:pt idx="5">
                  <c:v>5.0378181589931899</c:v>
                </c:pt>
                <c:pt idx="6">
                  <c:v>5.0378181589931899</c:v>
                </c:pt>
                <c:pt idx="7">
                  <c:v>5.1162790697674501</c:v>
                </c:pt>
                <c:pt idx="8">
                  <c:v>6.9767441860465098</c:v>
                </c:pt>
                <c:pt idx="9">
                  <c:v>11.6279069767441</c:v>
                </c:pt>
                <c:pt idx="10">
                  <c:v>17.351857082579201</c:v>
                </c:pt>
                <c:pt idx="11">
                  <c:v>23.267740011926001</c:v>
                </c:pt>
                <c:pt idx="12">
                  <c:v>29.302325581395301</c:v>
                </c:pt>
                <c:pt idx="13">
                  <c:v>35.999748925085498</c:v>
                </c:pt>
                <c:pt idx="14">
                  <c:v>42.325581395348799</c:v>
                </c:pt>
                <c:pt idx="15">
                  <c:v>49.889213193986699</c:v>
                </c:pt>
                <c:pt idx="16">
                  <c:v>56.833945328437302</c:v>
                </c:pt>
                <c:pt idx="17">
                  <c:v>63.199949785017097</c:v>
                </c:pt>
                <c:pt idx="18">
                  <c:v>69.565954241596799</c:v>
                </c:pt>
                <c:pt idx="19">
                  <c:v>75.931958698176501</c:v>
                </c:pt>
                <c:pt idx="20">
                  <c:v>82.297963154756303</c:v>
                </c:pt>
                <c:pt idx="21">
                  <c:v>88.663967611336005</c:v>
                </c:pt>
                <c:pt idx="22">
                  <c:v>95.029972067915693</c:v>
                </c:pt>
                <c:pt idx="23">
                  <c:v>101.395976524495</c:v>
                </c:pt>
                <c:pt idx="24">
                  <c:v>107.761980981075</c:v>
                </c:pt>
                <c:pt idx="25">
                  <c:v>114.127985437654</c:v>
                </c:pt>
                <c:pt idx="26">
                  <c:v>120.49398989423401</c:v>
                </c:pt>
                <c:pt idx="27">
                  <c:v>126.85999435081401</c:v>
                </c:pt>
                <c:pt idx="28">
                  <c:v>133.22599880739401</c:v>
                </c:pt>
                <c:pt idx="29">
                  <c:v>139.592003263973</c:v>
                </c:pt>
                <c:pt idx="30">
                  <c:v>145.95800772055301</c:v>
                </c:pt>
                <c:pt idx="31">
                  <c:v>152.324012177133</c:v>
                </c:pt>
                <c:pt idx="32">
                  <c:v>158.69001663371299</c:v>
                </c:pt>
                <c:pt idx="33">
                  <c:v>165.05602109029201</c:v>
                </c:pt>
                <c:pt idx="34">
                  <c:v>171.42202554687199</c:v>
                </c:pt>
                <c:pt idx="35">
                  <c:v>177.78803000345201</c:v>
                </c:pt>
                <c:pt idx="36">
                  <c:v>184.15403446003199</c:v>
                </c:pt>
                <c:pt idx="37">
                  <c:v>191.09876659448199</c:v>
                </c:pt>
                <c:pt idx="38">
                  <c:v>197.464771051062</c:v>
                </c:pt>
                <c:pt idx="39">
                  <c:v>214.82660138718799</c:v>
                </c:pt>
                <c:pt idx="40">
                  <c:v>221.19260584376801</c:v>
                </c:pt>
                <c:pt idx="41">
                  <c:v>228.71606565609</c:v>
                </c:pt>
                <c:pt idx="42">
                  <c:v>235.08207011266899</c:v>
                </c:pt>
                <c:pt idx="43">
                  <c:v>241.448074569249</c:v>
                </c:pt>
                <c:pt idx="44">
                  <c:v>248.83720930232499</c:v>
                </c:pt>
                <c:pt idx="45">
                  <c:v>254.41860465116201</c:v>
                </c:pt>
                <c:pt idx="46">
                  <c:v>258.23117722750499</c:v>
                </c:pt>
                <c:pt idx="47">
                  <c:v>266.91209239556798</c:v>
                </c:pt>
                <c:pt idx="48">
                  <c:v>272.12064149640599</c:v>
                </c:pt>
                <c:pt idx="49">
                  <c:v>274.96280952829198</c:v>
                </c:pt>
                <c:pt idx="50">
                  <c:v>275.882371402567</c:v>
                </c:pt>
                <c:pt idx="51">
                  <c:v>277.425645210222</c:v>
                </c:pt>
                <c:pt idx="52">
                  <c:v>278.48664595298601</c:v>
                </c:pt>
                <c:pt idx="53">
                  <c:v>279.53488372093</c:v>
                </c:pt>
                <c:pt idx="54">
                  <c:v>279.64410130872699</c:v>
                </c:pt>
                <c:pt idx="55">
                  <c:v>280.22282898659802</c:v>
                </c:pt>
                <c:pt idx="56">
                  <c:v>281.95901202021099</c:v>
                </c:pt>
                <c:pt idx="57">
                  <c:v>284.18604651162701</c:v>
                </c:pt>
                <c:pt idx="58">
                  <c:v>285.11627906976702</c:v>
                </c:pt>
                <c:pt idx="59">
                  <c:v>289.06909491976802</c:v>
                </c:pt>
                <c:pt idx="60">
                  <c:v>295.26974861124103</c:v>
                </c:pt>
                <c:pt idx="61">
                  <c:v>301.63575306782099</c:v>
                </c:pt>
                <c:pt idx="62">
                  <c:v>306.554938329724</c:v>
                </c:pt>
              </c:numCache>
            </c:numRef>
          </c:xVal>
          <c:yVal>
            <c:numRef>
              <c:f>'wpd_datasets (1)'!$B$2:$B$90</c:f>
              <c:numCache>
                <c:formatCode>General</c:formatCode>
                <c:ptCount val="89"/>
                <c:pt idx="0">
                  <c:v>-6.1223549845426098E-3</c:v>
                </c:pt>
                <c:pt idx="1">
                  <c:v>0.64575028409864599</c:v>
                </c:pt>
                <c:pt idx="2">
                  <c:v>0.29912483780042898</c:v>
                </c:pt>
                <c:pt idx="3">
                  <c:v>1.80660264195347</c:v>
                </c:pt>
                <c:pt idx="4">
                  <c:v>1.48737443013665</c:v>
                </c:pt>
                <c:pt idx="5">
                  <c:v>1.1681462183198199</c:v>
                </c:pt>
                <c:pt idx="6">
                  <c:v>0.84891800650299798</c:v>
                </c:pt>
                <c:pt idx="7">
                  <c:v>2.3560828982755799</c:v>
                </c:pt>
                <c:pt idx="8">
                  <c:v>2.5661400772933698</c:v>
                </c:pt>
                <c:pt idx="9">
                  <c:v>2.5898252988903199</c:v>
                </c:pt>
                <c:pt idx="10">
                  <c:v>2.5718988581582498</c:v>
                </c:pt>
                <c:pt idx="11">
                  <c:v>2.53002093119995</c:v>
                </c:pt>
                <c:pt idx="12">
                  <c:v>2.3812868669062301</c:v>
                </c:pt>
                <c:pt idx="13">
                  <c:v>2.2883797568083</c:v>
                </c:pt>
                <c:pt idx="14">
                  <c:v>2.2423576739665898</c:v>
                </c:pt>
                <c:pt idx="15">
                  <c:v>2.0967794299195801</c:v>
                </c:pt>
                <c:pt idx="16">
                  <c:v>2.0489514399039002</c:v>
                </c:pt>
                <c:pt idx="17">
                  <c:v>2.0340565775382</c:v>
                </c:pt>
                <c:pt idx="18">
                  <c:v>2.0213602565761999</c:v>
                </c:pt>
                <c:pt idx="19">
                  <c:v>2.01789780950973</c:v>
                </c:pt>
                <c:pt idx="20">
                  <c:v>2.0302648605498699</c:v>
                </c:pt>
                <c:pt idx="21">
                  <c:v>2.05978053453885</c:v>
                </c:pt>
                <c:pt idx="22">
                  <c:v>2.0747858352634401</c:v>
                </c:pt>
                <c:pt idx="23">
                  <c:v>2.1161736328323801</c:v>
                </c:pt>
                <c:pt idx="24">
                  <c:v>2.1536040558746801</c:v>
                </c:pt>
                <c:pt idx="25">
                  <c:v>2.1791623553370099</c:v>
                </c:pt>
                <c:pt idx="26">
                  <c:v>2.2047206547993401</c:v>
                </c:pt>
                <c:pt idx="27">
                  <c:v>2.2118112064706099</c:v>
                </c:pt>
                <c:pt idx="28">
                  <c:v>2.2162635084574398</c:v>
                </c:pt>
                <c:pt idx="29">
                  <c:v>2.2273114346553702</c:v>
                </c:pt>
                <c:pt idx="30">
                  <c:v>2.2119768640089301</c:v>
                </c:pt>
                <c:pt idx="31">
                  <c:v>2.2058761672580198</c:v>
                </c:pt>
                <c:pt idx="32">
                  <c:v>2.1694355991360901</c:v>
                </c:pt>
                <c:pt idx="33">
                  <c:v>2.14486715459413</c:v>
                </c:pt>
                <c:pt idx="34">
                  <c:v>2.1005118374188898</c:v>
                </c:pt>
                <c:pt idx="35">
                  <c:v>2.0505868820209399</c:v>
                </c:pt>
                <c:pt idx="36">
                  <c:v>2.0012482043306599</c:v>
                </c:pt>
                <c:pt idx="37">
                  <c:v>1.9259670611905</c:v>
                </c:pt>
                <c:pt idx="38">
                  <c:v>1.8720012089482201</c:v>
                </c:pt>
                <c:pt idx="39">
                  <c:v>1.5920659040485099</c:v>
                </c:pt>
                <c:pt idx="40">
                  <c:v>1.49098821865789</c:v>
                </c:pt>
                <c:pt idx="41">
                  <c:v>1.35465774408789</c:v>
                </c:pt>
                <c:pt idx="42">
                  <c:v>1.31240325687906</c:v>
                </c:pt>
                <c:pt idx="43">
                  <c:v>1.20903908842859</c:v>
                </c:pt>
                <c:pt idx="44">
                  <c:v>1.1155558568942501</c:v>
                </c:pt>
                <c:pt idx="45">
                  <c:v>1.1159897846181599</c:v>
                </c:pt>
                <c:pt idx="46">
                  <c:v>1.1539732955964499</c:v>
                </c:pt>
                <c:pt idx="47">
                  <c:v>1.4378203294747101</c:v>
                </c:pt>
                <c:pt idx="48">
                  <c:v>1.70091956013142</c:v>
                </c:pt>
                <c:pt idx="49">
                  <c:v>1.97668214931472</c:v>
                </c:pt>
                <c:pt idx="50">
                  <c:v>2.3686891874294398</c:v>
                </c:pt>
                <c:pt idx="51">
                  <c:v>2.8483424577247098</c:v>
                </c:pt>
                <c:pt idx="52">
                  <c:v>3.4022375252260599</c:v>
                </c:pt>
                <c:pt idx="53">
                  <c:v>3.9400998937781</c:v>
                </c:pt>
                <c:pt idx="54">
                  <c:v>4.3662999759020504</c:v>
                </c:pt>
                <c:pt idx="55">
                  <c:v>4.8271299336370603</c:v>
                </c:pt>
                <c:pt idx="56">
                  <c:v>5.2721690807769797</c:v>
                </c:pt>
                <c:pt idx="57">
                  <c:v>5.7830270978823402</c:v>
                </c:pt>
                <c:pt idx="58">
                  <c:v>6.10963003141456</c:v>
                </c:pt>
                <c:pt idx="59">
                  <c:v>6.0883084798839997</c:v>
                </c:pt>
                <c:pt idx="60">
                  <c:v>6.11048073341966</c:v>
                </c:pt>
                <c:pt idx="61">
                  <c:v>6.2104753632643099</c:v>
                </c:pt>
                <c:pt idx="62">
                  <c:v>6.2798920072869002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44A-4AF7-A629-BD95D9B4ECBA}"/>
            </c:ext>
          </c:extLst>
        </c:ser>
        <c:ser>
          <c:idx val="1"/>
          <c:order val="1"/>
          <c:tx>
            <c:v>Exp.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fixedVal"/>
            <c:noEndCap val="0"/>
            <c:val val="0.4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'wpd_datasets (1)'!$C$2:$C$89</c:f>
              <c:numCache>
                <c:formatCode>General</c:formatCode>
                <c:ptCount val="88"/>
                <c:pt idx="0">
                  <c:v>7.4418604651162896</c:v>
                </c:pt>
                <c:pt idx="1">
                  <c:v>10.697674418604599</c:v>
                </c:pt>
                <c:pt idx="2">
                  <c:v>13.953488372093</c:v>
                </c:pt>
                <c:pt idx="3">
                  <c:v>17.674418604651098</c:v>
                </c:pt>
                <c:pt idx="4">
                  <c:v>21.395348837209301</c:v>
                </c:pt>
                <c:pt idx="5">
                  <c:v>25.581395348837201</c:v>
                </c:pt>
                <c:pt idx="6">
                  <c:v>28.837209302325501</c:v>
                </c:pt>
                <c:pt idx="7">
                  <c:v>31.162790697674399</c:v>
                </c:pt>
                <c:pt idx="8">
                  <c:v>34.651162790697597</c:v>
                </c:pt>
                <c:pt idx="9">
                  <c:v>38.3720930232558</c:v>
                </c:pt>
                <c:pt idx="10">
                  <c:v>41.6279069767442</c:v>
                </c:pt>
                <c:pt idx="11">
                  <c:v>45.116279069767401</c:v>
                </c:pt>
                <c:pt idx="12">
                  <c:v>48.837209302325498</c:v>
                </c:pt>
                <c:pt idx="13">
                  <c:v>52.093023255813897</c:v>
                </c:pt>
                <c:pt idx="14">
                  <c:v>55.348837209302303</c:v>
                </c:pt>
                <c:pt idx="15">
                  <c:v>58.604651162790603</c:v>
                </c:pt>
                <c:pt idx="16">
                  <c:v>62.325581395348799</c:v>
                </c:pt>
                <c:pt idx="17">
                  <c:v>65.581395348837205</c:v>
                </c:pt>
                <c:pt idx="18">
                  <c:v>68.837209302325505</c:v>
                </c:pt>
                <c:pt idx="19">
                  <c:v>72.558139534883693</c:v>
                </c:pt>
                <c:pt idx="20">
                  <c:v>76.744186046511601</c:v>
                </c:pt>
                <c:pt idx="21">
                  <c:v>79.534883720930196</c:v>
                </c:pt>
                <c:pt idx="22">
                  <c:v>82.790697674418595</c:v>
                </c:pt>
                <c:pt idx="23">
                  <c:v>86.976744186046403</c:v>
                </c:pt>
                <c:pt idx="24">
                  <c:v>89.999999999999901</c:v>
                </c:pt>
                <c:pt idx="25">
                  <c:v>93.488372093023202</c:v>
                </c:pt>
                <c:pt idx="26">
                  <c:v>96.744186046511601</c:v>
                </c:pt>
                <c:pt idx="27">
                  <c:v>100.23255813953401</c:v>
                </c:pt>
                <c:pt idx="28">
                  <c:v>103.255813953488</c:v>
                </c:pt>
                <c:pt idx="29">
                  <c:v>106.97674418604601</c:v>
                </c:pt>
                <c:pt idx="30">
                  <c:v>110</c:v>
                </c:pt>
                <c:pt idx="31">
                  <c:v>113.95348837209301</c:v>
                </c:pt>
                <c:pt idx="32">
                  <c:v>117.20930232558101</c:v>
                </c:pt>
                <c:pt idx="33">
                  <c:v>120.46511627906899</c:v>
                </c:pt>
                <c:pt idx="34">
                  <c:v>124.186046511627</c:v>
                </c:pt>
                <c:pt idx="35">
                  <c:v>127.44186046511599</c:v>
                </c:pt>
                <c:pt idx="36">
                  <c:v>131.16279069767401</c:v>
                </c:pt>
                <c:pt idx="37">
                  <c:v>134.41860465116201</c:v>
                </c:pt>
                <c:pt idx="38">
                  <c:v>138.13953488371999</c:v>
                </c:pt>
                <c:pt idx="39">
                  <c:v>141.39534883720901</c:v>
                </c:pt>
                <c:pt idx="40">
                  <c:v>144.65116279069699</c:v>
                </c:pt>
                <c:pt idx="41">
                  <c:v>148.37209302325499</c:v>
                </c:pt>
                <c:pt idx="42">
                  <c:v>151.62790697674399</c:v>
                </c:pt>
                <c:pt idx="43">
                  <c:v>154.88372093023199</c:v>
                </c:pt>
                <c:pt idx="44">
                  <c:v>158.60465116278999</c:v>
                </c:pt>
                <c:pt idx="45">
                  <c:v>161.86046511627899</c:v>
                </c:pt>
                <c:pt idx="46">
                  <c:v>165.58139534883699</c:v>
                </c:pt>
                <c:pt idx="47">
                  <c:v>168.83720930232499</c:v>
                </c:pt>
                <c:pt idx="48">
                  <c:v>172.325581395348</c:v>
                </c:pt>
                <c:pt idx="49">
                  <c:v>175.58139534883699</c:v>
                </c:pt>
                <c:pt idx="50">
                  <c:v>179.06976744185999</c:v>
                </c:pt>
                <c:pt idx="51">
                  <c:v>182.325581395348</c:v>
                </c:pt>
                <c:pt idx="52">
                  <c:v>186.046511627906</c:v>
                </c:pt>
                <c:pt idx="53">
                  <c:v>189.06976744185999</c:v>
                </c:pt>
                <c:pt idx="54">
                  <c:v>193.023255813953</c:v>
                </c:pt>
                <c:pt idx="55">
                  <c:v>196.279069767441</c:v>
                </c:pt>
                <c:pt idx="56">
                  <c:v>199.53488372093</c:v>
                </c:pt>
                <c:pt idx="57">
                  <c:v>203.255813953488</c:v>
                </c:pt>
                <c:pt idx="58">
                  <c:v>206.97674418604601</c:v>
                </c:pt>
                <c:pt idx="59">
                  <c:v>210.23255813953401</c:v>
                </c:pt>
                <c:pt idx="60">
                  <c:v>213.488372093023</c:v>
                </c:pt>
                <c:pt idx="61">
                  <c:v>216.744186046511</c:v>
                </c:pt>
                <c:pt idx="62">
                  <c:v>220.93023255813901</c:v>
                </c:pt>
                <c:pt idx="63">
                  <c:v>224.18604651162701</c:v>
                </c:pt>
                <c:pt idx="64">
                  <c:v>226.97674418604601</c:v>
                </c:pt>
                <c:pt idx="65">
                  <c:v>231.16279069767401</c:v>
                </c:pt>
                <c:pt idx="66">
                  <c:v>233.95348837209301</c:v>
                </c:pt>
                <c:pt idx="67">
                  <c:v>237.67441860465101</c:v>
                </c:pt>
                <c:pt idx="68">
                  <c:v>240.93023255813901</c:v>
                </c:pt>
                <c:pt idx="69">
                  <c:v>244.18604651162701</c:v>
                </c:pt>
                <c:pt idx="70">
                  <c:v>247.90697674418601</c:v>
                </c:pt>
                <c:pt idx="71">
                  <c:v>251.16279069767401</c:v>
                </c:pt>
                <c:pt idx="72">
                  <c:v>254.41860465116201</c:v>
                </c:pt>
                <c:pt idx="73">
                  <c:v>258.13953488371999</c:v>
                </c:pt>
                <c:pt idx="74">
                  <c:v>261.86046511627899</c:v>
                </c:pt>
                <c:pt idx="75">
                  <c:v>265.11627906976702</c:v>
                </c:pt>
                <c:pt idx="76">
                  <c:v>268.37209302325499</c:v>
                </c:pt>
                <c:pt idx="77">
                  <c:v>272.09302325581302</c:v>
                </c:pt>
                <c:pt idx="78">
                  <c:v>275.81395348837202</c:v>
                </c:pt>
                <c:pt idx="79">
                  <c:v>278.60465116278999</c:v>
                </c:pt>
                <c:pt idx="80">
                  <c:v>281.86046511627899</c:v>
                </c:pt>
                <c:pt idx="81">
                  <c:v>285.58139534883702</c:v>
                </c:pt>
                <c:pt idx="82">
                  <c:v>289.302325581395</c:v>
                </c:pt>
                <c:pt idx="83">
                  <c:v>292.55813953488303</c:v>
                </c:pt>
                <c:pt idx="84">
                  <c:v>295.81395348837202</c:v>
                </c:pt>
                <c:pt idx="85">
                  <c:v>299.53488372093</c:v>
                </c:pt>
                <c:pt idx="86">
                  <c:v>302.79069767441803</c:v>
                </c:pt>
                <c:pt idx="87">
                  <c:v>306.511627906976</c:v>
                </c:pt>
              </c:numCache>
            </c:numRef>
          </c:xVal>
          <c:yVal>
            <c:numRef>
              <c:f>'wpd_datasets (1)'!$D$2:$D$89</c:f>
              <c:numCache>
                <c:formatCode>General</c:formatCode>
                <c:ptCount val="88"/>
                <c:pt idx="0">
                  <c:v>2.65947069857843</c:v>
                </c:pt>
                <c:pt idx="1">
                  <c:v>2.9396072050082398</c:v>
                </c:pt>
                <c:pt idx="2">
                  <c:v>2.7999186385517598</c:v>
                </c:pt>
                <c:pt idx="3">
                  <c:v>2.7069134630596401</c:v>
                </c:pt>
                <c:pt idx="4">
                  <c:v>2.6139082875675101</c:v>
                </c:pt>
                <c:pt idx="5">
                  <c:v>2.5209392727190498</c:v>
                </c:pt>
                <c:pt idx="6">
                  <c:v>2.3346034759418699</c:v>
                </c:pt>
                <c:pt idx="7">
                  <c:v>2.2181662033584102</c:v>
                </c:pt>
                <c:pt idx="8">
                  <c:v>1.98520125658236</c:v>
                </c:pt>
                <c:pt idx="9">
                  <c:v>1.96216692657129</c:v>
                </c:pt>
                <c:pt idx="10">
                  <c:v>1.8691255904355</c:v>
                </c:pt>
                <c:pt idx="11">
                  <c:v>1.7527787194611999</c:v>
                </c:pt>
                <c:pt idx="12">
                  <c:v>1.82303885009153</c:v>
                </c:pt>
                <c:pt idx="13">
                  <c:v>1.66002666847469</c:v>
                </c:pt>
                <c:pt idx="14">
                  <c:v>1.59030894749926</c:v>
                </c:pt>
                <c:pt idx="15">
                  <c:v>1.47394399620313</c:v>
                </c:pt>
                <c:pt idx="16">
                  <c:v>1.4742332813523999</c:v>
                </c:pt>
                <c:pt idx="17">
                  <c:v>1.52113363617872</c:v>
                </c:pt>
                <c:pt idx="18">
                  <c:v>1.5213867606843301</c:v>
                </c:pt>
                <c:pt idx="19">
                  <c:v>1.4750288155129101</c:v>
                </c:pt>
                <c:pt idx="20">
                  <c:v>1.4753542613058499</c:v>
                </c:pt>
                <c:pt idx="21">
                  <c:v>1.40560037968675</c:v>
                </c:pt>
                <c:pt idx="22">
                  <c:v>1.3358826587113199</c:v>
                </c:pt>
                <c:pt idx="23">
                  <c:v>1.4528261803060001</c:v>
                </c:pt>
                <c:pt idx="24">
                  <c:v>1.52303206997084</c:v>
                </c:pt>
                <c:pt idx="25">
                  <c:v>1.5466268899586399</c:v>
                </c:pt>
                <c:pt idx="26">
                  <c:v>1.5235563993039001</c:v>
                </c:pt>
                <c:pt idx="27">
                  <c:v>1.5354894117115201</c:v>
                </c:pt>
                <c:pt idx="28">
                  <c:v>1.54738626347548</c:v>
                </c:pt>
                <c:pt idx="29">
                  <c:v>1.6176463941058099</c:v>
                </c:pt>
                <c:pt idx="30">
                  <c:v>1.5712342079688999</c:v>
                </c:pt>
                <c:pt idx="31">
                  <c:v>1.57154157344</c:v>
                </c:pt>
                <c:pt idx="32">
                  <c:v>1.5251474676249199</c:v>
                </c:pt>
                <c:pt idx="33">
                  <c:v>1.50207697697019</c:v>
                </c:pt>
                <c:pt idx="34">
                  <c:v>1.5723371076005099</c:v>
                </c:pt>
                <c:pt idx="35">
                  <c:v>1.61923746242683</c:v>
                </c:pt>
                <c:pt idx="36">
                  <c:v>1.5728795172554</c:v>
                </c:pt>
                <c:pt idx="37">
                  <c:v>1.64310348724207</c:v>
                </c:pt>
                <c:pt idx="38">
                  <c:v>1.6667163875516899</c:v>
                </c:pt>
                <c:pt idx="39">
                  <c:v>1.5969986665762601</c:v>
                </c:pt>
                <c:pt idx="40">
                  <c:v>1.6905462517232801</c:v>
                </c:pt>
                <c:pt idx="41">
                  <c:v>1.5975410762311499</c:v>
                </c:pt>
                <c:pt idx="42">
                  <c:v>1.5744705855764201</c:v>
                </c:pt>
                <c:pt idx="43">
                  <c:v>1.69134178588378</c:v>
                </c:pt>
                <c:pt idx="44">
                  <c:v>1.5750129952313101</c:v>
                </c:pt>
                <c:pt idx="45">
                  <c:v>1.6802223879585001</c:v>
                </c:pt>
                <c:pt idx="46">
                  <c:v>1.5755554048861999</c:v>
                </c:pt>
                <c:pt idx="47">
                  <c:v>1.6691029900332199</c:v>
                </c:pt>
                <c:pt idx="48">
                  <c:v>1.62272696453996</c:v>
                </c:pt>
                <c:pt idx="49">
                  <c:v>1.71627454968698</c:v>
                </c:pt>
                <c:pt idx="50">
                  <c:v>1.6465749090333801</c:v>
                </c:pt>
                <c:pt idx="51">
                  <c:v>1.64682803353899</c:v>
                </c:pt>
                <c:pt idx="52">
                  <c:v>1.62379370352792</c:v>
                </c:pt>
                <c:pt idx="53">
                  <c:v>1.6356905552918799</c:v>
                </c:pt>
                <c:pt idx="54">
                  <c:v>1.5543652677017601</c:v>
                </c:pt>
                <c:pt idx="55">
                  <c:v>1.53129477704703</c:v>
                </c:pt>
                <c:pt idx="56">
                  <c:v>1.5315479015526401</c:v>
                </c:pt>
                <c:pt idx="57">
                  <c:v>1.53183718670192</c:v>
                </c:pt>
                <c:pt idx="58">
                  <c:v>1.4388320112097901</c:v>
                </c:pt>
                <c:pt idx="59">
                  <c:v>1.39243790539471</c:v>
                </c:pt>
                <c:pt idx="60">
                  <c:v>1.53263272086243</c:v>
                </c:pt>
                <c:pt idx="61">
                  <c:v>1.57953307568874</c:v>
                </c:pt>
                <c:pt idx="62">
                  <c:v>1.5098876760006299</c:v>
                </c:pt>
                <c:pt idx="63">
                  <c:v>1.46349357018554</c:v>
                </c:pt>
                <c:pt idx="64">
                  <c:v>1.34709245824575</c:v>
                </c:pt>
                <c:pt idx="65">
                  <c:v>1.34741790403869</c:v>
                </c:pt>
                <c:pt idx="66">
                  <c:v>1.37095848306099</c:v>
                </c:pt>
                <c:pt idx="67">
                  <c:v>1.32460053788957</c:v>
                </c:pt>
                <c:pt idx="68">
                  <c:v>1.4881189685176399</c:v>
                </c:pt>
                <c:pt idx="69">
                  <c:v>1.3484304020611499</c:v>
                </c:pt>
                <c:pt idx="70">
                  <c:v>1.3020724568897299</c:v>
                </c:pt>
                <c:pt idx="71">
                  <c:v>1.4422672723574399</c:v>
                </c:pt>
                <c:pt idx="72">
                  <c:v>1.3725495513820101</c:v>
                </c:pt>
                <c:pt idx="73">
                  <c:v>1.4428096820123399</c:v>
                </c:pt>
                <c:pt idx="74">
                  <c:v>1.72298234908581</c:v>
                </c:pt>
                <c:pt idx="75">
                  <c:v>1.86317716455352</c:v>
                </c:pt>
                <c:pt idx="76">
                  <c:v>2.60978597419034</c:v>
                </c:pt>
                <c:pt idx="77">
                  <c:v>3.14651840802766</c:v>
                </c:pt>
                <c:pt idx="78">
                  <c:v>3.93981060862883</c:v>
                </c:pt>
                <c:pt idx="79">
                  <c:v>4.8263249485840802</c:v>
                </c:pt>
                <c:pt idx="80">
                  <c:v>5.36302122177774</c:v>
                </c:pt>
                <c:pt idx="81">
                  <c:v>5.6898411191719198</c:v>
                </c:pt>
                <c:pt idx="82">
                  <c:v>5.9933374014057401</c:v>
                </c:pt>
                <c:pt idx="83">
                  <c:v>5.9002960652699601</c:v>
                </c:pt>
                <c:pt idx="84">
                  <c:v>6.1337853413790704</c:v>
                </c:pt>
                <c:pt idx="85">
                  <c:v>6.1340746265283501</c:v>
                </c:pt>
                <c:pt idx="86">
                  <c:v>6.2276222116753601</c:v>
                </c:pt>
                <c:pt idx="87">
                  <c:v>5.6914683481365902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44A-4AF7-A629-BD95D9B4EC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0773544"/>
        <c:axId val="410767640"/>
      </c:scatterChart>
      <c:valAx>
        <c:axId val="410773544"/>
        <c:scaling>
          <c:orientation val="minMax"/>
          <c:max val="32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b="1"/>
                  <a:t>Axial distance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767640"/>
        <c:crosses val="autoZero"/>
        <c:crossBetween val="midCat"/>
      </c:valAx>
      <c:valAx>
        <c:axId val="410767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b="1"/>
                  <a:t>Velocity (m/s)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7735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5198682168716946"/>
          <c:y val="0.18643377911094447"/>
          <c:w val="0.10096439344770862"/>
          <c:h val="0.158323440339188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3105861767279"/>
          <c:y val="5.4236293379994166E-2"/>
          <c:w val="0.80252887139107609"/>
          <c:h val="0.71732210557013709"/>
        </c:manualLayout>
      </c:layout>
      <c:scatterChart>
        <c:scatterStyle val="lineMarker"/>
        <c:varyColors val="0"/>
        <c:ser>
          <c:idx val="0"/>
          <c:order val="0"/>
          <c:tx>
            <c:v>Experimental</c:v>
          </c:tx>
          <c:spPr>
            <a:ln w="19050" cap="rnd">
              <a:noFill/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1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'wpd_datasets (4)'!$B$2:$B$5</c:f>
              <c:numCache>
                <c:formatCode>General</c:formatCode>
                <c:ptCount val="4"/>
                <c:pt idx="0">
                  <c:v>-0.161042342076824</c:v>
                </c:pt>
                <c:pt idx="1">
                  <c:v>-0.43819137439826999</c:v>
                </c:pt>
                <c:pt idx="2">
                  <c:v>-0.64170350722074798</c:v>
                </c:pt>
                <c:pt idx="3">
                  <c:v>-0.87431476569407596</c:v>
                </c:pt>
              </c:numCache>
            </c:numRef>
          </c:xVal>
          <c:yVal>
            <c:numRef>
              <c:f>'wpd_datasets (4)'!$C$2:$C$5</c:f>
              <c:numCache>
                <c:formatCode>General</c:formatCode>
                <c:ptCount val="4"/>
                <c:pt idx="0">
                  <c:v>1.2586206896551699</c:v>
                </c:pt>
                <c:pt idx="1">
                  <c:v>2.0517241379310298</c:v>
                </c:pt>
                <c:pt idx="2">
                  <c:v>2.3793103448275801</c:v>
                </c:pt>
                <c:pt idx="3">
                  <c:v>2.8448275862068901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503-4C20-8174-C0527EBDE8CD}"/>
            </c:ext>
          </c:extLst>
        </c:ser>
        <c:ser>
          <c:idx val="2"/>
          <c:order val="1"/>
          <c:tx>
            <c:v>CDF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'wpd_datasets (4)'!$H$2:$H$6</c:f>
              <c:numCache>
                <c:formatCode>General</c:formatCode>
                <c:ptCount val="5"/>
                <c:pt idx="0">
                  <c:v>-0.157902086813622</c:v>
                </c:pt>
                <c:pt idx="1">
                  <c:v>-0.43557298591502103</c:v>
                </c:pt>
                <c:pt idx="2">
                  <c:v>-0.64134273473470205</c:v>
                </c:pt>
                <c:pt idx="3">
                  <c:v>-0.87041698806671497</c:v>
                </c:pt>
                <c:pt idx="4">
                  <c:v>-0.99850685316737697</c:v>
                </c:pt>
              </c:numCache>
            </c:numRef>
          </c:xVal>
          <c:yVal>
            <c:numRef>
              <c:f>'wpd_datasets (4)'!$I$2:$I$6</c:f>
              <c:numCache>
                <c:formatCode>General</c:formatCode>
                <c:ptCount val="5"/>
                <c:pt idx="0">
                  <c:v>1.23632471581654</c:v>
                </c:pt>
                <c:pt idx="1">
                  <c:v>2.0717068775145</c:v>
                </c:pt>
                <c:pt idx="2">
                  <c:v>2.4935657204259698</c:v>
                </c:pt>
                <c:pt idx="3">
                  <c:v>2.9976362113385702</c:v>
                </c:pt>
                <c:pt idx="4">
                  <c:v>3.1517671681011001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503-4C20-8174-C0527EBDE8CD}"/>
            </c:ext>
          </c:extLst>
        </c:ser>
        <c:ser>
          <c:idx val="1"/>
          <c:order val="2"/>
          <c:tx>
            <c:v>Wu model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'wpd_datasets (4)'!$E$2:$E$11</c:f>
              <c:numCache>
                <c:formatCode>General</c:formatCode>
                <c:ptCount val="10"/>
                <c:pt idx="0">
                  <c:v>-7.1973701777322098E-3</c:v>
                </c:pt>
                <c:pt idx="1">
                  <c:v>-0.16560852242828999</c:v>
                </c:pt>
                <c:pt idx="2">
                  <c:v>-0.22290529548079899</c:v>
                </c:pt>
                <c:pt idx="3">
                  <c:v>-0.35398960827901199</c:v>
                </c:pt>
                <c:pt idx="4">
                  <c:v>-0.50836336592537401</c:v>
                </c:pt>
                <c:pt idx="5">
                  <c:v>-0.673404832181415</c:v>
                </c:pt>
                <c:pt idx="6">
                  <c:v>-0.74912409966856397</c:v>
                </c:pt>
                <c:pt idx="7">
                  <c:v>-0.78601368831253804</c:v>
                </c:pt>
                <c:pt idx="8">
                  <c:v>-1.0228635793122201</c:v>
                </c:pt>
                <c:pt idx="9">
                  <c:v>-1.19855602926243</c:v>
                </c:pt>
              </c:numCache>
            </c:numRef>
          </c:xVal>
          <c:yVal>
            <c:numRef>
              <c:f>'wpd_datasets (4)'!$F$2:$F$11</c:f>
              <c:numCache>
                <c:formatCode>General</c:formatCode>
                <c:ptCount val="10"/>
                <c:pt idx="0">
                  <c:v>1.5805761087068299E-2</c:v>
                </c:pt>
                <c:pt idx="1">
                  <c:v>1.04704732653916</c:v>
                </c:pt>
                <c:pt idx="2">
                  <c:v>1.2720810647307901</c:v>
                </c:pt>
                <c:pt idx="3">
                  <c:v>1.72214854111405</c:v>
                </c:pt>
                <c:pt idx="4">
                  <c:v>2.2015682442179698</c:v>
                </c:pt>
                <c:pt idx="5">
                  <c:v>2.6712038717483302</c:v>
                </c:pt>
                <c:pt idx="6">
                  <c:v>2.8668853832193202</c:v>
                </c:pt>
                <c:pt idx="7">
                  <c:v>2.9647261389548101</c:v>
                </c:pt>
                <c:pt idx="8">
                  <c:v>3.5224184466471198</c:v>
                </c:pt>
                <c:pt idx="9">
                  <c:v>3.9235655451626399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503-4C20-8174-C0527EBDE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7308016"/>
        <c:axId val="497309328"/>
      </c:scatterChart>
      <c:valAx>
        <c:axId val="497308016"/>
        <c:scaling>
          <c:orientation val="minMax"/>
          <c:max val="0"/>
          <c:min val="-1.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b="1"/>
                  <a:t>Y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97309328"/>
        <c:crosses val="autoZero"/>
        <c:crossBetween val="midCat"/>
      </c:valAx>
      <c:valAx>
        <c:axId val="497309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b="1"/>
                  <a:t>Droplet diameter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97308016"/>
        <c:crossesAt val="-1.2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813801399825021"/>
          <c:y val="0.10674285505978419"/>
          <c:w val="0.24797309711286089"/>
          <c:h val="0.267995406824146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871B6-204E-49B9-8627-EA9D86CF9C52}" type="datetimeFigureOut">
              <a:rPr lang="fr-FR" smtClean="0"/>
              <a:t>16/09/2022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8D917-1FE5-4A86-BC7B-50B41743AB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353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FF1B8-396E-41E5-AF1D-F2AB5594104D}" type="datetimeFigureOut">
              <a:rPr lang="fr-FR" smtClean="0"/>
              <a:t>16/09/2022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3788C-906B-4701-A41F-AD0C951467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611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8409"/>
            <a:ext cx="9144000" cy="6727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pic>
        <p:nvPicPr>
          <p:cNvPr id="21" name="Picture 20" descr="fond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pic>
        <p:nvPicPr>
          <p:cNvPr id="16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2" y="1395784"/>
            <a:ext cx="1456704" cy="1189040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9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632457" y="2975943"/>
            <a:ext cx="492963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TITRE A VENIR</a:t>
            </a:r>
            <a:endParaRPr lang="fr-FR" dirty="0"/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632457" y="3841574"/>
            <a:ext cx="2206507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fr-FR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632457" y="3452045"/>
            <a:ext cx="4929639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Auteur</a:t>
            </a:r>
            <a:endParaRPr lang="fr-FR" dirty="0"/>
          </a:p>
        </p:txBody>
      </p:sp>
      <p:sp>
        <p:nvSpPr>
          <p:cNvPr id="10" name="Titre 3"/>
          <p:cNvSpPr txBox="1">
            <a:spLocks/>
          </p:cNvSpPr>
          <p:nvPr userDrawn="1"/>
        </p:nvSpPr>
        <p:spPr>
          <a:xfrm>
            <a:off x="632457" y="266374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2" name="Espace réservé du texte 12"/>
          <p:cNvSpPr txBox="1">
            <a:spLocks/>
          </p:cNvSpPr>
          <p:nvPr userDrawn="1"/>
        </p:nvSpPr>
        <p:spPr>
          <a:xfrm>
            <a:off x="3902942" y="3882227"/>
            <a:ext cx="5235676" cy="5896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i="1" kern="12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IRESNE</a:t>
            </a:r>
            <a:r>
              <a:rPr lang="fr-FR" sz="1600" b="0" i="1" kern="1200" baseline="0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DTN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STCP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LTHC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Institut de recherche sur les systèmes nucléaires pour la production d’énergie bas carbone</a:t>
            </a:r>
            <a:endParaRPr lang="fr-FR" sz="1050" b="1" i="1" kern="1200" dirty="0" smtClean="0"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0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1970"/>
            <a:ext cx="9144000" cy="8113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9" name="Espace réservé pour une image  10"/>
          <p:cNvSpPr>
            <a:spLocks noGrp="1"/>
          </p:cNvSpPr>
          <p:nvPr>
            <p:ph type="pic" sz="quarter" idx="12"/>
          </p:nvPr>
        </p:nvSpPr>
        <p:spPr>
          <a:xfrm>
            <a:off x="5562096" y="611595"/>
            <a:ext cx="2803525" cy="19907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2" name="Picture 1" descr="fond16-9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452480" y="1711519"/>
            <a:ext cx="3574482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dirty="0" smtClean="0"/>
              <a:t>Merci de votre attention</a:t>
            </a:r>
            <a:endParaRPr lang="fr-FR" dirty="0"/>
          </a:p>
        </p:txBody>
      </p:sp>
      <p:sp>
        <p:nvSpPr>
          <p:cNvPr id="13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743826" y="3302669"/>
            <a:ext cx="5136111" cy="18928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700" b="1" dirty="0" smtClean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700" dirty="0" smtClean="0">
                <a:solidFill>
                  <a:schemeClr val="tx1"/>
                </a:solidFill>
                <a:latin typeface="Calibri"/>
                <a:cs typeface="Calibri"/>
              </a:rPr>
              <a:t>: XXXXXXXXXXX</a:t>
            </a:r>
            <a:endParaRPr lang="fr-FR" sz="7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Espace réservé du texte 20"/>
          <p:cNvSpPr>
            <a:spLocks noGrp="1"/>
          </p:cNvSpPr>
          <p:nvPr>
            <p:ph type="body" sz="quarter" idx="13" hasCustomPrompt="1"/>
          </p:nvPr>
        </p:nvSpPr>
        <p:spPr>
          <a:xfrm>
            <a:off x="2452480" y="2355215"/>
            <a:ext cx="3535680" cy="3077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lang="fr-FR" sz="14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1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XXXXXX 2020</a:t>
            </a:r>
            <a:endParaRPr lang="fr-FR" dirty="0"/>
          </a:p>
        </p:txBody>
      </p:sp>
      <p:pic>
        <p:nvPicPr>
          <p:cNvPr id="19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2" y="1395784"/>
            <a:ext cx="1456704" cy="1189040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1" name="Titre 3"/>
          <p:cNvSpPr txBox="1">
            <a:spLocks/>
          </p:cNvSpPr>
          <p:nvPr userDrawn="1"/>
        </p:nvSpPr>
        <p:spPr>
          <a:xfrm>
            <a:off x="632457" y="266374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6" name="Espace réservé du texte 12"/>
          <p:cNvSpPr txBox="1">
            <a:spLocks/>
          </p:cNvSpPr>
          <p:nvPr userDrawn="1"/>
        </p:nvSpPr>
        <p:spPr>
          <a:xfrm>
            <a:off x="3902942" y="3882227"/>
            <a:ext cx="5235676" cy="5896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i="1" kern="12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IRESNE</a:t>
            </a:r>
            <a:r>
              <a:rPr lang="fr-FR" sz="1600" b="0" i="1" kern="1200" baseline="0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DTN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STCP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LTHC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endParaRPr lang="fr-FR" sz="1600" b="0" i="1" kern="1200" baseline="0" dirty="0" smtClean="0"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Institut de recherche sur les systèmes nucléaires pour la production d’énergie bas carbone</a:t>
            </a:r>
            <a:endParaRPr lang="fr-FR" sz="1050" b="1" i="1" kern="1200" dirty="0" smtClean="0"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673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8409"/>
            <a:ext cx="9144000" cy="8002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pic>
        <p:nvPicPr>
          <p:cNvPr id="21" name="Picture 20" descr="fond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pic>
        <p:nvPicPr>
          <p:cNvPr id="16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2" y="1395784"/>
            <a:ext cx="1456704" cy="1189040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2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632457" y="3345815"/>
            <a:ext cx="4929639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Annexes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632457" y="3841574"/>
            <a:ext cx="2206507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fr-FR" dirty="0"/>
          </a:p>
        </p:txBody>
      </p:sp>
      <p:sp>
        <p:nvSpPr>
          <p:cNvPr id="10" name="Titre 3"/>
          <p:cNvSpPr txBox="1">
            <a:spLocks/>
          </p:cNvSpPr>
          <p:nvPr userDrawn="1"/>
        </p:nvSpPr>
        <p:spPr>
          <a:xfrm>
            <a:off x="632457" y="266374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3902942" y="3882227"/>
            <a:ext cx="5235676" cy="5896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i="1" kern="12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IRESNE</a:t>
            </a:r>
            <a:r>
              <a:rPr lang="fr-FR" sz="1600" b="0" i="1" kern="1200" baseline="0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DTN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STCP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LTHC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endParaRPr lang="fr-FR" sz="1600" b="0" i="1" kern="1200" baseline="0" dirty="0" smtClean="0"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Institut de recherche sur les systèmes nucléaires pour la production d’énergie bas carbone</a:t>
            </a:r>
            <a:endParaRPr lang="fr-FR" sz="1050" b="1" i="1" kern="1200" dirty="0" smtClean="0"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91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8409"/>
            <a:ext cx="9144000" cy="6727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pic>
        <p:nvPicPr>
          <p:cNvPr id="21" name="Picture 20" descr="fond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pic>
        <p:nvPicPr>
          <p:cNvPr id="16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2" y="1395784"/>
            <a:ext cx="1456704" cy="1189040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9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632457" y="3345815"/>
            <a:ext cx="492963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TITRE A VENIR</a:t>
            </a:r>
            <a:endParaRPr lang="fr-FR" dirty="0"/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632457" y="3841574"/>
            <a:ext cx="2206507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fr-FR" dirty="0"/>
          </a:p>
        </p:txBody>
      </p:sp>
      <p:sp>
        <p:nvSpPr>
          <p:cNvPr id="9" name="Espace réservé pour une image  10"/>
          <p:cNvSpPr>
            <a:spLocks noGrp="1"/>
          </p:cNvSpPr>
          <p:nvPr>
            <p:ph type="pic" sz="quarter" idx="12"/>
          </p:nvPr>
        </p:nvSpPr>
        <p:spPr>
          <a:xfrm>
            <a:off x="5562096" y="611595"/>
            <a:ext cx="2803525" cy="19907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10" name="Titre 3"/>
          <p:cNvSpPr txBox="1">
            <a:spLocks/>
          </p:cNvSpPr>
          <p:nvPr userDrawn="1"/>
        </p:nvSpPr>
        <p:spPr>
          <a:xfrm>
            <a:off x="632457" y="266374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2" name="Espace réservé du texte 12"/>
          <p:cNvSpPr txBox="1">
            <a:spLocks/>
          </p:cNvSpPr>
          <p:nvPr userDrawn="1"/>
        </p:nvSpPr>
        <p:spPr>
          <a:xfrm>
            <a:off x="3902942" y="3882227"/>
            <a:ext cx="5235676" cy="5896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i="1" kern="12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IRESNE</a:t>
            </a:r>
            <a:r>
              <a:rPr lang="fr-FR" sz="1600" b="0" i="1" kern="1200" baseline="0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1600" b="1" i="1" kern="1200" baseline="0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Dept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Service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Labo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Institut de recherche sur les systèmes nucléaires pour la production d’énergie bas carbone</a:t>
            </a:r>
            <a:endParaRPr lang="fr-FR" sz="1050" b="1" i="1" kern="1200" dirty="0" smtClean="0"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4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1964"/>
            <a:ext cx="9144000" cy="758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9" name="Espace réservé pour une image  10"/>
          <p:cNvSpPr>
            <a:spLocks noGrp="1"/>
          </p:cNvSpPr>
          <p:nvPr>
            <p:ph type="pic" sz="quarter" idx="12"/>
          </p:nvPr>
        </p:nvSpPr>
        <p:spPr>
          <a:xfrm>
            <a:off x="5562096" y="611595"/>
            <a:ext cx="2803525" cy="19907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2" name="Picture 1" descr="fond16-9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sp>
        <p:nvSpPr>
          <p:cNvPr id="11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634257" y="3597033"/>
            <a:ext cx="1203326" cy="307777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Partie 1</a:t>
            </a:r>
            <a:endParaRPr lang="fr-FR" dirty="0"/>
          </a:p>
        </p:txBody>
      </p:sp>
      <p:sp>
        <p:nvSpPr>
          <p:cNvPr id="12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49586" y="548323"/>
            <a:ext cx="3428078" cy="242593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13" name="Espace réservé du texte 12"/>
          <p:cNvSpPr txBox="1">
            <a:spLocks/>
          </p:cNvSpPr>
          <p:nvPr userDrawn="1"/>
        </p:nvSpPr>
        <p:spPr>
          <a:xfrm>
            <a:off x="3902942" y="3882227"/>
            <a:ext cx="5235676" cy="5896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i="1" kern="12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IRESNE</a:t>
            </a:r>
            <a:r>
              <a:rPr lang="fr-FR" sz="1600" b="0" i="1" kern="1200" baseline="0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1600" b="1" i="1" kern="1200" baseline="0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Dept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Service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Labo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Institut de recherche sur les systèmes nucléaires pour la production d’énergie bas carbone</a:t>
            </a:r>
            <a:endParaRPr lang="fr-FR" sz="1050" b="1" i="1" kern="1200" dirty="0" smtClean="0"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1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8409"/>
            <a:ext cx="9144000" cy="8088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fond16-9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sp>
        <p:nvSpPr>
          <p:cNvPr id="10" name="Espace réservé pour une image  7"/>
          <p:cNvSpPr>
            <a:spLocks noGrp="1"/>
          </p:cNvSpPr>
          <p:nvPr>
            <p:ph type="pic" sz="quarter" idx="12"/>
          </p:nvPr>
        </p:nvSpPr>
        <p:spPr>
          <a:xfrm>
            <a:off x="749587" y="611210"/>
            <a:ext cx="3868823" cy="2845471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13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634257" y="3601097"/>
            <a:ext cx="1203326" cy="307777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Partie 1</a:t>
            </a:r>
            <a:endParaRPr lang="fr-FR" dirty="0"/>
          </a:p>
        </p:txBody>
      </p:sp>
      <p:sp>
        <p:nvSpPr>
          <p:cNvPr id="9" name="Espace réservé du texte 12"/>
          <p:cNvSpPr txBox="1">
            <a:spLocks/>
          </p:cNvSpPr>
          <p:nvPr userDrawn="1"/>
        </p:nvSpPr>
        <p:spPr>
          <a:xfrm>
            <a:off x="3902942" y="3882227"/>
            <a:ext cx="5235676" cy="5896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i="1" kern="12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IRESNE</a:t>
            </a:r>
            <a:r>
              <a:rPr lang="fr-FR" sz="1600" b="0" i="1" kern="1200" baseline="0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1600" b="1" i="1" kern="1200" baseline="0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Dept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Service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Labo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Institut de recherche sur les systèmes nucléaires pour la production d’énergie bas carbone</a:t>
            </a:r>
            <a:endParaRPr lang="fr-FR" sz="1050" b="1" i="1" kern="1200" dirty="0" smtClean="0"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9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0579" y="129867"/>
            <a:ext cx="7713673" cy="318924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 smtClean="0"/>
              <a:t>CLICK TO EDIT MASTER TITLE STYLE</a:t>
            </a:r>
            <a:endParaRPr lang="fr-FR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472611" y="1335642"/>
            <a:ext cx="8071642" cy="1494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 lang="en-US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65A702"/>
              </a:buClr>
              <a:buFont typeface="Wingdings" panose="05000000000000000000" pitchFamily="2" charset="2"/>
              <a:buChar char="n"/>
            </a:pPr>
            <a:r>
              <a:rPr lang="fr-FR" dirty="0" smtClean="0"/>
              <a:t> Modifier les styles du texte du masque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q"/>
            </a:pPr>
            <a:r>
              <a:rPr lang="fr-FR" dirty="0" smtClean="0"/>
              <a:t> Deuxième niveau</a:t>
            </a: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</a:pPr>
            <a:r>
              <a:rPr lang="fr-FR" dirty="0" smtClean="0"/>
              <a:t>Troisième niveau</a:t>
            </a:r>
          </a:p>
          <a:p>
            <a:pPr marL="1200150" lvl="3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Quatrième niveau</a:t>
            </a:r>
          </a:p>
          <a:p>
            <a:pPr marL="1543050" lvl="4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1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472611" y="800735"/>
            <a:ext cx="8071642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defRPr lang="fr-FR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lvl="0" indent="0" defTabSz="685800">
              <a:lnSpc>
                <a:spcPct val="90000"/>
              </a:lnSpc>
              <a:spcBef>
                <a:spcPts val="750"/>
              </a:spcBef>
              <a:buFontTx/>
              <a:buNone/>
            </a:pPr>
            <a:r>
              <a:rPr lang="fr-FR" dirty="0" smtClean="0"/>
              <a:t>Texte simple de la diapositive</a:t>
            </a:r>
            <a:endParaRPr lang="fr-FR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138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0579" y="129867"/>
            <a:ext cx="7713673" cy="318924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 smtClean="0"/>
              <a:t>CLICK TO EDIT MASTER TITLE STYLE</a:t>
            </a:r>
            <a:endParaRPr lang="fr-FR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339047" y="770562"/>
            <a:ext cx="8205205" cy="4089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Clr>
                <a:srgbClr val="65A702"/>
              </a:buClr>
              <a:buFontTx/>
              <a:buNone/>
              <a:defRPr sz="2000" b="1">
                <a:solidFill>
                  <a:srgbClr val="A50119"/>
                </a:solidFill>
              </a:defRPr>
            </a:lvl1pPr>
            <a:lvl2pPr marL="514350" indent="-171450">
              <a:buClr>
                <a:srgbClr val="65A702"/>
              </a:buClr>
              <a:buFont typeface="Wingdings" panose="05000000000000000000" pitchFamily="2" charset="2"/>
              <a:buChar char="n"/>
              <a:defRPr b="1">
                <a:solidFill>
                  <a:schemeClr val="tx1"/>
                </a:solidFill>
              </a:defRPr>
            </a:lvl2pPr>
            <a:lvl3pPr marL="857250" indent="-1714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 Modifier les styles du texte du masque</a:t>
            </a:r>
          </a:p>
          <a:p>
            <a:pPr lvl="1"/>
            <a:r>
              <a:rPr lang="fr-FR" dirty="0" smtClean="0"/>
              <a:t> Deuxième niveau</a:t>
            </a:r>
          </a:p>
          <a:p>
            <a:pPr lvl="2"/>
            <a:r>
              <a:rPr lang="fr-FR" dirty="0" smtClean="0"/>
              <a:t> 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200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0580" y="129867"/>
            <a:ext cx="6172200" cy="318924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 smtClean="0"/>
              <a:t>CLICK TO EDIT MASTER TITLE STYLE</a:t>
            </a:r>
            <a:endParaRPr lang="fr-FR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7" name="Espace réservé du contenu 2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65555301"/>
              </p:ext>
            </p:extLst>
          </p:nvPr>
        </p:nvGraphicFramePr>
        <p:xfrm>
          <a:off x="1519491" y="1445547"/>
          <a:ext cx="591502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3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472611" y="800735"/>
            <a:ext cx="8071642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defRPr lang="fr-FR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lvl="0" indent="0" defTabSz="685800">
              <a:lnSpc>
                <a:spcPct val="90000"/>
              </a:lnSpc>
              <a:spcBef>
                <a:spcPts val="750"/>
              </a:spcBef>
              <a:buFontTx/>
              <a:buNone/>
            </a:pPr>
            <a:r>
              <a:rPr lang="fr-FR" dirty="0" smtClean="0"/>
              <a:t>Texte simple de la diapositive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7995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0580" y="129867"/>
            <a:ext cx="6172200" cy="318924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 smtClean="0"/>
              <a:t>CLICK TO EDIT MASTER TITLE STYLE</a:t>
            </a:r>
            <a:endParaRPr lang="fr-FR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6" name="Espace réservé du contenu 1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044750242"/>
              </p:ext>
            </p:extLst>
          </p:nvPr>
        </p:nvGraphicFramePr>
        <p:xfrm>
          <a:off x="3012838" y="1595071"/>
          <a:ext cx="2845776" cy="2041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472611" y="800735"/>
            <a:ext cx="8071642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defRPr lang="fr-FR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lvl="0" indent="0" defTabSz="685800">
              <a:lnSpc>
                <a:spcPct val="90000"/>
              </a:lnSpc>
              <a:spcBef>
                <a:spcPts val="750"/>
              </a:spcBef>
              <a:buFontTx/>
              <a:buNone/>
            </a:pPr>
            <a:r>
              <a:rPr lang="fr-FR" dirty="0" smtClean="0"/>
              <a:t>Texte simple de la diapositive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7287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0580" y="129867"/>
            <a:ext cx="6172200" cy="318924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 smtClean="0"/>
              <a:t>CLICK TO EDIT MASTER TITLE STYLE</a:t>
            </a:r>
            <a:endParaRPr lang="fr-FR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44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71046"/>
            <a:ext cx="8416144" cy="1923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19280"/>
            <a:ext cx="9144000" cy="593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16144" y="4970488"/>
            <a:ext cx="727856" cy="176676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19281"/>
            <a:ext cx="727856" cy="587829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68724"/>
            <a:ext cx="459254" cy="259863"/>
          </a:xfrm>
          <a:prstGeom prst="rect">
            <a:avLst/>
          </a:prstGeom>
        </p:spPr>
      </p:pic>
      <p:sp>
        <p:nvSpPr>
          <p:cNvPr id="14" name="Espace réservé du titre 1"/>
          <p:cNvSpPr>
            <a:spLocks noGrp="1"/>
          </p:cNvSpPr>
          <p:nvPr>
            <p:ph type="title"/>
          </p:nvPr>
        </p:nvSpPr>
        <p:spPr>
          <a:xfrm>
            <a:off x="830580" y="114478"/>
            <a:ext cx="6172200" cy="349702"/>
          </a:xfrm>
          <a:prstGeom prst="rect">
            <a:avLst/>
          </a:prstGeom>
        </p:spPr>
        <p:txBody>
          <a:bodyPr vert="horz" lIns="91440" tIns="36000" rIns="91440" bIns="36000" rtlCol="0" anchor="ctr">
            <a:sp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72489" y="4911862"/>
            <a:ext cx="2569112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fr-FR" sz="7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17" name="ZoneTexte 16"/>
          <p:cNvSpPr txBox="1"/>
          <p:nvPr userDrawn="1"/>
        </p:nvSpPr>
        <p:spPr>
          <a:xfrm>
            <a:off x="72592" y="5036985"/>
            <a:ext cx="299633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Document propriété du CEA – Reproduction et diffusion externes au CEA soumises à l’autorisation de l’émetteur</a:t>
            </a:r>
            <a:endParaRPr lang="fr-FR" sz="500" b="1" i="1" dirty="0">
              <a:solidFill>
                <a:srgbClr val="FF0000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471488" y="970076"/>
            <a:ext cx="8072765" cy="14968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171450" lvl="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65A702"/>
              </a:buClr>
              <a:buFont typeface="Wingdings" panose="05000000000000000000" pitchFamily="2" charset="2"/>
              <a:buChar char="n"/>
            </a:pPr>
            <a:r>
              <a:rPr lang="fr-FR" dirty="0" smtClean="0"/>
              <a:t> Modifier </a:t>
            </a:r>
            <a:r>
              <a:rPr lang="fr-FR" dirty="0"/>
              <a:t>les styles du texte du masque</a:t>
            </a:r>
          </a:p>
          <a:p>
            <a:pPr marL="514350" lvl="1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q"/>
            </a:pPr>
            <a:r>
              <a:rPr lang="fr-FR" dirty="0" smtClean="0"/>
              <a:t> Deuxième </a:t>
            </a:r>
            <a:r>
              <a:rPr lang="fr-FR" dirty="0"/>
              <a:t>niveau</a:t>
            </a:r>
          </a:p>
          <a:p>
            <a:pPr marL="857250" lvl="2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4776973" y="4930358"/>
            <a:ext cx="3547096" cy="2169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b="1" i="1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IRESNE</a:t>
            </a:r>
            <a:r>
              <a:rPr lang="fr-FR" sz="800" b="0" i="1" kern="1200" baseline="0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900" b="0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fr-FR" sz="800" b="0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900" b="1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DTN </a:t>
            </a:r>
            <a:r>
              <a:rPr lang="fr-FR" sz="900" b="0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fr-FR" sz="900" b="1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 STCP</a:t>
            </a:r>
            <a:r>
              <a:rPr lang="fr-FR" sz="800" b="0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900" b="0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900" b="1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LTHC</a:t>
            </a:r>
          </a:p>
        </p:txBody>
      </p:sp>
      <p:sp>
        <p:nvSpPr>
          <p:cNvPr id="20" name="ZoneTexte 19"/>
          <p:cNvSpPr txBox="1"/>
          <p:nvPr userDrawn="1"/>
        </p:nvSpPr>
        <p:spPr>
          <a:xfrm>
            <a:off x="5772530" y="5034492"/>
            <a:ext cx="264528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b="1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Institut de recherche sur les systèmes nucléaires pour la production d’énergie bas carbone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395456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6" r:id="rId4"/>
    <p:sldLayoutId id="2147483662" r:id="rId5"/>
    <p:sldLayoutId id="2147483669" r:id="rId6"/>
    <p:sldLayoutId id="2147483667" r:id="rId7"/>
    <p:sldLayoutId id="2147483668" r:id="rId8"/>
    <p:sldLayoutId id="2147483663" r:id="rId9"/>
    <p:sldLayoutId id="2147483664" r:id="rId10"/>
    <p:sldLayoutId id="2147483665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171450" algn="l" defTabSz="457200" rtl="0" eaLnBrk="1" latinLnBrk="0" hangingPunct="1">
        <a:spcBef>
          <a:spcPct val="20000"/>
        </a:spcBef>
        <a:buFont typeface="Arial"/>
        <a:buChar char="•"/>
        <a:tabLst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2639290" y="1240661"/>
            <a:ext cx="5631873" cy="1274195"/>
          </a:xfrm>
        </p:spPr>
        <p:txBody>
          <a:bodyPr/>
          <a:lstStyle/>
          <a:p>
            <a:r>
              <a:rPr lang="en-US" cap="all" dirty="0"/>
              <a:t>Review and main outcomes </a:t>
            </a:r>
            <a:r>
              <a:rPr lang="en-US" cap="all" dirty="0" smtClean="0"/>
              <a:t>From the experimental </a:t>
            </a:r>
            <a:r>
              <a:rPr lang="en-US" cap="all" dirty="0"/>
              <a:t>program carried on the </a:t>
            </a:r>
            <a:r>
              <a:rPr lang="en-US" cap="all" dirty="0" smtClean="0"/>
              <a:t>PLATEAU </a:t>
            </a:r>
            <a:r>
              <a:rPr lang="en-US" cap="all" dirty="0"/>
              <a:t>facility</a:t>
            </a:r>
            <a:endParaRPr lang="fr-FR" cap="all" dirty="0"/>
          </a:p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27/09/2022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32457" y="3011924"/>
            <a:ext cx="8407634" cy="880241"/>
          </a:xfrm>
        </p:spPr>
        <p:txBody>
          <a:bodyPr/>
          <a:lstStyle/>
          <a:p>
            <a:r>
              <a:rPr lang="fr-FR" dirty="0" smtClean="0"/>
              <a:t>David GUENADOU</a:t>
            </a:r>
          </a:p>
          <a:p>
            <a:r>
              <a:rPr lang="fr-FR" dirty="0"/>
              <a:t>P. </a:t>
            </a:r>
            <a:r>
              <a:rPr lang="fr-FR" dirty="0" smtClean="0"/>
              <a:t>AUBERT, </a:t>
            </a:r>
            <a:r>
              <a:rPr lang="fr-FR" dirty="0"/>
              <a:t>J-P. </a:t>
            </a:r>
            <a:r>
              <a:rPr lang="fr-FR" dirty="0" smtClean="0"/>
              <a:t>DESCAMPS, </a:t>
            </a:r>
            <a:r>
              <a:rPr lang="fr-FR" dirty="0"/>
              <a:t>L. </a:t>
            </a:r>
            <a:r>
              <a:rPr lang="fr-FR" dirty="0" smtClean="0"/>
              <a:t>CACHON, </a:t>
            </a:r>
            <a:r>
              <a:rPr lang="fr-FR" dirty="0"/>
              <a:t>G. </a:t>
            </a:r>
            <a:r>
              <a:rPr lang="fr-FR" dirty="0" smtClean="0"/>
              <a:t>CHIARA, </a:t>
            </a:r>
            <a:r>
              <a:rPr lang="fr-FR" dirty="0"/>
              <a:t>T. </a:t>
            </a:r>
            <a:r>
              <a:rPr lang="fr-FR" dirty="0" smtClean="0"/>
              <a:t>GILARDI, </a:t>
            </a:r>
            <a:r>
              <a:rPr lang="fr-FR" dirty="0"/>
              <a:t>M. </a:t>
            </a:r>
            <a:r>
              <a:rPr lang="fr-FR" dirty="0" smtClean="0"/>
              <a:t>SADEK, </a:t>
            </a:r>
            <a:r>
              <a:rPr lang="fr-FR" dirty="0"/>
              <a:t>U. </a:t>
            </a:r>
            <a:r>
              <a:rPr lang="fr-FR" dirty="0" smtClean="0"/>
              <a:t>BIEDER, </a:t>
            </a:r>
            <a:r>
              <a:rPr lang="fr-FR" dirty="0"/>
              <a:t>H. BHATIA</a:t>
            </a:r>
            <a:r>
              <a:rPr lang="fr-FR" baseline="30000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6139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en-GB" dirty="0" smtClean="0"/>
              <a:t>FLOW BEHAVIOR VS OPERATING CONDITIONS 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38221" y="617481"/>
            <a:ext cx="86230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Flow </a:t>
            </a:r>
            <a:r>
              <a:rPr lang="en-US" sz="1600" dirty="0"/>
              <a:t>fluctuations in the upper plenum induce thermal oscillations in the immerged components that lead to thermal fatigue </a:t>
            </a:r>
            <a:r>
              <a:rPr lang="en-US" sz="1600" dirty="0" smtClean="0"/>
              <a:t>and </a:t>
            </a:r>
            <a:r>
              <a:rPr lang="en-US" sz="1600" dirty="0"/>
              <a:t>reactor lifetime </a:t>
            </a:r>
            <a:r>
              <a:rPr lang="en-US" sz="1600" dirty="0" smtClean="0"/>
              <a:t>decrease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J</a:t>
            </a:r>
            <a:r>
              <a:rPr lang="en-GB" sz="1600" dirty="0" smtClean="0"/>
              <a:t>et </a:t>
            </a:r>
            <a:r>
              <a:rPr lang="en-GB" sz="1600" dirty="0"/>
              <a:t>outgoing the core </a:t>
            </a:r>
            <a:r>
              <a:rPr lang="en-GB" sz="1600" dirty="0" smtClean="0"/>
              <a:t>subject </a:t>
            </a:r>
            <a:r>
              <a:rPr lang="en-GB" sz="1600" dirty="0"/>
              <a:t>to oscillation when it rises to the </a:t>
            </a:r>
            <a:r>
              <a:rPr lang="en-GB" sz="1600" dirty="0" smtClean="0"/>
              <a:t>surface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/>
              <a:t>Experiments carried </a:t>
            </a:r>
            <a:r>
              <a:rPr lang="en-GB" sz="1600" dirty="0"/>
              <a:t>out on the MICAS mock-up to investigate the range of the operating conditions for which it </a:t>
            </a:r>
            <a:r>
              <a:rPr lang="en-GB" sz="1600" dirty="0" smtClean="0"/>
              <a:t>occurs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/>
              <a:t>Study based on the Richardson number and PIV measurements</a:t>
            </a:r>
            <a:endParaRPr lang="fr-FR" sz="1600" dirty="0"/>
          </a:p>
        </p:txBody>
      </p:sp>
      <p:pic>
        <p:nvPicPr>
          <p:cNvPr id="8" name="Image 7" descr="Ri-V2-JN-100%-DT45-AEr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t="10353" r="22491"/>
          <a:stretch>
            <a:fillRect/>
          </a:stretch>
        </p:blipFill>
        <p:spPr bwMode="auto">
          <a:xfrm>
            <a:off x="784210" y="2187141"/>
            <a:ext cx="3049835" cy="268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Ri-V7-JN-20%-DT45-AEr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0088" r="22975"/>
          <a:stretch>
            <a:fillRect/>
          </a:stretch>
        </p:blipFill>
        <p:spPr bwMode="auto">
          <a:xfrm>
            <a:off x="4480033" y="2152443"/>
            <a:ext cx="3070845" cy="27172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 de texte 119"/>
          <p:cNvSpPr txBox="1"/>
          <p:nvPr/>
        </p:nvSpPr>
        <p:spPr>
          <a:xfrm>
            <a:off x="1818218" y="2339371"/>
            <a:ext cx="616585" cy="3397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400" dirty="0" err="1">
                <a:effectLst/>
                <a:ea typeface="Times New Roman" panose="02020603050405020304" pitchFamily="18" charset="0"/>
              </a:rPr>
              <a:t>Ri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’=1</a:t>
            </a:r>
            <a:endParaRPr lang="fr-FR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Zone de texte 119"/>
          <p:cNvSpPr txBox="1"/>
          <p:nvPr/>
        </p:nvSpPr>
        <p:spPr>
          <a:xfrm>
            <a:off x="5259936" y="2223378"/>
            <a:ext cx="755519" cy="3397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400" dirty="0" err="1">
                <a:effectLst/>
                <a:ea typeface="Times New Roman" panose="02020603050405020304" pitchFamily="18" charset="0"/>
              </a:rPr>
              <a:t>Ri</a:t>
            </a:r>
            <a:r>
              <a:rPr lang="en-GB" sz="1400" dirty="0" smtClean="0">
                <a:effectLst/>
                <a:ea typeface="Times New Roman" panose="02020603050405020304" pitchFamily="18" charset="0"/>
              </a:rPr>
              <a:t>’=25</a:t>
            </a:r>
            <a:endParaRPr lang="fr-FR" sz="1400" dirty="0">
              <a:effectLst/>
              <a:ea typeface="Times New Roman" panose="02020603050405020304" pitchFamily="18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1446028" y="3338623"/>
            <a:ext cx="1690577" cy="520996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4989413" y="3479580"/>
            <a:ext cx="1690578" cy="611699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2126510" y="3338623"/>
            <a:ext cx="10100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 rot="21135551">
            <a:off x="2126510" y="325559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panose="05050102010706020507" pitchFamily="18" charset="2"/>
              </a:rPr>
              <a:t>a</a:t>
            </a:r>
            <a:endParaRPr lang="fr-FR" dirty="0">
              <a:latin typeface="Symbol" panose="05050102010706020507" pitchFamily="18" charset="2"/>
            </a:endParaRPr>
          </a:p>
        </p:txBody>
      </p:sp>
      <p:sp>
        <p:nvSpPr>
          <p:cNvPr id="19" name="Arc 18"/>
          <p:cNvSpPr/>
          <p:nvPr/>
        </p:nvSpPr>
        <p:spPr>
          <a:xfrm rot="16964982" flipH="1">
            <a:off x="2412238" y="3188655"/>
            <a:ext cx="467780" cy="418178"/>
          </a:xfrm>
          <a:prstGeom prst="arc">
            <a:avLst>
              <a:gd name="adj1" fmla="val 16200000"/>
              <a:gd name="adj2" fmla="val 1968671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 rot="1068228">
            <a:off x="5718444" y="3720255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panose="05050102010706020507" pitchFamily="18" charset="2"/>
              </a:rPr>
              <a:t>a</a:t>
            </a:r>
            <a:endParaRPr lang="fr-FR" dirty="0">
              <a:latin typeface="Symbol" panose="05050102010706020507" pitchFamily="18" charset="2"/>
            </a:endParaRPr>
          </a:p>
        </p:txBody>
      </p:sp>
      <p:sp>
        <p:nvSpPr>
          <p:cNvPr id="21" name="Arc 20"/>
          <p:cNvSpPr/>
          <p:nvPr/>
        </p:nvSpPr>
        <p:spPr>
          <a:xfrm rot="18572010" flipH="1">
            <a:off x="6010196" y="3815860"/>
            <a:ext cx="467780" cy="418178"/>
          </a:xfrm>
          <a:prstGeom prst="arc">
            <a:avLst>
              <a:gd name="adj1" fmla="val 16200000"/>
              <a:gd name="adj2" fmla="val 1968671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/>
          <p:cNvCxnSpPr/>
          <p:nvPr/>
        </p:nvCxnSpPr>
        <p:spPr>
          <a:xfrm flipH="1">
            <a:off x="5669896" y="4091279"/>
            <a:ext cx="10100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10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833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en-GB" dirty="0"/>
              <a:t>FLOW BEHAVIOR VS OPERATING CONDITIONS </a:t>
            </a:r>
            <a:endParaRPr lang="fr-FR" dirty="0"/>
          </a:p>
        </p:txBody>
      </p:sp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697931627"/>
              </p:ext>
            </p:extLst>
          </p:nvPr>
        </p:nvGraphicFramePr>
        <p:xfrm>
          <a:off x="830579" y="850383"/>
          <a:ext cx="5995523" cy="3062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967561" y="3885900"/>
            <a:ext cx="7262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ea typeface="Times New Roman" panose="02020603050405020304" pitchFamily="18" charset="0"/>
              </a:rPr>
              <a:t>T</a:t>
            </a:r>
            <a:r>
              <a:rPr lang="en-GB" dirty="0" smtClean="0">
                <a:ea typeface="Times New Roman" panose="02020603050405020304" pitchFamily="18" charset="0"/>
              </a:rPr>
              <a:t>ransition </a:t>
            </a:r>
            <a:r>
              <a:rPr lang="en-GB" dirty="0">
                <a:ea typeface="Times New Roman" panose="02020603050405020304" pitchFamily="18" charset="0"/>
              </a:rPr>
              <a:t>to a rising jet </a:t>
            </a:r>
            <a:r>
              <a:rPr lang="en-GB" dirty="0" smtClean="0">
                <a:ea typeface="Times New Roman" panose="02020603050405020304" pitchFamily="18" charset="0"/>
              </a:rPr>
              <a:t>for </a:t>
            </a:r>
            <a:r>
              <a:rPr lang="en-GB" dirty="0" smtClean="0">
                <a:ea typeface="Times New Roman" panose="02020603050405020304" pitchFamily="18" charset="0"/>
              </a:rPr>
              <a:t>a value between 13&lt;</a:t>
            </a:r>
            <a:r>
              <a:rPr lang="en-GB" dirty="0" err="1" smtClean="0">
                <a:ea typeface="Times New Roman" panose="02020603050405020304" pitchFamily="18" charset="0"/>
              </a:rPr>
              <a:t>Ri</a:t>
            </a:r>
            <a:r>
              <a:rPr lang="en-GB" dirty="0" smtClean="0">
                <a:ea typeface="Times New Roman" panose="02020603050405020304" pitchFamily="18" charset="0"/>
              </a:rPr>
              <a:t>’&lt;27</a:t>
            </a:r>
            <a:endParaRPr lang="en-GB" dirty="0" smtClean="0">
              <a:ea typeface="Times New Roman" panose="02020603050405020304" pitchFamily="18" charset="0"/>
            </a:endParaRPr>
          </a:p>
          <a:p>
            <a:r>
              <a:rPr lang="en-GB" dirty="0" smtClean="0"/>
              <a:t>Ongoing studies to identify if this result can be transposed to higher scales</a:t>
            </a:r>
            <a:endParaRPr lang="fr-FR" dirty="0"/>
          </a:p>
        </p:txBody>
      </p:sp>
      <p:sp>
        <p:nvSpPr>
          <p:cNvPr id="7" name="Flèche gauche 6"/>
          <p:cNvSpPr/>
          <p:nvPr/>
        </p:nvSpPr>
        <p:spPr>
          <a:xfrm rot="10800000">
            <a:off x="246728" y="4041348"/>
            <a:ext cx="583851" cy="335437"/>
          </a:xfrm>
          <a:prstGeom prst="lef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11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556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en-US" dirty="0" smtClean="0"/>
              <a:t>SODIUM </a:t>
            </a:r>
            <a:r>
              <a:rPr lang="en-US" dirty="0"/>
              <a:t>GAS EXCHANGER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43711" y="678787"/>
            <a:ext cx="677038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 smtClean="0"/>
              <a:t>Gas</a:t>
            </a:r>
            <a:r>
              <a:rPr lang="fr-FR" sz="1600" dirty="0" smtClean="0"/>
              <a:t> turbine (</a:t>
            </a:r>
            <a:r>
              <a:rPr lang="fr-FR" sz="1600" dirty="0" err="1" smtClean="0"/>
              <a:t>Brayton</a:t>
            </a:r>
            <a:r>
              <a:rPr lang="fr-FR" sz="1600" dirty="0" smtClean="0"/>
              <a:t> cycle) to </a:t>
            </a:r>
            <a:r>
              <a:rPr lang="fr-FR" sz="1600" dirty="0" err="1" smtClean="0"/>
              <a:t>avoid</a:t>
            </a:r>
            <a:r>
              <a:rPr lang="fr-FR" sz="1600" dirty="0" smtClean="0"/>
              <a:t> Na/water issues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Gas pumping </a:t>
            </a:r>
            <a:r>
              <a:rPr lang="en-US" sz="1600" dirty="0"/>
              <a:t>power has a first order impact on the Brayton cycle </a:t>
            </a:r>
            <a:r>
              <a:rPr lang="en-US" sz="1600" dirty="0" smtClean="0"/>
              <a:t>efficiency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smtClean="0"/>
              <a:t>Optimisation of </a:t>
            </a:r>
            <a:r>
              <a:rPr lang="fr-FR" sz="1600" dirty="0"/>
              <a:t>the sodium/</a:t>
            </a:r>
            <a:r>
              <a:rPr lang="fr-FR" sz="1600" dirty="0" err="1"/>
              <a:t>gas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</a:t>
            </a:r>
            <a:r>
              <a:rPr lang="fr-FR" sz="1600" dirty="0" err="1"/>
              <a:t>exchanger</a:t>
            </a:r>
            <a:endParaRPr lang="fr-FR" sz="1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79" y="1831122"/>
            <a:ext cx="2065936" cy="272790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41204" y="1831122"/>
            <a:ext cx="2728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/>
              <a:t>Maldistribution</a:t>
            </a:r>
            <a:r>
              <a:rPr lang="fr-FR" sz="1600" dirty="0" smtClean="0"/>
              <a:t> of the sodium flow rate in the Na </a:t>
            </a:r>
            <a:r>
              <a:rPr lang="fr-FR" sz="1600" dirty="0" err="1" smtClean="0"/>
              <a:t>channels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8" name="Rectangle 7"/>
          <p:cNvSpPr/>
          <p:nvPr/>
        </p:nvSpPr>
        <p:spPr>
          <a:xfrm>
            <a:off x="2973422" y="1865830"/>
            <a:ext cx="21653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72 Na channels layers intercalated with 72 gas channel </a:t>
            </a:r>
            <a:r>
              <a:rPr lang="en-US" sz="1600" dirty="0" smtClean="0"/>
              <a:t>layers</a:t>
            </a:r>
            <a:endParaRPr lang="fr-FR" sz="1600" dirty="0"/>
          </a:p>
        </p:txBody>
      </p:sp>
      <p:sp>
        <p:nvSpPr>
          <p:cNvPr id="9" name="Rectangle 8"/>
          <p:cNvSpPr/>
          <p:nvPr/>
        </p:nvSpPr>
        <p:spPr>
          <a:xfrm>
            <a:off x="3057728" y="3089368"/>
            <a:ext cx="1747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0000"/>
                </a:solidFill>
              </a:rPr>
              <a:t>3 x 6 </a:t>
            </a:r>
            <a:r>
              <a:rPr lang="fr-FR" sz="1600" dirty="0" smtClean="0">
                <a:solidFill>
                  <a:srgbClr val="000000"/>
                </a:solidFill>
              </a:rPr>
              <a:t>mm2 Na cross section </a:t>
            </a:r>
            <a:endParaRPr lang="fr-FR" sz="1600" dirty="0"/>
          </a:p>
        </p:txBody>
      </p:sp>
      <p:cxnSp>
        <p:nvCxnSpPr>
          <p:cNvPr id="11" name="Connecteur droit avec flèche 10"/>
          <p:cNvCxnSpPr>
            <a:stCxn id="9" idx="1"/>
          </p:cNvCxnSpPr>
          <p:nvPr/>
        </p:nvCxnSpPr>
        <p:spPr>
          <a:xfrm flipH="1" flipV="1">
            <a:off x="2743200" y="3320374"/>
            <a:ext cx="314528" cy="613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949559" y="2450605"/>
            <a:ext cx="0" cy="148369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87606" y="2981820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2.2m</a:t>
            </a:r>
            <a:endParaRPr lang="fr-FR" sz="1600" dirty="0"/>
          </a:p>
        </p:txBody>
      </p:sp>
      <p:sp>
        <p:nvSpPr>
          <p:cNvPr id="19" name="Flèche gauche 18"/>
          <p:cNvSpPr/>
          <p:nvPr/>
        </p:nvSpPr>
        <p:spPr>
          <a:xfrm rot="16200000">
            <a:off x="6506773" y="2443402"/>
            <a:ext cx="397752" cy="335437"/>
          </a:xfrm>
          <a:prstGeom prst="lef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75743" y="2809997"/>
            <a:ext cx="2459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ea typeface="Times New Roman" panose="02020603050405020304" pitchFamily="18" charset="0"/>
              </a:rPr>
              <a:t>Decrease </a:t>
            </a:r>
            <a:r>
              <a:rPr lang="en-GB" sz="1600" dirty="0">
                <a:ea typeface="Times New Roman" panose="02020603050405020304" pitchFamily="18" charset="0"/>
              </a:rPr>
              <a:t>of the global efficiency of the exchanger</a:t>
            </a:r>
            <a:endParaRPr lang="fr-FR" sz="1600" dirty="0"/>
          </a:p>
        </p:txBody>
      </p:sp>
      <p:sp>
        <p:nvSpPr>
          <p:cNvPr id="21" name="Flèche gauche 20"/>
          <p:cNvSpPr/>
          <p:nvPr/>
        </p:nvSpPr>
        <p:spPr>
          <a:xfrm rot="16200000">
            <a:off x="6524630" y="3422276"/>
            <a:ext cx="397752" cy="335437"/>
          </a:xfrm>
          <a:prstGeom prst="lef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44251" y="3788871"/>
            <a:ext cx="4295710" cy="584775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Optimization of </a:t>
            </a:r>
            <a:r>
              <a:rPr lang="en-US" sz="1600" dirty="0"/>
              <a:t>the geometry of </a:t>
            </a:r>
            <a:r>
              <a:rPr lang="en-US" sz="1600" dirty="0" smtClean="0"/>
              <a:t>the Na header using CFD (ANSYS-Fluent)</a:t>
            </a:r>
            <a:endParaRPr lang="fr-FR" sz="1600" dirty="0"/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12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Flèche courbée vers la gauche 25"/>
          <p:cNvSpPr/>
          <p:nvPr/>
        </p:nvSpPr>
        <p:spPr>
          <a:xfrm flipH="1">
            <a:off x="4086248" y="3862391"/>
            <a:ext cx="719215" cy="1022509"/>
          </a:xfrm>
          <a:prstGeom prst="curvedLeftArrow">
            <a:avLst>
              <a:gd name="adj1" fmla="val 27691"/>
              <a:gd name="adj2" fmla="val 55393"/>
              <a:gd name="adj3" fmla="val 36919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01352" y="4453790"/>
            <a:ext cx="3181508" cy="338554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Needs of experimental validations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621752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fr-FR" dirty="0" smtClean="0"/>
              <a:t>DANAH MOCK-UP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25" y="843778"/>
            <a:ext cx="3286029" cy="19143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3536" y="3032627"/>
            <a:ext cx="60494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Scale </a:t>
            </a:r>
            <a:r>
              <a:rPr lang="en-US" sz="1600" dirty="0"/>
              <a:t>1 the inlet header </a:t>
            </a: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Half of </a:t>
            </a:r>
            <a:r>
              <a:rPr lang="en-US" sz="1600" dirty="0"/>
              <a:t>the channels </a:t>
            </a:r>
            <a:r>
              <a:rPr lang="en-US" sz="1600" dirty="0" smtClean="0"/>
              <a:t>bundle with a representative pressure loss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Possibility to change the header geometry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Built in PMMA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Velocity measured by both PIV and LDV technics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594" y="1197869"/>
            <a:ext cx="938351" cy="161545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b="9994"/>
          <a:stretch/>
        </p:blipFill>
        <p:spPr>
          <a:xfrm>
            <a:off x="3815578" y="680132"/>
            <a:ext cx="2078901" cy="207818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103464" y="851200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Header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029725" y="1746051"/>
            <a:ext cx="94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Channels</a:t>
            </a:r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624143" y="859315"/>
            <a:ext cx="560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Inlet</a:t>
            </a: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144083" y="2694073"/>
            <a:ext cx="7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Outlet</a:t>
            </a:r>
            <a:endParaRPr lang="fr-FR" sz="1600" dirty="0"/>
          </a:p>
        </p:txBody>
      </p:sp>
      <p:sp>
        <p:nvSpPr>
          <p:cNvPr id="16" name="Ellipse 15"/>
          <p:cNvSpPr/>
          <p:nvPr/>
        </p:nvSpPr>
        <p:spPr>
          <a:xfrm>
            <a:off x="4567217" y="1655177"/>
            <a:ext cx="460978" cy="18174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/>
          <p:cNvCxnSpPr>
            <a:stCxn id="16" idx="6"/>
            <a:endCxn id="10" idx="1"/>
          </p:cNvCxnSpPr>
          <p:nvPr/>
        </p:nvCxnSpPr>
        <p:spPr>
          <a:xfrm>
            <a:off x="5028195" y="1746051"/>
            <a:ext cx="1182399" cy="259546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043928" y="1915328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Symbol" panose="05050102010706020507" pitchFamily="18" charset="2"/>
              </a:rPr>
              <a:t>D</a:t>
            </a:r>
            <a:r>
              <a:rPr lang="fr-FR" dirty="0" smtClean="0"/>
              <a:t>P</a:t>
            </a:r>
            <a:endParaRPr lang="fr-FR" dirty="0"/>
          </a:p>
        </p:txBody>
      </p:sp>
      <p:sp>
        <p:nvSpPr>
          <p:cNvPr id="17" name="Espace réservé du numéro de diapositive 23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</p:spPr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13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701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fr-FR" dirty="0" smtClean="0"/>
              <a:t>SIMULATION VS EXPERIMENT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b="51870"/>
          <a:stretch/>
        </p:blipFill>
        <p:spPr>
          <a:xfrm>
            <a:off x="3620284" y="1576555"/>
            <a:ext cx="3777187" cy="857660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4" y="1114480"/>
            <a:ext cx="2685415" cy="178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" y="3086040"/>
            <a:ext cx="2696210" cy="178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t="49863"/>
          <a:stretch/>
        </p:blipFill>
        <p:spPr>
          <a:xfrm>
            <a:off x="3620284" y="3530227"/>
            <a:ext cx="3777187" cy="89343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 rot="16200000">
            <a:off x="-226711" y="1836108"/>
            <a:ext cx="1142942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Experiment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 rot="16200000">
            <a:off x="-190643" y="3718983"/>
            <a:ext cx="1070806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Simulation</a:t>
            </a:r>
            <a:endParaRPr lang="fr-FR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780978" y="653930"/>
            <a:ext cx="795411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Header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151792" y="653930"/>
            <a:ext cx="714170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Outlet</a:t>
            </a:r>
            <a:endParaRPr lang="fr-FR" sz="1600" dirty="0"/>
          </a:p>
        </p:txBody>
      </p:sp>
      <p:sp>
        <p:nvSpPr>
          <p:cNvPr id="13" name="Flèche gauche 12"/>
          <p:cNvSpPr/>
          <p:nvPr/>
        </p:nvSpPr>
        <p:spPr>
          <a:xfrm rot="10800000">
            <a:off x="3526789" y="2750603"/>
            <a:ext cx="583851" cy="335437"/>
          </a:xfrm>
          <a:prstGeom prst="lef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10640" y="2727013"/>
            <a:ext cx="1595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Good agreement</a:t>
            </a:r>
            <a:endParaRPr lang="fr-FR" sz="1600" dirty="0"/>
          </a:p>
        </p:txBody>
      </p:sp>
      <p:sp>
        <p:nvSpPr>
          <p:cNvPr id="16" name="Rectangle 15"/>
          <p:cNvSpPr/>
          <p:nvPr/>
        </p:nvSpPr>
        <p:spPr>
          <a:xfrm>
            <a:off x="6330921" y="2475844"/>
            <a:ext cx="1920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Optimizing </a:t>
            </a:r>
            <a:r>
              <a:rPr lang="en-US" sz="1600" dirty="0"/>
              <a:t>the geometry of the </a:t>
            </a:r>
            <a:r>
              <a:rPr lang="en-US" sz="1600" dirty="0" smtClean="0"/>
              <a:t>SGE with CFD</a:t>
            </a:r>
            <a:endParaRPr lang="fr-FR" sz="1600" dirty="0"/>
          </a:p>
        </p:txBody>
      </p:sp>
      <p:sp>
        <p:nvSpPr>
          <p:cNvPr id="17" name="Flèche gauche 16"/>
          <p:cNvSpPr/>
          <p:nvPr/>
        </p:nvSpPr>
        <p:spPr>
          <a:xfrm rot="10800000">
            <a:off x="5695747" y="2748018"/>
            <a:ext cx="583851" cy="335437"/>
          </a:xfrm>
          <a:prstGeom prst="lef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34364" y="3352857"/>
            <a:ext cx="1634422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fr-FR" dirty="0" err="1" smtClean="0"/>
              <a:t>Maldistribution</a:t>
            </a:r>
            <a:endParaRPr lang="fr-FR" dirty="0" smtClean="0"/>
          </a:p>
          <a:p>
            <a:r>
              <a:rPr lang="fr-FR" dirty="0" smtClean="0"/>
              <a:t>25%</a:t>
            </a:r>
            <a:r>
              <a:rPr lang="fr-FR" dirty="0" smtClean="0">
                <a:sym typeface="Wingdings" panose="05000000000000000000" pitchFamily="2" charset="2"/>
              </a:rPr>
              <a:t>2%</a:t>
            </a:r>
            <a:endParaRPr lang="fr-FR" dirty="0"/>
          </a:p>
        </p:txBody>
      </p:sp>
      <p:sp>
        <p:nvSpPr>
          <p:cNvPr id="21" name="Virage 20"/>
          <p:cNvSpPr/>
          <p:nvPr/>
        </p:nvSpPr>
        <p:spPr>
          <a:xfrm rot="5400000">
            <a:off x="8201548" y="2767556"/>
            <a:ext cx="566777" cy="540508"/>
          </a:xfrm>
          <a:prstGeom prst="bent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Espace réservé du numéro de diapositive 23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</p:spPr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14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071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en-GB" dirty="0" smtClean="0"/>
              <a:t>SODIUM LEAKAGE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58957" y="797637"/>
            <a:ext cx="83864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Sodium </a:t>
            </a:r>
            <a:r>
              <a:rPr lang="en-US" sz="1600" dirty="0"/>
              <a:t>jet may burn in contact with air in respect of the flow </a:t>
            </a:r>
            <a:r>
              <a:rPr lang="en-US" sz="1600" dirty="0" smtClean="0"/>
              <a:t>behavior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>
                <a:ea typeface="Times New Roman" panose="02020603050405020304" pitchFamily="18" charset="0"/>
              </a:rPr>
              <a:t>The intensity of the fire depends </a:t>
            </a:r>
            <a:r>
              <a:rPr lang="en-GB" sz="1600" dirty="0" smtClean="0">
                <a:ea typeface="Times New Roman" panose="02020603050405020304" pitchFamily="18" charset="0"/>
              </a:rPr>
              <a:t>mainly </a:t>
            </a:r>
            <a:r>
              <a:rPr lang="en-GB" sz="1600" dirty="0">
                <a:ea typeface="Times New Roman" panose="02020603050405020304" pitchFamily="18" charset="0"/>
              </a:rPr>
              <a:t>on the degree of fragmentation, which impacts on the surface of contact with </a:t>
            </a:r>
            <a:r>
              <a:rPr lang="en-GB" sz="1600" dirty="0" smtClean="0">
                <a:ea typeface="Times New Roman" panose="02020603050405020304" pitchFamily="18" charset="0"/>
              </a:rPr>
              <a:t>air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smtClean="0"/>
              <a:t>First </a:t>
            </a:r>
            <a:r>
              <a:rPr lang="fr-FR" sz="1600" dirty="0" err="1" smtClean="0"/>
              <a:t>step</a:t>
            </a:r>
            <a:r>
              <a:rPr lang="fr-FR" sz="1600" dirty="0" smtClean="0"/>
              <a:t>: </a:t>
            </a:r>
            <a:r>
              <a:rPr lang="fr-FR" sz="1600" dirty="0" err="1" smtClean="0"/>
              <a:t>experiment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water in JET-SER (Na at IGCAR)</a:t>
            </a:r>
            <a:endParaRPr lang="fr-FR" sz="1600" dirty="0"/>
          </a:p>
          <a:p>
            <a:endParaRPr lang="fr-FR" sz="16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5743" t="32902" r="64939" b="35319"/>
          <a:stretch/>
        </p:blipFill>
        <p:spPr bwMode="auto">
          <a:xfrm flipH="1">
            <a:off x="548420" y="1957754"/>
            <a:ext cx="4562202" cy="27966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 flipV="1">
            <a:off x="2121877" y="2470259"/>
            <a:ext cx="608485" cy="425341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 de texte 96"/>
          <p:cNvSpPr txBox="1"/>
          <p:nvPr/>
        </p:nvSpPr>
        <p:spPr>
          <a:xfrm>
            <a:off x="2624733" y="2619375"/>
            <a:ext cx="409575" cy="2762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400" b="1" dirty="0">
                <a:solidFill>
                  <a:srgbClr val="FFFFFF"/>
                </a:solidFill>
                <a:effectLst/>
                <a:latin typeface="+mj-lt"/>
                <a:ea typeface="Times New Roman" panose="02020603050405020304" pitchFamily="18" charset="0"/>
              </a:rPr>
              <a:t>Jet</a:t>
            </a: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0" name="Zone de texte 97"/>
          <p:cNvSpPr txBox="1"/>
          <p:nvPr/>
        </p:nvSpPr>
        <p:spPr>
          <a:xfrm>
            <a:off x="1491761" y="3281193"/>
            <a:ext cx="838200" cy="4476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400" b="1" dirty="0">
                <a:solidFill>
                  <a:srgbClr val="FFFFFF"/>
                </a:solidFill>
                <a:effectLst/>
                <a:latin typeface="+mj-lt"/>
                <a:ea typeface="Times New Roman" panose="02020603050405020304" pitchFamily="18" charset="0"/>
              </a:rPr>
              <a:t>Lighting device</a:t>
            </a:r>
            <a:endParaRPr lang="fr-FR" sz="14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00085" y="2077838"/>
            <a:ext cx="37384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latin typeface="+mj-lt"/>
                <a:ea typeface="Times New Roman" panose="02020603050405020304" pitchFamily="18" charset="0"/>
              </a:rPr>
              <a:t>Hydrophobic </a:t>
            </a:r>
            <a:r>
              <a:rPr lang="en-GB" sz="1600" dirty="0">
                <a:latin typeface="+mj-lt"/>
                <a:ea typeface="Times New Roman" panose="02020603050405020304" pitchFamily="18" charset="0"/>
              </a:rPr>
              <a:t>windows for visualisation of the </a:t>
            </a:r>
            <a:r>
              <a:rPr lang="en-GB" sz="1600" dirty="0" smtClean="0">
                <a:latin typeface="+mj-lt"/>
                <a:ea typeface="Times New Roman" panose="02020603050405020304" pitchFamily="18" charset="0"/>
              </a:rPr>
              <a:t>jet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err="1">
                <a:latin typeface="+mj-lt"/>
              </a:rPr>
              <a:t>S</a:t>
            </a:r>
            <a:r>
              <a:rPr lang="en-GB" sz="1600" dirty="0" err="1" smtClean="0">
                <a:latin typeface="+mj-lt"/>
              </a:rPr>
              <a:t>hadowscopy</a:t>
            </a:r>
            <a:r>
              <a:rPr lang="en-GB" sz="1600" dirty="0" smtClean="0">
                <a:latin typeface="+mj-lt"/>
              </a:rPr>
              <a:t> device </a:t>
            </a:r>
            <a:r>
              <a:rPr lang="en-GB" sz="1600" dirty="0">
                <a:latin typeface="+mj-lt"/>
              </a:rPr>
              <a:t>to measure the shape of the jet and the droplets size in the whole mock-up </a:t>
            </a:r>
            <a:r>
              <a:rPr lang="en-GB" sz="1600" dirty="0" smtClean="0">
                <a:latin typeface="+mj-lt"/>
              </a:rPr>
              <a:t>volume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latin typeface="+mj-lt"/>
                <a:ea typeface="Times New Roman" panose="02020603050405020304" pitchFamily="18" charset="0"/>
              </a:rPr>
              <a:t>Influence </a:t>
            </a:r>
            <a:r>
              <a:rPr lang="en-GB" sz="1600" dirty="0">
                <a:latin typeface="+mj-lt"/>
                <a:ea typeface="Times New Roman" panose="02020603050405020304" pitchFamily="18" charset="0"/>
              </a:rPr>
              <a:t>of the angle of the jet, the nozzle diameter and the flow rate</a:t>
            </a:r>
            <a:endParaRPr lang="fr-FR" sz="1600" dirty="0">
              <a:latin typeface="+mj-lt"/>
            </a:endParaRPr>
          </a:p>
        </p:txBody>
      </p:sp>
      <p:sp>
        <p:nvSpPr>
          <p:cNvPr id="12" name="Espace réservé du numéro de diapositive 23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</p:spPr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15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445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fr-FR" dirty="0" smtClean="0"/>
              <a:t>JET BREAK-UP</a:t>
            </a:r>
            <a:endParaRPr lang="fr-FR" dirty="0"/>
          </a:p>
        </p:txBody>
      </p:sp>
      <p:pic>
        <p:nvPicPr>
          <p:cNvPr id="5" name="VID_20180219_1510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492369" y="563439"/>
            <a:ext cx="7831016" cy="4404946"/>
          </a:xfrm>
          <a:prstGeom prst="rect">
            <a:avLst/>
          </a:prstGeom>
        </p:spPr>
      </p:pic>
      <p:sp>
        <p:nvSpPr>
          <p:cNvPr id="4" name="Espace réservé du numéro de diapositive 23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</p:spPr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16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77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fr-FR" dirty="0" smtClean="0"/>
              <a:t>JET BREAK-UP</a:t>
            </a:r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3" y="726831"/>
            <a:ext cx="4994031" cy="26376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120000" y="1210380"/>
            <a:ext cx="1285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Nozzle</a:t>
            </a:r>
            <a:r>
              <a:rPr lang="fr-FR" sz="1600" dirty="0" smtClean="0"/>
              <a:t> </a:t>
            </a:r>
            <a:r>
              <a:rPr lang="fr-FR" sz="1600" dirty="0" err="1" smtClean="0"/>
              <a:t>outlet</a:t>
            </a:r>
            <a:endParaRPr lang="fr-FR" sz="1600" dirty="0"/>
          </a:p>
        </p:txBody>
      </p:sp>
      <p:sp>
        <p:nvSpPr>
          <p:cNvPr id="8" name="Rectangle 7"/>
          <p:cNvSpPr/>
          <p:nvPr/>
        </p:nvSpPr>
        <p:spPr>
          <a:xfrm>
            <a:off x="5017476" y="702549"/>
            <a:ext cx="412652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>
                <a:latin typeface="+mj-lt"/>
                <a:ea typeface="Times New Roman" panose="02020603050405020304" pitchFamily="18" charset="0"/>
              </a:rPr>
              <a:t>G</a:t>
            </a:r>
            <a:r>
              <a:rPr lang="en-GB" sz="1600" dirty="0" smtClean="0">
                <a:ea typeface="Times New Roman" panose="02020603050405020304" pitchFamily="18" charset="0"/>
              </a:rPr>
              <a:t>rowth of the amount and the </a:t>
            </a:r>
            <a:r>
              <a:rPr lang="en-GB" sz="1600" dirty="0" smtClean="0">
                <a:latin typeface="+mj-lt"/>
                <a:ea typeface="Times New Roman" panose="02020603050405020304" pitchFamily="18" charset="0"/>
              </a:rPr>
              <a:t>size </a:t>
            </a:r>
            <a:r>
              <a:rPr lang="en-GB" sz="1600" dirty="0">
                <a:latin typeface="+mj-lt"/>
                <a:ea typeface="Times New Roman" panose="02020603050405020304" pitchFamily="18" charset="0"/>
              </a:rPr>
              <a:t>of droplets </a:t>
            </a:r>
            <a:r>
              <a:rPr lang="en-GB" sz="1600" dirty="0" smtClean="0">
                <a:latin typeface="+mj-lt"/>
                <a:ea typeface="Times New Roman" panose="02020603050405020304" pitchFamily="18" charset="0"/>
              </a:rPr>
              <a:t>along </a:t>
            </a:r>
            <a:r>
              <a:rPr lang="en-GB" sz="1600" dirty="0">
                <a:latin typeface="+mj-lt"/>
                <a:ea typeface="Times New Roman" panose="02020603050405020304" pitchFamily="18" charset="0"/>
              </a:rPr>
              <a:t>the jet. </a:t>
            </a:r>
            <a:endParaRPr lang="en-GB" sz="1600" dirty="0" smtClean="0"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latin typeface="+mj-lt"/>
                <a:ea typeface="Times New Roman" panose="02020603050405020304" pitchFamily="18" charset="0"/>
              </a:rPr>
              <a:t>An </a:t>
            </a:r>
            <a:r>
              <a:rPr lang="en-GB" sz="1600" dirty="0">
                <a:latin typeface="+mj-lt"/>
                <a:ea typeface="Times New Roman" panose="02020603050405020304" pitchFamily="18" charset="0"/>
              </a:rPr>
              <a:t>increase of the velocity at the nozzle exit enhances the fragmentation by generating smaller and more numerous droplets that leads to higher surface of exchange</a:t>
            </a:r>
            <a:r>
              <a:rPr lang="en-GB" sz="1600" dirty="0" smtClean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+mj-lt"/>
              </a:rPr>
              <a:t>Correlation of </a:t>
            </a:r>
            <a:r>
              <a:rPr lang="en-US" sz="1600" dirty="0">
                <a:latin typeface="+mj-lt"/>
              </a:rPr>
              <a:t>the model developed by Wu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with a slight </a:t>
            </a:r>
            <a:r>
              <a:rPr lang="en-US" sz="1600" dirty="0" smtClean="0">
                <a:latin typeface="+mj-lt"/>
              </a:rPr>
              <a:t>adjustment parameters for downward jets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+mj-lt"/>
              </a:rPr>
              <a:t>For horizontal </a:t>
            </a:r>
            <a:r>
              <a:rPr lang="en-US" sz="1600" dirty="0">
                <a:latin typeface="+mj-lt"/>
              </a:rPr>
              <a:t>and upward jets when the gravity takes place, the Wu </a:t>
            </a:r>
            <a:r>
              <a:rPr lang="en-US" sz="1600" dirty="0" smtClean="0">
                <a:latin typeface="+mj-lt"/>
              </a:rPr>
              <a:t>model </a:t>
            </a:r>
            <a:r>
              <a:rPr lang="en-US" sz="1600" dirty="0">
                <a:latin typeface="+mj-lt"/>
              </a:rPr>
              <a:t>only valid near the nozzle exit </a:t>
            </a:r>
            <a:r>
              <a:rPr lang="en-US" sz="1600" dirty="0" smtClean="0">
                <a:latin typeface="+mj-lt"/>
              </a:rPr>
              <a:t>(gravity induces </a:t>
            </a:r>
            <a:r>
              <a:rPr lang="en-US" sz="1600" dirty="0">
                <a:latin typeface="+mj-lt"/>
              </a:rPr>
              <a:t>smaller </a:t>
            </a:r>
            <a:r>
              <a:rPr lang="en-US" sz="1600" dirty="0" smtClean="0">
                <a:latin typeface="+mj-lt"/>
              </a:rPr>
              <a:t>fragmentation)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7538" y="3972255"/>
            <a:ext cx="846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ea typeface="Times New Roman" panose="02020603050405020304" pitchFamily="18" charset="0"/>
              </a:rPr>
              <a:t>G</a:t>
            </a:r>
            <a:r>
              <a:rPr lang="en-GB" sz="1600" dirty="0" smtClean="0">
                <a:ea typeface="Times New Roman" panose="02020603050405020304" pitchFamily="18" charset="0"/>
              </a:rPr>
              <a:t>ood </a:t>
            </a:r>
            <a:r>
              <a:rPr lang="en-GB" sz="1600" dirty="0">
                <a:ea typeface="Times New Roman" panose="02020603050405020304" pitchFamily="18" charset="0"/>
              </a:rPr>
              <a:t>agreement with the experimental results in terms of droplet </a:t>
            </a:r>
            <a:r>
              <a:rPr lang="en-GB" sz="1600" dirty="0" smtClean="0">
                <a:ea typeface="Times New Roman" panose="02020603050405020304" pitchFamily="18" charset="0"/>
              </a:rPr>
              <a:t>diameter with p</a:t>
            </a:r>
            <a:r>
              <a:rPr lang="en-GB" sz="1600" dirty="0" smtClean="0">
                <a:latin typeface="+mj-lt"/>
                <a:ea typeface="Times New Roman" panose="02020603050405020304" pitchFamily="18" charset="0"/>
              </a:rPr>
              <a:t>reliminary </a:t>
            </a:r>
            <a:r>
              <a:rPr lang="en-GB" sz="1600" dirty="0">
                <a:latin typeface="+mj-lt"/>
                <a:ea typeface="Times New Roman" panose="02020603050405020304" pitchFamily="18" charset="0"/>
              </a:rPr>
              <a:t>calculations proceeded with </a:t>
            </a:r>
            <a:r>
              <a:rPr lang="en-GB" sz="1600" dirty="0" smtClean="0">
                <a:latin typeface="+mj-lt"/>
                <a:ea typeface="Times New Roman" panose="02020603050405020304" pitchFamily="18" charset="0"/>
              </a:rPr>
              <a:t>NEPTUNE_CFD</a:t>
            </a:r>
            <a:endParaRPr lang="fr-FR" sz="16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Espace réservé du numéro de diapositive 23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</p:spPr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17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18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fr-FR" dirty="0" smtClean="0"/>
              <a:t>CAVITATION IN THE PUMP-DIAGRID PIPES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32703" y="693045"/>
            <a:ext cx="82196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ASTRID pump-diagrid </a:t>
            </a:r>
            <a:r>
              <a:rPr lang="en-US" dirty="0" smtClean="0"/>
              <a:t>pipe </a:t>
            </a:r>
            <a:r>
              <a:rPr lang="en-US" dirty="0"/>
              <a:t>ram </a:t>
            </a:r>
            <a:r>
              <a:rPr lang="en-US" dirty="0" smtClean="0"/>
              <a:t>shaped design (to spare space)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Cavitation in the elbows prohibited </a:t>
            </a:r>
            <a:r>
              <a:rPr lang="en-US" dirty="0"/>
              <a:t>because of the erosion </a:t>
            </a:r>
            <a:r>
              <a:rPr lang="en-US" dirty="0" smtClean="0"/>
              <a:t>by gas bubbles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O</a:t>
            </a:r>
            <a:r>
              <a:rPr lang="en-US" dirty="0" smtClean="0"/>
              <a:t>nset </a:t>
            </a:r>
            <a:r>
              <a:rPr lang="en-US" dirty="0"/>
              <a:t>of the </a:t>
            </a:r>
            <a:r>
              <a:rPr lang="en-US" dirty="0" smtClean="0"/>
              <a:t>cavitation?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Record of </a:t>
            </a:r>
            <a:r>
              <a:rPr lang="en-US" dirty="0"/>
              <a:t>the noise induced when the cavitation </a:t>
            </a:r>
            <a:r>
              <a:rPr lang="en-US" dirty="0" smtClean="0"/>
              <a:t>occurs by fast pressure sensors and accelerometers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</p:txBody>
      </p:sp>
      <p:pic>
        <p:nvPicPr>
          <p:cNvPr id="7" name="Imag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83"/>
          <a:stretch/>
        </p:blipFill>
        <p:spPr bwMode="auto">
          <a:xfrm>
            <a:off x="609503" y="2283069"/>
            <a:ext cx="3928842" cy="21006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 flipV="1">
            <a:off x="2582008" y="4149066"/>
            <a:ext cx="514399" cy="2352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2581373" y="3859187"/>
            <a:ext cx="200025" cy="5473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2581374" y="3543116"/>
            <a:ext cx="47624" cy="8405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2133698" y="3444272"/>
            <a:ext cx="447675" cy="9013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1877207" y="4148430"/>
            <a:ext cx="704167" cy="2168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 de texte 19779"/>
          <p:cNvSpPr txBox="1"/>
          <p:nvPr/>
        </p:nvSpPr>
        <p:spPr>
          <a:xfrm>
            <a:off x="2074317" y="4384688"/>
            <a:ext cx="1712302" cy="62718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600">
                <a:effectLst/>
                <a:latin typeface="+mj-lt"/>
                <a:ea typeface="Times New Roman" panose="02020603050405020304" pitchFamily="18" charset="0"/>
              </a:rPr>
              <a:t>Fast pressure sensors</a:t>
            </a:r>
            <a:endParaRPr lang="fr-FR" sz="16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9" name="Zone de texte 19787"/>
          <p:cNvSpPr txBox="1"/>
          <p:nvPr/>
        </p:nvSpPr>
        <p:spPr>
          <a:xfrm>
            <a:off x="3281793" y="2898531"/>
            <a:ext cx="1256551" cy="4191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6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Cavitation</a:t>
            </a:r>
            <a:endParaRPr lang="fr-FR" sz="1600" b="1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 flipH="1" flipV="1">
            <a:off x="2931909" y="2971556"/>
            <a:ext cx="409575" cy="450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6799385" y="2447371"/>
            <a:ext cx="0" cy="914400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 rot="5400000">
            <a:off x="5719385" y="2826238"/>
            <a:ext cx="1080000" cy="1080000"/>
          </a:xfrm>
          <a:prstGeom prst="arc">
            <a:avLst>
              <a:gd name="adj1" fmla="val 16200000"/>
              <a:gd name="adj2" fmla="val 5395917"/>
            </a:avLst>
          </a:prstGeom>
          <a:ln w="4127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Arc 25"/>
          <p:cNvSpPr/>
          <p:nvPr/>
        </p:nvSpPr>
        <p:spPr>
          <a:xfrm rot="5400000">
            <a:off x="6811108" y="2866264"/>
            <a:ext cx="1080000" cy="1080000"/>
          </a:xfrm>
          <a:prstGeom prst="arc">
            <a:avLst>
              <a:gd name="adj1" fmla="val 16200000"/>
              <a:gd name="adj2" fmla="val 5395917"/>
            </a:avLst>
          </a:prstGeom>
          <a:ln w="41275"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6476721" y="2088661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Pump</a:t>
            </a:r>
            <a:endParaRPr lang="fr-FR" sz="1600" dirty="0"/>
          </a:p>
        </p:txBody>
      </p:sp>
      <p:sp>
        <p:nvSpPr>
          <p:cNvPr id="28" name="ZoneTexte 27"/>
          <p:cNvSpPr txBox="1"/>
          <p:nvPr/>
        </p:nvSpPr>
        <p:spPr>
          <a:xfrm>
            <a:off x="5318773" y="2999332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Diagrid</a:t>
            </a:r>
            <a:endParaRPr lang="fr-FR" sz="1600" dirty="0"/>
          </a:p>
        </p:txBody>
      </p:sp>
      <p:sp>
        <p:nvSpPr>
          <p:cNvPr id="29" name="ZoneTexte 28"/>
          <p:cNvSpPr txBox="1"/>
          <p:nvPr/>
        </p:nvSpPr>
        <p:spPr>
          <a:xfrm>
            <a:off x="7502219" y="3016641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Diagrid</a:t>
            </a:r>
            <a:endParaRPr lang="fr-FR" sz="1600" dirty="0"/>
          </a:p>
        </p:txBody>
      </p:sp>
      <p:sp>
        <p:nvSpPr>
          <p:cNvPr id="30" name="ZoneTexte 29"/>
          <p:cNvSpPr txBox="1"/>
          <p:nvPr/>
        </p:nvSpPr>
        <p:spPr>
          <a:xfrm>
            <a:off x="5045401" y="4089216"/>
            <a:ext cx="383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/>
              <a:t>Actual</a:t>
            </a:r>
            <a:r>
              <a:rPr lang="fr-FR" dirty="0" smtClean="0"/>
              <a:t> design </a:t>
            </a:r>
            <a:r>
              <a:rPr lang="fr-FR" dirty="0" err="1" smtClean="0"/>
              <a:t>property</a:t>
            </a:r>
            <a:r>
              <a:rPr lang="fr-FR" dirty="0" smtClean="0"/>
              <a:t> of Framatome)</a:t>
            </a:r>
            <a:endParaRPr lang="fr-FR" dirty="0"/>
          </a:p>
        </p:txBody>
      </p:sp>
      <p:sp>
        <p:nvSpPr>
          <p:cNvPr id="21" name="Espace réservé du numéro de diapositive 23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</p:spPr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18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85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fr-FR" dirty="0"/>
              <a:t>CAVITATION IN THE PUMP-DIAGRID PIPES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234461" y="797170"/>
                <a:ext cx="3827394" cy="727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smtClean="0"/>
                  <a:t>Cavitation </a:t>
                </a:r>
                <a:r>
                  <a:rPr lang="fr-FR" sz="1600" dirty="0" err="1" smtClean="0"/>
                  <a:t>number</a:t>
                </a:r>
                <a:r>
                  <a:rPr lang="fr-FR" sz="1600" dirty="0" smtClean="0"/>
                  <a:t> (</a:t>
                </a:r>
                <a:r>
                  <a:rPr lang="fr-FR" sz="1600" dirty="0" err="1" smtClean="0"/>
                  <a:t>Thoma</a:t>
                </a:r>
                <a:r>
                  <a:rPr lang="fr-FR" sz="1600" dirty="0" smtClean="0"/>
                  <a:t>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num>
                      <m:den>
                        <m:f>
                          <m:f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sSup>
                          <m:sSup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61" y="797170"/>
                <a:ext cx="3827394" cy="727059"/>
              </a:xfrm>
              <a:prstGeom prst="rect">
                <a:avLst/>
              </a:prstGeom>
              <a:blipFill>
                <a:blip r:embed="rId2"/>
                <a:stretch>
                  <a:fillRect l="-7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4076291" y="627893"/>
            <a:ext cx="1812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Saturation pressure</a:t>
            </a:r>
            <a:endParaRPr lang="fr-FR" sz="1600" dirty="0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3927233" y="797170"/>
            <a:ext cx="149058" cy="1137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Graphique 10"/>
          <p:cNvGraphicFramePr/>
          <p:nvPr>
            <p:extLst>
              <p:ext uri="{D42A27DB-BD31-4B8C-83A1-F6EECF244321}">
                <p14:modId xmlns:p14="http://schemas.microsoft.com/office/powerpoint/2010/main" val="3500952409"/>
              </p:ext>
            </p:extLst>
          </p:nvPr>
        </p:nvGraphicFramePr>
        <p:xfrm>
          <a:off x="213899" y="1693505"/>
          <a:ext cx="5026316" cy="3019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5240216" y="1693505"/>
            <a:ext cx="3716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/>
              <a:t>2 </a:t>
            </a:r>
            <a:r>
              <a:rPr lang="fr-FR" dirty="0" err="1" smtClean="0"/>
              <a:t>geometries</a:t>
            </a:r>
            <a:r>
              <a:rPr lang="fr-FR" dirty="0" smtClean="0"/>
              <a:t> </a:t>
            </a:r>
            <a:r>
              <a:rPr lang="fr-FR" dirty="0" err="1" smtClean="0"/>
              <a:t>tested</a:t>
            </a:r>
            <a:r>
              <a:rPr lang="fr-FR" dirty="0" smtClean="0"/>
              <a:t>: 1 or 2 legs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Onset </a:t>
            </a:r>
            <a:r>
              <a:rPr lang="en-US" dirty="0"/>
              <a:t>of the cavitation for a value around 7 for the one leg configuration</a:t>
            </a:r>
            <a:r>
              <a:rPr lang="fr-FR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/>
              <a:t>Cavitation not </a:t>
            </a:r>
            <a:r>
              <a:rPr lang="fr-FR" dirty="0" err="1" smtClean="0"/>
              <a:t>reached</a:t>
            </a:r>
            <a:r>
              <a:rPr lang="fr-FR" dirty="0" smtClean="0"/>
              <a:t> for 2 legs (flow </a:t>
            </a:r>
            <a:r>
              <a:rPr lang="fr-FR" dirty="0" err="1" smtClean="0"/>
              <a:t>limit</a:t>
            </a:r>
            <a:r>
              <a:rPr lang="fr-FR" dirty="0" smtClean="0"/>
              <a:t> of the </a:t>
            </a:r>
            <a:r>
              <a:rPr lang="fr-FR" dirty="0" err="1" smtClean="0"/>
              <a:t>pump</a:t>
            </a:r>
            <a:r>
              <a:rPr lang="fr-FR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/>
              <a:t>Transposition to the Na case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studied</a:t>
            </a:r>
            <a:endParaRPr lang="fr-FR" dirty="0"/>
          </a:p>
        </p:txBody>
      </p:sp>
      <p:sp>
        <p:nvSpPr>
          <p:cNvPr id="9" name="Espace réservé du numéro de diapositive 23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</p:spPr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19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510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en-US" dirty="0" smtClean="0"/>
              <a:t>ISSUES OF THE ASTRID PROTOTYPE STUDIED ON THE PLATEAU LOOP</a:t>
            </a:r>
            <a:endParaRPr lang="en-US" dirty="0"/>
          </a:p>
        </p:txBody>
      </p:sp>
      <p:grpSp>
        <p:nvGrpSpPr>
          <p:cNvPr id="39" name="Zone de dessin 19794"/>
          <p:cNvGrpSpPr/>
          <p:nvPr/>
        </p:nvGrpSpPr>
        <p:grpSpPr>
          <a:xfrm>
            <a:off x="3270590" y="1135726"/>
            <a:ext cx="5781040" cy="3423379"/>
            <a:chOff x="0" y="0"/>
            <a:chExt cx="5781040" cy="3423379"/>
          </a:xfrm>
        </p:grpSpPr>
        <p:sp>
          <p:nvSpPr>
            <p:cNvPr id="40" name="Rectangle 39"/>
            <p:cNvSpPr/>
            <p:nvPr/>
          </p:nvSpPr>
          <p:spPr>
            <a:xfrm>
              <a:off x="0" y="0"/>
              <a:ext cx="5781040" cy="3423285"/>
            </a:xfrm>
            <a:prstGeom prst="rect">
              <a:avLst/>
            </a:prstGeom>
          </p:spPr>
        </p:sp>
        <p:sp>
          <p:nvSpPr>
            <p:cNvPr id="41" name="ZoneTexte 27"/>
            <p:cNvSpPr txBox="1"/>
            <p:nvPr/>
          </p:nvSpPr>
          <p:spPr>
            <a:xfrm>
              <a:off x="120008" y="965727"/>
              <a:ext cx="1447800" cy="138499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 hangingPunct="0">
                <a:spcAft>
                  <a:spcPts val="0"/>
                </a:spcAft>
              </a:pPr>
              <a:r>
                <a:rPr lang="en-US" sz="1400" b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Hot Plenum</a:t>
              </a:r>
              <a:r>
                <a:rPr lang="en-US" sz="1400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fr-F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 hangingPunct="0">
                <a:spcAft>
                  <a:spcPts val="0"/>
                </a:spcAft>
              </a:pPr>
              <a:r>
                <a:rPr lang="en-US" sz="1400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Gas entrainment, temperature and velocity fields, stability of the outlet core jet</a:t>
              </a:r>
              <a:endParaRPr lang="fr-F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162300" y="243535"/>
              <a:ext cx="371475" cy="3038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400"/>
            </a:p>
          </p:txBody>
        </p:sp>
        <p:sp>
          <p:nvSpPr>
            <p:cNvPr id="43" name="Arc plein 42"/>
            <p:cNvSpPr/>
            <p:nvPr/>
          </p:nvSpPr>
          <p:spPr>
            <a:xfrm>
              <a:off x="3228230" y="404878"/>
              <a:ext cx="250466" cy="286247"/>
            </a:xfrm>
            <a:prstGeom prst="blockArc">
              <a:avLst>
                <a:gd name="adj1" fmla="val 10800000"/>
                <a:gd name="adj2" fmla="val 21284746"/>
                <a:gd name="adj3" fmla="val 15330"/>
              </a:avLst>
            </a:prstGeom>
            <a:gradFill flip="none" rotWithShape="1">
              <a:gsLst>
                <a:gs pos="0">
                  <a:srgbClr val="FFFF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400"/>
            </a:p>
          </p:txBody>
        </p:sp>
        <p:sp>
          <p:nvSpPr>
            <p:cNvPr id="44" name="Arc plein 43"/>
            <p:cNvSpPr/>
            <p:nvPr/>
          </p:nvSpPr>
          <p:spPr>
            <a:xfrm flipV="1">
              <a:off x="3228506" y="99851"/>
              <a:ext cx="250190" cy="285750"/>
            </a:xfrm>
            <a:prstGeom prst="blockArc">
              <a:avLst>
                <a:gd name="adj1" fmla="val 10800000"/>
                <a:gd name="adj2" fmla="val 21284746"/>
                <a:gd name="adj3" fmla="val 15330"/>
              </a:avLst>
            </a:prstGeom>
            <a:gradFill flip="none" rotWithShape="1">
              <a:gsLst>
                <a:gs pos="0">
                  <a:srgbClr val="FF0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400"/>
            </a:p>
          </p:txBody>
        </p:sp>
        <p:cxnSp>
          <p:nvCxnSpPr>
            <p:cNvPr id="45" name="Connecteur droit 44"/>
            <p:cNvCxnSpPr/>
            <p:nvPr/>
          </p:nvCxnSpPr>
          <p:spPr>
            <a:xfrm>
              <a:off x="3152775" y="547360"/>
              <a:ext cx="371475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6" descr="H:\home\TECNA\PLATEAU\Présentations\shema_astrid.jpg"/>
            <p:cNvPicPr preferRelativeResize="0"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"/>
            <a:stretch/>
          </p:blipFill>
          <p:spPr bwMode="auto">
            <a:xfrm>
              <a:off x="1664970" y="523505"/>
              <a:ext cx="2623823" cy="2814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ectangle 46"/>
            <p:cNvSpPr/>
            <p:nvPr/>
          </p:nvSpPr>
          <p:spPr>
            <a:xfrm>
              <a:off x="3228506" y="52674"/>
              <a:ext cx="45719" cy="2107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4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33611" y="55849"/>
              <a:ext cx="45085" cy="21018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400"/>
            </a:p>
          </p:txBody>
        </p:sp>
        <p:cxnSp>
          <p:nvCxnSpPr>
            <p:cNvPr id="49" name="Connecteur droit 48"/>
            <p:cNvCxnSpPr/>
            <p:nvPr/>
          </p:nvCxnSpPr>
          <p:spPr>
            <a:xfrm>
              <a:off x="3478696" y="52674"/>
              <a:ext cx="0" cy="210712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>
              <a:off x="3433611" y="51873"/>
              <a:ext cx="0" cy="21018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>
              <a:off x="3274225" y="51873"/>
              <a:ext cx="0" cy="21018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3228230" y="51873"/>
              <a:ext cx="0" cy="21018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27"/>
            <p:cNvSpPr txBox="1"/>
            <p:nvPr/>
          </p:nvSpPr>
          <p:spPr>
            <a:xfrm>
              <a:off x="4124325" y="99856"/>
              <a:ext cx="1447800" cy="116955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 hangingPunct="0">
                <a:spcAft>
                  <a:spcPts val="0"/>
                </a:spcAft>
              </a:pPr>
              <a:r>
                <a:rPr lang="en-US" sz="1400" b="1" kern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Sodium Gas Heat Exchanger</a:t>
              </a:r>
              <a:r>
                <a:rPr lang="en-US" sz="1400" kern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fr-FR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 hangingPunct="0">
                <a:spcAft>
                  <a:spcPts val="0"/>
                </a:spcAft>
              </a:pPr>
              <a:r>
                <a:rPr lang="en-US" sz="1400" kern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Maldistribution of the flow</a:t>
              </a:r>
              <a:endParaRPr lang="fr-FR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4" name="ZoneTexte 27"/>
            <p:cNvSpPr txBox="1"/>
            <p:nvPr/>
          </p:nvSpPr>
          <p:spPr>
            <a:xfrm>
              <a:off x="4124325" y="1058437"/>
              <a:ext cx="1447800" cy="5232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 hangingPunct="0">
                <a:spcAft>
                  <a:spcPts val="0"/>
                </a:spcAft>
              </a:pPr>
              <a:r>
                <a:rPr lang="en-US" sz="1400" b="1" kern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Pipes</a:t>
              </a:r>
              <a:r>
                <a:rPr lang="en-US" sz="1400" kern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fr-FR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 hangingPunct="0">
                <a:spcAft>
                  <a:spcPts val="0"/>
                </a:spcAft>
              </a:pPr>
              <a:r>
                <a:rPr lang="en-US" sz="1400" kern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Leak, sodium fire</a:t>
              </a:r>
              <a:endParaRPr lang="fr-FR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5" name="ZoneTexte 27"/>
            <p:cNvSpPr txBox="1"/>
            <p:nvPr/>
          </p:nvSpPr>
          <p:spPr>
            <a:xfrm>
              <a:off x="131444" y="2684715"/>
              <a:ext cx="1447800" cy="7386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 hangingPunct="0">
                <a:spcAft>
                  <a:spcPts val="0"/>
                </a:spcAft>
              </a:pPr>
              <a:r>
                <a:rPr lang="en-US" sz="1400" b="1" kern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Pump-diagrid pipe</a:t>
              </a:r>
              <a:r>
                <a:rPr lang="en-US" sz="1400" kern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fr-FR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 hangingPunct="0">
                <a:spcAft>
                  <a:spcPts val="0"/>
                </a:spcAft>
              </a:pPr>
              <a:r>
                <a:rPr lang="en-US" sz="1400" kern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Cavitation</a:t>
              </a:r>
              <a:endParaRPr lang="fr-FR" sz="14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56" name="Connecteur droit avec flèche 55"/>
          <p:cNvCxnSpPr/>
          <p:nvPr/>
        </p:nvCxnSpPr>
        <p:spPr>
          <a:xfrm>
            <a:off x="4935560" y="2501864"/>
            <a:ext cx="615951" cy="469812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headEnd type="none" w="med" len="med"/>
            <a:tailEnd type="triangle" w="lg" len="lg"/>
          </a:ln>
        </p:spPr>
      </p:cxnSp>
      <p:cxnSp>
        <p:nvCxnSpPr>
          <p:cNvPr id="58" name="Connecteur droit 57"/>
          <p:cNvCxnSpPr/>
          <p:nvPr/>
        </p:nvCxnSpPr>
        <p:spPr>
          <a:xfrm flipV="1">
            <a:off x="4840310" y="2501864"/>
            <a:ext cx="952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</a:ln>
        </p:spPr>
      </p:cxnSp>
      <p:cxnSp>
        <p:nvCxnSpPr>
          <p:cNvPr id="60" name="Connecteur droit avec flèche 59"/>
          <p:cNvCxnSpPr>
            <a:stCxn id="55" idx="3"/>
          </p:cNvCxnSpPr>
          <p:nvPr/>
        </p:nvCxnSpPr>
        <p:spPr>
          <a:xfrm flipV="1">
            <a:off x="4849834" y="4141273"/>
            <a:ext cx="579278" cy="4850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headEnd type="none" w="med" len="med"/>
            <a:tailEnd type="triangle" w="lg" len="lg"/>
          </a:ln>
        </p:spPr>
      </p:cxnSp>
      <p:cxnSp>
        <p:nvCxnSpPr>
          <p:cNvPr id="64" name="Connecteur droit avec flèche 63"/>
          <p:cNvCxnSpPr>
            <a:stCxn id="53" idx="1"/>
            <a:endCxn id="42" idx="3"/>
          </p:cNvCxnSpPr>
          <p:nvPr/>
        </p:nvCxnSpPr>
        <p:spPr>
          <a:xfrm flipH="1" flipV="1">
            <a:off x="6804365" y="1531174"/>
            <a:ext cx="590550" cy="289184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headEnd type="none" w="med" len="med"/>
            <a:tailEnd type="triangle" w="lg" len="lg"/>
          </a:ln>
        </p:spPr>
      </p:cxnSp>
      <p:cxnSp>
        <p:nvCxnSpPr>
          <p:cNvPr id="67" name="Connecteur droit avec flèche 66"/>
          <p:cNvCxnSpPr/>
          <p:nvPr/>
        </p:nvCxnSpPr>
        <p:spPr>
          <a:xfrm flipH="1" flipV="1">
            <a:off x="6695397" y="2397449"/>
            <a:ext cx="645629" cy="47059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headEnd type="none" w="med" len="med"/>
            <a:tailEnd type="triangle" w="lg" len="lg"/>
          </a:ln>
        </p:spPr>
      </p:cxnSp>
      <p:sp>
        <p:nvSpPr>
          <p:cNvPr id="69" name="Rectangle 68"/>
          <p:cNvSpPr/>
          <p:nvPr/>
        </p:nvSpPr>
        <p:spPr>
          <a:xfrm>
            <a:off x="493061" y="993232"/>
            <a:ext cx="1926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ea typeface="Times New Roman" panose="02020603050405020304" pitchFamily="18" charset="0"/>
              </a:rPr>
              <a:t>Experimentations</a:t>
            </a:r>
            <a:endParaRPr lang="fr-FR" sz="1600" dirty="0"/>
          </a:p>
        </p:txBody>
      </p:sp>
      <p:sp>
        <p:nvSpPr>
          <p:cNvPr id="70" name="Rectangle 69"/>
          <p:cNvSpPr/>
          <p:nvPr/>
        </p:nvSpPr>
        <p:spPr>
          <a:xfrm>
            <a:off x="2455840" y="1300506"/>
            <a:ext cx="16708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ea typeface="Times New Roman" panose="02020603050405020304" pitchFamily="18" charset="0"/>
              </a:rPr>
              <a:t>Studying </a:t>
            </a:r>
            <a:r>
              <a:rPr lang="en-GB" sz="1600" dirty="0">
                <a:ea typeface="Times New Roman" panose="02020603050405020304" pitchFamily="18" charset="0"/>
              </a:rPr>
              <a:t>the new design choices</a:t>
            </a:r>
            <a:endParaRPr lang="fr-FR" sz="1600" dirty="0"/>
          </a:p>
        </p:txBody>
      </p:sp>
      <p:sp>
        <p:nvSpPr>
          <p:cNvPr id="71" name="Rectangle 70"/>
          <p:cNvSpPr/>
          <p:nvPr/>
        </p:nvSpPr>
        <p:spPr>
          <a:xfrm>
            <a:off x="2455841" y="699675"/>
            <a:ext cx="1740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ea typeface="Times New Roman" panose="02020603050405020304" pitchFamily="18" charset="0"/>
              </a:rPr>
              <a:t>Validating </a:t>
            </a:r>
            <a:r>
              <a:rPr lang="en-GB" sz="1600" dirty="0">
                <a:ea typeface="Times New Roman" panose="02020603050405020304" pitchFamily="18" charset="0"/>
              </a:rPr>
              <a:t>the code calculations</a:t>
            </a:r>
            <a:endParaRPr lang="fr-FR" sz="1600" dirty="0"/>
          </a:p>
        </p:txBody>
      </p:sp>
      <p:sp>
        <p:nvSpPr>
          <p:cNvPr id="72" name="Flèche vers le bas 71"/>
          <p:cNvSpPr/>
          <p:nvPr/>
        </p:nvSpPr>
        <p:spPr>
          <a:xfrm rot="2700000" flipV="1">
            <a:off x="2196102" y="801264"/>
            <a:ext cx="257175" cy="349182"/>
          </a:xfrm>
          <a:prstGeom prst="down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Flèche vers le bas 72"/>
          <p:cNvSpPr/>
          <p:nvPr/>
        </p:nvSpPr>
        <p:spPr>
          <a:xfrm rot="18900000">
            <a:off x="2196101" y="1239388"/>
            <a:ext cx="257175" cy="349182"/>
          </a:xfrm>
          <a:prstGeom prst="down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73"/>
          <p:cNvSpPr/>
          <p:nvPr/>
        </p:nvSpPr>
        <p:spPr>
          <a:xfrm>
            <a:off x="493061" y="680352"/>
            <a:ext cx="3703416" cy="12049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/>
          <p:cNvSpPr/>
          <p:nvPr/>
        </p:nvSpPr>
        <p:spPr>
          <a:xfrm>
            <a:off x="450775" y="2091648"/>
            <a:ext cx="277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ea typeface="Times New Roman" panose="02020603050405020304" pitchFamily="18" charset="0"/>
              </a:rPr>
              <a:t>Experimentations </a:t>
            </a:r>
            <a:r>
              <a:rPr lang="en-GB" sz="1600" dirty="0">
                <a:ea typeface="Times New Roman" panose="02020603050405020304" pitchFamily="18" charset="0"/>
              </a:rPr>
              <a:t>with sodium are very complex</a:t>
            </a:r>
            <a:endParaRPr lang="fr-FR" sz="1600" dirty="0"/>
          </a:p>
        </p:txBody>
      </p:sp>
      <p:sp>
        <p:nvSpPr>
          <p:cNvPr id="76" name="Flèche vers le bas 75"/>
          <p:cNvSpPr/>
          <p:nvPr/>
        </p:nvSpPr>
        <p:spPr>
          <a:xfrm>
            <a:off x="1547194" y="2672777"/>
            <a:ext cx="257175" cy="349182"/>
          </a:xfrm>
          <a:prstGeom prst="down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304040" y="3079275"/>
            <a:ext cx="27746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Symbol" panose="05050102010706020507" pitchFamily="18" charset="2"/>
              </a:rPr>
              <a:t>r</a:t>
            </a:r>
            <a:r>
              <a:rPr lang="en-GB" sz="1600" dirty="0" smtClean="0"/>
              <a:t>(Na), </a:t>
            </a:r>
            <a:r>
              <a:rPr lang="en-GB" sz="1600" dirty="0" smtClean="0">
                <a:latin typeface="Symbol" panose="05050102010706020507" pitchFamily="18" charset="2"/>
              </a:rPr>
              <a:t>m</a:t>
            </a:r>
            <a:r>
              <a:rPr lang="en-GB" sz="1600" dirty="0" smtClean="0"/>
              <a:t>(Na) </a:t>
            </a:r>
            <a:r>
              <a:rPr lang="en-GB" sz="1600" dirty="0" smtClean="0">
                <a:sym typeface="Symbol" panose="05050102010706020507" pitchFamily="18" charset="2"/>
              </a:rPr>
              <a:t> </a:t>
            </a:r>
            <a:r>
              <a:rPr lang="en-GB" sz="1600" dirty="0" smtClean="0">
                <a:latin typeface="Symbol" panose="05050102010706020507" pitchFamily="18" charset="2"/>
              </a:rPr>
              <a:t>r</a:t>
            </a:r>
            <a:r>
              <a:rPr lang="en-GB" sz="1600" dirty="0" smtClean="0"/>
              <a:t>(H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O), </a:t>
            </a:r>
            <a:r>
              <a:rPr lang="en-GB" sz="1600" dirty="0" smtClean="0">
                <a:latin typeface="Symbol" panose="05050102010706020507" pitchFamily="18" charset="2"/>
              </a:rPr>
              <a:t>m</a:t>
            </a:r>
            <a:r>
              <a:rPr lang="en-GB" sz="1600" dirty="0" smtClean="0"/>
              <a:t>(H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O)</a:t>
            </a:r>
            <a:endParaRPr lang="fr-FR" sz="1600" dirty="0"/>
          </a:p>
        </p:txBody>
      </p:sp>
      <p:sp>
        <p:nvSpPr>
          <p:cNvPr id="78" name="Rectangle 77"/>
          <p:cNvSpPr/>
          <p:nvPr/>
        </p:nvSpPr>
        <p:spPr>
          <a:xfrm>
            <a:off x="686796" y="3785467"/>
            <a:ext cx="1882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ea typeface="Times New Roman" panose="02020603050405020304" pitchFamily="18" charset="0"/>
              </a:rPr>
              <a:t>Experimentations </a:t>
            </a:r>
            <a:r>
              <a:rPr lang="en-GB" sz="1600" dirty="0">
                <a:ea typeface="Times New Roman" panose="02020603050405020304" pitchFamily="18" charset="0"/>
              </a:rPr>
              <a:t>with </a:t>
            </a:r>
            <a:r>
              <a:rPr lang="en-GB" sz="1600" dirty="0" smtClean="0">
                <a:ea typeface="Times New Roman" panose="02020603050405020304" pitchFamily="18" charset="0"/>
              </a:rPr>
              <a:t>water</a:t>
            </a:r>
            <a:endParaRPr lang="fr-FR" sz="1600" dirty="0"/>
          </a:p>
        </p:txBody>
      </p:sp>
      <p:sp>
        <p:nvSpPr>
          <p:cNvPr id="79" name="Flèche vers le bas 78"/>
          <p:cNvSpPr/>
          <p:nvPr/>
        </p:nvSpPr>
        <p:spPr>
          <a:xfrm>
            <a:off x="1556492" y="3436285"/>
            <a:ext cx="257175" cy="349182"/>
          </a:xfrm>
          <a:prstGeom prst="down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ZoneTexte 79"/>
          <p:cNvSpPr txBox="1"/>
          <p:nvPr/>
        </p:nvSpPr>
        <p:spPr>
          <a:xfrm>
            <a:off x="4316347" y="1783518"/>
            <a:ext cx="80182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MICAS</a:t>
            </a:r>
            <a:endParaRPr lang="fr-FR" dirty="0"/>
          </a:p>
        </p:txBody>
      </p:sp>
      <p:sp>
        <p:nvSpPr>
          <p:cNvPr id="81" name="ZoneTexte 80"/>
          <p:cNvSpPr txBox="1"/>
          <p:nvPr/>
        </p:nvSpPr>
        <p:spPr>
          <a:xfrm>
            <a:off x="4022517" y="4497304"/>
            <a:ext cx="141769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CALIMEREAU</a:t>
            </a:r>
            <a:endParaRPr lang="fr-FR" dirty="0"/>
          </a:p>
        </p:txBody>
      </p:sp>
      <p:sp>
        <p:nvSpPr>
          <p:cNvPr id="82" name="ZoneTexte 81"/>
          <p:cNvSpPr txBox="1"/>
          <p:nvPr/>
        </p:nvSpPr>
        <p:spPr>
          <a:xfrm>
            <a:off x="7168433" y="917461"/>
            <a:ext cx="88338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DANAH</a:t>
            </a:r>
            <a:endParaRPr lang="fr-FR" dirty="0"/>
          </a:p>
        </p:txBody>
      </p:sp>
      <p:sp>
        <p:nvSpPr>
          <p:cNvPr id="83" name="ZoneTexte 82"/>
          <p:cNvSpPr txBox="1"/>
          <p:nvPr/>
        </p:nvSpPr>
        <p:spPr>
          <a:xfrm>
            <a:off x="8086616" y="2681258"/>
            <a:ext cx="82471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JETSER</a:t>
            </a:r>
            <a:endParaRPr lang="fr-FR" dirty="0"/>
          </a:p>
        </p:txBody>
      </p:sp>
      <p:sp>
        <p:nvSpPr>
          <p:cNvPr id="84" name="Flèche courbée vers la gauche 83"/>
          <p:cNvSpPr/>
          <p:nvPr/>
        </p:nvSpPr>
        <p:spPr>
          <a:xfrm flipH="1">
            <a:off x="249241" y="4018024"/>
            <a:ext cx="581337" cy="620652"/>
          </a:xfrm>
          <a:prstGeom prst="curved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90242" y="4325667"/>
            <a:ext cx="1882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ea typeface="Times New Roman" panose="02020603050405020304" pitchFamily="18" charset="0"/>
              </a:rPr>
              <a:t>4 mock-ups</a:t>
            </a:r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360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70439" y="848302"/>
            <a:ext cx="83790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tabLst>
                <a:tab pos="2957513" algn="l"/>
                <a:tab pos="3228975" algn="l"/>
              </a:tabLst>
            </a:pPr>
            <a:r>
              <a:rPr lang="en-GB" b="1" dirty="0" smtClean="0"/>
              <a:t>Hot plenum (MICAS mock-up)</a:t>
            </a:r>
            <a:r>
              <a:rPr lang="en-GB" dirty="0" smtClean="0"/>
              <a:t>: </a:t>
            </a:r>
            <a:r>
              <a:rPr lang="en-GB" dirty="0" smtClean="0"/>
              <a:t>E</a:t>
            </a:r>
            <a:r>
              <a:rPr lang="en-GB" dirty="0" smtClean="0"/>
              <a:t>xperimental vs numerical </a:t>
            </a:r>
            <a:r>
              <a:rPr lang="en-GB" dirty="0" smtClean="0">
                <a:sym typeface="Wingdings" panose="05000000000000000000" pitchFamily="2" charset="2"/>
              </a:rPr>
              <a:t> code validation; </a:t>
            </a:r>
            <a:r>
              <a:rPr lang="en-GB" dirty="0" smtClean="0"/>
              <a:t>Model to forecast the gas entrainment</a:t>
            </a: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2957513" algn="l"/>
              </a:tabLst>
            </a:pPr>
            <a:r>
              <a:rPr lang="en-GB" b="1" dirty="0" smtClean="0"/>
              <a:t>Sodium gas exchanger optimization</a:t>
            </a:r>
            <a:r>
              <a:rPr lang="en-GB" dirty="0" smtClean="0"/>
              <a:t>: Validations from the experiments of the CFD calculations</a:t>
            </a: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2957513" algn="l"/>
              </a:tabLst>
            </a:pPr>
            <a:r>
              <a:rPr lang="en-GB" b="1" dirty="0" smtClean="0"/>
              <a:t>Pipe leakage in the framework of sodium fire</a:t>
            </a:r>
            <a:r>
              <a:rPr lang="en-GB" dirty="0" smtClean="0"/>
              <a:t>: Study of the droplet sizes and velocities during the jet break-up; Good correlation with a model from the literature; Implementation of this model in a CFD code</a:t>
            </a: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2957513" algn="l"/>
              </a:tabLst>
            </a:pPr>
            <a:r>
              <a:rPr lang="en-GB" b="1" dirty="0" smtClean="0"/>
              <a:t>Cavitation in pump diagrid pipe</a:t>
            </a:r>
            <a:r>
              <a:rPr lang="en-GB" dirty="0" smtClean="0"/>
              <a:t>: investigation with accelerometer and pressure sensors; Cavitation for 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dirty="0" smtClean="0"/>
              <a:t>=7</a:t>
            </a: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2957513" algn="l"/>
              </a:tabLst>
            </a:pPr>
            <a:r>
              <a:rPr lang="en-GB" dirty="0" smtClean="0"/>
              <a:t>Transposition of these results to higher scale (?)</a:t>
            </a: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2957513" algn="l"/>
              </a:tabLst>
            </a:pPr>
            <a:r>
              <a:rPr lang="en-GB" dirty="0" smtClean="0"/>
              <a:t>PLATEAU loop applicant in the framework of EU program to welcome new experiment or mock-up from EU labs.</a:t>
            </a: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2957513" algn="l"/>
              </a:tabLst>
            </a:pP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q"/>
              <a:tabLst>
                <a:tab pos="2957513" algn="l"/>
              </a:tabLst>
            </a:pPr>
            <a:endParaRPr lang="en-GB" dirty="0"/>
          </a:p>
        </p:txBody>
      </p:sp>
      <p:sp>
        <p:nvSpPr>
          <p:cNvPr id="7" name="Espace réservé du numéro de diapositive 23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</p:spPr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20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70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42980" y="1536668"/>
            <a:ext cx="4005470" cy="811367"/>
          </a:xfrm>
        </p:spPr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80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23"/>
          <p:cNvSpPr txBox="1">
            <a:spLocks/>
          </p:cNvSpPr>
          <p:nvPr/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22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Espace réservé du numéro de diapositive 23"/>
          <p:cNvSpPr txBox="1">
            <a:spLocks/>
          </p:cNvSpPr>
          <p:nvPr/>
        </p:nvSpPr>
        <p:spPr>
          <a:xfrm>
            <a:off x="8696653" y="5157365"/>
            <a:ext cx="470958" cy="1077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22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290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fr-FR" dirty="0" smtClean="0"/>
              <a:t>DANAH CFD </a:t>
            </a:r>
            <a:r>
              <a:rPr lang="fr-FR" dirty="0" err="1" smtClean="0"/>
              <a:t>Calculations</a:t>
            </a:r>
            <a:endParaRPr lang="fr-FR" dirty="0"/>
          </a:p>
        </p:txBody>
      </p:sp>
      <p:sp>
        <p:nvSpPr>
          <p:cNvPr id="7" name="Espace réservé du numéro de diapositive 23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</p:spPr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23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Image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r="33151"/>
          <a:stretch/>
        </p:blipFill>
        <p:spPr bwMode="auto">
          <a:xfrm flipH="1">
            <a:off x="609600" y="746695"/>
            <a:ext cx="1990725" cy="228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" name="Connecteur droit avec flèche 14"/>
          <p:cNvCxnSpPr/>
          <p:nvPr/>
        </p:nvCxnSpPr>
        <p:spPr>
          <a:xfrm flipH="1">
            <a:off x="1471613" y="855266"/>
            <a:ext cx="133350" cy="180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2323783" y="951151"/>
            <a:ext cx="221615" cy="2095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2013903" y="2141141"/>
            <a:ext cx="142875" cy="1333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790893" y="989251"/>
            <a:ext cx="250190" cy="180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1323658" y="2844086"/>
            <a:ext cx="285750" cy="1549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 de texte 89"/>
          <p:cNvSpPr txBox="1"/>
          <p:nvPr/>
        </p:nvSpPr>
        <p:spPr>
          <a:xfrm>
            <a:off x="2481263" y="760016"/>
            <a:ext cx="1066800" cy="4667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Mass flow inlet (25 kg/s)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Zone de texte 88"/>
          <p:cNvSpPr txBox="1"/>
          <p:nvPr/>
        </p:nvSpPr>
        <p:spPr>
          <a:xfrm>
            <a:off x="529273" y="756206"/>
            <a:ext cx="718820" cy="3143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Symmetry</a:t>
            </a:r>
            <a:endParaRPr lang="fr-FR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Zone de texte 87"/>
          <p:cNvSpPr txBox="1"/>
          <p:nvPr/>
        </p:nvSpPr>
        <p:spPr>
          <a:xfrm>
            <a:off x="1557338" y="674291"/>
            <a:ext cx="923925" cy="4000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 slipping walls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Zone de texte 86"/>
          <p:cNvSpPr txBox="1"/>
          <p:nvPr/>
        </p:nvSpPr>
        <p:spPr>
          <a:xfrm>
            <a:off x="1957388" y="1807766"/>
            <a:ext cx="1504950" cy="4000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Porous media 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</a:pPr>
            <a:r>
              <a:rPr lang="en-GB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(30 mm </a:t>
            </a:r>
            <a:r>
              <a:rPr lang="en-GB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GB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DP=5000 Pa)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Zone de texte 85"/>
          <p:cNvSpPr txBox="1"/>
          <p:nvPr/>
        </p:nvSpPr>
        <p:spPr>
          <a:xfrm>
            <a:off x="1557338" y="2922826"/>
            <a:ext cx="941070" cy="4000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Pressure outlet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</a:pPr>
            <a:r>
              <a:rPr lang="en-GB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(0 Pa)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Image 3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898" y="632103"/>
            <a:ext cx="2685415" cy="17818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" name="Connecteur droit 32"/>
          <p:cNvCxnSpPr/>
          <p:nvPr/>
        </p:nvCxnSpPr>
        <p:spPr>
          <a:xfrm>
            <a:off x="4282062" y="1547264"/>
            <a:ext cx="1733550" cy="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Graphique 33"/>
          <p:cNvGraphicFramePr/>
          <p:nvPr/>
        </p:nvGraphicFramePr>
        <p:xfrm>
          <a:off x="2680652" y="2462426"/>
          <a:ext cx="5732145" cy="240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58779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fr-FR" dirty="0" smtClean="0"/>
              <a:t>Break-up </a:t>
            </a:r>
            <a:r>
              <a:rPr lang="fr-FR" dirty="0" err="1" smtClean="0"/>
              <a:t>calculations</a:t>
            </a:r>
            <a:endParaRPr lang="fr-FR" dirty="0"/>
          </a:p>
        </p:txBody>
      </p:sp>
      <p:sp>
        <p:nvSpPr>
          <p:cNvPr id="7" name="Espace réservé du numéro de diapositive 23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</p:spPr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24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325" y="739775"/>
            <a:ext cx="64660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dirty="0">
                <a:ea typeface="Times New Roman" panose="02020603050405020304" pitchFamily="18" charset="0"/>
              </a:rPr>
              <a:t>NEPTUNE_CFD code </a:t>
            </a:r>
            <a:endParaRPr lang="en-GB" dirty="0" smtClean="0"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dirty="0" err="1" smtClean="0"/>
              <a:t>Implentation</a:t>
            </a:r>
            <a:r>
              <a:rPr lang="en-GB" dirty="0" smtClean="0"/>
              <a:t> of the Wu model </a:t>
            </a:r>
            <a:r>
              <a:rPr lang="en-GB" dirty="0"/>
              <a:t>to calculate the droplet diameter</a:t>
            </a:r>
            <a:endParaRPr lang="fr-FR" dirty="0"/>
          </a:p>
        </p:txBody>
      </p:sp>
      <p:graphicFrame>
        <p:nvGraphicFramePr>
          <p:cNvPr id="37" name="Graphique 36"/>
          <p:cNvGraphicFramePr/>
          <p:nvPr>
            <p:extLst>
              <p:ext uri="{D42A27DB-BD31-4B8C-83A1-F6EECF244321}">
                <p14:modId xmlns:p14="http://schemas.microsoft.com/office/powerpoint/2010/main" val="406366250"/>
              </p:ext>
            </p:extLst>
          </p:nvPr>
        </p:nvGraphicFramePr>
        <p:xfrm>
          <a:off x="1629569" y="17716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2093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fr-FR" dirty="0" smtClean="0"/>
              <a:t>WATER/SODIUM SIMILITUDE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770989" y="846866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Similitude </a:t>
            </a:r>
            <a:endParaRPr lang="en-US" sz="1600" dirty="0"/>
          </a:p>
        </p:txBody>
      </p:sp>
      <p:sp>
        <p:nvSpPr>
          <p:cNvPr id="6" name="Double flèche horizontale 5"/>
          <p:cNvSpPr/>
          <p:nvPr/>
        </p:nvSpPr>
        <p:spPr>
          <a:xfrm>
            <a:off x="3020049" y="846866"/>
            <a:ext cx="1008840" cy="394982"/>
          </a:xfrm>
          <a:prstGeom prst="left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4100897" y="859691"/>
            <a:ext cx="2785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Equivalence in phenomenology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140457" y="1635537"/>
                <a:ext cx="2376264" cy="91589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Froude</a:t>
                </a:r>
                <a:r>
                  <a:rPr lang="en-US" sz="1600" dirty="0" smtClean="0"/>
                  <a:t> for the free surface studies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𝐹𝑟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𝑔h</m:t>
                          </m:r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57" y="1635537"/>
                <a:ext cx="2376264" cy="915892"/>
              </a:xfrm>
              <a:prstGeom prst="rect">
                <a:avLst/>
              </a:prstGeom>
              <a:blipFill>
                <a:blip r:embed="rId2"/>
                <a:stretch>
                  <a:fillRect l="-759" t="-641" b="-71154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2732745" y="1635537"/>
                <a:ext cx="3024336" cy="836576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Richardson</a:t>
                </a:r>
                <a:r>
                  <a:rPr lang="en-US" sz="1600" dirty="0" smtClean="0"/>
                  <a:t> for the thermal influence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𝑅𝑖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𝛽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∆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𝑇𝐿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745" y="1635537"/>
                <a:ext cx="3024336" cy="836576"/>
              </a:xfrm>
              <a:prstGeom prst="rect">
                <a:avLst/>
              </a:prstGeom>
              <a:blipFill>
                <a:blip r:embed="rId3"/>
                <a:stretch>
                  <a:fillRect l="-599" t="-699" b="-6083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622186" y="747183"/>
            <a:ext cx="6223127" cy="63868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930636" y="3444410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Distortion of the other dimensionless numbers.</a:t>
            </a:r>
            <a:endParaRPr lang="en-US" sz="1600" dirty="0"/>
          </a:p>
        </p:txBody>
      </p:sp>
      <p:sp>
        <p:nvSpPr>
          <p:cNvPr id="12" name="Flèche droite 11"/>
          <p:cNvSpPr/>
          <p:nvPr/>
        </p:nvSpPr>
        <p:spPr>
          <a:xfrm rot="16200000" flipH="1">
            <a:off x="4089561" y="1260600"/>
            <a:ext cx="393689" cy="35619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5901097" y="1635537"/>
                <a:ext cx="2324806" cy="830997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Reynolds</a:t>
                </a:r>
                <a:r>
                  <a:rPr lang="en-US" sz="1600" dirty="0" smtClean="0"/>
                  <a:t> for the hydraulic aspects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𝑣𝐿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097" y="1635537"/>
                <a:ext cx="2324806" cy="830997"/>
              </a:xfrm>
              <a:prstGeom prst="rect">
                <a:avLst/>
              </a:prstGeom>
              <a:blipFill>
                <a:blip r:embed="rId4"/>
                <a:stretch>
                  <a:fillRect l="-777" t="-704" b="-61268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lèche courbée vers la gauche 13"/>
          <p:cNvSpPr/>
          <p:nvPr/>
        </p:nvSpPr>
        <p:spPr>
          <a:xfrm>
            <a:off x="8225903" y="2221171"/>
            <a:ext cx="824438" cy="997880"/>
          </a:xfrm>
          <a:prstGeom prst="curved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951788" y="2885436"/>
            <a:ext cx="6345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Difficulty to fit the experimental conditions in order to observe all the dimensionless numbers.</a:t>
            </a:r>
            <a:endParaRPr lang="en-US" sz="1600" dirty="0"/>
          </a:p>
        </p:txBody>
      </p:sp>
      <p:sp>
        <p:nvSpPr>
          <p:cNvPr id="16" name="Flèche courbée vers la gauche 15"/>
          <p:cNvSpPr/>
          <p:nvPr/>
        </p:nvSpPr>
        <p:spPr>
          <a:xfrm flipH="1">
            <a:off x="958528" y="3074310"/>
            <a:ext cx="972108" cy="701401"/>
          </a:xfrm>
          <a:prstGeom prst="curved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Flèche droite 16"/>
          <p:cNvSpPr/>
          <p:nvPr/>
        </p:nvSpPr>
        <p:spPr>
          <a:xfrm rot="18900000" flipH="1">
            <a:off x="1399243" y="1281944"/>
            <a:ext cx="499807" cy="35619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Flèche droite 17"/>
          <p:cNvSpPr/>
          <p:nvPr/>
        </p:nvSpPr>
        <p:spPr>
          <a:xfrm rot="2700000">
            <a:off x="6524824" y="1287388"/>
            <a:ext cx="515206" cy="35619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537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fr-FR" dirty="0" smtClean="0"/>
              <a:t>THE PLATEAU LOOP</a:t>
            </a:r>
            <a:endParaRPr lang="fr-FR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8589643" y="1376366"/>
            <a:ext cx="0" cy="2024593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H="1">
            <a:off x="5005384" y="3400959"/>
            <a:ext cx="3584259" cy="4762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4995859" y="2713254"/>
            <a:ext cx="0" cy="687705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4988241" y="2715166"/>
            <a:ext cx="3311842" cy="5708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8300083" y="1376367"/>
            <a:ext cx="0" cy="1338799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5766433" y="1351307"/>
            <a:ext cx="0" cy="83248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5766433" y="2176300"/>
            <a:ext cx="2171700" cy="149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7757158" y="1376366"/>
            <a:ext cx="0" cy="51037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8082913" y="1376366"/>
            <a:ext cx="0" cy="51037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7757158" y="1886740"/>
            <a:ext cx="32575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7938133" y="1886740"/>
            <a:ext cx="0" cy="28956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7938133" y="2176300"/>
            <a:ext cx="0" cy="53886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H="1">
            <a:off x="5159108" y="1334977"/>
            <a:ext cx="2" cy="137541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4670104" y="2842794"/>
            <a:ext cx="325755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4679629" y="3204744"/>
            <a:ext cx="325755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5585458" y="1343815"/>
            <a:ext cx="0" cy="130302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5585458" y="2752306"/>
            <a:ext cx="0" cy="180975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5585458" y="2933281"/>
            <a:ext cx="2497455" cy="3114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8082913" y="2936395"/>
            <a:ext cx="0" cy="470535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e 25"/>
          <p:cNvGrpSpPr/>
          <p:nvPr/>
        </p:nvGrpSpPr>
        <p:grpSpPr>
          <a:xfrm>
            <a:off x="7178038" y="3296184"/>
            <a:ext cx="216000" cy="216000"/>
            <a:chOff x="3547110" y="392686"/>
            <a:chExt cx="216000" cy="216000"/>
          </a:xfrm>
          <a:solidFill>
            <a:schemeClr val="bg1"/>
          </a:solidFill>
        </p:grpSpPr>
        <p:sp>
          <p:nvSpPr>
            <p:cNvPr id="115" name="Ellipse 114"/>
            <p:cNvSpPr/>
            <p:nvPr/>
          </p:nvSpPr>
          <p:spPr>
            <a:xfrm>
              <a:off x="3547110" y="392686"/>
              <a:ext cx="216000" cy="216000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16" name="Triangle isocèle 115"/>
            <p:cNvSpPr/>
            <p:nvPr/>
          </p:nvSpPr>
          <p:spPr>
            <a:xfrm rot="16200000">
              <a:off x="3539415" y="426645"/>
              <a:ext cx="180000" cy="144000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27" name="Groupe 26"/>
          <p:cNvGrpSpPr/>
          <p:nvPr/>
        </p:nvGrpSpPr>
        <p:grpSpPr>
          <a:xfrm rot="16200000">
            <a:off x="5050523" y="1749376"/>
            <a:ext cx="215900" cy="215900"/>
            <a:chOff x="0" y="0"/>
            <a:chExt cx="216000" cy="216000"/>
          </a:xfrm>
          <a:solidFill>
            <a:schemeClr val="bg1"/>
          </a:solidFill>
        </p:grpSpPr>
        <p:sp>
          <p:nvSpPr>
            <p:cNvPr id="113" name="Ellipse 112"/>
            <p:cNvSpPr/>
            <p:nvPr/>
          </p:nvSpPr>
          <p:spPr>
            <a:xfrm>
              <a:off x="0" y="0"/>
              <a:ext cx="216000" cy="216000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hangingPunct="0">
                <a:spcAft>
                  <a:spcPts val="0"/>
                </a:spcAft>
              </a:pPr>
              <a:r>
                <a:rPr lang="en-GB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fr-FR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4" name="Triangle isocèle 113"/>
            <p:cNvSpPr/>
            <p:nvPr/>
          </p:nvSpPr>
          <p:spPr>
            <a:xfrm rot="16200000">
              <a:off x="-7695" y="33959"/>
              <a:ext cx="180000" cy="144000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hangingPunct="0">
                <a:spcAft>
                  <a:spcPts val="0"/>
                </a:spcAft>
              </a:pPr>
              <a:r>
                <a:rPr lang="en-GB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fr-FR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8" name="Groupe 27"/>
          <p:cNvGrpSpPr/>
          <p:nvPr/>
        </p:nvGrpSpPr>
        <p:grpSpPr>
          <a:xfrm rot="10800000">
            <a:off x="6345553" y="2067715"/>
            <a:ext cx="215900" cy="215900"/>
            <a:chOff x="0" y="0"/>
            <a:chExt cx="216000" cy="216000"/>
          </a:xfrm>
          <a:solidFill>
            <a:schemeClr val="bg1"/>
          </a:solidFill>
        </p:grpSpPr>
        <p:sp>
          <p:nvSpPr>
            <p:cNvPr id="111" name="Ellipse 110"/>
            <p:cNvSpPr/>
            <p:nvPr/>
          </p:nvSpPr>
          <p:spPr>
            <a:xfrm>
              <a:off x="0" y="0"/>
              <a:ext cx="216000" cy="216000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hangingPunct="0">
                <a:spcAft>
                  <a:spcPts val="0"/>
                </a:spcAft>
              </a:pPr>
              <a:r>
                <a:rPr lang="en-GB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fr-FR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2" name="Triangle isocèle 111"/>
            <p:cNvSpPr/>
            <p:nvPr/>
          </p:nvSpPr>
          <p:spPr>
            <a:xfrm rot="16200000">
              <a:off x="-7695" y="33959"/>
              <a:ext cx="180000" cy="144000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hangingPunct="0">
                <a:spcAft>
                  <a:spcPts val="0"/>
                </a:spcAft>
              </a:pPr>
              <a:r>
                <a:rPr lang="en-GB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fr-FR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7865743" y="2372259"/>
            <a:ext cx="180975" cy="289560"/>
            <a:chOff x="3547110" y="247906"/>
            <a:chExt cx="180975" cy="289560"/>
          </a:xfrm>
          <a:solidFill>
            <a:schemeClr val="bg1"/>
          </a:solidFill>
        </p:grpSpPr>
        <p:grpSp>
          <p:nvGrpSpPr>
            <p:cNvPr id="106" name="Groupe 105"/>
            <p:cNvGrpSpPr/>
            <p:nvPr/>
          </p:nvGrpSpPr>
          <p:grpSpPr>
            <a:xfrm>
              <a:off x="3547110" y="247906"/>
              <a:ext cx="144780" cy="289560"/>
              <a:chOff x="3547110" y="247906"/>
              <a:chExt cx="144780" cy="289560"/>
            </a:xfrm>
            <a:grpFill/>
            <a:effectLst/>
          </p:grpSpPr>
          <p:sp>
            <p:nvSpPr>
              <p:cNvPr id="109" name="Triangle isocèle 108"/>
              <p:cNvSpPr/>
              <p:nvPr/>
            </p:nvSpPr>
            <p:spPr>
              <a:xfrm>
                <a:off x="3547110" y="392686"/>
                <a:ext cx="144780" cy="14478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0" name="Triangle isocèle 109"/>
              <p:cNvSpPr/>
              <p:nvPr/>
            </p:nvSpPr>
            <p:spPr>
              <a:xfrm flipV="1">
                <a:off x="3547110" y="247906"/>
                <a:ext cx="144780" cy="14478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fr-FR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cxnSp>
          <p:nvCxnSpPr>
            <p:cNvPr id="107" name="Connecteur droit 106"/>
            <p:cNvCxnSpPr/>
            <p:nvPr/>
          </p:nvCxnSpPr>
          <p:spPr>
            <a:xfrm>
              <a:off x="3619500" y="392686"/>
              <a:ext cx="108585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>
              <a:off x="3728085" y="335280"/>
              <a:ext cx="0" cy="108585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/>
          <p:cNvGrpSpPr/>
          <p:nvPr/>
        </p:nvGrpSpPr>
        <p:grpSpPr>
          <a:xfrm>
            <a:off x="8010523" y="3023769"/>
            <a:ext cx="180975" cy="289560"/>
            <a:chOff x="0" y="0"/>
            <a:chExt cx="180975" cy="289560"/>
          </a:xfrm>
          <a:solidFill>
            <a:schemeClr val="bg1"/>
          </a:solidFill>
        </p:grpSpPr>
        <p:grpSp>
          <p:nvGrpSpPr>
            <p:cNvPr id="101" name="Groupe 100"/>
            <p:cNvGrpSpPr/>
            <p:nvPr/>
          </p:nvGrpSpPr>
          <p:grpSpPr>
            <a:xfrm>
              <a:off x="0" y="0"/>
              <a:ext cx="144780" cy="289560"/>
              <a:chOff x="0" y="0"/>
              <a:chExt cx="144780" cy="289560"/>
            </a:xfrm>
            <a:grpFill/>
            <a:effectLst/>
          </p:grpSpPr>
          <p:sp>
            <p:nvSpPr>
              <p:cNvPr id="104" name="Triangle isocèle 103"/>
              <p:cNvSpPr/>
              <p:nvPr/>
            </p:nvSpPr>
            <p:spPr>
              <a:xfrm>
                <a:off x="0" y="144780"/>
                <a:ext cx="144780" cy="14478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fr-FR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05" name="Triangle isocèle 104"/>
              <p:cNvSpPr/>
              <p:nvPr/>
            </p:nvSpPr>
            <p:spPr>
              <a:xfrm flipV="1">
                <a:off x="0" y="0"/>
                <a:ext cx="144780" cy="14478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cxnSp>
          <p:nvCxnSpPr>
            <p:cNvPr id="102" name="Connecteur droit 101"/>
            <p:cNvCxnSpPr/>
            <p:nvPr/>
          </p:nvCxnSpPr>
          <p:spPr>
            <a:xfrm>
              <a:off x="72390" y="144780"/>
              <a:ext cx="108585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>
              <a:off x="180975" y="87374"/>
              <a:ext cx="0" cy="108585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5086718" y="2166253"/>
            <a:ext cx="226695" cy="289560"/>
            <a:chOff x="2859405" y="895772"/>
            <a:chExt cx="226695" cy="289560"/>
          </a:xfrm>
          <a:solidFill>
            <a:schemeClr val="bg1"/>
          </a:solidFill>
        </p:grpSpPr>
        <p:grpSp>
          <p:nvGrpSpPr>
            <p:cNvPr id="96" name="Groupe 95"/>
            <p:cNvGrpSpPr/>
            <p:nvPr/>
          </p:nvGrpSpPr>
          <p:grpSpPr>
            <a:xfrm>
              <a:off x="2859405" y="895772"/>
              <a:ext cx="144780" cy="289560"/>
              <a:chOff x="0" y="0"/>
              <a:chExt cx="144780" cy="289560"/>
            </a:xfrm>
            <a:grpFill/>
            <a:effectLst/>
          </p:grpSpPr>
          <p:sp>
            <p:nvSpPr>
              <p:cNvPr id="99" name="Triangle isocèle 98"/>
              <p:cNvSpPr/>
              <p:nvPr/>
            </p:nvSpPr>
            <p:spPr>
              <a:xfrm>
                <a:off x="0" y="144780"/>
                <a:ext cx="144780" cy="14478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1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fr-FR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00" name="Triangle isocèle 99"/>
              <p:cNvSpPr/>
              <p:nvPr/>
            </p:nvSpPr>
            <p:spPr>
              <a:xfrm flipV="1">
                <a:off x="0" y="0"/>
                <a:ext cx="144780" cy="14478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cxnSp>
          <p:nvCxnSpPr>
            <p:cNvPr id="97" name="Connecteur droit 96"/>
            <p:cNvCxnSpPr/>
            <p:nvPr/>
          </p:nvCxnSpPr>
          <p:spPr>
            <a:xfrm>
              <a:off x="2931795" y="1040552"/>
              <a:ext cx="108585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Corde 97"/>
            <p:cNvSpPr/>
            <p:nvPr/>
          </p:nvSpPr>
          <p:spPr>
            <a:xfrm rot="10800000">
              <a:off x="2977515" y="987074"/>
              <a:ext cx="108585" cy="108301"/>
            </a:xfrm>
            <a:prstGeom prst="chord">
              <a:avLst>
                <a:gd name="adj1" fmla="val 5281517"/>
                <a:gd name="adj2" fmla="val 16237627"/>
              </a:avLst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7684768" y="1487386"/>
            <a:ext cx="226695" cy="289560"/>
            <a:chOff x="0" y="0"/>
            <a:chExt cx="226695" cy="289560"/>
          </a:xfrm>
          <a:solidFill>
            <a:schemeClr val="bg1"/>
          </a:solidFill>
        </p:grpSpPr>
        <p:grpSp>
          <p:nvGrpSpPr>
            <p:cNvPr id="91" name="Groupe 90"/>
            <p:cNvGrpSpPr/>
            <p:nvPr/>
          </p:nvGrpSpPr>
          <p:grpSpPr>
            <a:xfrm>
              <a:off x="0" y="0"/>
              <a:ext cx="144780" cy="289560"/>
              <a:chOff x="0" y="0"/>
              <a:chExt cx="144780" cy="289560"/>
            </a:xfrm>
            <a:grpFill/>
            <a:effectLst/>
          </p:grpSpPr>
          <p:sp>
            <p:nvSpPr>
              <p:cNvPr id="94" name="Triangle isocèle 93"/>
              <p:cNvSpPr/>
              <p:nvPr/>
            </p:nvSpPr>
            <p:spPr>
              <a:xfrm>
                <a:off x="0" y="144780"/>
                <a:ext cx="144780" cy="14478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95" name="Triangle isocèle 94"/>
              <p:cNvSpPr/>
              <p:nvPr/>
            </p:nvSpPr>
            <p:spPr>
              <a:xfrm flipV="1">
                <a:off x="0" y="0"/>
                <a:ext cx="144780" cy="14478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cxnSp>
          <p:nvCxnSpPr>
            <p:cNvPr id="92" name="Connecteur droit 91"/>
            <p:cNvCxnSpPr/>
            <p:nvPr/>
          </p:nvCxnSpPr>
          <p:spPr>
            <a:xfrm>
              <a:off x="72390" y="144780"/>
              <a:ext cx="108585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Corde 92"/>
            <p:cNvSpPr/>
            <p:nvPr/>
          </p:nvSpPr>
          <p:spPr>
            <a:xfrm rot="10800000">
              <a:off x="118110" y="91302"/>
              <a:ext cx="108585" cy="108301"/>
            </a:xfrm>
            <a:prstGeom prst="chord">
              <a:avLst>
                <a:gd name="adj1" fmla="val 5281517"/>
                <a:gd name="adj2" fmla="val 16237627"/>
              </a:avLst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hangingPunct="0">
                <a:spcAft>
                  <a:spcPts val="0"/>
                </a:spcAft>
              </a:pPr>
              <a:r>
                <a:rPr lang="en-GB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fr-FR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8010523" y="1487386"/>
            <a:ext cx="226695" cy="289560"/>
            <a:chOff x="0" y="0"/>
            <a:chExt cx="226695" cy="289560"/>
          </a:xfrm>
          <a:solidFill>
            <a:schemeClr val="bg1"/>
          </a:solidFill>
        </p:grpSpPr>
        <p:grpSp>
          <p:nvGrpSpPr>
            <p:cNvPr id="86" name="Groupe 85"/>
            <p:cNvGrpSpPr/>
            <p:nvPr/>
          </p:nvGrpSpPr>
          <p:grpSpPr>
            <a:xfrm>
              <a:off x="0" y="0"/>
              <a:ext cx="144780" cy="289560"/>
              <a:chOff x="0" y="0"/>
              <a:chExt cx="144780" cy="289560"/>
            </a:xfrm>
            <a:grpFill/>
            <a:effectLst/>
          </p:grpSpPr>
          <p:sp>
            <p:nvSpPr>
              <p:cNvPr id="89" name="Triangle isocèle 88"/>
              <p:cNvSpPr/>
              <p:nvPr/>
            </p:nvSpPr>
            <p:spPr>
              <a:xfrm>
                <a:off x="0" y="144780"/>
                <a:ext cx="144780" cy="14478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90" name="Triangle isocèle 89"/>
              <p:cNvSpPr/>
              <p:nvPr/>
            </p:nvSpPr>
            <p:spPr>
              <a:xfrm flipV="1">
                <a:off x="0" y="0"/>
                <a:ext cx="144780" cy="14478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cxnSp>
          <p:nvCxnSpPr>
            <p:cNvPr id="87" name="Connecteur droit 86"/>
            <p:cNvCxnSpPr/>
            <p:nvPr/>
          </p:nvCxnSpPr>
          <p:spPr>
            <a:xfrm>
              <a:off x="72390" y="144780"/>
              <a:ext cx="108585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Corde 87"/>
            <p:cNvSpPr/>
            <p:nvPr/>
          </p:nvSpPr>
          <p:spPr>
            <a:xfrm rot="10800000">
              <a:off x="118110" y="91302"/>
              <a:ext cx="108585" cy="108301"/>
            </a:xfrm>
            <a:prstGeom prst="chord">
              <a:avLst>
                <a:gd name="adj1" fmla="val 5281517"/>
                <a:gd name="adj2" fmla="val 16237627"/>
              </a:avLst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hangingPunct="0">
                <a:spcAft>
                  <a:spcPts val="0"/>
                </a:spcAft>
              </a:pPr>
              <a:r>
                <a:rPr lang="en-GB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8227693" y="1957921"/>
            <a:ext cx="226695" cy="289560"/>
            <a:chOff x="0" y="0"/>
            <a:chExt cx="226695" cy="289560"/>
          </a:xfrm>
          <a:solidFill>
            <a:schemeClr val="bg1"/>
          </a:solidFill>
        </p:grpSpPr>
        <p:grpSp>
          <p:nvGrpSpPr>
            <p:cNvPr id="81" name="Groupe 80"/>
            <p:cNvGrpSpPr/>
            <p:nvPr/>
          </p:nvGrpSpPr>
          <p:grpSpPr>
            <a:xfrm>
              <a:off x="0" y="0"/>
              <a:ext cx="144780" cy="289560"/>
              <a:chOff x="0" y="0"/>
              <a:chExt cx="144780" cy="289560"/>
            </a:xfrm>
            <a:grpFill/>
            <a:effectLst/>
          </p:grpSpPr>
          <p:sp>
            <p:nvSpPr>
              <p:cNvPr id="84" name="Triangle isocèle 83"/>
              <p:cNvSpPr/>
              <p:nvPr/>
            </p:nvSpPr>
            <p:spPr>
              <a:xfrm>
                <a:off x="0" y="144780"/>
                <a:ext cx="144780" cy="14478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85" name="Triangle isocèle 84"/>
              <p:cNvSpPr/>
              <p:nvPr/>
            </p:nvSpPr>
            <p:spPr>
              <a:xfrm flipV="1">
                <a:off x="0" y="0"/>
                <a:ext cx="144780" cy="14478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cxnSp>
          <p:nvCxnSpPr>
            <p:cNvPr id="82" name="Connecteur droit 81"/>
            <p:cNvCxnSpPr/>
            <p:nvPr/>
          </p:nvCxnSpPr>
          <p:spPr>
            <a:xfrm>
              <a:off x="72390" y="144780"/>
              <a:ext cx="108585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Corde 82"/>
            <p:cNvSpPr/>
            <p:nvPr/>
          </p:nvSpPr>
          <p:spPr>
            <a:xfrm rot="10800000">
              <a:off x="118110" y="91302"/>
              <a:ext cx="108585" cy="108301"/>
            </a:xfrm>
            <a:prstGeom prst="chord">
              <a:avLst>
                <a:gd name="adj1" fmla="val 5281517"/>
                <a:gd name="adj2" fmla="val 16237627"/>
              </a:avLst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hangingPunct="0">
                <a:spcAft>
                  <a:spcPts val="0"/>
                </a:spcAft>
              </a:pPr>
              <a:r>
                <a:rPr lang="en-GB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6128383" y="3297136"/>
            <a:ext cx="407669" cy="217170"/>
            <a:chOff x="3329940" y="697230"/>
            <a:chExt cx="407669" cy="217170"/>
          </a:xfrm>
        </p:grpSpPr>
        <p:sp>
          <p:nvSpPr>
            <p:cNvPr id="74" name="Rectangle 73"/>
            <p:cNvSpPr/>
            <p:nvPr/>
          </p:nvSpPr>
          <p:spPr>
            <a:xfrm>
              <a:off x="3329940" y="697230"/>
              <a:ext cx="325755" cy="21717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691890" y="697230"/>
              <a:ext cx="45719" cy="21717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cxnSp>
          <p:nvCxnSpPr>
            <p:cNvPr id="76" name="Connecteur droit 75"/>
            <p:cNvCxnSpPr/>
            <p:nvPr/>
          </p:nvCxnSpPr>
          <p:spPr>
            <a:xfrm>
              <a:off x="3448050" y="769620"/>
              <a:ext cx="253365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>
              <a:off x="3448050" y="805815"/>
              <a:ext cx="253365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>
              <a:off x="3448050" y="842010"/>
              <a:ext cx="253365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>
              <a:off x="3448050" y="878205"/>
              <a:ext cx="253365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>
              <a:off x="3448050" y="733425"/>
              <a:ext cx="253365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4380544" y="2752928"/>
            <a:ext cx="289560" cy="542925"/>
          </a:xfrm>
          <a:prstGeom prst="rect">
            <a:avLst/>
          </a:prstGeom>
          <a:gradFill flip="none" rotWithShape="1">
            <a:gsLst>
              <a:gs pos="42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FF0000"/>
              </a:gs>
            </a:gsLst>
            <a:lin ang="27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cxnSp>
        <p:nvCxnSpPr>
          <p:cNvPr id="37" name="Connecteur droit 36"/>
          <p:cNvCxnSpPr/>
          <p:nvPr/>
        </p:nvCxnSpPr>
        <p:spPr>
          <a:xfrm flipH="1">
            <a:off x="4127179" y="2862149"/>
            <a:ext cx="25336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H="1">
            <a:off x="4136704" y="3204744"/>
            <a:ext cx="25336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e 38"/>
          <p:cNvGrpSpPr/>
          <p:nvPr/>
        </p:nvGrpSpPr>
        <p:grpSpPr>
          <a:xfrm>
            <a:off x="4923469" y="2878989"/>
            <a:ext cx="226695" cy="289560"/>
            <a:chOff x="0" y="0"/>
            <a:chExt cx="226695" cy="289560"/>
          </a:xfrm>
          <a:solidFill>
            <a:schemeClr val="bg1"/>
          </a:solidFill>
        </p:grpSpPr>
        <p:grpSp>
          <p:nvGrpSpPr>
            <p:cNvPr id="69" name="Groupe 68"/>
            <p:cNvGrpSpPr/>
            <p:nvPr/>
          </p:nvGrpSpPr>
          <p:grpSpPr>
            <a:xfrm>
              <a:off x="0" y="0"/>
              <a:ext cx="144780" cy="289560"/>
              <a:chOff x="0" y="0"/>
              <a:chExt cx="144780" cy="289560"/>
            </a:xfrm>
            <a:grpFill/>
            <a:effectLst/>
          </p:grpSpPr>
          <p:sp>
            <p:nvSpPr>
              <p:cNvPr id="72" name="Triangle isocèle 71"/>
              <p:cNvSpPr/>
              <p:nvPr/>
            </p:nvSpPr>
            <p:spPr>
              <a:xfrm>
                <a:off x="0" y="144780"/>
                <a:ext cx="144780" cy="14478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73" name="Triangle isocèle 72"/>
              <p:cNvSpPr/>
              <p:nvPr/>
            </p:nvSpPr>
            <p:spPr>
              <a:xfrm flipV="1">
                <a:off x="0" y="0"/>
                <a:ext cx="144780" cy="144780"/>
              </a:xfrm>
              <a:prstGeom prst="triangl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hangingPunct="0">
                  <a:spcAft>
                    <a:spcPts val="0"/>
                  </a:spcAft>
                </a:pPr>
                <a:r>
                  <a:rPr lang="en-GB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cxnSp>
          <p:nvCxnSpPr>
            <p:cNvPr id="70" name="Connecteur droit 69"/>
            <p:cNvCxnSpPr/>
            <p:nvPr/>
          </p:nvCxnSpPr>
          <p:spPr>
            <a:xfrm>
              <a:off x="72390" y="144780"/>
              <a:ext cx="108585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orde 70"/>
            <p:cNvSpPr/>
            <p:nvPr/>
          </p:nvSpPr>
          <p:spPr>
            <a:xfrm rot="10800000">
              <a:off x="118110" y="91302"/>
              <a:ext cx="108585" cy="108301"/>
            </a:xfrm>
            <a:prstGeom prst="chord">
              <a:avLst>
                <a:gd name="adj1" fmla="val 5281517"/>
                <a:gd name="adj2" fmla="val 16237627"/>
              </a:avLst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hangingPunct="0">
                <a:spcAft>
                  <a:spcPts val="0"/>
                </a:spcAft>
              </a:pPr>
              <a:r>
                <a:rPr lang="en-GB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fr-FR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40" name="Connecteur droit avec flèche 39"/>
          <p:cNvCxnSpPr/>
          <p:nvPr/>
        </p:nvCxnSpPr>
        <p:spPr>
          <a:xfrm>
            <a:off x="6707503" y="2715166"/>
            <a:ext cx="144780" cy="0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rot="5400000">
            <a:off x="8517253" y="1738443"/>
            <a:ext cx="144780" cy="0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H="1">
            <a:off x="5440678" y="3403413"/>
            <a:ext cx="144780" cy="0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H="1">
            <a:off x="4742494" y="3204744"/>
            <a:ext cx="144780" cy="0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778689" y="2843053"/>
            <a:ext cx="144780" cy="0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>
            <a:off x="4209094" y="3204744"/>
            <a:ext cx="14478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 flipH="1">
            <a:off x="4172899" y="2860488"/>
            <a:ext cx="14478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>
            <a:off x="6816088" y="2172783"/>
            <a:ext cx="144780" cy="0"/>
          </a:xfrm>
          <a:prstGeom prst="straightConnector1">
            <a:avLst/>
          </a:prstGeom>
          <a:ln>
            <a:solidFill>
              <a:schemeClr val="accent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 rot="16200000">
            <a:off x="7865743" y="2263674"/>
            <a:ext cx="144780" cy="0"/>
          </a:xfrm>
          <a:prstGeom prst="straightConnector1">
            <a:avLst/>
          </a:prstGeom>
          <a:ln>
            <a:solidFill>
              <a:schemeClr val="accent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rot="5400000">
            <a:off x="5086718" y="1584825"/>
            <a:ext cx="144780" cy="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rot="5400000">
            <a:off x="5513066" y="2385028"/>
            <a:ext cx="144780" cy="0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à coins arrondis 50"/>
          <p:cNvSpPr/>
          <p:nvPr/>
        </p:nvSpPr>
        <p:spPr>
          <a:xfrm>
            <a:off x="4941938" y="716145"/>
            <a:ext cx="434340" cy="615315"/>
          </a:xfrm>
          <a:prstGeom prst="roundRect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52" name="Rectangle à coins arrondis 51"/>
          <p:cNvSpPr/>
          <p:nvPr/>
        </p:nvSpPr>
        <p:spPr>
          <a:xfrm>
            <a:off x="5522593" y="978348"/>
            <a:ext cx="434340" cy="361950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53" name="Cylindre 52"/>
          <p:cNvSpPr/>
          <p:nvPr/>
        </p:nvSpPr>
        <p:spPr>
          <a:xfrm>
            <a:off x="7395208" y="942153"/>
            <a:ext cx="1483995" cy="470535"/>
          </a:xfrm>
          <a:prstGeom prst="can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54" name="Zone de texte 19874"/>
          <p:cNvSpPr txBox="1"/>
          <p:nvPr/>
        </p:nvSpPr>
        <p:spPr>
          <a:xfrm>
            <a:off x="7766683" y="987326"/>
            <a:ext cx="723900" cy="29908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Mock-up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5" name="Zone de texte 19875"/>
          <p:cNvSpPr txBox="1"/>
          <p:nvPr/>
        </p:nvSpPr>
        <p:spPr>
          <a:xfrm>
            <a:off x="4905743" y="895408"/>
            <a:ext cx="506730" cy="2533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hangingPunct="0">
              <a:spcAft>
                <a:spcPts val="0"/>
              </a:spcAft>
            </a:pPr>
            <a:r>
              <a:rPr lang="en-GB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TA01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" name="Zone de texte 19876"/>
          <p:cNvSpPr txBox="1"/>
          <p:nvPr/>
        </p:nvSpPr>
        <p:spPr>
          <a:xfrm>
            <a:off x="5494970" y="1028768"/>
            <a:ext cx="506730" cy="21717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TA02</a:t>
            </a:r>
            <a:endParaRPr lang="fr-FR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7" name="Zone de texte 19877"/>
          <p:cNvSpPr txBox="1"/>
          <p:nvPr/>
        </p:nvSpPr>
        <p:spPr>
          <a:xfrm rot="5400000">
            <a:off x="4252274" y="2871490"/>
            <a:ext cx="492760" cy="28956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EX01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" name="Zone de texte 19878"/>
          <p:cNvSpPr txBox="1"/>
          <p:nvPr/>
        </p:nvSpPr>
        <p:spPr>
          <a:xfrm>
            <a:off x="5956933" y="3510286"/>
            <a:ext cx="723899" cy="2533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HEAT01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9" name="Zone de texte 19879"/>
          <p:cNvSpPr txBox="1"/>
          <p:nvPr/>
        </p:nvSpPr>
        <p:spPr>
          <a:xfrm>
            <a:off x="5204828" y="1747851"/>
            <a:ext cx="394335" cy="2533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P01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0" name="Zone de texte 19880"/>
          <p:cNvSpPr txBox="1"/>
          <p:nvPr/>
        </p:nvSpPr>
        <p:spPr>
          <a:xfrm>
            <a:off x="6246493" y="1865250"/>
            <a:ext cx="394335" cy="28956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P02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" name="Zone de texte 19881"/>
          <p:cNvSpPr txBox="1"/>
          <p:nvPr/>
        </p:nvSpPr>
        <p:spPr>
          <a:xfrm>
            <a:off x="7078978" y="3095593"/>
            <a:ext cx="394335" cy="2533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P03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" name="Zone de texte 19882"/>
          <p:cNvSpPr txBox="1"/>
          <p:nvPr/>
        </p:nvSpPr>
        <p:spPr>
          <a:xfrm>
            <a:off x="5911213" y="2502055"/>
            <a:ext cx="579120" cy="2533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 b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MCM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3" name="Zone de texte 19883"/>
          <p:cNvSpPr txBox="1"/>
          <p:nvPr/>
        </p:nvSpPr>
        <p:spPr>
          <a:xfrm>
            <a:off x="5513068" y="2878989"/>
            <a:ext cx="506730" cy="28956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 b="1">
                <a:solidFill>
                  <a:srgbClr val="92CDD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4" name="Zone de texte 19884"/>
          <p:cNvSpPr txBox="1"/>
          <p:nvPr/>
        </p:nvSpPr>
        <p:spPr>
          <a:xfrm>
            <a:off x="6966410" y="1984343"/>
            <a:ext cx="443865" cy="2889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 b="1">
                <a:solidFill>
                  <a:srgbClr val="4F81B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CSC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5" name="Zone de texte 19885"/>
          <p:cNvSpPr txBox="1"/>
          <p:nvPr/>
        </p:nvSpPr>
        <p:spPr>
          <a:xfrm>
            <a:off x="4698098" y="1458546"/>
            <a:ext cx="579120" cy="28956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HSC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6" name="Zone de texte 19886"/>
          <p:cNvSpPr txBox="1"/>
          <p:nvPr/>
        </p:nvSpPr>
        <p:spPr>
          <a:xfrm>
            <a:off x="8164828" y="1214019"/>
            <a:ext cx="289560" cy="2533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7" name="Zone de texte 19887"/>
          <p:cNvSpPr txBox="1"/>
          <p:nvPr/>
        </p:nvSpPr>
        <p:spPr>
          <a:xfrm>
            <a:off x="7947658" y="1214019"/>
            <a:ext cx="434340" cy="32575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8" name="Zone de texte 19888"/>
          <p:cNvSpPr txBox="1"/>
          <p:nvPr/>
        </p:nvSpPr>
        <p:spPr>
          <a:xfrm>
            <a:off x="7621903" y="1214019"/>
            <a:ext cx="361950" cy="3619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en-GB" sz="1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fr-FR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" name="Image 1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9" y="911756"/>
            <a:ext cx="3598640" cy="2021525"/>
          </a:xfrm>
          <a:prstGeom prst="rect">
            <a:avLst/>
          </a:prstGeom>
        </p:spPr>
      </p:pic>
      <p:sp>
        <p:nvSpPr>
          <p:cNvPr id="123" name="ZoneTexte 122"/>
          <p:cNvSpPr txBox="1"/>
          <p:nvPr/>
        </p:nvSpPr>
        <p:spPr>
          <a:xfrm>
            <a:off x="120981" y="3750665"/>
            <a:ext cx="944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3 modes </a:t>
            </a:r>
            <a:endParaRPr lang="fr-FR" sz="1600" dirty="0"/>
          </a:p>
        </p:txBody>
      </p:sp>
      <p:sp>
        <p:nvSpPr>
          <p:cNvPr id="124" name="Flèche vers le bas 123"/>
          <p:cNvSpPr/>
          <p:nvPr/>
        </p:nvSpPr>
        <p:spPr>
          <a:xfrm rot="2700000" flipV="1">
            <a:off x="936884" y="3425175"/>
            <a:ext cx="257175" cy="349182"/>
          </a:xfrm>
          <a:prstGeom prst="down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ZoneTexte 124"/>
          <p:cNvSpPr txBox="1"/>
          <p:nvPr/>
        </p:nvSpPr>
        <p:spPr>
          <a:xfrm>
            <a:off x="1238618" y="3230435"/>
            <a:ext cx="2253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Hydraulic</a:t>
            </a:r>
            <a:r>
              <a:rPr lang="fr-FR" sz="1600" dirty="0" smtClean="0"/>
              <a:t> (T1=T2=T3(°C))</a:t>
            </a:r>
            <a:endParaRPr lang="fr-FR" sz="1600" dirty="0"/>
          </a:p>
        </p:txBody>
      </p:sp>
      <p:sp>
        <p:nvSpPr>
          <p:cNvPr id="126" name="Flèche vers le bas 125"/>
          <p:cNvSpPr/>
          <p:nvPr/>
        </p:nvSpPr>
        <p:spPr>
          <a:xfrm rot="18900000">
            <a:off x="955242" y="4082042"/>
            <a:ext cx="257175" cy="349182"/>
          </a:xfrm>
          <a:prstGeom prst="down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ZoneTexte 126"/>
          <p:cNvSpPr txBox="1"/>
          <p:nvPr/>
        </p:nvSpPr>
        <p:spPr>
          <a:xfrm>
            <a:off x="1279852" y="4244782"/>
            <a:ext cx="2978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Transitory</a:t>
            </a:r>
            <a:r>
              <a:rPr lang="fr-FR" sz="1600" dirty="0" smtClean="0"/>
              <a:t> (T1 </a:t>
            </a:r>
            <a:r>
              <a:rPr lang="fr-FR" sz="1600" dirty="0" smtClean="0">
                <a:sym typeface="Wingdings" panose="05000000000000000000" pitchFamily="2" charset="2"/>
              </a:rPr>
              <a:t> or </a:t>
            </a:r>
            <a:r>
              <a:rPr lang="fr-FR" sz="1600" dirty="0" smtClean="0"/>
              <a:t>, T2=T3(°C))</a:t>
            </a:r>
            <a:endParaRPr lang="fr-FR" sz="1600" dirty="0"/>
          </a:p>
        </p:txBody>
      </p:sp>
      <p:sp>
        <p:nvSpPr>
          <p:cNvPr id="128" name="Flèche vers le bas 127"/>
          <p:cNvSpPr/>
          <p:nvPr/>
        </p:nvSpPr>
        <p:spPr>
          <a:xfrm rot="16200000">
            <a:off x="1129833" y="3740237"/>
            <a:ext cx="257175" cy="349182"/>
          </a:xfrm>
          <a:prstGeom prst="down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ZoneTexte 128"/>
          <p:cNvSpPr txBox="1"/>
          <p:nvPr/>
        </p:nvSpPr>
        <p:spPr>
          <a:xfrm>
            <a:off x="1424574" y="3627554"/>
            <a:ext cx="2584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Thermohydr</a:t>
            </a:r>
            <a:r>
              <a:rPr lang="fr-FR" sz="1600" dirty="0" smtClean="0"/>
              <a:t>. (T1</a:t>
            </a:r>
            <a:r>
              <a:rPr lang="fr-FR" sz="2400" b="1" dirty="0" smtClean="0"/>
              <a:t>≠</a:t>
            </a:r>
            <a:r>
              <a:rPr lang="fr-FR" sz="1600" dirty="0" smtClean="0"/>
              <a:t>T2=T3(°C))</a:t>
            </a:r>
            <a:endParaRPr lang="fr-FR" sz="1600" dirty="0"/>
          </a:p>
        </p:txBody>
      </p:sp>
      <p:sp>
        <p:nvSpPr>
          <p:cNvPr id="130" name="ZoneTexte 129"/>
          <p:cNvSpPr txBox="1"/>
          <p:nvPr/>
        </p:nvSpPr>
        <p:spPr>
          <a:xfrm>
            <a:off x="6615053" y="3548560"/>
            <a:ext cx="1341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Qmax</a:t>
            </a:r>
            <a:r>
              <a:rPr lang="fr-FR" sz="1400" dirty="0" smtClean="0"/>
              <a:t>=400m</a:t>
            </a:r>
            <a:r>
              <a:rPr lang="fr-FR" sz="1400" baseline="30000" dirty="0" smtClean="0"/>
              <a:t>3</a:t>
            </a:r>
            <a:r>
              <a:rPr lang="fr-FR" sz="1400" dirty="0" smtClean="0"/>
              <a:t>/h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3999487" y="835637"/>
            <a:ext cx="9685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T</a:t>
            </a:r>
            <a:r>
              <a:rPr lang="fr-FR" sz="1400" dirty="0"/>
              <a:t>(°C)&lt;60°C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5919573" y="1005434"/>
            <a:ext cx="9685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T</a:t>
            </a:r>
            <a:r>
              <a:rPr lang="fr-FR" sz="1400" dirty="0"/>
              <a:t>(°</a:t>
            </a:r>
            <a:r>
              <a:rPr lang="fr-FR" sz="1400" dirty="0" smtClean="0"/>
              <a:t>C)=10°C</a:t>
            </a:r>
            <a:endParaRPr lang="fr-FR" sz="1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4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023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fr-FR" dirty="0" smtClean="0"/>
              <a:t>MICAS MODEL – HOT PLENUM</a:t>
            </a:r>
            <a:endParaRPr lang="fr-FR" dirty="0"/>
          </a:p>
        </p:txBody>
      </p:sp>
      <p:grpSp>
        <p:nvGrpSpPr>
          <p:cNvPr id="5" name="Groupe 4"/>
          <p:cNvGrpSpPr>
            <a:grpSpLocks noChangeAspect="1"/>
          </p:cNvGrpSpPr>
          <p:nvPr/>
        </p:nvGrpSpPr>
        <p:grpSpPr>
          <a:xfrm>
            <a:off x="6072086" y="813910"/>
            <a:ext cx="2897835" cy="3781703"/>
            <a:chOff x="24312730" y="25490331"/>
            <a:chExt cx="6155513" cy="7355077"/>
          </a:xfrm>
        </p:grpSpPr>
        <p:pic>
          <p:nvPicPr>
            <p:cNvPr id="6" name="Image 5"/>
            <p:cNvPicPr preferRelativeResize="0">
              <a:picLocks noChangeAspect="1"/>
            </p:cNvPicPr>
            <p:nvPr/>
          </p:nvPicPr>
          <p:blipFill rotWithShape="1">
            <a:blip r:embed="rId2" cstate="print"/>
            <a:srcRect l="10786" t="8725" r="10496" b="7104"/>
            <a:stretch/>
          </p:blipFill>
          <p:spPr bwMode="auto">
            <a:xfrm>
              <a:off x="24312730" y="25490331"/>
              <a:ext cx="6155513" cy="735507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Zone de texte 120"/>
            <p:cNvSpPr txBox="1"/>
            <p:nvPr/>
          </p:nvSpPr>
          <p:spPr>
            <a:xfrm rot="5400000">
              <a:off x="24514840" y="27577909"/>
              <a:ext cx="1516128" cy="334012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hangingPunct="0">
                <a:lnSpc>
                  <a:spcPts val="1400"/>
                </a:lnSpc>
                <a:spcAft>
                  <a:spcPts val="0"/>
                </a:spcAft>
              </a:pPr>
              <a:r>
                <a:rPr lang="fr-FR" sz="1400" dirty="0" err="1">
                  <a:solidFill>
                    <a:srgbClr val="000000"/>
                  </a:solidFill>
                  <a:effectLst/>
                  <a:latin typeface="+mj-lt"/>
                  <a:ea typeface="Times New Roman"/>
                  <a:cs typeface="Times New Roman"/>
                </a:rPr>
                <a:t>Pump</a:t>
              </a:r>
              <a:r>
                <a:rPr lang="fr-FR" sz="1400" dirty="0">
                  <a:solidFill>
                    <a:srgbClr val="000000"/>
                  </a:solidFill>
                  <a:effectLst/>
                  <a:latin typeface="+mj-lt"/>
                  <a:ea typeface="Times New Roman"/>
                  <a:cs typeface="Times New Roman"/>
                </a:rPr>
                <a:t> </a:t>
              </a:r>
              <a:r>
                <a:rPr lang="fr-FR" sz="1400" dirty="0" err="1">
                  <a:solidFill>
                    <a:srgbClr val="000000"/>
                  </a:solidFill>
                  <a:effectLst/>
                  <a:latin typeface="+mj-lt"/>
                  <a:ea typeface="Times New Roman"/>
                  <a:cs typeface="Times New Roman"/>
                </a:rPr>
                <a:t>pit</a:t>
              </a:r>
              <a:endParaRPr lang="fr-FR" sz="1400" dirty="0">
                <a:solidFill>
                  <a:srgbClr val="000000"/>
                </a:solidFill>
                <a:effectLst/>
                <a:latin typeface="+mj-lt"/>
                <a:ea typeface="Times New Roman"/>
                <a:cs typeface="Times New Roman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8855205" y="26955285"/>
              <a:ext cx="1020363" cy="598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IHX</a:t>
              </a:r>
              <a:endParaRPr lang="fr-FR" sz="1400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6729964" y="29460256"/>
              <a:ext cx="1226718" cy="4920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 smtClean="0"/>
                <a:t>Core</a:t>
              </a:r>
              <a:endParaRPr lang="fr-FR" sz="14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6740352" y="26830463"/>
              <a:ext cx="1090602" cy="4920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A</a:t>
              </a:r>
              <a:r>
                <a:rPr lang="fr-FR" sz="1400" dirty="0" smtClean="0"/>
                <a:t>CS</a:t>
              </a:r>
              <a:endParaRPr lang="fr-FR" sz="1400" dirty="0"/>
            </a:p>
          </p:txBody>
        </p:sp>
      </p:grpSp>
      <p:pic>
        <p:nvPicPr>
          <p:cNvPr id="11" name="Picture 3" descr="D:\2015 12 09 cea micas ld\2015 12 09 micas _0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95" y="679479"/>
            <a:ext cx="3887900" cy="259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091858" y="1478941"/>
            <a:ext cx="620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</a:t>
            </a:r>
            <a:r>
              <a:rPr lang="fr-FR" sz="1200" dirty="0" smtClean="0">
                <a:solidFill>
                  <a:schemeClr val="bg1"/>
                </a:solidFill>
              </a:rPr>
              <a:t>CS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 rot="17613290">
            <a:off x="2875441" y="1778325"/>
            <a:ext cx="497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IHX1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69221" y="2094717"/>
            <a:ext cx="608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P03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 rot="4093767">
            <a:off x="1094926" y="2018838"/>
            <a:ext cx="497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IHX4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 rot="4723081">
            <a:off x="1372422" y="1466561"/>
            <a:ext cx="497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IHX3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 rot="17191685">
            <a:off x="2592167" y="1273225"/>
            <a:ext cx="497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IHX2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 rot="17074489">
            <a:off x="2690644" y="1454825"/>
            <a:ext cx="59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P01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 rot="4963713">
            <a:off x="1566363" y="1456857"/>
            <a:ext cx="59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P02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109615" y="2272519"/>
            <a:ext cx="620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>
                <a:solidFill>
                  <a:schemeClr val="bg1"/>
                </a:solidFill>
              </a:rPr>
              <a:t>Core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52134" y="2566997"/>
            <a:ext cx="2456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ACS: Above Core Structure</a:t>
            </a:r>
          </a:p>
          <a:p>
            <a:r>
              <a:rPr lang="en-US" sz="1200" i="1" dirty="0" smtClean="0">
                <a:solidFill>
                  <a:schemeClr val="bg1"/>
                </a:solidFill>
              </a:rPr>
              <a:t>IHX: Intermediate Heat Exchanger</a:t>
            </a:r>
          </a:p>
          <a:p>
            <a:r>
              <a:rPr lang="en-US" sz="1200" i="1" dirty="0" smtClean="0">
                <a:solidFill>
                  <a:schemeClr val="bg1"/>
                </a:solidFill>
              </a:rPr>
              <a:t>P0x: Pump </a:t>
            </a:r>
            <a:r>
              <a:rPr lang="en-US" sz="1200" i="1" dirty="0" err="1" smtClean="0">
                <a:solidFill>
                  <a:schemeClr val="bg1"/>
                </a:solidFill>
              </a:rPr>
              <a:t>n°x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0103" y="3398483"/>
            <a:ext cx="6135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1600" dirty="0" smtClean="0"/>
              <a:t>Sector : 360° ; Scale : 1/6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1600" dirty="0" smtClean="0"/>
              <a:t>3 </a:t>
            </a:r>
            <a:r>
              <a:rPr lang="en-US" sz="1600" dirty="0"/>
              <a:t>flow distribution </a:t>
            </a:r>
            <a:r>
              <a:rPr lang="en-US" sz="1600" dirty="0" smtClean="0"/>
              <a:t>zones </a:t>
            </a:r>
            <a:r>
              <a:rPr lang="en-US" sz="1600" dirty="0"/>
              <a:t>in the MICAS core: fission zone, reflector  and internal assembly storage.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Built in transparent polymer (PMMA) for optical  measurements </a:t>
            </a: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External </a:t>
            </a:r>
            <a:r>
              <a:rPr lang="en-US" sz="1600" dirty="0"/>
              <a:t>vessel made of 12 plane walls to enhance the optical access</a:t>
            </a:r>
            <a:endParaRPr lang="fr-FR" sz="1600" dirty="0"/>
          </a:p>
        </p:txBody>
      </p:sp>
      <p:sp>
        <p:nvSpPr>
          <p:cNvPr id="24" name="Rectangle 23"/>
          <p:cNvSpPr/>
          <p:nvPr/>
        </p:nvSpPr>
        <p:spPr>
          <a:xfrm>
            <a:off x="6183531" y="827356"/>
            <a:ext cx="1337473" cy="288147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>
            <a:spAutoFit/>
          </a:bodyPr>
          <a:lstStyle/>
          <a:p>
            <a:r>
              <a:rPr lang="en-US" sz="1400" dirty="0"/>
              <a:t>External vessel </a:t>
            </a:r>
            <a:endParaRPr lang="fr-FR" sz="1400" dirty="0"/>
          </a:p>
        </p:txBody>
      </p:sp>
      <p:sp>
        <p:nvSpPr>
          <p:cNvPr id="25" name="Zone de texte 120"/>
          <p:cNvSpPr txBox="1"/>
          <p:nvPr/>
        </p:nvSpPr>
        <p:spPr>
          <a:xfrm rot="5400000">
            <a:off x="7074473" y="3710343"/>
            <a:ext cx="696334" cy="152317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hangingPunct="0">
              <a:lnSpc>
                <a:spcPts val="1400"/>
              </a:lnSpc>
              <a:spcAft>
                <a:spcPts val="0"/>
              </a:spcAft>
            </a:pPr>
            <a:r>
              <a:rPr lang="fr-FR" sz="1400" dirty="0" smtClean="0">
                <a:solidFill>
                  <a:srgbClr val="000000"/>
                </a:solidFill>
                <a:effectLst/>
                <a:latin typeface="+mj-lt"/>
                <a:ea typeface="Times New Roman"/>
                <a:cs typeface="Times New Roman"/>
              </a:rPr>
              <a:t>Fission</a:t>
            </a:r>
            <a:endParaRPr lang="fr-FR" sz="1400" dirty="0">
              <a:solidFill>
                <a:srgbClr val="000000"/>
              </a:solidFill>
              <a:effectLst/>
              <a:latin typeface="+mj-lt"/>
              <a:ea typeface="Times New Roman"/>
              <a:cs typeface="Times New Roman"/>
            </a:endParaRPr>
          </a:p>
        </p:txBody>
      </p:sp>
      <p:sp>
        <p:nvSpPr>
          <p:cNvPr id="26" name="Zone de texte 120"/>
          <p:cNvSpPr txBox="1"/>
          <p:nvPr/>
        </p:nvSpPr>
        <p:spPr>
          <a:xfrm rot="5400000">
            <a:off x="6742736" y="3735035"/>
            <a:ext cx="792087" cy="152318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hangingPunct="0">
              <a:lnSpc>
                <a:spcPts val="1400"/>
              </a:lnSpc>
              <a:spcAft>
                <a:spcPts val="0"/>
              </a:spcAft>
            </a:pPr>
            <a:r>
              <a:rPr lang="fr-FR" sz="1400" dirty="0" err="1" smtClean="0">
                <a:solidFill>
                  <a:srgbClr val="000000"/>
                </a:solidFill>
                <a:effectLst/>
                <a:latin typeface="+mj-lt"/>
                <a:ea typeface="Times New Roman"/>
                <a:cs typeface="Times New Roman"/>
              </a:rPr>
              <a:t>Reflector</a:t>
            </a:r>
            <a:endParaRPr lang="fr-FR" sz="1400" dirty="0">
              <a:solidFill>
                <a:srgbClr val="000000"/>
              </a:solidFill>
              <a:effectLst/>
              <a:latin typeface="+mj-lt"/>
              <a:ea typeface="Times New Roman"/>
              <a:cs typeface="Times New Roman"/>
            </a:endParaRPr>
          </a:p>
        </p:txBody>
      </p:sp>
      <p:sp>
        <p:nvSpPr>
          <p:cNvPr id="27" name="Zone de texte 120"/>
          <p:cNvSpPr txBox="1"/>
          <p:nvPr/>
        </p:nvSpPr>
        <p:spPr>
          <a:xfrm rot="5400000">
            <a:off x="6543322" y="3727158"/>
            <a:ext cx="792087" cy="152318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hangingPunct="0">
              <a:lnSpc>
                <a:spcPts val="1400"/>
              </a:lnSpc>
              <a:spcAft>
                <a:spcPts val="0"/>
              </a:spcAft>
            </a:pPr>
            <a:r>
              <a:rPr lang="fr-FR" sz="1400" dirty="0" smtClean="0">
                <a:solidFill>
                  <a:srgbClr val="000000"/>
                </a:solidFill>
                <a:effectLst/>
                <a:latin typeface="+mj-lt"/>
                <a:ea typeface="Times New Roman"/>
                <a:cs typeface="Times New Roman"/>
              </a:rPr>
              <a:t>Int. </a:t>
            </a:r>
            <a:r>
              <a:rPr lang="fr-FR" sz="1400" dirty="0" err="1" smtClean="0">
                <a:solidFill>
                  <a:srgbClr val="000000"/>
                </a:solidFill>
                <a:effectLst/>
                <a:latin typeface="+mj-lt"/>
                <a:ea typeface="Times New Roman"/>
                <a:cs typeface="Times New Roman"/>
              </a:rPr>
              <a:t>Stor</a:t>
            </a:r>
            <a:r>
              <a:rPr lang="fr-FR" sz="1400" dirty="0" smtClean="0">
                <a:solidFill>
                  <a:srgbClr val="000000"/>
                </a:solidFill>
                <a:effectLst/>
                <a:latin typeface="+mj-lt"/>
                <a:ea typeface="Times New Roman"/>
                <a:cs typeface="Times New Roman"/>
              </a:rPr>
              <a:t>.</a:t>
            </a:r>
            <a:endParaRPr lang="fr-FR" sz="1400" dirty="0">
              <a:solidFill>
                <a:srgbClr val="000000"/>
              </a:solidFill>
              <a:effectLst/>
              <a:latin typeface="+mj-lt"/>
              <a:ea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5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075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fr-FR" dirty="0" smtClean="0"/>
              <a:t>VELOCITY MEASUREMENT - EXPERIMENTAL SETUP</a:t>
            </a:r>
            <a:endParaRPr lang="fr-FR" dirty="0"/>
          </a:p>
        </p:txBody>
      </p:sp>
      <p:sp>
        <p:nvSpPr>
          <p:cNvPr id="5" name="Flèche gauche 4"/>
          <p:cNvSpPr/>
          <p:nvPr/>
        </p:nvSpPr>
        <p:spPr>
          <a:xfrm rot="10800000">
            <a:off x="152400" y="730748"/>
            <a:ext cx="583851" cy="335437"/>
          </a:xfrm>
          <a:prstGeom prst="lef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35407" y="568904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 Image Velocity</a:t>
            </a:r>
          </a:p>
          <a:p>
            <a:r>
              <a:rPr lang="en-US" dirty="0" smtClean="0"/>
              <a:t>Average velocities (10 s at 15 Hz)</a:t>
            </a:r>
            <a:endParaRPr lang="en-US" dirty="0"/>
          </a:p>
        </p:txBody>
      </p:sp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5315564" y="636230"/>
            <a:ext cx="2600247" cy="2739298"/>
            <a:chOff x="2915816" y="1196752"/>
            <a:chExt cx="3562350" cy="3752850"/>
          </a:xfrm>
        </p:grpSpPr>
        <p:pic>
          <p:nvPicPr>
            <p:cNvPr id="8" name="Image 4" descr="IMG_094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4" t="23918" r="30609" b="28726"/>
            <a:stretch>
              <a:fillRect/>
            </a:stretch>
          </p:blipFill>
          <p:spPr bwMode="auto">
            <a:xfrm>
              <a:off x="2915816" y="1196752"/>
              <a:ext cx="3562350" cy="375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 de texte 26"/>
            <p:cNvSpPr txBox="1">
              <a:spLocks noChangeArrowheads="1"/>
            </p:cNvSpPr>
            <p:nvPr/>
          </p:nvSpPr>
          <p:spPr bwMode="auto">
            <a:xfrm>
              <a:off x="3167843" y="4477796"/>
              <a:ext cx="863723" cy="3193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SimSun" pitchFamily="2" charset="-122"/>
                  <a:cs typeface="Times New Roman" pitchFamily="18" charset="0"/>
                </a:rPr>
                <a:t>Laser</a:t>
              </a:r>
              <a:endParaRPr kumimoji="0" lang="en-US" alt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10" name="Zone de texte 27"/>
            <p:cNvSpPr txBox="1">
              <a:spLocks noChangeArrowheads="1"/>
            </p:cNvSpPr>
            <p:nvPr/>
          </p:nvSpPr>
          <p:spPr bwMode="auto">
            <a:xfrm>
              <a:off x="3006128" y="3271344"/>
              <a:ext cx="1094013" cy="344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SimSun" pitchFamily="2" charset="-122"/>
                  <a:cs typeface="Times New Roman" pitchFamily="18" charset="0"/>
                </a:rPr>
                <a:t>Camera</a:t>
              </a:r>
              <a:endParaRPr kumimoji="0" lang="en-US" alt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3887416" y="1606895"/>
              <a:ext cx="2348865" cy="2813685"/>
              <a:chOff x="3234690" y="3136900"/>
              <a:chExt cx="2348865" cy="2813685"/>
            </a:xfrm>
          </p:grpSpPr>
          <p:cxnSp>
            <p:nvCxnSpPr>
              <p:cNvPr id="14" name="Connecteur droit 13"/>
              <p:cNvCxnSpPr/>
              <p:nvPr/>
            </p:nvCxnSpPr>
            <p:spPr>
              <a:xfrm flipV="1">
                <a:off x="3234690" y="3536315"/>
                <a:ext cx="1155700" cy="224028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 flipV="1">
                <a:off x="3448050" y="4439920"/>
                <a:ext cx="1882140" cy="1510665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 flipV="1">
                <a:off x="4391025" y="3136900"/>
                <a:ext cx="1192530" cy="40386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Zone de texte 31"/>
            <p:cNvSpPr txBox="1">
              <a:spLocks noChangeArrowheads="1"/>
            </p:cNvSpPr>
            <p:nvPr/>
          </p:nvSpPr>
          <p:spPr bwMode="auto">
            <a:xfrm rot="19281047">
              <a:off x="5153306" y="3491465"/>
              <a:ext cx="934607" cy="6846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SimSun" pitchFamily="2" charset="-122"/>
                  <a:cs typeface="Times New Roman" pitchFamily="18" charset="0"/>
                </a:rPr>
                <a:t>Laser sheet</a:t>
              </a:r>
              <a:endParaRPr kumimoji="0" lang="en-US" alt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13" name="Zone de texte 113"/>
            <p:cNvSpPr txBox="1">
              <a:spLocks noChangeArrowheads="1"/>
            </p:cNvSpPr>
            <p:nvPr/>
          </p:nvSpPr>
          <p:spPr bwMode="auto">
            <a:xfrm>
              <a:off x="3006129" y="1352317"/>
              <a:ext cx="1110830" cy="6584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SimSun" pitchFamily="2" charset="-122"/>
                  <a:cs typeface="Times New Roman" pitchFamily="18" charset="0"/>
                </a:rPr>
                <a:t>External pool</a:t>
              </a:r>
              <a:endParaRPr kumimoji="0" lang="en-US" alt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</p:grpSp>
      <p:sp>
        <p:nvSpPr>
          <p:cNvPr id="17" name="Rectangle 30"/>
          <p:cNvSpPr>
            <a:spLocks noChangeAspect="1" noChangeArrowheads="1"/>
          </p:cNvSpPr>
          <p:nvPr/>
        </p:nvSpPr>
        <p:spPr bwMode="auto">
          <a:xfrm>
            <a:off x="247011" y="2326766"/>
            <a:ext cx="137162" cy="20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57"/>
          <p:cNvSpPr>
            <a:spLocks noChangeAspect="1" noChangeArrowheads="1"/>
          </p:cNvSpPr>
          <p:nvPr/>
        </p:nvSpPr>
        <p:spPr bwMode="auto">
          <a:xfrm>
            <a:off x="399411" y="2707766"/>
            <a:ext cx="137162" cy="20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59"/>
          <p:cNvSpPr>
            <a:spLocks noChangeAspect="1" noChangeArrowheads="1"/>
          </p:cNvSpPr>
          <p:nvPr/>
        </p:nvSpPr>
        <p:spPr bwMode="auto">
          <a:xfrm>
            <a:off x="399411" y="2707766"/>
            <a:ext cx="137162" cy="20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e 19"/>
          <p:cNvGrpSpPr>
            <a:grpSpLocks noChangeAspect="1"/>
          </p:cNvGrpSpPr>
          <p:nvPr/>
        </p:nvGrpSpPr>
        <p:grpSpPr>
          <a:xfrm>
            <a:off x="426522" y="1266820"/>
            <a:ext cx="3556825" cy="3652131"/>
            <a:chOff x="251520" y="1943048"/>
            <a:chExt cx="4790380" cy="4918740"/>
          </a:xfrm>
        </p:grpSpPr>
        <p:pic>
          <p:nvPicPr>
            <p:cNvPr id="21" name="Image 3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175" y="2123304"/>
              <a:ext cx="4057650" cy="3981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 51" descr="cuv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524" y="1943048"/>
              <a:ext cx="4413250" cy="429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Zone de texte 40"/>
            <p:cNvSpPr txBox="1">
              <a:spLocks noChangeArrowheads="1"/>
            </p:cNvSpPr>
            <p:nvPr/>
          </p:nvSpPr>
          <p:spPr bwMode="auto">
            <a:xfrm>
              <a:off x="2846174" y="5293739"/>
              <a:ext cx="409892" cy="2259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SimSun" pitchFamily="2" charset="-122"/>
                  <a:cs typeface="Arial" pitchFamily="34" charset="0"/>
                </a:rPr>
                <a:t>Plug</a:t>
              </a:r>
              <a:endPara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Zone de texte 41"/>
            <p:cNvSpPr txBox="1">
              <a:spLocks noChangeArrowheads="1"/>
            </p:cNvSpPr>
            <p:nvPr/>
          </p:nvSpPr>
          <p:spPr bwMode="auto">
            <a:xfrm>
              <a:off x="2811248" y="2206535"/>
              <a:ext cx="649486" cy="2430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SimSun" pitchFamily="2" charset="-122"/>
                  <a:cs typeface="Arial" pitchFamily="34" charset="0"/>
                </a:rPr>
                <a:t>Cask</a:t>
              </a:r>
              <a:endPara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Zone de texte 45"/>
            <p:cNvSpPr txBox="1">
              <a:spLocks noChangeArrowheads="1"/>
            </p:cNvSpPr>
            <p:nvPr/>
          </p:nvSpPr>
          <p:spPr bwMode="auto">
            <a:xfrm>
              <a:off x="1254351" y="4652141"/>
              <a:ext cx="513026" cy="2095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SimSun" pitchFamily="2" charset="-122"/>
                  <a:cs typeface="Arial" pitchFamily="34" charset="0"/>
                </a:rPr>
                <a:t>IHX4</a:t>
              </a:r>
              <a:endPara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Zone de texte 33"/>
            <p:cNvSpPr txBox="1">
              <a:spLocks noChangeArrowheads="1"/>
            </p:cNvSpPr>
            <p:nvPr/>
          </p:nvSpPr>
          <p:spPr bwMode="auto">
            <a:xfrm>
              <a:off x="2660871" y="4114029"/>
              <a:ext cx="468673" cy="2052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SimSun" pitchFamily="2" charset="-122"/>
                  <a:cs typeface="Arial" pitchFamily="34" charset="0"/>
                </a:rPr>
                <a:t>ACS</a:t>
              </a:r>
              <a:endPara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Zone de texte 34"/>
            <p:cNvSpPr txBox="1">
              <a:spLocks noChangeArrowheads="1"/>
            </p:cNvSpPr>
            <p:nvPr/>
          </p:nvSpPr>
          <p:spPr bwMode="auto">
            <a:xfrm>
              <a:off x="2271499" y="3108273"/>
              <a:ext cx="389372" cy="2380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SimSun" pitchFamily="2" charset="-122"/>
                  <a:cs typeface="Arial" pitchFamily="34" charset="0"/>
                </a:rPr>
                <a:t>Core</a:t>
              </a:r>
              <a:endPara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8" name="Image 39" descr="Sans titr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5941">
              <a:off x="672338" y="5337439"/>
              <a:ext cx="741362" cy="64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 46" descr="Résultat de recherche d'images pour &quot;appareil photo vu de dos&quot;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9790">
              <a:off x="3644026" y="5898848"/>
              <a:ext cx="641350" cy="487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Zone de texte 47"/>
            <p:cNvSpPr txBox="1">
              <a:spLocks noChangeArrowheads="1"/>
            </p:cNvSpPr>
            <p:nvPr/>
          </p:nvSpPr>
          <p:spPr bwMode="auto">
            <a:xfrm>
              <a:off x="3057723" y="6309320"/>
              <a:ext cx="1060380" cy="552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SimSun" pitchFamily="2" charset="-122"/>
                  <a:cs typeface="Arial" pitchFamily="34" charset="0"/>
                </a:rPr>
                <a:t>CD camera (4 </a:t>
              </a:r>
              <a:r>
                <a:rPr kumimoji="0" lang="en-US" altLang="fr-FR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SimSun" pitchFamily="2" charset="-122"/>
                  <a:cs typeface="Arial" pitchFamily="34" charset="0"/>
                </a:rPr>
                <a:t>Mpix</a:t>
              </a: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SimSun" pitchFamily="2" charset="-122"/>
                  <a:cs typeface="Arial" pitchFamily="34" charset="0"/>
                </a:rPr>
                <a:t>)</a:t>
              </a:r>
              <a:endPara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Zone de texte 48"/>
            <p:cNvSpPr txBox="1">
              <a:spLocks noChangeArrowheads="1"/>
            </p:cNvSpPr>
            <p:nvPr/>
          </p:nvSpPr>
          <p:spPr bwMode="auto">
            <a:xfrm>
              <a:off x="431650" y="5941811"/>
              <a:ext cx="1044774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SimSun" pitchFamily="2" charset="-122"/>
                  <a:cs typeface="Arial" pitchFamily="34" charset="0"/>
                </a:rPr>
                <a:t>Double pulse laser</a:t>
              </a:r>
              <a:endPara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Zone de texte 52"/>
            <p:cNvSpPr txBox="1">
              <a:spLocks noChangeArrowheads="1"/>
            </p:cNvSpPr>
            <p:nvPr/>
          </p:nvSpPr>
          <p:spPr bwMode="auto">
            <a:xfrm>
              <a:off x="753468" y="2316111"/>
              <a:ext cx="938212" cy="485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SimSun" pitchFamily="2" charset="-122"/>
                  <a:cs typeface="Arial" pitchFamily="34" charset="0"/>
                </a:rPr>
                <a:t>External pool</a:t>
              </a:r>
              <a:endPara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Zone de texte 53"/>
            <p:cNvSpPr txBox="1">
              <a:spLocks noChangeArrowheads="1"/>
            </p:cNvSpPr>
            <p:nvPr/>
          </p:nvSpPr>
          <p:spPr bwMode="auto">
            <a:xfrm>
              <a:off x="2562036" y="6142529"/>
              <a:ext cx="470454" cy="4338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SimSun" pitchFamily="2" charset="-122"/>
                  <a:cs typeface="Times New Roman" pitchFamily="18" charset="0"/>
                </a:rPr>
                <a:t>0°</a:t>
              </a:r>
              <a:endPara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34" name="Zone de texte 54"/>
            <p:cNvSpPr txBox="1">
              <a:spLocks noChangeArrowheads="1"/>
            </p:cNvSpPr>
            <p:nvPr/>
          </p:nvSpPr>
          <p:spPr bwMode="auto">
            <a:xfrm>
              <a:off x="4644008" y="3956444"/>
              <a:ext cx="397892" cy="257175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SimSun" pitchFamily="2" charset="-122"/>
                  <a:cs typeface="Times New Roman" pitchFamily="18" charset="0"/>
                </a:rPr>
                <a:t>90°</a:t>
              </a:r>
              <a:endPara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35" name="Zone de texte 55"/>
            <p:cNvSpPr txBox="1">
              <a:spLocks noChangeArrowheads="1"/>
            </p:cNvSpPr>
            <p:nvPr/>
          </p:nvSpPr>
          <p:spPr bwMode="auto">
            <a:xfrm>
              <a:off x="251520" y="3920440"/>
              <a:ext cx="462756" cy="257175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SimSun" pitchFamily="2" charset="-122"/>
                  <a:cs typeface="Times New Roman" pitchFamily="18" charset="0"/>
                </a:rPr>
                <a:t>270°</a:t>
              </a:r>
              <a:endPara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Zone de texte 45"/>
            <p:cNvSpPr txBox="1">
              <a:spLocks noChangeArrowheads="1"/>
            </p:cNvSpPr>
            <p:nvPr/>
          </p:nvSpPr>
          <p:spPr bwMode="auto">
            <a:xfrm>
              <a:off x="3800286" y="4652141"/>
              <a:ext cx="464364" cy="2095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SimSun" pitchFamily="2" charset="-122"/>
                  <a:cs typeface="Arial" pitchFamily="34" charset="0"/>
                </a:rPr>
                <a:t>IHX1</a:t>
              </a:r>
              <a:endPara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Zone de texte 45"/>
            <p:cNvSpPr txBox="1">
              <a:spLocks noChangeArrowheads="1"/>
            </p:cNvSpPr>
            <p:nvPr/>
          </p:nvSpPr>
          <p:spPr bwMode="auto">
            <a:xfrm>
              <a:off x="3812228" y="3241511"/>
              <a:ext cx="554824" cy="2095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SimSun" pitchFamily="2" charset="-122"/>
                  <a:cs typeface="Arial" pitchFamily="34" charset="0"/>
                </a:rPr>
                <a:t>IHX2</a:t>
              </a:r>
              <a:endPara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Zone de texte 45"/>
            <p:cNvSpPr txBox="1">
              <a:spLocks noChangeArrowheads="1"/>
            </p:cNvSpPr>
            <p:nvPr/>
          </p:nvSpPr>
          <p:spPr bwMode="auto">
            <a:xfrm>
              <a:off x="1254351" y="3241511"/>
              <a:ext cx="501071" cy="2306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SimSun" pitchFamily="2" charset="-122"/>
                  <a:cs typeface="Arial" pitchFamily="34" charset="0"/>
                </a:rPr>
                <a:t>IHX3</a:t>
              </a:r>
              <a:endPara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Zone de texte 45"/>
            <p:cNvSpPr txBox="1">
              <a:spLocks noChangeArrowheads="1"/>
            </p:cNvSpPr>
            <p:nvPr/>
          </p:nvSpPr>
          <p:spPr bwMode="auto">
            <a:xfrm>
              <a:off x="3980291" y="4034577"/>
              <a:ext cx="399731" cy="209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SimSun" pitchFamily="2" charset="-122"/>
                  <a:cs typeface="Arial" pitchFamily="34" charset="0"/>
                </a:rPr>
                <a:t>P01</a:t>
              </a:r>
              <a:endPara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Zone de texte 45"/>
            <p:cNvSpPr txBox="1">
              <a:spLocks noChangeArrowheads="1"/>
            </p:cNvSpPr>
            <p:nvPr/>
          </p:nvSpPr>
          <p:spPr bwMode="auto">
            <a:xfrm>
              <a:off x="1893005" y="2743929"/>
              <a:ext cx="399731" cy="209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SimSun" pitchFamily="2" charset="-122"/>
                  <a:cs typeface="Arial" pitchFamily="34" charset="0"/>
                </a:rPr>
                <a:t>P02</a:t>
              </a:r>
              <a:endPara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Zone de texte 45"/>
            <p:cNvSpPr txBox="1">
              <a:spLocks noChangeArrowheads="1"/>
            </p:cNvSpPr>
            <p:nvPr/>
          </p:nvSpPr>
          <p:spPr bwMode="auto">
            <a:xfrm>
              <a:off x="1904017" y="5148106"/>
              <a:ext cx="399731" cy="209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SimSun" pitchFamily="2" charset="-122"/>
                  <a:cs typeface="Arial" pitchFamily="34" charset="0"/>
                </a:rPr>
                <a:t>P03</a:t>
              </a:r>
              <a:endParaRPr kumimoji="0" lang="en-US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2" name="Connecteur droit 41"/>
            <p:cNvCxnSpPr/>
            <p:nvPr/>
          </p:nvCxnSpPr>
          <p:spPr>
            <a:xfrm flipV="1">
              <a:off x="1303640" y="3981465"/>
              <a:ext cx="1483995" cy="143891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00B050"/>
                  </a:gs>
                  <a:gs pos="100000">
                    <a:srgbClr val="C6E6A2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2340960" y="4463680"/>
              <a:ext cx="1459327" cy="1436632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flipH="1" flipV="1">
              <a:off x="2447006" y="4357635"/>
              <a:ext cx="1353281" cy="1542677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flipH="1" flipV="1">
              <a:off x="2231740" y="4536706"/>
              <a:ext cx="1568547" cy="136360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Flèche gauche 45"/>
          <p:cNvSpPr/>
          <p:nvPr/>
        </p:nvSpPr>
        <p:spPr>
          <a:xfrm rot="10800000">
            <a:off x="4574081" y="3590710"/>
            <a:ext cx="583851" cy="335437"/>
          </a:xfrm>
          <a:prstGeom prst="lef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5212242" y="3518702"/>
            <a:ext cx="3310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external pool reduces the optical deformations</a:t>
            </a:r>
            <a:endParaRPr lang="en-US" dirty="0"/>
          </a:p>
        </p:txBody>
      </p:sp>
      <p:sp>
        <p:nvSpPr>
          <p:cNvPr id="48" name="Flèche gauche 47"/>
          <p:cNvSpPr/>
          <p:nvPr/>
        </p:nvSpPr>
        <p:spPr>
          <a:xfrm rot="10800000">
            <a:off x="4581869" y="4202778"/>
            <a:ext cx="583851" cy="335437"/>
          </a:xfrm>
          <a:prstGeom prst="lef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5247942" y="4166774"/>
            <a:ext cx="3689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Optical access lessened by obstacles (immerged components…)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6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5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fr-FR" dirty="0" smtClean="0"/>
              <a:t>CODE VALIDATION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105162" y="711873"/>
            <a:ext cx="3857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Computations proceed </a:t>
            </a:r>
            <a:r>
              <a:rPr lang="en-US" sz="1600" dirty="0"/>
              <a:t>with </a:t>
            </a:r>
            <a:r>
              <a:rPr lang="en-US" sz="1600" dirty="0" err="1"/>
              <a:t>TrioCFD</a:t>
            </a:r>
            <a:r>
              <a:rPr lang="en-US" sz="1600" dirty="0"/>
              <a:t> prior the experimental campaign in order to avoid any </a:t>
            </a:r>
            <a:r>
              <a:rPr lang="en-US" sz="1600" dirty="0" smtClean="0"/>
              <a:t>influence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Slight </a:t>
            </a:r>
            <a:r>
              <a:rPr lang="en-US" sz="1600" dirty="0"/>
              <a:t>differences, </a:t>
            </a:r>
            <a:r>
              <a:rPr lang="en-US" sz="1600" dirty="0" smtClean="0"/>
              <a:t>but </a:t>
            </a:r>
            <a:r>
              <a:rPr lang="en-US" sz="1600" dirty="0"/>
              <a:t>rather good </a:t>
            </a:r>
            <a:r>
              <a:rPr lang="en-US" sz="1600" dirty="0" smtClean="0"/>
              <a:t>accordance in </a:t>
            </a:r>
            <a:r>
              <a:rPr lang="en-US" sz="1600" dirty="0"/>
              <a:t>terms on flow direction and magnitude</a:t>
            </a:r>
            <a:endParaRPr lang="en-US" sz="1600" dirty="0" smtClean="0"/>
          </a:p>
        </p:txBody>
      </p:sp>
      <p:pic>
        <p:nvPicPr>
          <p:cNvPr id="6" name="Image 5" descr="C:\Users\ub154735\Documents\priceles\konferenz\cfd4nrs-7\papier\figures\AZ1\AZ1-V1-786-JN_neu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726995"/>
            <a:ext cx="2049784" cy="20638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72487" y="102801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889466"/>
              </p:ext>
            </p:extLst>
          </p:nvPr>
        </p:nvGraphicFramePr>
        <p:xfrm>
          <a:off x="2567707" y="699253"/>
          <a:ext cx="2380135" cy="2126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Image bitmap" r:id="rId4" imgW="8849960" imgH="7780952" progId="Paint.Picture">
                  <p:embed/>
                </p:oleObj>
              </mc:Choice>
              <mc:Fallback>
                <p:oleObj name="Image bitmap" r:id="rId4" imgW="8849960" imgH="778095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7707" y="699253"/>
                        <a:ext cx="2380135" cy="21264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 descr="C:\Users\ub154735\Documents\priceles\konferenz\cfd4nrs-7\papier\figures\EI1\EI1-V6-786-JN_new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9549" y="2850220"/>
            <a:ext cx="2049784" cy="19122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819399" y="2850219"/>
            <a:ext cx="105877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487600"/>
              </p:ext>
            </p:extLst>
          </p:nvPr>
        </p:nvGraphicFramePr>
        <p:xfrm>
          <a:off x="2819400" y="2850220"/>
          <a:ext cx="1466850" cy="1974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Image bitmap" r:id="rId7" imgW="5439534" imgH="7257143" progId="Paint.Picture">
                  <p:embed/>
                </p:oleObj>
              </mc:Choice>
              <mc:Fallback>
                <p:oleObj name="Image bitmap" r:id="rId7" imgW="5439534" imgH="7257143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850220"/>
                        <a:ext cx="1466850" cy="19741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609600" y="2635856"/>
            <a:ext cx="1284711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Experimental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283108" y="2605418"/>
            <a:ext cx="1038939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Numerical</a:t>
            </a:r>
            <a:endParaRPr lang="fr-FR" sz="1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7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915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fr-FR" dirty="0" smtClean="0"/>
              <a:t>GAS ENTRAINEMENT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40241" y="631883"/>
            <a:ext cx="86442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Gas </a:t>
            </a:r>
            <a:r>
              <a:rPr lang="en-US" dirty="0"/>
              <a:t>accumulation in the </a:t>
            </a:r>
            <a:r>
              <a:rPr lang="en-US" dirty="0" smtClean="0"/>
              <a:t>diagrid may </a:t>
            </a:r>
            <a:r>
              <a:rPr lang="en-US" dirty="0"/>
              <a:t>lead to safety </a:t>
            </a:r>
            <a:r>
              <a:rPr lang="en-US" dirty="0" smtClean="0"/>
              <a:t>problems if </a:t>
            </a:r>
            <a:r>
              <a:rPr lang="en-US" dirty="0"/>
              <a:t>a gas pocket </a:t>
            </a:r>
            <a:r>
              <a:rPr lang="en-US" dirty="0" smtClean="0"/>
              <a:t>is </a:t>
            </a:r>
            <a:r>
              <a:rPr lang="en-US" dirty="0"/>
              <a:t>released into the </a:t>
            </a:r>
            <a:r>
              <a:rPr lang="en-US" dirty="0" smtClean="0"/>
              <a:t>core (positive </a:t>
            </a:r>
            <a:r>
              <a:rPr lang="en-US" dirty="0"/>
              <a:t>reactivity </a:t>
            </a:r>
            <a:r>
              <a:rPr lang="en-US" dirty="0" smtClean="0"/>
              <a:t>effect)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One of the origins of </a:t>
            </a:r>
            <a:r>
              <a:rPr lang="en-US" dirty="0" smtClean="0"/>
              <a:t>gas </a:t>
            </a:r>
            <a:r>
              <a:rPr lang="en-US" dirty="0"/>
              <a:t>due to </a:t>
            </a:r>
            <a:r>
              <a:rPr lang="en-US" dirty="0" smtClean="0"/>
              <a:t>vortices </a:t>
            </a:r>
            <a:r>
              <a:rPr lang="en-US" dirty="0"/>
              <a:t>created at the free surface in the upper </a:t>
            </a:r>
            <a:r>
              <a:rPr lang="en-US" dirty="0" smtClean="0"/>
              <a:t>plenum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CFD </a:t>
            </a:r>
            <a:r>
              <a:rPr lang="en-GB" dirty="0" smtClean="0"/>
              <a:t>codes do not handle vortex </a:t>
            </a:r>
            <a:r>
              <a:rPr lang="en-GB" dirty="0"/>
              <a:t>in complex </a:t>
            </a:r>
            <a:r>
              <a:rPr lang="en-GB" dirty="0" smtClean="0"/>
              <a:t>structures because </a:t>
            </a:r>
            <a:r>
              <a:rPr lang="en-GB" dirty="0"/>
              <a:t>of the multiphase flow </a:t>
            </a:r>
            <a:r>
              <a:rPr lang="en-GB" dirty="0" smtClean="0"/>
              <a:t>aspect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/>
              <a:t>Development of a simple model based on the Burger vortex model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Gas entrainment when the vortex length </a:t>
            </a:r>
            <a:r>
              <a:rPr lang="en-US" i="1" dirty="0" err="1"/>
              <a:t>L</a:t>
            </a:r>
            <a:r>
              <a:rPr lang="en-US" i="1" baseline="-25000" dirty="0" err="1"/>
              <a:t>gc</a:t>
            </a:r>
            <a:r>
              <a:rPr lang="en-US" dirty="0"/>
              <a:t> reaches the outlet depth </a:t>
            </a:r>
            <a:r>
              <a:rPr lang="en-US" i="1" dirty="0"/>
              <a:t>h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256304" y="2958502"/>
                <a:ext cx="3716980" cy="666593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𝑔𝑐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𝐿𝑛</m:t>
                              </m:r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(2</m:t>
                              </m:r>
                            </m:e>
                          </m:d>
                        </m:num>
                        <m:den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𝛼𝜈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𝑔h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1600" i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600" i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∗2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304" y="2958502"/>
                <a:ext cx="3716980" cy="6665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lèche courbée vers la gauche 8"/>
          <p:cNvSpPr/>
          <p:nvPr/>
        </p:nvSpPr>
        <p:spPr>
          <a:xfrm flipH="1">
            <a:off x="450481" y="3281543"/>
            <a:ext cx="719215" cy="1022509"/>
          </a:xfrm>
          <a:prstGeom prst="curvedLeftArrow">
            <a:avLst>
              <a:gd name="adj1" fmla="val 27691"/>
              <a:gd name="adj2" fmla="val 55393"/>
              <a:gd name="adj3" fmla="val 36919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53776" y="3929961"/>
            <a:ext cx="1691489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Need of </a:t>
            </a:r>
            <a:r>
              <a:rPr lang="en-US" sz="1600" dirty="0" smtClean="0">
                <a:latin typeface="Symbol" panose="05050102010706020507" pitchFamily="18" charset="2"/>
              </a:rPr>
              <a:t>a</a:t>
            </a:r>
            <a:r>
              <a:rPr lang="en-US" sz="1600" dirty="0" smtClean="0"/>
              <a:t> and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endParaRPr lang="en-US" sz="1600" dirty="0">
              <a:latin typeface="Symbol" panose="05050102010706020507" pitchFamily="18" charset="2"/>
            </a:endParaRPr>
          </a:p>
        </p:txBody>
      </p:sp>
      <p:pic>
        <p:nvPicPr>
          <p:cNvPr id="12" name="Image 11" descr="\\Couteron\plateau\ESSAI MICAS\Photos 2eme campagne\IMG_341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0" r="15666" b="16897"/>
          <a:stretch/>
        </p:blipFill>
        <p:spPr bwMode="auto">
          <a:xfrm>
            <a:off x="5996763" y="2663208"/>
            <a:ext cx="2293842" cy="22099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8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109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7713673" cy="349702"/>
          </a:xfrm>
        </p:spPr>
        <p:txBody>
          <a:bodyPr/>
          <a:lstStyle/>
          <a:p>
            <a:r>
              <a:rPr lang="fr-FR" dirty="0"/>
              <a:t>GAS ENTRAINEMENT</a:t>
            </a:r>
          </a:p>
        </p:txBody>
      </p:sp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3956322719"/>
              </p:ext>
            </p:extLst>
          </p:nvPr>
        </p:nvGraphicFramePr>
        <p:xfrm>
          <a:off x="4486064" y="662579"/>
          <a:ext cx="4657936" cy="3338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Image 8" descr="\\Couteron\plateau\ESSAI MICAS\ESSAIS HYDRAULIQUE\PIV_essais hydraulique\Campagne 2\MICAS DISSYM\SURFACE\EI1-V4-S-DISSYM 51 vortex image.PN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43" b="18570"/>
          <a:stretch/>
        </p:blipFill>
        <p:spPr bwMode="auto">
          <a:xfrm>
            <a:off x="830579" y="835174"/>
            <a:ext cx="2993390" cy="2019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Connecteur droit 9"/>
          <p:cNvCxnSpPr>
            <a:cxnSpLocks/>
          </p:cNvCxnSpPr>
          <p:nvPr/>
        </p:nvCxnSpPr>
        <p:spPr>
          <a:xfrm flipH="1">
            <a:off x="1766683" y="1483246"/>
            <a:ext cx="76327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6905295" y="1143075"/>
            <a:ext cx="1008112" cy="0"/>
          </a:xfrm>
          <a:prstGeom prst="line">
            <a:avLst/>
          </a:prstGeom>
          <a:ln w="38100">
            <a:solidFill>
              <a:schemeClr val="accent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299166" y="3190497"/>
            <a:ext cx="2486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Derivative null at the maximum velocity</a:t>
            </a:r>
            <a:endParaRPr lang="en-US" sz="1600" dirty="0"/>
          </a:p>
        </p:txBody>
      </p:sp>
      <p:sp>
        <p:nvSpPr>
          <p:cNvPr id="14" name="Flèche gauche 13"/>
          <p:cNvSpPr/>
          <p:nvPr/>
        </p:nvSpPr>
        <p:spPr>
          <a:xfrm rot="10800000">
            <a:off x="2238027" y="3334827"/>
            <a:ext cx="583851" cy="335437"/>
          </a:xfrm>
          <a:prstGeom prst="lef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03365" y="3300933"/>
            <a:ext cx="580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,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96555" y="4012117"/>
            <a:ext cx="257040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gas entrainment for </a:t>
            </a:r>
            <a:r>
              <a:rPr lang="en-US" dirty="0" smtClean="0">
                <a:latin typeface="Symbol" panose="05050102010706020507" pitchFamily="18" charset="2"/>
              </a:rPr>
              <a:t>a.G</a:t>
            </a:r>
            <a:r>
              <a:rPr lang="en-US" baseline="30000" dirty="0" smtClean="0"/>
              <a:t>2</a:t>
            </a:r>
            <a:r>
              <a:rPr lang="en-US" dirty="0" smtClean="0"/>
              <a:t>&lt;4.5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342162" y="4150616"/>
            <a:ext cx="3017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Theoretical value </a:t>
            </a:r>
            <a:r>
              <a:rPr lang="en-US" dirty="0">
                <a:latin typeface="Symbol" panose="05050102010706020507" pitchFamily="18" charset="2"/>
              </a:rPr>
              <a:t>a.G</a:t>
            </a:r>
            <a:r>
              <a:rPr lang="en-US" baseline="30000" dirty="0"/>
              <a:t>2</a:t>
            </a:r>
            <a:r>
              <a:rPr lang="en-US" dirty="0"/>
              <a:t>&lt;228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468663" y="1538756"/>
            <a:ext cx="145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Vortex center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9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47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A_16-9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CEA_16-9_template</Template>
  <TotalTime>9065</TotalTime>
  <Words>1469</Words>
  <Application>Microsoft Office PowerPoint</Application>
  <PresentationFormat>Affichage à l'écran (16:9)</PresentationFormat>
  <Paragraphs>284</Paragraphs>
  <Slides>24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3" baseType="lpstr">
      <vt:lpstr>SimSun</vt:lpstr>
      <vt:lpstr>Arial</vt:lpstr>
      <vt:lpstr>Calibri</vt:lpstr>
      <vt:lpstr>Cambria Math</vt:lpstr>
      <vt:lpstr>Symbol</vt:lpstr>
      <vt:lpstr>Times New Roman</vt:lpstr>
      <vt:lpstr>Wingdings</vt:lpstr>
      <vt:lpstr>CEA_16-9_template</vt:lpstr>
      <vt:lpstr>Image bitmap</vt:lpstr>
      <vt:lpstr>Présentation PowerPoint</vt:lpstr>
      <vt:lpstr>ISSUES OF THE ASTRID PROTOTYPE STUDIED ON THE PLATEAU LOOP</vt:lpstr>
      <vt:lpstr>WATER/SODIUM SIMILITUDE</vt:lpstr>
      <vt:lpstr>THE PLATEAU LOOP</vt:lpstr>
      <vt:lpstr>MICAS MODEL – HOT PLENUM</vt:lpstr>
      <vt:lpstr>VELOCITY MEASUREMENT - EXPERIMENTAL SETUP</vt:lpstr>
      <vt:lpstr>CODE VALIDATION</vt:lpstr>
      <vt:lpstr>GAS ENTRAINEMENT</vt:lpstr>
      <vt:lpstr>GAS ENTRAINEMENT</vt:lpstr>
      <vt:lpstr>FLOW BEHAVIOR VS OPERATING CONDITIONS </vt:lpstr>
      <vt:lpstr>FLOW BEHAVIOR VS OPERATING CONDITIONS </vt:lpstr>
      <vt:lpstr>SODIUM GAS EXCHANGER </vt:lpstr>
      <vt:lpstr>DANAH MOCK-UP</vt:lpstr>
      <vt:lpstr>SIMULATION VS EXPERIMENT</vt:lpstr>
      <vt:lpstr>SODIUM LEAKAGE</vt:lpstr>
      <vt:lpstr>JET BREAK-UP</vt:lpstr>
      <vt:lpstr>JET BREAK-UP</vt:lpstr>
      <vt:lpstr>CAVITATION IN THE PUMP-DIAGRID PIPES</vt:lpstr>
      <vt:lpstr>CAVITATION IN THE PUMP-DIAGRID PIPES</vt:lpstr>
      <vt:lpstr>CONCLUSION</vt:lpstr>
      <vt:lpstr>Thank you for your attention</vt:lpstr>
      <vt:lpstr>Présentation PowerPoint</vt:lpstr>
      <vt:lpstr>DANAH CFD Calculations</vt:lpstr>
      <vt:lpstr>Break-up calculations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 Nathalie</dc:creator>
  <cp:lastModifiedBy>GUENADOU David 171306</cp:lastModifiedBy>
  <cp:revision>64</cp:revision>
  <dcterms:created xsi:type="dcterms:W3CDTF">2019-03-22T09:49:44Z</dcterms:created>
  <dcterms:modified xsi:type="dcterms:W3CDTF">2022-09-19T07:24:35Z</dcterms:modified>
</cp:coreProperties>
</file>