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445" r:id="rId6"/>
    <p:sldId id="523" r:id="rId7"/>
    <p:sldId id="435" r:id="rId8"/>
    <p:sldId id="444" r:id="rId9"/>
    <p:sldId id="446" r:id="rId10"/>
    <p:sldId id="450" r:id="rId11"/>
    <p:sldId id="451" r:id="rId12"/>
    <p:sldId id="452" r:id="rId13"/>
    <p:sldId id="437" r:id="rId14"/>
    <p:sldId id="456" r:id="rId15"/>
    <p:sldId id="453" r:id="rId16"/>
    <p:sldId id="455" r:id="rId17"/>
    <p:sldId id="459" r:id="rId18"/>
    <p:sldId id="458" r:id="rId19"/>
    <p:sldId id="464" r:id="rId20"/>
    <p:sldId id="462" r:id="rId21"/>
    <p:sldId id="528" r:id="rId22"/>
    <p:sldId id="529" r:id="rId23"/>
    <p:sldId id="530" r:id="rId24"/>
    <p:sldId id="531" r:id="rId25"/>
    <p:sldId id="532" r:id="rId26"/>
    <p:sldId id="533" r:id="rId27"/>
    <p:sldId id="534" r:id="rId28"/>
    <p:sldId id="522" r:id="rId29"/>
    <p:sldId id="535" r:id="rId30"/>
    <p:sldId id="429" r:id="rId31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4">
          <p15:clr>
            <a:srgbClr val="A4A3A4"/>
          </p15:clr>
        </p15:guide>
        <p15:guide id="2" pos="30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84"/>
    <a:srgbClr val="003A69"/>
    <a:srgbClr val="003A00"/>
    <a:srgbClr val="E4E4E4"/>
    <a:srgbClr val="2D79AA"/>
    <a:srgbClr val="003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 snapToObjects="1" showGuides="1">
      <p:cViewPr varScale="1">
        <p:scale>
          <a:sx n="141" d="100"/>
          <a:sy n="141" d="100"/>
        </p:scale>
        <p:origin x="864" y="101"/>
      </p:cViewPr>
      <p:guideLst>
        <p:guide orient="horz" pos="2974"/>
        <p:guide pos="30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328BB-3E7D-1545-8629-739FE7FE78CD}" type="datetimeFigureOut">
              <a:rPr lang="it-IT" smtClean="0"/>
              <a:t>28/09/2022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625A-8487-0243-9438-3D7ABEA720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66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2F6F-5890-184D-BFAC-2DB3B24676C1}" type="datetimeFigureOut">
              <a:rPr lang="it-IT" smtClean="0"/>
              <a:t>28/09/2022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7DBE-D3BB-F74E-84C1-4CEDFE4037F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74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388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726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388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388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388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388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726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388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237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281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947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670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485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527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105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2936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484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661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726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726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146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388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388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146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72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872" y="1297581"/>
            <a:ext cx="9165896" cy="280916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0" y="4929294"/>
            <a:ext cx="9165896" cy="228758"/>
          </a:xfrm>
          <a:prstGeom prst="rect">
            <a:avLst/>
          </a:prstGeom>
          <a:solidFill>
            <a:srgbClr val="2D79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 userDrawn="1"/>
        </p:nvSpPr>
        <p:spPr>
          <a:xfrm>
            <a:off x="872" y="3791060"/>
            <a:ext cx="9165896" cy="546917"/>
          </a:xfrm>
          <a:prstGeom prst="rect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1305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4334" y="2364002"/>
            <a:ext cx="8440819" cy="430887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Sottotitolo della presentazione – </a:t>
            </a:r>
            <a:r>
              <a:rPr lang="it-IT" dirty="0" err="1"/>
              <a:t>Arial</a:t>
            </a:r>
            <a:r>
              <a:rPr lang="it-IT" dirty="0"/>
              <a:t> 30pt</a:t>
            </a:r>
          </a:p>
        </p:txBody>
      </p:sp>
      <p:sp>
        <p:nvSpPr>
          <p:cNvPr id="5" name="Segnaposto testo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4334" y="3862373"/>
            <a:ext cx="8440818" cy="369332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 dirty="0"/>
              <a:t>Autore Dipartimento/Unità – </a:t>
            </a:r>
            <a:r>
              <a:rPr lang="it-IT" dirty="0" err="1"/>
              <a:t>Arial</a:t>
            </a:r>
            <a:r>
              <a:rPr lang="it-IT" dirty="0"/>
              <a:t> 18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9" name="Titolo 8"/>
          <p:cNvSpPr>
            <a:spLocks noGrp="1"/>
          </p:cNvSpPr>
          <p:nvPr userDrawn="1">
            <p:ph type="title" hasCustomPrompt="1"/>
          </p:nvPr>
        </p:nvSpPr>
        <p:spPr>
          <a:xfrm>
            <a:off x="514334" y="1609751"/>
            <a:ext cx="8440819" cy="492443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della presentazione – </a:t>
            </a:r>
            <a:r>
              <a:rPr lang="it-IT" dirty="0" err="1"/>
              <a:t>Arial</a:t>
            </a:r>
            <a:r>
              <a:rPr lang="it-IT" dirty="0"/>
              <a:t> 30pt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3" y="147081"/>
            <a:ext cx="2821884" cy="924167"/>
          </a:xfrm>
          <a:prstGeom prst="rect">
            <a:avLst/>
          </a:prstGeom>
        </p:spPr>
      </p:pic>
      <p:pic>
        <p:nvPicPr>
          <p:cNvPr id="2" name="Immagine 1" descr="BANN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469"/>
            <a:ext cx="9144000" cy="579120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3161098"/>
            <a:ext cx="8440738" cy="400110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Luogo e data – </a:t>
            </a:r>
            <a:r>
              <a:rPr lang="it-IT" dirty="0" err="1"/>
              <a:t>Arial</a:t>
            </a:r>
            <a:r>
              <a:rPr lang="it-IT" dirty="0"/>
              <a:t> 20pt </a:t>
            </a:r>
          </a:p>
        </p:txBody>
      </p:sp>
    </p:spTree>
    <p:extLst>
      <p:ext uri="{BB962C8B-B14F-4D97-AF65-F5344CB8AC3E}">
        <p14:creationId xmlns:p14="http://schemas.microsoft.com/office/powerpoint/2010/main" val="99497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‹#›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13414" y="803435"/>
            <a:ext cx="8228898" cy="3818479"/>
          </a:xfrm>
        </p:spPr>
        <p:txBody>
          <a:bodyPr/>
          <a:lstStyle/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413061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77838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9" name="Segnaposto numero diapositiva 5"/>
          <p:cNvSpPr txBox="1">
            <a:spLocks/>
          </p:cNvSpPr>
          <p:nvPr userDrawn="1"/>
        </p:nvSpPr>
        <p:spPr>
          <a:xfrm>
            <a:off x="1573721" y="4762963"/>
            <a:ext cx="4900271" cy="273844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Overview of NACIE-UP facility</a:t>
            </a:r>
            <a:endParaRPr lang="it-IT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939800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3" y="151304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3" y="2556815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956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77838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9" name="Segnaposto numero diapositiva 5"/>
          <p:cNvSpPr txBox="1">
            <a:spLocks/>
          </p:cNvSpPr>
          <p:nvPr userDrawn="1"/>
        </p:nvSpPr>
        <p:spPr>
          <a:xfrm>
            <a:off x="1573721" y="4762963"/>
            <a:ext cx="4900271" cy="273844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Titolo</a:t>
            </a:r>
            <a:r>
              <a:rPr lang="it-IT" baseline="0" dirty="0"/>
              <a:t> della presentazione  - Luogo e data</a:t>
            </a:r>
            <a:endParaRPr lang="it-IT" dirty="0"/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1871663"/>
            <a:ext cx="8185150" cy="2441575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it-IT" dirty="0"/>
              <a:t>Cliccare sull’icona per inserire la tabella</a:t>
            </a:r>
          </a:p>
        </p:txBody>
      </p:sp>
    </p:spTree>
    <p:extLst>
      <p:ext uri="{BB962C8B-B14F-4D97-AF65-F5344CB8AC3E}">
        <p14:creationId xmlns:p14="http://schemas.microsoft.com/office/powerpoint/2010/main" val="284874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34549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8" y="1151335"/>
            <a:ext cx="4041775" cy="479822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‹#›</a:t>
            </a:fld>
            <a:endParaRPr lang="it-IT"/>
          </a:p>
        </p:txBody>
      </p:sp>
      <p:sp>
        <p:nvSpPr>
          <p:cNvPr id="13" name="Segnaposto numero diapositiva 5"/>
          <p:cNvSpPr txBox="1">
            <a:spLocks/>
          </p:cNvSpPr>
          <p:nvPr userDrawn="1"/>
        </p:nvSpPr>
        <p:spPr>
          <a:xfrm>
            <a:off x="1573721" y="4762963"/>
            <a:ext cx="4900271" cy="273844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Titolo</a:t>
            </a:r>
            <a:r>
              <a:rPr lang="it-IT" baseline="0" dirty="0"/>
              <a:t> della presentazione  - Luogo e data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365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 a sinistra tes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457203" y="204788"/>
            <a:ext cx="3008313" cy="4389834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3" y="768549"/>
            <a:ext cx="3008313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04789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1573721" y="4762963"/>
            <a:ext cx="4900271" cy="273844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Titolo</a:t>
            </a:r>
            <a:r>
              <a:rPr lang="it-IT" baseline="0" dirty="0"/>
              <a:t> della presentazione  - Luogo e data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856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/>
          <p:nvPr userDrawn="1"/>
        </p:nvSpPr>
        <p:spPr>
          <a:xfrm>
            <a:off x="0" y="1"/>
            <a:ext cx="9144000" cy="4705209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 hasCustomPrompt="1"/>
          </p:nvPr>
        </p:nvSpPr>
        <p:spPr>
          <a:xfrm>
            <a:off x="457201" y="170232"/>
            <a:ext cx="3008313" cy="4389835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8,57 cm (540px) per 14,29cm (900px)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804731"/>
            <a:ext cx="5111750" cy="1877437"/>
          </a:xfrm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3575050" y="161414"/>
            <a:ext cx="5067964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8" name="Segnaposto numero diapositiva 5"/>
          <p:cNvSpPr txBox="1">
            <a:spLocks/>
          </p:cNvSpPr>
          <p:nvPr userDrawn="1"/>
        </p:nvSpPr>
        <p:spPr>
          <a:xfrm>
            <a:off x="1573721" y="4762963"/>
            <a:ext cx="4900271" cy="273844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Titolo</a:t>
            </a:r>
            <a:r>
              <a:rPr lang="it-IT" baseline="0" dirty="0"/>
              <a:t> della presentazione  - Luogo e data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579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1"/>
            <a:ext cx="9144000" cy="4705209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3717728"/>
            <a:ext cx="5486400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792288" y="459581"/>
            <a:ext cx="5486400" cy="3086100"/>
          </a:xfrm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25,4 cm (1600px) per 14,29cm (900px)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4"/>
            <a:ext cx="5486400" cy="307777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‹#›</a:t>
            </a:fld>
            <a:endParaRPr lang="it-IT"/>
          </a:p>
        </p:txBody>
      </p:sp>
      <p:sp>
        <p:nvSpPr>
          <p:cNvPr id="12" name="Segnaposto numero diapositiva 5"/>
          <p:cNvSpPr txBox="1">
            <a:spLocks/>
          </p:cNvSpPr>
          <p:nvPr userDrawn="1"/>
        </p:nvSpPr>
        <p:spPr>
          <a:xfrm>
            <a:off x="1573721" y="4762963"/>
            <a:ext cx="4900271" cy="273844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Titolo</a:t>
            </a:r>
            <a:r>
              <a:rPr lang="it-IT" baseline="0" dirty="0"/>
              <a:t> della presentazione  - Luogo e data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45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47833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it-IT" dirty="0"/>
              <a:t>Immagine a tutto schermo con box per testo bianco su sfondo scuro</a:t>
            </a:r>
            <a:br>
              <a:rPr lang="it-IT" dirty="0"/>
            </a:br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25,4 cm (1600px) per 14,29cm (900px)</a:t>
            </a:r>
          </a:p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numero diapositiva 5"/>
          <p:cNvSpPr txBox="1">
            <a:spLocks/>
          </p:cNvSpPr>
          <p:nvPr userDrawn="1"/>
        </p:nvSpPr>
        <p:spPr>
          <a:xfrm>
            <a:off x="1573721" y="4762963"/>
            <a:ext cx="4900271" cy="273844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Titolo</a:t>
            </a:r>
            <a:r>
              <a:rPr lang="it-IT" baseline="0" dirty="0"/>
              <a:t> della presentazione  - Luogo e data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6800" y="3270043"/>
            <a:ext cx="7242444" cy="603647"/>
          </a:xfrm>
          <a:solidFill>
            <a:srgbClr val="003A69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 su sfondo scuro</a:t>
            </a:r>
          </a:p>
        </p:txBody>
      </p:sp>
    </p:spTree>
    <p:extLst>
      <p:ext uri="{BB962C8B-B14F-4D97-AF65-F5344CB8AC3E}">
        <p14:creationId xmlns:p14="http://schemas.microsoft.com/office/powerpoint/2010/main" val="150530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 userDrawn="1"/>
        </p:nvSpPr>
        <p:spPr>
          <a:xfrm>
            <a:off x="3087476" y="566673"/>
            <a:ext cx="3240000" cy="3240000"/>
          </a:xfrm>
          <a:prstGeom prst="ellipse">
            <a:avLst/>
          </a:prstGeom>
          <a:solidFill>
            <a:srgbClr val="004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0" y="2471650"/>
            <a:ext cx="9144000" cy="682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857328" y="1287698"/>
            <a:ext cx="3700296" cy="1175706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Autore e </a:t>
            </a:r>
          </a:p>
          <a:p>
            <a:pPr lvl="0"/>
            <a:r>
              <a:rPr lang="it-IT"/>
              <a:t>contatti</a:t>
            </a:r>
            <a:endParaRPr lang="it-IT" dirty="0"/>
          </a:p>
        </p:txBody>
      </p:sp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573721" y="4762963"/>
            <a:ext cx="4900271" cy="273844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Titolo</a:t>
            </a:r>
            <a:r>
              <a:rPr lang="it-IT" baseline="0" dirty="0"/>
              <a:t> della presentazione  - Luogo e data</a:t>
            </a:r>
            <a:endParaRPr lang="it-IT" dirty="0"/>
          </a:p>
        </p:txBody>
      </p:sp>
      <p:pic>
        <p:nvPicPr>
          <p:cNvPr id="3" name="Immagine 2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8926"/>
            <a:ext cx="914400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0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13414" y="284590"/>
            <a:ext cx="8229600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13414" y="794113"/>
            <a:ext cx="8229600" cy="187743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‹#›</a:t>
            </a:fld>
            <a:endParaRPr lang="it-IT"/>
          </a:p>
        </p:txBody>
      </p:sp>
      <p:pic>
        <p:nvPicPr>
          <p:cNvPr id="4" name="Immagine 3" descr="LogoENEA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59472"/>
            <a:ext cx="936564" cy="28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3" r:id="rId4"/>
    <p:sldLayoutId id="2147483656" r:id="rId5"/>
    <p:sldLayoutId id="2147483660" r:id="rId6"/>
    <p:sldLayoutId id="2147483657" r:id="rId7"/>
    <p:sldLayoutId id="2147483658" r:id="rId8"/>
    <p:sldLayoutId id="2147483661" r:id="rId9"/>
    <p:sldLayoutId id="2147483663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Fusion and Technology for Nuclear Safety and Security Department (FSN)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89365" y="1712006"/>
            <a:ext cx="8440819" cy="592726"/>
          </a:xfrm>
        </p:spPr>
        <p:txBody>
          <a:bodyPr/>
          <a:lstStyle/>
          <a:p>
            <a:pPr algn="ctr">
              <a:lnSpc>
                <a:spcPts val="2400"/>
              </a:lnSpc>
            </a:pPr>
            <a:r>
              <a:rPr lang="en-GB" sz="1800" b="1" kern="0" cap="all" dirty="0">
                <a:effectLst/>
                <a:latin typeface="Times New Roman Bold"/>
              </a:rPr>
              <a:t>Forced to natural circulation transients in wire-spaced fuel pin bundle</a:t>
            </a:r>
            <a:endParaRPr lang="it-IT" sz="1800" b="1" kern="0" cap="all" dirty="0">
              <a:effectLst/>
              <a:latin typeface="Times New Roman Bold"/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514414" y="3012315"/>
            <a:ext cx="8440738" cy="769441"/>
          </a:xfrm>
        </p:spPr>
        <p:txBody>
          <a:bodyPr/>
          <a:lstStyle/>
          <a:p>
            <a:r>
              <a:rPr lang="en-GB" dirty="0"/>
              <a:t>ENEA, September 26th</a:t>
            </a:r>
            <a:r>
              <a:rPr lang="en-GB" baseline="30000" dirty="0"/>
              <a:t> </a:t>
            </a:r>
            <a:r>
              <a:rPr lang="en-GB" dirty="0"/>
              <a:t>2022</a:t>
            </a:r>
          </a:p>
          <a:p>
            <a:r>
              <a:rPr lang="en-GB" dirty="0"/>
              <a:t>Tec. Meeting on Sate-of-the-art Thermal Hydraulics of Fast Reactors</a:t>
            </a:r>
          </a:p>
        </p:txBody>
      </p:sp>
      <p:sp>
        <p:nvSpPr>
          <p:cNvPr id="6" name="Segnaposto testo 4"/>
          <p:cNvSpPr txBox="1">
            <a:spLocks/>
          </p:cNvSpPr>
          <p:nvPr/>
        </p:nvSpPr>
        <p:spPr>
          <a:xfrm>
            <a:off x="514414" y="2702418"/>
            <a:ext cx="8440738" cy="307777"/>
          </a:xfrm>
          <a:prstGeom prst="rect">
            <a:avLst/>
          </a:prstGeom>
        </p:spPr>
        <p:txBody>
          <a:bodyPr vert="horz" lIns="0" tIns="45720" rIns="91440" bIns="45720" rtlCol="0" anchor="t" anchorCtr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i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Ivan Di Piazza, Ranieri Marinari, Daniele Martelli, Mariano Tarantino</a:t>
            </a:r>
          </a:p>
        </p:txBody>
      </p:sp>
    </p:spTree>
    <p:extLst>
      <p:ext uri="{BB962C8B-B14F-4D97-AF65-F5344CB8AC3E}">
        <p14:creationId xmlns:p14="http://schemas.microsoft.com/office/powerpoint/2010/main" val="168233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526"/>
    </mc:Choice>
    <mc:Fallback xmlns="">
      <p:transition advTm="105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93227"/>
            <a:ext cx="8229600" cy="369332"/>
          </a:xfrm>
        </p:spPr>
        <p:txBody>
          <a:bodyPr/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it-IT" sz="2400" dirty="0" err="1">
                <a:solidFill>
                  <a:schemeClr val="bg1"/>
                </a:solidFill>
                <a:latin typeface="Verdana" pitchFamily="32" charset="0"/>
              </a:rPr>
              <a:t>Instrumentation</a:t>
            </a:r>
            <a:endParaRPr lang="it-IT" sz="2400" dirty="0">
              <a:solidFill>
                <a:schemeClr val="bg1"/>
              </a:solidFill>
              <a:latin typeface="Verdana" pitchFamily="32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10</a:t>
            </a:fld>
            <a:endParaRPr lang="it-IT" dirty="0"/>
          </a:p>
        </p:txBody>
      </p:sp>
      <p:sp>
        <p:nvSpPr>
          <p:cNvPr id="11" name="Segnaposto numero diapositiva 2"/>
          <p:cNvSpPr txBox="1">
            <a:spLocks/>
          </p:cNvSpPr>
          <p:nvPr/>
        </p:nvSpPr>
        <p:spPr>
          <a:xfrm>
            <a:off x="1428681" y="4840419"/>
            <a:ext cx="6233160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Overview of NACIE-UP facility</a:t>
            </a:r>
            <a:endParaRPr lang="it-IT" dirty="0"/>
          </a:p>
        </p:txBody>
      </p:sp>
      <p:sp>
        <p:nvSpPr>
          <p:cNvPr id="18" name="Segnaposto contenuto 5"/>
          <p:cNvSpPr txBox="1">
            <a:spLocks/>
          </p:cNvSpPr>
          <p:nvPr/>
        </p:nvSpPr>
        <p:spPr>
          <a:xfrm>
            <a:off x="110830" y="952502"/>
            <a:ext cx="8283870" cy="2228848"/>
          </a:xfrm>
          <a:prstGeom prst="rect">
            <a:avLst/>
          </a:prstGeom>
        </p:spPr>
        <p:txBody>
          <a:bodyPr>
            <a:noAutofit/>
          </a:bodyPr>
          <a:lstStyle>
            <a:lvl1pPr marL="342830" indent="-342830" algn="l" defTabSz="44917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796" indent="-285692" algn="l" defTabSz="44917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2762" indent="-228552" algn="l" defTabSz="44917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599868" indent="-228552" algn="l" defTabSz="44917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6973" indent="-228552" algn="l" defTabSz="44917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080" indent="-228552" algn="l" defTabSz="44917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971184" indent="-228552" algn="l" defTabSz="44917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428290" indent="-228552" algn="l" defTabSz="44917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885394" indent="-228552" algn="l" defTabSz="44917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kern="0" dirty="0">
                <a:solidFill>
                  <a:schemeClr val="tx1"/>
                </a:solidFill>
              </a:rPr>
              <a:t>A prototypical </a:t>
            </a:r>
            <a:r>
              <a:rPr lang="en-US" sz="1400" b="1" kern="0" dirty="0">
                <a:solidFill>
                  <a:srgbClr val="FF0000"/>
                </a:solidFill>
              </a:rPr>
              <a:t>thermal flow meter </a:t>
            </a:r>
            <a:r>
              <a:rPr lang="en-US" sz="1400" b="1" kern="0" dirty="0">
                <a:solidFill>
                  <a:schemeClr val="tx1"/>
                </a:solidFill>
              </a:rPr>
              <a:t>for liquid metals was developed by ENEA in collaboration with </a:t>
            </a:r>
            <a:r>
              <a:rPr lang="en-US" sz="1400" b="1" kern="0" dirty="0" err="1">
                <a:solidFill>
                  <a:schemeClr val="tx1"/>
                </a:solidFill>
              </a:rPr>
              <a:t>Thermocoax</a:t>
            </a:r>
            <a:r>
              <a:rPr lang="en-US" sz="1400" b="1" kern="0" dirty="0">
                <a:solidFill>
                  <a:schemeClr val="tx1"/>
                </a:solidFill>
              </a:rPr>
              <a:t> and was used in the experimental campaign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b="1" kern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kern="0" dirty="0">
                <a:solidFill>
                  <a:srgbClr val="FF0000"/>
                </a:solidFill>
              </a:rPr>
              <a:t>Thermocouples in the loop </a:t>
            </a:r>
            <a:r>
              <a:rPr lang="en-US" sz="1400" b="1" kern="0" dirty="0">
                <a:solidFill>
                  <a:schemeClr val="tx1"/>
                </a:solidFill>
              </a:rPr>
              <a:t>(TP101-TP107, TP310)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b="1" kern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b="1" kern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400" b="1" kern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kern="0" dirty="0">
                <a:solidFill>
                  <a:srgbClr val="FF0000"/>
                </a:solidFill>
              </a:rPr>
              <a:t>Thermocouples in the Fuel pin bundle</a:t>
            </a:r>
            <a:r>
              <a:rPr lang="en-US" sz="1400" b="1" kern="0" dirty="0">
                <a:solidFill>
                  <a:schemeClr val="tx1"/>
                </a:solidFill>
              </a:rPr>
              <a:t> (70)</a:t>
            </a:r>
            <a:endParaRPr lang="en-US" sz="2000" b="1" kern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b="1" kern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0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732"/>
    </mc:Choice>
    <mc:Fallback xmlns="">
      <p:transition advTm="2073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93227"/>
            <a:ext cx="8229600" cy="369332"/>
          </a:xfrm>
        </p:spPr>
        <p:txBody>
          <a:bodyPr/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it-IT" sz="2400" dirty="0">
                <a:solidFill>
                  <a:schemeClr val="bg1"/>
                </a:solidFill>
                <a:latin typeface="Verdana" pitchFamily="32" charset="0"/>
              </a:rPr>
              <a:t>Thermal Flow </a:t>
            </a:r>
            <a:r>
              <a:rPr lang="it-IT" sz="2400" dirty="0" err="1">
                <a:solidFill>
                  <a:schemeClr val="bg1"/>
                </a:solidFill>
                <a:latin typeface="Verdana" pitchFamily="32" charset="0"/>
              </a:rPr>
              <a:t>meter</a:t>
            </a:r>
            <a:r>
              <a:rPr lang="it-IT" sz="2400" dirty="0">
                <a:solidFill>
                  <a:schemeClr val="bg1"/>
                </a:solidFill>
                <a:latin typeface="Verdana" pitchFamily="32" charset="0"/>
              </a:rPr>
              <a:t>		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11</a:t>
            </a:fld>
            <a:endParaRPr lang="it-IT" dirty="0"/>
          </a:p>
        </p:txBody>
      </p:sp>
      <p:sp>
        <p:nvSpPr>
          <p:cNvPr id="11" name="Segnaposto numero diapositiva 2"/>
          <p:cNvSpPr txBox="1">
            <a:spLocks/>
          </p:cNvSpPr>
          <p:nvPr/>
        </p:nvSpPr>
        <p:spPr>
          <a:xfrm>
            <a:off x="1428681" y="4840419"/>
            <a:ext cx="6233160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Overview of NACIE-UP facility</a:t>
            </a:r>
            <a:endParaRPr lang="it-IT" dirty="0"/>
          </a:p>
        </p:txBody>
      </p:sp>
      <p:sp>
        <p:nvSpPr>
          <p:cNvPr id="18" name="Segnaposto contenuto 5"/>
          <p:cNvSpPr txBox="1">
            <a:spLocks/>
          </p:cNvSpPr>
          <p:nvPr/>
        </p:nvSpPr>
        <p:spPr>
          <a:xfrm>
            <a:off x="110830" y="952502"/>
            <a:ext cx="8283870" cy="2228848"/>
          </a:xfrm>
          <a:prstGeom prst="rect">
            <a:avLst/>
          </a:prstGeom>
        </p:spPr>
        <p:txBody>
          <a:bodyPr>
            <a:noAutofit/>
          </a:bodyPr>
          <a:lstStyle>
            <a:lvl1pPr marL="342830" indent="-342830" algn="l" defTabSz="44917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796" indent="-285692" algn="l" defTabSz="44917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2762" indent="-228552" algn="l" defTabSz="44917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599868" indent="-228552" algn="l" defTabSz="44917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6973" indent="-228552" algn="l" defTabSz="44917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080" indent="-228552" algn="l" defTabSz="44917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971184" indent="-228552" algn="l" defTabSz="44917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428290" indent="-228552" algn="l" defTabSz="44917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885394" indent="-228552" algn="l" defTabSz="44917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kern="0" dirty="0">
                <a:solidFill>
                  <a:schemeClr val="tx1"/>
                </a:solidFill>
              </a:rPr>
              <a:t>A prototypical thermal flow meter for liquid metals was developed by ENEA in collaboration with </a:t>
            </a:r>
            <a:r>
              <a:rPr lang="en-US" sz="1200" kern="0" dirty="0" err="1">
                <a:solidFill>
                  <a:schemeClr val="tx1"/>
                </a:solidFill>
              </a:rPr>
              <a:t>Thermocoax</a:t>
            </a:r>
            <a:r>
              <a:rPr lang="en-US" sz="1200" kern="0" dirty="0">
                <a:solidFill>
                  <a:schemeClr val="tx1"/>
                </a:solidFill>
              </a:rPr>
              <a:t> and was used in the experimental campaign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b="1" kern="0" dirty="0">
                <a:solidFill>
                  <a:srgbClr val="00B0F0"/>
                </a:solidFill>
              </a:rPr>
              <a:t>It is made by a flanged pipe (SS) with a heater technological development by THX (a few kW), a static mixer, 2 RTD and an internal RTD in the bulb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200" kern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kern="0" dirty="0">
                <a:solidFill>
                  <a:schemeClr val="tx1"/>
                </a:solidFill>
              </a:rPr>
              <a:t>Low pressure losses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kern="0" dirty="0">
                <a:solidFill>
                  <a:schemeClr val="tx1"/>
                </a:solidFill>
              </a:rPr>
              <a:t>No limiting working temperature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kern="0" dirty="0">
                <a:solidFill>
                  <a:schemeClr val="tx1"/>
                </a:solidFill>
              </a:rPr>
              <a:t>Specific DACS developed, power supply unit necessary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b="1" kern="0" dirty="0">
                <a:solidFill>
                  <a:srgbClr val="00B0F0"/>
                </a:solidFill>
              </a:rPr>
              <a:t>Accurate even at low and medium flow rates (0-15 kg/s)</a:t>
            </a:r>
          </a:p>
          <a:p>
            <a:pPr marL="0" indent="0" algn="just">
              <a:buFont typeface="Times New Roman" pitchFamily="16" charset="0"/>
              <a:buNone/>
            </a:pPr>
            <a:endParaRPr lang="en-US" sz="1800" b="1" kern="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28" y="3118775"/>
            <a:ext cx="3889565" cy="179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66" y="1739900"/>
            <a:ext cx="2714234" cy="168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3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732"/>
    </mc:Choice>
    <mc:Fallback xmlns="">
      <p:transition advTm="2073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12</a:t>
            </a:fld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NACIE-UP: Thermal Flow meter</a:t>
            </a:r>
          </a:p>
        </p:txBody>
      </p:sp>
      <p:sp>
        <p:nvSpPr>
          <p:cNvPr id="7" name="Segnaposto contenuto 5"/>
          <p:cNvSpPr txBox="1">
            <a:spLocks/>
          </p:cNvSpPr>
          <p:nvPr/>
        </p:nvSpPr>
        <p:spPr>
          <a:xfrm>
            <a:off x="154616" y="1028703"/>
            <a:ext cx="8532184" cy="1746247"/>
          </a:xfrm>
          <a:prstGeom prst="rect">
            <a:avLst/>
          </a:prstGeom>
        </p:spPr>
        <p:txBody>
          <a:bodyPr>
            <a:noAutofit/>
          </a:bodyPr>
          <a:lstStyle>
            <a:lvl1pPr marL="342830" indent="-342830" algn="l" defTabSz="44917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796" indent="-285692" algn="l" defTabSz="44917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2762" indent="-228552" algn="l" defTabSz="44917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599868" indent="-228552" algn="l" defTabSz="44917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6973" indent="-228552" algn="l" defTabSz="44917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080" indent="-228552" algn="l" defTabSz="44917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971184" indent="-228552" algn="l" defTabSz="44917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428290" indent="-228552" algn="l" defTabSz="44917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885394" indent="-228552" algn="l" defTabSz="44917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171450" indent="0" algn="just" defTabSz="914210">
              <a:spcAft>
                <a:spcPts val="1200"/>
              </a:spcAft>
              <a:buNone/>
            </a:pPr>
            <a:r>
              <a:rPr lang="en-US" altLang="it-IT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Basic concept:</a:t>
            </a:r>
          </a:p>
          <a:p>
            <a:pPr marL="628650" indent="-457200" algn="just" defTabSz="914210">
              <a:spcAft>
                <a:spcPts val="1200"/>
              </a:spcAft>
              <a:buFont typeface="+mj-lt"/>
              <a:buAutoNum type="arabicPeriod"/>
            </a:pPr>
            <a:r>
              <a:rPr lang="en-US" altLang="it-IT" sz="1200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Energy balance ‘Thermal method’</a:t>
            </a:r>
          </a:p>
          <a:p>
            <a:pPr marL="628650" indent="-457200" algn="just" defTabSz="914210">
              <a:spcAft>
                <a:spcPts val="1200"/>
              </a:spcAft>
              <a:buFont typeface="+mj-lt"/>
              <a:buAutoNum type="arabicPeriod"/>
            </a:pPr>
            <a:r>
              <a:rPr lang="en-US" altLang="it-IT" sz="12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PID on bulb heater </a:t>
            </a:r>
            <a:r>
              <a:rPr lang="en-US" altLang="it-IT" sz="1200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keep a </a:t>
            </a:r>
            <a:r>
              <a:rPr lang="en-US" altLang="it-IT" sz="1200" b="1" kern="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constant bulb-fluid temperature difference</a:t>
            </a:r>
          </a:p>
          <a:p>
            <a:pPr marL="628650" indent="-457200" algn="just" defTabSz="914210">
              <a:spcAft>
                <a:spcPts val="1200"/>
              </a:spcAft>
              <a:buFont typeface="+mj-lt"/>
              <a:buAutoNum type="arabicPeriod"/>
            </a:pPr>
            <a:r>
              <a:rPr lang="en-US" altLang="it-IT" sz="1200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Inlet-outlet RTD measure with compensation for the travelling time of the fluid</a:t>
            </a:r>
            <a:endParaRPr lang="en-US" altLang="it-IT" sz="1050" b="1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Times New Roman" pitchFamily="16" charset="0"/>
              <a:buNone/>
            </a:pPr>
            <a:endParaRPr lang="en-US" sz="1800" b="1" kern="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541" y="2687705"/>
            <a:ext cx="4352993" cy="200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70" y="1282724"/>
            <a:ext cx="1920875" cy="61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gnaposto numero diapositiva 2"/>
          <p:cNvSpPr txBox="1">
            <a:spLocks/>
          </p:cNvSpPr>
          <p:nvPr/>
        </p:nvSpPr>
        <p:spPr>
          <a:xfrm>
            <a:off x="1428681" y="4840419"/>
            <a:ext cx="6233160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Overview of NACIE-UP facility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40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72"/>
    </mc:Choice>
    <mc:Fallback xmlns="">
      <p:transition advTm="1077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13</a:t>
            </a:fld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NACIE-UP: Thermal Flow meter</a:t>
            </a:r>
          </a:p>
        </p:txBody>
      </p:sp>
      <p:sp>
        <p:nvSpPr>
          <p:cNvPr id="7" name="Segnaposto contenuto 5"/>
          <p:cNvSpPr txBox="1">
            <a:spLocks/>
          </p:cNvSpPr>
          <p:nvPr/>
        </p:nvSpPr>
        <p:spPr>
          <a:xfrm>
            <a:off x="154616" y="913822"/>
            <a:ext cx="8532184" cy="3753428"/>
          </a:xfrm>
          <a:prstGeom prst="rect">
            <a:avLst/>
          </a:prstGeom>
        </p:spPr>
        <p:txBody>
          <a:bodyPr>
            <a:noAutofit/>
          </a:bodyPr>
          <a:lstStyle>
            <a:lvl1pPr marL="342830" indent="-342830" algn="l" defTabSz="44917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796" indent="-285692" algn="l" defTabSz="44917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2762" indent="-228552" algn="l" defTabSz="44917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599868" indent="-228552" algn="l" defTabSz="44917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6973" indent="-228552" algn="l" defTabSz="44917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080" indent="-228552" algn="l" defTabSz="44917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971184" indent="-228552" algn="l" defTabSz="44917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428290" indent="-228552" algn="l" defTabSz="44917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885394" indent="-228552" algn="l" defTabSz="44917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514350" lvl="0" indent="-342900" algn="just" defTabSz="91421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it-IT" sz="1200" b="1" kern="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thermal flow meter with ‘thermal balance’ showed good features in stability and repeatability, good response to transients</a:t>
            </a:r>
          </a:p>
          <a:p>
            <a:pPr marL="514350" lvl="0" indent="-342900" algn="just" defTabSz="91421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it-IT" sz="1200" b="1" kern="0" dirty="0">
                <a:solidFill>
                  <a:srgbClr val="3333CC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It was </a:t>
            </a:r>
            <a:r>
              <a:rPr lang="en-US" altLang="it-IT" sz="1200" b="1" kern="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successfully tested in heavy liquid metal</a:t>
            </a:r>
            <a:r>
              <a:rPr lang="en-US" altLang="it-IT" sz="1200" b="1" kern="0" dirty="0">
                <a:solidFill>
                  <a:srgbClr val="3333CC">
                    <a:lumMod val="5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altLang="it-IT" sz="1200" b="1" kern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but in principle it is applicable to other LM</a:t>
            </a:r>
          </a:p>
          <a:p>
            <a:pPr marL="514350" lvl="0" indent="-342900" algn="just" defTabSz="91421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it-IT" sz="12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</a:t>
            </a:r>
            <a:r>
              <a:rPr lang="en-US" altLang="it-IT" sz="1200" b="1" kern="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accuracy</a:t>
            </a:r>
            <a:r>
              <a:rPr lang="en-US" altLang="it-IT" sz="12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was evaluated by the error propagation theory and the maximum relative error  is around 11% </a:t>
            </a:r>
          </a:p>
          <a:p>
            <a:pPr marL="514350" lvl="0" indent="-342900" algn="just" defTabSz="91421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it-IT" sz="1200" b="1" kern="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14350" lvl="0" indent="-342900" algn="just" defTabSz="91421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it-IT" sz="1200" b="1" kern="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14350" lvl="0" indent="-342900" algn="just" defTabSz="91421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it-IT" sz="1200" b="1" kern="0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14350" lvl="0" indent="-342900" algn="just" defTabSz="91421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it-IT" sz="1200" b="1" kern="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need of calibration </a:t>
            </a:r>
            <a:r>
              <a:rPr lang="en-US" altLang="it-IT" sz="12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because it is based on basic conservation laws</a:t>
            </a:r>
          </a:p>
          <a:p>
            <a:pPr marL="514350" lvl="0" indent="-342900" algn="just" defTabSz="91421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it-IT" sz="12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power released by the flow meter must be kept into account and </a:t>
            </a:r>
            <a:r>
              <a:rPr lang="en-US" altLang="it-IT" sz="1200" b="1" kern="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will be released for the post-test phase </a:t>
            </a:r>
          </a:p>
          <a:p>
            <a:pPr marL="0" indent="0" algn="just">
              <a:buFont typeface="Times New Roman" pitchFamily="16" charset="0"/>
              <a:buNone/>
            </a:pPr>
            <a:endParaRPr lang="en-US" sz="1800" b="1" kern="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24" y="2593768"/>
            <a:ext cx="3644900" cy="73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gnaposto numero diapositiva 2"/>
          <p:cNvSpPr txBox="1">
            <a:spLocks/>
          </p:cNvSpPr>
          <p:nvPr/>
        </p:nvSpPr>
        <p:spPr>
          <a:xfrm>
            <a:off x="1428681" y="4840419"/>
            <a:ext cx="6233160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Overview of NACIE-UP facility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385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72"/>
    </mc:Choice>
    <mc:Fallback xmlns="">
      <p:transition advTm="1077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14</a:t>
            </a:fld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thermocouples</a:t>
            </a:r>
          </a:p>
        </p:txBody>
      </p:sp>
      <p:sp>
        <p:nvSpPr>
          <p:cNvPr id="7" name="Segnaposto contenuto 5"/>
          <p:cNvSpPr txBox="1">
            <a:spLocks/>
          </p:cNvSpPr>
          <p:nvPr/>
        </p:nvSpPr>
        <p:spPr>
          <a:xfrm>
            <a:off x="154616" y="913822"/>
            <a:ext cx="3926566" cy="3718690"/>
          </a:xfrm>
          <a:prstGeom prst="rect">
            <a:avLst/>
          </a:prstGeom>
        </p:spPr>
        <p:txBody>
          <a:bodyPr>
            <a:noAutofit/>
          </a:bodyPr>
          <a:lstStyle>
            <a:lvl1pPr marL="342830" indent="-342830" algn="l" defTabSz="44917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796" indent="-285692" algn="l" defTabSz="44917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2762" indent="-228552" algn="l" defTabSz="44917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599868" indent="-228552" algn="l" defTabSz="44917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6973" indent="-228552" algn="l" defTabSz="44917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080" indent="-228552" algn="l" defTabSz="44917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971184" indent="-228552" algn="l" defTabSz="44917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428290" indent="-228552" algn="l" defTabSz="44917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885394" indent="-228552" algn="l" defTabSz="449170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514350" lvl="0" indent="-342900" algn="just" defTabSz="91421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it-IT" sz="1200" b="1" kern="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 loop thermocouples will monitor temperature in the different branches</a:t>
            </a:r>
          </a:p>
          <a:p>
            <a:pPr marL="514350" lvl="0" indent="-342900" algn="just" defTabSz="91421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All the thermocouples have a </a:t>
            </a:r>
            <a:r>
              <a:rPr lang="en-GB" sz="1200" b="1" dirty="0"/>
              <a:t>diameter of 3 mm </a:t>
            </a:r>
            <a:r>
              <a:rPr lang="en-GB" sz="1200" dirty="0"/>
              <a:t>and are of </a:t>
            </a:r>
            <a:r>
              <a:rPr lang="en-GB" sz="1200" b="1" dirty="0"/>
              <a:t>K type Class 1</a:t>
            </a:r>
            <a:r>
              <a:rPr lang="en-GB" sz="1200" dirty="0"/>
              <a:t>. Therefore the accuracy of the thermocouples according to the rule IEC 60584-3 (2007) are:±1.5 °C from -40°C to +375°C; ±0.004 t from 375°C to 1000 °C.</a:t>
            </a:r>
          </a:p>
          <a:p>
            <a:pPr marL="514350" lvl="0" indent="-342900" algn="just" defTabSz="91421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The </a:t>
            </a:r>
            <a:r>
              <a:rPr lang="en-GB" sz="1200" b="1" dirty="0"/>
              <a:t>error of the measurement chain </a:t>
            </a:r>
            <a:r>
              <a:rPr lang="en-GB" sz="1200" dirty="0"/>
              <a:t>has been verified separately for the thermocouples and it was found </a:t>
            </a:r>
            <a:r>
              <a:rPr lang="en-GB" sz="1200" b="1" dirty="0"/>
              <a:t>negligible</a:t>
            </a:r>
          </a:p>
        </p:txBody>
      </p:sp>
      <p:sp>
        <p:nvSpPr>
          <p:cNvPr id="8" name="Segnaposto numero diapositiva 2"/>
          <p:cNvSpPr txBox="1">
            <a:spLocks/>
          </p:cNvSpPr>
          <p:nvPr/>
        </p:nvSpPr>
        <p:spPr>
          <a:xfrm>
            <a:off x="1428681" y="4840419"/>
            <a:ext cx="6233160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Overview of NACIE-UP facility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ADECA2A-6236-5853-70A4-31C8046A4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28" y="1163716"/>
            <a:ext cx="3365284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0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72"/>
    </mc:Choice>
    <mc:Fallback xmlns="">
      <p:transition advTm="1077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15</a:t>
            </a:fld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13414" y="162450"/>
            <a:ext cx="8229600" cy="430887"/>
          </a:xfrm>
        </p:spPr>
        <p:txBody>
          <a:bodyPr/>
          <a:lstStyle/>
          <a:p>
            <a:r>
              <a:rPr lang="it-IT" sz="2800" dirty="0">
                <a:solidFill>
                  <a:schemeClr val="bg1"/>
                </a:solidFill>
                <a:latin typeface="Verdana" pitchFamily="32" charset="0"/>
              </a:rPr>
              <a:t>The </a:t>
            </a:r>
            <a:r>
              <a:rPr lang="it-IT" sz="2800" dirty="0" err="1">
                <a:solidFill>
                  <a:schemeClr val="bg1"/>
                </a:solidFill>
                <a:latin typeface="Verdana" pitchFamily="32" charset="0"/>
              </a:rPr>
              <a:t>Fuel</a:t>
            </a:r>
            <a:r>
              <a:rPr lang="it-IT" sz="2800" dirty="0">
                <a:solidFill>
                  <a:schemeClr val="bg1"/>
                </a:solidFill>
                <a:latin typeface="Verdana" pitchFamily="32" charset="0"/>
              </a:rPr>
              <a:t> Pin Bundle Simulator</a:t>
            </a:r>
            <a:endParaRPr lang="en-US" dirty="0"/>
          </a:p>
        </p:txBody>
      </p:sp>
      <p:sp>
        <p:nvSpPr>
          <p:cNvPr id="6" name="Segnaposto contenuto 10"/>
          <p:cNvSpPr txBox="1">
            <a:spLocks/>
          </p:cNvSpPr>
          <p:nvPr/>
        </p:nvSpPr>
        <p:spPr>
          <a:xfrm>
            <a:off x="187723" y="853843"/>
            <a:ext cx="8760993" cy="162900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defTabSz="495223" fontAlgn="base">
              <a:spcBef>
                <a:spcPts val="882"/>
              </a:spcBef>
              <a:spcAft>
                <a:spcPct val="0"/>
              </a:spcAft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tabLst>
                <a:tab pos="10264921" algn="l"/>
              </a:tabLst>
            </a:pPr>
            <a:r>
              <a:rPr lang="en-US" sz="1600" b="1" dirty="0">
                <a:solidFill>
                  <a:srgbClr val="FF0000"/>
                </a:solidFill>
                <a:latin typeface="Calibri" pitchFamily="32" charset="0"/>
                <a:ea typeface="Verdana" pitchFamily="32" charset="0"/>
                <a:cs typeface="Times New Roman" panose="02020603050405020304" pitchFamily="18" charset="0"/>
              </a:rPr>
              <a:t>A 19-pin MYRRHA-like 250 kW FPS was designed, procured and installed in the NACIE-UP facility</a:t>
            </a:r>
          </a:p>
          <a:p>
            <a:pPr marL="285750" lvl="1" defTabSz="495223" fontAlgn="base">
              <a:spcBef>
                <a:spcPts val="882"/>
              </a:spcBef>
              <a:spcAft>
                <a:spcPct val="0"/>
              </a:spcAft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tabLst>
                <a:tab pos="10264921" algn="l"/>
              </a:tabLst>
            </a:pPr>
            <a:r>
              <a:rPr lang="en-US" sz="1600" b="1" dirty="0">
                <a:solidFill>
                  <a:srgbClr val="FF0000"/>
                </a:solidFill>
                <a:latin typeface="Calibri" pitchFamily="32" charset="0"/>
                <a:ea typeface="Verdana" pitchFamily="32" charset="0"/>
                <a:cs typeface="Times New Roman" panose="02020603050405020304" pitchFamily="18" charset="0"/>
              </a:rPr>
              <a:t>The FPS is wire-spaced</a:t>
            </a:r>
          </a:p>
          <a:p>
            <a:pPr marL="285750" lvl="1" defTabSz="495223" fontAlgn="base">
              <a:spcBef>
                <a:spcPts val="882"/>
              </a:spcBef>
              <a:spcAft>
                <a:spcPct val="0"/>
              </a:spcAft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tabLst>
                <a:tab pos="10264921" algn="l"/>
              </a:tabLst>
            </a:pPr>
            <a:r>
              <a:rPr lang="en-US" sz="1600" b="1" i="1" dirty="0">
                <a:solidFill>
                  <a:srgbClr val="000000"/>
                </a:solidFill>
                <a:latin typeface="Calibri" pitchFamily="32" charset="0"/>
                <a:ea typeface="Verdana" pitchFamily="32" charset="0"/>
                <a:cs typeface="Times New Roman" panose="02020603050405020304" pitchFamily="18" charset="0"/>
              </a:rPr>
              <a:t>It reproduces the MYRRHA pin</a:t>
            </a:r>
          </a:p>
          <a:p>
            <a:pPr marL="285750" lvl="1" defTabSz="495223" fontAlgn="base">
              <a:spcBef>
                <a:spcPts val="882"/>
              </a:spcBef>
              <a:spcAft>
                <a:spcPct val="0"/>
              </a:spcAft>
              <a:buClr>
                <a:srgbClr val="1F497D"/>
              </a:buClr>
              <a:buSzPct val="100000"/>
              <a:buFont typeface="Arial" panose="020B0604020202020204" pitchFamily="34" charset="0"/>
              <a:buChar char="•"/>
              <a:tabLst>
                <a:tab pos="10264921" algn="l"/>
              </a:tabLst>
            </a:pPr>
            <a:r>
              <a:rPr lang="en-US" sz="1600" b="1" i="1" dirty="0">
                <a:solidFill>
                  <a:srgbClr val="FF0000"/>
                </a:solidFill>
                <a:latin typeface="Calibri" pitchFamily="32" charset="0"/>
                <a:ea typeface="Verdana" pitchFamily="32" charset="0"/>
                <a:cs typeface="Times New Roman" panose="02020603050405020304" pitchFamily="18" charset="0"/>
              </a:rPr>
              <a:t>The bundle is highly instrumented</a:t>
            </a:r>
            <a:r>
              <a:rPr lang="en-US" sz="1600" b="1" i="1" dirty="0">
                <a:solidFill>
                  <a:srgbClr val="000000"/>
                </a:solidFill>
                <a:latin typeface="Calibri" pitchFamily="32" charset="0"/>
                <a:ea typeface="Verdana" pitchFamily="32" charset="0"/>
                <a:cs typeface="Times New Roman" panose="02020603050405020304" pitchFamily="18" charset="0"/>
              </a:rPr>
              <a:t> </a:t>
            </a:r>
            <a:endParaRPr lang="en-US" sz="1600" i="1" dirty="0">
              <a:solidFill>
                <a:srgbClr val="000000"/>
              </a:solidFill>
              <a:latin typeface="Calibri" pitchFamily="32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egnaposto numero diapositiva 2"/>
          <p:cNvSpPr txBox="1">
            <a:spLocks/>
          </p:cNvSpPr>
          <p:nvPr/>
        </p:nvSpPr>
        <p:spPr>
          <a:xfrm>
            <a:off x="1428681" y="4840419"/>
            <a:ext cx="6233160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Overview of NACIE-UP facility</a:t>
            </a:r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614AA74-9F7B-42FF-AB17-E3DD83CC48AF}"/>
              </a:ext>
            </a:extLst>
          </p:cNvPr>
          <p:cNvSpPr/>
          <p:nvPr/>
        </p:nvSpPr>
        <p:spPr>
          <a:xfrm>
            <a:off x="187723" y="2757475"/>
            <a:ext cx="6642740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 indent="-180000" defTabSz="449263"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9312275" algn="l"/>
              </a:tabLst>
            </a:pPr>
            <a:r>
              <a:rPr lang="en-US" sz="1200" b="1" dirty="0"/>
              <a:t>11  </a:t>
            </a:r>
            <a:r>
              <a:rPr lang="en-US" sz="1200" b="1" dirty="0">
                <a:solidFill>
                  <a:srgbClr val="FF0000"/>
                </a:solidFill>
              </a:rPr>
              <a:t>instrumented pins</a:t>
            </a:r>
            <a:endParaRPr lang="en-US" sz="1200" dirty="0"/>
          </a:p>
          <a:p>
            <a:pPr marL="180000" lvl="1" indent="-180000" defTabSz="449263"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9312275" algn="l"/>
              </a:tabLst>
            </a:pPr>
            <a:r>
              <a:rPr lang="en-US" sz="1200" b="1" dirty="0"/>
              <a:t>52 TCs </a:t>
            </a:r>
            <a:r>
              <a:rPr lang="en-US" sz="1200" dirty="0"/>
              <a:t>(0.35 mm thick)  - </a:t>
            </a:r>
            <a:r>
              <a:rPr lang="en-US" sz="1200" b="1" dirty="0">
                <a:solidFill>
                  <a:schemeClr val="tx2"/>
                </a:solidFill>
              </a:rPr>
              <a:t>wall embedded thermocouples location </a:t>
            </a:r>
          </a:p>
          <a:p>
            <a:pPr marL="180000" lvl="1" indent="-180000" defTabSz="449263"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9312275" algn="l"/>
              </a:tabLst>
            </a:pPr>
            <a:r>
              <a:rPr lang="en-US" sz="1200" b="1" dirty="0"/>
              <a:t>15 TCs </a:t>
            </a:r>
            <a:r>
              <a:rPr lang="en-US" sz="1200" dirty="0"/>
              <a:t>(0.5 mm thick) -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5 instrumented sub-channels</a:t>
            </a:r>
          </a:p>
          <a:p>
            <a:pPr marL="180000" lvl="1" indent="-180000" defTabSz="449263"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9312275" algn="l"/>
              </a:tabLst>
            </a:pPr>
            <a:r>
              <a:rPr lang="en-GB" sz="1200" dirty="0"/>
              <a:t>Instrumentation distributed along three axial positions (A, B, C): </a:t>
            </a:r>
            <a:r>
              <a:rPr lang="en-GB" sz="1200" b="1" dirty="0"/>
              <a:t>z = 38, 300, 562 mm </a:t>
            </a:r>
            <a:br>
              <a:rPr lang="en-GB" sz="1200" b="1" dirty="0"/>
            </a:br>
            <a:r>
              <a:rPr lang="en-GB" sz="1200" dirty="0"/>
              <a:t>from the beginning of the active length</a:t>
            </a:r>
          </a:p>
          <a:p>
            <a:pPr marL="180000" lvl="1" indent="-180000" defTabSz="449263"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q"/>
              <a:tabLst>
                <a:tab pos="9312275" algn="l"/>
              </a:tabLst>
            </a:pPr>
            <a:r>
              <a:rPr lang="en-US" sz="1200" b="1" dirty="0"/>
              <a:t>Pin 3</a:t>
            </a:r>
            <a:r>
              <a:rPr lang="en-US" sz="1200" dirty="0"/>
              <a:t> instrumented with wall embedded TCs every 43.66 mm (13 TCs)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33A7654F-96EC-4A4B-9E59-3EDF18243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259991"/>
              </p:ext>
            </p:extLst>
          </p:nvPr>
        </p:nvGraphicFramePr>
        <p:xfrm>
          <a:off x="6987519" y="1294851"/>
          <a:ext cx="1961197" cy="22082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11202">
                  <a:extLst>
                    <a:ext uri="{9D8B030D-6E8A-4147-A177-3AD203B41FA5}">
                      <a16:colId xmlns:a16="http://schemas.microsoft.com/office/drawing/2014/main" val="4258092900"/>
                    </a:ext>
                  </a:extLst>
                </a:gridCol>
                <a:gridCol w="1149995">
                  <a:extLst>
                    <a:ext uri="{9D8B030D-6E8A-4147-A177-3AD203B41FA5}">
                      <a16:colId xmlns:a16="http://schemas.microsoft.com/office/drawing/2014/main" val="3658090065"/>
                    </a:ext>
                  </a:extLst>
                </a:gridCol>
              </a:tblGrid>
              <a:tr h="219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kern="1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</a:t>
                      </a:r>
                      <a:r>
                        <a:rPr lang="en-GB" sz="1400" b="1" i="1" kern="100" baseline="-25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pin</a:t>
                      </a:r>
                      <a:endParaRPr lang="en-GB" sz="1400" b="1" i="1" kern="100" baseline="-25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00" dirty="0"/>
                        <a:t>6.55 mm</a:t>
                      </a:r>
                      <a:endParaRPr lang="en-GB" sz="1400" b="0" i="0" kern="100" dirty="0">
                        <a:solidFill>
                          <a:schemeClr val="tx1"/>
                        </a:solidFill>
                        <a:latin typeface="+mn-lt"/>
                        <a:ea typeface="Batang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7013973"/>
                  </a:ext>
                </a:extLst>
              </a:tr>
              <a:tr h="219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</a:t>
                      </a:r>
                      <a:endParaRPr lang="en-GB" sz="1400" b="1" i="1" kern="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/>
                        <a:t>8.4 mm</a:t>
                      </a:r>
                      <a:endParaRPr lang="en-GB" sz="1400" b="0" i="0" kern="100" dirty="0">
                        <a:solidFill>
                          <a:schemeClr val="tx1"/>
                        </a:solidFill>
                        <a:latin typeface="+mn-lt"/>
                        <a:ea typeface="Batang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851128"/>
                  </a:ext>
                </a:extLst>
              </a:tr>
              <a:tr h="219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P/D</a:t>
                      </a:r>
                      <a:endParaRPr lang="en-GB" sz="1400" b="1" i="1" kern="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/>
                        <a:t>1.2824</a:t>
                      </a:r>
                      <a:endParaRPr lang="en-GB" sz="1400" b="0" i="0" kern="100" dirty="0">
                        <a:solidFill>
                          <a:schemeClr val="tx1"/>
                        </a:solidFill>
                        <a:latin typeface="+mn-lt"/>
                        <a:ea typeface="Batang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7720025"/>
                  </a:ext>
                </a:extLst>
              </a:tr>
              <a:tr h="219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kern="1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GB" sz="1400" b="1" i="1" kern="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/>
                        <a:t>1.75 mm</a:t>
                      </a:r>
                      <a:endParaRPr lang="en-GB" sz="1400" b="0" i="0" kern="100" dirty="0">
                        <a:solidFill>
                          <a:schemeClr val="tx1"/>
                        </a:solidFill>
                        <a:latin typeface="+mn-lt"/>
                        <a:ea typeface="Batang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9611702"/>
                  </a:ext>
                </a:extLst>
              </a:tr>
              <a:tr h="219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kern="1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</a:t>
                      </a:r>
                      <a:r>
                        <a:rPr lang="en-GB" sz="1400" b="1" i="1" kern="100" baseline="-25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wire</a:t>
                      </a:r>
                      <a:endParaRPr lang="en-GB" sz="1400" b="1" i="1" kern="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/>
                        <a:t>262 mm</a:t>
                      </a:r>
                      <a:endParaRPr lang="en-GB" sz="1400" b="0" i="0" kern="100" dirty="0">
                        <a:solidFill>
                          <a:schemeClr val="tx1"/>
                        </a:solidFill>
                        <a:latin typeface="+mn-lt"/>
                        <a:ea typeface="Batang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3297933"/>
                  </a:ext>
                </a:extLst>
              </a:tr>
              <a:tr h="219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kern="1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</a:t>
                      </a:r>
                      <a:r>
                        <a:rPr lang="en-GB" sz="1400" b="1" i="1" kern="100" baseline="-25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tot</a:t>
                      </a:r>
                      <a:endParaRPr lang="en-GB" sz="1400" b="1" i="1" kern="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/>
                        <a:t>2000 mm</a:t>
                      </a:r>
                      <a:endParaRPr lang="en-GB" sz="1400" b="0" i="0" kern="100" dirty="0">
                        <a:solidFill>
                          <a:schemeClr val="tx1"/>
                        </a:solidFill>
                        <a:latin typeface="+mn-lt"/>
                        <a:ea typeface="Batang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8722475"/>
                  </a:ext>
                </a:extLst>
              </a:tr>
              <a:tr h="219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kern="1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</a:t>
                      </a:r>
                      <a:r>
                        <a:rPr lang="en-GB" sz="1400" b="1" i="1" kern="100" baseline="-25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active</a:t>
                      </a:r>
                      <a:endParaRPr lang="en-GB" sz="1400" b="1" i="1" kern="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/>
                        <a:t>600</a:t>
                      </a:r>
                      <a:r>
                        <a:rPr lang="en-GB" sz="1400" kern="100" dirty="0"/>
                        <a:t> mm</a:t>
                      </a:r>
                      <a:endParaRPr lang="en-GB" sz="1400" b="0" i="0" kern="100" dirty="0">
                        <a:solidFill>
                          <a:schemeClr val="tx1"/>
                        </a:solidFill>
                        <a:latin typeface="+mn-lt"/>
                        <a:ea typeface="Batang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387738"/>
                  </a:ext>
                </a:extLst>
              </a:tr>
              <a:tr h="219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kern="1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</a:t>
                      </a:r>
                      <a:r>
                        <a:rPr lang="en-GB" sz="1400" b="1" i="1" kern="100" baseline="-25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H,nom</a:t>
                      </a:r>
                      <a:endParaRPr lang="en-GB" sz="1400" b="1" i="1" kern="1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/>
                        <a:t>3.84 mm</a:t>
                      </a:r>
                      <a:endParaRPr lang="en-GB" sz="1400" b="0" i="0" kern="100" dirty="0">
                        <a:solidFill>
                          <a:schemeClr val="tx1"/>
                        </a:solidFill>
                        <a:latin typeface="+mn-lt"/>
                        <a:ea typeface="Batang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4800392"/>
                  </a:ext>
                </a:extLst>
              </a:tr>
              <a:tr h="219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i="1" kern="1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q’’</a:t>
                      </a:r>
                      <a:r>
                        <a:rPr lang="en-GB" sz="1400" b="1" i="1" kern="100" baseline="-25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max</a:t>
                      </a:r>
                      <a:endParaRPr lang="en-GB" sz="1400" b="1" i="1" kern="100" baseline="-25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00" dirty="0"/>
                        <a:t>1 MW/m</a:t>
                      </a:r>
                      <a:r>
                        <a:rPr lang="en-GB" sz="1400" kern="100" baseline="30000" dirty="0"/>
                        <a:t>2</a:t>
                      </a:r>
                      <a:endParaRPr lang="en-GB" sz="1400" b="0" i="0" kern="100" baseline="30000" dirty="0">
                        <a:solidFill>
                          <a:schemeClr val="tx1"/>
                        </a:solidFill>
                        <a:latin typeface="+mn-lt"/>
                        <a:ea typeface="Batang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1110399"/>
                  </a:ext>
                </a:extLst>
              </a:tr>
            </a:tbl>
          </a:graphicData>
        </a:graphic>
      </p:graphicFrame>
      <p:pic>
        <p:nvPicPr>
          <p:cNvPr id="12" name="Immagine 11" descr="Fig3b.png">
            <a:extLst>
              <a:ext uri="{FF2B5EF4-FFF2-40B4-BE49-F238E27FC236}">
                <a16:creationId xmlns:a16="http://schemas.microsoft.com/office/drawing/2014/main" id="{7FC16B35-3E2D-4822-A1D3-ED5E3E380B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7423" y="1396450"/>
            <a:ext cx="1801581" cy="1637801"/>
          </a:xfrm>
          <a:prstGeom prst="rect">
            <a:avLst/>
          </a:prstGeom>
        </p:spPr>
      </p:pic>
      <p:pic>
        <p:nvPicPr>
          <p:cNvPr id="13" name="Immagine 12" descr="Fig3a.png">
            <a:extLst>
              <a:ext uri="{FF2B5EF4-FFF2-40B4-BE49-F238E27FC236}">
                <a16:creationId xmlns:a16="http://schemas.microsoft.com/office/drawing/2014/main" id="{1C72C9B7-4D2B-4920-9387-7840E93123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8151" y="1294851"/>
            <a:ext cx="1202312" cy="17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72"/>
    </mc:Choice>
    <mc:Fallback xmlns="">
      <p:transition advTm="1077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93227"/>
            <a:ext cx="8229600" cy="369332"/>
          </a:xfrm>
        </p:spPr>
        <p:txBody>
          <a:bodyPr/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it-IT" sz="2400" dirty="0">
                <a:solidFill>
                  <a:schemeClr val="bg1"/>
                </a:solidFill>
                <a:latin typeface="Verdana" pitchFamily="32" charset="0"/>
              </a:rPr>
              <a:t>The </a:t>
            </a:r>
            <a:r>
              <a:rPr lang="it-IT" sz="2400" dirty="0" err="1">
                <a:solidFill>
                  <a:schemeClr val="bg1"/>
                </a:solidFill>
                <a:latin typeface="Verdana" pitchFamily="32" charset="0"/>
              </a:rPr>
              <a:t>Fuel</a:t>
            </a:r>
            <a:r>
              <a:rPr lang="it-IT" sz="2400" dirty="0">
                <a:solidFill>
                  <a:schemeClr val="bg1"/>
                </a:solidFill>
                <a:latin typeface="Verdana" pitchFamily="32" charset="0"/>
              </a:rPr>
              <a:t> Pin Bundle </a:t>
            </a:r>
            <a:r>
              <a:rPr lang="it-IT" sz="2400" dirty="0" err="1">
                <a:solidFill>
                  <a:schemeClr val="bg1"/>
                </a:solidFill>
                <a:latin typeface="Verdana" pitchFamily="32" charset="0"/>
              </a:rPr>
              <a:t>thermocouples</a:t>
            </a:r>
            <a:endParaRPr lang="it-IT" sz="2400" dirty="0">
              <a:solidFill>
                <a:schemeClr val="bg1"/>
              </a:solidFill>
              <a:latin typeface="Verdana" pitchFamily="32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16</a:t>
            </a:fld>
            <a:endParaRPr lang="it-IT" dirty="0"/>
          </a:p>
        </p:txBody>
      </p:sp>
      <p:sp>
        <p:nvSpPr>
          <p:cNvPr id="11" name="Segnaposto numero diapositiva 2"/>
          <p:cNvSpPr txBox="1">
            <a:spLocks/>
          </p:cNvSpPr>
          <p:nvPr/>
        </p:nvSpPr>
        <p:spPr>
          <a:xfrm>
            <a:off x="1428681" y="4840419"/>
            <a:ext cx="6233160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Overview of NACIE-UP facility</a:t>
            </a:r>
            <a:endParaRPr lang="it-IT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614AA74-9F7B-42FF-AB17-E3DD83CC48AF}"/>
              </a:ext>
            </a:extLst>
          </p:cNvPr>
          <p:cNvSpPr/>
          <p:nvPr/>
        </p:nvSpPr>
        <p:spPr>
          <a:xfrm>
            <a:off x="184640" y="1380388"/>
            <a:ext cx="43810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/>
              <a:t>All the bundle thermocouples are of </a:t>
            </a:r>
            <a:r>
              <a:rPr lang="en-US" sz="1600" b="1" dirty="0">
                <a:solidFill>
                  <a:srgbClr val="FF0000"/>
                </a:solidFill>
              </a:rPr>
              <a:t>K type Class</a:t>
            </a:r>
          </a:p>
          <a:p>
            <a:pPr algn="just"/>
            <a:endParaRPr lang="en-US" sz="1600" b="1" dirty="0">
              <a:solidFill>
                <a:srgbClr val="FF0000"/>
              </a:solidFill>
            </a:endParaRPr>
          </a:p>
          <a:p>
            <a:pPr algn="just"/>
            <a:r>
              <a:rPr lang="en-GB" sz="1600" b="1" dirty="0"/>
              <a:t>Therefore the accuracy of the thermocouples according to the rule IEC 60584-3 (2007) are:±1.5 °C from -40°C to +375°C; ±0.004 t from 375°C to 1000 °C.</a:t>
            </a:r>
          </a:p>
          <a:p>
            <a:pPr algn="just"/>
            <a:endParaRPr lang="it-IT" sz="1400" b="1" dirty="0"/>
          </a:p>
          <a:p>
            <a:pPr algn="just"/>
            <a:r>
              <a:rPr lang="en-GB" sz="1600" b="1" dirty="0"/>
              <a:t>The error of the measurement chain has been verified and it was found negligible</a:t>
            </a:r>
            <a:r>
              <a:rPr lang="en-GB" b="1" dirty="0"/>
              <a:t>.</a:t>
            </a:r>
            <a:endParaRPr lang="it-IT" sz="1600" b="1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989" y="1380388"/>
            <a:ext cx="3530022" cy="264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18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732"/>
    </mc:Choice>
    <mc:Fallback xmlns="">
      <p:transition advTm="2073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17</a:t>
            </a:fld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Wire-spaced FPS</a:t>
            </a:r>
          </a:p>
        </p:txBody>
      </p:sp>
      <p:sp>
        <p:nvSpPr>
          <p:cNvPr id="6" name="Segnaposto contenuto 10"/>
          <p:cNvSpPr txBox="1">
            <a:spLocks/>
          </p:cNvSpPr>
          <p:nvPr/>
        </p:nvSpPr>
        <p:spPr>
          <a:xfrm>
            <a:off x="187725" y="987068"/>
            <a:ext cx="5279626" cy="36264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0" indent="0" defTabSz="914400">
              <a:buClr>
                <a:srgbClr val="4F81BD"/>
              </a:buClr>
              <a:buNone/>
            </a:pPr>
            <a:endParaRPr lang="it-IT" sz="1800" i="1" dirty="0">
              <a:solidFill>
                <a:prstClr val="black"/>
              </a:solidFill>
              <a:latin typeface="Calibri" pitchFamily="32" charset="0"/>
              <a:ea typeface="Verdana" pitchFamily="34" charset="0"/>
              <a:cs typeface="Verdana" pitchFamily="34" charset="0"/>
            </a:endParaRPr>
          </a:p>
          <a:p>
            <a:pPr lvl="0" indent="-228600" defTabSz="914400">
              <a:buClr>
                <a:srgbClr val="4F81BD"/>
              </a:buClr>
              <a:buFont typeface="Arial" pitchFamily="34" charset="0"/>
              <a:buChar char="•"/>
            </a:pPr>
            <a:r>
              <a:rPr lang="it-IT" sz="1800" b="1" dirty="0" err="1">
                <a:solidFill>
                  <a:prstClr val="black"/>
                </a:solidFill>
                <a:latin typeface="Calibri"/>
              </a:rPr>
              <a:t>Wall</a:t>
            </a:r>
            <a:r>
              <a:rPr lang="it-IT" sz="1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800" b="1" dirty="0" err="1">
                <a:solidFill>
                  <a:prstClr val="black"/>
                </a:solidFill>
                <a:latin typeface="Calibri"/>
              </a:rPr>
              <a:t>thermocouples</a:t>
            </a:r>
            <a:r>
              <a:rPr lang="it-IT" sz="1800" b="1" dirty="0">
                <a:solidFill>
                  <a:prstClr val="black"/>
                </a:solidFill>
                <a:latin typeface="Calibri"/>
              </a:rPr>
              <a:t> are </a:t>
            </a:r>
            <a:r>
              <a:rPr lang="it-IT" sz="1800" b="1" dirty="0" err="1">
                <a:solidFill>
                  <a:prstClr val="black"/>
                </a:solidFill>
                <a:latin typeface="Calibri"/>
              </a:rPr>
              <a:t>wall-embedded</a:t>
            </a:r>
            <a:r>
              <a:rPr lang="it-IT" sz="1800" b="1" dirty="0">
                <a:solidFill>
                  <a:prstClr val="black"/>
                </a:solidFill>
                <a:latin typeface="Calibri"/>
              </a:rPr>
              <a:t> in a </a:t>
            </a:r>
            <a:r>
              <a:rPr lang="it-IT" sz="1800" b="1" dirty="0" err="1">
                <a:solidFill>
                  <a:prstClr val="black"/>
                </a:solidFill>
                <a:latin typeface="Calibri"/>
              </a:rPr>
              <a:t>groove</a:t>
            </a:r>
            <a:endParaRPr lang="it-IT" sz="1800" b="1" dirty="0">
              <a:solidFill>
                <a:prstClr val="black"/>
              </a:solidFill>
              <a:latin typeface="Calibri"/>
            </a:endParaRPr>
          </a:p>
          <a:p>
            <a:pPr lvl="0" indent="-228600" defTabSz="914400">
              <a:buClr>
                <a:srgbClr val="4F81BD"/>
              </a:buClr>
              <a:buFont typeface="Arial" pitchFamily="34" charset="0"/>
              <a:buChar char="•"/>
            </a:pPr>
            <a:endParaRPr lang="it-IT" sz="1800" b="1" dirty="0">
              <a:solidFill>
                <a:prstClr val="black"/>
              </a:solidFill>
              <a:latin typeface="Calibri"/>
            </a:endParaRPr>
          </a:p>
          <a:p>
            <a:pPr lvl="0" indent="-228600" defTabSz="914400">
              <a:buClr>
                <a:srgbClr val="4F81BD"/>
              </a:buClr>
              <a:buFont typeface="Arial" pitchFamily="34" charset="0"/>
              <a:buChar char="•"/>
            </a:pPr>
            <a:endParaRPr lang="it-IT" sz="1800" b="1" dirty="0">
              <a:solidFill>
                <a:prstClr val="black"/>
              </a:solidFill>
              <a:latin typeface="Calibri"/>
            </a:endParaRPr>
          </a:p>
          <a:p>
            <a:pPr lvl="0" indent="-228600" defTabSz="914400">
              <a:buClr>
                <a:srgbClr val="4F81BD"/>
              </a:buClr>
              <a:buFont typeface="Arial" pitchFamily="34" charset="0"/>
              <a:buChar char="•"/>
            </a:pPr>
            <a:endParaRPr lang="it-IT" sz="1800" b="1" dirty="0">
              <a:solidFill>
                <a:prstClr val="black"/>
              </a:solidFill>
              <a:latin typeface="Calibri"/>
            </a:endParaRPr>
          </a:p>
          <a:p>
            <a:pPr lvl="0" indent="-228600" defTabSz="914400">
              <a:buClr>
                <a:srgbClr val="4F81BD"/>
              </a:buClr>
              <a:buFont typeface="Arial" pitchFamily="34" charset="0"/>
              <a:buChar char="•"/>
            </a:pPr>
            <a:endParaRPr lang="it-IT" sz="1800" b="1" dirty="0">
              <a:solidFill>
                <a:prstClr val="black"/>
              </a:solidFill>
              <a:latin typeface="Calibri"/>
            </a:endParaRPr>
          </a:p>
          <a:p>
            <a:pPr lvl="0" indent="-228600" defTabSz="914400">
              <a:buClr>
                <a:srgbClr val="4F81BD"/>
              </a:buClr>
              <a:buFont typeface="Arial" pitchFamily="34" charset="0"/>
              <a:buChar char="•"/>
            </a:pPr>
            <a:r>
              <a:rPr lang="it-IT" sz="1800" b="1" dirty="0">
                <a:solidFill>
                  <a:prstClr val="black"/>
                </a:solidFill>
                <a:latin typeface="Calibri"/>
              </a:rPr>
              <a:t>Bulk </a:t>
            </a:r>
            <a:r>
              <a:rPr lang="it-IT" sz="1800" b="1" dirty="0" err="1">
                <a:solidFill>
                  <a:prstClr val="black"/>
                </a:solidFill>
                <a:latin typeface="Calibri"/>
              </a:rPr>
              <a:t>thermocouples</a:t>
            </a:r>
            <a:r>
              <a:rPr lang="it-IT" sz="1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800" b="1" dirty="0" err="1">
                <a:solidFill>
                  <a:prstClr val="black"/>
                </a:solidFill>
                <a:latin typeface="Calibri"/>
              </a:rPr>
              <a:t>have</a:t>
            </a:r>
            <a:r>
              <a:rPr lang="it-IT" sz="1800" b="1" dirty="0">
                <a:solidFill>
                  <a:prstClr val="black"/>
                </a:solidFill>
                <a:latin typeface="Calibri"/>
              </a:rPr>
              <a:t> a </a:t>
            </a:r>
            <a:r>
              <a:rPr lang="it-IT" sz="1800" b="1" dirty="0" err="1">
                <a:solidFill>
                  <a:prstClr val="black"/>
                </a:solidFill>
                <a:latin typeface="Calibri"/>
              </a:rPr>
              <a:t>prolonged</a:t>
            </a:r>
            <a:r>
              <a:rPr lang="it-IT" sz="1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800" b="1" dirty="0" err="1">
                <a:solidFill>
                  <a:prstClr val="black"/>
                </a:solidFill>
                <a:latin typeface="Calibri"/>
              </a:rPr>
              <a:t>region</a:t>
            </a:r>
            <a:r>
              <a:rPr lang="it-IT" sz="1800" b="1" dirty="0">
                <a:solidFill>
                  <a:prstClr val="black"/>
                </a:solidFill>
                <a:latin typeface="Calibri"/>
              </a:rPr>
              <a:t> to </a:t>
            </a:r>
            <a:r>
              <a:rPr lang="it-IT" sz="1800" b="1" dirty="0" err="1">
                <a:solidFill>
                  <a:prstClr val="black"/>
                </a:solidFill>
                <a:latin typeface="Calibri"/>
              </a:rPr>
              <a:t>fix</a:t>
            </a:r>
            <a:r>
              <a:rPr lang="it-IT" sz="1800" b="1" dirty="0">
                <a:solidFill>
                  <a:prstClr val="black"/>
                </a:solidFill>
                <a:latin typeface="Calibri"/>
              </a:rPr>
              <a:t> the position</a:t>
            </a:r>
          </a:p>
        </p:txBody>
      </p:sp>
      <p:pic>
        <p:nvPicPr>
          <p:cNvPr id="7170" name="Picture 2" descr="I:\ivan.dipiazza\2015\PROGETTI\SEARCH\Thermocoax\Pictures\20130417_0937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377" y="3063378"/>
            <a:ext cx="2636973" cy="19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I:\ivan.dipiazza\2015\PROGETTI\SEARCH\Thermocoax\Pictures\20130417_0936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72" y="987068"/>
            <a:ext cx="2713901" cy="203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ttore 2 3"/>
          <p:cNvCxnSpPr/>
          <p:nvPr/>
        </p:nvCxnSpPr>
        <p:spPr>
          <a:xfrm flipV="1">
            <a:off x="1314450" y="1581150"/>
            <a:ext cx="5054600" cy="247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2178050" y="3695700"/>
            <a:ext cx="4527550" cy="222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egnaposto numero diapositiva 2"/>
          <p:cNvSpPr txBox="1">
            <a:spLocks/>
          </p:cNvSpPr>
          <p:nvPr/>
        </p:nvSpPr>
        <p:spPr>
          <a:xfrm>
            <a:off x="1428681" y="4840419"/>
            <a:ext cx="6233160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Overview of NACIE-UP facility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231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72"/>
    </mc:Choice>
    <mc:Fallback xmlns="">
      <p:transition advTm="1077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18</a:t>
            </a:fld>
            <a:endParaRPr lang="it-IT" dirty="0"/>
          </a:p>
        </p:txBody>
      </p:sp>
      <p:sp>
        <p:nvSpPr>
          <p:cNvPr id="13" name="Segnaposto numero diapositiva 2"/>
          <p:cNvSpPr txBox="1">
            <a:spLocks/>
          </p:cNvSpPr>
          <p:nvPr/>
        </p:nvSpPr>
        <p:spPr>
          <a:xfrm>
            <a:off x="1466952" y="4767264"/>
            <a:ext cx="6845775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Experimental tests</a:t>
            </a:r>
            <a:endParaRPr lang="it-IT" sz="12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2: Experimental tests</a:t>
            </a:r>
          </a:p>
        </p:txBody>
      </p:sp>
      <p:sp>
        <p:nvSpPr>
          <p:cNvPr id="8" name="Segnaposto contenuto 10"/>
          <p:cNvSpPr txBox="1">
            <a:spLocks/>
          </p:cNvSpPr>
          <p:nvPr/>
        </p:nvSpPr>
        <p:spPr>
          <a:xfrm>
            <a:off x="385011" y="1008016"/>
            <a:ext cx="7927716" cy="27943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32167A-C855-3F4C-1C47-8C6C15D91B4D}"/>
              </a:ext>
            </a:extLst>
          </p:cNvPr>
          <p:cNvSpPr txBox="1"/>
          <p:nvPr/>
        </p:nvSpPr>
        <p:spPr>
          <a:xfrm>
            <a:off x="558052" y="1010969"/>
            <a:ext cx="80849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present paper describes </a:t>
            </a:r>
            <a:r>
              <a:rPr lang="en-GB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experimental results obtained from the 2017 campaign performed with the NACIE-UP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NAtural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CIrculation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Experiment-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UPgraded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facility, located at ENEA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Brasimone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Research Centre, in the framework of the </a:t>
            </a:r>
            <a:r>
              <a:rPr lang="en-GB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SESAME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HORIZON2020 project.</a:t>
            </a:r>
          </a:p>
          <a:p>
            <a:pPr algn="just"/>
            <a:endParaRPr lang="en-GB" dirty="0">
              <a:latin typeface="Times New Roman" panose="02020603050405020304" pitchFamily="18" charset="0"/>
            </a:endParaRPr>
          </a:p>
          <a:p>
            <a:pPr algn="just"/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These experiments </a:t>
            </a:r>
            <a:r>
              <a:rPr lang="en-GB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provide system data to qualify STH codes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but also more detailed information on the wire-spaced fuel bundle test section, such as wall temperatures, sub-channel temperatures and heat transfer coefficient (HTC), allowing to test and qualify </a:t>
            </a:r>
            <a:r>
              <a:rPr lang="en-GB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CFD codes and coupled STH/CFD methods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HLM systems.</a:t>
            </a:r>
          </a:p>
          <a:p>
            <a:pPr algn="just"/>
            <a:endParaRPr lang="en-GB" dirty="0">
              <a:latin typeface="Times New Roman" panose="02020603050405020304" pitchFamily="18" charset="0"/>
            </a:endParaRPr>
          </a:p>
          <a:p>
            <a:pPr algn="just"/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NACIE-UP facility was designed to operate in natural and gas-lift enhanced circulation regimes allowing to cover the </a:t>
            </a:r>
            <a:r>
              <a:rPr lang="en-GB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low </a:t>
            </a:r>
            <a:r>
              <a:rPr lang="en-GB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Péclet</a:t>
            </a:r>
            <a:r>
              <a:rPr lang="en-GB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(0-400) range of experiments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773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72"/>
    </mc:Choice>
    <mc:Fallback xmlns="">
      <p:transition advTm="1077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19</a:t>
            </a:fld>
            <a:endParaRPr lang="it-IT" dirty="0"/>
          </a:p>
        </p:txBody>
      </p:sp>
      <p:sp>
        <p:nvSpPr>
          <p:cNvPr id="13" name="Segnaposto numero diapositiva 2"/>
          <p:cNvSpPr txBox="1">
            <a:spLocks/>
          </p:cNvSpPr>
          <p:nvPr/>
        </p:nvSpPr>
        <p:spPr>
          <a:xfrm>
            <a:off x="1466952" y="4767264"/>
            <a:ext cx="6845775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Experimental tests</a:t>
            </a:r>
            <a:endParaRPr lang="it-IT" sz="12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2: Experimental tests</a:t>
            </a:r>
          </a:p>
        </p:txBody>
      </p:sp>
      <p:sp>
        <p:nvSpPr>
          <p:cNvPr id="8" name="Segnaposto contenuto 10"/>
          <p:cNvSpPr txBox="1">
            <a:spLocks/>
          </p:cNvSpPr>
          <p:nvPr/>
        </p:nvSpPr>
        <p:spPr>
          <a:xfrm>
            <a:off x="385011" y="1008016"/>
            <a:ext cx="7927716" cy="27943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32167A-C855-3F4C-1C47-8C6C15D91B4D}"/>
              </a:ext>
            </a:extLst>
          </p:cNvPr>
          <p:cNvSpPr txBox="1"/>
          <p:nvPr/>
        </p:nvSpPr>
        <p:spPr>
          <a:xfrm>
            <a:off x="289111" y="923562"/>
            <a:ext cx="428288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fundamental test 3 consisted in both </a:t>
            </a:r>
            <a:r>
              <a:rPr lang="en-GB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FPS power and gas-lift transition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n-GB" dirty="0">
              <a:latin typeface="Times New Roman" panose="02020603050405020304" pitchFamily="18" charset="0"/>
            </a:endParaRPr>
          </a:p>
          <a:p>
            <a:pPr algn="just"/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nominal FPS power was initially set at </a:t>
            </a:r>
            <a:r>
              <a:rPr lang="en-GB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100 kW and decreased in 10 s to 10 kW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time t = 1335 s from the beginning of the transient.</a:t>
            </a:r>
          </a:p>
          <a:p>
            <a:pPr algn="just"/>
            <a:endParaRPr lang="en-GB" dirty="0">
              <a:latin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decrease of gas flow rate from 20Nl/min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was triggered after that the power transition was completed, in order to avoid high peak clad temperatures and to preserve the bundle integrity (</a:t>
            </a:r>
            <a:r>
              <a:rPr lang="en-GB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Protected loss of flow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D37CE61-862B-9106-9A19-62E1355294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587" t="4812" r="7174"/>
          <a:stretch>
            <a:fillRect/>
          </a:stretch>
        </p:blipFill>
        <p:spPr>
          <a:xfrm>
            <a:off x="5419463" y="1008016"/>
            <a:ext cx="2467237" cy="194582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E66BFD9-60E5-1BC0-4C91-D7DEA6CE870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4305" t="4812" r="7892"/>
          <a:stretch>
            <a:fillRect/>
          </a:stretch>
        </p:blipFill>
        <p:spPr>
          <a:xfrm>
            <a:off x="5419463" y="3030309"/>
            <a:ext cx="2467237" cy="200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72"/>
    </mc:Choice>
    <mc:Fallback xmlns="">
      <p:transition advTm="1077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2</a:t>
            </a:fld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13414" y="100894"/>
            <a:ext cx="8229600" cy="553998"/>
          </a:xfrm>
        </p:spPr>
        <p:txBody>
          <a:bodyPr/>
          <a:lstStyle/>
          <a:p>
            <a:r>
              <a:rPr kumimoji="0" lang="en-GB" sz="18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 Bold"/>
                <a:ea typeface="+mj-ea"/>
                <a:cs typeface="+mj-cs"/>
              </a:rPr>
              <a:t>Forced to natural circulation transients in wire-spaced fuel pin bundle</a:t>
            </a:r>
            <a:endParaRPr lang="en-US" dirty="0"/>
          </a:p>
        </p:txBody>
      </p:sp>
      <p:sp>
        <p:nvSpPr>
          <p:cNvPr id="6" name="Segnaposto contenuto 10"/>
          <p:cNvSpPr txBox="1">
            <a:spLocks/>
          </p:cNvSpPr>
          <p:nvPr/>
        </p:nvSpPr>
        <p:spPr>
          <a:xfrm>
            <a:off x="187724" y="987067"/>
            <a:ext cx="8760993" cy="351832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ClrTx/>
              <a:buSzTx/>
              <a:buNone/>
              <a:defRPr/>
            </a:pP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Segnaposto numero diapositiva 2"/>
          <p:cNvSpPr txBox="1">
            <a:spLocks/>
          </p:cNvSpPr>
          <p:nvPr/>
        </p:nvSpPr>
        <p:spPr>
          <a:xfrm>
            <a:off x="1428681" y="4840419"/>
            <a:ext cx="6233160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Status of NACIE CRP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371823D-B171-7B4D-9D58-9AEA31BC2F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28" b="11299"/>
          <a:stretch/>
        </p:blipFill>
        <p:spPr>
          <a:xfrm>
            <a:off x="3748285" y="1573236"/>
            <a:ext cx="4894729" cy="28374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D7B1C9-9DAE-B2DC-2FB5-1ADED72954BE}"/>
              </a:ext>
            </a:extLst>
          </p:cNvPr>
          <p:cNvSpPr txBox="1"/>
          <p:nvPr/>
        </p:nvSpPr>
        <p:spPr>
          <a:xfrm>
            <a:off x="337549" y="1063645"/>
            <a:ext cx="3260912" cy="3447098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just"/>
            <a:r>
              <a:rPr lang="it-IT" sz="1600" dirty="0"/>
              <a:t>Some </a:t>
            </a:r>
            <a:r>
              <a:rPr lang="it-IT" sz="1600" dirty="0" err="1">
                <a:solidFill>
                  <a:srgbClr val="FF0000"/>
                </a:solidFill>
              </a:rPr>
              <a:t>experimental</a:t>
            </a:r>
            <a:r>
              <a:rPr lang="it-IT" sz="1600" dirty="0">
                <a:solidFill>
                  <a:srgbClr val="FF0000"/>
                </a:solidFill>
              </a:rPr>
              <a:t> test</a:t>
            </a:r>
            <a:r>
              <a:rPr lang="it-IT" sz="1600" dirty="0"/>
              <a:t> on </a:t>
            </a:r>
            <a:r>
              <a:rPr lang="it-IT" sz="1600" dirty="0" err="1">
                <a:solidFill>
                  <a:srgbClr val="FF0000"/>
                </a:solidFill>
              </a:rPr>
              <a:t>transition</a:t>
            </a:r>
            <a:r>
              <a:rPr lang="it-IT" sz="1600" dirty="0">
                <a:solidFill>
                  <a:srgbClr val="FF0000"/>
                </a:solidFill>
              </a:rPr>
              <a:t> from </a:t>
            </a:r>
            <a:r>
              <a:rPr lang="it-IT" sz="1600" dirty="0" err="1">
                <a:solidFill>
                  <a:srgbClr val="FF0000"/>
                </a:solidFill>
              </a:rPr>
              <a:t>forced</a:t>
            </a:r>
            <a:r>
              <a:rPr lang="it-IT" sz="1600" dirty="0">
                <a:solidFill>
                  <a:srgbClr val="FF0000"/>
                </a:solidFill>
              </a:rPr>
              <a:t> to </a:t>
            </a:r>
            <a:r>
              <a:rPr lang="it-IT" sz="1600" dirty="0" err="1">
                <a:solidFill>
                  <a:srgbClr val="FF0000"/>
                </a:solidFill>
              </a:rPr>
              <a:t>natural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 err="1">
                <a:solidFill>
                  <a:srgbClr val="FF0000"/>
                </a:solidFill>
              </a:rPr>
              <a:t>circulation</a:t>
            </a:r>
            <a:r>
              <a:rPr lang="it-IT" sz="1600" dirty="0">
                <a:solidFill>
                  <a:srgbClr val="FF0000"/>
                </a:solidFill>
              </a:rPr>
              <a:t> in </a:t>
            </a:r>
            <a:r>
              <a:rPr lang="it-IT" sz="1600" dirty="0" err="1">
                <a:solidFill>
                  <a:srgbClr val="FF0000"/>
                </a:solidFill>
              </a:rPr>
              <a:t>wire-spaced</a:t>
            </a:r>
            <a:r>
              <a:rPr lang="it-IT" sz="1600" dirty="0">
                <a:solidFill>
                  <a:srgbClr val="FF0000"/>
                </a:solidFill>
              </a:rPr>
              <a:t> FPS </a:t>
            </a:r>
            <a:r>
              <a:rPr lang="it-IT" sz="1600" dirty="0" err="1"/>
              <a:t>have</a:t>
            </a:r>
            <a:r>
              <a:rPr lang="it-IT" sz="1600" dirty="0"/>
              <a:t> </a:t>
            </a:r>
            <a:r>
              <a:rPr lang="it-IT" sz="1600" dirty="0" err="1"/>
              <a:t>been</a:t>
            </a:r>
            <a:r>
              <a:rPr lang="it-IT" sz="1600" dirty="0"/>
              <a:t> </a:t>
            </a:r>
            <a:r>
              <a:rPr lang="it-IT" sz="1600" dirty="0" err="1"/>
              <a:t>carried</a:t>
            </a:r>
            <a:r>
              <a:rPr lang="it-IT" sz="1600" dirty="0"/>
              <a:t> out in the </a:t>
            </a:r>
            <a:r>
              <a:rPr lang="it-IT" sz="1600" dirty="0">
                <a:solidFill>
                  <a:srgbClr val="FF0000"/>
                </a:solidFill>
              </a:rPr>
              <a:t>NACIE-UP</a:t>
            </a:r>
            <a:r>
              <a:rPr lang="it-IT" sz="1600" dirty="0"/>
              <a:t> facility </a:t>
            </a:r>
            <a:r>
              <a:rPr lang="it-IT" sz="1600" dirty="0" err="1"/>
              <a:t>at</a:t>
            </a:r>
            <a:r>
              <a:rPr lang="it-IT" sz="1600" dirty="0"/>
              <a:t> the ENEA </a:t>
            </a:r>
            <a:r>
              <a:rPr lang="it-IT" sz="1600" dirty="0" err="1"/>
              <a:t>Brasimone</a:t>
            </a:r>
            <a:r>
              <a:rPr lang="it-IT" sz="1600" dirty="0"/>
              <a:t> </a:t>
            </a:r>
            <a:r>
              <a:rPr lang="it-IT" sz="1600" dirty="0" err="1"/>
              <a:t>Research</a:t>
            </a:r>
            <a:r>
              <a:rPr lang="it-IT" sz="1600" dirty="0"/>
              <a:t> Centre</a:t>
            </a:r>
          </a:p>
          <a:p>
            <a:pPr algn="just"/>
            <a:endParaRPr lang="it-IT" sz="1600" dirty="0"/>
          </a:p>
          <a:p>
            <a:pPr algn="just"/>
            <a:endParaRPr lang="it-IT" sz="1600" dirty="0"/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2 parts:</a:t>
            </a:r>
          </a:p>
          <a:p>
            <a:pPr algn="just"/>
            <a:endParaRPr lang="it-IT" sz="1600" dirty="0"/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/>
              <a:t>NACIE-UP </a:t>
            </a:r>
            <a:r>
              <a:rPr lang="it-IT" sz="1600" dirty="0" err="1"/>
              <a:t>Overview</a:t>
            </a:r>
            <a:endParaRPr lang="it-IT" sz="1600" dirty="0"/>
          </a:p>
          <a:p>
            <a:pPr marL="342900" indent="-342900" algn="just">
              <a:buFont typeface="+mj-lt"/>
              <a:buAutoNum type="arabicPeriod"/>
            </a:pPr>
            <a:endParaRPr lang="it-IT" sz="1600" dirty="0"/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err="1"/>
              <a:t>Experimental</a:t>
            </a:r>
            <a:r>
              <a:rPr lang="it-IT" sz="1600" dirty="0"/>
              <a:t> </a:t>
            </a:r>
            <a:r>
              <a:rPr lang="it-IT" sz="1600" dirty="0" err="1"/>
              <a:t>Results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5620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72"/>
    </mc:Choice>
    <mc:Fallback xmlns="">
      <p:transition advTm="1077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20</a:t>
            </a:fld>
            <a:endParaRPr lang="it-IT" dirty="0"/>
          </a:p>
        </p:txBody>
      </p:sp>
      <p:sp>
        <p:nvSpPr>
          <p:cNvPr id="13" name="Segnaposto numero diapositiva 2"/>
          <p:cNvSpPr txBox="1">
            <a:spLocks/>
          </p:cNvSpPr>
          <p:nvPr/>
        </p:nvSpPr>
        <p:spPr>
          <a:xfrm>
            <a:off x="1466952" y="4767264"/>
            <a:ext cx="6845775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Experimental tests</a:t>
            </a:r>
            <a:endParaRPr lang="it-IT" sz="12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2: Experimental tests</a:t>
            </a:r>
          </a:p>
        </p:txBody>
      </p:sp>
      <p:sp>
        <p:nvSpPr>
          <p:cNvPr id="8" name="Segnaposto contenuto 10"/>
          <p:cNvSpPr txBox="1">
            <a:spLocks/>
          </p:cNvSpPr>
          <p:nvPr/>
        </p:nvSpPr>
        <p:spPr>
          <a:xfrm>
            <a:off x="385011" y="1008016"/>
            <a:ext cx="7927716" cy="27943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32167A-C855-3F4C-1C47-8C6C15D91B4D}"/>
              </a:ext>
            </a:extLst>
          </p:cNvPr>
          <p:cNvSpPr txBox="1"/>
          <p:nvPr/>
        </p:nvSpPr>
        <p:spPr>
          <a:xfrm>
            <a:off x="289111" y="1294477"/>
            <a:ext cx="447539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on the right shows the 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time trend of the LBE mass flow rate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obtained during the test in the loop.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 the power and gas transition, 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LBE mass flow rate decreased sharply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then 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is a local relative maximum followed by a smooth decrease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MFR is measured by the Thermal Flow meter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040AB6F-94F8-E869-E87F-EB53A06AAC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587" t="4812" r="7174"/>
          <a:stretch>
            <a:fillRect/>
          </a:stretch>
        </p:blipFill>
        <p:spPr>
          <a:xfrm>
            <a:off x="5072957" y="1402603"/>
            <a:ext cx="3239770" cy="255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72"/>
    </mc:Choice>
    <mc:Fallback xmlns="">
      <p:transition advTm="1077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21</a:t>
            </a:fld>
            <a:endParaRPr lang="it-IT" dirty="0"/>
          </a:p>
        </p:txBody>
      </p:sp>
      <p:sp>
        <p:nvSpPr>
          <p:cNvPr id="13" name="Segnaposto numero diapositiva 2"/>
          <p:cNvSpPr txBox="1">
            <a:spLocks/>
          </p:cNvSpPr>
          <p:nvPr/>
        </p:nvSpPr>
        <p:spPr>
          <a:xfrm>
            <a:off x="1466952" y="4767264"/>
            <a:ext cx="6845775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Experimental tests</a:t>
            </a:r>
            <a:endParaRPr lang="it-IT" sz="12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2: Experimental tests</a:t>
            </a:r>
          </a:p>
        </p:txBody>
      </p:sp>
      <p:sp>
        <p:nvSpPr>
          <p:cNvPr id="8" name="Segnaposto contenuto 10"/>
          <p:cNvSpPr txBox="1">
            <a:spLocks/>
          </p:cNvSpPr>
          <p:nvPr/>
        </p:nvSpPr>
        <p:spPr>
          <a:xfrm>
            <a:off x="385011" y="1008016"/>
            <a:ext cx="7927716" cy="27943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32167A-C855-3F4C-1C47-8C6C15D91B4D}"/>
              </a:ext>
            </a:extLst>
          </p:cNvPr>
          <p:cNvSpPr txBox="1"/>
          <p:nvPr/>
        </p:nvSpPr>
        <p:spPr>
          <a:xfrm>
            <a:off x="234109" y="1336066"/>
            <a:ext cx="447539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time trend of the LBE temperature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inside the main loop is illustrated in the Figure</a:t>
            </a:r>
          </a:p>
          <a:p>
            <a:pPr algn="just"/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water temperature at the inlet of the HX (TP208) was set to 170°C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the DACS regulates the secondary side pre-heater (PID) in order to obtain the desired value</a:t>
            </a:r>
          </a:p>
          <a:p>
            <a:pPr algn="just"/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coldest part of the loop is the lower part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while the hottest part of the loop is downstream the FPS</a:t>
            </a:r>
          </a:p>
          <a:p>
            <a:pPr algn="just"/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the gas was switched off, 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LBE mass flow rate suddenly decreases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it caused a small peak in the LBE temperature at the thermal flow meter outlet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8210CDB-548E-441B-9DF2-2345A0CB37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1536" r="8123"/>
          <a:stretch/>
        </p:blipFill>
        <p:spPr bwMode="auto">
          <a:xfrm>
            <a:off x="5131562" y="1429749"/>
            <a:ext cx="3239770" cy="27057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422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72"/>
    </mc:Choice>
    <mc:Fallback xmlns="">
      <p:transition advTm="1077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22</a:t>
            </a:fld>
            <a:endParaRPr lang="it-IT" dirty="0"/>
          </a:p>
        </p:txBody>
      </p:sp>
      <p:sp>
        <p:nvSpPr>
          <p:cNvPr id="13" name="Segnaposto numero diapositiva 2"/>
          <p:cNvSpPr txBox="1">
            <a:spLocks/>
          </p:cNvSpPr>
          <p:nvPr/>
        </p:nvSpPr>
        <p:spPr>
          <a:xfrm>
            <a:off x="1466952" y="4767264"/>
            <a:ext cx="6845775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Experimental tests</a:t>
            </a:r>
            <a:endParaRPr lang="it-IT" sz="12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2: Experimental tests</a:t>
            </a:r>
          </a:p>
        </p:txBody>
      </p:sp>
      <p:sp>
        <p:nvSpPr>
          <p:cNvPr id="8" name="Segnaposto contenuto 10"/>
          <p:cNvSpPr txBox="1">
            <a:spLocks/>
          </p:cNvSpPr>
          <p:nvPr/>
        </p:nvSpPr>
        <p:spPr>
          <a:xfrm>
            <a:off x="385011" y="1008016"/>
            <a:ext cx="7927716" cy="27943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32167A-C855-3F4C-1C47-8C6C15D91B4D}"/>
              </a:ext>
            </a:extLst>
          </p:cNvPr>
          <p:cNvSpPr txBox="1"/>
          <p:nvPr/>
        </p:nvSpPr>
        <p:spPr>
          <a:xfrm>
            <a:off x="289111" y="1000854"/>
            <a:ext cx="447539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section-averaged LBE temperature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the inlet, at the outlet of the active region of the bundle and at the three monitored sections is shown in the Figure</a:t>
            </a:r>
          </a:p>
          <a:p>
            <a:pPr algn="just"/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LBE temperature inside the FPS decreased in accordance with the reduction of the FPS power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then 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peak in all the temperatures occurred when the gas flow rate was switched off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peak is due to the onset of the natural circulation with a minimum in the LBE mass flow rate</a:t>
            </a:r>
          </a:p>
          <a:p>
            <a:pPr algn="just"/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 the transition the LBE temperatures stabilized to new lower values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new steady state was reached after several hours.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3E7E724-8BE4-D81A-C5F4-CE728DA2D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57" y="1480549"/>
            <a:ext cx="3239770" cy="2654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829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72"/>
    </mc:Choice>
    <mc:Fallback xmlns="">
      <p:transition advTm="1077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23</a:t>
            </a:fld>
            <a:endParaRPr lang="it-IT" dirty="0"/>
          </a:p>
        </p:txBody>
      </p:sp>
      <p:sp>
        <p:nvSpPr>
          <p:cNvPr id="13" name="Segnaposto numero diapositiva 2"/>
          <p:cNvSpPr txBox="1">
            <a:spLocks/>
          </p:cNvSpPr>
          <p:nvPr/>
        </p:nvSpPr>
        <p:spPr>
          <a:xfrm>
            <a:off x="1466952" y="4767264"/>
            <a:ext cx="6845775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Experimental tests</a:t>
            </a:r>
            <a:endParaRPr lang="it-IT" sz="12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2: Experimental tests</a:t>
            </a:r>
          </a:p>
        </p:txBody>
      </p:sp>
      <p:sp>
        <p:nvSpPr>
          <p:cNvPr id="8" name="Segnaposto contenuto 10"/>
          <p:cNvSpPr txBox="1">
            <a:spLocks/>
          </p:cNvSpPr>
          <p:nvPr/>
        </p:nvSpPr>
        <p:spPr>
          <a:xfrm>
            <a:off x="385011" y="1008016"/>
            <a:ext cx="7927716" cy="27943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32167A-C855-3F4C-1C47-8C6C15D91B4D}"/>
              </a:ext>
            </a:extLst>
          </p:cNvPr>
          <p:cNvSpPr txBox="1"/>
          <p:nvPr/>
        </p:nvSpPr>
        <p:spPr>
          <a:xfrm>
            <a:off x="289111" y="1000854"/>
            <a:ext cx="44753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on the right illustrates the 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LBE temperature in the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monitored sub-channels S2 (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central subchannel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and S22 (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peripheral subchannel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/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temperature difference between the two sub-channels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at each section, 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decreased from the first to the second steady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due to the reduction of the power generated inside the pins</a:t>
            </a:r>
          </a:p>
          <a:p>
            <a:pPr algn="just"/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Moreover, 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temperature difference between central subchannel (S2) and peripheral subchannel (S22) increased going from section A to section 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/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is due to the fact that the 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thermal fields develops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along the heated length; 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remarkable result is found experimentally</a:t>
            </a:r>
            <a:endParaRPr lang="en-GB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69A117B-2CBA-5ECB-188C-77569A6F39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375" t="1800" r="6750"/>
          <a:stretch>
            <a:fillRect/>
          </a:stretch>
        </p:blipFill>
        <p:spPr>
          <a:xfrm>
            <a:off x="5303429" y="1476104"/>
            <a:ext cx="3239770" cy="26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2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72"/>
    </mc:Choice>
    <mc:Fallback xmlns="">
      <p:transition advTm="1077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24</a:t>
            </a:fld>
            <a:endParaRPr lang="it-IT" dirty="0"/>
          </a:p>
        </p:txBody>
      </p:sp>
      <p:sp>
        <p:nvSpPr>
          <p:cNvPr id="13" name="Segnaposto numero diapositiva 2"/>
          <p:cNvSpPr txBox="1">
            <a:spLocks/>
          </p:cNvSpPr>
          <p:nvPr/>
        </p:nvSpPr>
        <p:spPr>
          <a:xfrm>
            <a:off x="1466952" y="4767264"/>
            <a:ext cx="6845775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Experimental tests</a:t>
            </a:r>
            <a:endParaRPr lang="it-IT" sz="12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2: Experimental tests</a:t>
            </a:r>
          </a:p>
        </p:txBody>
      </p:sp>
      <p:sp>
        <p:nvSpPr>
          <p:cNvPr id="8" name="Segnaposto contenuto 10"/>
          <p:cNvSpPr txBox="1">
            <a:spLocks/>
          </p:cNvSpPr>
          <p:nvPr/>
        </p:nvSpPr>
        <p:spPr>
          <a:xfrm>
            <a:off x="385011" y="1008016"/>
            <a:ext cx="7927716" cy="27943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buNone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32167A-C855-3F4C-1C47-8C6C15D91B4D}"/>
              </a:ext>
            </a:extLst>
          </p:cNvPr>
          <p:cNvSpPr txBox="1"/>
          <p:nvPr/>
        </p:nvSpPr>
        <p:spPr>
          <a:xfrm>
            <a:off x="289111" y="928727"/>
            <a:ext cx="447539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further analysis, 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average Nu versus Pe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 all the three fundamental tests is reported in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</a:t>
            </a:r>
          </a:p>
          <a:p>
            <a:pPr algn="just"/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Uncertainty analysis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was applied to propagate uncertainty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general trend is 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accordance with </a:t>
            </a:r>
            <a:r>
              <a:rPr lang="en-US" sz="1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Kazimi-Carelli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correlation for the more developed sections B and C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Section A shows coherently higher values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since it is located at the beginning of the active region and the temperature difference between the wall and the LBE is relatively small 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because the thermal boundary layer is not developed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According to these results, the </a:t>
            </a:r>
            <a:r>
              <a:rPr lang="en-US" sz="1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Kazimi-Carelli</a:t>
            </a:r>
            <a:r>
              <a:rPr lang="en-US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correlation seems to be more in accordance with experimental data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should be used for predictions in wire spaced HLM bundles with P/D around 1.28.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C43F70-A16F-4257-9284-3C8F25A251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" t="4368" r="7543"/>
          <a:stretch/>
        </p:blipFill>
        <p:spPr>
          <a:xfrm>
            <a:off x="5043199" y="1542832"/>
            <a:ext cx="3599815" cy="252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72"/>
    </mc:Choice>
    <mc:Fallback xmlns="">
      <p:transition advTm="1077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25</a:t>
            </a:fld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13414" y="193227"/>
            <a:ext cx="8229600" cy="369332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1/2</a:t>
            </a:r>
            <a:endParaRPr lang="en-US" dirty="0"/>
          </a:p>
        </p:txBody>
      </p:sp>
      <p:sp>
        <p:nvSpPr>
          <p:cNvPr id="13" name="Segnaposto numero diapositiva 2">
            <a:extLst>
              <a:ext uri="{FF2B5EF4-FFF2-40B4-BE49-F238E27FC236}">
                <a16:creationId xmlns:a16="http://schemas.microsoft.com/office/drawing/2014/main" id="{CCBE3EE6-6809-C80A-EDB9-90E4A29EEF1C}"/>
              </a:ext>
            </a:extLst>
          </p:cNvPr>
          <p:cNvSpPr txBox="1">
            <a:spLocks/>
          </p:cNvSpPr>
          <p:nvPr/>
        </p:nvSpPr>
        <p:spPr>
          <a:xfrm>
            <a:off x="1466952" y="4767264"/>
            <a:ext cx="6845775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kern="0" cap="all" dirty="0">
                <a:effectLst/>
                <a:latin typeface="Times New Roman Bold"/>
              </a:rPr>
              <a:t>Forced to natural circulation transients in wire-spaced fuel pin bundle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47C621-8027-9445-A9C8-AE06F891995D}"/>
              </a:ext>
            </a:extLst>
          </p:cNvPr>
          <p:cNvSpPr txBox="1"/>
          <p:nvPr/>
        </p:nvSpPr>
        <p:spPr>
          <a:xfrm>
            <a:off x="317839" y="972618"/>
            <a:ext cx="8550496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paper describes the </a:t>
            </a:r>
            <a:r>
              <a:rPr lang="en-US" sz="1600" dirty="0">
                <a:solidFill>
                  <a:srgbClr val="FF0000"/>
                </a:solidFill>
              </a:rPr>
              <a:t>main outcomes of the experimental campaign performed in the NACIE-UP facility</a:t>
            </a:r>
            <a:r>
              <a:rPr lang="en-US" sz="1600" dirty="0"/>
              <a:t> at ENEA </a:t>
            </a:r>
            <a:r>
              <a:rPr lang="en-US" sz="1600" dirty="0" err="1"/>
              <a:t>Brasimone</a:t>
            </a:r>
            <a:r>
              <a:rPr lang="en-US" sz="1600" dirty="0"/>
              <a:t> R.C. for the SESAME EU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>
                <a:solidFill>
                  <a:srgbClr val="FF0000"/>
                </a:solidFill>
              </a:rPr>
              <a:t>three fundamental tests </a:t>
            </a:r>
            <a:r>
              <a:rPr lang="en-US" sz="1600" dirty="0"/>
              <a:t>concerned transients respectively with gas lift transition, power transition and the combination of the two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Only the third test (PLOFA) was presented in detail in this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Both the loop and the FPS test section are instrumented with thermocouples</a:t>
            </a:r>
            <a:r>
              <a:rPr lang="en-US" sz="1600" dirty="0"/>
              <a:t> and the mass flow rate is measured by innovative thermal mass flow 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Temperatures</a:t>
            </a:r>
            <a:r>
              <a:rPr lang="en-US" sz="1600" dirty="0"/>
              <a:t> showed </a:t>
            </a:r>
            <a:r>
              <a:rPr lang="en-US" sz="1600" dirty="0">
                <a:solidFill>
                  <a:srgbClr val="FF0000"/>
                </a:solidFill>
              </a:rPr>
              <a:t>a sharp decrease in the transition followed by a local maximum and a final steady state </a:t>
            </a:r>
            <a:r>
              <a:rPr lang="en-US" sz="1600" dirty="0"/>
              <a:t>with values lower than the initial steady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290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72"/>
    </mc:Choice>
    <mc:Fallback xmlns="">
      <p:transition advTm="1077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26</a:t>
            </a:fld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13414" y="193227"/>
            <a:ext cx="8229600" cy="369332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2/2</a:t>
            </a:r>
            <a:endParaRPr lang="en-US" dirty="0"/>
          </a:p>
        </p:txBody>
      </p:sp>
      <p:sp>
        <p:nvSpPr>
          <p:cNvPr id="13" name="Segnaposto numero diapositiva 2">
            <a:extLst>
              <a:ext uri="{FF2B5EF4-FFF2-40B4-BE49-F238E27FC236}">
                <a16:creationId xmlns:a16="http://schemas.microsoft.com/office/drawing/2014/main" id="{CCBE3EE6-6809-C80A-EDB9-90E4A29EEF1C}"/>
              </a:ext>
            </a:extLst>
          </p:cNvPr>
          <p:cNvSpPr txBox="1">
            <a:spLocks/>
          </p:cNvSpPr>
          <p:nvPr/>
        </p:nvSpPr>
        <p:spPr>
          <a:xfrm>
            <a:off x="1466952" y="4767264"/>
            <a:ext cx="6845775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kern="0" cap="all" dirty="0">
                <a:effectLst/>
                <a:latin typeface="Times New Roman Bold"/>
              </a:rPr>
              <a:t>Forced to natural circulation transients in wire-spaced fuel pin bundle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47C621-8027-9445-A9C8-AE06F891995D}"/>
              </a:ext>
            </a:extLst>
          </p:cNvPr>
          <p:cNvSpPr txBox="1"/>
          <p:nvPr/>
        </p:nvSpPr>
        <p:spPr>
          <a:xfrm>
            <a:off x="317839" y="972618"/>
            <a:ext cx="855049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Further, the </a:t>
            </a:r>
            <a:r>
              <a:rPr lang="en-US" sz="1600" dirty="0">
                <a:solidFill>
                  <a:srgbClr val="FF0000"/>
                </a:solidFill>
              </a:rPr>
              <a:t>analysis of the initial and final steady states was performed with uncertainty analysis and the Nusselt number is in accordance with </a:t>
            </a:r>
            <a:r>
              <a:rPr lang="en-US" sz="1600" dirty="0" err="1">
                <a:solidFill>
                  <a:srgbClr val="FF0000"/>
                </a:solidFill>
              </a:rPr>
              <a:t>Kazimi-Carelli</a:t>
            </a:r>
            <a:r>
              <a:rPr lang="en-US" sz="1600" dirty="0">
                <a:solidFill>
                  <a:srgbClr val="FF0000"/>
                </a:solidFill>
              </a:rPr>
              <a:t> correlation for Pe 0-400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dirty="0">
                <a:solidFill>
                  <a:srgbClr val="FF0000"/>
                </a:solidFill>
              </a:rPr>
              <a:t>strong subchannel rank effect </a:t>
            </a:r>
            <a:r>
              <a:rPr lang="en-US" sz="1600" dirty="0"/>
              <a:t>emerges from the experimental data, with the central subchannels hotter than the peripherals 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 it was expected, </a:t>
            </a:r>
            <a:r>
              <a:rPr lang="en-US" sz="1600" dirty="0">
                <a:solidFill>
                  <a:srgbClr val="FF0000"/>
                </a:solidFill>
              </a:rPr>
              <a:t>the temperature difference increases going from section A to section C due to the developing thermal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Lots of data, both integral and local, were produced and published</a:t>
            </a:r>
            <a:r>
              <a:rPr lang="en-US" sz="1600" dirty="0"/>
              <a:t>; the aim is that this information can be used to </a:t>
            </a:r>
            <a:r>
              <a:rPr lang="en-US" sz="1600" dirty="0">
                <a:solidFill>
                  <a:srgbClr val="FF0000"/>
                </a:solidFill>
              </a:rPr>
              <a:t>qualify STH codes, verify CFD codes and coupled STH/CFD </a:t>
            </a:r>
            <a:r>
              <a:rPr lang="en-US" sz="1600" dirty="0"/>
              <a:t>methods for HLM systems.</a:t>
            </a:r>
          </a:p>
        </p:txBody>
      </p:sp>
    </p:spTree>
    <p:extLst>
      <p:ext uri="{BB962C8B-B14F-4D97-AF65-F5344CB8AC3E}">
        <p14:creationId xmlns:p14="http://schemas.microsoft.com/office/powerpoint/2010/main" val="23134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72"/>
    </mc:Choice>
    <mc:Fallback xmlns="">
      <p:transition advTm="1077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2857328" y="1693963"/>
            <a:ext cx="3700296" cy="769441"/>
          </a:xfrm>
        </p:spPr>
        <p:txBody>
          <a:bodyPr/>
          <a:lstStyle/>
          <a:p>
            <a:r>
              <a:rPr lang="it-IT" dirty="0"/>
              <a:t>Ivan Di Piazza</a:t>
            </a:r>
          </a:p>
          <a:p>
            <a:r>
              <a:rPr lang="it-IT" dirty="0"/>
              <a:t>ivan.dipiazza@enea.it</a:t>
            </a:r>
          </a:p>
        </p:txBody>
      </p:sp>
      <p:sp>
        <p:nvSpPr>
          <p:cNvPr id="3" name="Segnaposto numero diapositiva 2"/>
          <p:cNvSpPr txBox="1">
            <a:spLocks/>
          </p:cNvSpPr>
          <p:nvPr/>
        </p:nvSpPr>
        <p:spPr>
          <a:xfrm>
            <a:off x="1511808" y="4764216"/>
            <a:ext cx="7168268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b="1" kern="0" cap="all" dirty="0">
                <a:effectLst/>
                <a:latin typeface="Times New Roman Bold"/>
              </a:rPr>
              <a:t>Forced to natural circulation transients in wire-spaced fuel pin bundle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755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372"/>
    </mc:Choice>
    <mc:Fallback xmlns="">
      <p:transition advTm="1137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3</a:t>
            </a:fld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Overview of NACIE-UP facility</a:t>
            </a:r>
          </a:p>
        </p:txBody>
      </p:sp>
      <p:sp>
        <p:nvSpPr>
          <p:cNvPr id="6" name="Segnaposto contenuto 10"/>
          <p:cNvSpPr txBox="1">
            <a:spLocks/>
          </p:cNvSpPr>
          <p:nvPr/>
        </p:nvSpPr>
        <p:spPr>
          <a:xfrm>
            <a:off x="187724" y="987067"/>
            <a:ext cx="8760993" cy="351832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ClrTx/>
              <a:buSzTx/>
              <a:defRPr/>
            </a:pPr>
            <a:r>
              <a:rPr lang="en-US" sz="1600" b="1" dirty="0">
                <a:solidFill>
                  <a:srgbClr val="FF0000"/>
                </a:solidFill>
              </a:rPr>
              <a:t>NACIE-UP is a rectangular loop </a:t>
            </a:r>
            <a:r>
              <a:rPr lang="en-US" sz="1600" b="1" dirty="0"/>
              <a:t>in which there is a difference in </a:t>
            </a:r>
            <a:r>
              <a:rPr lang="en-US" sz="1600" b="1" dirty="0" err="1"/>
              <a:t>heigth</a:t>
            </a:r>
            <a:r>
              <a:rPr lang="en-US" sz="1600" b="1" dirty="0"/>
              <a:t> (about 5 m) between heat source (FPS) and heat sink (HX): this allows Natural circulation</a:t>
            </a:r>
          </a:p>
          <a:p>
            <a:pPr algn="just" fontAlgn="auto">
              <a:spcAft>
                <a:spcPts val="0"/>
              </a:spcAft>
              <a:buClrTx/>
              <a:buSzTx/>
              <a:defRPr/>
            </a:pPr>
            <a:endParaRPr lang="en-US" sz="1600" b="1" dirty="0"/>
          </a:p>
          <a:p>
            <a:pPr algn="just" fontAlgn="auto">
              <a:spcAft>
                <a:spcPts val="0"/>
              </a:spcAft>
              <a:buClrTx/>
              <a:buSzTx/>
              <a:defRPr/>
            </a:pPr>
            <a:r>
              <a:rPr lang="en-US" sz="1600" b="1" dirty="0"/>
              <a:t>Forced circulation is guaranteed by a </a:t>
            </a:r>
            <a:r>
              <a:rPr lang="en-US" sz="1600" b="1" dirty="0">
                <a:solidFill>
                  <a:srgbClr val="FF0000"/>
                </a:solidFill>
              </a:rPr>
              <a:t>gas-injection (Argon) in the riser of the facility</a:t>
            </a:r>
            <a:r>
              <a:rPr lang="en-US" sz="1600" b="1" dirty="0"/>
              <a:t>: the gas will lighten the riser and the hydrostatic unbalance between the two columns will provide a positive pressure head. This method is called </a:t>
            </a:r>
            <a:r>
              <a:rPr lang="en-US" sz="1600" b="1" dirty="0">
                <a:solidFill>
                  <a:srgbClr val="FF0000"/>
                </a:solidFill>
              </a:rPr>
              <a:t>gas-lift</a:t>
            </a:r>
            <a:r>
              <a:rPr lang="en-US" sz="1600" b="1" dirty="0"/>
              <a:t>.</a:t>
            </a:r>
          </a:p>
          <a:p>
            <a:pPr algn="just" fontAlgn="auto">
              <a:spcAft>
                <a:spcPts val="0"/>
              </a:spcAft>
              <a:buClrTx/>
              <a:buSzTx/>
              <a:defRPr/>
            </a:pPr>
            <a:endParaRPr lang="en-US" sz="1600" b="1" dirty="0"/>
          </a:p>
          <a:p>
            <a:pPr algn="just" fontAlgn="auto">
              <a:spcAft>
                <a:spcPts val="0"/>
              </a:spcAft>
              <a:buClrTx/>
              <a:buSzTx/>
              <a:defRPr/>
            </a:pPr>
            <a:r>
              <a:rPr lang="en-US" sz="1600" b="1" dirty="0"/>
              <a:t>A </a:t>
            </a:r>
            <a:r>
              <a:rPr lang="en-US" sz="1600" b="1" dirty="0">
                <a:solidFill>
                  <a:srgbClr val="FF0000"/>
                </a:solidFill>
              </a:rPr>
              <a:t>prototypical thermal flow meter </a:t>
            </a:r>
            <a:r>
              <a:rPr lang="en-US" sz="1600" b="1" dirty="0"/>
              <a:t>will measure mass flow rate</a:t>
            </a:r>
          </a:p>
          <a:p>
            <a:pPr algn="just" fontAlgn="auto">
              <a:spcAft>
                <a:spcPts val="0"/>
              </a:spcAft>
              <a:buClrTx/>
              <a:buSzTx/>
              <a:defRPr/>
            </a:pPr>
            <a:endParaRPr lang="en-US" sz="1600" b="1" dirty="0"/>
          </a:p>
          <a:p>
            <a:pPr algn="just" fontAlgn="auto">
              <a:spcAft>
                <a:spcPts val="0"/>
              </a:spcAft>
              <a:buClrTx/>
              <a:buSzTx/>
              <a:defRPr/>
            </a:pPr>
            <a:r>
              <a:rPr lang="en-US" sz="1600" b="1" dirty="0">
                <a:solidFill>
                  <a:srgbClr val="FF0000"/>
                </a:solidFill>
              </a:rPr>
              <a:t>Thermocouples</a:t>
            </a:r>
            <a:r>
              <a:rPr lang="en-US" sz="1600" b="1" dirty="0"/>
              <a:t> will provide temperature distribution in the loop</a:t>
            </a:r>
          </a:p>
          <a:p>
            <a:pPr algn="just" fontAlgn="auto">
              <a:spcAft>
                <a:spcPts val="0"/>
              </a:spcAft>
              <a:buClrTx/>
              <a:buSzTx/>
              <a:defRPr/>
            </a:pPr>
            <a:endParaRPr lang="en-US" sz="1600" b="1" dirty="0"/>
          </a:p>
          <a:p>
            <a:pPr algn="just" fontAlgn="auto">
              <a:spcAft>
                <a:spcPts val="0"/>
              </a:spcAft>
              <a:buClrTx/>
              <a:buSzTx/>
              <a:defRPr/>
            </a:pPr>
            <a:r>
              <a:rPr lang="en-US" sz="1600" b="1" dirty="0"/>
              <a:t>The </a:t>
            </a:r>
            <a:r>
              <a:rPr lang="en-US" sz="1600" b="1" dirty="0">
                <a:solidFill>
                  <a:srgbClr val="FF0000"/>
                </a:solidFill>
              </a:rPr>
              <a:t>FPS test section </a:t>
            </a:r>
            <a:r>
              <a:rPr lang="en-US" sz="1600" b="1" dirty="0"/>
              <a:t>is </a:t>
            </a:r>
            <a:r>
              <a:rPr lang="en-US" sz="1600" b="1" dirty="0">
                <a:solidFill>
                  <a:srgbClr val="FF0000"/>
                </a:solidFill>
              </a:rPr>
              <a:t>highly instrumented with about 70 TCs</a:t>
            </a:r>
          </a:p>
        </p:txBody>
      </p:sp>
      <p:sp>
        <p:nvSpPr>
          <p:cNvPr id="7" name="Segnaposto numero diapositiva 2"/>
          <p:cNvSpPr txBox="1">
            <a:spLocks/>
          </p:cNvSpPr>
          <p:nvPr/>
        </p:nvSpPr>
        <p:spPr>
          <a:xfrm>
            <a:off x="1428681" y="4840419"/>
            <a:ext cx="6233160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Overview of NACIE-UP facility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67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72"/>
    </mc:Choice>
    <mc:Fallback xmlns="">
      <p:transition advTm="1077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62450"/>
            <a:ext cx="8229600" cy="430887"/>
          </a:xfrm>
        </p:spPr>
        <p:txBody>
          <a:bodyPr/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it-IT" sz="2800" dirty="0" err="1">
                <a:solidFill>
                  <a:schemeClr val="bg1"/>
                </a:solidFill>
                <a:latin typeface="Verdana" pitchFamily="32" charset="0"/>
              </a:rPr>
              <a:t>Introduction</a:t>
            </a:r>
            <a:r>
              <a:rPr lang="it-IT" sz="2800" dirty="0">
                <a:solidFill>
                  <a:schemeClr val="bg1"/>
                </a:solidFill>
                <a:latin typeface="Verdana" pitchFamily="32" charset="0"/>
              </a:rPr>
              <a:t>: NACIE </a:t>
            </a:r>
            <a:r>
              <a:rPr lang="it-IT" sz="2800" dirty="0" err="1">
                <a:solidFill>
                  <a:schemeClr val="bg1"/>
                </a:solidFill>
                <a:latin typeface="Verdana" pitchFamily="32" charset="0"/>
              </a:rPr>
              <a:t>loop</a:t>
            </a:r>
            <a:r>
              <a:rPr lang="it-IT" sz="2800" dirty="0">
                <a:solidFill>
                  <a:schemeClr val="bg1"/>
                </a:solidFill>
                <a:latin typeface="Verdana" pitchFamily="32" charset="0"/>
              </a:rPr>
              <a:t>		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4</a:t>
            </a:fld>
            <a:endParaRPr lang="it-IT" dirty="0"/>
          </a:p>
        </p:txBody>
      </p:sp>
      <p:sp>
        <p:nvSpPr>
          <p:cNvPr id="11" name="Segnaposto numero diapositiva 2"/>
          <p:cNvSpPr txBox="1">
            <a:spLocks/>
          </p:cNvSpPr>
          <p:nvPr/>
        </p:nvSpPr>
        <p:spPr>
          <a:xfrm>
            <a:off x="1428681" y="4840419"/>
            <a:ext cx="6233160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Overview of NACIE-UP facility</a:t>
            </a:r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0FBA7634-9233-48BC-BFED-A3B92348370E}"/>
              </a:ext>
            </a:extLst>
          </p:cNvPr>
          <p:cNvSpPr txBox="1">
            <a:spLocks/>
          </p:cNvSpPr>
          <p:nvPr/>
        </p:nvSpPr>
        <p:spPr>
          <a:xfrm>
            <a:off x="918850" y="3999131"/>
            <a:ext cx="7072564" cy="215444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>
                <a:solidFill>
                  <a:schemeClr val="tx2"/>
                </a:solidFill>
              </a:rPr>
              <a:t>NACIE-UP </a:t>
            </a:r>
            <a:r>
              <a:rPr lang="it-IT" sz="1400" dirty="0" err="1">
                <a:solidFill>
                  <a:schemeClr val="tx2"/>
                </a:solidFill>
              </a:rPr>
              <a:t>Facility</a:t>
            </a:r>
            <a:r>
              <a:rPr lang="it-IT" sz="1400" dirty="0">
                <a:solidFill>
                  <a:schemeClr val="tx2"/>
                </a:solidFill>
              </a:rPr>
              <a:t> – </a:t>
            </a:r>
            <a:r>
              <a:rPr lang="en-US" sz="1400" dirty="0">
                <a:solidFill>
                  <a:schemeClr val="tx2"/>
                </a:solidFill>
              </a:rPr>
              <a:t>Primary</a:t>
            </a:r>
            <a:r>
              <a:rPr lang="it-IT" sz="1400" dirty="0">
                <a:solidFill>
                  <a:schemeClr val="tx2"/>
                </a:solidFill>
              </a:rPr>
              <a:t> </a:t>
            </a:r>
            <a:r>
              <a:rPr lang="it-IT" sz="1400" dirty="0" err="1">
                <a:solidFill>
                  <a:schemeClr val="tx2"/>
                </a:solidFill>
              </a:rPr>
              <a:t>loop</a:t>
            </a:r>
            <a:r>
              <a:rPr lang="it-IT" sz="1400" dirty="0">
                <a:solidFill>
                  <a:schemeClr val="tx2"/>
                </a:solidFill>
              </a:rPr>
              <a:t> (LBE)</a:t>
            </a:r>
          </a:p>
        </p:txBody>
      </p:sp>
      <p:sp>
        <p:nvSpPr>
          <p:cNvPr id="15" name="Segnaposto testo 9">
            <a:extLst>
              <a:ext uri="{FF2B5EF4-FFF2-40B4-BE49-F238E27FC236}">
                <a16:creationId xmlns:a16="http://schemas.microsoft.com/office/drawing/2014/main" id="{20C4DEB9-3D92-4221-A61B-FC0A7E97DDC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918850" y="4235454"/>
            <a:ext cx="7767950" cy="30777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Composed by heat source (FPS), heat sink (H</a:t>
            </a:r>
            <a:r>
              <a:rPr lang="en-US" sz="1200" baseline="-25000" dirty="0"/>
              <a:t>2</a:t>
            </a:r>
            <a:r>
              <a:rPr lang="en-US" sz="1200" dirty="0"/>
              <a:t>O </a:t>
            </a:r>
            <a:r>
              <a:rPr lang="en-US" sz="1200" dirty="0" err="1"/>
              <a:t>Hx</a:t>
            </a:r>
            <a:r>
              <a:rPr lang="en-US" sz="1200" dirty="0"/>
              <a:t>), expansion vessel, prototypical thermal flow meter (TFM)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54" y="1035882"/>
            <a:ext cx="1898445" cy="307129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49" y="801533"/>
            <a:ext cx="2184401" cy="309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e 18"/>
          <p:cNvSpPr/>
          <p:nvPr/>
        </p:nvSpPr>
        <p:spPr bwMode="auto">
          <a:xfrm>
            <a:off x="2290091" y="2571530"/>
            <a:ext cx="453109" cy="889220"/>
          </a:xfrm>
          <a:prstGeom prst="ellipse">
            <a:avLst/>
          </a:prstGeom>
          <a:solidFill>
            <a:srgbClr val="FF0000">
              <a:alpha val="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0" name="Connettore 1 19"/>
          <p:cNvCxnSpPr>
            <a:stCxn id="19" idx="2"/>
          </p:cNvCxnSpPr>
          <p:nvPr/>
        </p:nvCxnSpPr>
        <p:spPr bwMode="auto">
          <a:xfrm flipH="1" flipV="1">
            <a:off x="1714500" y="2631985"/>
            <a:ext cx="575591" cy="38415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2337965"/>
            <a:ext cx="1922281" cy="5880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0" lvl="1" algn="ctr">
              <a:buClr>
                <a:srgbClr val="1F497D"/>
              </a:buClr>
              <a:tabLst>
                <a:tab pos="9310344" algn="l"/>
              </a:tabLst>
            </a:pPr>
            <a:r>
              <a:rPr lang="it-IT" sz="1050" b="1" i="1" dirty="0" err="1">
                <a:solidFill>
                  <a:srgbClr val="FF0000"/>
                </a:solidFill>
                <a:latin typeface="Verdana" pitchFamily="32" charset="0"/>
                <a:ea typeface="Verdana" pitchFamily="32" charset="0"/>
                <a:cs typeface="Verdana" pitchFamily="32" charset="0"/>
              </a:rPr>
              <a:t>Instrumented</a:t>
            </a:r>
            <a:r>
              <a:rPr lang="it-IT" sz="1050" b="1" i="1" dirty="0">
                <a:solidFill>
                  <a:srgbClr val="FF0000"/>
                </a:solidFill>
                <a:latin typeface="Verdana" pitchFamily="32" charset="0"/>
                <a:ea typeface="Verdana" pitchFamily="32" charset="0"/>
                <a:cs typeface="Verdana" pitchFamily="32" charset="0"/>
              </a:rPr>
              <a:t> Bundle</a:t>
            </a:r>
          </a:p>
          <a:p>
            <a:pPr marL="0" lvl="1" algn="ctr">
              <a:buClr>
                <a:srgbClr val="1F497D"/>
              </a:buClr>
              <a:tabLst>
                <a:tab pos="9310344" algn="l"/>
              </a:tabLst>
            </a:pPr>
            <a:r>
              <a:rPr lang="it-IT" sz="1050" b="1" i="1" dirty="0">
                <a:solidFill>
                  <a:srgbClr val="FF0000"/>
                </a:solidFill>
                <a:latin typeface="Verdana" pitchFamily="32" charset="0"/>
                <a:ea typeface="Verdana" pitchFamily="32" charset="0"/>
                <a:cs typeface="Verdana" pitchFamily="32" charset="0"/>
              </a:rPr>
              <a:t>FPS</a:t>
            </a:r>
          </a:p>
          <a:p>
            <a:pPr marL="0" lvl="1" algn="ctr">
              <a:buClr>
                <a:srgbClr val="1F497D"/>
              </a:buClr>
              <a:tabLst>
                <a:tab pos="9310344" algn="l"/>
              </a:tabLst>
            </a:pPr>
            <a:r>
              <a:rPr lang="it-IT" sz="1050" b="1" i="1" dirty="0">
                <a:solidFill>
                  <a:srgbClr val="FF0000"/>
                </a:solidFill>
                <a:latin typeface="Verdana" pitchFamily="32" charset="0"/>
                <a:ea typeface="Verdana" pitchFamily="32" charset="0"/>
                <a:cs typeface="Verdana" pitchFamily="32" charset="0"/>
              </a:rPr>
              <a:t>(19 </a:t>
            </a:r>
            <a:r>
              <a:rPr lang="it-IT" sz="1050" b="1" i="1" dirty="0" err="1">
                <a:solidFill>
                  <a:srgbClr val="FF0000"/>
                </a:solidFill>
                <a:latin typeface="Verdana" pitchFamily="32" charset="0"/>
                <a:ea typeface="Verdana" pitchFamily="32" charset="0"/>
                <a:cs typeface="Verdana" pitchFamily="32" charset="0"/>
              </a:rPr>
              <a:t>pins</a:t>
            </a:r>
            <a:r>
              <a:rPr lang="it-IT" sz="1050" b="1" i="1" dirty="0">
                <a:solidFill>
                  <a:srgbClr val="FF0000"/>
                </a:solidFill>
                <a:latin typeface="Verdana" pitchFamily="32" charset="0"/>
                <a:ea typeface="Verdana" pitchFamily="32" charset="0"/>
                <a:cs typeface="Verdana" pitchFamily="32" charset="0"/>
              </a:rPr>
              <a:t>, 250 kW)</a:t>
            </a:r>
            <a:endParaRPr lang="fr-CA" sz="1100" b="1" i="1" dirty="0">
              <a:solidFill>
                <a:srgbClr val="FF0000"/>
              </a:solidFill>
              <a:latin typeface="Verdana" pitchFamily="32" charset="0"/>
            </a:endParaRPr>
          </a:p>
          <a:p>
            <a:pPr marL="514244" indent="-514244">
              <a:spcBef>
                <a:spcPts val="800"/>
              </a:spcBef>
              <a:buClr>
                <a:srgbClr val="1F497D"/>
              </a:buClr>
              <a:tabLst>
                <a:tab pos="328545" algn="l"/>
                <a:tab pos="776127" algn="l"/>
                <a:tab pos="1225296" algn="l"/>
                <a:tab pos="1674466" algn="l"/>
                <a:tab pos="2123634" algn="l"/>
                <a:tab pos="2572805" algn="l"/>
                <a:tab pos="3021973" algn="l"/>
                <a:tab pos="3471143" algn="l"/>
                <a:tab pos="3920311" algn="l"/>
                <a:tab pos="4369482" algn="l"/>
                <a:tab pos="4818652" algn="l"/>
                <a:tab pos="5267821" algn="l"/>
                <a:tab pos="5716991" algn="l"/>
                <a:tab pos="6166159" algn="l"/>
                <a:tab pos="6615329" algn="l"/>
                <a:tab pos="7064497" algn="l"/>
                <a:tab pos="7513667" algn="l"/>
                <a:tab pos="7962837" algn="l"/>
                <a:tab pos="8412006" algn="l"/>
                <a:tab pos="8861175" algn="l"/>
                <a:tab pos="9310344" algn="l"/>
              </a:tabLst>
            </a:pPr>
            <a:endParaRPr lang="fr-CA" sz="1600" dirty="0">
              <a:solidFill>
                <a:srgbClr val="000000"/>
              </a:solidFill>
              <a:latin typeface="Verdana" pitchFamily="3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63900" y="1499800"/>
            <a:ext cx="558800" cy="18466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200" dirty="0"/>
              <a:t>HX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813050" y="3194902"/>
            <a:ext cx="558800" cy="18466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200" dirty="0"/>
              <a:t>TFM</a:t>
            </a:r>
            <a:endParaRPr lang="it-IT" sz="14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1922281" y="929500"/>
            <a:ext cx="677405" cy="338554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algn="ctr"/>
            <a:r>
              <a:rPr lang="it-IT" sz="1100" dirty="0" err="1"/>
              <a:t>Exp</a:t>
            </a:r>
            <a:endParaRPr lang="it-IT" sz="1100" dirty="0"/>
          </a:p>
          <a:p>
            <a:pPr algn="ctr"/>
            <a:r>
              <a:rPr lang="it-IT" sz="1100" dirty="0"/>
              <a:t>Vessel</a:t>
            </a:r>
            <a:endParaRPr lang="it-IT" sz="1400" dirty="0"/>
          </a:p>
        </p:txBody>
      </p:sp>
      <p:sp>
        <p:nvSpPr>
          <p:cNvPr id="24" name="Freccia curva 23"/>
          <p:cNvSpPr/>
          <p:nvPr/>
        </p:nvSpPr>
        <p:spPr>
          <a:xfrm>
            <a:off x="2599686" y="1268054"/>
            <a:ext cx="143514" cy="94809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732"/>
    </mc:Choice>
    <mc:Fallback xmlns="">
      <p:transition advTm="2073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93227"/>
            <a:ext cx="8229600" cy="369332"/>
          </a:xfrm>
        </p:spPr>
        <p:txBody>
          <a:bodyPr/>
          <a:lstStyle/>
          <a:p>
            <a:pPr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</a:pPr>
            <a:r>
              <a:rPr lang="it-IT" sz="2400" dirty="0" err="1">
                <a:solidFill>
                  <a:schemeClr val="bg1"/>
                </a:solidFill>
                <a:latin typeface="Verdana" pitchFamily="32" charset="0"/>
              </a:rPr>
              <a:t>Introduction</a:t>
            </a:r>
            <a:r>
              <a:rPr lang="it-IT" sz="2400" dirty="0">
                <a:solidFill>
                  <a:schemeClr val="bg1"/>
                </a:solidFill>
                <a:latin typeface="Verdana" pitchFamily="32" charset="0"/>
              </a:rPr>
              <a:t>: NACIE </a:t>
            </a:r>
            <a:r>
              <a:rPr lang="it-IT" sz="2400" dirty="0" err="1">
                <a:solidFill>
                  <a:schemeClr val="bg1"/>
                </a:solidFill>
                <a:latin typeface="Verdana" pitchFamily="32" charset="0"/>
              </a:rPr>
              <a:t>loop</a:t>
            </a:r>
            <a:r>
              <a:rPr lang="it-IT" sz="2400" dirty="0">
                <a:solidFill>
                  <a:schemeClr val="bg1"/>
                </a:solidFill>
                <a:latin typeface="Verdana" pitchFamily="32" charset="0"/>
              </a:rPr>
              <a:t> P&amp;ID		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5</a:t>
            </a:fld>
            <a:endParaRPr lang="it-IT" dirty="0"/>
          </a:p>
        </p:txBody>
      </p:sp>
      <p:sp>
        <p:nvSpPr>
          <p:cNvPr id="11" name="Segnaposto numero diapositiva 2"/>
          <p:cNvSpPr txBox="1">
            <a:spLocks/>
          </p:cNvSpPr>
          <p:nvPr/>
        </p:nvSpPr>
        <p:spPr>
          <a:xfrm>
            <a:off x="1428681" y="4840419"/>
            <a:ext cx="6233160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Overview of NACIE-UP facility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6"/>
          <a:stretch/>
        </p:blipFill>
        <p:spPr bwMode="auto">
          <a:xfrm>
            <a:off x="1041399" y="850314"/>
            <a:ext cx="6330951" cy="391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87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732"/>
    </mc:Choice>
    <mc:Fallback xmlns="">
      <p:transition advTm="2073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6</a:t>
            </a:fld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13414" y="177838"/>
            <a:ext cx="7642450" cy="400110"/>
          </a:xfrm>
        </p:spPr>
        <p:txBody>
          <a:bodyPr/>
          <a:lstStyle/>
          <a:p>
            <a:r>
              <a:rPr lang="en-US" dirty="0"/>
              <a:t>NACIE-UP PRIMARY SIDE</a:t>
            </a:r>
          </a:p>
        </p:txBody>
      </p:sp>
      <p:pic>
        <p:nvPicPr>
          <p:cNvPr id="8" name="Picture 2" descr="E:\2014\Backup Spider\C_Users\ivan.dipiazza\Documents\IMPIANTI\NACIE\Foto NACIE-UP\Impian\IMG_20140324_151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14" y="1477746"/>
            <a:ext cx="2454868" cy="327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2014\Backup Spider\C_Users\ivan.dipiazza\Documents\IMPIANTI\NACIE\Foto NACIE-UP\Impian\IMG_20140324_1518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77" y="3114325"/>
            <a:ext cx="1102781" cy="14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2014\Backup Spider\C_Users\ivan.dipiazza\Documents\IMPIANTI\NACIE\Foto NACIE-UP\Impian\IMG_20140324_1518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95" y="1361186"/>
            <a:ext cx="2150464" cy="286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E:\2014\Backup Spider\C_Users\ivan.dipiazza\Documents\IMPIANTI\NACIE\Foto NACIE-UP\Impian\IMG_20140324_1518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595" y="991501"/>
            <a:ext cx="1534866" cy="204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gnaposto numero diapositiva 2"/>
          <p:cNvSpPr txBox="1">
            <a:spLocks/>
          </p:cNvSpPr>
          <p:nvPr/>
        </p:nvSpPr>
        <p:spPr>
          <a:xfrm>
            <a:off x="1428681" y="4840419"/>
            <a:ext cx="6233160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Overview of NACIE-UP facility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37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72"/>
    </mc:Choice>
    <mc:Fallback xmlns="">
      <p:transition advTm="1077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7</a:t>
            </a:fld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NACIE-UP: Gas-lift</a:t>
            </a:r>
          </a:p>
        </p:txBody>
      </p:sp>
      <p:sp>
        <p:nvSpPr>
          <p:cNvPr id="6" name="Segnaposto contenuto 10"/>
          <p:cNvSpPr txBox="1">
            <a:spLocks/>
          </p:cNvSpPr>
          <p:nvPr/>
        </p:nvSpPr>
        <p:spPr>
          <a:xfrm>
            <a:off x="187725" y="987067"/>
            <a:ext cx="3647676" cy="351832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ClrTx/>
              <a:buSzTx/>
              <a:defRPr/>
            </a:pPr>
            <a:r>
              <a:rPr lang="en-US" sz="1600" b="1" dirty="0"/>
              <a:t>Forced circulation is guaranteed by a </a:t>
            </a:r>
            <a:r>
              <a:rPr lang="en-US" sz="1600" b="1" dirty="0">
                <a:solidFill>
                  <a:srgbClr val="FF0000"/>
                </a:solidFill>
              </a:rPr>
              <a:t>gas-injection (Argon) in the riser of the facility</a:t>
            </a:r>
            <a:r>
              <a:rPr lang="en-US" sz="1600" b="1" dirty="0"/>
              <a:t>: the gas will lighten the riser and the hydrostatic unbalance between the two columns will provide a positive pressure head. This method is called </a:t>
            </a:r>
            <a:r>
              <a:rPr lang="en-US" sz="1600" b="1" dirty="0">
                <a:solidFill>
                  <a:srgbClr val="FF0000"/>
                </a:solidFill>
              </a:rPr>
              <a:t>gas-lift</a:t>
            </a:r>
            <a:r>
              <a:rPr lang="en-US" sz="1600" b="1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1" r="52045" b="5116"/>
          <a:stretch/>
        </p:blipFill>
        <p:spPr bwMode="auto">
          <a:xfrm>
            <a:off x="1284041" y="3304484"/>
            <a:ext cx="1900171" cy="146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gnaposto numero diapositiva 2"/>
          <p:cNvSpPr txBox="1">
            <a:spLocks/>
          </p:cNvSpPr>
          <p:nvPr/>
        </p:nvSpPr>
        <p:spPr>
          <a:xfrm>
            <a:off x="1428681" y="4840419"/>
            <a:ext cx="6233160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Overview of NACIE-UP facility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20" y="1078892"/>
            <a:ext cx="5126760" cy="317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9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72"/>
    </mc:Choice>
    <mc:Fallback xmlns="">
      <p:transition advTm="1077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8</a:t>
            </a:fld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NACIE-UP: Secondary side</a:t>
            </a:r>
          </a:p>
        </p:txBody>
      </p:sp>
      <p:sp>
        <p:nvSpPr>
          <p:cNvPr id="6" name="Segnaposto contenuto 10"/>
          <p:cNvSpPr txBox="1">
            <a:spLocks/>
          </p:cNvSpPr>
          <p:nvPr/>
        </p:nvSpPr>
        <p:spPr>
          <a:xfrm>
            <a:off x="187158" y="836813"/>
            <a:ext cx="4481166" cy="37732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Components: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Pump PC201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Heater H201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Pressurizer S201 (16 bar)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Air cooler E201</a:t>
            </a:r>
            <a:endParaRPr lang="en-US" sz="1600" b="1" dirty="0"/>
          </a:p>
          <a:p>
            <a:r>
              <a:rPr lang="en-US" sz="1600" b="1" dirty="0"/>
              <a:t>Ultrasonic Flow meter FM201</a:t>
            </a:r>
          </a:p>
          <a:p>
            <a:endParaRPr lang="en-US" sz="1600" b="1" dirty="0"/>
          </a:p>
          <a:p>
            <a:r>
              <a:rPr lang="en-US" sz="1600" b="1" dirty="0"/>
              <a:t>A </a:t>
            </a:r>
            <a:r>
              <a:rPr lang="en-US" sz="1600" b="1" dirty="0">
                <a:solidFill>
                  <a:srgbClr val="FF0000"/>
                </a:solidFill>
              </a:rPr>
              <a:t>PID</a:t>
            </a:r>
            <a:r>
              <a:rPr lang="en-US" sz="1600" b="1" dirty="0"/>
              <a:t> regulates the temperature of the loop by acting on H201 and/or E201</a:t>
            </a:r>
          </a:p>
          <a:p>
            <a:r>
              <a:rPr lang="en-US" sz="1600" b="1" dirty="0"/>
              <a:t>A PID regulates mass flow rate acting on PC201</a:t>
            </a:r>
          </a:p>
          <a:p>
            <a:r>
              <a:rPr lang="en-US" sz="1600" b="1" dirty="0"/>
              <a:t>Thermal equilibrium with primary side for stationary cases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2" y="932566"/>
            <a:ext cx="2244269" cy="390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gnaposto numero diapositiva 2"/>
          <p:cNvSpPr txBox="1">
            <a:spLocks/>
          </p:cNvSpPr>
          <p:nvPr/>
        </p:nvSpPr>
        <p:spPr>
          <a:xfrm>
            <a:off x="1428681" y="4840419"/>
            <a:ext cx="6233160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Overview of NACIE-UP facility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238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72"/>
    </mc:Choice>
    <mc:Fallback xmlns="">
      <p:transition advTm="1077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055864" y="4767264"/>
            <a:ext cx="630936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9</a:t>
            </a:fld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13414" y="177838"/>
            <a:ext cx="7642450" cy="400110"/>
          </a:xfrm>
        </p:spPr>
        <p:txBody>
          <a:bodyPr/>
          <a:lstStyle/>
          <a:p>
            <a:r>
              <a:rPr lang="en-US" dirty="0"/>
              <a:t>NACIE-UP SECONDARY SIDE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2" y="1100773"/>
            <a:ext cx="1783771" cy="133768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30" y="2361717"/>
            <a:ext cx="2881760" cy="216109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3" y="2630388"/>
            <a:ext cx="2221106" cy="166565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574" y="915279"/>
            <a:ext cx="1692580" cy="1269303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66" y="2915561"/>
            <a:ext cx="1661319" cy="124586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24" y="858604"/>
            <a:ext cx="1701189" cy="1275757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42" y="908546"/>
            <a:ext cx="1634590" cy="1225815"/>
          </a:xfrm>
          <a:prstGeom prst="rect">
            <a:avLst/>
          </a:prstGeom>
        </p:spPr>
      </p:pic>
      <p:sp>
        <p:nvSpPr>
          <p:cNvPr id="11" name="Segnaposto numero diapositiva 2"/>
          <p:cNvSpPr txBox="1">
            <a:spLocks/>
          </p:cNvSpPr>
          <p:nvPr/>
        </p:nvSpPr>
        <p:spPr>
          <a:xfrm>
            <a:off x="1428681" y="4840419"/>
            <a:ext cx="6233160" cy="2738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Overview of NACIE-UP facility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824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772"/>
    </mc:Choice>
    <mc:Fallback xmlns="">
      <p:transition advTm="10772"/>
    </mc:Fallback>
  </mc:AlternateContent>
</p:sld>
</file>

<file path=ppt/theme/theme1.xml><?xml version="1.0" encoding="utf-8"?>
<a:theme xmlns:a="http://schemas.openxmlformats.org/drawingml/2006/main" name="ModelloTemplateENEA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3F61099579D24F93AC5FAC5BD44A2A" ma:contentTypeVersion="3" ma:contentTypeDescription="Create a new document." ma:contentTypeScope="" ma:versionID="15836841c5dc2f421497ba5777c0eab6">
  <xsd:schema xmlns:xsd="http://www.w3.org/2001/XMLSchema" xmlns:xs="http://www.w3.org/2001/XMLSchema" xmlns:p="http://schemas.microsoft.com/office/2006/metadata/properties" xmlns:ns2="7510a4f9-6ec0-473a-8190-df05323f3f23" xmlns:ns3="b3020fc8-4ccf-4993-80a6-4bcd09bf0c75" targetNamespace="http://schemas.microsoft.com/office/2006/metadata/properties" ma:root="true" ma:fieldsID="6f86b081da0f9f4a2b46e17303e7b465" ns2:_="" ns3:_="">
    <xsd:import namespace="7510a4f9-6ec0-473a-8190-df05323f3f23"/>
    <xsd:import namespace="b3020fc8-4ccf-4993-80a6-4bcd09bf0c75"/>
    <xsd:element name="properties">
      <xsd:complexType>
        <xsd:sequence>
          <xsd:element name="documentManagement">
            <xsd:complexType>
              <xsd:all>
                <xsd:element ref="ns2:identifie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10a4f9-6ec0-473a-8190-df05323f3f23" elementFormDefault="qualified">
    <xsd:import namespace="http://schemas.microsoft.com/office/2006/documentManagement/types"/>
    <xsd:import namespace="http://schemas.microsoft.com/office/infopath/2007/PartnerControls"/>
    <xsd:element name="identifier" ma:index="8" nillable="true" ma:displayName="identifier" ma:internalName="identifi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20fc8-4ccf-4993-80a6-4bcd09bf0c7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dentifier xmlns="7510a4f9-6ec0-473a-8190-df05323f3f23" xsi:nil="true"/>
  </documentManagement>
</p:properties>
</file>

<file path=customXml/itemProps1.xml><?xml version="1.0" encoding="utf-8"?>
<ds:datastoreItem xmlns:ds="http://schemas.openxmlformats.org/officeDocument/2006/customXml" ds:itemID="{2E4E440C-8200-4D0A-82DD-DDD670538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10a4f9-6ec0-473a-8190-df05323f3f23"/>
    <ds:schemaRef ds:uri="b3020fc8-4ccf-4993-80a6-4bcd09bf0c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5D89C2-36C9-4A03-9933-09F597904E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49C86F-7ADA-4364-9719-BAA888A8169B}">
  <ds:schemaRefs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b3020fc8-4ccf-4993-80a6-4bcd09bf0c75"/>
    <ds:schemaRef ds:uri="http://purl.org/dc/terms/"/>
    <ds:schemaRef ds:uri="http://schemas.microsoft.com/office/infopath/2007/PartnerControls"/>
    <ds:schemaRef ds:uri="7510a4f9-6ec0-473a-8190-df05323f3f2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ModelloTemplateENEAita.potx</Template>
  <TotalTime>73088</TotalTime>
  <Words>2083</Words>
  <Application>Microsoft Office PowerPoint</Application>
  <PresentationFormat>On-screen Show (16:9)</PresentationFormat>
  <Paragraphs>276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Times New Roman</vt:lpstr>
      <vt:lpstr>Times New Roman Bold</vt:lpstr>
      <vt:lpstr>Verdana</vt:lpstr>
      <vt:lpstr>Wingdings</vt:lpstr>
      <vt:lpstr>ModelloTemplateENEAita</vt:lpstr>
      <vt:lpstr>Forced to natural circulation transients in wire-spaced fuel pin bundle</vt:lpstr>
      <vt:lpstr>Forced to natural circulation transients in wire-spaced fuel pin bundle</vt:lpstr>
      <vt:lpstr>Part 1: Overview of NACIE-UP facility</vt:lpstr>
      <vt:lpstr>Introduction: NACIE loop  </vt:lpstr>
      <vt:lpstr>Introduction: NACIE loop P&amp;ID  </vt:lpstr>
      <vt:lpstr>NACIE-UP PRIMARY SIDE</vt:lpstr>
      <vt:lpstr>NACIE-UP: Gas-lift</vt:lpstr>
      <vt:lpstr>NACIE-UP: Secondary side</vt:lpstr>
      <vt:lpstr>NACIE-UP SECONDARY SIDE</vt:lpstr>
      <vt:lpstr>Instrumentation</vt:lpstr>
      <vt:lpstr>Thermal Flow meter  </vt:lpstr>
      <vt:lpstr>NACIE-UP: Thermal Flow meter</vt:lpstr>
      <vt:lpstr>NACIE-UP: Thermal Flow meter</vt:lpstr>
      <vt:lpstr>Loop thermocouples</vt:lpstr>
      <vt:lpstr>The Fuel Pin Bundle Simulator</vt:lpstr>
      <vt:lpstr>The Fuel Pin Bundle thermocouples</vt:lpstr>
      <vt:lpstr>Wire-spaced FPS</vt:lpstr>
      <vt:lpstr>Part 2: Experimental tests</vt:lpstr>
      <vt:lpstr>Part 2: Experimental tests</vt:lpstr>
      <vt:lpstr>Part 2: Experimental tests</vt:lpstr>
      <vt:lpstr>Part 2: Experimental tests</vt:lpstr>
      <vt:lpstr>Part 2: Experimental tests</vt:lpstr>
      <vt:lpstr>Part 2: Experimental tests</vt:lpstr>
      <vt:lpstr>Part 2: Experimental tests</vt:lpstr>
      <vt:lpstr>Conclusions 1/2</vt:lpstr>
      <vt:lpstr>Conclusions 2/2</vt:lpstr>
      <vt:lpstr>PowerPoint Presentation</vt:lpstr>
    </vt:vector>
  </TitlesOfParts>
  <Company>ENEA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Titolone mio</dc:title>
  <dc:creator>Giacomo Grasso</dc:creator>
  <cp:lastModifiedBy>MORELOVA, Nikoleta</cp:lastModifiedBy>
  <cp:revision>399</cp:revision>
  <cp:lastPrinted>2017-01-17T13:52:56Z</cp:lastPrinted>
  <dcterms:created xsi:type="dcterms:W3CDTF">2017-01-03T12:35:40Z</dcterms:created>
  <dcterms:modified xsi:type="dcterms:W3CDTF">2022-09-28T09:55:01Z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0x010100103F61099579D24F93AC5FAC5BD44A2A</vt:lpwstr>
  </property>
</Properties>
</file>