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00"/>
    <a:srgbClr val="0000FF"/>
    <a:srgbClr val="8181AB"/>
    <a:srgbClr val="FFFFFF"/>
    <a:srgbClr val="FF0000"/>
    <a:srgbClr val="666699"/>
    <a:srgbClr val="CC3300"/>
    <a:srgbClr val="649CFF"/>
    <a:srgbClr val="23395A"/>
    <a:srgbClr val="83C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4ADADD-C8EC-4FC8-8694-2E2B8A8F5C41}" v="56" dt="2020-08-14T14:07:29.0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15" autoAdjust="0"/>
    <p:restoredTop sz="95416" autoAdjust="0"/>
  </p:normalViewPr>
  <p:slideViewPr>
    <p:cSldViewPr snapToGrid="0">
      <p:cViewPr varScale="1">
        <p:scale>
          <a:sx n="23" d="100"/>
          <a:sy n="23" d="100"/>
        </p:scale>
        <p:origin x="992" y="232"/>
      </p:cViewPr>
      <p:guideLst>
        <p:guide orient="horz" pos="9072"/>
        <p:guide pos="1612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F0ADDE-7D03-46FF-B942-5A9A3EB83A4F}" type="datetimeFigureOut">
              <a:rPr lang="en-GB" smtClean="0"/>
              <a:t>09/01/2021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501290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F0ADDE-7D03-46FF-B942-5A9A3EB83A4F}" type="datetimeFigureOut">
              <a:rPr lang="en-GB" smtClean="0"/>
              <a:t>09/01/2021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296660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F0ADDE-7D03-46FF-B942-5A9A3EB83A4F}" type="datetimeFigureOut">
              <a:rPr lang="en-GB" smtClean="0"/>
              <a:t>09/01/2021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376571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F0ADDE-7D03-46FF-B942-5A9A3EB83A4F}" type="datetimeFigureOut">
              <a:rPr lang="en-GB" smtClean="0"/>
              <a:t>09/01/2021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11171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F0ADDE-7D03-46FF-B942-5A9A3EB83A4F}" type="datetimeFigureOut">
              <a:rPr lang="en-GB" smtClean="0"/>
              <a:t>09/01/2021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386397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F0ADDE-7D03-46FF-B942-5A9A3EB83A4F}" type="datetimeFigureOut">
              <a:rPr lang="en-GB" smtClean="0"/>
              <a:t>09/01/2021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197728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F0ADDE-7D03-46FF-B942-5A9A3EB83A4F}" type="datetimeFigureOut">
              <a:rPr lang="en-GB" smtClean="0"/>
              <a:t>09/01/2021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402891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F0ADDE-7D03-46FF-B942-5A9A3EB83A4F}" type="datetimeFigureOut">
              <a:rPr lang="en-GB" smtClean="0"/>
              <a:t>09/01/2021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129937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0ADDE-7D03-46FF-B942-5A9A3EB83A4F}" type="datetimeFigureOut">
              <a:rPr lang="en-GB" smtClean="0"/>
              <a:t>09/01/2021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12585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57F0ADDE-7D03-46FF-B942-5A9A3EB83A4F}" type="datetimeFigureOut">
              <a:rPr lang="en-GB" smtClean="0"/>
              <a:t>09/01/2021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224985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57F0ADDE-7D03-46FF-B942-5A9A3EB83A4F}" type="datetimeFigureOut">
              <a:rPr lang="en-GB" smtClean="0"/>
              <a:t>09/01/2021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0ED387-B160-4870-8CC6-AB380FFF1EF4}" type="slidenum">
              <a:rPr lang="en-GB" smtClean="0"/>
              <a:t>‹#›</a:t>
            </a:fld>
            <a:endParaRPr lang="en-GB"/>
          </a:p>
        </p:txBody>
      </p:sp>
    </p:spTree>
    <p:extLst>
      <p:ext uri="{BB962C8B-B14F-4D97-AF65-F5344CB8AC3E}">
        <p14:creationId xmlns:p14="http://schemas.microsoft.com/office/powerpoint/2010/main" val="2750563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57F0ADDE-7D03-46FF-B942-5A9A3EB83A4F}" type="datetimeFigureOut">
              <a:rPr lang="en-GB" smtClean="0"/>
              <a:t>09/01/2021</a:t>
            </a:fld>
            <a:endParaRPr lang="en-GB"/>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240ED387-B160-4870-8CC6-AB380FFF1EF4}" type="slidenum">
              <a:rPr lang="en-GB" smtClean="0"/>
              <a:t>‹#›</a:t>
            </a:fld>
            <a:endParaRPr lang="en-GB"/>
          </a:p>
        </p:txBody>
      </p:sp>
    </p:spTree>
    <p:extLst>
      <p:ext uri="{BB962C8B-B14F-4D97-AF65-F5344CB8AC3E}">
        <p14:creationId xmlns:p14="http://schemas.microsoft.com/office/powerpoint/2010/main" val="28100069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104A797E-3FEC-416F-8A91-465BEF9B7D6E}"/>
              </a:ext>
            </a:extLst>
          </p:cNvPr>
          <p:cNvSpPr/>
          <p:nvPr/>
        </p:nvSpPr>
        <p:spPr>
          <a:xfrm>
            <a:off x="306943" y="27062359"/>
            <a:ext cx="50526923" cy="1508289"/>
          </a:xfrm>
          <a:prstGeom prst="rect">
            <a:avLst/>
          </a:prstGeom>
          <a:solidFill>
            <a:schemeClr val="bg1"/>
          </a:solidFill>
          <a:ln w="2857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6C3AB2D0-FD2D-4453-863E-CA3E0882F4DA}"/>
              </a:ext>
            </a:extLst>
          </p:cNvPr>
          <p:cNvSpPr/>
          <p:nvPr/>
        </p:nvSpPr>
        <p:spPr>
          <a:xfrm>
            <a:off x="306944" y="472966"/>
            <a:ext cx="50526923" cy="6699319"/>
          </a:xfrm>
          <a:prstGeom prst="rect">
            <a:avLst/>
          </a:prstGeom>
          <a:solidFill>
            <a:schemeClr val="bg1"/>
          </a:solidFill>
          <a:ln w="2857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Subtitle 55">
            <a:extLst>
              <a:ext uri="{FF2B5EF4-FFF2-40B4-BE49-F238E27FC236}">
                <a16:creationId xmlns:a16="http://schemas.microsoft.com/office/drawing/2014/main" id="{36C9B795-7647-4B9F-9951-2E1D550421D7}"/>
              </a:ext>
            </a:extLst>
          </p:cNvPr>
          <p:cNvSpPr>
            <a:spLocks noGrp="1" noChangeArrowheads="1"/>
          </p:cNvSpPr>
          <p:nvPr>
            <p:ph type="subTitle" idx="1"/>
          </p:nvPr>
        </p:nvSpPr>
        <p:spPr bwMode="auto">
          <a:xfrm>
            <a:off x="306944" y="7551274"/>
            <a:ext cx="19005184" cy="19132102"/>
          </a:xfrm>
          <a:prstGeom prst="rect">
            <a:avLst/>
          </a:prstGeom>
          <a:solidFill>
            <a:schemeClr val="bg1"/>
          </a:solidFill>
          <a:ln w="25400">
            <a:solidFill>
              <a:srgbClr val="E20000"/>
            </a:solidFill>
          </a:ln>
          <a:effectLst/>
        </p:spPr>
        <p:txBody>
          <a:bodyPr lIns="333835" tIns="333835" rIns="333835" bIns="333835"/>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846414" eaLnBrk="0" hangingPunct="0">
              <a:lnSpc>
                <a:spcPct val="150000"/>
              </a:lnSpc>
              <a:spcBef>
                <a:spcPts val="2400"/>
              </a:spcBef>
            </a:pPr>
            <a:r>
              <a:rPr lang="en-US" sz="4800" dirty="0">
                <a:solidFill>
                  <a:srgbClr val="E20000"/>
                </a:solidFill>
                <a:latin typeface="Segoe UI" panose="020B0502040204020203" pitchFamily="34" charset="0"/>
                <a:ea typeface="Tahoma" panose="020B0604030504040204" pitchFamily="34" charset="0"/>
                <a:cs typeface="Segoe UI" panose="020B0502040204020203" pitchFamily="34" charset="0"/>
              </a:rPr>
              <a:t>Background and Objective</a:t>
            </a:r>
            <a:endParaRPr lang="en-US" sz="4800" cap="all" dirty="0">
              <a:solidFill>
                <a:srgbClr val="E20000"/>
              </a:solidFill>
              <a:latin typeface="Segoe UI" panose="020B0502040204020203" pitchFamily="34" charset="0"/>
              <a:ea typeface="Tahoma" panose="020B0604030504040204" pitchFamily="34" charset="0"/>
              <a:cs typeface="Segoe UI" panose="020B0502040204020203" pitchFamily="34" charset="0"/>
            </a:endParaRPr>
          </a:p>
          <a:p>
            <a:r>
              <a:rPr lang="en-US" sz="3600" dirty="0"/>
              <a:t>Determine the efficacy and safety of combining Virgin Coconut Oil (VCO) with Salt and Soda Mouthwash (SSM) compared to SSM alone in preventing grade 2 and above radiation-induced </a:t>
            </a:r>
            <a:r>
              <a:rPr lang="en-US" sz="3600" dirty="0" err="1"/>
              <a:t>mucositis</a:t>
            </a:r>
            <a:r>
              <a:rPr lang="en-US" sz="3600" dirty="0"/>
              <a:t> (RIM) in Nasopharyngeal Carcinoma (NPC) patients.  </a:t>
            </a:r>
          </a:p>
          <a:p>
            <a:pPr defTabSz="846414" eaLnBrk="0" hangingPunct="0">
              <a:lnSpc>
                <a:spcPct val="100000"/>
              </a:lnSpc>
              <a:spcBef>
                <a:spcPct val="50000"/>
              </a:spcBef>
            </a:pPr>
            <a:endParaRPr lang="en-CA" sz="3600" dirty="0">
              <a:solidFill>
                <a:srgbClr val="8181AB"/>
              </a:solidFill>
              <a:latin typeface="Segoe UI" panose="020B0502040204020203" pitchFamily="34" charset="0"/>
              <a:ea typeface="Tahoma" panose="020B0604030504040204" pitchFamily="34" charset="0"/>
              <a:cs typeface="Segoe UI" panose="020B0502040204020203" pitchFamily="34" charset="0"/>
            </a:endParaRPr>
          </a:p>
          <a:p>
            <a:pPr defTabSz="846414"/>
            <a:endParaRPr lang="en-AU" sz="2667" dirty="0">
              <a:solidFill>
                <a:srgbClr val="002269"/>
              </a:solidFill>
              <a:latin typeface="Arial" charset="0"/>
            </a:endParaRPr>
          </a:p>
          <a:p>
            <a:pPr defTabSz="846414"/>
            <a:endParaRPr lang="en-AU" sz="2667" dirty="0">
              <a:solidFill>
                <a:srgbClr val="002269"/>
              </a:solidFill>
              <a:latin typeface="Arial" charset="0"/>
            </a:endParaRPr>
          </a:p>
          <a:p>
            <a:pPr defTabSz="846414"/>
            <a:endParaRPr lang="en-AU" sz="2667" dirty="0">
              <a:solidFill>
                <a:srgbClr val="002269"/>
              </a:solidFill>
              <a:latin typeface="Arial" charset="0"/>
            </a:endParaRPr>
          </a:p>
        </p:txBody>
      </p:sp>
      <p:sp>
        <p:nvSpPr>
          <p:cNvPr id="58" name="Rectangle 57">
            <a:extLst>
              <a:ext uri="{FF2B5EF4-FFF2-40B4-BE49-F238E27FC236}">
                <a16:creationId xmlns:a16="http://schemas.microsoft.com/office/drawing/2014/main" id="{B3468CD4-97E5-4823-B9B2-2530E77FE5BE}"/>
              </a:ext>
            </a:extLst>
          </p:cNvPr>
          <p:cNvSpPr>
            <a:spLocks noChangeArrowheads="1"/>
          </p:cNvSpPr>
          <p:nvPr/>
        </p:nvSpPr>
        <p:spPr bwMode="auto">
          <a:xfrm>
            <a:off x="317184" y="10885101"/>
            <a:ext cx="18967270" cy="15443259"/>
          </a:xfrm>
          <a:prstGeom prst="rect">
            <a:avLst/>
          </a:prstGeom>
          <a:noFill/>
          <a:ln w="25400">
            <a:noFill/>
          </a:ln>
          <a:effectLst/>
        </p:spPr>
        <p:txBody>
          <a:bodyPr lIns="333835" tIns="333835" rIns="333835" bIns="333835"/>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54686" indent="-354686" defTabSz="846414" eaLnBrk="0" hangingPunct="0">
              <a:lnSpc>
                <a:spcPct val="150000"/>
              </a:lnSpc>
              <a:spcBef>
                <a:spcPct val="50000"/>
              </a:spcBef>
            </a:pPr>
            <a:r>
              <a:rPr lang="en-US" sz="4800" dirty="0">
                <a:solidFill>
                  <a:srgbClr val="E20000"/>
                </a:solidFill>
                <a:latin typeface="Segoe UI" panose="020B0502040204020203" pitchFamily="34" charset="0"/>
                <a:cs typeface="Segoe UI" panose="020B0502040204020203" pitchFamily="34" charset="0"/>
              </a:rPr>
              <a:t>Methods</a:t>
            </a:r>
            <a:endParaRPr lang="en-US" sz="4800" cap="all" dirty="0">
              <a:solidFill>
                <a:srgbClr val="E20000"/>
              </a:solidFill>
              <a:latin typeface="Segoe UI" panose="020B0502040204020203" pitchFamily="34" charset="0"/>
              <a:cs typeface="Segoe UI" panose="020B0502040204020203" pitchFamily="34" charset="0"/>
            </a:endParaRPr>
          </a:p>
          <a:p>
            <a:endParaRPr lang="en-US" sz="3600" dirty="0"/>
          </a:p>
          <a:p>
            <a:r>
              <a:rPr lang="en-US" sz="3600" dirty="0"/>
              <a:t>From May 2009 to February 2013 all patients with NPC were invited to participate in the study. This is a randomized single-blind (assessor blinded) trial. Block randomization was done to achieve an equal number of participants. Allocation concealment was done by a third party using opaque sealed envelopes. Treatment group were instructed to use both VCO with SSM while control group use SSM alone. Outcome assessment was based on NCI-common toxicity criteria </a:t>
            </a:r>
            <a:r>
              <a:rPr lang="en-US" sz="3600" dirty="0" err="1"/>
              <a:t>ver</a:t>
            </a:r>
            <a:r>
              <a:rPr lang="en-US" sz="3600" dirty="0"/>
              <a:t> 2.0. Outcome measure includes incidence of RIM, time to develop, adverse events and serious adverse events. Intention to treat analysis (ITT) was done for all primary outcomes. Chi square test, Mann Whitney rank sum test, t-test and likelihood ratio test were used to compare groups. Relative risk (RR), absolute risk reduction (ARR) and relative risk reduction (RRR) were estimated at 95% confidence level. An informed consent was obtained and all study data were kept confidential. The study was conducted according to the ICH-GCP standards.</a:t>
            </a:r>
          </a:p>
        </p:txBody>
      </p:sp>
      <p:sp>
        <p:nvSpPr>
          <p:cNvPr id="60" name="Rectangle 59">
            <a:extLst>
              <a:ext uri="{FF2B5EF4-FFF2-40B4-BE49-F238E27FC236}">
                <a16:creationId xmlns:a16="http://schemas.microsoft.com/office/drawing/2014/main" id="{46DA24B3-0A42-4519-BA80-496DD927A60B}"/>
              </a:ext>
            </a:extLst>
          </p:cNvPr>
          <p:cNvSpPr>
            <a:spLocks noChangeArrowheads="1"/>
          </p:cNvSpPr>
          <p:nvPr/>
        </p:nvSpPr>
        <p:spPr bwMode="auto">
          <a:xfrm>
            <a:off x="19786437" y="7551268"/>
            <a:ext cx="31039867" cy="19132102"/>
          </a:xfrm>
          <a:prstGeom prst="rect">
            <a:avLst/>
          </a:prstGeom>
          <a:solidFill>
            <a:schemeClr val="bg1"/>
          </a:solidFill>
          <a:ln w="25400">
            <a:solidFill>
              <a:srgbClr val="E20000"/>
            </a:solidFill>
            <a:miter lim="800000"/>
            <a:headEnd/>
            <a:tailEnd/>
          </a:ln>
          <a:effectLst/>
        </p:spPr>
        <p:txBody>
          <a:bodyPr lIns="333835" tIns="333835" rIns="333835" bIns="333835" numCol="1" spcCol="720685"/>
          <a:lstStyle/>
          <a:p>
            <a:pPr defTabSz="846414" eaLnBrk="0" hangingPunct="0">
              <a:lnSpc>
                <a:spcPct val="150000"/>
              </a:lnSpc>
              <a:spcBef>
                <a:spcPts val="2400"/>
              </a:spcBef>
            </a:pPr>
            <a:r>
              <a:rPr lang="en-US" sz="4800" dirty="0">
                <a:solidFill>
                  <a:srgbClr val="E20000"/>
                </a:solidFill>
                <a:latin typeface="Segoe UI" panose="020B0502040204020203" pitchFamily="34" charset="0"/>
                <a:cs typeface="Segoe UI" panose="020B0502040204020203" pitchFamily="34" charset="0"/>
              </a:rPr>
              <a:t>Results and Discussion</a:t>
            </a:r>
          </a:p>
          <a:p>
            <a:pPr defTabSz="846414" eaLnBrk="0" hangingPunct="0">
              <a:spcBef>
                <a:spcPct val="50000"/>
              </a:spcBef>
            </a:pPr>
            <a:endParaRPr lang="en-US" sz="4890" dirty="0">
              <a:solidFill>
                <a:srgbClr val="E20000"/>
              </a:solidFill>
              <a:latin typeface="Segoe UI" panose="020B0502040204020203" pitchFamily="34" charset="0"/>
              <a:cs typeface="Segoe UI" panose="020B0502040204020203" pitchFamily="34" charset="0"/>
            </a:endParaRPr>
          </a:p>
          <a:p>
            <a:pPr defTabSz="846414" eaLnBrk="0" hangingPunct="0">
              <a:spcBef>
                <a:spcPct val="50000"/>
              </a:spcBef>
            </a:pPr>
            <a:endParaRPr lang="en-AU" sz="1422" dirty="0">
              <a:solidFill>
                <a:srgbClr val="E20000"/>
              </a:solidFill>
              <a:latin typeface="Segoe UI" panose="020B0502040204020203" pitchFamily="34" charset="0"/>
              <a:cs typeface="Segoe UI" panose="020B0502040204020203" pitchFamily="34" charset="0"/>
            </a:endParaRPr>
          </a:p>
        </p:txBody>
      </p:sp>
      <p:sp>
        <p:nvSpPr>
          <p:cNvPr id="61" name="Rectangle 60">
            <a:extLst>
              <a:ext uri="{FF2B5EF4-FFF2-40B4-BE49-F238E27FC236}">
                <a16:creationId xmlns:a16="http://schemas.microsoft.com/office/drawing/2014/main" id="{D8E76BC2-9AAE-4E7E-97E4-CA9E5F817B50}"/>
              </a:ext>
            </a:extLst>
          </p:cNvPr>
          <p:cNvSpPr>
            <a:spLocks noChangeArrowheads="1"/>
          </p:cNvSpPr>
          <p:nvPr/>
        </p:nvSpPr>
        <p:spPr bwMode="auto">
          <a:xfrm>
            <a:off x="19758763" y="21961238"/>
            <a:ext cx="31001951" cy="4367122"/>
          </a:xfrm>
          <a:prstGeom prst="rect">
            <a:avLst/>
          </a:prstGeom>
          <a:noFill/>
          <a:ln w="25400">
            <a:noFill/>
            <a:miter lim="800000"/>
            <a:headEnd/>
            <a:tailEnd/>
          </a:ln>
          <a:effectLst/>
        </p:spPr>
        <p:txBody>
          <a:bodyPr lIns="333835" tIns="333835" rIns="333835" bIns="333835"/>
          <a:lstStyle/>
          <a:p>
            <a:pPr defTabSz="846414" eaLnBrk="0" hangingPunct="0">
              <a:lnSpc>
                <a:spcPct val="150000"/>
              </a:lnSpc>
              <a:spcBef>
                <a:spcPts val="2400"/>
              </a:spcBef>
            </a:pPr>
            <a:r>
              <a:rPr lang="en-US" sz="4800" dirty="0">
                <a:solidFill>
                  <a:srgbClr val="E20000"/>
                </a:solidFill>
                <a:latin typeface="Segoe UI" panose="020B0502040204020203" pitchFamily="34" charset="0"/>
                <a:cs typeface="Segoe UI" panose="020B0502040204020203" pitchFamily="34" charset="0"/>
              </a:rPr>
              <a:t>Conclusions</a:t>
            </a:r>
            <a:endParaRPr lang="en-US" sz="4800" cap="all" dirty="0">
              <a:solidFill>
                <a:srgbClr val="E20000"/>
              </a:solidFill>
              <a:latin typeface="Segoe UI" panose="020B0502040204020203" pitchFamily="34" charset="0"/>
              <a:cs typeface="Segoe UI" panose="020B0502040204020203" pitchFamily="34" charset="0"/>
            </a:endParaRPr>
          </a:p>
          <a:p>
            <a:r>
              <a:rPr lang="en-US" sz="3500" dirty="0"/>
              <a:t>Statistically, there is no definite evidence to show that using VCO as adjuvant with SSM in NPC patients can prevent the development of grade 2 and above RIM or decrease its incidence, delay the time of its development, and lower its toxicity grading. Clinically, there is a trend favoring benefit in using VCO+SSM at the start of the treatment for NPC patients. The 4% absolute reduction in risk and the delay in onset of having RIM maybe considered small but this minimal clinical important difference may change the concept of radiation oncologist in their patient management.  More importantly, VCO+SSM can decrease </a:t>
            </a:r>
            <a:r>
              <a:rPr lang="en-US" sz="3500" dirty="0" err="1"/>
              <a:t>mucositis</a:t>
            </a:r>
            <a:r>
              <a:rPr lang="en-US" sz="3500" dirty="0"/>
              <a:t>-related pain in patients with NPC undergoing radiation treatment with or without chemotherapy. This finding is both statistically significant and clinically relevant because it is the primary trigger for treatment delays, treatment interruptions, hospitalizations and possible treatment failure. </a:t>
            </a:r>
          </a:p>
          <a:p>
            <a:pPr defTabSz="846414"/>
            <a:endParaRPr lang="en-US" sz="3500" b="1" dirty="0">
              <a:solidFill>
                <a:srgbClr val="133C8B"/>
              </a:solidFill>
              <a:cs typeface="Arial" panose="020B0604020202020204" pitchFamily="34" charset="0"/>
            </a:endParaRPr>
          </a:p>
          <a:p>
            <a:pPr defTabSz="846414"/>
            <a:endParaRPr lang="en-US" sz="3500" b="1" dirty="0">
              <a:solidFill>
                <a:srgbClr val="133C8B"/>
              </a:solidFill>
              <a:latin typeface="Arial" panose="020B0604020202020204" pitchFamily="34" charset="0"/>
              <a:cs typeface="Arial" panose="020B0604020202020204" pitchFamily="34" charset="0"/>
            </a:endParaRPr>
          </a:p>
        </p:txBody>
      </p:sp>
      <p:sp>
        <p:nvSpPr>
          <p:cNvPr id="63" name="Rectangle 28">
            <a:extLst>
              <a:ext uri="{FF2B5EF4-FFF2-40B4-BE49-F238E27FC236}">
                <a16:creationId xmlns:a16="http://schemas.microsoft.com/office/drawing/2014/main" id="{0DEAE9E3-F66A-49F9-81B9-8D2BA84BC426}"/>
              </a:ext>
            </a:extLst>
          </p:cNvPr>
          <p:cNvSpPr>
            <a:spLocks noChangeArrowheads="1"/>
          </p:cNvSpPr>
          <p:nvPr/>
        </p:nvSpPr>
        <p:spPr bwMode="auto">
          <a:xfrm>
            <a:off x="381435" y="27102817"/>
            <a:ext cx="50489008" cy="1284952"/>
          </a:xfrm>
          <a:prstGeom prst="rect">
            <a:avLst/>
          </a:prstGeom>
          <a:noFill/>
          <a:ln w="25400">
            <a:noFill/>
            <a:miter lim="800000"/>
            <a:headEnd/>
            <a:tailEnd/>
          </a:ln>
          <a:effectLst/>
        </p:spPr>
        <p:txBody>
          <a:bodyPr lIns="333835" tIns="333835" rIns="333835" bIns="333835"/>
          <a:lstStyle/>
          <a:p>
            <a:pPr defTabSz="846414" eaLnBrk="0" hangingPunct="0">
              <a:spcBef>
                <a:spcPct val="50000"/>
              </a:spcBef>
            </a:pPr>
            <a:r>
              <a:rPr lang="en-US" sz="4890" dirty="0">
                <a:solidFill>
                  <a:srgbClr val="E20000"/>
                </a:solidFill>
                <a:latin typeface="Segoe UI" panose="020B0502040204020203" pitchFamily="34" charset="0"/>
                <a:cs typeface="Segoe UI" panose="020B0502040204020203" pitchFamily="34" charset="0"/>
              </a:rPr>
              <a:t>References</a:t>
            </a:r>
          </a:p>
        </p:txBody>
      </p:sp>
      <p:sp>
        <p:nvSpPr>
          <p:cNvPr id="65" name="Text Box 14">
            <a:extLst>
              <a:ext uri="{FF2B5EF4-FFF2-40B4-BE49-F238E27FC236}">
                <a16:creationId xmlns:a16="http://schemas.microsoft.com/office/drawing/2014/main" id="{4B038DC5-2B46-4E55-93DE-99FB76A933DE}"/>
              </a:ext>
            </a:extLst>
          </p:cNvPr>
          <p:cNvSpPr txBox="1">
            <a:spLocks noChangeArrowheads="1"/>
          </p:cNvSpPr>
          <p:nvPr/>
        </p:nvSpPr>
        <p:spPr bwMode="auto">
          <a:xfrm>
            <a:off x="20469278" y="9003596"/>
            <a:ext cx="13043482" cy="10836578"/>
          </a:xfrm>
          <a:prstGeom prst="rect">
            <a:avLst/>
          </a:prstGeom>
          <a:noFill/>
          <a:ln w="254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288042" tIns="288042" rIns="288042" bIns="288042">
            <a:noAutofit/>
          </a:bodyPr>
          <a:lstStyle>
            <a:lvl1pPr defTabSz="166688" eaLnBrk="0" hangingPunct="0">
              <a:defRPr sz="500">
                <a:solidFill>
                  <a:schemeClr val="tx1"/>
                </a:solidFill>
                <a:latin typeface="Times New Roman" charset="0"/>
                <a:ea typeface="ＭＳ Ｐゴシック" charset="0"/>
              </a:defRPr>
            </a:lvl1pPr>
            <a:lvl2pPr marL="742950" indent="-285750" defTabSz="166688" eaLnBrk="0" hangingPunct="0">
              <a:defRPr sz="500">
                <a:solidFill>
                  <a:schemeClr val="tx1"/>
                </a:solidFill>
                <a:latin typeface="Times New Roman" charset="0"/>
                <a:ea typeface="ＭＳ Ｐゴシック" charset="0"/>
              </a:defRPr>
            </a:lvl2pPr>
            <a:lvl3pPr marL="1143000" indent="-228600" defTabSz="166688" eaLnBrk="0" hangingPunct="0">
              <a:defRPr sz="500">
                <a:solidFill>
                  <a:schemeClr val="tx1"/>
                </a:solidFill>
                <a:latin typeface="Times New Roman" charset="0"/>
                <a:ea typeface="ＭＳ Ｐゴシック" charset="0"/>
              </a:defRPr>
            </a:lvl3pPr>
            <a:lvl4pPr marL="1600200" indent="-228600" defTabSz="166688" eaLnBrk="0" hangingPunct="0">
              <a:defRPr sz="500">
                <a:solidFill>
                  <a:schemeClr val="tx1"/>
                </a:solidFill>
                <a:latin typeface="Times New Roman" charset="0"/>
                <a:ea typeface="ＭＳ Ｐゴシック" charset="0"/>
              </a:defRPr>
            </a:lvl4pPr>
            <a:lvl5pPr marL="2057400" indent="-228600" defTabSz="166688" eaLnBrk="0" hangingPunct="0">
              <a:defRPr sz="500">
                <a:solidFill>
                  <a:schemeClr val="tx1"/>
                </a:solidFill>
                <a:latin typeface="Times New Roman" charset="0"/>
                <a:ea typeface="ＭＳ Ｐゴシック" charset="0"/>
              </a:defRPr>
            </a:lvl5pPr>
            <a:lvl6pPr marL="2514600" indent="-228600" defTabSz="1666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666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666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66688" eaLnBrk="0" fontAlgn="base" hangingPunct="0">
              <a:spcBef>
                <a:spcPct val="0"/>
              </a:spcBef>
              <a:spcAft>
                <a:spcPct val="0"/>
              </a:spcAft>
              <a:defRPr sz="500">
                <a:solidFill>
                  <a:schemeClr val="tx1"/>
                </a:solidFill>
                <a:latin typeface="Times New Roman" charset="0"/>
                <a:ea typeface="ＭＳ Ｐゴシック" charset="0"/>
              </a:defRPr>
            </a:lvl9pPr>
          </a:lstStyle>
          <a:p>
            <a:pPr algn="just"/>
            <a:r>
              <a:rPr lang="en-US" sz="3600" dirty="0">
                <a:latin typeface="Segoe UI" charset="0"/>
                <a:ea typeface="Segoe UI" charset="0"/>
                <a:cs typeface="Segoe UI" charset="0"/>
              </a:rPr>
              <a:t>143 out of 168 enrolled patients were randomized. 72 to the VCO+SSM group and 71 randomized to the control group (Fig1). There were no withdrawals and losses to follow-up but 13 (18%) patients in VCO+SSM and in SSM did not strictly follow protocol. These patients were included in the ITT analysis. Baseline characteristics are comparable. Incidence of Grade 2 and above RIM is 4% less in the VCO group than the control [95% CI: -19, 12. </a:t>
            </a:r>
            <a:r>
              <a:rPr lang="en-US" sz="3600" i="1" dirty="0">
                <a:latin typeface="Segoe UI" charset="0"/>
                <a:ea typeface="Segoe UI" charset="0"/>
                <a:cs typeface="Segoe UI" charset="0"/>
              </a:rPr>
              <a:t>p=0.64</a:t>
            </a:r>
            <a:r>
              <a:rPr lang="en-US" sz="3600" dirty="0">
                <a:latin typeface="Segoe UI" charset="0"/>
                <a:ea typeface="Segoe UI" charset="0"/>
                <a:cs typeface="Segoe UI" charset="0"/>
              </a:rPr>
              <a:t>] (Table 1). </a:t>
            </a:r>
            <a:r>
              <a:rPr lang="en-US" sz="3600" dirty="0" err="1">
                <a:latin typeface="Segoe UI" charset="0"/>
                <a:ea typeface="Segoe UI" charset="0"/>
                <a:cs typeface="Segoe UI" charset="0"/>
              </a:rPr>
              <a:t>Mucositis</a:t>
            </a:r>
            <a:r>
              <a:rPr lang="en-US" sz="3600" dirty="0">
                <a:latin typeface="Segoe UI" charset="0"/>
                <a:ea typeface="Segoe UI" charset="0"/>
                <a:cs typeface="Segoe UI" charset="0"/>
              </a:rPr>
              <a:t>-related pain was less in VCO+SSM group compared with the SSM alone group [</a:t>
            </a:r>
            <a:r>
              <a:rPr lang="en-US" sz="3600" i="1" dirty="0">
                <a:latin typeface="Segoe UI" charset="0"/>
                <a:ea typeface="Segoe UI" charset="0"/>
                <a:cs typeface="Segoe UI" charset="0"/>
              </a:rPr>
              <a:t>p=</a:t>
            </a:r>
            <a:r>
              <a:rPr lang="en-US" sz="3600" dirty="0">
                <a:latin typeface="Segoe UI" charset="0"/>
                <a:ea typeface="Segoe UI" charset="0"/>
                <a:cs typeface="Segoe UI" charset="0"/>
              </a:rPr>
              <a:t>0.03] (Table 2). There was delay in the development of RIM in the VCO+SSM compared to SSM group [</a:t>
            </a:r>
            <a:r>
              <a:rPr lang="en-US" sz="3600" i="1" dirty="0">
                <a:latin typeface="Segoe UI" charset="0"/>
                <a:ea typeface="Segoe UI" charset="0"/>
                <a:cs typeface="Segoe UI" charset="0"/>
              </a:rPr>
              <a:t>p</a:t>
            </a:r>
            <a:r>
              <a:rPr lang="en-US" sz="3600" dirty="0">
                <a:latin typeface="Segoe UI" charset="0"/>
                <a:ea typeface="Segoe UI" charset="0"/>
                <a:cs typeface="Segoe UI" charset="0"/>
              </a:rPr>
              <a:t> =0.21]. Toxicity grading was less in the VCO+SSM group [</a:t>
            </a:r>
            <a:r>
              <a:rPr lang="en-US" sz="3600" i="1" dirty="0">
                <a:latin typeface="Segoe UI" charset="0"/>
                <a:ea typeface="Segoe UI" charset="0"/>
                <a:cs typeface="Segoe UI" charset="0"/>
              </a:rPr>
              <a:t>p=</a:t>
            </a:r>
            <a:r>
              <a:rPr lang="en-US" sz="3600" dirty="0">
                <a:latin typeface="Segoe UI" charset="0"/>
                <a:ea typeface="Segoe UI" charset="0"/>
                <a:cs typeface="Segoe UI" charset="0"/>
              </a:rPr>
              <a:t> 0.41]. All the seven serious adverse events are not related to interventions. </a:t>
            </a:r>
          </a:p>
          <a:p>
            <a:pPr algn="just"/>
            <a:endParaRPr lang="en-US" sz="3600" dirty="0">
              <a:latin typeface="Segoe UI" charset="0"/>
              <a:ea typeface="Segoe UI" charset="0"/>
              <a:cs typeface="Segoe UI" charset="0"/>
            </a:endParaRPr>
          </a:p>
          <a:p>
            <a:pPr algn="just">
              <a:spcBef>
                <a:spcPct val="50000"/>
              </a:spcBef>
            </a:pPr>
            <a:endParaRPr lang="en-AU" sz="3600" i="1" dirty="0">
              <a:solidFill>
                <a:srgbClr val="133C8B"/>
              </a:solidFill>
              <a:latin typeface="Segoe UI" charset="0"/>
              <a:ea typeface="Segoe UI" charset="0"/>
              <a:cs typeface="Segoe UI" charset="0"/>
            </a:endParaRPr>
          </a:p>
        </p:txBody>
      </p:sp>
      <p:sp>
        <p:nvSpPr>
          <p:cNvPr id="2" name="Title 1">
            <a:extLst>
              <a:ext uri="{FF2B5EF4-FFF2-40B4-BE49-F238E27FC236}">
                <a16:creationId xmlns:a16="http://schemas.microsoft.com/office/drawing/2014/main" id="{9BD5BECC-420A-4FFD-BE07-7E2142D1CE06}"/>
              </a:ext>
            </a:extLst>
          </p:cNvPr>
          <p:cNvSpPr>
            <a:spLocks noGrp="1"/>
          </p:cNvSpPr>
          <p:nvPr>
            <p:ph type="ctrTitle"/>
          </p:nvPr>
        </p:nvSpPr>
        <p:spPr>
          <a:xfrm>
            <a:off x="4604657" y="566339"/>
            <a:ext cx="40952056" cy="3367932"/>
          </a:xfrm>
          <a:noFill/>
          <a:ln>
            <a:noFill/>
          </a:ln>
        </p:spPr>
        <p:style>
          <a:lnRef idx="2">
            <a:schemeClr val="accent5"/>
          </a:lnRef>
          <a:fillRef idx="1">
            <a:schemeClr val="lt1"/>
          </a:fillRef>
          <a:effectRef idx="0">
            <a:schemeClr val="accent5"/>
          </a:effectRef>
          <a:fontRef idx="minor">
            <a:schemeClr val="dk1"/>
          </a:fontRef>
        </p:style>
        <p:txBody>
          <a:bodyPr anchor="ctr">
            <a:noAutofit/>
          </a:bodyPr>
          <a:lstStyle/>
          <a:p>
            <a:r>
              <a:rPr lang="en-US" sz="8000" b="1" dirty="0"/>
              <a:t>Randomized Controlled Trial Comparing Virgin Coconut Oil and Salt and Soda Mouthwash Versus Salt and Soda Mouthwash Alone In Preventing Grade 2 and Above Radiation- Induced </a:t>
            </a:r>
            <a:r>
              <a:rPr lang="en-US" sz="8000" b="1" dirty="0" err="1"/>
              <a:t>Mucositis</a:t>
            </a:r>
            <a:r>
              <a:rPr lang="en-US" sz="8000" b="1" dirty="0"/>
              <a:t> In Patients With Nasopharyngeal Carcinoma (VCO-PRIM STUDY)</a:t>
            </a:r>
            <a:endParaRPr lang="en-US" sz="8000" dirty="0"/>
          </a:p>
        </p:txBody>
      </p:sp>
      <p:sp>
        <p:nvSpPr>
          <p:cNvPr id="52" name="Text Box 40">
            <a:extLst>
              <a:ext uri="{FF2B5EF4-FFF2-40B4-BE49-F238E27FC236}">
                <a16:creationId xmlns:a16="http://schemas.microsoft.com/office/drawing/2014/main" id="{3E88CD90-2F58-42EE-9F21-A7AFA680FDD1}"/>
              </a:ext>
            </a:extLst>
          </p:cNvPr>
          <p:cNvSpPr txBox="1">
            <a:spLocks noChangeArrowheads="1"/>
          </p:cNvSpPr>
          <p:nvPr/>
        </p:nvSpPr>
        <p:spPr bwMode="auto">
          <a:xfrm>
            <a:off x="5080082" y="3403184"/>
            <a:ext cx="40001205" cy="334982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lIns="1606562" tIns="1606562" rIns="1606562" bIns="1606562"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AU" sz="3600" b="1" dirty="0">
                <a:solidFill>
                  <a:srgbClr val="8181AB"/>
                </a:solidFill>
                <a:latin typeface="Segoe UI" panose="020B0502040204020203" pitchFamily="34" charset="0"/>
                <a:cs typeface="Segoe UI" panose="020B0502040204020203" pitchFamily="34" charset="0"/>
              </a:rPr>
              <a:t>Authors</a:t>
            </a:r>
            <a:r>
              <a:rPr lang="en-AU" sz="3600" b="1" dirty="0">
                <a:solidFill>
                  <a:srgbClr val="8181AB"/>
                </a:solidFill>
                <a:latin typeface="Segoe UI" charset="0"/>
                <a:ea typeface="Segoe UI" charset="0"/>
                <a:cs typeface="Segoe UI" charset="0"/>
              </a:rPr>
              <a:t>: </a:t>
            </a:r>
            <a:r>
              <a:rPr lang="en-US" sz="3600" u="sng" dirty="0">
                <a:latin typeface="Segoe UI" charset="0"/>
                <a:ea typeface="Segoe UI" charset="0"/>
                <a:cs typeface="Segoe UI" charset="0"/>
              </a:rPr>
              <a:t>M. </a:t>
            </a:r>
            <a:r>
              <a:rPr lang="en-US" sz="3600" u="sng" dirty="0" err="1">
                <a:latin typeface="Segoe UI" charset="0"/>
                <a:ea typeface="Segoe UI" charset="0"/>
                <a:cs typeface="Segoe UI" charset="0"/>
              </a:rPr>
              <a:t>Cruz</a:t>
            </a:r>
            <a:r>
              <a:rPr lang="en-US" sz="3600" u="sng" baseline="30000" dirty="0" err="1">
                <a:latin typeface="Segoe UI" charset="0"/>
                <a:ea typeface="Segoe UI" charset="0"/>
                <a:cs typeface="Segoe UI" charset="0"/>
              </a:rPr>
              <a:t>a</a:t>
            </a:r>
            <a:r>
              <a:rPr lang="en-US" sz="3600" dirty="0">
                <a:latin typeface="Segoe UI" charset="0"/>
                <a:ea typeface="Segoe UI" charset="0"/>
                <a:cs typeface="Segoe UI" charset="0"/>
              </a:rPr>
              <a:t>, E. </a:t>
            </a:r>
            <a:r>
              <a:rPr lang="en-US" sz="3600" dirty="0" err="1">
                <a:latin typeface="Segoe UI" charset="0"/>
                <a:ea typeface="Segoe UI" charset="0"/>
                <a:cs typeface="Segoe UI" charset="0"/>
              </a:rPr>
              <a:t>Tangco</a:t>
            </a:r>
            <a:r>
              <a:rPr lang="en-US" sz="3600" baseline="30000" dirty="0" err="1">
                <a:latin typeface="Segoe UI" charset="0"/>
                <a:ea typeface="Segoe UI" charset="0"/>
                <a:cs typeface="Segoe UI" charset="0"/>
              </a:rPr>
              <a:t>b</a:t>
            </a:r>
            <a:r>
              <a:rPr lang="en-US" sz="3600" dirty="0">
                <a:latin typeface="Segoe UI" charset="0"/>
                <a:ea typeface="Segoe UI" charset="0"/>
                <a:cs typeface="Segoe UI" charset="0"/>
              </a:rPr>
              <a:t>, M.A. </a:t>
            </a:r>
            <a:r>
              <a:rPr lang="en-US" sz="3600" dirty="0" err="1">
                <a:latin typeface="Segoe UI" charset="0"/>
                <a:ea typeface="Segoe UI" charset="0"/>
                <a:cs typeface="Segoe UI" charset="0"/>
              </a:rPr>
              <a:t>Habana</a:t>
            </a:r>
            <a:r>
              <a:rPr lang="en-US" sz="3600" baseline="30000" dirty="0" err="1">
                <a:latin typeface="Segoe UI" charset="0"/>
                <a:ea typeface="Segoe UI" charset="0"/>
                <a:cs typeface="Segoe UI" charset="0"/>
              </a:rPr>
              <a:t>c</a:t>
            </a:r>
            <a:r>
              <a:rPr lang="en-US" sz="3600" dirty="0">
                <a:latin typeface="Segoe UI" charset="0"/>
                <a:ea typeface="Segoe UI" charset="0"/>
                <a:cs typeface="Segoe UI" charset="0"/>
              </a:rPr>
              <a:t>, C. </a:t>
            </a:r>
            <a:r>
              <a:rPr lang="en-US" sz="3600" dirty="0" err="1">
                <a:latin typeface="Segoe UI" charset="0"/>
                <a:ea typeface="Segoe UI" charset="0"/>
                <a:cs typeface="Segoe UI" charset="0"/>
              </a:rPr>
              <a:t>Cordero</a:t>
            </a:r>
            <a:r>
              <a:rPr lang="en-US" sz="3600" baseline="30000" dirty="0" err="1">
                <a:latin typeface="Segoe UI" charset="0"/>
                <a:ea typeface="Segoe UI" charset="0"/>
                <a:cs typeface="Segoe UI" charset="0"/>
              </a:rPr>
              <a:t>c</a:t>
            </a:r>
            <a:r>
              <a:rPr lang="en-US" sz="3600" dirty="0">
                <a:latin typeface="Segoe UI" charset="0"/>
                <a:ea typeface="Segoe UI" charset="0"/>
                <a:cs typeface="Segoe UI" charset="0"/>
              </a:rPr>
              <a:t>, J. </a:t>
            </a:r>
            <a:r>
              <a:rPr lang="en-US" sz="3600" dirty="0" err="1">
                <a:latin typeface="Segoe UI" charset="0"/>
                <a:ea typeface="Segoe UI" charset="0"/>
                <a:cs typeface="Segoe UI" charset="0"/>
              </a:rPr>
              <a:t>Mantaring</a:t>
            </a:r>
            <a:r>
              <a:rPr lang="en-US" sz="3600" baseline="30000" dirty="0" err="1">
                <a:latin typeface="Segoe UI" charset="0"/>
                <a:ea typeface="Segoe UI" charset="0"/>
                <a:cs typeface="Segoe UI" charset="0"/>
              </a:rPr>
              <a:t>c</a:t>
            </a:r>
            <a:r>
              <a:rPr lang="en-US" sz="3600" dirty="0">
                <a:latin typeface="Segoe UI" charset="0"/>
                <a:ea typeface="Segoe UI" charset="0"/>
                <a:cs typeface="Segoe UI" charset="0"/>
              </a:rPr>
              <a:t>, G. </a:t>
            </a:r>
            <a:r>
              <a:rPr lang="en-US" sz="3600" dirty="0" err="1">
                <a:latin typeface="Segoe UI" charset="0"/>
                <a:ea typeface="Segoe UI" charset="0"/>
                <a:cs typeface="Segoe UI" charset="0"/>
              </a:rPr>
              <a:t>Banuelos</a:t>
            </a:r>
            <a:r>
              <a:rPr lang="en-US" sz="3600" baseline="30000" dirty="0" err="1">
                <a:latin typeface="Segoe UI" charset="0"/>
                <a:ea typeface="Segoe UI" charset="0"/>
                <a:cs typeface="Segoe UI" charset="0"/>
              </a:rPr>
              <a:t>d</a:t>
            </a:r>
            <a:r>
              <a:rPr lang="en-US" sz="3600" dirty="0">
                <a:latin typeface="Segoe UI" charset="0"/>
                <a:ea typeface="Segoe UI" charset="0"/>
                <a:cs typeface="Segoe UI" charset="0"/>
              </a:rPr>
              <a:t>, T. </a:t>
            </a:r>
            <a:r>
              <a:rPr lang="en-US" sz="3600" dirty="0" err="1">
                <a:latin typeface="Segoe UI" charset="0"/>
                <a:ea typeface="Segoe UI" charset="0"/>
                <a:cs typeface="Segoe UI" charset="0"/>
              </a:rPr>
              <a:t>Sarmiento</a:t>
            </a:r>
            <a:r>
              <a:rPr lang="en-US" sz="3600" baseline="30000" dirty="0" err="1">
                <a:latin typeface="Segoe UI" charset="0"/>
                <a:ea typeface="Segoe UI" charset="0"/>
                <a:cs typeface="Segoe UI" charset="0"/>
              </a:rPr>
              <a:t>e</a:t>
            </a:r>
            <a:r>
              <a:rPr lang="en-US" sz="3600" dirty="0">
                <a:latin typeface="Segoe UI" charset="0"/>
                <a:ea typeface="Segoe UI" charset="0"/>
                <a:cs typeface="Segoe UI" charset="0"/>
              </a:rPr>
              <a:t>, M. </a:t>
            </a:r>
            <a:r>
              <a:rPr lang="en-US" sz="3600" dirty="0" err="1">
                <a:latin typeface="Segoe UI" charset="0"/>
                <a:ea typeface="Segoe UI" charset="0"/>
                <a:cs typeface="Segoe UI" charset="0"/>
              </a:rPr>
              <a:t>Olvina</a:t>
            </a:r>
            <a:r>
              <a:rPr lang="en-US" sz="3600" baseline="30000" dirty="0" err="1">
                <a:latin typeface="Segoe UI" charset="0"/>
                <a:ea typeface="Segoe UI" charset="0"/>
                <a:cs typeface="Segoe UI" charset="0"/>
              </a:rPr>
              <a:t>a</a:t>
            </a:r>
            <a:r>
              <a:rPr lang="en-US" sz="3600" dirty="0">
                <a:latin typeface="Segoe UI" charset="0"/>
                <a:ea typeface="Segoe UI" charset="0"/>
                <a:cs typeface="Segoe UI" charset="0"/>
              </a:rPr>
              <a:t>, C. </a:t>
            </a:r>
            <a:r>
              <a:rPr lang="en-US" sz="3600" dirty="0" err="1">
                <a:latin typeface="Segoe UI" charset="0"/>
                <a:ea typeface="Segoe UI" charset="0"/>
                <a:cs typeface="Segoe UI" charset="0"/>
              </a:rPr>
              <a:t>Aguilar</a:t>
            </a:r>
            <a:r>
              <a:rPr lang="en-US" sz="3600" baseline="30000" dirty="0" err="1">
                <a:latin typeface="Segoe UI" charset="0"/>
                <a:ea typeface="Segoe UI" charset="0"/>
                <a:cs typeface="Segoe UI" charset="0"/>
              </a:rPr>
              <a:t>a</a:t>
            </a:r>
            <a:r>
              <a:rPr lang="en-US" sz="3600" dirty="0">
                <a:latin typeface="Segoe UI" charset="0"/>
                <a:ea typeface="Segoe UI" charset="0"/>
                <a:cs typeface="Segoe UI" charset="0"/>
              </a:rPr>
              <a:t>, C. Tan-</a:t>
            </a:r>
            <a:r>
              <a:rPr lang="en-US" sz="3600" dirty="0" err="1">
                <a:latin typeface="Segoe UI" charset="0"/>
                <a:ea typeface="Segoe UI" charset="0"/>
                <a:cs typeface="Segoe UI" charset="0"/>
              </a:rPr>
              <a:t>Pusag</a:t>
            </a:r>
            <a:r>
              <a:rPr lang="en-US" sz="3600" baseline="30000" dirty="0" err="1">
                <a:latin typeface="Segoe UI" charset="0"/>
                <a:ea typeface="Segoe UI" charset="0"/>
                <a:cs typeface="Segoe UI" charset="0"/>
              </a:rPr>
              <a:t>d</a:t>
            </a:r>
            <a:endParaRPr lang="en-US" sz="3600" dirty="0">
              <a:latin typeface="Segoe UI" charset="0"/>
              <a:ea typeface="Segoe UI" charset="0"/>
              <a:cs typeface="Segoe UI" charset="0"/>
            </a:endParaRPr>
          </a:p>
          <a:p>
            <a:pPr lvl="0"/>
            <a:r>
              <a:rPr lang="en-US" sz="3600" dirty="0" err="1">
                <a:latin typeface="Segoe UI" charset="0"/>
                <a:ea typeface="Segoe UI" charset="0"/>
                <a:cs typeface="Segoe UI" charset="0"/>
              </a:rPr>
              <a:t>a.Cancer</a:t>
            </a:r>
            <a:r>
              <a:rPr lang="en-US" sz="3600" dirty="0">
                <a:latin typeface="Segoe UI" charset="0"/>
                <a:ea typeface="Segoe UI" charset="0"/>
                <a:cs typeface="Segoe UI" charset="0"/>
              </a:rPr>
              <a:t> Institute, Sacred Heart Medical Center, Angeles City Philippines.  b. Department of Radiation, Oncology, St. Frances Cabrini Medical Center, </a:t>
            </a:r>
            <a:r>
              <a:rPr lang="en-US" sz="3600" dirty="0" err="1">
                <a:latin typeface="Segoe UI" charset="0"/>
                <a:ea typeface="Segoe UI" charset="0"/>
                <a:cs typeface="Segoe UI" charset="0"/>
              </a:rPr>
              <a:t>Batangas</a:t>
            </a:r>
            <a:r>
              <a:rPr lang="en-US" sz="3600" dirty="0">
                <a:latin typeface="Segoe UI" charset="0"/>
                <a:ea typeface="Segoe UI" charset="0"/>
                <a:cs typeface="Segoe UI" charset="0"/>
              </a:rPr>
              <a:t> City Philippines</a:t>
            </a:r>
          </a:p>
          <a:p>
            <a:pPr lvl="0"/>
            <a:r>
              <a:rPr lang="en-US" sz="3600" dirty="0">
                <a:latin typeface="Segoe UI" charset="0"/>
                <a:ea typeface="Segoe UI" charset="0"/>
                <a:cs typeface="Segoe UI" charset="0"/>
              </a:rPr>
              <a:t>c. Department of Clinical Epidemiology, UP Manila, Philippines                     d. Department of Radiation Oncology, Chinese General Hospital and Medical Center, Manila, Philippines</a:t>
            </a:r>
          </a:p>
          <a:p>
            <a:pPr lvl="0"/>
            <a:r>
              <a:rPr lang="en-US" sz="3600" dirty="0">
                <a:latin typeface="Segoe UI" charset="0"/>
                <a:ea typeface="Segoe UI" charset="0"/>
                <a:cs typeface="Segoe UI" charset="0"/>
              </a:rPr>
              <a:t>e. Department of Radiation Oncology, Dee </a:t>
            </a:r>
            <a:r>
              <a:rPr lang="en-US" sz="3600" dirty="0" err="1">
                <a:latin typeface="Segoe UI" charset="0"/>
                <a:ea typeface="Segoe UI" charset="0"/>
                <a:cs typeface="Segoe UI" charset="0"/>
              </a:rPr>
              <a:t>Hwa</a:t>
            </a:r>
            <a:r>
              <a:rPr lang="en-US" sz="3600" dirty="0">
                <a:latin typeface="Segoe UI" charset="0"/>
                <a:ea typeface="Segoe UI" charset="0"/>
                <a:cs typeface="Segoe UI" charset="0"/>
              </a:rPr>
              <a:t> </a:t>
            </a:r>
            <a:r>
              <a:rPr lang="en-US" sz="3600" dirty="0" err="1">
                <a:latin typeface="Segoe UI" charset="0"/>
                <a:ea typeface="Segoe UI" charset="0"/>
                <a:cs typeface="Segoe UI" charset="0"/>
              </a:rPr>
              <a:t>Liong</a:t>
            </a:r>
            <a:r>
              <a:rPr lang="en-US" sz="3600" dirty="0">
                <a:latin typeface="Segoe UI" charset="0"/>
                <a:ea typeface="Segoe UI" charset="0"/>
                <a:cs typeface="Segoe UI" charset="0"/>
              </a:rPr>
              <a:t> Foundation Medical Center, Angeles City, Philippines</a:t>
            </a:r>
          </a:p>
        </p:txBody>
      </p:sp>
      <p:sp>
        <p:nvSpPr>
          <p:cNvPr id="64" name="Rectangle 28">
            <a:extLst>
              <a:ext uri="{FF2B5EF4-FFF2-40B4-BE49-F238E27FC236}">
                <a16:creationId xmlns:a16="http://schemas.microsoft.com/office/drawing/2014/main" id="{72DAD4BA-FFC9-4818-AF34-D89AB4436303}"/>
              </a:ext>
            </a:extLst>
          </p:cNvPr>
          <p:cNvSpPr>
            <a:spLocks noChangeArrowheads="1"/>
          </p:cNvSpPr>
          <p:nvPr/>
        </p:nvSpPr>
        <p:spPr bwMode="auto">
          <a:xfrm>
            <a:off x="20014316" y="6040564"/>
            <a:ext cx="11223245" cy="1236962"/>
          </a:xfrm>
          <a:prstGeom prst="rect">
            <a:avLst/>
          </a:prstGeom>
          <a:noFill/>
          <a:ln w="25400">
            <a:noFill/>
            <a:miter lim="800000"/>
            <a:headEnd/>
            <a:tailEnd/>
          </a:ln>
          <a:effectLst/>
        </p:spPr>
        <p:txBody>
          <a:bodyPr lIns="333835" tIns="333835" rIns="333835" bIns="333835"/>
          <a:lstStyle/>
          <a:p>
            <a:pPr defTabSz="846414" eaLnBrk="0" hangingPunct="0">
              <a:spcBef>
                <a:spcPct val="50000"/>
              </a:spcBef>
            </a:pPr>
            <a:r>
              <a:rPr lang="en-US" sz="3600" dirty="0">
                <a:solidFill>
                  <a:srgbClr val="E20000"/>
                </a:solidFill>
                <a:latin typeface="Segoe UI" panose="020B0502040204020203" pitchFamily="34" charset="0"/>
                <a:cs typeface="Segoe UI" panose="020B0502040204020203" pitchFamily="34" charset="0"/>
              </a:rPr>
              <a:t>* Corresponding author: </a:t>
            </a:r>
            <a:r>
              <a:rPr lang="en-US" sz="3600" dirty="0"/>
              <a:t>micru694@gmail.com </a:t>
            </a:r>
            <a:endParaRPr lang="en-US" sz="3600" b="1" dirty="0">
              <a:latin typeface="Arial" panose="020B0604020202020204" pitchFamily="34" charset="0"/>
              <a:cs typeface="Arial" panose="020B0604020202020204" pitchFamily="34" charset="0"/>
            </a:endParaRPr>
          </a:p>
        </p:txBody>
      </p:sp>
      <p:sp>
        <p:nvSpPr>
          <p:cNvPr id="20" name="Rectangle 28">
            <a:extLst>
              <a:ext uri="{FF2B5EF4-FFF2-40B4-BE49-F238E27FC236}">
                <a16:creationId xmlns:a16="http://schemas.microsoft.com/office/drawing/2014/main" id="{7B3982B2-F553-4318-A3C6-2275CD433234}"/>
              </a:ext>
            </a:extLst>
          </p:cNvPr>
          <p:cNvSpPr>
            <a:spLocks noChangeArrowheads="1"/>
          </p:cNvSpPr>
          <p:nvPr/>
        </p:nvSpPr>
        <p:spPr bwMode="auto">
          <a:xfrm>
            <a:off x="4015834" y="26951992"/>
            <a:ext cx="46854609" cy="1804245"/>
          </a:xfrm>
          <a:prstGeom prst="rect">
            <a:avLst/>
          </a:prstGeom>
          <a:noFill/>
          <a:ln w="25400">
            <a:noFill/>
            <a:miter lim="800000"/>
            <a:headEnd/>
            <a:tailEnd/>
          </a:ln>
          <a:effectLst/>
        </p:spPr>
        <p:txBody>
          <a:bodyPr lIns="333835" tIns="333835" rIns="333835" bIns="333835"/>
          <a:lstStyle/>
          <a:p>
            <a:pPr lvl="0"/>
            <a:r>
              <a:rPr lang="en-US" sz="2800" dirty="0">
                <a:solidFill>
                  <a:srgbClr val="FF0000"/>
                </a:solidFill>
              </a:rPr>
              <a:t>[1] </a:t>
            </a:r>
            <a:r>
              <a:rPr lang="en-US" sz="2800" dirty="0"/>
              <a:t>SHIH A, MIASKOWSKI C, DODD M et al. Mechanism for radiation-induced oral </a:t>
            </a:r>
            <a:r>
              <a:rPr lang="en-US" sz="2800" dirty="0" err="1"/>
              <a:t>mucositis</a:t>
            </a:r>
            <a:r>
              <a:rPr lang="en-US" sz="2800" dirty="0"/>
              <a:t> and the consequences. Cancer Nursing 2003; 26(3):222-225  </a:t>
            </a:r>
            <a:endParaRPr lang="en-US" sz="2800" dirty="0">
              <a:solidFill>
                <a:srgbClr val="FF0000"/>
              </a:solidFill>
            </a:endParaRPr>
          </a:p>
          <a:p>
            <a:r>
              <a:rPr lang="en-US" sz="2800" dirty="0">
                <a:solidFill>
                  <a:srgbClr val="FF0000"/>
                </a:solidFill>
              </a:rPr>
              <a:t>[2] </a:t>
            </a:r>
            <a:r>
              <a:rPr lang="en-US" sz="2800" dirty="0"/>
              <a:t>Madan PD, </a:t>
            </a:r>
            <a:r>
              <a:rPr lang="en-US" sz="2800" dirty="0" err="1"/>
              <a:t>Sequeira</a:t>
            </a:r>
            <a:r>
              <a:rPr lang="en-US" sz="2800" dirty="0"/>
              <a:t> PS, </a:t>
            </a:r>
            <a:r>
              <a:rPr lang="en-US" sz="2800" dirty="0" err="1"/>
              <a:t>Shenoy</a:t>
            </a:r>
            <a:r>
              <a:rPr lang="en-US" sz="2800" dirty="0"/>
              <a:t> K, Shetty J. The effect of three mouthwashes on radiation-induced </a:t>
            </a:r>
            <a:r>
              <a:rPr lang="en-US" sz="2800" dirty="0" err="1"/>
              <a:t>mucositis</a:t>
            </a:r>
            <a:r>
              <a:rPr lang="en-US" sz="2800" dirty="0"/>
              <a:t> in patients with head and neck malignancies: a randomized control trial. J Cancer Res </a:t>
            </a:r>
            <a:r>
              <a:rPr lang="en-US" sz="2800" dirty="0" err="1"/>
              <a:t>Ther</a:t>
            </a:r>
            <a:r>
              <a:rPr lang="en-US" sz="2800"/>
              <a:t> 2008; 4(1):3-8</a:t>
            </a:r>
          </a:p>
          <a:p>
            <a:pPr lvl="0"/>
            <a:endParaRPr lang="en-US" sz="2800" dirty="0">
              <a:solidFill>
                <a:srgbClr val="FF0000"/>
              </a:solidFill>
            </a:endParaRPr>
          </a:p>
        </p:txBody>
      </p:sp>
      <p:sp>
        <p:nvSpPr>
          <p:cNvPr id="5" name="Rectangle 2"/>
          <p:cNvSpPr>
            <a:spLocks noChangeArrowheads="1"/>
          </p:cNvSpPr>
          <p:nvPr/>
        </p:nvSpPr>
        <p:spPr bwMode="auto">
          <a:xfrm>
            <a:off x="2606134" y="19053297"/>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p:cNvSpPr>
            <a:spLocks noChangeArrowheads="1"/>
          </p:cNvSpPr>
          <p:nvPr/>
        </p:nvSpPr>
        <p:spPr bwMode="auto">
          <a:xfrm>
            <a:off x="12389911" y="22521158"/>
            <a:ext cx="7084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0" lang="en-US" altLang="en-US" sz="3600" b="0" i="0" u="none" strike="noStrike" cap="none" normalizeH="0" baseline="0" dirty="0">
                <a:ln>
                  <a:noFill/>
                </a:ln>
                <a:solidFill>
                  <a:schemeClr val="tx1"/>
                </a:solidFill>
                <a:effectLst/>
                <a:latin typeface="Calibri" charset="0"/>
                <a:ea typeface="Calibri" charset="0"/>
                <a:cs typeface="Calibri" charset="0"/>
              </a:rPr>
              <a:t>Figure 1. </a:t>
            </a:r>
            <a:r>
              <a:rPr lang="en-US" sz="3600" dirty="0"/>
              <a:t>VCO-PRIM study flow chart </a:t>
            </a:r>
            <a:endParaRPr kumimoji="0" lang="en-US" altLang="en-US" sz="3600" b="0" i="0" u="none" strike="noStrike" cap="none" normalizeH="0" baseline="0" dirty="0">
              <a:ln>
                <a:noFill/>
              </a:ln>
              <a:solidFill>
                <a:schemeClr val="tx1"/>
              </a:solidFill>
              <a:effectLst/>
              <a:latin typeface="Calibri" charset="0"/>
              <a:ea typeface="Calibri" charset="0"/>
              <a:cs typeface="Calibri" charset="0"/>
            </a:endParaRPr>
          </a:p>
        </p:txBody>
      </p:sp>
      <p:sp>
        <p:nvSpPr>
          <p:cNvPr id="7" name="Rectangle 1"/>
          <p:cNvSpPr>
            <a:spLocks noChangeArrowheads="1"/>
          </p:cNvSpPr>
          <p:nvPr/>
        </p:nvSpPr>
        <p:spPr bwMode="auto">
          <a:xfrm>
            <a:off x="35259738" y="7722969"/>
            <a:ext cx="1179983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0" lang="en-US" altLang="en-US" sz="3200" b="1" i="0" u="none" strike="noStrike" cap="none" normalizeH="0" baseline="0" dirty="0">
                <a:ln>
                  <a:noFill/>
                </a:ln>
                <a:solidFill>
                  <a:schemeClr val="tx1"/>
                </a:solidFill>
                <a:effectLst/>
                <a:latin typeface="Calibri" charset="0"/>
                <a:ea typeface="Calibri" charset="0"/>
                <a:cs typeface="Calibri" charset="0"/>
              </a:rPr>
              <a:t>Table 1. </a:t>
            </a:r>
            <a:r>
              <a:rPr lang="en-US" sz="3200" b="1" dirty="0"/>
              <a:t>Incidence of grade 2 and above radiation-induced </a:t>
            </a:r>
            <a:r>
              <a:rPr lang="en-US" sz="3200" b="1" dirty="0" err="1"/>
              <a:t>mucositis</a:t>
            </a:r>
            <a:r>
              <a:rPr lang="en-US" sz="3200" b="1" dirty="0"/>
              <a:t> </a:t>
            </a:r>
            <a:endParaRPr kumimoji="0" lang="en-US" altLang="en-US" sz="3200" b="1" i="0" u="none" strike="noStrike" cap="none" normalizeH="0" baseline="0" dirty="0">
              <a:ln>
                <a:noFill/>
              </a:ln>
              <a:solidFill>
                <a:schemeClr val="tx1"/>
              </a:solidFill>
              <a:effectLst/>
              <a:latin typeface="Calibri" charset="0"/>
              <a:ea typeface="Calibri" charset="0"/>
              <a:cs typeface="Calibri" charset="0"/>
            </a:endParaRPr>
          </a:p>
        </p:txBody>
      </p:sp>
      <p:sp>
        <p:nvSpPr>
          <p:cNvPr id="9" name="Rectangle 4"/>
          <p:cNvSpPr>
            <a:spLocks noChangeArrowheads="1"/>
          </p:cNvSpPr>
          <p:nvPr/>
        </p:nvSpPr>
        <p:spPr bwMode="auto">
          <a:xfrm>
            <a:off x="35465657" y="11911536"/>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0"/>
          <p:cNvSpPr>
            <a:spLocks noChangeArrowheads="1"/>
          </p:cNvSpPr>
          <p:nvPr/>
        </p:nvSpPr>
        <p:spPr bwMode="auto">
          <a:xfrm>
            <a:off x="31612114" y="19053737"/>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p:cNvSpPr>
            <a:spLocks noChangeArrowheads="1"/>
          </p:cNvSpPr>
          <p:nvPr/>
        </p:nvSpPr>
        <p:spPr bwMode="auto">
          <a:xfrm>
            <a:off x="33512760" y="22209076"/>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22"/>
          <p:cNvSpPr>
            <a:spLocks noChangeArrowheads="1"/>
          </p:cNvSpPr>
          <p:nvPr/>
        </p:nvSpPr>
        <p:spPr bwMode="auto">
          <a:xfrm>
            <a:off x="41082684" y="16742378"/>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Rectangle 25"/>
          <p:cNvSpPr>
            <a:spLocks noChangeArrowheads="1"/>
          </p:cNvSpPr>
          <p:nvPr/>
        </p:nvSpPr>
        <p:spPr bwMode="auto">
          <a:xfrm>
            <a:off x="42348582" y="16803144"/>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 </a:t>
            </a:r>
          </a:p>
        </p:txBody>
      </p:sp>
      <p:sp>
        <p:nvSpPr>
          <p:cNvPr id="30" name="Rectangle 28"/>
          <p:cNvSpPr>
            <a:spLocks noChangeArrowheads="1"/>
          </p:cNvSpPr>
          <p:nvPr/>
        </p:nvSpPr>
        <p:spPr bwMode="auto">
          <a:xfrm>
            <a:off x="42453085" y="21133134"/>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3" name="Rectangle 31"/>
          <p:cNvSpPr>
            <a:spLocks noChangeArrowheads="1"/>
          </p:cNvSpPr>
          <p:nvPr/>
        </p:nvSpPr>
        <p:spPr bwMode="auto">
          <a:xfrm>
            <a:off x="42169532" y="23710427"/>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1" name="Picture 40"/>
          <p:cNvPicPr/>
          <p:nvPr/>
        </p:nvPicPr>
        <p:blipFill rotWithShape="1">
          <a:blip r:embed="rId2">
            <a:extLst>
              <a:ext uri="{28A0092B-C50C-407E-A947-70E740481C1C}">
                <a14:useLocalDpi xmlns:a14="http://schemas.microsoft.com/office/drawing/2010/main" val="0"/>
              </a:ext>
            </a:extLst>
          </a:blip>
          <a:srcRect b="10146"/>
          <a:stretch/>
        </p:blipFill>
        <p:spPr bwMode="auto">
          <a:xfrm>
            <a:off x="4222205" y="19018198"/>
            <a:ext cx="8182044" cy="7460987"/>
          </a:xfrm>
          <a:prstGeom prst="rect">
            <a:avLst/>
          </a:prstGeom>
          <a:ln>
            <a:noFill/>
          </a:ln>
          <a:extLst>
            <a:ext uri="{53640926-AAD7-44D8-BBD7-CCE9431645EC}">
              <a14:shadowObscured xmlns:a14="http://schemas.microsoft.com/office/drawing/2010/main"/>
            </a:ext>
          </a:extLst>
        </p:spPr>
      </p:pic>
      <p:graphicFrame>
        <p:nvGraphicFramePr>
          <p:cNvPr id="10" name="Table 9"/>
          <p:cNvGraphicFramePr>
            <a:graphicFrameLocks noGrp="1"/>
          </p:cNvGraphicFramePr>
          <p:nvPr>
            <p:extLst>
              <p:ext uri="{D42A27DB-BD31-4B8C-83A1-F6EECF244321}">
                <p14:modId xmlns:p14="http://schemas.microsoft.com/office/powerpoint/2010/main" val="788668075"/>
              </p:ext>
            </p:extLst>
          </p:nvPr>
        </p:nvGraphicFramePr>
        <p:xfrm>
          <a:off x="34831098" y="8561698"/>
          <a:ext cx="15574016" cy="6591808"/>
        </p:xfrm>
        <a:graphic>
          <a:graphicData uri="http://schemas.openxmlformats.org/drawingml/2006/table">
            <a:tbl>
              <a:tblPr firstRow="1" firstCol="1" lastRow="1" lastCol="1" bandRow="1" bandCol="1"/>
              <a:tblGrid>
                <a:gridCol w="5737796">
                  <a:extLst>
                    <a:ext uri="{9D8B030D-6E8A-4147-A177-3AD203B41FA5}">
                      <a16:colId xmlns:a16="http://schemas.microsoft.com/office/drawing/2014/main" val="20000"/>
                    </a:ext>
                  </a:extLst>
                </a:gridCol>
                <a:gridCol w="4590236">
                  <a:extLst>
                    <a:ext uri="{9D8B030D-6E8A-4147-A177-3AD203B41FA5}">
                      <a16:colId xmlns:a16="http://schemas.microsoft.com/office/drawing/2014/main" val="20001"/>
                    </a:ext>
                  </a:extLst>
                </a:gridCol>
                <a:gridCol w="2786929">
                  <a:extLst>
                    <a:ext uri="{9D8B030D-6E8A-4147-A177-3AD203B41FA5}">
                      <a16:colId xmlns:a16="http://schemas.microsoft.com/office/drawing/2014/main" val="20002"/>
                    </a:ext>
                  </a:extLst>
                </a:gridCol>
                <a:gridCol w="2459055">
                  <a:extLst>
                    <a:ext uri="{9D8B030D-6E8A-4147-A177-3AD203B41FA5}">
                      <a16:colId xmlns:a16="http://schemas.microsoft.com/office/drawing/2014/main" val="20003"/>
                    </a:ext>
                  </a:extLst>
                </a:gridCol>
              </a:tblGrid>
              <a:tr h="0">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b="1">
                          <a:effectLst/>
                          <a:latin typeface="Segoe UI" charset="0"/>
                          <a:ea typeface="Segoe UI" charset="0"/>
                          <a:cs typeface="Segoe UI" charset="0"/>
                        </a:rPr>
                        <a:t>VCO+SSM </a:t>
                      </a:r>
                      <a:endParaRPr lang="en-US" sz="3000">
                        <a:effectLst/>
                        <a:latin typeface="Segoe UI" charset="0"/>
                        <a:ea typeface="Segoe UI" charset="0"/>
                        <a:cs typeface="Segoe UI" charset="0"/>
                      </a:endParaRPr>
                    </a:p>
                    <a:p>
                      <a:pPr algn="ctr">
                        <a:lnSpc>
                          <a:spcPct val="115000"/>
                        </a:lnSpc>
                        <a:spcAft>
                          <a:spcPts val="1000"/>
                        </a:spcAft>
                      </a:pPr>
                      <a:r>
                        <a:rPr lang="en-US" sz="3000" b="1">
                          <a:effectLst/>
                          <a:latin typeface="Segoe UI" charset="0"/>
                          <a:ea typeface="Segoe UI" charset="0"/>
                          <a:cs typeface="Segoe UI" charset="0"/>
                        </a:rPr>
                        <a:t>(n=72)</a:t>
                      </a:r>
                      <a:endParaRPr lang="en-US" sz="3000">
                        <a:effectLst/>
                        <a:latin typeface="Segoe UI" charset="0"/>
                        <a:ea typeface="Segoe UI" charset="0"/>
                        <a:cs typeface="Segoe UI"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b="1">
                          <a:effectLst/>
                          <a:latin typeface="Segoe UI" charset="0"/>
                          <a:ea typeface="Segoe UI" charset="0"/>
                          <a:cs typeface="Segoe UI" charset="0"/>
                        </a:rPr>
                        <a:t>SSM</a:t>
                      </a:r>
                      <a:endParaRPr lang="en-US" sz="3000">
                        <a:effectLst/>
                        <a:latin typeface="Segoe UI" charset="0"/>
                        <a:ea typeface="Segoe UI" charset="0"/>
                        <a:cs typeface="Segoe UI" charset="0"/>
                      </a:endParaRPr>
                    </a:p>
                    <a:p>
                      <a:pPr indent="-11430" algn="ctr">
                        <a:lnSpc>
                          <a:spcPct val="115000"/>
                        </a:lnSpc>
                        <a:spcAft>
                          <a:spcPts val="1000"/>
                        </a:spcAft>
                      </a:pPr>
                      <a:r>
                        <a:rPr lang="en-US" sz="3000" b="1">
                          <a:effectLst/>
                          <a:latin typeface="Segoe UI" charset="0"/>
                          <a:ea typeface="Segoe UI" charset="0"/>
                          <a:cs typeface="Segoe UI" charset="0"/>
                        </a:rPr>
                        <a:t>(n=71)</a:t>
                      </a:r>
                      <a:endParaRPr lang="en-US" sz="3000">
                        <a:effectLst/>
                        <a:latin typeface="Segoe UI" charset="0"/>
                        <a:ea typeface="Segoe UI" charset="0"/>
                        <a:cs typeface="Segoe UI"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b="1">
                          <a:effectLst/>
                          <a:latin typeface="Segoe UI" charset="0"/>
                          <a:ea typeface="Segoe UI" charset="0"/>
                          <a:cs typeface="Segoe UI" charset="0"/>
                        </a:rPr>
                        <a:t>P-value</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just">
                        <a:lnSpc>
                          <a:spcPct val="115000"/>
                        </a:lnSpc>
                        <a:spcAft>
                          <a:spcPts val="1000"/>
                        </a:spcAft>
                      </a:pPr>
                      <a:r>
                        <a:rPr lang="en-US" sz="3000" b="1">
                          <a:effectLst/>
                          <a:latin typeface="Segoe UI" charset="0"/>
                          <a:ea typeface="Segoe UI" charset="0"/>
                          <a:cs typeface="Segoe UI" charset="0"/>
                        </a:rPr>
                        <a:t> </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a:effectLst/>
                          <a:latin typeface="Segoe UI" charset="0"/>
                          <a:ea typeface="Segoe UI" charset="0"/>
                          <a:cs typeface="Segoe UI" charset="0"/>
                        </a:rPr>
                        <a:t> </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just">
                        <a:lnSpc>
                          <a:spcPct val="115000"/>
                        </a:lnSpc>
                        <a:spcAft>
                          <a:spcPts val="1000"/>
                        </a:spcAft>
                      </a:pPr>
                      <a:r>
                        <a:rPr lang="en-US" sz="3000" b="1">
                          <a:effectLst/>
                          <a:latin typeface="Segoe UI" charset="0"/>
                          <a:ea typeface="Segoe UI" charset="0"/>
                          <a:cs typeface="Segoe UI" charset="0"/>
                        </a:rPr>
                        <a:t>Cumulative Incidence   </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45 (62.5%)</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a:effectLst/>
                          <a:latin typeface="Segoe UI" charset="0"/>
                          <a:ea typeface="Segoe UI" charset="0"/>
                          <a:cs typeface="Segoe UI" charset="0"/>
                        </a:rPr>
                        <a:t>47 (66.2%)</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1430" algn="ctr">
                        <a:lnSpc>
                          <a:spcPct val="115000"/>
                        </a:lnSpc>
                        <a:spcAft>
                          <a:spcPts val="1000"/>
                        </a:spcAft>
                      </a:pPr>
                      <a:r>
                        <a:rPr lang="en-US" sz="3000">
                          <a:effectLst/>
                          <a:latin typeface="Segoe UI" charset="0"/>
                          <a:ea typeface="Segoe UI" charset="0"/>
                          <a:cs typeface="Segoe UI" charset="0"/>
                        </a:rPr>
                        <a:t>0.64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0">
                <a:tc>
                  <a:txBody>
                    <a:bodyPr/>
                    <a:lstStyle/>
                    <a:p>
                      <a:pPr algn="just">
                        <a:lnSpc>
                          <a:spcPct val="115000"/>
                        </a:lnSpc>
                        <a:spcAft>
                          <a:spcPts val="1000"/>
                        </a:spcAft>
                      </a:pPr>
                      <a:r>
                        <a:rPr lang="en-US" sz="3000" dirty="0">
                          <a:effectLst/>
                          <a:latin typeface="Segoe UI" charset="0"/>
                          <a:ea typeface="Segoe UI" charset="0"/>
                          <a:cs typeface="Segoe UI" charset="0"/>
                        </a:rPr>
                        <a:t>Absolute Risk Difference</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3.7%  (95% CI: -19.4, 12.0)</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4"/>
                  </a:ext>
                </a:extLst>
              </a:tr>
              <a:tr h="0">
                <a:tc>
                  <a:txBody>
                    <a:bodyPr/>
                    <a:lstStyle/>
                    <a:p>
                      <a:pPr algn="just">
                        <a:lnSpc>
                          <a:spcPct val="115000"/>
                        </a:lnSpc>
                        <a:spcAft>
                          <a:spcPts val="1000"/>
                        </a:spcAft>
                      </a:pPr>
                      <a:r>
                        <a:rPr lang="en-US" sz="3000">
                          <a:effectLst/>
                          <a:latin typeface="Segoe UI" charset="0"/>
                          <a:ea typeface="Segoe UI" charset="0"/>
                          <a:cs typeface="Segoe UI" charset="0"/>
                        </a:rPr>
                        <a:t>Relative Risk</a:t>
                      </a: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en-US" sz="3000">
                          <a:effectLst/>
                          <a:latin typeface="Segoe UI" charset="0"/>
                          <a:ea typeface="Segoe UI" charset="0"/>
                          <a:cs typeface="Segoe UI" charset="0"/>
                        </a:rPr>
                        <a:t>0.94   (95% CI: 0.74, 1.20)</a:t>
                      </a: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0">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0">
                <a:tc>
                  <a:txBody>
                    <a:bodyPr/>
                    <a:lstStyle/>
                    <a:p>
                      <a:pPr algn="just">
                        <a:lnSpc>
                          <a:spcPct val="115000"/>
                        </a:lnSpc>
                        <a:spcAft>
                          <a:spcPts val="1000"/>
                        </a:spcAft>
                      </a:pPr>
                      <a:r>
                        <a:rPr lang="en-US" sz="3000" b="1">
                          <a:effectLst/>
                          <a:latin typeface="Segoe UI" charset="0"/>
                          <a:ea typeface="Segoe UI" charset="0"/>
                          <a:cs typeface="Segoe UI" charset="0"/>
                        </a:rPr>
                        <a:t>Incidence rate (density)</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0.137</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0.164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0">
                <a:tc>
                  <a:txBody>
                    <a:bodyPr/>
                    <a:lstStyle/>
                    <a:p>
                      <a:pPr algn="just">
                        <a:lnSpc>
                          <a:spcPct val="115000"/>
                        </a:lnSpc>
                        <a:spcAft>
                          <a:spcPts val="1000"/>
                        </a:spcAft>
                      </a:pPr>
                      <a:r>
                        <a:rPr lang="en-US" sz="3000">
                          <a:effectLst/>
                          <a:latin typeface="Segoe UI" charset="0"/>
                          <a:ea typeface="Segoe UI" charset="0"/>
                          <a:cs typeface="Segoe UI" charset="0"/>
                        </a:rPr>
                        <a:t>Time at risk (person-years)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329</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286</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0">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0">
                <a:tc>
                  <a:txBody>
                    <a:bodyPr/>
                    <a:lstStyle/>
                    <a:p>
                      <a:pPr algn="just">
                        <a:lnSpc>
                          <a:spcPct val="115000"/>
                        </a:lnSpc>
                        <a:spcAft>
                          <a:spcPts val="1000"/>
                        </a:spcAft>
                      </a:pPr>
                      <a:r>
                        <a:rPr lang="en-US" sz="3000" b="1">
                          <a:effectLst/>
                          <a:latin typeface="Segoe UI" charset="0"/>
                          <a:ea typeface="Segoe UI" charset="0"/>
                          <a:cs typeface="Segoe UI" charset="0"/>
                        </a:rPr>
                        <a:t>Time to develop RIM</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0">
                <a:tc>
                  <a:txBody>
                    <a:bodyPr/>
                    <a:lstStyle/>
                    <a:p>
                      <a:pPr algn="just">
                        <a:lnSpc>
                          <a:spcPct val="115000"/>
                        </a:lnSpc>
                        <a:spcAft>
                          <a:spcPts val="1000"/>
                        </a:spcAft>
                      </a:pPr>
                      <a:r>
                        <a:rPr lang="en-US" sz="3000">
                          <a:effectLst/>
                          <a:latin typeface="Segoe UI" charset="0"/>
                          <a:ea typeface="Segoe UI" charset="0"/>
                          <a:cs typeface="Segoe UI" charset="0"/>
                        </a:rPr>
                        <a:t>Median (95% CI)</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5 (4,6)</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a:effectLst/>
                          <a:latin typeface="Segoe UI" charset="0"/>
                          <a:ea typeface="Segoe UI" charset="0"/>
                          <a:cs typeface="Segoe UI" charset="0"/>
                        </a:rPr>
                        <a:t>4 (3,5)</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en-US" sz="3000" dirty="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954528067"/>
              </p:ext>
            </p:extLst>
          </p:nvPr>
        </p:nvGraphicFramePr>
        <p:xfrm>
          <a:off x="34653298" y="16638201"/>
          <a:ext cx="15929615" cy="5474970"/>
        </p:xfrm>
        <a:graphic>
          <a:graphicData uri="http://schemas.openxmlformats.org/drawingml/2006/table">
            <a:tbl>
              <a:tblPr firstRow="1" firstCol="1" lastRow="1" lastCol="1" bandRow="1" bandCol="1"/>
              <a:tblGrid>
                <a:gridCol w="7485000">
                  <a:extLst>
                    <a:ext uri="{9D8B030D-6E8A-4147-A177-3AD203B41FA5}">
                      <a16:colId xmlns:a16="http://schemas.microsoft.com/office/drawing/2014/main" val="20000"/>
                    </a:ext>
                  </a:extLst>
                </a:gridCol>
                <a:gridCol w="3676393">
                  <a:extLst>
                    <a:ext uri="{9D8B030D-6E8A-4147-A177-3AD203B41FA5}">
                      <a16:colId xmlns:a16="http://schemas.microsoft.com/office/drawing/2014/main" val="20001"/>
                    </a:ext>
                  </a:extLst>
                </a:gridCol>
                <a:gridCol w="4768222">
                  <a:extLst>
                    <a:ext uri="{9D8B030D-6E8A-4147-A177-3AD203B41FA5}">
                      <a16:colId xmlns:a16="http://schemas.microsoft.com/office/drawing/2014/main" val="20002"/>
                    </a:ext>
                  </a:extLst>
                </a:gridCol>
              </a:tblGrid>
              <a:tr h="325120">
                <a:tc gridSpan="3">
                  <a:txBody>
                    <a:bodyPr/>
                    <a:lstStyle/>
                    <a:p>
                      <a:pPr indent="68580">
                        <a:lnSpc>
                          <a:spcPct val="115000"/>
                        </a:lnSpc>
                        <a:spcAft>
                          <a:spcPts val="1000"/>
                        </a:spcAft>
                      </a:pP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0820">
                <a:tc>
                  <a:txBody>
                    <a:bodyPr/>
                    <a:lstStyle/>
                    <a:p>
                      <a:pPr algn="just">
                        <a:lnSpc>
                          <a:spcPct val="115000"/>
                        </a:lnSpc>
                        <a:spcAft>
                          <a:spcPts val="1000"/>
                        </a:spcAft>
                      </a:pPr>
                      <a:r>
                        <a:rPr lang="en-US" sz="3000" b="1">
                          <a:effectLst/>
                          <a:latin typeface="Segoe UI" charset="0"/>
                          <a:ea typeface="Segoe UI" charset="0"/>
                          <a:cs typeface="Segoe UI" charset="0"/>
                        </a:rPr>
                        <a:t>Grading of Mucositis Related Pain</a:t>
                      </a:r>
                      <a:r>
                        <a:rPr lang="en-US" sz="3000">
                          <a:effectLst/>
                          <a:latin typeface="Segoe UI" charset="0"/>
                          <a:ea typeface="Segoe UI" charset="0"/>
                          <a:cs typeface="Segoe UI"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b="1">
                          <a:effectLst/>
                          <a:latin typeface="Segoe UI" charset="0"/>
                          <a:ea typeface="Segoe UI" charset="0"/>
                          <a:cs typeface="Segoe UI" charset="0"/>
                        </a:rPr>
                        <a:t>VCO+SSM (n=72)</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3000" b="1">
                          <a:effectLst/>
                          <a:latin typeface="Segoe UI" charset="0"/>
                          <a:ea typeface="Segoe UI" charset="0"/>
                          <a:cs typeface="Segoe UI" charset="0"/>
                        </a:rPr>
                        <a:t>SSM (n=71)</a:t>
                      </a:r>
                      <a:endParaRPr lang="en-US" sz="3000">
                        <a:effectLst/>
                        <a:latin typeface="Segoe UI" charset="0"/>
                        <a:ea typeface="Segoe UI" charset="0"/>
                        <a:cs typeface="Segoe UI"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22250">
                <a:tc gridSpan="3">
                  <a:txBody>
                    <a:bodyPr/>
                    <a:lstStyle/>
                    <a:p>
                      <a:pPr algn="just">
                        <a:lnSpc>
                          <a:spcPct val="115000"/>
                        </a:lnSpc>
                        <a:spcAft>
                          <a:spcPts val="1000"/>
                        </a:spcAft>
                      </a:pPr>
                      <a:r>
                        <a:rPr lang="en-US" sz="3000" b="1">
                          <a:effectLst/>
                          <a:latin typeface="Segoe UI" charset="0"/>
                          <a:ea typeface="Segoe UI" charset="0"/>
                          <a:cs typeface="Segoe UI" charset="0"/>
                        </a:rPr>
                        <a:t>                  0                                                            </a:t>
                      </a:r>
                      <a:r>
                        <a:rPr lang="en-US" sz="3000">
                          <a:effectLst/>
                          <a:latin typeface="Segoe UI" charset="0"/>
                          <a:ea typeface="Segoe UI" charset="0"/>
                          <a:cs typeface="Segoe UI" charset="0"/>
                        </a:rPr>
                        <a:t>16 (22.22%)                            8 (11.27%)</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65100">
                <a:tc gridSpan="3">
                  <a:txBody>
                    <a:bodyPr/>
                    <a:lstStyle/>
                    <a:p>
                      <a:pPr algn="just">
                        <a:lnSpc>
                          <a:spcPct val="115000"/>
                        </a:lnSpc>
                        <a:spcAft>
                          <a:spcPts val="1000"/>
                        </a:spcAft>
                        <a:tabLst>
                          <a:tab pos="2303145" algn="ctr"/>
                        </a:tabLst>
                      </a:pPr>
                      <a:r>
                        <a:rPr lang="en-US" sz="3000" b="1" dirty="0">
                          <a:effectLst/>
                          <a:latin typeface="Segoe UI" charset="0"/>
                          <a:ea typeface="Segoe UI" charset="0"/>
                          <a:cs typeface="Segoe UI" charset="0"/>
                        </a:rPr>
                        <a:t>                   1    	                                                        </a:t>
                      </a:r>
                      <a:r>
                        <a:rPr lang="en-US" sz="3000" dirty="0">
                          <a:effectLst/>
                          <a:latin typeface="Segoe UI" charset="0"/>
                          <a:ea typeface="Segoe UI" charset="0"/>
                          <a:cs typeface="Segoe UI" charset="0"/>
                        </a:rPr>
                        <a:t>51 (70.83%)                          53 (74.65%)</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39395">
                <a:tc gridSpan="3">
                  <a:txBody>
                    <a:bodyPr/>
                    <a:lstStyle/>
                    <a:p>
                      <a:pPr algn="just">
                        <a:lnSpc>
                          <a:spcPct val="115000"/>
                        </a:lnSpc>
                        <a:spcAft>
                          <a:spcPts val="1000"/>
                        </a:spcAft>
                      </a:pPr>
                      <a:r>
                        <a:rPr lang="en-US" sz="3000" b="1">
                          <a:effectLst/>
                          <a:latin typeface="Segoe UI" charset="0"/>
                          <a:ea typeface="Segoe UI" charset="0"/>
                          <a:cs typeface="Segoe UI" charset="0"/>
                        </a:rPr>
                        <a:t>                  2                                                              </a:t>
                      </a:r>
                      <a:r>
                        <a:rPr lang="en-US" sz="3000">
                          <a:effectLst/>
                          <a:latin typeface="Segoe UI" charset="0"/>
                          <a:ea typeface="Segoe UI" charset="0"/>
                          <a:cs typeface="Segoe UI" charset="0"/>
                        </a:rPr>
                        <a:t>4    (5.56%)                            9 (12.68%)</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22250">
                <a:tc gridSpan="3">
                  <a:txBody>
                    <a:bodyPr/>
                    <a:lstStyle/>
                    <a:p>
                      <a:pPr algn="just">
                        <a:lnSpc>
                          <a:spcPct val="115000"/>
                        </a:lnSpc>
                        <a:spcAft>
                          <a:spcPts val="1000"/>
                        </a:spcAft>
                      </a:pPr>
                      <a:r>
                        <a:rPr lang="en-US" sz="3000" b="1">
                          <a:effectLst/>
                          <a:latin typeface="Segoe UI" charset="0"/>
                          <a:ea typeface="Segoe UI" charset="0"/>
                          <a:cs typeface="Segoe UI" charset="0"/>
                        </a:rPr>
                        <a:t>                  3                                                              </a:t>
                      </a:r>
                      <a:r>
                        <a:rPr lang="en-US" sz="3000">
                          <a:effectLst/>
                          <a:latin typeface="Segoe UI" charset="0"/>
                          <a:ea typeface="Segoe UI" charset="0"/>
                          <a:cs typeface="Segoe UI" charset="0"/>
                        </a:rPr>
                        <a:t>1    (1.39%)                            1   (1.41%)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210820">
                <a:tc gridSpan="3">
                  <a:txBody>
                    <a:bodyPr/>
                    <a:lstStyle/>
                    <a:p>
                      <a:pPr algn="just">
                        <a:lnSpc>
                          <a:spcPct val="115000"/>
                        </a:lnSpc>
                        <a:spcAft>
                          <a:spcPts val="1000"/>
                        </a:spcAft>
                      </a:pPr>
                      <a:r>
                        <a:rPr lang="en-US" sz="3000" b="1">
                          <a:effectLst/>
                          <a:latin typeface="Segoe UI" charset="0"/>
                          <a:ea typeface="Segoe UI" charset="0"/>
                          <a:cs typeface="Segoe UI" charset="0"/>
                        </a:rPr>
                        <a:t>                  4                                                              </a:t>
                      </a:r>
                      <a:r>
                        <a:rPr lang="en-US" sz="3000">
                          <a:effectLst/>
                          <a:latin typeface="Segoe UI" charset="0"/>
                          <a:ea typeface="Segoe UI" charset="0"/>
                          <a:cs typeface="Segoe UI" charset="0"/>
                        </a:rPr>
                        <a:t>0          (0%)                           0         (0%)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210820">
                <a:tc gridSpan="3">
                  <a:txBody>
                    <a:bodyPr/>
                    <a:lstStyle/>
                    <a:p>
                      <a:pPr algn="just">
                        <a:lnSpc>
                          <a:spcPct val="115000"/>
                        </a:lnSpc>
                        <a:spcAft>
                          <a:spcPts val="1000"/>
                        </a:spcAft>
                      </a:pPr>
                      <a:r>
                        <a:rPr lang="en-US" sz="3000" b="1">
                          <a:effectLst/>
                          <a:latin typeface="Segoe UI" charset="0"/>
                          <a:ea typeface="Segoe UI" charset="0"/>
                          <a:cs typeface="Segoe UI" charset="0"/>
                        </a:rPr>
                        <a:t>Rank Sum                                                         </a:t>
                      </a:r>
                      <a:r>
                        <a:rPr lang="en-US" sz="3000">
                          <a:effectLst/>
                          <a:latin typeface="Segoe UI" charset="0"/>
                          <a:ea typeface="Segoe UI" charset="0"/>
                          <a:cs typeface="Segoe UI" charset="0"/>
                        </a:rPr>
                        <a:t>4784                                       5512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210820">
                <a:tc gridSpan="3">
                  <a:txBody>
                    <a:bodyPr/>
                    <a:lstStyle/>
                    <a:p>
                      <a:pPr algn="just">
                        <a:lnSpc>
                          <a:spcPct val="115000"/>
                        </a:lnSpc>
                        <a:spcAft>
                          <a:spcPts val="1000"/>
                        </a:spcAft>
                      </a:pPr>
                      <a:r>
                        <a:rPr lang="en-US" sz="3000" b="1">
                          <a:effectLst/>
                          <a:latin typeface="Segoe UI" charset="0"/>
                          <a:ea typeface="Segoe UI" charset="0"/>
                          <a:cs typeface="Segoe UI" charset="0"/>
                        </a:rPr>
                        <a:t>Expected                                                          </a:t>
                      </a:r>
                      <a:r>
                        <a:rPr lang="en-US" sz="3000">
                          <a:effectLst/>
                          <a:latin typeface="Segoe UI" charset="0"/>
                          <a:ea typeface="Segoe UI" charset="0"/>
                          <a:cs typeface="Segoe UI" charset="0"/>
                        </a:rPr>
                        <a:t>5184                                       5112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210820">
                <a:tc gridSpan="3">
                  <a:txBody>
                    <a:bodyPr/>
                    <a:lstStyle/>
                    <a:p>
                      <a:pPr algn="just">
                        <a:lnSpc>
                          <a:spcPct val="115000"/>
                        </a:lnSpc>
                        <a:spcAft>
                          <a:spcPts val="1000"/>
                        </a:spcAft>
                      </a:pPr>
                      <a:r>
                        <a:rPr lang="en-US" sz="3000" i="1" dirty="0">
                          <a:effectLst/>
                          <a:latin typeface="Segoe UI" charset="0"/>
                          <a:ea typeface="Segoe UI" charset="0"/>
                          <a:cs typeface="Segoe UI" charset="0"/>
                        </a:rPr>
                        <a:t>p= 0.0386: </a:t>
                      </a:r>
                      <a:r>
                        <a:rPr lang="en-US" sz="3000" dirty="0">
                          <a:effectLst/>
                          <a:latin typeface="Segoe UI" charset="0"/>
                          <a:ea typeface="Segoe UI" charset="0"/>
                          <a:cs typeface="Segoe UI" charset="0"/>
                        </a:rPr>
                        <a:t>Result of Two-sample Wilcoxon rank-sum (Mann-Whitney) test for </a:t>
                      </a:r>
                      <a:r>
                        <a:rPr lang="en-US" sz="3000" dirty="0" err="1">
                          <a:effectLst/>
                          <a:latin typeface="Segoe UI" charset="0"/>
                          <a:ea typeface="Segoe UI" charset="0"/>
                          <a:cs typeface="Segoe UI" charset="0"/>
                        </a:rPr>
                        <a:t>mucositis</a:t>
                      </a:r>
                      <a:r>
                        <a:rPr lang="en-US" sz="3000" dirty="0">
                          <a:effectLst/>
                          <a:latin typeface="Segoe UI" charset="0"/>
                          <a:ea typeface="Segoe UI" charset="0"/>
                          <a:cs typeface="Segoe UI" charset="0"/>
                        </a:rPr>
                        <a:t> related pain with treatment group</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
        <p:nvSpPr>
          <p:cNvPr id="43" name="Rectangle 42"/>
          <p:cNvSpPr>
            <a:spLocks noChangeArrowheads="1"/>
          </p:cNvSpPr>
          <p:nvPr/>
        </p:nvSpPr>
        <p:spPr bwMode="auto">
          <a:xfrm>
            <a:off x="35182767" y="15882059"/>
            <a:ext cx="88805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0" lang="en-US" altLang="en-US" sz="3200" b="1" i="0" u="none" strike="noStrike" cap="none" normalizeH="0" baseline="0" dirty="0">
                <a:ln>
                  <a:noFill/>
                </a:ln>
                <a:solidFill>
                  <a:schemeClr val="tx1"/>
                </a:solidFill>
                <a:effectLst/>
                <a:latin typeface="Calibri" charset="0"/>
                <a:ea typeface="Calibri" charset="0"/>
                <a:cs typeface="Calibri" charset="0"/>
              </a:rPr>
              <a:t>Table </a:t>
            </a:r>
            <a:r>
              <a:rPr lang="en-US" altLang="en-US" sz="3200" b="1" dirty="0">
                <a:latin typeface="Calibri" charset="0"/>
                <a:ea typeface="Calibri" charset="0"/>
                <a:cs typeface="Calibri" charset="0"/>
              </a:rPr>
              <a:t>2</a:t>
            </a:r>
            <a:r>
              <a:rPr kumimoji="0" lang="en-US" altLang="en-US" sz="3200" b="1" i="0" u="none" strike="noStrike" cap="none" normalizeH="0" baseline="0" dirty="0">
                <a:ln>
                  <a:noFill/>
                </a:ln>
                <a:solidFill>
                  <a:schemeClr val="tx1"/>
                </a:solidFill>
                <a:effectLst/>
                <a:latin typeface="Calibri" charset="0"/>
                <a:ea typeface="Calibri" charset="0"/>
                <a:cs typeface="Calibri" charset="0"/>
              </a:rPr>
              <a:t>. </a:t>
            </a:r>
            <a:r>
              <a:rPr lang="en-US" sz="3200" b="1" dirty="0" err="1"/>
              <a:t>Mucositis</a:t>
            </a:r>
            <a:r>
              <a:rPr lang="en-US" sz="3200" b="1" dirty="0"/>
              <a:t> related pain by treatment group </a:t>
            </a:r>
            <a:endParaRPr kumimoji="0" lang="en-US" altLang="en-US" sz="3200" b="1" i="0" u="none" strike="noStrike" cap="none" normalizeH="0" baseline="0" dirty="0">
              <a:ln>
                <a:noFill/>
              </a:ln>
              <a:solidFill>
                <a:schemeClr val="tx1"/>
              </a:solidFill>
              <a:effectLst/>
              <a:latin typeface="Calibri" charset="0"/>
              <a:ea typeface="Calibri" charset="0"/>
              <a:cs typeface="Calibri" charset="0"/>
            </a:endParaRPr>
          </a:p>
        </p:txBody>
      </p:sp>
    </p:spTree>
    <p:extLst>
      <p:ext uri="{BB962C8B-B14F-4D97-AF65-F5344CB8AC3E}">
        <p14:creationId xmlns:p14="http://schemas.microsoft.com/office/powerpoint/2010/main" val="2752930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CF37CD1788E84196FF39AF91DEE5FE" ma:contentTypeVersion="8" ma:contentTypeDescription="Create a new document." ma:contentTypeScope="" ma:versionID="c211238ab38ab65918c6dca5aff5905d">
  <xsd:schema xmlns:xsd="http://www.w3.org/2001/XMLSchema" xmlns:xs="http://www.w3.org/2001/XMLSchema" xmlns:p="http://schemas.microsoft.com/office/2006/metadata/properties" xmlns:ns3="12f83b61-333e-4e48-a9d7-e8dd01894af4" targetNamespace="http://schemas.microsoft.com/office/2006/metadata/properties" ma:root="true" ma:fieldsID="cdfc1d5952b3379536ae3ef439e51ab6" ns3:_="">
    <xsd:import namespace="12f83b61-333e-4e48-a9d7-e8dd01894af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f83b61-333e-4e48-a9d7-e8dd01894a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125AED-3B07-4C7A-98FA-382C06EDFD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f83b61-333e-4e48-a9d7-e8dd01894a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DDBAD9-159E-40B3-853D-9BFD6D99F26C}">
  <ds:schemaRefs>
    <ds:schemaRef ds:uri="http://schemas.microsoft.com/sharepoint/v3/contenttype/forms"/>
  </ds:schemaRefs>
</ds:datastoreItem>
</file>

<file path=customXml/itemProps3.xml><?xml version="1.0" encoding="utf-8"?>
<ds:datastoreItem xmlns:ds="http://schemas.openxmlformats.org/officeDocument/2006/customXml" ds:itemID="{63C72C04-7E61-47A9-AA7C-E57B760F25B7}">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2f83b61-333e-4e48-a9d7-e8dd01894af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662</TotalTime>
  <Words>1062</Words>
  <Application>Microsoft Macintosh PowerPoint</Application>
  <PresentationFormat>Custom</PresentationFormat>
  <Paragraphs>86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Calibri</vt:lpstr>
      <vt:lpstr>Calibri Light</vt:lpstr>
      <vt:lpstr>Segoe UI</vt:lpstr>
      <vt:lpstr>Tahoma</vt:lpstr>
      <vt:lpstr>Office Theme</vt:lpstr>
      <vt:lpstr>Randomized Controlled Trial Comparing Virgin Coconut Oil and Salt and Soda Mouthwash Versus Salt and Soda Mouthwash Alone In Preventing Grade 2 and Above Radiation- Induced Mucositis In Patients With Nasopharyngeal Carcinoma (VCO-PRIM STUDY)</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POPE, Catherine</dc:creator>
  <cp:lastModifiedBy>Misael Cruz</cp:lastModifiedBy>
  <cp:revision>36</cp:revision>
  <dcterms:created xsi:type="dcterms:W3CDTF">2020-07-24T09:42:49Z</dcterms:created>
  <dcterms:modified xsi:type="dcterms:W3CDTF">2021-01-09T05:25:08Z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0x0101005DCF37CD1788E84196FF39AF91DEE5FE</vt:lpwstr>
  </property>
</Properties>
</file>