
<file path=[Content_Types].xml><?xml version="1.0" encoding="utf-8"?>
<Types xmlns="http://schemas.openxmlformats.org/package/2006/content-types">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00"/>
    <a:srgbClr val="0000FF"/>
    <a:srgbClr val="8181AB"/>
    <a:srgbClr val="FFFFFF"/>
    <a:srgbClr val="FF0000"/>
    <a:srgbClr val="666699"/>
    <a:srgbClr val="CC3300"/>
    <a:srgbClr val="649CFF"/>
    <a:srgbClr val="23395A"/>
    <a:srgbClr val="83C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4ADADD-C8EC-4FC8-8694-2E2B8A8F5C41}" v="56" dt="2020-08-14T14:07:29.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15" autoAdjust="0"/>
    <p:restoredTop sz="95416" autoAdjust="0"/>
  </p:normalViewPr>
  <p:slideViewPr>
    <p:cSldViewPr snapToGrid="0">
      <p:cViewPr varScale="1">
        <p:scale>
          <a:sx n="23" d="100"/>
          <a:sy n="23" d="100"/>
        </p:scale>
        <p:origin x="992" y="232"/>
      </p:cViewPr>
      <p:guideLst>
        <p:guide orient="horz" pos="9072"/>
        <p:guide pos="1612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F0ADDE-7D03-46FF-B942-5A9A3EB83A4F}"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50129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F0ADDE-7D03-46FF-B942-5A9A3EB83A4F}"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296660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F0ADDE-7D03-46FF-B942-5A9A3EB83A4F}"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3765715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F0ADDE-7D03-46FF-B942-5A9A3EB83A4F}"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111715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F0ADDE-7D03-46FF-B942-5A9A3EB83A4F}"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386397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F0ADDE-7D03-46FF-B942-5A9A3EB83A4F}" type="datetimeFigureOut">
              <a:rPr lang="en-GB" smtClean="0"/>
              <a:t>09/01/2021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197728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0521315"/>
            <a:ext cx="2166270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0521315"/>
            <a:ext cx="21769390"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F0ADDE-7D03-46FF-B942-5A9A3EB83A4F}" type="datetimeFigureOut">
              <a:rPr lang="en-GB" smtClean="0"/>
              <a:t>09/01/2021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402891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F0ADDE-7D03-46FF-B942-5A9A3EB83A4F}" type="datetimeFigureOut">
              <a:rPr lang="en-GB" smtClean="0"/>
              <a:t>09/01/2021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129937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0ADDE-7D03-46FF-B942-5A9A3EB83A4F}" type="datetimeFigureOut">
              <a:rPr lang="en-GB" smtClean="0"/>
              <a:t>09/01/2021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12585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57F0ADDE-7D03-46FF-B942-5A9A3EB83A4F}" type="datetimeFigureOut">
              <a:rPr lang="en-GB" smtClean="0"/>
              <a:t>09/01/2021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224985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57F0ADDE-7D03-46FF-B942-5A9A3EB83A4F}" type="datetimeFigureOut">
              <a:rPr lang="en-GB" smtClean="0"/>
              <a:t>09/01/2021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275056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57F0ADDE-7D03-46FF-B942-5A9A3EB83A4F}" type="datetimeFigureOut">
              <a:rPr lang="en-GB" smtClean="0"/>
              <a:t>09/01/2021</a:t>
            </a:fld>
            <a:endParaRPr lang="en-GB"/>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240ED387-B160-4870-8CC6-AB380FFF1EF4}" type="slidenum">
              <a:rPr lang="en-GB" smtClean="0"/>
              <a:t>‹#›</a:t>
            </a:fld>
            <a:endParaRPr lang="en-GB"/>
          </a:p>
        </p:txBody>
      </p:sp>
    </p:spTree>
    <p:extLst>
      <p:ext uri="{BB962C8B-B14F-4D97-AF65-F5344CB8AC3E}">
        <p14:creationId xmlns:p14="http://schemas.microsoft.com/office/powerpoint/2010/main" val="28100069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4A797E-3FEC-416F-8A91-465BEF9B7D6E}"/>
              </a:ext>
            </a:extLst>
          </p:cNvPr>
          <p:cNvSpPr/>
          <p:nvPr/>
        </p:nvSpPr>
        <p:spPr>
          <a:xfrm>
            <a:off x="306943" y="27062359"/>
            <a:ext cx="50526923" cy="1508289"/>
          </a:xfrm>
          <a:prstGeom prst="rect">
            <a:avLst/>
          </a:prstGeom>
          <a:solidFill>
            <a:schemeClr val="bg1"/>
          </a:solidFill>
          <a:ln w="2857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6C3AB2D0-FD2D-4453-863E-CA3E0882F4DA}"/>
              </a:ext>
            </a:extLst>
          </p:cNvPr>
          <p:cNvSpPr/>
          <p:nvPr/>
        </p:nvSpPr>
        <p:spPr>
          <a:xfrm>
            <a:off x="306944" y="472966"/>
            <a:ext cx="50526923" cy="6699319"/>
          </a:xfrm>
          <a:prstGeom prst="rect">
            <a:avLst/>
          </a:prstGeom>
          <a:solidFill>
            <a:schemeClr val="bg1"/>
          </a:solidFill>
          <a:ln w="2857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ubtitle 55">
            <a:extLst>
              <a:ext uri="{FF2B5EF4-FFF2-40B4-BE49-F238E27FC236}">
                <a16:creationId xmlns:a16="http://schemas.microsoft.com/office/drawing/2014/main" id="{36C9B795-7647-4B9F-9951-2E1D550421D7}"/>
              </a:ext>
            </a:extLst>
          </p:cNvPr>
          <p:cNvSpPr>
            <a:spLocks noGrp="1" noChangeArrowheads="1"/>
          </p:cNvSpPr>
          <p:nvPr>
            <p:ph type="subTitle" idx="1"/>
          </p:nvPr>
        </p:nvSpPr>
        <p:spPr bwMode="auto">
          <a:xfrm>
            <a:off x="306944" y="7551274"/>
            <a:ext cx="19005184" cy="19132102"/>
          </a:xfrm>
          <a:prstGeom prst="rect">
            <a:avLst/>
          </a:prstGeom>
          <a:solidFill>
            <a:schemeClr val="bg1"/>
          </a:solidFill>
          <a:ln w="25400">
            <a:solidFill>
              <a:srgbClr val="E20000"/>
            </a:solidFill>
          </a:ln>
          <a:effectLst/>
        </p:spPr>
        <p:txBody>
          <a:bodyPr lIns="333835" tIns="333835" rIns="333835" bIns="333835"/>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846414" eaLnBrk="0" hangingPunct="0">
              <a:lnSpc>
                <a:spcPct val="150000"/>
              </a:lnSpc>
              <a:spcBef>
                <a:spcPts val="2400"/>
              </a:spcBef>
            </a:pPr>
            <a:r>
              <a:rPr lang="en-US" sz="4800" dirty="0">
                <a:solidFill>
                  <a:srgbClr val="E20000"/>
                </a:solidFill>
                <a:latin typeface="Segoe UI" panose="020B0502040204020203" pitchFamily="34" charset="0"/>
                <a:ea typeface="Tahoma" panose="020B0604030504040204" pitchFamily="34" charset="0"/>
                <a:cs typeface="Segoe UI" panose="020B0502040204020203" pitchFamily="34" charset="0"/>
              </a:rPr>
              <a:t>Background and Objective</a:t>
            </a:r>
            <a:endParaRPr lang="en-US" sz="4800" cap="all" dirty="0">
              <a:solidFill>
                <a:srgbClr val="E20000"/>
              </a:solidFill>
              <a:latin typeface="Segoe UI" panose="020B0502040204020203" pitchFamily="34" charset="0"/>
              <a:ea typeface="Tahoma" panose="020B0604030504040204" pitchFamily="34" charset="0"/>
              <a:cs typeface="Segoe UI" panose="020B0502040204020203" pitchFamily="34" charset="0"/>
            </a:endParaRPr>
          </a:p>
          <a:p>
            <a:r>
              <a:rPr lang="en-US" sz="3600" dirty="0"/>
              <a:t>To compare the treatment outcome in terms of survival, treatment related side effects and treatment response of 33 fractions with simultaneous intensity modulated boost (SIMB) versus sequential 35 fractions using helical approach among nasopharyngeal carcinoma patients. </a:t>
            </a:r>
          </a:p>
          <a:p>
            <a:pPr defTabSz="846414" eaLnBrk="0" hangingPunct="0">
              <a:lnSpc>
                <a:spcPct val="100000"/>
              </a:lnSpc>
              <a:spcBef>
                <a:spcPct val="50000"/>
              </a:spcBef>
            </a:pPr>
            <a:endParaRPr lang="en-CA" sz="3600" dirty="0">
              <a:solidFill>
                <a:srgbClr val="8181AB"/>
              </a:solidFill>
              <a:latin typeface="Segoe UI" panose="020B0502040204020203" pitchFamily="34" charset="0"/>
              <a:ea typeface="Tahoma" panose="020B0604030504040204" pitchFamily="34" charset="0"/>
              <a:cs typeface="Segoe UI" panose="020B0502040204020203" pitchFamily="34" charset="0"/>
            </a:endParaRPr>
          </a:p>
          <a:p>
            <a:pPr defTabSz="846414"/>
            <a:endParaRPr lang="en-AU" sz="2667" dirty="0">
              <a:solidFill>
                <a:srgbClr val="002269"/>
              </a:solidFill>
              <a:latin typeface="Arial" charset="0"/>
            </a:endParaRPr>
          </a:p>
          <a:p>
            <a:pPr defTabSz="846414"/>
            <a:endParaRPr lang="en-AU" sz="2667" dirty="0">
              <a:solidFill>
                <a:srgbClr val="002269"/>
              </a:solidFill>
              <a:latin typeface="Arial" charset="0"/>
            </a:endParaRPr>
          </a:p>
          <a:p>
            <a:pPr defTabSz="846414"/>
            <a:endParaRPr lang="en-AU" sz="2667" dirty="0">
              <a:solidFill>
                <a:srgbClr val="002269"/>
              </a:solidFill>
              <a:latin typeface="Arial" charset="0"/>
            </a:endParaRPr>
          </a:p>
        </p:txBody>
      </p:sp>
      <p:sp>
        <p:nvSpPr>
          <p:cNvPr id="58" name="Rectangle 57">
            <a:extLst>
              <a:ext uri="{FF2B5EF4-FFF2-40B4-BE49-F238E27FC236}">
                <a16:creationId xmlns:a16="http://schemas.microsoft.com/office/drawing/2014/main" id="{B3468CD4-97E5-4823-B9B2-2530E77FE5BE}"/>
              </a:ext>
            </a:extLst>
          </p:cNvPr>
          <p:cNvSpPr>
            <a:spLocks noChangeArrowheads="1"/>
          </p:cNvSpPr>
          <p:nvPr/>
        </p:nvSpPr>
        <p:spPr bwMode="auto">
          <a:xfrm>
            <a:off x="317184" y="10885101"/>
            <a:ext cx="18967270" cy="15443259"/>
          </a:xfrm>
          <a:prstGeom prst="rect">
            <a:avLst/>
          </a:prstGeom>
          <a:noFill/>
          <a:ln w="25400">
            <a:noFill/>
          </a:ln>
          <a:effectLst/>
        </p:spPr>
        <p:txBody>
          <a:bodyPr lIns="333835" tIns="333835" rIns="333835" bIns="333835"/>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54686" indent="-354686" defTabSz="846414" eaLnBrk="0" hangingPunct="0">
              <a:lnSpc>
                <a:spcPct val="150000"/>
              </a:lnSpc>
              <a:spcBef>
                <a:spcPct val="50000"/>
              </a:spcBef>
            </a:pPr>
            <a:r>
              <a:rPr lang="en-US" sz="4800" dirty="0">
                <a:solidFill>
                  <a:srgbClr val="E20000"/>
                </a:solidFill>
                <a:latin typeface="Segoe UI" panose="020B0502040204020203" pitchFamily="34" charset="0"/>
                <a:cs typeface="Segoe UI" panose="020B0502040204020203" pitchFamily="34" charset="0"/>
              </a:rPr>
              <a:t>Methods</a:t>
            </a:r>
            <a:endParaRPr lang="en-US" sz="4800" cap="all" dirty="0">
              <a:solidFill>
                <a:srgbClr val="E20000"/>
              </a:solidFill>
              <a:latin typeface="Segoe UI" panose="020B0502040204020203" pitchFamily="34" charset="0"/>
              <a:cs typeface="Segoe UI" panose="020B0502040204020203" pitchFamily="34" charset="0"/>
            </a:endParaRPr>
          </a:p>
          <a:p>
            <a:endParaRPr lang="en-US" sz="3600" dirty="0"/>
          </a:p>
          <a:p>
            <a:pPr algn="just"/>
            <a:r>
              <a:rPr lang="en-US" sz="3600" dirty="0"/>
              <a:t>From September 2014 to September 2018, a total of 91 patients diagnosed with nasopharyngeal carcinoma were treated with either 33 fractions with SIMB (n=34) and sequential 35 fractions (n=57) using image guided intensity modulated radiotherapy (IG-IMRT) helical approach concurrently with chemotherapy at the Central Luzon Integrated Oncology Center (CLIOC) and were followed up for four years.  All were </a:t>
            </a:r>
            <a:r>
              <a:rPr lang="en-US" sz="3600" dirty="0" err="1"/>
              <a:t>histopathologically</a:t>
            </a:r>
            <a:r>
              <a:rPr lang="en-US" sz="3600" dirty="0"/>
              <a:t> confirmed undifferentiated and squamous cell type. Targets were defined as GTV=70Gy, CTV66 = 66Gy, CTV60=60Gy and PTV (target + 3mm) at 200 </a:t>
            </a:r>
            <a:r>
              <a:rPr lang="en-US" sz="3600" dirty="0" err="1"/>
              <a:t>cGy</a:t>
            </a:r>
            <a:r>
              <a:rPr lang="en-US" sz="3600" dirty="0"/>
              <a:t> per fraction. Daily megavoltage computed tomography was done and organ at risk were define with tolerance dose based on QUANTEC. Side effects were recorded based on common toxicity grading (CTC) </a:t>
            </a:r>
            <a:r>
              <a:rPr lang="en-US" sz="3600" dirty="0" err="1"/>
              <a:t>ver</a:t>
            </a:r>
            <a:r>
              <a:rPr lang="en-US" sz="3600" dirty="0"/>
              <a:t> 2.0. Patients were followed up using magnetic resonance imaging (MRI) every three months on the first year, every six months on second year and every year on the third year onwards.</a:t>
            </a:r>
          </a:p>
        </p:txBody>
      </p:sp>
      <p:sp>
        <p:nvSpPr>
          <p:cNvPr id="60" name="Rectangle 59">
            <a:extLst>
              <a:ext uri="{FF2B5EF4-FFF2-40B4-BE49-F238E27FC236}">
                <a16:creationId xmlns:a16="http://schemas.microsoft.com/office/drawing/2014/main" id="{46DA24B3-0A42-4519-BA80-496DD927A60B}"/>
              </a:ext>
            </a:extLst>
          </p:cNvPr>
          <p:cNvSpPr>
            <a:spLocks noChangeArrowheads="1"/>
          </p:cNvSpPr>
          <p:nvPr/>
        </p:nvSpPr>
        <p:spPr bwMode="auto">
          <a:xfrm>
            <a:off x="19786437" y="7551268"/>
            <a:ext cx="31039867" cy="19132102"/>
          </a:xfrm>
          <a:prstGeom prst="rect">
            <a:avLst/>
          </a:prstGeom>
          <a:solidFill>
            <a:schemeClr val="bg1"/>
          </a:solidFill>
          <a:ln w="25400">
            <a:solidFill>
              <a:srgbClr val="E20000"/>
            </a:solidFill>
            <a:miter lim="800000"/>
            <a:headEnd/>
            <a:tailEnd/>
          </a:ln>
          <a:effectLst/>
        </p:spPr>
        <p:txBody>
          <a:bodyPr lIns="333835" tIns="333835" rIns="333835" bIns="333835" numCol="1" spcCol="720685"/>
          <a:lstStyle/>
          <a:p>
            <a:pPr defTabSz="846414" eaLnBrk="0" hangingPunct="0">
              <a:lnSpc>
                <a:spcPct val="150000"/>
              </a:lnSpc>
              <a:spcBef>
                <a:spcPts val="2400"/>
              </a:spcBef>
            </a:pPr>
            <a:r>
              <a:rPr lang="en-US" sz="4800" dirty="0">
                <a:solidFill>
                  <a:srgbClr val="E20000"/>
                </a:solidFill>
                <a:latin typeface="Segoe UI" panose="020B0502040204020203" pitchFamily="34" charset="0"/>
                <a:cs typeface="Segoe UI" panose="020B0502040204020203" pitchFamily="34" charset="0"/>
              </a:rPr>
              <a:t>Results and Discussion</a:t>
            </a:r>
          </a:p>
          <a:p>
            <a:pPr defTabSz="846414" eaLnBrk="0" hangingPunct="0">
              <a:spcBef>
                <a:spcPct val="50000"/>
              </a:spcBef>
            </a:pPr>
            <a:endParaRPr lang="en-US" sz="4890" dirty="0">
              <a:solidFill>
                <a:srgbClr val="E20000"/>
              </a:solidFill>
              <a:latin typeface="Segoe UI" panose="020B0502040204020203" pitchFamily="34" charset="0"/>
              <a:cs typeface="Segoe UI" panose="020B0502040204020203" pitchFamily="34" charset="0"/>
            </a:endParaRPr>
          </a:p>
          <a:p>
            <a:pPr defTabSz="846414" eaLnBrk="0" hangingPunct="0">
              <a:spcBef>
                <a:spcPct val="50000"/>
              </a:spcBef>
            </a:pPr>
            <a:endParaRPr lang="en-AU" sz="1422" dirty="0">
              <a:solidFill>
                <a:srgbClr val="E20000"/>
              </a:solidFill>
              <a:latin typeface="Segoe UI" panose="020B0502040204020203" pitchFamily="34" charset="0"/>
              <a:cs typeface="Segoe UI" panose="020B0502040204020203" pitchFamily="34" charset="0"/>
            </a:endParaRPr>
          </a:p>
        </p:txBody>
      </p:sp>
      <p:sp>
        <p:nvSpPr>
          <p:cNvPr id="61" name="Rectangle 60">
            <a:extLst>
              <a:ext uri="{FF2B5EF4-FFF2-40B4-BE49-F238E27FC236}">
                <a16:creationId xmlns:a16="http://schemas.microsoft.com/office/drawing/2014/main" id="{D8E76BC2-9AAE-4E7E-97E4-CA9E5F817B50}"/>
              </a:ext>
            </a:extLst>
          </p:cNvPr>
          <p:cNvSpPr>
            <a:spLocks noChangeArrowheads="1"/>
          </p:cNvSpPr>
          <p:nvPr/>
        </p:nvSpPr>
        <p:spPr bwMode="auto">
          <a:xfrm>
            <a:off x="19837782" y="23814025"/>
            <a:ext cx="31001951" cy="4367122"/>
          </a:xfrm>
          <a:prstGeom prst="rect">
            <a:avLst/>
          </a:prstGeom>
          <a:noFill/>
          <a:ln w="25400">
            <a:noFill/>
            <a:miter lim="800000"/>
            <a:headEnd/>
            <a:tailEnd/>
          </a:ln>
          <a:effectLst/>
        </p:spPr>
        <p:txBody>
          <a:bodyPr lIns="333835" tIns="333835" rIns="333835" bIns="333835"/>
          <a:lstStyle/>
          <a:p>
            <a:pPr defTabSz="846414" eaLnBrk="0" hangingPunct="0">
              <a:lnSpc>
                <a:spcPct val="150000"/>
              </a:lnSpc>
              <a:spcBef>
                <a:spcPts val="2400"/>
              </a:spcBef>
            </a:pPr>
            <a:r>
              <a:rPr lang="en-US" sz="4800" dirty="0">
                <a:solidFill>
                  <a:srgbClr val="E20000"/>
                </a:solidFill>
                <a:latin typeface="Segoe UI" panose="020B0502040204020203" pitchFamily="34" charset="0"/>
                <a:cs typeface="Segoe UI" panose="020B0502040204020203" pitchFamily="34" charset="0"/>
              </a:rPr>
              <a:t>Conclusions</a:t>
            </a:r>
            <a:endParaRPr lang="en-US" sz="4800" cap="all" dirty="0">
              <a:solidFill>
                <a:srgbClr val="E20000"/>
              </a:solidFill>
              <a:latin typeface="Segoe UI" panose="020B0502040204020203" pitchFamily="34" charset="0"/>
              <a:cs typeface="Segoe UI" panose="020B0502040204020203" pitchFamily="34" charset="0"/>
            </a:endParaRPr>
          </a:p>
          <a:p>
            <a:r>
              <a:rPr lang="en-US" sz="3600" dirty="0"/>
              <a:t>The study presents 33 fractions with SIMB using IG-IMRT helical approach may be a practical option in treating nasopharyngeal carcinoma and it showed comparable results in terms of  survival, treatment related side effect and response compared with the standard 35 fractionation. </a:t>
            </a:r>
          </a:p>
          <a:p>
            <a:r>
              <a:rPr lang="en-US" sz="3600" b="1" dirty="0"/>
              <a:t> </a:t>
            </a:r>
            <a:endParaRPr lang="en-US" sz="3600" dirty="0"/>
          </a:p>
          <a:p>
            <a:pPr defTabSz="846414"/>
            <a:endParaRPr lang="en-US" sz="3500" b="1" dirty="0">
              <a:solidFill>
                <a:srgbClr val="133C8B"/>
              </a:solidFill>
              <a:latin typeface="Arial" panose="020B0604020202020204" pitchFamily="34" charset="0"/>
              <a:cs typeface="Arial" panose="020B0604020202020204" pitchFamily="34" charset="0"/>
            </a:endParaRPr>
          </a:p>
        </p:txBody>
      </p:sp>
      <p:sp>
        <p:nvSpPr>
          <p:cNvPr id="63" name="Rectangle 28">
            <a:extLst>
              <a:ext uri="{FF2B5EF4-FFF2-40B4-BE49-F238E27FC236}">
                <a16:creationId xmlns:a16="http://schemas.microsoft.com/office/drawing/2014/main" id="{0DEAE9E3-F66A-49F9-81B9-8D2BA84BC426}"/>
              </a:ext>
            </a:extLst>
          </p:cNvPr>
          <p:cNvSpPr>
            <a:spLocks noChangeArrowheads="1"/>
          </p:cNvSpPr>
          <p:nvPr/>
        </p:nvSpPr>
        <p:spPr bwMode="auto">
          <a:xfrm>
            <a:off x="381435" y="27102817"/>
            <a:ext cx="50489008" cy="1284952"/>
          </a:xfrm>
          <a:prstGeom prst="rect">
            <a:avLst/>
          </a:prstGeom>
          <a:noFill/>
          <a:ln w="25400">
            <a:noFill/>
            <a:miter lim="800000"/>
            <a:headEnd/>
            <a:tailEnd/>
          </a:ln>
          <a:effectLst/>
        </p:spPr>
        <p:txBody>
          <a:bodyPr lIns="333835" tIns="333835" rIns="333835" bIns="333835"/>
          <a:lstStyle/>
          <a:p>
            <a:pPr defTabSz="846414" eaLnBrk="0" hangingPunct="0">
              <a:spcBef>
                <a:spcPct val="50000"/>
              </a:spcBef>
            </a:pPr>
            <a:r>
              <a:rPr lang="en-US" sz="4890" dirty="0">
                <a:solidFill>
                  <a:srgbClr val="E20000"/>
                </a:solidFill>
                <a:latin typeface="Segoe UI" panose="020B0502040204020203" pitchFamily="34" charset="0"/>
                <a:cs typeface="Segoe UI" panose="020B0502040204020203" pitchFamily="34" charset="0"/>
              </a:rPr>
              <a:t>References</a:t>
            </a:r>
          </a:p>
        </p:txBody>
      </p:sp>
      <p:sp>
        <p:nvSpPr>
          <p:cNvPr id="65" name="Text Box 14">
            <a:extLst>
              <a:ext uri="{FF2B5EF4-FFF2-40B4-BE49-F238E27FC236}">
                <a16:creationId xmlns:a16="http://schemas.microsoft.com/office/drawing/2014/main" id="{4B038DC5-2B46-4E55-93DE-99FB76A933DE}"/>
              </a:ext>
            </a:extLst>
          </p:cNvPr>
          <p:cNvSpPr txBox="1">
            <a:spLocks noChangeArrowheads="1"/>
          </p:cNvSpPr>
          <p:nvPr/>
        </p:nvSpPr>
        <p:spPr bwMode="auto">
          <a:xfrm>
            <a:off x="20469278" y="9003596"/>
            <a:ext cx="13043482" cy="10836578"/>
          </a:xfrm>
          <a:prstGeom prst="rect">
            <a:avLst/>
          </a:prstGeom>
          <a:noFill/>
          <a:ln w="254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288042" tIns="288042" rIns="288042" bIns="288042">
            <a:noAutofit/>
          </a:bodyPr>
          <a:lstStyle>
            <a:lvl1pPr defTabSz="166688" eaLnBrk="0" hangingPunct="0">
              <a:defRPr sz="500">
                <a:solidFill>
                  <a:schemeClr val="tx1"/>
                </a:solidFill>
                <a:latin typeface="Times New Roman" charset="0"/>
                <a:ea typeface="ＭＳ Ｐゴシック" charset="0"/>
              </a:defRPr>
            </a:lvl1pPr>
            <a:lvl2pPr marL="742950" indent="-285750" defTabSz="166688" eaLnBrk="0" hangingPunct="0">
              <a:defRPr sz="500">
                <a:solidFill>
                  <a:schemeClr val="tx1"/>
                </a:solidFill>
                <a:latin typeface="Times New Roman" charset="0"/>
                <a:ea typeface="ＭＳ Ｐゴシック" charset="0"/>
              </a:defRPr>
            </a:lvl2pPr>
            <a:lvl3pPr marL="1143000" indent="-228600" defTabSz="166688" eaLnBrk="0" hangingPunct="0">
              <a:defRPr sz="500">
                <a:solidFill>
                  <a:schemeClr val="tx1"/>
                </a:solidFill>
                <a:latin typeface="Times New Roman" charset="0"/>
                <a:ea typeface="ＭＳ Ｐゴシック" charset="0"/>
              </a:defRPr>
            </a:lvl3pPr>
            <a:lvl4pPr marL="1600200" indent="-228600" defTabSz="166688" eaLnBrk="0" hangingPunct="0">
              <a:defRPr sz="500">
                <a:solidFill>
                  <a:schemeClr val="tx1"/>
                </a:solidFill>
                <a:latin typeface="Times New Roman" charset="0"/>
                <a:ea typeface="ＭＳ Ｐゴシック" charset="0"/>
              </a:defRPr>
            </a:lvl4pPr>
            <a:lvl5pPr marL="2057400" indent="-228600" defTabSz="166688" eaLnBrk="0" hangingPunct="0">
              <a:defRPr sz="500">
                <a:solidFill>
                  <a:schemeClr val="tx1"/>
                </a:solidFill>
                <a:latin typeface="Times New Roman" charset="0"/>
                <a:ea typeface="ＭＳ Ｐゴシック" charset="0"/>
              </a:defRPr>
            </a:lvl5pPr>
            <a:lvl6pPr marL="2514600" indent="-228600" defTabSz="1666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666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666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66688" eaLnBrk="0" fontAlgn="base" hangingPunct="0">
              <a:spcBef>
                <a:spcPct val="0"/>
              </a:spcBef>
              <a:spcAft>
                <a:spcPct val="0"/>
              </a:spcAft>
              <a:defRPr sz="500">
                <a:solidFill>
                  <a:schemeClr val="tx1"/>
                </a:solidFill>
                <a:latin typeface="Times New Roman" charset="0"/>
                <a:ea typeface="ＭＳ Ｐゴシック" charset="0"/>
              </a:defRPr>
            </a:lvl9pPr>
          </a:lstStyle>
          <a:p>
            <a:pPr algn="just"/>
            <a:r>
              <a:rPr lang="en-US" sz="3600" dirty="0">
                <a:latin typeface="Segoe UI" charset="0"/>
                <a:ea typeface="Segoe UI" charset="0"/>
                <a:cs typeface="Segoe UI" charset="0"/>
              </a:rPr>
              <a:t>There was no statistically significant difference in terms of clinical profile for patients treated with 33 fractions compared to 35 fractions. Patients who received 33 fractions showed no statistically significant difference in terms of survival time compared with 35 fractions (863 days vs 903 days, p = 0.085). Four-year survival rate was higher in the 33 fractions compared to the 35 fractions group, 97.1% vs 89.5% respectively (Fig. 1) but not statistically significant. No statistically significant difference was noted in the proportion of patients who reported treatment related side effects such as </a:t>
            </a:r>
            <a:r>
              <a:rPr lang="en-US" sz="3600" dirty="0" err="1">
                <a:latin typeface="Segoe UI" charset="0"/>
                <a:ea typeface="Segoe UI" charset="0"/>
                <a:cs typeface="Segoe UI" charset="0"/>
              </a:rPr>
              <a:t>xerostomia</a:t>
            </a:r>
            <a:r>
              <a:rPr lang="en-US" sz="3600" dirty="0">
                <a:latin typeface="Segoe UI" charset="0"/>
                <a:ea typeface="Segoe UI" charset="0"/>
                <a:cs typeface="Segoe UI" charset="0"/>
              </a:rPr>
              <a:t>, </a:t>
            </a:r>
            <a:r>
              <a:rPr lang="en-US" sz="3600" dirty="0" err="1">
                <a:latin typeface="Segoe UI" charset="0"/>
                <a:ea typeface="Segoe UI" charset="0"/>
                <a:cs typeface="Segoe UI" charset="0"/>
              </a:rPr>
              <a:t>ageusia</a:t>
            </a:r>
            <a:r>
              <a:rPr lang="en-US" sz="3600" dirty="0">
                <a:latin typeface="Segoe UI" charset="0"/>
                <a:ea typeface="Segoe UI" charset="0"/>
                <a:cs typeface="Segoe UI" charset="0"/>
              </a:rPr>
              <a:t>, dysphagia, </a:t>
            </a:r>
            <a:r>
              <a:rPr lang="en-US" sz="3600" dirty="0" err="1">
                <a:latin typeface="Segoe UI" charset="0"/>
                <a:ea typeface="Segoe UI" charset="0"/>
                <a:cs typeface="Segoe UI" charset="0"/>
              </a:rPr>
              <a:t>mucositis</a:t>
            </a:r>
            <a:r>
              <a:rPr lang="en-US" sz="3600" dirty="0">
                <a:latin typeface="Segoe UI" charset="0"/>
                <a:ea typeface="Segoe UI" charset="0"/>
                <a:cs typeface="Segoe UI" charset="0"/>
              </a:rPr>
              <a:t> and skin desquamation among 33 and 35 fractions (Fisher’s exact test p-values &gt; 0.05)[Table 1]. although the mean time to event was shorter in the 33 fractions group. Treatment response showed 41.2% vs 35.1% improved, 8,8% vs 7% no improvement and 5.9% vs 1.8% re-treatment for 33 and 35 fractions respectively and found no significant difference (p value 0.511) [Table 2]. </a:t>
            </a:r>
          </a:p>
          <a:p>
            <a:pPr algn="just"/>
            <a:r>
              <a:rPr lang="en-US" sz="3600" dirty="0">
                <a:latin typeface="Segoe UI" charset="0"/>
                <a:ea typeface="Segoe UI" charset="0"/>
                <a:cs typeface="Segoe UI" charset="0"/>
              </a:rPr>
              <a:t> </a:t>
            </a:r>
          </a:p>
          <a:p>
            <a:pPr algn="just"/>
            <a:endParaRPr lang="en-US" sz="3600" dirty="0">
              <a:latin typeface="Segoe UI" charset="0"/>
              <a:ea typeface="Segoe UI" charset="0"/>
              <a:cs typeface="Segoe UI" charset="0"/>
            </a:endParaRPr>
          </a:p>
          <a:p>
            <a:pPr algn="just">
              <a:spcBef>
                <a:spcPct val="50000"/>
              </a:spcBef>
            </a:pPr>
            <a:endParaRPr lang="en-AU" sz="3600" i="1" dirty="0">
              <a:solidFill>
                <a:srgbClr val="133C8B"/>
              </a:solidFill>
              <a:latin typeface="Segoe UI" charset="0"/>
              <a:ea typeface="Segoe UI" charset="0"/>
              <a:cs typeface="Segoe UI" charset="0"/>
            </a:endParaRPr>
          </a:p>
        </p:txBody>
      </p:sp>
      <p:sp>
        <p:nvSpPr>
          <p:cNvPr id="2" name="Title 1">
            <a:extLst>
              <a:ext uri="{FF2B5EF4-FFF2-40B4-BE49-F238E27FC236}">
                <a16:creationId xmlns:a16="http://schemas.microsoft.com/office/drawing/2014/main" id="{9BD5BECC-420A-4FFD-BE07-7E2142D1CE06}"/>
              </a:ext>
            </a:extLst>
          </p:cNvPr>
          <p:cNvSpPr>
            <a:spLocks noGrp="1"/>
          </p:cNvSpPr>
          <p:nvPr>
            <p:ph type="ctrTitle"/>
          </p:nvPr>
        </p:nvSpPr>
        <p:spPr>
          <a:xfrm>
            <a:off x="4604657" y="566339"/>
            <a:ext cx="40952056" cy="3367932"/>
          </a:xfrm>
          <a:noFill/>
          <a:ln>
            <a:noFill/>
          </a:ln>
        </p:spPr>
        <p:style>
          <a:lnRef idx="2">
            <a:schemeClr val="accent5"/>
          </a:lnRef>
          <a:fillRef idx="1">
            <a:schemeClr val="lt1"/>
          </a:fillRef>
          <a:effectRef idx="0">
            <a:schemeClr val="accent5"/>
          </a:effectRef>
          <a:fontRef idx="minor">
            <a:schemeClr val="dk1"/>
          </a:fontRef>
        </p:style>
        <p:txBody>
          <a:bodyPr anchor="ctr">
            <a:noAutofit/>
          </a:bodyPr>
          <a:lstStyle/>
          <a:p>
            <a:r>
              <a:rPr lang="en-US" sz="9600" b="1" dirty="0"/>
              <a:t>Treatment outcome comparison between 33 versus 35 fractions among nasopharyngeal carcinoma using helical approach: A retrospective study</a:t>
            </a:r>
            <a:endParaRPr lang="en-US" sz="9600" dirty="0"/>
          </a:p>
        </p:txBody>
      </p:sp>
      <p:sp>
        <p:nvSpPr>
          <p:cNvPr id="52" name="Text Box 40">
            <a:extLst>
              <a:ext uri="{FF2B5EF4-FFF2-40B4-BE49-F238E27FC236}">
                <a16:creationId xmlns:a16="http://schemas.microsoft.com/office/drawing/2014/main" id="{3E88CD90-2F58-42EE-9F21-A7AFA680FDD1}"/>
              </a:ext>
            </a:extLst>
          </p:cNvPr>
          <p:cNvSpPr txBox="1">
            <a:spLocks noChangeArrowheads="1"/>
          </p:cNvSpPr>
          <p:nvPr/>
        </p:nvSpPr>
        <p:spPr bwMode="auto">
          <a:xfrm>
            <a:off x="6990416" y="3129453"/>
            <a:ext cx="40001205" cy="334982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lIns="1606562" tIns="1606562" rIns="1606562" bIns="1606562"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AU" sz="4000" b="1" dirty="0">
                <a:solidFill>
                  <a:srgbClr val="8181AB"/>
                </a:solidFill>
                <a:latin typeface="Segoe UI" panose="020B0502040204020203" pitchFamily="34" charset="0"/>
                <a:cs typeface="Segoe UI" panose="020B0502040204020203" pitchFamily="34" charset="0"/>
              </a:rPr>
              <a:t>Authors</a:t>
            </a:r>
            <a:r>
              <a:rPr lang="en-AU" sz="4000" b="1" dirty="0">
                <a:solidFill>
                  <a:srgbClr val="8181AB"/>
                </a:solidFill>
                <a:latin typeface="Segoe UI" charset="0"/>
                <a:ea typeface="Segoe UI" charset="0"/>
                <a:cs typeface="Segoe UI" charset="0"/>
              </a:rPr>
              <a:t>: </a:t>
            </a:r>
            <a:r>
              <a:rPr lang="en-US" sz="4000" u="sng" dirty="0">
                <a:latin typeface="Segoe UI" charset="0"/>
                <a:ea typeface="Segoe UI" charset="0"/>
                <a:cs typeface="Segoe UI" charset="0"/>
              </a:rPr>
              <a:t>M. </a:t>
            </a:r>
            <a:r>
              <a:rPr lang="en-US" sz="4000" u="sng" dirty="0" err="1">
                <a:latin typeface="Segoe UI" charset="0"/>
                <a:ea typeface="Segoe UI" charset="0"/>
                <a:cs typeface="Segoe UI" charset="0"/>
              </a:rPr>
              <a:t>Cruz</a:t>
            </a:r>
            <a:r>
              <a:rPr lang="en-US" sz="4000" u="sng" baseline="30000" dirty="0" err="1">
                <a:latin typeface="Segoe UI" charset="0"/>
                <a:ea typeface="Segoe UI" charset="0"/>
                <a:cs typeface="Segoe UI" charset="0"/>
              </a:rPr>
              <a:t>a</a:t>
            </a:r>
            <a:r>
              <a:rPr lang="en-US" sz="4000" dirty="0">
                <a:latin typeface="Segoe UI" charset="0"/>
                <a:ea typeface="Segoe UI" charset="0"/>
                <a:cs typeface="Segoe UI" charset="0"/>
              </a:rPr>
              <a:t>, M. </a:t>
            </a:r>
            <a:r>
              <a:rPr lang="en-US" sz="4000" dirty="0" err="1">
                <a:latin typeface="Segoe UI" charset="0"/>
                <a:ea typeface="Segoe UI" charset="0"/>
                <a:cs typeface="Segoe UI" charset="0"/>
              </a:rPr>
              <a:t>Agustin</a:t>
            </a:r>
            <a:r>
              <a:rPr lang="en-US" sz="4000" baseline="30000" dirty="0" err="1">
                <a:latin typeface="Segoe UI" charset="0"/>
                <a:ea typeface="Segoe UI" charset="0"/>
                <a:cs typeface="Segoe UI" charset="0"/>
              </a:rPr>
              <a:t>a</a:t>
            </a:r>
            <a:r>
              <a:rPr lang="en-US" sz="4000" dirty="0">
                <a:latin typeface="Segoe UI" charset="0"/>
                <a:ea typeface="Segoe UI" charset="0"/>
                <a:cs typeface="Segoe UI" charset="0"/>
              </a:rPr>
              <a:t>, M. </a:t>
            </a:r>
            <a:r>
              <a:rPr lang="en-US" sz="4000" dirty="0" err="1">
                <a:latin typeface="Segoe UI" charset="0"/>
                <a:ea typeface="Segoe UI" charset="0"/>
                <a:cs typeface="Segoe UI" charset="0"/>
              </a:rPr>
              <a:t>Valenzuela</a:t>
            </a:r>
            <a:r>
              <a:rPr lang="en-US" sz="4000" baseline="30000" dirty="0" err="1">
                <a:latin typeface="Segoe UI" charset="0"/>
                <a:ea typeface="Segoe UI" charset="0"/>
                <a:cs typeface="Segoe UI" charset="0"/>
              </a:rPr>
              <a:t>b</a:t>
            </a:r>
            <a:endParaRPr lang="en-US" sz="4000" dirty="0">
              <a:latin typeface="Segoe UI" charset="0"/>
              <a:ea typeface="Segoe UI" charset="0"/>
              <a:cs typeface="Segoe UI" charset="0"/>
            </a:endParaRPr>
          </a:p>
          <a:p>
            <a:pPr marL="742950" lvl="0" indent="-742950">
              <a:buAutoNum type="alphaLcPeriod"/>
            </a:pPr>
            <a:r>
              <a:rPr lang="en-US" sz="4000" dirty="0">
                <a:latin typeface="Segoe UI" charset="0"/>
                <a:ea typeface="Segoe UI" charset="0"/>
                <a:cs typeface="Segoe UI" charset="0"/>
              </a:rPr>
              <a:t>Central Luzon Integrated Oncology Center, City of San Fernando Philippines</a:t>
            </a:r>
          </a:p>
          <a:p>
            <a:pPr marL="742950" lvl="0" indent="-742950">
              <a:buAutoNum type="alphaLcPeriod"/>
            </a:pPr>
            <a:r>
              <a:rPr lang="en-US" sz="4000" dirty="0">
                <a:latin typeface="Segoe UI" charset="0"/>
                <a:ea typeface="Segoe UI" charset="0"/>
                <a:cs typeface="Segoe UI" charset="0"/>
              </a:rPr>
              <a:t>Department of Education Region III, City of San Fernando Philippines</a:t>
            </a:r>
          </a:p>
        </p:txBody>
      </p:sp>
      <p:sp>
        <p:nvSpPr>
          <p:cNvPr id="64" name="Rectangle 28">
            <a:extLst>
              <a:ext uri="{FF2B5EF4-FFF2-40B4-BE49-F238E27FC236}">
                <a16:creationId xmlns:a16="http://schemas.microsoft.com/office/drawing/2014/main" id="{72DAD4BA-FFC9-4818-AF34-D89AB4436303}"/>
              </a:ext>
            </a:extLst>
          </p:cNvPr>
          <p:cNvSpPr>
            <a:spLocks noChangeArrowheads="1"/>
          </p:cNvSpPr>
          <p:nvPr/>
        </p:nvSpPr>
        <p:spPr bwMode="auto">
          <a:xfrm>
            <a:off x="20014316" y="6040564"/>
            <a:ext cx="11223245" cy="1236962"/>
          </a:xfrm>
          <a:prstGeom prst="rect">
            <a:avLst/>
          </a:prstGeom>
          <a:noFill/>
          <a:ln w="25400">
            <a:noFill/>
            <a:miter lim="800000"/>
            <a:headEnd/>
            <a:tailEnd/>
          </a:ln>
          <a:effectLst/>
        </p:spPr>
        <p:txBody>
          <a:bodyPr lIns="333835" tIns="333835" rIns="333835" bIns="333835"/>
          <a:lstStyle/>
          <a:p>
            <a:pPr defTabSz="846414" eaLnBrk="0" hangingPunct="0">
              <a:spcBef>
                <a:spcPct val="50000"/>
              </a:spcBef>
            </a:pPr>
            <a:r>
              <a:rPr lang="en-US" sz="3600" dirty="0">
                <a:solidFill>
                  <a:srgbClr val="E20000"/>
                </a:solidFill>
                <a:latin typeface="Segoe UI" panose="020B0502040204020203" pitchFamily="34" charset="0"/>
                <a:cs typeface="Segoe UI" panose="020B0502040204020203" pitchFamily="34" charset="0"/>
              </a:rPr>
              <a:t>* Corresponding author: </a:t>
            </a:r>
            <a:r>
              <a:rPr lang="en-US" sz="3600" dirty="0"/>
              <a:t>micru694@gmail.com </a:t>
            </a:r>
            <a:endParaRPr lang="en-US" sz="3600" b="1" dirty="0">
              <a:latin typeface="Arial" panose="020B0604020202020204" pitchFamily="34" charset="0"/>
              <a:cs typeface="Arial" panose="020B0604020202020204" pitchFamily="34" charset="0"/>
            </a:endParaRPr>
          </a:p>
        </p:txBody>
      </p:sp>
      <p:sp>
        <p:nvSpPr>
          <p:cNvPr id="20" name="Rectangle 28">
            <a:extLst>
              <a:ext uri="{FF2B5EF4-FFF2-40B4-BE49-F238E27FC236}">
                <a16:creationId xmlns:a16="http://schemas.microsoft.com/office/drawing/2014/main" id="{7B3982B2-F553-4318-A3C6-2275CD433234}"/>
              </a:ext>
            </a:extLst>
          </p:cNvPr>
          <p:cNvSpPr>
            <a:spLocks noChangeArrowheads="1"/>
          </p:cNvSpPr>
          <p:nvPr/>
        </p:nvSpPr>
        <p:spPr bwMode="auto">
          <a:xfrm>
            <a:off x="4015834" y="26951992"/>
            <a:ext cx="46854609" cy="1804245"/>
          </a:xfrm>
          <a:prstGeom prst="rect">
            <a:avLst/>
          </a:prstGeom>
          <a:noFill/>
          <a:ln w="25400">
            <a:noFill/>
            <a:miter lim="800000"/>
            <a:headEnd/>
            <a:tailEnd/>
          </a:ln>
          <a:effectLst/>
        </p:spPr>
        <p:txBody>
          <a:bodyPr lIns="333835" tIns="333835" rIns="333835" bIns="333835"/>
          <a:lstStyle/>
          <a:p>
            <a:r>
              <a:rPr lang="en-US" sz="2800" dirty="0">
                <a:solidFill>
                  <a:srgbClr val="FF0000"/>
                </a:solidFill>
              </a:rPr>
              <a:t>[1] </a:t>
            </a:r>
            <a:r>
              <a:rPr lang="en-US" sz="2800" dirty="0"/>
              <a:t>CHITAPANARUX I, NOBNOP W, SRIPAN P, et al. The outcome of the first 100 nasopharyngeal cancer patients in Thailand treated by helical </a:t>
            </a:r>
            <a:r>
              <a:rPr lang="en-US" sz="2800" dirty="0" err="1"/>
              <a:t>tomotherapy</a:t>
            </a:r>
            <a:r>
              <a:rPr lang="en-US" sz="2800" dirty="0"/>
              <a:t>. </a:t>
            </a:r>
            <a:r>
              <a:rPr lang="en-US" sz="2800" dirty="0" err="1"/>
              <a:t>Radiol</a:t>
            </a:r>
            <a:r>
              <a:rPr lang="en-US" sz="2800" dirty="0"/>
              <a:t> </a:t>
            </a:r>
            <a:r>
              <a:rPr lang="en-US" sz="2800" dirty="0" err="1"/>
              <a:t>Oncol</a:t>
            </a:r>
            <a:r>
              <a:rPr lang="en-US" sz="2800" dirty="0"/>
              <a:t> 2017; 51(3): 351-356</a:t>
            </a:r>
            <a:endParaRPr lang="en-US" sz="2800" dirty="0">
              <a:solidFill>
                <a:srgbClr val="FF0000"/>
              </a:solidFill>
            </a:endParaRPr>
          </a:p>
          <a:p>
            <a:r>
              <a:rPr lang="en-US" sz="2800" dirty="0">
                <a:solidFill>
                  <a:srgbClr val="FF0000"/>
                </a:solidFill>
              </a:rPr>
              <a:t>[2]</a:t>
            </a:r>
            <a:r>
              <a:rPr lang="en-US" sz="2800" dirty="0"/>
              <a:t> LEUNG SW, LEE TF. Treatment of nasopharyngeal carcinoma by </a:t>
            </a:r>
            <a:r>
              <a:rPr lang="en-US" sz="2800" dirty="0" err="1"/>
              <a:t>tomotherapy</a:t>
            </a:r>
            <a:r>
              <a:rPr lang="en-US" sz="2800" dirty="0"/>
              <a:t>: five year experience.  Radiation Oncology 2013; 8:107</a:t>
            </a:r>
          </a:p>
          <a:p>
            <a:pPr lvl="0"/>
            <a:endParaRPr lang="en-US" sz="2800" dirty="0">
              <a:solidFill>
                <a:srgbClr val="FF0000"/>
              </a:solidFill>
            </a:endParaRPr>
          </a:p>
        </p:txBody>
      </p:sp>
      <p:sp>
        <p:nvSpPr>
          <p:cNvPr id="5" name="Rectangle 2"/>
          <p:cNvSpPr>
            <a:spLocks noChangeArrowheads="1"/>
          </p:cNvSpPr>
          <p:nvPr/>
        </p:nvSpPr>
        <p:spPr bwMode="auto">
          <a:xfrm>
            <a:off x="2606134" y="19053297"/>
            <a:ext cx="5120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1"/>
          <p:cNvSpPr>
            <a:spLocks noChangeArrowheads="1"/>
          </p:cNvSpPr>
          <p:nvPr/>
        </p:nvSpPr>
        <p:spPr bwMode="auto">
          <a:xfrm>
            <a:off x="35113085" y="8444449"/>
            <a:ext cx="1044362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r>
              <a:rPr lang="en-US" sz="3200" b="1"/>
              <a:t> </a:t>
            </a:r>
          </a:p>
          <a:p>
            <a:r>
              <a:rPr lang="en-US" sz="3200" b="1" dirty="0"/>
              <a:t>Table 1. Incidence and occurrence of side effects among NPC</a:t>
            </a:r>
          </a:p>
        </p:txBody>
      </p:sp>
      <p:sp>
        <p:nvSpPr>
          <p:cNvPr id="9" name="Rectangle 4"/>
          <p:cNvSpPr>
            <a:spLocks noChangeArrowheads="1"/>
          </p:cNvSpPr>
          <p:nvPr/>
        </p:nvSpPr>
        <p:spPr bwMode="auto">
          <a:xfrm>
            <a:off x="35465657" y="11911536"/>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0"/>
          <p:cNvSpPr>
            <a:spLocks noChangeArrowheads="1"/>
          </p:cNvSpPr>
          <p:nvPr/>
        </p:nvSpPr>
        <p:spPr bwMode="auto">
          <a:xfrm>
            <a:off x="31612114" y="19053737"/>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6"/>
          <p:cNvSpPr>
            <a:spLocks noChangeArrowheads="1"/>
          </p:cNvSpPr>
          <p:nvPr/>
        </p:nvSpPr>
        <p:spPr bwMode="auto">
          <a:xfrm>
            <a:off x="33512760" y="22209076"/>
            <a:ext cx="5120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22"/>
          <p:cNvSpPr>
            <a:spLocks noChangeArrowheads="1"/>
          </p:cNvSpPr>
          <p:nvPr/>
        </p:nvSpPr>
        <p:spPr bwMode="auto">
          <a:xfrm>
            <a:off x="41082684" y="16742378"/>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25"/>
          <p:cNvSpPr>
            <a:spLocks noChangeArrowheads="1"/>
          </p:cNvSpPr>
          <p:nvPr/>
        </p:nvSpPr>
        <p:spPr bwMode="auto">
          <a:xfrm>
            <a:off x="42348582" y="16803144"/>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t>
            </a:r>
          </a:p>
        </p:txBody>
      </p:sp>
      <p:sp>
        <p:nvSpPr>
          <p:cNvPr id="30" name="Rectangle 28"/>
          <p:cNvSpPr>
            <a:spLocks noChangeArrowheads="1"/>
          </p:cNvSpPr>
          <p:nvPr/>
        </p:nvSpPr>
        <p:spPr bwMode="auto">
          <a:xfrm>
            <a:off x="42453085" y="21133134"/>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31"/>
          <p:cNvSpPr>
            <a:spLocks noChangeArrowheads="1"/>
          </p:cNvSpPr>
          <p:nvPr/>
        </p:nvSpPr>
        <p:spPr bwMode="auto">
          <a:xfrm>
            <a:off x="42169532" y="23710427"/>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3" name="Rectangle 42"/>
          <p:cNvSpPr>
            <a:spLocks noChangeArrowheads="1"/>
          </p:cNvSpPr>
          <p:nvPr/>
        </p:nvSpPr>
        <p:spPr bwMode="auto">
          <a:xfrm>
            <a:off x="34948279" y="16745761"/>
            <a:ext cx="106781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r>
              <a:rPr lang="en-US" sz="3200" b="1" dirty="0"/>
              <a:t>Table 2. Outcome of treatment in NPC using 33 vs 35 fractions</a:t>
            </a:r>
          </a:p>
        </p:txBody>
      </p:sp>
      <p:pic>
        <p:nvPicPr>
          <p:cNvPr id="28" name="Picture 27"/>
          <p:cNvPicPr/>
          <p:nvPr/>
        </p:nvPicPr>
        <p:blipFill>
          <a:blip r:embed="rId2"/>
          <a:stretch>
            <a:fillRect/>
          </a:stretch>
        </p:blipFill>
        <p:spPr>
          <a:xfrm>
            <a:off x="24046599" y="19053297"/>
            <a:ext cx="8321686" cy="606380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6445955"/>
              </p:ext>
            </p:extLst>
          </p:nvPr>
        </p:nvGraphicFramePr>
        <p:xfrm>
          <a:off x="34330696" y="9734142"/>
          <a:ext cx="15910506" cy="6366514"/>
        </p:xfrm>
        <a:graphic>
          <a:graphicData uri="http://schemas.openxmlformats.org/drawingml/2006/table">
            <a:tbl>
              <a:tblPr firstRow="1" firstCol="1" bandRow="1"/>
              <a:tblGrid>
                <a:gridCol w="2390718">
                  <a:extLst>
                    <a:ext uri="{9D8B030D-6E8A-4147-A177-3AD203B41FA5}">
                      <a16:colId xmlns:a16="http://schemas.microsoft.com/office/drawing/2014/main" val="20000"/>
                    </a:ext>
                  </a:extLst>
                </a:gridCol>
                <a:gridCol w="1648868">
                  <a:extLst>
                    <a:ext uri="{9D8B030D-6E8A-4147-A177-3AD203B41FA5}">
                      <a16:colId xmlns:a16="http://schemas.microsoft.com/office/drawing/2014/main" val="20001"/>
                    </a:ext>
                  </a:extLst>
                </a:gridCol>
                <a:gridCol w="1648868">
                  <a:extLst>
                    <a:ext uri="{9D8B030D-6E8A-4147-A177-3AD203B41FA5}">
                      <a16:colId xmlns:a16="http://schemas.microsoft.com/office/drawing/2014/main" val="20002"/>
                    </a:ext>
                  </a:extLst>
                </a:gridCol>
                <a:gridCol w="1125375">
                  <a:extLst>
                    <a:ext uri="{9D8B030D-6E8A-4147-A177-3AD203B41FA5}">
                      <a16:colId xmlns:a16="http://schemas.microsoft.com/office/drawing/2014/main" val="20003"/>
                    </a:ext>
                  </a:extLst>
                </a:gridCol>
                <a:gridCol w="1787439">
                  <a:extLst>
                    <a:ext uri="{9D8B030D-6E8A-4147-A177-3AD203B41FA5}">
                      <a16:colId xmlns:a16="http://schemas.microsoft.com/office/drawing/2014/main" val="20004"/>
                    </a:ext>
                  </a:extLst>
                </a:gridCol>
                <a:gridCol w="233708">
                  <a:extLst>
                    <a:ext uri="{9D8B030D-6E8A-4147-A177-3AD203B41FA5}">
                      <a16:colId xmlns:a16="http://schemas.microsoft.com/office/drawing/2014/main" val="20005"/>
                    </a:ext>
                  </a:extLst>
                </a:gridCol>
                <a:gridCol w="1787439">
                  <a:extLst>
                    <a:ext uri="{9D8B030D-6E8A-4147-A177-3AD203B41FA5}">
                      <a16:colId xmlns:a16="http://schemas.microsoft.com/office/drawing/2014/main" val="20006"/>
                    </a:ext>
                  </a:extLst>
                </a:gridCol>
                <a:gridCol w="1791639">
                  <a:extLst>
                    <a:ext uri="{9D8B030D-6E8A-4147-A177-3AD203B41FA5}">
                      <a16:colId xmlns:a16="http://schemas.microsoft.com/office/drawing/2014/main" val="20007"/>
                    </a:ext>
                  </a:extLst>
                </a:gridCol>
                <a:gridCol w="1791639">
                  <a:extLst>
                    <a:ext uri="{9D8B030D-6E8A-4147-A177-3AD203B41FA5}">
                      <a16:colId xmlns:a16="http://schemas.microsoft.com/office/drawing/2014/main" val="20008"/>
                    </a:ext>
                  </a:extLst>
                </a:gridCol>
                <a:gridCol w="1471105">
                  <a:extLst>
                    <a:ext uri="{9D8B030D-6E8A-4147-A177-3AD203B41FA5}">
                      <a16:colId xmlns:a16="http://schemas.microsoft.com/office/drawing/2014/main" val="20009"/>
                    </a:ext>
                  </a:extLst>
                </a:gridCol>
                <a:gridCol w="233708">
                  <a:extLst>
                    <a:ext uri="{9D8B030D-6E8A-4147-A177-3AD203B41FA5}">
                      <a16:colId xmlns:a16="http://schemas.microsoft.com/office/drawing/2014/main" val="20010"/>
                    </a:ext>
                  </a:extLst>
                </a:gridCol>
              </a:tblGrid>
              <a:tr h="365125">
                <a:tc rowSpan="3">
                  <a:txBody>
                    <a:bodyPr/>
                    <a:lstStyle/>
                    <a:p>
                      <a:pPr algn="ctr">
                        <a:lnSpc>
                          <a:spcPct val="115000"/>
                        </a:lnSpc>
                        <a:spcAft>
                          <a:spcPts val="0"/>
                        </a:spcAft>
                      </a:pPr>
                      <a:r>
                        <a:rPr lang="en-US" sz="2500" b="1">
                          <a:effectLst/>
                          <a:latin typeface="Segoe UI" charset="0"/>
                          <a:ea typeface="Segoe UI" charset="0"/>
                          <a:cs typeface="Segoe UI" charset="0"/>
                        </a:rPr>
                        <a:t>Side </a:t>
                      </a:r>
                      <a:endParaRPr lang="en-US" sz="2500">
                        <a:effectLst/>
                        <a:latin typeface="Segoe UI" charset="0"/>
                        <a:ea typeface="Segoe UI" charset="0"/>
                        <a:cs typeface="Segoe UI" charset="0"/>
                      </a:endParaRPr>
                    </a:p>
                    <a:p>
                      <a:pPr algn="ctr">
                        <a:lnSpc>
                          <a:spcPct val="115000"/>
                        </a:lnSpc>
                        <a:spcAft>
                          <a:spcPts val="0"/>
                        </a:spcAft>
                      </a:pPr>
                      <a:r>
                        <a:rPr lang="en-US" sz="2500" b="1">
                          <a:effectLst/>
                          <a:latin typeface="Segoe UI" charset="0"/>
                          <a:ea typeface="Segoe UI" charset="0"/>
                          <a:cs typeface="Segoe UI" charset="0"/>
                        </a:rPr>
                        <a:t>effects</a:t>
                      </a:r>
                      <a:endParaRPr lang="en-US" sz="2500">
                        <a:effectLst/>
                        <a:latin typeface="Segoe UI" charset="0"/>
                        <a:ea typeface="Segoe UI" charset="0"/>
                        <a:cs typeface="Segoe U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ctr">
                        <a:lnSpc>
                          <a:spcPct val="115000"/>
                        </a:lnSpc>
                        <a:spcAft>
                          <a:spcPts val="0"/>
                        </a:spcAft>
                      </a:pPr>
                      <a:r>
                        <a:rPr lang="en-US" sz="2500" b="1">
                          <a:effectLst/>
                          <a:latin typeface="Segoe UI" charset="0"/>
                          <a:ea typeface="Segoe UI" charset="0"/>
                          <a:cs typeface="Segoe UI" charset="0"/>
                        </a:rPr>
                        <a:t>Patients with side effect</a:t>
                      </a:r>
                      <a:endParaRPr lang="en-US" sz="2500">
                        <a:effectLst/>
                        <a:latin typeface="Segoe UI" charset="0"/>
                        <a:ea typeface="Segoe UI" charset="0"/>
                        <a:cs typeface="Segoe U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a:lnSpc>
                          <a:spcPct val="115000"/>
                        </a:lnSpc>
                        <a:spcAft>
                          <a:spcPts val="0"/>
                        </a:spcAft>
                      </a:pPr>
                      <a:r>
                        <a:rPr lang="en-US" sz="2500" b="1">
                          <a:effectLst/>
                          <a:latin typeface="Segoe UI" charset="0"/>
                          <a:ea typeface="Segoe UI" charset="0"/>
                          <a:cs typeface="Segoe UI" charset="0"/>
                        </a:rPr>
                        <a:t>Time to Occurrence of side effect (in days)</a:t>
                      </a:r>
                      <a:endParaRPr lang="en-US" sz="2500">
                        <a:effectLst/>
                        <a:latin typeface="Segoe UI" charset="0"/>
                        <a:ea typeface="Segoe UI" charset="0"/>
                        <a:cs typeface="Segoe U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4800">
                <a:tc vMerge="1">
                  <a:txBody>
                    <a:bodyPr/>
                    <a:lstStyle/>
                    <a:p>
                      <a:endParaRPr lang="en-US"/>
                    </a:p>
                  </a:txBody>
                  <a:tcPr/>
                </a:tc>
                <a:tc rowSpan="2">
                  <a:txBody>
                    <a:bodyPr/>
                    <a:lstStyle/>
                    <a:p>
                      <a:pPr algn="ctr">
                        <a:lnSpc>
                          <a:spcPct val="115000"/>
                        </a:lnSpc>
                        <a:spcAft>
                          <a:spcPts val="0"/>
                        </a:spcAft>
                      </a:pPr>
                      <a:r>
                        <a:rPr lang="en-US" sz="2500" b="1">
                          <a:effectLst/>
                          <a:latin typeface="Segoe UI" charset="0"/>
                          <a:ea typeface="Segoe UI" charset="0"/>
                          <a:cs typeface="Segoe UI" charset="0"/>
                        </a:rPr>
                        <a:t>33</a:t>
                      </a:r>
                      <a:endParaRPr lang="en-US" sz="2500">
                        <a:effectLst/>
                        <a:latin typeface="Segoe UI" charset="0"/>
                        <a:ea typeface="Segoe UI" charset="0"/>
                        <a:cs typeface="Segoe UI" charset="0"/>
                      </a:endParaRPr>
                    </a:p>
                    <a:p>
                      <a:pPr algn="ctr">
                        <a:lnSpc>
                          <a:spcPct val="115000"/>
                        </a:lnSpc>
                        <a:spcAft>
                          <a:spcPts val="0"/>
                        </a:spcAft>
                      </a:pPr>
                      <a:r>
                        <a:rPr lang="en-US" sz="2500" b="1">
                          <a:effectLst/>
                          <a:latin typeface="Segoe UI" charset="0"/>
                          <a:ea typeface="Segoe UI" charset="0"/>
                          <a:cs typeface="Segoe UI" charset="0"/>
                        </a:rPr>
                        <a:t> </a:t>
                      </a:r>
                      <a:endParaRPr lang="en-US" sz="2500">
                        <a:effectLst/>
                        <a:latin typeface="Segoe UI" charset="0"/>
                        <a:ea typeface="Segoe UI" charset="0"/>
                        <a:cs typeface="Segoe UI" charset="0"/>
                      </a:endParaRPr>
                    </a:p>
                    <a:p>
                      <a:pPr algn="ctr">
                        <a:lnSpc>
                          <a:spcPct val="115000"/>
                        </a:lnSpc>
                        <a:spcAft>
                          <a:spcPts val="0"/>
                        </a:spcAft>
                      </a:pPr>
                      <a:r>
                        <a:rPr lang="en-US" sz="2500" b="1">
                          <a:effectLst/>
                          <a:latin typeface="Segoe UI" charset="0"/>
                          <a:ea typeface="Segoe UI" charset="0"/>
                          <a:cs typeface="Segoe UI" charset="0"/>
                        </a:rPr>
                        <a:t>n (%)</a:t>
                      </a:r>
                      <a:endParaRPr lang="en-US" sz="2500">
                        <a:effectLst/>
                        <a:latin typeface="Segoe UI" charset="0"/>
                        <a:ea typeface="Segoe UI" charset="0"/>
                        <a:cs typeface="Segoe UI"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15000"/>
                        </a:lnSpc>
                        <a:spcAft>
                          <a:spcPts val="0"/>
                        </a:spcAft>
                      </a:pPr>
                      <a:r>
                        <a:rPr lang="en-US" sz="2500" b="1">
                          <a:effectLst/>
                          <a:latin typeface="Segoe UI" charset="0"/>
                          <a:ea typeface="Segoe UI" charset="0"/>
                          <a:cs typeface="Segoe UI" charset="0"/>
                        </a:rPr>
                        <a:t>35</a:t>
                      </a:r>
                      <a:endParaRPr lang="en-US" sz="2500">
                        <a:effectLst/>
                        <a:latin typeface="Segoe UI" charset="0"/>
                        <a:ea typeface="Segoe UI" charset="0"/>
                        <a:cs typeface="Segoe UI" charset="0"/>
                      </a:endParaRPr>
                    </a:p>
                    <a:p>
                      <a:pPr algn="ctr">
                        <a:lnSpc>
                          <a:spcPct val="115000"/>
                        </a:lnSpc>
                        <a:spcAft>
                          <a:spcPts val="0"/>
                        </a:spcAft>
                      </a:pPr>
                      <a:r>
                        <a:rPr lang="en-US" sz="2500" b="1">
                          <a:effectLst/>
                          <a:latin typeface="Segoe UI" charset="0"/>
                          <a:ea typeface="Segoe UI" charset="0"/>
                          <a:cs typeface="Segoe UI" charset="0"/>
                        </a:rPr>
                        <a:t> </a:t>
                      </a:r>
                      <a:endParaRPr lang="en-US" sz="2500">
                        <a:effectLst/>
                        <a:latin typeface="Segoe UI" charset="0"/>
                        <a:ea typeface="Segoe UI" charset="0"/>
                        <a:cs typeface="Segoe UI" charset="0"/>
                      </a:endParaRPr>
                    </a:p>
                    <a:p>
                      <a:pPr algn="ctr">
                        <a:lnSpc>
                          <a:spcPct val="115000"/>
                        </a:lnSpc>
                        <a:spcAft>
                          <a:spcPts val="0"/>
                        </a:spcAft>
                      </a:pPr>
                      <a:r>
                        <a:rPr lang="en-US" sz="2500" b="1">
                          <a:effectLst/>
                          <a:latin typeface="Segoe UI" charset="0"/>
                          <a:ea typeface="Segoe UI" charset="0"/>
                          <a:cs typeface="Segoe UI" charset="0"/>
                        </a:rPr>
                        <a:t>n (%)</a:t>
                      </a:r>
                      <a:endParaRPr lang="en-US" sz="2500">
                        <a:effectLst/>
                        <a:latin typeface="Segoe UI" charset="0"/>
                        <a:ea typeface="Segoe UI" charset="0"/>
                        <a:cs typeface="Segoe UI"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a:lnSpc>
                          <a:spcPct val="115000"/>
                        </a:lnSpc>
                        <a:spcAft>
                          <a:spcPts val="0"/>
                        </a:spcAft>
                      </a:pPr>
                      <a:r>
                        <a:rPr lang="en-US" sz="2500" b="1">
                          <a:effectLst/>
                          <a:latin typeface="Segoe UI" charset="0"/>
                          <a:ea typeface="Segoe UI" charset="0"/>
                          <a:cs typeface="Segoe UI" charset="0"/>
                        </a:rPr>
                        <a:t>Fisher’s exact test </a:t>
                      </a:r>
                      <a:endParaRPr lang="en-US" sz="2500">
                        <a:effectLst/>
                        <a:latin typeface="Segoe UI" charset="0"/>
                        <a:ea typeface="Segoe UI" charset="0"/>
                        <a:cs typeface="Segoe UI" charset="0"/>
                      </a:endParaRPr>
                    </a:p>
                    <a:p>
                      <a:pPr algn="ctr">
                        <a:lnSpc>
                          <a:spcPct val="115000"/>
                        </a:lnSpc>
                        <a:spcAft>
                          <a:spcPts val="0"/>
                        </a:spcAft>
                      </a:pPr>
                      <a:r>
                        <a:rPr lang="en-US" sz="2500" b="1">
                          <a:effectLst/>
                          <a:latin typeface="Segoe UI" charset="0"/>
                          <a:ea typeface="Segoe UI" charset="0"/>
                          <a:cs typeface="Segoe UI" charset="0"/>
                        </a:rPr>
                        <a:t>p-value</a:t>
                      </a:r>
                      <a:endParaRPr lang="en-US" sz="2500">
                        <a:effectLst/>
                        <a:latin typeface="Segoe UI" charset="0"/>
                        <a:ea typeface="Segoe UI" charset="0"/>
                        <a:cs typeface="Segoe UI"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lnSpc>
                          <a:spcPct val="115000"/>
                        </a:lnSpc>
                        <a:spcAft>
                          <a:spcPts val="0"/>
                        </a:spcAft>
                      </a:pPr>
                      <a:r>
                        <a:rPr lang="en-US" sz="2500" b="1">
                          <a:effectLst/>
                          <a:latin typeface="Segoe UI" charset="0"/>
                          <a:ea typeface="Segoe UI" charset="0"/>
                          <a:cs typeface="Segoe UI" charset="0"/>
                        </a:rPr>
                        <a:t>33</a:t>
                      </a:r>
                      <a:endParaRPr lang="en-US" sz="2500">
                        <a:effectLst/>
                        <a:latin typeface="Segoe UI" charset="0"/>
                        <a:ea typeface="Segoe UI" charset="0"/>
                        <a:cs typeface="Segoe UI"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0"/>
                        </a:spcAft>
                      </a:pPr>
                      <a:r>
                        <a:rPr lang="en-US" sz="2500" b="1">
                          <a:effectLst/>
                          <a:latin typeface="Segoe UI" charset="0"/>
                          <a:ea typeface="Segoe UI" charset="0"/>
                          <a:cs typeface="Segoe UI" charset="0"/>
                        </a:rPr>
                        <a:t>35</a:t>
                      </a:r>
                      <a:endParaRPr lang="en-US" sz="2500">
                        <a:effectLst/>
                        <a:latin typeface="Segoe UI" charset="0"/>
                        <a:ea typeface="Segoe UI" charset="0"/>
                        <a:cs typeface="Segoe UI"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rowSpan="2">
                  <a:txBody>
                    <a:bodyPr/>
                    <a:lstStyle/>
                    <a:p>
                      <a:pPr algn="ctr">
                        <a:lnSpc>
                          <a:spcPct val="115000"/>
                        </a:lnSpc>
                        <a:spcAft>
                          <a:spcPts val="0"/>
                        </a:spcAft>
                      </a:pPr>
                      <a:r>
                        <a:rPr lang="en-US" sz="2500" b="1">
                          <a:effectLst/>
                          <a:latin typeface="Segoe UI" charset="0"/>
                          <a:ea typeface="Segoe UI" charset="0"/>
                          <a:cs typeface="Segoe UI" charset="0"/>
                        </a:rPr>
                        <a:t>Log Rank Test (Mantel-Cox)</a:t>
                      </a:r>
                      <a:endParaRPr lang="en-US" sz="2500">
                        <a:effectLst/>
                        <a:latin typeface="Segoe UI" charset="0"/>
                        <a:ea typeface="Segoe UI" charset="0"/>
                        <a:cs typeface="Segoe UI" charset="0"/>
                      </a:endParaRPr>
                    </a:p>
                    <a:p>
                      <a:pPr algn="ctr">
                        <a:lnSpc>
                          <a:spcPct val="115000"/>
                        </a:lnSpc>
                        <a:spcAft>
                          <a:spcPts val="0"/>
                        </a:spcAft>
                      </a:pPr>
                      <a:r>
                        <a:rPr lang="en-US" sz="2500" b="1">
                          <a:effectLst/>
                          <a:latin typeface="Segoe UI" charset="0"/>
                          <a:ea typeface="Segoe UI" charset="0"/>
                          <a:cs typeface="Segoe UI" charset="0"/>
                        </a:rPr>
                        <a:t>p-value</a:t>
                      </a:r>
                      <a:endParaRPr lang="en-US" sz="2500">
                        <a:effectLst/>
                        <a:latin typeface="Segoe UI" charset="0"/>
                        <a:ea typeface="Segoe UI" charset="0"/>
                        <a:cs typeface="Segoe UI"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2500">
                          <a:effectLst/>
                          <a:latin typeface="Segoe UI" charset="0"/>
                          <a:ea typeface="Segoe UI" charset="0"/>
                          <a:cs typeface="Segoe UI"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3048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a:lnSpc>
                          <a:spcPct val="115000"/>
                        </a:lnSpc>
                        <a:spcAft>
                          <a:spcPts val="0"/>
                        </a:spcAft>
                      </a:pPr>
                      <a:r>
                        <a:rPr lang="en-US" sz="2500" b="1">
                          <a:effectLst/>
                          <a:latin typeface="Segoe UI" charset="0"/>
                          <a:ea typeface="Segoe UI" charset="0"/>
                          <a:cs typeface="Segoe UI" charset="0"/>
                        </a:rPr>
                        <a:t>Mean</a:t>
                      </a:r>
                      <a:endParaRPr lang="en-US" sz="2500">
                        <a:effectLst/>
                        <a:latin typeface="Segoe UI" charset="0"/>
                        <a:ea typeface="Segoe UI" charset="0"/>
                        <a:cs typeface="Segoe U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lnSpc>
                          <a:spcPct val="115000"/>
                        </a:lnSpc>
                        <a:spcAft>
                          <a:spcPts val="0"/>
                        </a:spcAft>
                      </a:pPr>
                      <a:r>
                        <a:rPr lang="en-US" sz="2500" b="1">
                          <a:effectLst/>
                          <a:latin typeface="Segoe UI" charset="0"/>
                          <a:ea typeface="Segoe UI" charset="0"/>
                          <a:cs typeface="Segoe UI" charset="0"/>
                        </a:rPr>
                        <a:t>95% CI</a:t>
                      </a:r>
                      <a:endParaRPr lang="en-US" sz="2500">
                        <a:effectLst/>
                        <a:latin typeface="Segoe UI" charset="0"/>
                        <a:ea typeface="Segoe UI" charset="0"/>
                        <a:cs typeface="Segoe U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b="1">
                          <a:effectLst/>
                          <a:latin typeface="Segoe UI" charset="0"/>
                          <a:ea typeface="Segoe UI" charset="0"/>
                          <a:cs typeface="Segoe UI" charset="0"/>
                        </a:rPr>
                        <a:t>Mean</a:t>
                      </a:r>
                      <a:endParaRPr lang="en-US" sz="2500">
                        <a:effectLst/>
                        <a:latin typeface="Segoe UI" charset="0"/>
                        <a:ea typeface="Segoe UI" charset="0"/>
                        <a:cs typeface="Segoe U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b="1">
                          <a:effectLst/>
                          <a:latin typeface="Segoe UI" charset="0"/>
                          <a:ea typeface="Segoe UI" charset="0"/>
                          <a:cs typeface="Segoe UI" charset="0"/>
                        </a:rPr>
                        <a:t>95% CI</a:t>
                      </a:r>
                      <a:endParaRPr lang="en-US" sz="2500">
                        <a:effectLst/>
                        <a:latin typeface="Segoe UI" charset="0"/>
                        <a:ea typeface="Segoe UI" charset="0"/>
                        <a:cs typeface="Segoe UI"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nSpc>
                          <a:spcPct val="115000"/>
                        </a:lnSpc>
                        <a:spcAft>
                          <a:spcPts val="1000"/>
                        </a:spcAft>
                      </a:pPr>
                      <a:r>
                        <a:rPr lang="en-US" sz="2500">
                          <a:effectLst/>
                          <a:latin typeface="Segoe UI" charset="0"/>
                          <a:ea typeface="Segoe UI" charset="0"/>
                          <a:cs typeface="Segoe UI"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2"/>
                  </a:ext>
                </a:extLst>
              </a:tr>
              <a:tr h="193675">
                <a:tc>
                  <a:txBody>
                    <a:bodyPr/>
                    <a:lstStyle/>
                    <a:p>
                      <a:pPr>
                        <a:lnSpc>
                          <a:spcPct val="115000"/>
                        </a:lnSpc>
                        <a:spcAft>
                          <a:spcPts val="0"/>
                        </a:spcAft>
                      </a:pPr>
                      <a:r>
                        <a:rPr lang="en-US" sz="2500">
                          <a:effectLst/>
                          <a:latin typeface="Segoe UI" charset="0"/>
                          <a:ea typeface="Segoe UI" charset="0"/>
                          <a:cs typeface="Segoe UI" charset="0"/>
                        </a:rPr>
                        <a:t>Xerostomia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15 (44.1%)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28 (49.1%)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0.670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en-US" sz="2500">
                          <a:effectLst/>
                          <a:latin typeface="Segoe UI" charset="0"/>
                          <a:ea typeface="Segoe UI" charset="0"/>
                          <a:cs typeface="Segoe UI" charset="0"/>
                        </a:rPr>
                        <a:t>59.0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lnSpc>
                          <a:spcPct val="115000"/>
                        </a:lnSpc>
                        <a:spcAft>
                          <a:spcPts val="0"/>
                        </a:spcAft>
                      </a:pPr>
                      <a:r>
                        <a:rPr lang="en-US" sz="2500">
                          <a:effectLst/>
                          <a:latin typeface="Segoe UI" charset="0"/>
                          <a:ea typeface="Segoe UI" charset="0"/>
                          <a:cs typeface="Segoe UI" charset="0"/>
                        </a:rPr>
                        <a:t>[45.0, 73.0]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104.1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[78.7, 129.6]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0.523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2500">
                          <a:effectLst/>
                          <a:latin typeface="Segoe UI" charset="0"/>
                          <a:ea typeface="Segoe UI" charset="0"/>
                          <a:cs typeface="Segoe UI"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3"/>
                  </a:ext>
                </a:extLst>
              </a:tr>
              <a:tr h="222250">
                <a:tc>
                  <a:txBody>
                    <a:bodyPr/>
                    <a:lstStyle/>
                    <a:p>
                      <a:pPr>
                        <a:lnSpc>
                          <a:spcPct val="115000"/>
                        </a:lnSpc>
                        <a:spcAft>
                          <a:spcPts val="0"/>
                        </a:spcAft>
                      </a:pPr>
                      <a:r>
                        <a:rPr lang="en-US" sz="2500">
                          <a:effectLst/>
                          <a:latin typeface="Segoe UI" charset="0"/>
                          <a:ea typeface="Segoe UI" charset="0"/>
                          <a:cs typeface="Segoe UI" charset="0"/>
                        </a:rPr>
                        <a:t>Dysphagia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14 (41.2%)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24 (42.1%)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en-US" sz="2500">
                          <a:effectLst/>
                          <a:latin typeface="Segoe UI" charset="0"/>
                          <a:ea typeface="Segoe UI" charset="0"/>
                          <a:cs typeface="Segoe UI" charset="0"/>
                        </a:rPr>
                        <a:t>63.1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lnSpc>
                          <a:spcPct val="115000"/>
                        </a:lnSpc>
                        <a:spcAft>
                          <a:spcPts val="0"/>
                        </a:spcAft>
                      </a:pPr>
                      <a:r>
                        <a:rPr lang="en-US" sz="2500">
                          <a:effectLst/>
                          <a:latin typeface="Segoe UI" charset="0"/>
                          <a:ea typeface="Segoe UI" charset="0"/>
                          <a:cs typeface="Segoe UI" charset="0"/>
                        </a:rPr>
                        <a:t>[49.8, 76.4]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119.7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[95.0, 144.5]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0.860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2500">
                          <a:effectLst/>
                          <a:latin typeface="Segoe UI" charset="0"/>
                          <a:ea typeface="Segoe UI" charset="0"/>
                          <a:cs typeface="Segoe UI"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4"/>
                  </a:ext>
                </a:extLst>
              </a:tr>
              <a:tr h="190500">
                <a:tc>
                  <a:txBody>
                    <a:bodyPr/>
                    <a:lstStyle/>
                    <a:p>
                      <a:pPr>
                        <a:lnSpc>
                          <a:spcPct val="115000"/>
                        </a:lnSpc>
                        <a:spcAft>
                          <a:spcPts val="0"/>
                        </a:spcAft>
                      </a:pPr>
                      <a:r>
                        <a:rPr lang="en-US" sz="2500">
                          <a:effectLst/>
                          <a:latin typeface="Segoe UI" charset="0"/>
                          <a:ea typeface="Segoe UI" charset="0"/>
                          <a:cs typeface="Segoe UI" charset="0"/>
                        </a:rPr>
                        <a:t>Mucositis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14 (41.2%)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25 (43.9%)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0.830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en-US" sz="2500">
                          <a:effectLst/>
                          <a:latin typeface="Segoe UI" charset="0"/>
                          <a:ea typeface="Segoe UI" charset="0"/>
                          <a:cs typeface="Segoe UI" charset="0"/>
                        </a:rPr>
                        <a:t>63.6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lnSpc>
                          <a:spcPct val="115000"/>
                        </a:lnSpc>
                        <a:spcAft>
                          <a:spcPts val="0"/>
                        </a:spcAft>
                      </a:pPr>
                      <a:r>
                        <a:rPr lang="en-US" sz="2500">
                          <a:effectLst/>
                          <a:latin typeface="Segoe UI" charset="0"/>
                          <a:ea typeface="Segoe UI" charset="0"/>
                          <a:cs typeface="Segoe UI" charset="0"/>
                        </a:rPr>
                        <a:t>[50.5, 76.7]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116.2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[91.3, 141.0]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0.664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2500">
                          <a:effectLst/>
                          <a:latin typeface="Segoe UI" charset="0"/>
                          <a:ea typeface="Segoe UI" charset="0"/>
                          <a:cs typeface="Segoe UI"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5"/>
                  </a:ext>
                </a:extLst>
              </a:tr>
              <a:tr h="190500">
                <a:tc>
                  <a:txBody>
                    <a:bodyPr/>
                    <a:lstStyle/>
                    <a:p>
                      <a:pPr>
                        <a:lnSpc>
                          <a:spcPct val="115000"/>
                        </a:lnSpc>
                        <a:spcAft>
                          <a:spcPts val="0"/>
                        </a:spcAft>
                      </a:pPr>
                      <a:r>
                        <a:rPr lang="en-US" sz="2500">
                          <a:effectLst/>
                          <a:latin typeface="Segoe UI" charset="0"/>
                          <a:ea typeface="Segoe UI" charset="0"/>
                          <a:cs typeface="Segoe UI" charset="0"/>
                        </a:rPr>
                        <a:t>Aguesia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10 (29.4%)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20 (35.1%)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0.649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en-US" sz="2500">
                          <a:effectLst/>
                          <a:latin typeface="Segoe UI" charset="0"/>
                          <a:ea typeface="Segoe UI" charset="0"/>
                          <a:cs typeface="Segoe UI" charset="0"/>
                        </a:rPr>
                        <a:t>71.1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lnSpc>
                          <a:spcPct val="115000"/>
                        </a:lnSpc>
                        <a:spcAft>
                          <a:spcPts val="0"/>
                        </a:spcAft>
                      </a:pPr>
                      <a:r>
                        <a:rPr lang="en-US" sz="2500">
                          <a:effectLst/>
                          <a:latin typeface="Segoe UI" charset="0"/>
                          <a:ea typeface="Segoe UI" charset="0"/>
                          <a:cs typeface="Segoe UI" charset="0"/>
                        </a:rPr>
                        <a:t>[58.1,  84.1]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132.4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[107.8,  157.1]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0.488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2500">
                          <a:effectLst/>
                          <a:latin typeface="Segoe UI" charset="0"/>
                          <a:ea typeface="Segoe UI" charset="0"/>
                          <a:cs typeface="Segoe UI"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6"/>
                  </a:ext>
                </a:extLst>
              </a:tr>
              <a:tr h="222250">
                <a:tc>
                  <a:txBody>
                    <a:bodyPr/>
                    <a:lstStyle/>
                    <a:p>
                      <a:pPr>
                        <a:lnSpc>
                          <a:spcPct val="115000"/>
                        </a:lnSpc>
                        <a:spcAft>
                          <a:spcPts val="0"/>
                        </a:spcAft>
                      </a:pPr>
                      <a:r>
                        <a:rPr lang="en-US" sz="2500">
                          <a:effectLst/>
                          <a:latin typeface="Segoe UI" charset="0"/>
                          <a:ea typeface="Segoe UI" charset="0"/>
                          <a:cs typeface="Segoe UI" charset="0"/>
                        </a:rPr>
                        <a:t>Dry desquamation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14 (41.2%)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16 (28.1%)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0.251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en-US" sz="2500">
                          <a:effectLst/>
                          <a:latin typeface="Segoe UI" charset="0"/>
                          <a:ea typeface="Segoe UI" charset="0"/>
                          <a:cs typeface="Segoe UI" charset="0"/>
                        </a:rPr>
                        <a:t>47.3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lnSpc>
                          <a:spcPct val="115000"/>
                        </a:lnSpc>
                        <a:spcAft>
                          <a:spcPts val="0"/>
                        </a:spcAft>
                      </a:pPr>
                      <a:r>
                        <a:rPr lang="en-US" sz="2500">
                          <a:effectLst/>
                          <a:latin typeface="Segoe UI" charset="0"/>
                          <a:ea typeface="Segoe UI" charset="0"/>
                          <a:cs typeface="Segoe UI" charset="0"/>
                        </a:rPr>
                        <a:t>[40.6, 54.0]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150.5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[128.9,  172.1]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0.185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2500">
                          <a:effectLst/>
                          <a:latin typeface="Segoe UI" charset="0"/>
                          <a:ea typeface="Segoe UI" charset="0"/>
                          <a:cs typeface="Segoe UI"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7"/>
                  </a:ext>
                </a:extLst>
              </a:tr>
              <a:tr h="222250">
                <a:tc>
                  <a:txBody>
                    <a:bodyPr/>
                    <a:lstStyle/>
                    <a:p>
                      <a:pPr>
                        <a:lnSpc>
                          <a:spcPct val="115000"/>
                        </a:lnSpc>
                        <a:spcAft>
                          <a:spcPts val="0"/>
                        </a:spcAft>
                      </a:pPr>
                      <a:r>
                        <a:rPr lang="en-US" sz="2500">
                          <a:effectLst/>
                          <a:latin typeface="Segoe UI" charset="0"/>
                          <a:ea typeface="Segoe UI" charset="0"/>
                          <a:cs typeface="Segoe UI" charset="0"/>
                        </a:rPr>
                        <a:t>Wet desquamation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6 (17.6%)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14 (24.6%)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0.602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en-US" sz="2500">
                          <a:effectLst/>
                          <a:latin typeface="Segoe UI" charset="0"/>
                          <a:ea typeface="Segoe UI" charset="0"/>
                          <a:cs typeface="Segoe UI" charset="0"/>
                        </a:rPr>
                        <a:t>83.5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a:lnSpc>
                          <a:spcPct val="115000"/>
                        </a:lnSpc>
                        <a:spcAft>
                          <a:spcPts val="0"/>
                        </a:spcAft>
                      </a:pPr>
                      <a:r>
                        <a:rPr lang="en-US" sz="2500">
                          <a:effectLst/>
                          <a:latin typeface="Segoe UI" charset="0"/>
                          <a:ea typeface="Segoe UI" charset="0"/>
                          <a:cs typeface="Segoe UI" charset="0"/>
                        </a:rPr>
                        <a:t>[74.4,  92.5]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156.6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[135.8,  177.5]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500">
                          <a:effectLst/>
                          <a:latin typeface="Segoe UI" charset="0"/>
                          <a:ea typeface="Segoe UI" charset="0"/>
                          <a:cs typeface="Segoe UI" charset="0"/>
                        </a:rPr>
                        <a:t>0.394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2500" dirty="0">
                          <a:effectLst/>
                          <a:latin typeface="Segoe UI" charset="0"/>
                          <a:ea typeface="Segoe UI" charset="0"/>
                          <a:cs typeface="Segoe UI"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8"/>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71380179"/>
              </p:ext>
            </p:extLst>
          </p:nvPr>
        </p:nvGraphicFramePr>
        <p:xfrm>
          <a:off x="34819680" y="17578556"/>
          <a:ext cx="14340757" cy="3481451"/>
        </p:xfrm>
        <a:graphic>
          <a:graphicData uri="http://schemas.openxmlformats.org/drawingml/2006/table">
            <a:tbl>
              <a:tblPr/>
              <a:tblGrid>
                <a:gridCol w="1609515">
                  <a:extLst>
                    <a:ext uri="{9D8B030D-6E8A-4147-A177-3AD203B41FA5}">
                      <a16:colId xmlns:a16="http://schemas.microsoft.com/office/drawing/2014/main" val="20000"/>
                    </a:ext>
                  </a:extLst>
                </a:gridCol>
                <a:gridCol w="1609515">
                  <a:extLst>
                    <a:ext uri="{9D8B030D-6E8A-4147-A177-3AD203B41FA5}">
                      <a16:colId xmlns:a16="http://schemas.microsoft.com/office/drawing/2014/main" val="20001"/>
                    </a:ext>
                  </a:extLst>
                </a:gridCol>
                <a:gridCol w="2616563">
                  <a:extLst>
                    <a:ext uri="{9D8B030D-6E8A-4147-A177-3AD203B41FA5}">
                      <a16:colId xmlns:a16="http://schemas.microsoft.com/office/drawing/2014/main" val="20002"/>
                    </a:ext>
                  </a:extLst>
                </a:gridCol>
                <a:gridCol w="2616563">
                  <a:extLst>
                    <a:ext uri="{9D8B030D-6E8A-4147-A177-3AD203B41FA5}">
                      <a16:colId xmlns:a16="http://schemas.microsoft.com/office/drawing/2014/main" val="20003"/>
                    </a:ext>
                  </a:extLst>
                </a:gridCol>
                <a:gridCol w="1962867">
                  <a:extLst>
                    <a:ext uri="{9D8B030D-6E8A-4147-A177-3AD203B41FA5}">
                      <a16:colId xmlns:a16="http://schemas.microsoft.com/office/drawing/2014/main" val="20004"/>
                    </a:ext>
                  </a:extLst>
                </a:gridCol>
                <a:gridCol w="1962867">
                  <a:extLst>
                    <a:ext uri="{9D8B030D-6E8A-4147-A177-3AD203B41FA5}">
                      <a16:colId xmlns:a16="http://schemas.microsoft.com/office/drawing/2014/main" val="20005"/>
                    </a:ext>
                  </a:extLst>
                </a:gridCol>
                <a:gridCol w="1962867">
                  <a:extLst>
                    <a:ext uri="{9D8B030D-6E8A-4147-A177-3AD203B41FA5}">
                      <a16:colId xmlns:a16="http://schemas.microsoft.com/office/drawing/2014/main" val="20006"/>
                    </a:ext>
                  </a:extLst>
                </a:gridCol>
              </a:tblGrid>
              <a:tr h="0">
                <a:tc rowSpan="2">
                  <a:txBody>
                    <a:bodyPr/>
                    <a:lstStyle/>
                    <a:p>
                      <a:pPr algn="ctr">
                        <a:lnSpc>
                          <a:spcPct val="115000"/>
                        </a:lnSpc>
                        <a:spcAft>
                          <a:spcPts val="0"/>
                        </a:spcAft>
                      </a:pPr>
                      <a:r>
                        <a:rPr lang="en-US" sz="2800">
                          <a:effectLst/>
                          <a:latin typeface="Segoe UI" charset="0"/>
                          <a:ea typeface="Segoe UI" charset="0"/>
                          <a:cs typeface="Segoe UI" charset="0"/>
                        </a:rPr>
                        <a:t> </a:t>
                      </a:r>
                    </a:p>
                    <a:p>
                      <a:pPr algn="ctr">
                        <a:lnSpc>
                          <a:spcPct val="115000"/>
                        </a:lnSpc>
                        <a:spcAft>
                          <a:spcPts val="0"/>
                        </a:spcAft>
                      </a:pPr>
                      <a:r>
                        <a:rPr lang="en-US" sz="2800">
                          <a:effectLst/>
                          <a:latin typeface="Segoe UI" charset="0"/>
                          <a:ea typeface="Segoe UI" charset="0"/>
                          <a:cs typeface="Segoe UI" charset="0"/>
                        </a:rPr>
                        <a:t>Tomo</a:t>
                      </a:r>
                    </a:p>
                    <a:p>
                      <a:pPr algn="ctr">
                        <a:lnSpc>
                          <a:spcPct val="115000"/>
                        </a:lnSpc>
                        <a:spcAft>
                          <a:spcPts val="0"/>
                        </a:spcAft>
                      </a:pPr>
                      <a:r>
                        <a:rPr lang="en-US" sz="2800">
                          <a:effectLst/>
                          <a:latin typeface="Segoe UI" charset="0"/>
                          <a:ea typeface="Segoe UI" charset="0"/>
                          <a:cs typeface="Segoe UI" charset="0"/>
                        </a:rPr>
                        <a:t>Fraction</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5">
                  <a:txBody>
                    <a:bodyPr/>
                    <a:lstStyle/>
                    <a:p>
                      <a:pPr algn="ctr">
                        <a:lnSpc>
                          <a:spcPct val="115000"/>
                        </a:lnSpc>
                        <a:spcAft>
                          <a:spcPts val="0"/>
                        </a:spcAft>
                      </a:pPr>
                      <a:r>
                        <a:rPr lang="en-US" sz="2800">
                          <a:effectLst/>
                          <a:latin typeface="Segoe UI" charset="0"/>
                          <a:ea typeface="Segoe UI" charset="0"/>
                          <a:cs typeface="Segoe UI" charset="0"/>
                        </a:rPr>
                        <a:t>Outcome</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a:lnSpc>
                          <a:spcPct val="115000"/>
                        </a:lnSpc>
                        <a:spcAft>
                          <a:spcPts val="0"/>
                        </a:spcAft>
                      </a:pPr>
                      <a:r>
                        <a:rPr lang="en-US" sz="2800">
                          <a:effectLst/>
                          <a:latin typeface="Segoe UI" charset="0"/>
                          <a:ea typeface="Segoe UI" charset="0"/>
                          <a:cs typeface="Segoe UI" charset="0"/>
                        </a:rPr>
                        <a:t>p-value (likelihood ratio test)</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vMerge="1">
                  <a:txBody>
                    <a:bodyPr/>
                    <a:lstStyle/>
                    <a:p>
                      <a:endParaRPr lang="en-US"/>
                    </a:p>
                  </a:txBody>
                  <a:tcPr/>
                </a:tc>
                <a:tc>
                  <a:txBody>
                    <a:bodyPr/>
                    <a:lstStyle/>
                    <a:p>
                      <a:pPr algn="ctr">
                        <a:lnSpc>
                          <a:spcPct val="115000"/>
                        </a:lnSpc>
                        <a:spcAft>
                          <a:spcPts val="0"/>
                        </a:spcAft>
                      </a:pPr>
                      <a:r>
                        <a:rPr lang="en-US" sz="2800">
                          <a:effectLst/>
                          <a:latin typeface="Segoe UI" charset="0"/>
                          <a:ea typeface="Segoe UI" charset="0"/>
                          <a:cs typeface="Segoe UI" charset="0"/>
                        </a:rPr>
                        <a:t>Improved</a:t>
                      </a: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Died</a:t>
                      </a: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No improvement</a:t>
                      </a: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Re-RT</a:t>
                      </a: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Lost to ff-up</a:t>
                      </a: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10001"/>
                  </a:ext>
                </a:extLst>
              </a:tr>
              <a:tr h="0">
                <a:tc rowSpan="2">
                  <a:txBody>
                    <a:bodyPr/>
                    <a:lstStyle/>
                    <a:p>
                      <a:pPr algn="ctr">
                        <a:lnSpc>
                          <a:spcPct val="115000"/>
                        </a:lnSpc>
                        <a:spcAft>
                          <a:spcPts val="0"/>
                        </a:spcAft>
                      </a:pPr>
                      <a:r>
                        <a:rPr lang="en-US" sz="2800">
                          <a:effectLst/>
                          <a:latin typeface="Segoe UI" charset="0"/>
                          <a:ea typeface="Segoe UI" charset="0"/>
                          <a:cs typeface="Segoe UI" charset="0"/>
                        </a:rPr>
                        <a:t>33</a:t>
                      </a:r>
                    </a:p>
                    <a:p>
                      <a:pPr algn="ctr">
                        <a:lnSpc>
                          <a:spcPct val="115000"/>
                        </a:lnSpc>
                        <a:spcAft>
                          <a:spcPts val="0"/>
                        </a:spcAft>
                      </a:pPr>
                      <a:r>
                        <a:rPr lang="en-US" sz="2800">
                          <a:effectLst/>
                          <a:latin typeface="Segoe UI" charset="0"/>
                          <a:ea typeface="Segoe UI" charset="0"/>
                          <a:cs typeface="Segoe UI" charset="0"/>
                        </a:rPr>
                        <a:t>(n = 34)</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14</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1</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3</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2</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14</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ctr">
                        <a:lnSpc>
                          <a:spcPct val="115000"/>
                        </a:lnSpc>
                        <a:spcAft>
                          <a:spcPts val="0"/>
                        </a:spcAft>
                      </a:pPr>
                      <a:r>
                        <a:rPr lang="en-US" sz="2800">
                          <a:effectLst/>
                          <a:latin typeface="Segoe UI" charset="0"/>
                          <a:ea typeface="Segoe UI" charset="0"/>
                          <a:cs typeface="Segoe UI" charset="0"/>
                        </a:rPr>
                        <a:t>0.511</a:t>
                      </a:r>
                    </a:p>
                  </a:txBody>
                  <a:tcPr marL="19050" marR="19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vMerge="1">
                  <a:txBody>
                    <a:bodyPr/>
                    <a:lstStyle/>
                    <a:p>
                      <a:endParaRPr lang="en-US"/>
                    </a:p>
                  </a:txBody>
                  <a:tcPr/>
                </a:tc>
                <a:tc>
                  <a:txBody>
                    <a:bodyPr/>
                    <a:lstStyle/>
                    <a:p>
                      <a:pPr algn="ctr">
                        <a:lnSpc>
                          <a:spcPct val="115000"/>
                        </a:lnSpc>
                        <a:spcAft>
                          <a:spcPts val="0"/>
                        </a:spcAft>
                      </a:pPr>
                      <a:r>
                        <a:rPr lang="en-US" sz="2800">
                          <a:effectLst/>
                          <a:latin typeface="Segoe UI" charset="0"/>
                          <a:ea typeface="Segoe UI" charset="0"/>
                          <a:cs typeface="Segoe UI" charset="0"/>
                        </a:rPr>
                        <a:t>41.2%</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2.9%</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8.8%</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5.9%</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41.2%</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10003"/>
                  </a:ext>
                </a:extLst>
              </a:tr>
              <a:tr h="0">
                <a:tc rowSpan="2">
                  <a:txBody>
                    <a:bodyPr/>
                    <a:lstStyle/>
                    <a:p>
                      <a:pPr algn="ctr">
                        <a:lnSpc>
                          <a:spcPct val="115000"/>
                        </a:lnSpc>
                        <a:spcAft>
                          <a:spcPts val="0"/>
                        </a:spcAft>
                      </a:pPr>
                      <a:r>
                        <a:rPr lang="en-US" sz="2800">
                          <a:effectLst/>
                          <a:latin typeface="Segoe UI" charset="0"/>
                          <a:ea typeface="Segoe UI" charset="0"/>
                          <a:cs typeface="Segoe UI" charset="0"/>
                        </a:rPr>
                        <a:t>35</a:t>
                      </a:r>
                    </a:p>
                    <a:p>
                      <a:pPr algn="ctr">
                        <a:lnSpc>
                          <a:spcPct val="115000"/>
                        </a:lnSpc>
                        <a:spcAft>
                          <a:spcPts val="0"/>
                        </a:spcAft>
                      </a:pPr>
                      <a:r>
                        <a:rPr lang="en-US" sz="2800">
                          <a:effectLst/>
                          <a:latin typeface="Segoe UI" charset="0"/>
                          <a:ea typeface="Segoe UI" charset="0"/>
                          <a:cs typeface="Segoe UI" charset="0"/>
                        </a:rPr>
                        <a:t>(n = 57)</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20</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6</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4</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1</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26</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10004"/>
                  </a:ext>
                </a:extLst>
              </a:tr>
              <a:tr h="0">
                <a:tc vMerge="1">
                  <a:txBody>
                    <a:bodyPr/>
                    <a:lstStyle/>
                    <a:p>
                      <a:endParaRPr lang="en-US"/>
                    </a:p>
                  </a:txBody>
                  <a:tcPr/>
                </a:tc>
                <a:tc>
                  <a:txBody>
                    <a:bodyPr/>
                    <a:lstStyle/>
                    <a:p>
                      <a:pPr algn="ctr">
                        <a:lnSpc>
                          <a:spcPct val="115000"/>
                        </a:lnSpc>
                        <a:spcAft>
                          <a:spcPts val="0"/>
                        </a:spcAft>
                      </a:pPr>
                      <a:r>
                        <a:rPr lang="en-US" sz="2800">
                          <a:effectLst/>
                          <a:latin typeface="Segoe UI" charset="0"/>
                          <a:ea typeface="Segoe UI" charset="0"/>
                          <a:cs typeface="Segoe UI" charset="0"/>
                        </a:rPr>
                        <a:t>35.1%</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10.5%</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7.0%</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a:effectLst/>
                          <a:latin typeface="Segoe UI" charset="0"/>
                          <a:ea typeface="Segoe UI" charset="0"/>
                          <a:cs typeface="Segoe UI" charset="0"/>
                        </a:rPr>
                        <a:t>1.8%</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2800" dirty="0">
                          <a:effectLst/>
                          <a:latin typeface="Segoe UI" charset="0"/>
                          <a:ea typeface="Segoe UI" charset="0"/>
                          <a:cs typeface="Segoe UI" charset="0"/>
                        </a:rPr>
                        <a:t>45.6%</a:t>
                      </a: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10005"/>
                  </a:ext>
                </a:extLst>
              </a:tr>
            </a:tbl>
          </a:graphicData>
        </a:graphic>
      </p:graphicFrame>
      <p:sp>
        <p:nvSpPr>
          <p:cNvPr id="12" name="Rectangle 11"/>
          <p:cNvSpPr/>
          <p:nvPr/>
        </p:nvSpPr>
        <p:spPr>
          <a:xfrm>
            <a:off x="20980049" y="18366770"/>
            <a:ext cx="13130945" cy="1169551"/>
          </a:xfrm>
          <a:prstGeom prst="rect">
            <a:avLst/>
          </a:prstGeom>
        </p:spPr>
        <p:txBody>
          <a:bodyPr wrap="square">
            <a:spAutoFit/>
          </a:bodyPr>
          <a:lstStyle/>
          <a:p>
            <a:pPr algn="just">
              <a:lnSpc>
                <a:spcPct val="200000"/>
              </a:lnSpc>
              <a:spcAft>
                <a:spcPts val="1000"/>
              </a:spcAft>
            </a:pPr>
            <a:r>
              <a:rPr lang="en-US" sz="3500" b="1" dirty="0">
                <a:latin typeface="Segoe UI" charset="0"/>
                <a:ea typeface="Segoe UI" charset="0"/>
                <a:cs typeface="Segoe UI" charset="0"/>
              </a:rPr>
              <a:t>Figure 1. </a:t>
            </a:r>
            <a:r>
              <a:rPr lang="en-US" sz="3500" b="1" i="1" dirty="0">
                <a:latin typeface="Segoe UI" charset="0"/>
                <a:ea typeface="Segoe UI" charset="0"/>
                <a:cs typeface="Segoe UI" charset="0"/>
              </a:rPr>
              <a:t> </a:t>
            </a:r>
            <a:r>
              <a:rPr lang="en-US" sz="3500" b="1" dirty="0">
                <a:latin typeface="Segoe UI" charset="0"/>
                <a:ea typeface="Segoe UI" charset="0"/>
                <a:cs typeface="Segoe UI" charset="0"/>
              </a:rPr>
              <a:t>Plots of Kaplan-Meier Estimates of Survival of NPCA Patients</a:t>
            </a:r>
            <a:endParaRPr lang="en-US" sz="3500" b="1" dirty="0">
              <a:effectLst/>
              <a:latin typeface="Segoe UI" charset="0"/>
              <a:ea typeface="Segoe UI" charset="0"/>
              <a:cs typeface="Segoe UI" charset="0"/>
            </a:endParaRPr>
          </a:p>
        </p:txBody>
      </p:sp>
    </p:spTree>
    <p:extLst>
      <p:ext uri="{BB962C8B-B14F-4D97-AF65-F5344CB8AC3E}">
        <p14:creationId xmlns:p14="http://schemas.microsoft.com/office/powerpoint/2010/main" val="2752930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CF37CD1788E84196FF39AF91DEE5FE" ma:contentTypeVersion="8" ma:contentTypeDescription="Create a new document." ma:contentTypeScope="" ma:versionID="c211238ab38ab65918c6dca5aff5905d">
  <xsd:schema xmlns:xsd="http://www.w3.org/2001/XMLSchema" xmlns:xs="http://www.w3.org/2001/XMLSchema" xmlns:p="http://schemas.microsoft.com/office/2006/metadata/properties" xmlns:ns3="12f83b61-333e-4e48-a9d7-e8dd01894af4" targetNamespace="http://schemas.microsoft.com/office/2006/metadata/properties" ma:root="true" ma:fieldsID="cdfc1d5952b3379536ae3ef439e51ab6" ns3:_="">
    <xsd:import namespace="12f83b61-333e-4e48-a9d7-e8dd01894af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f83b61-333e-4e48-a9d7-e8dd01894a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DDBAD9-159E-40B3-853D-9BFD6D99F26C}">
  <ds:schemaRefs>
    <ds:schemaRef ds:uri="http://schemas.microsoft.com/sharepoint/v3/contenttype/forms"/>
  </ds:schemaRefs>
</ds:datastoreItem>
</file>

<file path=customXml/itemProps2.xml><?xml version="1.0" encoding="utf-8"?>
<ds:datastoreItem xmlns:ds="http://schemas.openxmlformats.org/officeDocument/2006/customXml" ds:itemID="{63C72C04-7E61-47A9-AA7C-E57B760F25B7}">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12f83b61-333e-4e48-a9d7-e8dd01894af4"/>
    <ds:schemaRef ds:uri="http://www.w3.org/XML/1998/namespace"/>
  </ds:schemaRefs>
</ds:datastoreItem>
</file>

<file path=customXml/itemProps3.xml><?xml version="1.0" encoding="utf-8"?>
<ds:datastoreItem xmlns:ds="http://schemas.openxmlformats.org/officeDocument/2006/customXml" ds:itemID="{D4125AED-3B07-4C7A-98FA-382C06EDFD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f83b61-333e-4e48-a9d7-e8dd01894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669</TotalTime>
  <Words>876</Words>
  <Application>Microsoft Macintosh PowerPoint</Application>
  <PresentationFormat>Custom</PresentationFormat>
  <Paragraphs>143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Calibri Light</vt:lpstr>
      <vt:lpstr>Segoe UI</vt:lpstr>
      <vt:lpstr>Tahoma</vt:lpstr>
      <vt:lpstr>Office Theme</vt:lpstr>
      <vt:lpstr>Treatment outcome comparison between 33 versus 35 fractions among nasopharyngeal carcinoma using helical approach: A retrospective study</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POPE, Catherine</dc:creator>
  <cp:lastModifiedBy>Misael Cruz</cp:lastModifiedBy>
  <cp:revision>39</cp:revision>
  <dcterms:created xsi:type="dcterms:W3CDTF">2020-07-24T09:42:49Z</dcterms:created>
  <dcterms:modified xsi:type="dcterms:W3CDTF">2021-01-09T05:26:24Z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0x0101005DCF37CD1788E84196FF39AF91DEE5FE</vt:lpwstr>
  </property>
</Properties>
</file>