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51120675" cy="28817888"/>
  <p:notesSz cx="6858000" cy="9144000"/>
  <p:defaultTextStyle>
    <a:defPPr>
      <a:defRPr lang="en-US"/>
    </a:defPPr>
    <a:lvl1pPr marL="0" algn="l" defTabSz="3837005" rtl="0" eaLnBrk="1" latinLnBrk="0" hangingPunct="1">
      <a:defRPr sz="7553" kern="1200">
        <a:solidFill>
          <a:schemeClr val="tx1"/>
        </a:solidFill>
        <a:latin typeface="+mn-lt"/>
        <a:ea typeface="+mn-ea"/>
        <a:cs typeface="+mn-cs"/>
      </a:defRPr>
    </a:lvl1pPr>
    <a:lvl2pPr marL="1918503" algn="l" defTabSz="3837005" rtl="0" eaLnBrk="1" latinLnBrk="0" hangingPunct="1">
      <a:defRPr sz="7553" kern="1200">
        <a:solidFill>
          <a:schemeClr val="tx1"/>
        </a:solidFill>
        <a:latin typeface="+mn-lt"/>
        <a:ea typeface="+mn-ea"/>
        <a:cs typeface="+mn-cs"/>
      </a:defRPr>
    </a:lvl2pPr>
    <a:lvl3pPr marL="3837005" algn="l" defTabSz="3837005" rtl="0" eaLnBrk="1" latinLnBrk="0" hangingPunct="1">
      <a:defRPr sz="7553" kern="1200">
        <a:solidFill>
          <a:schemeClr val="tx1"/>
        </a:solidFill>
        <a:latin typeface="+mn-lt"/>
        <a:ea typeface="+mn-ea"/>
        <a:cs typeface="+mn-cs"/>
      </a:defRPr>
    </a:lvl3pPr>
    <a:lvl4pPr marL="5755508" algn="l" defTabSz="3837005" rtl="0" eaLnBrk="1" latinLnBrk="0" hangingPunct="1">
      <a:defRPr sz="7553" kern="1200">
        <a:solidFill>
          <a:schemeClr val="tx1"/>
        </a:solidFill>
        <a:latin typeface="+mn-lt"/>
        <a:ea typeface="+mn-ea"/>
        <a:cs typeface="+mn-cs"/>
      </a:defRPr>
    </a:lvl4pPr>
    <a:lvl5pPr marL="7674011" algn="l" defTabSz="3837005" rtl="0" eaLnBrk="1" latinLnBrk="0" hangingPunct="1">
      <a:defRPr sz="7553" kern="1200">
        <a:solidFill>
          <a:schemeClr val="tx1"/>
        </a:solidFill>
        <a:latin typeface="+mn-lt"/>
        <a:ea typeface="+mn-ea"/>
        <a:cs typeface="+mn-cs"/>
      </a:defRPr>
    </a:lvl5pPr>
    <a:lvl6pPr marL="9592513" algn="l" defTabSz="3837005" rtl="0" eaLnBrk="1" latinLnBrk="0" hangingPunct="1">
      <a:defRPr sz="7553" kern="1200">
        <a:solidFill>
          <a:schemeClr val="tx1"/>
        </a:solidFill>
        <a:latin typeface="+mn-lt"/>
        <a:ea typeface="+mn-ea"/>
        <a:cs typeface="+mn-cs"/>
      </a:defRPr>
    </a:lvl6pPr>
    <a:lvl7pPr marL="11511016" algn="l" defTabSz="3837005" rtl="0" eaLnBrk="1" latinLnBrk="0" hangingPunct="1">
      <a:defRPr sz="7553" kern="1200">
        <a:solidFill>
          <a:schemeClr val="tx1"/>
        </a:solidFill>
        <a:latin typeface="+mn-lt"/>
        <a:ea typeface="+mn-ea"/>
        <a:cs typeface="+mn-cs"/>
      </a:defRPr>
    </a:lvl7pPr>
    <a:lvl8pPr marL="13429518" algn="l" defTabSz="3837005" rtl="0" eaLnBrk="1" latinLnBrk="0" hangingPunct="1">
      <a:defRPr sz="7553" kern="1200">
        <a:solidFill>
          <a:schemeClr val="tx1"/>
        </a:solidFill>
        <a:latin typeface="+mn-lt"/>
        <a:ea typeface="+mn-ea"/>
        <a:cs typeface="+mn-cs"/>
      </a:defRPr>
    </a:lvl8pPr>
    <a:lvl9pPr marL="15348021" algn="l" defTabSz="3837005" rtl="0" eaLnBrk="1" latinLnBrk="0" hangingPunct="1">
      <a:defRPr sz="75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p:scale>
          <a:sx n="38" d="100"/>
          <a:sy n="38" d="100"/>
        </p:scale>
        <p:origin x="144" y="-1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6034" y="1154056"/>
            <a:ext cx="46008608" cy="4802981"/>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556034" y="6724184"/>
            <a:ext cx="46008608" cy="177708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36636484" y="26129548"/>
            <a:ext cx="11928158" cy="1534286"/>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902970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652576"/>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0E13D14-CBFA-4F21-A048-A245A25173A7}"/>
              </a:ext>
            </a:extLst>
          </p:cNvPr>
          <p:cNvSpPr/>
          <p:nvPr/>
        </p:nvSpPr>
        <p:spPr>
          <a:xfrm>
            <a:off x="381435" y="24739466"/>
            <a:ext cx="50526923" cy="1508289"/>
          </a:xfrm>
          <a:prstGeom prst="rect">
            <a:avLst/>
          </a:prstGeom>
          <a:noFill/>
          <a:ln w="2857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9C6D8C9-DC3B-4B1C-8566-4A20A9A4D773}"/>
              </a:ext>
            </a:extLst>
          </p:cNvPr>
          <p:cNvSpPr/>
          <p:nvPr/>
        </p:nvSpPr>
        <p:spPr>
          <a:xfrm>
            <a:off x="381435" y="472967"/>
            <a:ext cx="50452432" cy="5729950"/>
          </a:xfrm>
          <a:prstGeom prst="rect">
            <a:avLst/>
          </a:prstGeom>
          <a:noFill/>
          <a:ln w="2857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Subtitle 55">
            <a:extLst>
              <a:ext uri="{FF2B5EF4-FFF2-40B4-BE49-F238E27FC236}">
                <a16:creationId xmlns:a16="http://schemas.microsoft.com/office/drawing/2014/main" id="{D1D2A89C-8D0A-4829-BDA3-653DE57F9CBC}"/>
              </a:ext>
            </a:extLst>
          </p:cNvPr>
          <p:cNvSpPr txBox="1">
            <a:spLocks noChangeArrowheads="1"/>
          </p:cNvSpPr>
          <p:nvPr/>
        </p:nvSpPr>
        <p:spPr bwMode="auto">
          <a:xfrm>
            <a:off x="306944" y="6353741"/>
            <a:ext cx="19005184" cy="17979401"/>
          </a:xfrm>
          <a:prstGeom prst="rect">
            <a:avLst/>
          </a:prstGeom>
          <a:noFill/>
          <a:ln w="25400">
            <a:solidFill>
              <a:srgbClr val="E20000"/>
            </a:solidFill>
          </a:ln>
          <a:effectLst/>
        </p:spPr>
        <p:txBody>
          <a:bodyPr lIns="333835" tIns="333835" rIns="333835" bIns="333835"/>
          <a:lstStyle>
            <a:defPPr>
              <a:defRPr lang="en-US"/>
            </a:defPPr>
            <a:lvl1pPr marL="0" indent="-3429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57200" indent="-28575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9144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3716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288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860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432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2004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657600" indent="-228600" algn="l" defTabSz="457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defTabSz="846414" eaLnBrk="0" hangingPunct="0">
              <a:lnSpc>
                <a:spcPct val="150000"/>
              </a:lnSpc>
              <a:spcBef>
                <a:spcPts val="2400"/>
              </a:spcBef>
            </a:pPr>
            <a:r>
              <a:rPr lang="en-US" sz="4800" dirty="0">
                <a:solidFill>
                  <a:srgbClr val="E20000"/>
                </a:solidFill>
                <a:latin typeface="Segoe UI" panose="020B0502040204020203" pitchFamily="34" charset="0"/>
                <a:ea typeface="Tahoma" panose="020B0604030504040204" pitchFamily="34" charset="0"/>
                <a:cs typeface="Segoe UI" panose="020B0502040204020203" pitchFamily="34" charset="0"/>
              </a:rPr>
              <a:t>Background and Objective</a:t>
            </a:r>
            <a:endParaRPr lang="en-US" sz="4800" cap="all" dirty="0">
              <a:solidFill>
                <a:srgbClr val="E20000"/>
              </a:solidFill>
              <a:latin typeface="Segoe UI" panose="020B0502040204020203" pitchFamily="34" charset="0"/>
              <a:ea typeface="Tahoma" panose="020B0604030504040204" pitchFamily="34" charset="0"/>
              <a:cs typeface="Segoe UI" panose="020B0502040204020203" pitchFamily="34" charset="0"/>
            </a:endParaRPr>
          </a:p>
          <a:p>
            <a:pPr marL="415688" indent="-415688"/>
            <a:r>
              <a:rPr lang="en-US" sz="3600" dirty="0"/>
              <a:t>A major issue of radiotherapy in children is toxicity. Adults with nasopharyngeal carcinoma (NPCA) usually receive concurrent chemoradiotherapy with or without adjuvant chemotherapy as standard treatment.</a:t>
            </a:r>
            <a:r>
              <a:rPr lang="en-US" sz="3600" baseline="30000" dirty="0"/>
              <a:t>1</a:t>
            </a:r>
            <a:r>
              <a:rPr lang="en-US" sz="3600" dirty="0"/>
              <a:t> </a:t>
            </a:r>
          </a:p>
          <a:p>
            <a:pPr marL="415688" indent="-415688"/>
            <a:r>
              <a:rPr lang="en-US" sz="3600" dirty="0"/>
              <a:t>The ARAR0331 protocol published by the Children’s Oncology Group noted good overall and event-free survival rates.</a:t>
            </a:r>
            <a:r>
              <a:rPr lang="en-US" sz="3600" baseline="30000" dirty="0"/>
              <a:t>2 </a:t>
            </a:r>
            <a:r>
              <a:rPr lang="en-US" sz="3600" dirty="0"/>
              <a:t> </a:t>
            </a:r>
          </a:p>
          <a:p>
            <a:pPr marL="415688" indent="-415688"/>
            <a:r>
              <a:rPr lang="en-US" sz="3600" dirty="0"/>
              <a:t>The objective was to discuss a case report of a 14 year old male patient with stage IV-A nasopharyngeal carcinoma in terms of tumor response, RTOG toxicity, and follow-up laboratories and ancillaries using the ARAR0331 Protocol. </a:t>
            </a:r>
          </a:p>
          <a:p>
            <a:pPr defTabSz="846414" eaLnBrk="0" hangingPunct="0">
              <a:lnSpc>
                <a:spcPct val="100000"/>
              </a:lnSpc>
              <a:spcBef>
                <a:spcPct val="50000"/>
              </a:spcBef>
            </a:pPr>
            <a:endParaRPr lang="en-CA" sz="4000" dirty="0">
              <a:solidFill>
                <a:srgbClr val="8181AB"/>
              </a:solidFill>
              <a:latin typeface="Segoe UI" panose="020B0502040204020203" pitchFamily="34" charset="0"/>
              <a:ea typeface="Tahoma" panose="020B0604030504040204" pitchFamily="34" charset="0"/>
              <a:cs typeface="Segoe UI" panose="020B0502040204020203" pitchFamily="34" charset="0"/>
            </a:endParaRPr>
          </a:p>
          <a:p>
            <a:pPr defTabSz="846414" eaLnBrk="0" hangingPunct="0">
              <a:spcBef>
                <a:spcPct val="50000"/>
              </a:spcBef>
            </a:pPr>
            <a:endParaRPr lang="en-CA" sz="3600" dirty="0">
              <a:solidFill>
                <a:srgbClr val="8181AB"/>
              </a:solidFill>
              <a:latin typeface="Segoe UI" panose="020B0502040204020203" pitchFamily="34" charset="0"/>
              <a:ea typeface="Tahoma" panose="020B0604030504040204" pitchFamily="34" charset="0"/>
              <a:cs typeface="Segoe UI" panose="020B0502040204020203" pitchFamily="34" charset="0"/>
            </a:endParaRPr>
          </a:p>
          <a:p>
            <a:pPr defTabSz="846414"/>
            <a:endParaRPr lang="en-AU" sz="2667" dirty="0">
              <a:solidFill>
                <a:srgbClr val="002269"/>
              </a:solidFill>
              <a:latin typeface="Arial" charset="0"/>
            </a:endParaRPr>
          </a:p>
        </p:txBody>
      </p:sp>
      <p:sp>
        <p:nvSpPr>
          <p:cNvPr id="52" name="Rectangle 51">
            <a:extLst>
              <a:ext uri="{FF2B5EF4-FFF2-40B4-BE49-F238E27FC236}">
                <a16:creationId xmlns:a16="http://schemas.microsoft.com/office/drawing/2014/main" id="{AF979915-AC8A-48F7-9A03-8F465B3D2003}"/>
              </a:ext>
            </a:extLst>
          </p:cNvPr>
          <p:cNvSpPr>
            <a:spLocks noChangeArrowheads="1"/>
          </p:cNvSpPr>
          <p:nvPr/>
        </p:nvSpPr>
        <p:spPr bwMode="auto">
          <a:xfrm>
            <a:off x="381434" y="11964198"/>
            <a:ext cx="18930693" cy="15443259"/>
          </a:xfrm>
          <a:prstGeom prst="rect">
            <a:avLst/>
          </a:prstGeom>
          <a:noFill/>
          <a:ln w="25400">
            <a:noFill/>
          </a:ln>
          <a:effectLst/>
        </p:spPr>
        <p:txBody>
          <a:bodyPr lIns="333835" tIns="333835" rIns="333835" bIns="33383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4686" indent="-354686" defTabSz="846414" eaLnBrk="0" hangingPunct="0">
              <a:lnSpc>
                <a:spcPct val="150000"/>
              </a:lnSpc>
              <a:spcBef>
                <a:spcPct val="50000"/>
              </a:spcBef>
            </a:pPr>
            <a:r>
              <a:rPr lang="en-US" sz="4800" dirty="0">
                <a:solidFill>
                  <a:srgbClr val="E20000"/>
                </a:solidFill>
                <a:latin typeface="Segoe UI" panose="020B0502040204020203" pitchFamily="34" charset="0"/>
                <a:cs typeface="Segoe UI" panose="020B0502040204020203" pitchFamily="34" charset="0"/>
              </a:rPr>
              <a:t>Methods</a:t>
            </a:r>
            <a:endParaRPr lang="en-US" sz="4800" cap="all" dirty="0">
              <a:solidFill>
                <a:srgbClr val="E20000"/>
              </a:solidFill>
              <a:latin typeface="Segoe UI" panose="020B0502040204020203" pitchFamily="34" charset="0"/>
              <a:cs typeface="Segoe UI" panose="020B0502040204020203" pitchFamily="34" charset="0"/>
            </a:endParaRPr>
          </a:p>
          <a:p>
            <a:pPr marL="914400" indent="-457200">
              <a:buFont typeface="Arial" panose="020B0604020202020204" pitchFamily="34" charset="0"/>
              <a:buChar char="•"/>
            </a:pPr>
            <a:r>
              <a:rPr lang="en-PH" sz="3400" dirty="0">
                <a:latin typeface="Arial" panose="020B0604020202020204" pitchFamily="34" charset="0"/>
                <a:ea typeface="Calibri" panose="020F0502020204030204" pitchFamily="34" charset="0"/>
                <a:cs typeface="Times New Roman" panose="02020603050405020304" pitchFamily="18" charset="0"/>
              </a:rPr>
              <a:t>The patient and his grandmother sought consulted at our institution with a chief complaint of a small, painful, palpable mass in his right neck, of one year duration, which was noted to have increased in size to around 5 x 5 cm around 5 months prior to consult. There was no associated fever or epistaxis. </a:t>
            </a:r>
          </a:p>
          <a:p>
            <a:pPr marL="914400" indent="-457200">
              <a:buFont typeface="Arial" panose="020B0604020202020204" pitchFamily="34" charset="0"/>
              <a:buChar char="•"/>
            </a:pPr>
            <a:r>
              <a:rPr lang="en-PH" sz="3400" dirty="0">
                <a:latin typeface="Arial" panose="020B0604020202020204" pitchFamily="34" charset="0"/>
                <a:ea typeface="Calibri" panose="020F0502020204030204" pitchFamily="34" charset="0"/>
                <a:cs typeface="Times New Roman" panose="02020603050405020304" pitchFamily="18" charset="0"/>
              </a:rPr>
              <a:t>Endoscopy was done which revealed a polypoid nasopharyngeal mass extending into the right nasal cavity. </a:t>
            </a:r>
            <a:r>
              <a:rPr lang="en-PH" sz="3400">
                <a:latin typeface="Arial" panose="020B0604020202020204" pitchFamily="34" charset="0"/>
                <a:ea typeface="Calibri" panose="020F0502020204030204" pitchFamily="34" charset="0"/>
                <a:cs typeface="Times New Roman" panose="02020603050405020304" pitchFamily="18" charset="0"/>
              </a:rPr>
              <a:t>Punch </a:t>
            </a:r>
            <a:r>
              <a:rPr lang="en-PH" sz="3400" dirty="0">
                <a:latin typeface="Arial" panose="020B0604020202020204" pitchFamily="34" charset="0"/>
                <a:ea typeface="Calibri" panose="020F0502020204030204" pitchFamily="34" charset="0"/>
                <a:cs typeface="Times New Roman" panose="02020603050405020304" pitchFamily="18" charset="0"/>
              </a:rPr>
              <a:t>biopsy revealed squamous cell carcinoma, </a:t>
            </a:r>
            <a:r>
              <a:rPr lang="en-PH" sz="3400">
                <a:latin typeface="Arial" panose="020B0604020202020204" pitchFamily="34" charset="0"/>
                <a:ea typeface="Calibri" panose="020F0502020204030204" pitchFamily="34" charset="0"/>
                <a:cs typeface="Times New Roman" panose="02020603050405020304" pitchFamily="18" charset="0"/>
              </a:rPr>
              <a:t>poorly differentiated (see </a:t>
            </a:r>
            <a:r>
              <a:rPr lang="en-PH" sz="3400" b="1">
                <a:latin typeface="Arial" panose="020B0604020202020204" pitchFamily="34" charset="0"/>
                <a:ea typeface="Calibri" panose="020F0502020204030204" pitchFamily="34" charset="0"/>
                <a:cs typeface="Times New Roman" panose="02020603050405020304" pitchFamily="18" charset="0"/>
              </a:rPr>
              <a:t>Figure 1</a:t>
            </a:r>
            <a:r>
              <a:rPr lang="en-PH" sz="3400">
                <a:latin typeface="Arial" panose="020B0604020202020204" pitchFamily="34" charset="0"/>
                <a:ea typeface="Calibri" panose="020F0502020204030204" pitchFamily="34" charset="0"/>
                <a:cs typeface="Times New Roman" panose="02020603050405020304" pitchFamily="18" charset="0"/>
              </a:rPr>
              <a:t>). </a:t>
            </a:r>
            <a:r>
              <a:rPr lang="en-PH" sz="3400" dirty="0">
                <a:latin typeface="Arial" panose="020B0604020202020204" pitchFamily="34" charset="0"/>
                <a:ea typeface="Calibri" panose="020F0502020204030204" pitchFamily="34" charset="0"/>
                <a:cs typeface="Times New Roman" panose="02020603050405020304" pitchFamily="18" charset="0"/>
              </a:rPr>
              <a:t>CT scan of the head and neck area revealed a lobulated mass at the right nasopharyngeal region, right masticator space, right pterygoid bone; same mass was extending to the right temporal lobe and sphenoid sinus; an enlarged level II lymph node on the right (2x3 cm) was noted. (see </a:t>
            </a:r>
            <a:r>
              <a:rPr lang="en-PH" sz="3400" b="1" dirty="0">
                <a:latin typeface="Arial" panose="020B0604020202020204" pitchFamily="34" charset="0"/>
                <a:ea typeface="Calibri" panose="020F0502020204030204" pitchFamily="34" charset="0"/>
                <a:cs typeface="Times New Roman" panose="02020603050405020304" pitchFamily="18" charset="0"/>
              </a:rPr>
              <a:t>Figure 2</a:t>
            </a:r>
            <a:r>
              <a:rPr lang="en-PH" sz="3400" dirty="0">
                <a:latin typeface="Arial" panose="020B0604020202020204" pitchFamily="34" charset="0"/>
                <a:ea typeface="Calibri" panose="020F0502020204030204" pitchFamily="34" charset="0"/>
                <a:cs typeface="Times New Roman" panose="02020603050405020304" pitchFamily="18" charset="0"/>
              </a:rPr>
              <a:t>)</a:t>
            </a:r>
            <a:endParaRPr lang="en-PH" sz="34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PH" sz="3400" dirty="0">
                <a:latin typeface="Arial" panose="020B0604020202020204" pitchFamily="34" charset="0"/>
                <a:ea typeface="Calibri" panose="020F0502020204030204" pitchFamily="34" charset="0"/>
              </a:rPr>
              <a:t>Working diagnosis:  </a:t>
            </a:r>
            <a:r>
              <a:rPr lang="en-PH" sz="3400" b="1" dirty="0">
                <a:latin typeface="Arial" panose="020B0604020202020204" pitchFamily="34" charset="0"/>
                <a:ea typeface="Calibri" panose="020F0502020204030204" pitchFamily="34" charset="0"/>
              </a:rPr>
              <a:t>Squamous cell carcinoma, poorly differentiated, nasopharynx, Stage IVA (T4N1M0).</a:t>
            </a:r>
          </a:p>
          <a:p>
            <a:pPr marL="914400" lvl="1" indent="-457200">
              <a:buFont typeface="Arial" panose="020B0604020202020204" pitchFamily="34" charset="0"/>
              <a:buChar char="•"/>
            </a:pPr>
            <a:r>
              <a:rPr lang="en-PH" sz="3400" dirty="0">
                <a:latin typeface="Arial" panose="020B0604020202020204" pitchFamily="34" charset="0"/>
                <a:ea typeface="Calibri" panose="020F0502020204030204" pitchFamily="34" charset="0"/>
              </a:rPr>
              <a:t>Initially, patient was advised referral for intensity modulated radiation therapy (IMRT) due to concerns of late toxicity which would be decreased by the use of more conformal forms of radiation therapy; however, the patient’s grandmother was concerned with potential costs of treatment and both the grandmother and patient made the decision to be treated at our institution. Both were duly appraised and were instructed about the potential toxicities of 2D conventional radiation therapy. Consent to treatment at our institution was given. </a:t>
            </a:r>
          </a:p>
          <a:p>
            <a:pPr marL="914400" lvl="1" indent="-457200">
              <a:buFont typeface="Arial" panose="020B0604020202020204" pitchFamily="34" charset="0"/>
              <a:buChar char="•"/>
            </a:pPr>
            <a:r>
              <a:rPr lang="en-PH" sz="3400" dirty="0">
                <a:latin typeface="Arial" panose="020B0604020202020204" pitchFamily="34" charset="0"/>
                <a:ea typeface="Calibri" panose="020F0502020204030204" pitchFamily="34" charset="0"/>
              </a:rPr>
              <a:t>MDT Consensus: </a:t>
            </a:r>
            <a:r>
              <a:rPr lang="en-PH" sz="3400" b="1" dirty="0">
                <a:latin typeface="Arial" panose="020B0604020202020204" pitchFamily="34" charset="0"/>
                <a:ea typeface="Calibri" panose="020F0502020204030204" pitchFamily="34" charset="0"/>
              </a:rPr>
              <a:t>INDUCTION CHEMOTHERAPY FOLLOWED BY DOSE-ADAPTED CHEMORADIOTHERAPY (ARAR0331 PROTOCOL</a:t>
            </a:r>
            <a:r>
              <a:rPr lang="en-PH" sz="3400" dirty="0">
                <a:latin typeface="Arial" panose="020B0604020202020204" pitchFamily="34" charset="0"/>
                <a:ea typeface="Calibri" panose="020F0502020204030204" pitchFamily="34" charset="0"/>
              </a:rPr>
              <a:t>)</a:t>
            </a:r>
          </a:p>
        </p:txBody>
      </p:sp>
      <p:sp>
        <p:nvSpPr>
          <p:cNvPr id="53" name="Rectangle 52">
            <a:extLst>
              <a:ext uri="{FF2B5EF4-FFF2-40B4-BE49-F238E27FC236}">
                <a16:creationId xmlns:a16="http://schemas.microsoft.com/office/drawing/2014/main" id="{965670C8-AD28-49D7-BE2A-A0E252F6A722}"/>
              </a:ext>
            </a:extLst>
          </p:cNvPr>
          <p:cNvSpPr>
            <a:spLocks noChangeArrowheads="1"/>
          </p:cNvSpPr>
          <p:nvPr/>
        </p:nvSpPr>
        <p:spPr bwMode="auto">
          <a:xfrm>
            <a:off x="19830576" y="6354919"/>
            <a:ext cx="31039867" cy="17978223"/>
          </a:xfrm>
          <a:prstGeom prst="rect">
            <a:avLst/>
          </a:prstGeom>
          <a:noFill/>
          <a:ln w="25400">
            <a:solidFill>
              <a:srgbClr val="E20000"/>
            </a:solidFill>
            <a:miter lim="800000"/>
            <a:headEnd/>
            <a:tailEnd/>
          </a:ln>
          <a:effectLst/>
        </p:spPr>
        <p:txBody>
          <a:bodyPr lIns="333835" tIns="333835" rIns="333835" bIns="333835" numCol="1" spcCol="720685"/>
          <a:lstStyle/>
          <a:p>
            <a:pPr defTabSz="846414" eaLnBrk="0" hangingPunct="0">
              <a:lnSpc>
                <a:spcPct val="150000"/>
              </a:lnSpc>
              <a:spcBef>
                <a:spcPts val="2400"/>
              </a:spcBef>
            </a:pPr>
            <a:r>
              <a:rPr lang="en-US" sz="4800" dirty="0">
                <a:solidFill>
                  <a:srgbClr val="E20000"/>
                </a:solidFill>
                <a:latin typeface="Segoe UI" panose="020B0502040204020203" pitchFamily="34" charset="0"/>
                <a:cs typeface="Segoe UI" panose="020B0502040204020203" pitchFamily="34" charset="0"/>
              </a:rPr>
              <a:t>Results and Discussion</a:t>
            </a:r>
          </a:p>
          <a:p>
            <a:pPr defTabSz="846414" eaLnBrk="0" hangingPunct="0">
              <a:spcBef>
                <a:spcPct val="50000"/>
              </a:spcBef>
            </a:pPr>
            <a:endParaRPr lang="en-US" sz="4890" dirty="0">
              <a:solidFill>
                <a:srgbClr val="E20000"/>
              </a:solidFill>
              <a:latin typeface="Segoe UI" panose="020B0502040204020203" pitchFamily="34" charset="0"/>
              <a:cs typeface="Segoe UI" panose="020B0502040204020203" pitchFamily="34" charset="0"/>
            </a:endParaRPr>
          </a:p>
          <a:p>
            <a:pPr defTabSz="846414" eaLnBrk="0" hangingPunct="0">
              <a:spcBef>
                <a:spcPct val="50000"/>
              </a:spcBef>
            </a:pPr>
            <a:endParaRPr lang="en-AU" sz="1422" dirty="0">
              <a:solidFill>
                <a:srgbClr val="E20000"/>
              </a:solidFill>
              <a:latin typeface="Segoe UI" panose="020B0502040204020203" pitchFamily="34" charset="0"/>
              <a:cs typeface="Segoe UI" panose="020B0502040204020203" pitchFamily="34" charset="0"/>
            </a:endParaRPr>
          </a:p>
        </p:txBody>
      </p:sp>
      <p:sp>
        <p:nvSpPr>
          <p:cNvPr id="54" name="Rectangle 53">
            <a:extLst>
              <a:ext uri="{FF2B5EF4-FFF2-40B4-BE49-F238E27FC236}">
                <a16:creationId xmlns:a16="http://schemas.microsoft.com/office/drawing/2014/main" id="{41445363-EDC1-4D21-926E-AC695079D8CB}"/>
              </a:ext>
            </a:extLst>
          </p:cNvPr>
          <p:cNvSpPr>
            <a:spLocks noChangeArrowheads="1"/>
          </p:cNvSpPr>
          <p:nvPr/>
        </p:nvSpPr>
        <p:spPr bwMode="auto">
          <a:xfrm>
            <a:off x="19868492" y="19843132"/>
            <a:ext cx="31001951" cy="4644164"/>
          </a:xfrm>
          <a:prstGeom prst="rect">
            <a:avLst/>
          </a:prstGeom>
          <a:noFill/>
          <a:ln w="25400">
            <a:noFill/>
            <a:miter lim="800000"/>
            <a:headEnd/>
            <a:tailEnd/>
          </a:ln>
          <a:effectLst/>
        </p:spPr>
        <p:txBody>
          <a:bodyPr lIns="333835" tIns="333835" rIns="333835" bIns="333835"/>
          <a:lstStyle/>
          <a:p>
            <a:pPr defTabSz="846414" eaLnBrk="0" hangingPunct="0">
              <a:lnSpc>
                <a:spcPct val="150000"/>
              </a:lnSpc>
              <a:spcBef>
                <a:spcPts val="2400"/>
              </a:spcBef>
            </a:pPr>
            <a:r>
              <a:rPr lang="en-US" sz="4800" dirty="0">
                <a:solidFill>
                  <a:srgbClr val="E20000"/>
                </a:solidFill>
                <a:latin typeface="Segoe UI" panose="020B0502040204020203" pitchFamily="34" charset="0"/>
                <a:cs typeface="Segoe UI" panose="020B0502040204020203" pitchFamily="34" charset="0"/>
              </a:rPr>
              <a:t>Conclusions</a:t>
            </a:r>
            <a:endParaRPr lang="en-US" sz="4800" cap="all" dirty="0">
              <a:solidFill>
                <a:srgbClr val="E20000"/>
              </a:solidFill>
              <a:latin typeface="Segoe UI" panose="020B0502040204020203" pitchFamily="34" charset="0"/>
              <a:cs typeface="Segoe UI" panose="020B0502040204020203" pitchFamily="34" charset="0"/>
            </a:endParaRPr>
          </a:p>
          <a:p>
            <a:pPr marL="1243013" indent="-511175" defTabSz="846414">
              <a:spcBef>
                <a:spcPct val="50000"/>
              </a:spcBef>
              <a:buFont typeface="Arial" panose="020B0604020202020204" pitchFamily="34" charset="0"/>
              <a:buChar char="•"/>
            </a:pPr>
            <a:r>
              <a:rPr lang="en-CA" sz="3600" dirty="0">
                <a:cs typeface="Segoe UI" panose="020B0502040204020203" pitchFamily="34" charset="0"/>
              </a:rPr>
              <a:t>Patient completed treatment with no adverse events. Follow-up after 3 years has shown no recurrence of the tumor, no distant metastases, and with old mild RTOG Grade 1 xerostomia</a:t>
            </a:r>
            <a:endParaRPr lang="en-CA" sz="3600" u="sng" dirty="0">
              <a:cs typeface="Segoe UI" panose="020B0502040204020203" pitchFamily="34" charset="0"/>
            </a:endParaRPr>
          </a:p>
          <a:p>
            <a:pPr marL="1243013" indent="-511175" defTabSz="846414">
              <a:spcBef>
                <a:spcPct val="50000"/>
              </a:spcBef>
              <a:buFont typeface="Arial" panose="020B0604020202020204" pitchFamily="34" charset="0"/>
              <a:buChar char="•"/>
            </a:pPr>
            <a:r>
              <a:rPr lang="en-US" sz="3600" dirty="0"/>
              <a:t>To our knowledge, this is the </a:t>
            </a:r>
            <a:r>
              <a:rPr lang="en-US" sz="3600" b="1" dirty="0"/>
              <a:t>first reported use of the ARAR0331 protocol </a:t>
            </a:r>
            <a:r>
              <a:rPr lang="en-US" sz="3600" dirty="0"/>
              <a:t>for a case of pediatric NPCA in the country and it illustrates its feasibility and medium-term effectiveness. It also highlights the protocol as an avenue for dose adaptation to possible reduce radiation late effects to pediatric patients.</a:t>
            </a:r>
          </a:p>
          <a:p>
            <a:pPr defTabSz="846414"/>
            <a:endParaRPr lang="en-US" sz="3200" b="1" dirty="0">
              <a:solidFill>
                <a:srgbClr val="133C8B"/>
              </a:solidFill>
              <a:cs typeface="Arial" panose="020B0604020202020204" pitchFamily="34" charset="0"/>
            </a:endParaRPr>
          </a:p>
          <a:p>
            <a:pPr defTabSz="846414"/>
            <a:endParaRPr lang="en-US" sz="3200" b="1" dirty="0">
              <a:solidFill>
                <a:srgbClr val="133C8B"/>
              </a:solidFill>
              <a:latin typeface="Arial" panose="020B0604020202020204" pitchFamily="34" charset="0"/>
              <a:cs typeface="Arial" panose="020B0604020202020204" pitchFamily="34" charset="0"/>
            </a:endParaRPr>
          </a:p>
        </p:txBody>
      </p:sp>
      <p:sp>
        <p:nvSpPr>
          <p:cNvPr id="55" name="Rectangle 28">
            <a:extLst>
              <a:ext uri="{FF2B5EF4-FFF2-40B4-BE49-F238E27FC236}">
                <a16:creationId xmlns:a16="http://schemas.microsoft.com/office/drawing/2014/main" id="{B2FEBD9E-3AB6-408B-A993-985738933585}"/>
              </a:ext>
            </a:extLst>
          </p:cNvPr>
          <p:cNvSpPr>
            <a:spLocks noChangeArrowheads="1"/>
          </p:cNvSpPr>
          <p:nvPr/>
        </p:nvSpPr>
        <p:spPr bwMode="auto">
          <a:xfrm>
            <a:off x="899883" y="24620664"/>
            <a:ext cx="50489008" cy="1284952"/>
          </a:xfrm>
          <a:prstGeom prst="rect">
            <a:avLst/>
          </a:prstGeom>
          <a:noFill/>
          <a:ln w="25400">
            <a:noFill/>
            <a:miter lim="800000"/>
            <a:headEnd/>
            <a:tailEnd/>
          </a:ln>
          <a:effectLst/>
        </p:spPr>
        <p:txBody>
          <a:bodyPr lIns="333835" tIns="333835" rIns="333835" bIns="333835"/>
          <a:lstStyle/>
          <a:p>
            <a:pPr defTabSz="846414" eaLnBrk="0" hangingPunct="0">
              <a:spcBef>
                <a:spcPct val="50000"/>
              </a:spcBef>
            </a:pPr>
            <a:r>
              <a:rPr lang="en-US" sz="4890" dirty="0">
                <a:solidFill>
                  <a:srgbClr val="E20000"/>
                </a:solidFill>
                <a:latin typeface="Segoe UI" panose="020B0502040204020203" pitchFamily="34" charset="0"/>
                <a:cs typeface="Segoe UI" panose="020B0502040204020203" pitchFamily="34" charset="0"/>
              </a:rPr>
              <a:t>References</a:t>
            </a:r>
          </a:p>
        </p:txBody>
      </p:sp>
      <p:sp>
        <p:nvSpPr>
          <p:cNvPr id="56" name="Text Box 14">
            <a:extLst>
              <a:ext uri="{FF2B5EF4-FFF2-40B4-BE49-F238E27FC236}">
                <a16:creationId xmlns:a16="http://schemas.microsoft.com/office/drawing/2014/main" id="{630244A7-E88A-4DFB-A9BC-B69ECBE56087}"/>
              </a:ext>
            </a:extLst>
          </p:cNvPr>
          <p:cNvSpPr txBox="1">
            <a:spLocks noChangeArrowheads="1"/>
          </p:cNvSpPr>
          <p:nvPr/>
        </p:nvSpPr>
        <p:spPr bwMode="auto">
          <a:xfrm>
            <a:off x="19312129" y="7426738"/>
            <a:ext cx="13432600" cy="10836578"/>
          </a:xfrm>
          <a:prstGeom prst="rect">
            <a:avLst/>
          </a:prstGeom>
          <a:noFill/>
          <a:ln w="25400">
            <a:noFill/>
            <a:miter lim="800000"/>
            <a:headEnd/>
            <a:tailEnd/>
          </a:ln>
          <a:effectLst/>
        </p:spPr>
        <p:txBody>
          <a:bodyPr wrap="square" lIns="288042" tIns="288042" rIns="288042" bIns="288042">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marL="457200" indent="457200"/>
            <a:r>
              <a:rPr lang="en-PH" sz="2800" dirty="0">
                <a:latin typeface="Arial" panose="020B0604020202020204" pitchFamily="34" charset="0"/>
                <a:ea typeface="Calibri" panose="020F0502020204030204" pitchFamily="34" charset="0"/>
                <a:cs typeface="Times New Roman" panose="02020603050405020304" pitchFamily="18" charset="0"/>
              </a:rPr>
              <a:t>As the patient was classified as Stratum B. Patient was planned to undergo 3 cycles of 5-fluorouracil 1 g/m</a:t>
            </a:r>
            <a:r>
              <a:rPr lang="en-PH" sz="2800" baseline="30000" dirty="0">
                <a:latin typeface="Arial" panose="020B0604020202020204" pitchFamily="34" charset="0"/>
                <a:ea typeface="Calibri" panose="020F0502020204030204" pitchFamily="34" charset="0"/>
                <a:cs typeface="Times New Roman" panose="02020603050405020304" pitchFamily="18" charset="0"/>
              </a:rPr>
              <a:t>2</a:t>
            </a:r>
            <a:r>
              <a:rPr lang="en-PH" sz="2800" dirty="0">
                <a:latin typeface="Arial" panose="020B0604020202020204" pitchFamily="34" charset="0"/>
                <a:ea typeface="Calibri" panose="020F0502020204030204" pitchFamily="34" charset="0"/>
                <a:cs typeface="Times New Roman" panose="02020603050405020304" pitchFamily="18" charset="0"/>
              </a:rPr>
              <a:t>/day with cisplatin 80 mg/m</a:t>
            </a:r>
            <a:r>
              <a:rPr lang="en-PH" sz="2800" baseline="30000" dirty="0">
                <a:latin typeface="Arial" panose="020B0604020202020204" pitchFamily="34" charset="0"/>
                <a:ea typeface="Calibri" panose="020F0502020204030204" pitchFamily="34" charset="0"/>
                <a:cs typeface="Times New Roman" panose="02020603050405020304" pitchFamily="18" charset="0"/>
              </a:rPr>
              <a:t>2</a:t>
            </a:r>
            <a:r>
              <a:rPr lang="en-PH" sz="2800" dirty="0">
                <a:latin typeface="Arial" panose="020B0604020202020204" pitchFamily="34" charset="0"/>
                <a:ea typeface="Calibri" panose="020F0502020204030204" pitchFamily="34" charset="0"/>
                <a:cs typeface="Times New Roman" panose="02020603050405020304" pitchFamily="18" charset="0"/>
              </a:rPr>
              <a:t> for the first 5 days of each cycle every 3 weeks. Patient was re-assessed post-treatment. Endoscopy revealed disappearance of previously noted mass. A repeat CT scan of the head and neck was also done revealing the disappearance of the mass at the right nasopharynx; disappearance of the previous superior extension; and a complete regression of  the right cervical level II lymph node. </a:t>
            </a:r>
            <a:endParaRPr lang="en-PH" sz="2800" dirty="0">
              <a:latin typeface="Calibri" panose="020F0502020204030204" pitchFamily="34" charset="0"/>
              <a:ea typeface="Calibri" panose="020F0502020204030204" pitchFamily="34" charset="0"/>
              <a:cs typeface="Times New Roman" panose="02020603050405020304" pitchFamily="18" charset="0"/>
            </a:endParaRPr>
          </a:p>
          <a:p>
            <a:pPr>
              <a:spcBef>
                <a:spcPct val="50000"/>
              </a:spcBef>
            </a:pPr>
            <a:endParaRPr lang="en-CA" sz="4000" dirty="0">
              <a:solidFill>
                <a:srgbClr val="8181AB"/>
              </a:solidFill>
              <a:cs typeface="Segoe UI" panose="020B0502040204020203" pitchFamily="34" charset="0"/>
            </a:endParaRPr>
          </a:p>
          <a:p>
            <a:pPr>
              <a:spcBef>
                <a:spcPct val="50000"/>
              </a:spcBef>
            </a:pPr>
            <a:endParaRPr lang="en-CA" sz="4000" dirty="0">
              <a:solidFill>
                <a:srgbClr val="8181AB"/>
              </a:solidFill>
              <a:cs typeface="Segoe UI" panose="020B0502040204020203"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a:p>
            <a:pPr>
              <a:spcBef>
                <a:spcPct val="50000"/>
              </a:spcBef>
            </a:pPr>
            <a:endParaRPr lang="en-AU" sz="4000" i="1" dirty="0">
              <a:solidFill>
                <a:srgbClr val="133C8B"/>
              </a:solidFill>
              <a:latin typeface="Arial" panose="020B0604020202020204" pitchFamily="34" charset="0"/>
              <a:cs typeface="Arial" panose="020B0604020202020204" pitchFamily="34" charset="0"/>
            </a:endParaRPr>
          </a:p>
        </p:txBody>
      </p:sp>
      <p:sp>
        <p:nvSpPr>
          <p:cNvPr id="58" name="Title 1">
            <a:extLst>
              <a:ext uri="{FF2B5EF4-FFF2-40B4-BE49-F238E27FC236}">
                <a16:creationId xmlns:a16="http://schemas.microsoft.com/office/drawing/2014/main" id="{907C714C-6270-4207-AEBC-AB2CEE509A4E}"/>
              </a:ext>
            </a:extLst>
          </p:cNvPr>
          <p:cNvSpPr txBox="1">
            <a:spLocks/>
          </p:cNvSpPr>
          <p:nvPr/>
        </p:nvSpPr>
        <p:spPr>
          <a:xfrm>
            <a:off x="10466537" y="909928"/>
            <a:ext cx="30007695" cy="3367932"/>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700" b="1" dirty="0"/>
              <a:t>INDUCTION CHEMOTHERAPY FOLLOWED BY CONCURRENT CHEMORADIOTHERAPY IN A 14 YEAR OLD PATIENT WITH POORLY DIFFERENTIATED NASOPHARYNGEAL CARCINOMA: JRRMMC EXPERIENCE OF THE ARAR0331 PROTOCOL</a:t>
            </a:r>
            <a:br>
              <a:rPr lang="en-PH" sz="6700" dirty="0"/>
            </a:br>
            <a:endParaRPr lang="en-GB" sz="6700" dirty="0">
              <a:solidFill>
                <a:srgbClr val="E20000"/>
              </a:solidFill>
              <a:latin typeface="Segoe UI" panose="020B0502040204020203" pitchFamily="34" charset="0"/>
              <a:ea typeface="Tahoma" panose="020B0604030504040204" pitchFamily="34" charset="0"/>
              <a:cs typeface="Segoe UI" panose="020B0502040204020203" pitchFamily="34" charset="0"/>
            </a:endParaRPr>
          </a:p>
        </p:txBody>
      </p:sp>
      <p:sp>
        <p:nvSpPr>
          <p:cNvPr id="59" name="Text Box 40">
            <a:extLst>
              <a:ext uri="{FF2B5EF4-FFF2-40B4-BE49-F238E27FC236}">
                <a16:creationId xmlns:a16="http://schemas.microsoft.com/office/drawing/2014/main" id="{086A9B51-FB33-46DF-A246-C85FCB6F7198}"/>
              </a:ext>
            </a:extLst>
          </p:cNvPr>
          <p:cNvSpPr txBox="1">
            <a:spLocks noChangeArrowheads="1"/>
          </p:cNvSpPr>
          <p:nvPr/>
        </p:nvSpPr>
        <p:spPr bwMode="auto">
          <a:xfrm>
            <a:off x="9129274" y="2873915"/>
            <a:ext cx="34849011" cy="33498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1606562" tIns="1606562" rIns="1606562" bIns="1606562"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600" b="1" dirty="0">
                <a:solidFill>
                  <a:srgbClr val="8181AB"/>
                </a:solidFill>
                <a:latin typeface="Segoe UI" panose="020B0502040204020203" pitchFamily="34" charset="0"/>
                <a:cs typeface="Segoe UI" panose="020B0502040204020203" pitchFamily="34" charset="0"/>
              </a:rPr>
              <a:t>Authors, M.V., BARCELONA, MD</a:t>
            </a:r>
            <a:r>
              <a:rPr lang="en-AU" sz="3600" b="1" baseline="30000" dirty="0">
                <a:solidFill>
                  <a:srgbClr val="8181AB"/>
                </a:solidFill>
                <a:latin typeface="Segoe UI" panose="020B0502040204020203" pitchFamily="34" charset="0"/>
                <a:cs typeface="Segoe UI" panose="020B0502040204020203" pitchFamily="34" charset="0"/>
              </a:rPr>
              <a:t>1,*</a:t>
            </a:r>
            <a:r>
              <a:rPr lang="en-AU" sz="3600" b="1" dirty="0">
                <a:solidFill>
                  <a:srgbClr val="8181AB"/>
                </a:solidFill>
                <a:latin typeface="Segoe UI" panose="020B0502040204020203" pitchFamily="34" charset="0"/>
                <a:cs typeface="Segoe UI" panose="020B0502040204020203" pitchFamily="34" charset="0"/>
              </a:rPr>
              <a:t>; J.A. FLORES, MD, DPBR-RO</a:t>
            </a:r>
            <a:r>
              <a:rPr lang="en-AU" sz="3600" b="1" baseline="30000" dirty="0">
                <a:solidFill>
                  <a:srgbClr val="8181AB"/>
                </a:solidFill>
                <a:latin typeface="Segoe UI" panose="020B0502040204020203" pitchFamily="34" charset="0"/>
                <a:cs typeface="Segoe UI" panose="020B0502040204020203" pitchFamily="34" charset="0"/>
              </a:rPr>
              <a:t>1</a:t>
            </a:r>
            <a:r>
              <a:rPr lang="en-AU" sz="3600" b="1" dirty="0">
                <a:solidFill>
                  <a:srgbClr val="8181AB"/>
                </a:solidFill>
                <a:latin typeface="Segoe UI" panose="020B0502040204020203" pitchFamily="34" charset="0"/>
                <a:cs typeface="Segoe UI" panose="020B0502040204020203" pitchFamily="34" charset="0"/>
              </a:rPr>
              <a:t>; M. GO, JR., MD, DPBR-RO</a:t>
            </a:r>
            <a:r>
              <a:rPr lang="en-AU" sz="3600" b="1" baseline="30000" dirty="0">
                <a:solidFill>
                  <a:srgbClr val="8181AB"/>
                </a:solidFill>
                <a:latin typeface="Segoe UI" panose="020B0502040204020203" pitchFamily="34" charset="0"/>
                <a:cs typeface="Segoe UI" panose="020B0502040204020203" pitchFamily="34" charset="0"/>
              </a:rPr>
              <a:t>1</a:t>
            </a:r>
            <a:r>
              <a:rPr lang="en-AU" sz="3600" b="1" dirty="0">
                <a:solidFill>
                  <a:srgbClr val="8181AB"/>
                </a:solidFill>
                <a:latin typeface="Segoe UI" panose="020B0502040204020203" pitchFamily="34" charset="0"/>
                <a:cs typeface="Segoe UI" panose="020B0502040204020203" pitchFamily="34" charset="0"/>
              </a:rPr>
              <a:t>; J. ESTANISLAO, MD, DPPS, DPSHBT, DPSPH, FPSPO</a:t>
            </a:r>
            <a:r>
              <a:rPr lang="en-AU" sz="3600" b="1" baseline="30000" dirty="0">
                <a:solidFill>
                  <a:srgbClr val="8181AB"/>
                </a:solidFill>
                <a:latin typeface="Segoe UI" panose="020B0502040204020203" pitchFamily="34" charset="0"/>
                <a:cs typeface="Segoe UI" panose="020B0502040204020203" pitchFamily="34" charset="0"/>
              </a:rPr>
              <a:t>2</a:t>
            </a:r>
          </a:p>
          <a:p>
            <a:pPr>
              <a:spcBef>
                <a:spcPct val="20000"/>
              </a:spcBef>
            </a:pPr>
            <a:r>
              <a:rPr lang="en-AU" sz="3600" dirty="0">
                <a:solidFill>
                  <a:srgbClr val="8181AB"/>
                </a:solidFill>
                <a:latin typeface="Segoe UI" panose="020B0502040204020203" pitchFamily="34" charset="0"/>
                <a:cs typeface="Segoe UI" panose="020B0502040204020203" pitchFamily="34" charset="0"/>
              </a:rPr>
              <a:t>1 Department of Radiotherapy, Jose R. Reyes Memorial Medical </a:t>
            </a:r>
            <a:r>
              <a:rPr lang="en-AU" sz="3600" dirty="0" err="1">
                <a:solidFill>
                  <a:srgbClr val="8181AB"/>
                </a:solidFill>
                <a:latin typeface="Segoe UI" panose="020B0502040204020203" pitchFamily="34" charset="0"/>
                <a:cs typeface="Segoe UI" panose="020B0502040204020203" pitchFamily="34" charset="0"/>
              </a:rPr>
              <a:t>Center</a:t>
            </a:r>
            <a:r>
              <a:rPr lang="en-AU" sz="3600" dirty="0">
                <a:solidFill>
                  <a:srgbClr val="8181AB"/>
                </a:solidFill>
                <a:latin typeface="Segoe UI" panose="020B0502040204020203" pitchFamily="34" charset="0"/>
                <a:cs typeface="Segoe UI" panose="020B0502040204020203" pitchFamily="34" charset="0"/>
              </a:rPr>
              <a:t>, Rizal Avenue, Sta. Cruz, Manila, Philippines</a:t>
            </a:r>
          </a:p>
          <a:p>
            <a:pPr>
              <a:spcBef>
                <a:spcPct val="20000"/>
              </a:spcBef>
            </a:pPr>
            <a:r>
              <a:rPr lang="en-AU" sz="3600" dirty="0">
                <a:solidFill>
                  <a:srgbClr val="8181AB"/>
                </a:solidFill>
                <a:latin typeface="Segoe UI" panose="020B0502040204020203" pitchFamily="34" charset="0"/>
                <a:cs typeface="Segoe UI" panose="020B0502040204020203" pitchFamily="34" charset="0"/>
              </a:rPr>
              <a:t>2 Section of </a:t>
            </a:r>
            <a:r>
              <a:rPr lang="en-AU" sz="3600" dirty="0" err="1">
                <a:solidFill>
                  <a:srgbClr val="8181AB"/>
                </a:solidFill>
                <a:latin typeface="Segoe UI" panose="020B0502040204020203" pitchFamily="34" charset="0"/>
                <a:cs typeface="Segoe UI" panose="020B0502040204020203" pitchFamily="34" charset="0"/>
              </a:rPr>
              <a:t>Pediatric</a:t>
            </a:r>
            <a:r>
              <a:rPr lang="en-AU" sz="3600" dirty="0">
                <a:solidFill>
                  <a:srgbClr val="8181AB"/>
                </a:solidFill>
                <a:latin typeface="Segoe UI" panose="020B0502040204020203" pitchFamily="34" charset="0"/>
                <a:cs typeface="Segoe UI" panose="020B0502040204020203" pitchFamily="34" charset="0"/>
              </a:rPr>
              <a:t> Hematology-Oncology- Department of </a:t>
            </a:r>
            <a:r>
              <a:rPr lang="en-AU" sz="3600" dirty="0" err="1">
                <a:solidFill>
                  <a:srgbClr val="8181AB"/>
                </a:solidFill>
                <a:latin typeface="Segoe UI" panose="020B0502040204020203" pitchFamily="34" charset="0"/>
                <a:cs typeface="Segoe UI" panose="020B0502040204020203" pitchFamily="34" charset="0"/>
              </a:rPr>
              <a:t>Pediatrics</a:t>
            </a:r>
            <a:r>
              <a:rPr lang="en-AU" sz="3600" dirty="0">
                <a:solidFill>
                  <a:srgbClr val="8181AB"/>
                </a:solidFill>
                <a:latin typeface="Segoe UI" panose="020B0502040204020203" pitchFamily="34" charset="0"/>
                <a:cs typeface="Segoe UI" panose="020B0502040204020203" pitchFamily="34" charset="0"/>
              </a:rPr>
              <a:t>, Jose R. Reyes Memorial Medical </a:t>
            </a:r>
            <a:r>
              <a:rPr lang="en-AU" sz="3600" dirty="0" err="1">
                <a:solidFill>
                  <a:srgbClr val="8181AB"/>
                </a:solidFill>
                <a:latin typeface="Segoe UI" panose="020B0502040204020203" pitchFamily="34" charset="0"/>
                <a:cs typeface="Segoe UI" panose="020B0502040204020203" pitchFamily="34" charset="0"/>
              </a:rPr>
              <a:t>Center</a:t>
            </a:r>
            <a:r>
              <a:rPr lang="en-AU" sz="3600" dirty="0">
                <a:solidFill>
                  <a:srgbClr val="8181AB"/>
                </a:solidFill>
                <a:latin typeface="Segoe UI" panose="020B0502040204020203" pitchFamily="34" charset="0"/>
                <a:cs typeface="Segoe UI" panose="020B0502040204020203" pitchFamily="34" charset="0"/>
              </a:rPr>
              <a:t>, Rizal Avenue, Sta. Cruz, Manila, Philippines</a:t>
            </a:r>
          </a:p>
        </p:txBody>
      </p:sp>
      <p:sp>
        <p:nvSpPr>
          <p:cNvPr id="61" name="Rectangle 28">
            <a:extLst>
              <a:ext uri="{FF2B5EF4-FFF2-40B4-BE49-F238E27FC236}">
                <a16:creationId xmlns:a16="http://schemas.microsoft.com/office/drawing/2014/main" id="{F9832C32-1421-4840-81D6-6243B4534F43}"/>
              </a:ext>
            </a:extLst>
          </p:cNvPr>
          <p:cNvSpPr>
            <a:spLocks noChangeArrowheads="1"/>
          </p:cNvSpPr>
          <p:nvPr/>
        </p:nvSpPr>
        <p:spPr bwMode="auto">
          <a:xfrm>
            <a:off x="18766971" y="5209212"/>
            <a:ext cx="13541829" cy="1236962"/>
          </a:xfrm>
          <a:prstGeom prst="rect">
            <a:avLst/>
          </a:prstGeom>
          <a:noFill/>
          <a:ln w="25400">
            <a:noFill/>
            <a:miter lim="800000"/>
            <a:headEnd/>
            <a:tailEnd/>
          </a:ln>
          <a:effectLst/>
        </p:spPr>
        <p:txBody>
          <a:bodyPr lIns="333835" tIns="333835" rIns="333835" bIns="333835"/>
          <a:lstStyle/>
          <a:p>
            <a:pPr defTabSz="846414" eaLnBrk="0" hangingPunct="0">
              <a:spcBef>
                <a:spcPct val="50000"/>
              </a:spcBef>
            </a:pPr>
            <a:r>
              <a:rPr lang="en-US" sz="3600" dirty="0">
                <a:solidFill>
                  <a:srgbClr val="E20000"/>
                </a:solidFill>
                <a:latin typeface="Segoe UI" panose="020B0502040204020203" pitchFamily="34" charset="0"/>
                <a:cs typeface="Segoe UI" panose="020B0502040204020203" pitchFamily="34" charset="0"/>
              </a:rPr>
              <a:t>* Corresponding author: </a:t>
            </a:r>
            <a:r>
              <a:rPr lang="en-AU" sz="3600" b="1" dirty="0" err="1">
                <a:solidFill>
                  <a:srgbClr val="8181AB"/>
                </a:solidFill>
                <a:latin typeface="Segoe UI" panose="020B0502040204020203" pitchFamily="34" charset="0"/>
                <a:cs typeface="Segoe UI" panose="020B0502040204020203" pitchFamily="34" charset="0"/>
              </a:rPr>
              <a:t>marcvincentbarcelona@yahoo.com</a:t>
            </a:r>
            <a:endParaRPr lang="en-US" sz="3600" b="1" dirty="0">
              <a:latin typeface="Arial" panose="020B0604020202020204" pitchFamily="34" charset="0"/>
              <a:cs typeface="Arial" panose="020B0604020202020204" pitchFamily="34" charset="0"/>
            </a:endParaRPr>
          </a:p>
        </p:txBody>
      </p:sp>
      <p:sp>
        <p:nvSpPr>
          <p:cNvPr id="63" name="Rectangle 28">
            <a:extLst>
              <a:ext uri="{FF2B5EF4-FFF2-40B4-BE49-F238E27FC236}">
                <a16:creationId xmlns:a16="http://schemas.microsoft.com/office/drawing/2014/main" id="{D9C499C9-3BD0-45CD-B1A3-59D907346825}"/>
              </a:ext>
            </a:extLst>
          </p:cNvPr>
          <p:cNvSpPr>
            <a:spLocks noChangeArrowheads="1"/>
          </p:cNvSpPr>
          <p:nvPr/>
        </p:nvSpPr>
        <p:spPr bwMode="auto">
          <a:xfrm>
            <a:off x="4534282" y="24531752"/>
            <a:ext cx="46854609" cy="1804245"/>
          </a:xfrm>
          <a:prstGeom prst="rect">
            <a:avLst/>
          </a:prstGeom>
          <a:noFill/>
          <a:ln w="25400">
            <a:noFill/>
            <a:miter lim="800000"/>
            <a:headEnd/>
            <a:tailEnd/>
          </a:ln>
          <a:effectLst/>
        </p:spPr>
        <p:txBody>
          <a:bodyPr lIns="333835" tIns="333835" rIns="333835" bIns="333835"/>
          <a:lstStyle/>
          <a:p>
            <a:r>
              <a:rPr lang="en-US" sz="2800" dirty="0">
                <a:ea typeface="MS Mincho" panose="02020609040205080304" pitchFamily="49" charset="-128"/>
              </a:rPr>
              <a:t>[1] Al-</a:t>
            </a:r>
            <a:r>
              <a:rPr lang="en-US" sz="2800" dirty="0" err="1">
                <a:ea typeface="MS Mincho" panose="02020609040205080304" pitchFamily="49" charset="-128"/>
              </a:rPr>
              <a:t>Sarraf</a:t>
            </a:r>
            <a:r>
              <a:rPr lang="en-US" sz="2800" dirty="0">
                <a:ea typeface="MS Mincho" panose="02020609040205080304" pitchFamily="49" charset="-128"/>
              </a:rPr>
              <a:t>, M., LeBlanc M., </a:t>
            </a:r>
            <a:r>
              <a:rPr lang="en-US" sz="2800" dirty="0" err="1">
                <a:ea typeface="MS Mincho" panose="02020609040205080304" pitchFamily="49" charset="-128"/>
              </a:rPr>
              <a:t>Giri</a:t>
            </a:r>
            <a:r>
              <a:rPr lang="en-US" sz="2800" dirty="0">
                <a:ea typeface="MS Mincho" panose="02020609040205080304" pitchFamily="49" charset="-128"/>
              </a:rPr>
              <a:t> P.G., et al. Chemoradiotherapy versus radiotherapy in patients with advanced nasopharyngeal cancer: phase III randomized Intergroup study 0099. J Clin Oncol 1998;16:1310-1317.</a:t>
            </a:r>
          </a:p>
          <a:p>
            <a:r>
              <a:rPr lang="en-US" sz="2800" dirty="0">
                <a:ea typeface="MS Mincho" panose="02020609040205080304" pitchFamily="49" charset="-128"/>
              </a:rPr>
              <a:t>[2] Rodriguez-Galindo, C., </a:t>
            </a:r>
            <a:r>
              <a:rPr lang="en-US" sz="2800" dirty="0" err="1">
                <a:ea typeface="MS Mincho" panose="02020609040205080304" pitchFamily="49" charset="-128"/>
              </a:rPr>
              <a:t>Krailo</a:t>
            </a:r>
            <a:r>
              <a:rPr lang="en-US" sz="2800" dirty="0">
                <a:ea typeface="MS Mincho" panose="02020609040205080304" pitchFamily="49" charset="-128"/>
              </a:rPr>
              <a:t>, M., Krasin, M., McCarville, M., Hicks, J., </a:t>
            </a:r>
            <a:r>
              <a:rPr lang="en-US" sz="2800" dirty="0" err="1">
                <a:ea typeface="MS Mincho" panose="02020609040205080304" pitchFamily="49" charset="-128"/>
              </a:rPr>
              <a:t>Pashankar</a:t>
            </a:r>
            <a:r>
              <a:rPr lang="en-US" sz="2800" dirty="0">
                <a:ea typeface="MS Mincho" panose="02020609040205080304" pitchFamily="49" charset="-128"/>
              </a:rPr>
              <a:t>, F. &amp; </a:t>
            </a:r>
            <a:r>
              <a:rPr lang="en-US" sz="2800" dirty="0" err="1">
                <a:ea typeface="MS Mincho" panose="02020609040205080304" pitchFamily="49" charset="-128"/>
              </a:rPr>
              <a:t>Pappo</a:t>
            </a:r>
            <a:r>
              <a:rPr lang="en-US" sz="2800" dirty="0">
                <a:ea typeface="MS Mincho" panose="02020609040205080304" pitchFamily="49" charset="-128"/>
              </a:rPr>
              <a:t>, A. (2016) Treatment of childhood nasopharyngeal carcinoma (</a:t>
            </a:r>
            <a:r>
              <a:rPr lang="en-US" sz="2800" dirty="0" err="1">
                <a:ea typeface="MS Mincho" panose="02020609040205080304" pitchFamily="49" charset="-128"/>
              </a:rPr>
              <a:t>cNPC</a:t>
            </a:r>
            <a:r>
              <a:rPr lang="en-US" sz="2800" dirty="0">
                <a:ea typeface="MS Mincho" panose="02020609040205080304" pitchFamily="49" charset="-128"/>
              </a:rPr>
              <a:t>) with neoadjuvant chemotherapy (NAC) and concomitant chemoradiotherapy (CCRT): Results of the Children’s Oncology Group ARAR0331 study. Journal of Clinical Oncology 2016 34:15_suppl, 10513-10513.</a:t>
            </a:r>
          </a:p>
        </p:txBody>
      </p:sp>
      <p:pic>
        <p:nvPicPr>
          <p:cNvPr id="67" name="Picture 66" descr="Chart, bubble chart&#10;&#10;Description automatically generated">
            <a:extLst>
              <a:ext uri="{FF2B5EF4-FFF2-40B4-BE49-F238E27FC236}">
                <a16:creationId xmlns:a16="http://schemas.microsoft.com/office/drawing/2014/main" id="{C1CF3097-377A-400F-A8F2-B2246DC1D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28" y="807013"/>
            <a:ext cx="6942908" cy="5204589"/>
          </a:xfrm>
          <a:prstGeom prst="rect">
            <a:avLst/>
          </a:prstGeom>
        </p:spPr>
      </p:pic>
      <p:pic>
        <p:nvPicPr>
          <p:cNvPr id="19" name="Picture 18">
            <a:extLst>
              <a:ext uri="{FF2B5EF4-FFF2-40B4-BE49-F238E27FC236}">
                <a16:creationId xmlns:a16="http://schemas.microsoft.com/office/drawing/2014/main" id="{0D37505E-BF78-7E4A-A644-FDA825CCE4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77414" y="876175"/>
            <a:ext cx="4151045" cy="3906789"/>
          </a:xfrm>
          <a:prstGeom prst="ellipse">
            <a:avLst/>
          </a:prstGeom>
          <a:noFill/>
          <a:ln w="63500" cap="rnd">
            <a:noFill/>
            <a:round/>
            <a:headEnd/>
            <a:tailEnd/>
          </a:ln>
          <a:effectLst/>
        </p:spPr>
      </p:pic>
      <p:pic>
        <p:nvPicPr>
          <p:cNvPr id="18" name="Picture 17" descr="RT logo 02">
            <a:extLst>
              <a:ext uri="{FF2B5EF4-FFF2-40B4-BE49-F238E27FC236}">
                <a16:creationId xmlns:a16="http://schemas.microsoft.com/office/drawing/2014/main" id="{B1B10BA3-E8B9-8E45-847C-1E19E7ECF90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5217" y="912380"/>
            <a:ext cx="3911891" cy="3727006"/>
          </a:xfrm>
          <a:prstGeom prst="ellipse">
            <a:avLst/>
          </a:prstGeom>
          <a:noFill/>
          <a:ln w="63500" cap="rnd">
            <a:noFill/>
            <a:round/>
            <a:headEnd/>
            <a:tailEnd/>
          </a:ln>
          <a:effectLst/>
        </p:spPr>
      </p:pic>
      <p:sp>
        <p:nvSpPr>
          <p:cNvPr id="21" name="Rounded Rectangle 20">
            <a:extLst>
              <a:ext uri="{FF2B5EF4-FFF2-40B4-BE49-F238E27FC236}">
                <a16:creationId xmlns:a16="http://schemas.microsoft.com/office/drawing/2014/main" id="{47F0E100-4DBF-E243-8197-C97CD8D43674}"/>
              </a:ext>
            </a:extLst>
          </p:cNvPr>
          <p:cNvSpPr/>
          <p:nvPr/>
        </p:nvSpPr>
        <p:spPr>
          <a:xfrm>
            <a:off x="19958753" y="10837041"/>
            <a:ext cx="12019984" cy="2243242"/>
          </a:xfrm>
          <a:prstGeom prst="roundRect">
            <a:avLst/>
          </a:prstGeom>
          <a:solidFill>
            <a:sysClr val="window" lastClr="FFFFFF"/>
          </a:solidFill>
          <a:ln w="38100" cap="flat" cmpd="sng" algn="ctr">
            <a:solidFill>
              <a:srgbClr val="00ADDC"/>
            </a:solidFill>
            <a:prstDash val="solid"/>
          </a:ln>
          <a:effectLst/>
        </p:spPr>
        <p:txBody>
          <a:bodyPr rtlCol="0" anchor="ctr"/>
          <a:lstStyle/>
          <a:p>
            <a:pPr marL="0" marR="0" lvl="0" indent="0" defTabSz="4319555"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38AC8">
                    <a:lumMod val="50000"/>
                  </a:srgbClr>
                </a:solidFill>
                <a:effectLst/>
                <a:uLnTx/>
                <a:uFillTx/>
                <a:latin typeface="Calibri"/>
                <a:ea typeface="+mn-ea"/>
                <a:cs typeface="+mn-cs"/>
              </a:rPr>
              <a:t>Figure 1. </a:t>
            </a:r>
            <a:r>
              <a:rPr kumimoji="0" lang="en-US" sz="2800" b="1" i="1" u="sng" strike="noStrike" kern="0" cap="none" spc="0" normalizeH="0" baseline="0" noProof="0" dirty="0">
                <a:ln>
                  <a:noFill/>
                </a:ln>
                <a:solidFill>
                  <a:srgbClr val="738AC8">
                    <a:lumMod val="50000"/>
                  </a:srgbClr>
                </a:solidFill>
                <a:effectLst/>
                <a:uLnTx/>
                <a:uFillTx/>
                <a:latin typeface="Calibri"/>
                <a:ea typeface="+mn-ea"/>
                <a:cs typeface="+mn-cs"/>
              </a:rPr>
              <a:t>Nasal Endoscopy with Punch Biopsy</a:t>
            </a:r>
            <a:r>
              <a:rPr kumimoji="0" lang="en-US" sz="2800" b="1" i="1" u="none" strike="noStrike" kern="0" cap="none" spc="0" normalizeH="0" baseline="0" noProof="0" dirty="0">
                <a:ln>
                  <a:noFill/>
                </a:ln>
                <a:solidFill>
                  <a:srgbClr val="738AC8">
                    <a:lumMod val="50000"/>
                  </a:srgbClr>
                </a:solidFill>
                <a:effectLst/>
                <a:uLnTx/>
                <a:uFillTx/>
                <a:latin typeface="Calibri"/>
                <a:ea typeface="+mn-ea"/>
                <a:cs typeface="+mn-cs"/>
              </a:rPr>
              <a:t> </a:t>
            </a:r>
            <a:r>
              <a:rPr kumimoji="0" lang="en-US" sz="2800" b="1" i="0" u="none" strike="noStrike" kern="0" cap="none" spc="0" normalizeH="0" baseline="0" noProof="0" dirty="0">
                <a:ln>
                  <a:noFill/>
                </a:ln>
                <a:solidFill>
                  <a:srgbClr val="738AC8">
                    <a:lumMod val="50000"/>
                  </a:srgbClr>
                </a:solidFill>
                <a:effectLst/>
                <a:uLnTx/>
                <a:uFillTx/>
                <a:latin typeface="Calibri"/>
                <a:ea typeface="+mn-ea"/>
                <a:cs typeface="+mn-cs"/>
              </a:rPr>
              <a:t>Left  photo</a:t>
            </a:r>
            <a:r>
              <a:rPr kumimoji="0" lang="en-US" sz="2800" b="0" i="0" u="none" strike="noStrike" kern="0" cap="none" spc="0" normalizeH="0" baseline="0" noProof="0" dirty="0">
                <a:ln>
                  <a:noFill/>
                </a:ln>
                <a:solidFill>
                  <a:srgbClr val="738AC8">
                    <a:lumMod val="50000"/>
                  </a:srgbClr>
                </a:solidFill>
                <a:effectLst/>
                <a:uLnTx/>
                <a:uFillTx/>
                <a:latin typeface="Calibri"/>
                <a:ea typeface="+mn-ea"/>
                <a:cs typeface="+mn-cs"/>
              </a:rPr>
              <a:t>, showing a polypoid nasopharyngeal mass (</a:t>
            </a:r>
            <a:r>
              <a:rPr kumimoji="0" lang="en-US" sz="2800" b="1" i="0" u="none" strike="noStrike" kern="0" cap="none" spc="0" normalizeH="0" baseline="0" noProof="0" dirty="0">
                <a:ln>
                  <a:noFill/>
                </a:ln>
                <a:solidFill>
                  <a:srgbClr val="00B050"/>
                </a:solidFill>
                <a:effectLst/>
                <a:uLnTx/>
                <a:uFillTx/>
                <a:latin typeface="Calibri"/>
                <a:ea typeface="+mn-ea"/>
                <a:cs typeface="+mn-cs"/>
              </a:rPr>
              <a:t>green arrow</a:t>
            </a:r>
            <a:r>
              <a:rPr kumimoji="0" lang="en-US" sz="2800" b="0" i="0" u="none" strike="noStrike" kern="0" cap="none" spc="0" normalizeH="0" baseline="0" noProof="0" dirty="0">
                <a:ln>
                  <a:noFill/>
                </a:ln>
                <a:solidFill>
                  <a:srgbClr val="738AC8">
                    <a:lumMod val="50000"/>
                  </a:srgbClr>
                </a:solidFill>
                <a:effectLst/>
                <a:uLnTx/>
                <a:uFillTx/>
                <a:latin typeface="Calibri"/>
                <a:ea typeface="+mn-ea"/>
                <a:cs typeface="+mn-cs"/>
              </a:rPr>
              <a:t>) extending into the right nasal cavity before treatment in July 2016 </a:t>
            </a:r>
            <a:r>
              <a:rPr kumimoji="0" lang="en-US" sz="2800" b="1" i="0" u="none" strike="noStrike" kern="0" cap="none" spc="0" normalizeH="0" baseline="0" noProof="0" dirty="0">
                <a:ln>
                  <a:noFill/>
                </a:ln>
                <a:solidFill>
                  <a:srgbClr val="738AC8">
                    <a:lumMod val="50000"/>
                  </a:srgbClr>
                </a:solidFill>
                <a:effectLst/>
                <a:uLnTx/>
                <a:uFillTx/>
                <a:latin typeface="Calibri"/>
                <a:ea typeface="+mn-ea"/>
                <a:cs typeface="+mn-cs"/>
              </a:rPr>
              <a:t>Middle photo, </a:t>
            </a:r>
            <a:r>
              <a:rPr kumimoji="0" lang="en-US" sz="2800" b="0" i="0" u="none" strike="noStrike" kern="0" cap="none" spc="0" normalizeH="0" baseline="0" noProof="0" dirty="0">
                <a:ln>
                  <a:noFill/>
                </a:ln>
                <a:solidFill>
                  <a:srgbClr val="738AC8">
                    <a:lumMod val="50000"/>
                  </a:srgbClr>
                </a:solidFill>
                <a:effectLst/>
                <a:uLnTx/>
                <a:uFillTx/>
                <a:latin typeface="Calibri"/>
                <a:ea typeface="+mn-ea"/>
                <a:cs typeface="+mn-cs"/>
              </a:rPr>
              <a:t>showing disappearance of previously noted mass (</a:t>
            </a:r>
            <a:r>
              <a:rPr kumimoji="0" lang="en-US" sz="2800" b="1" i="0" u="none" strike="noStrike" kern="0" cap="none" spc="0" normalizeH="0" baseline="0" noProof="0" dirty="0">
                <a:ln>
                  <a:noFill/>
                </a:ln>
                <a:solidFill>
                  <a:srgbClr val="FF0000"/>
                </a:solidFill>
                <a:effectLst/>
                <a:uLnTx/>
                <a:uFillTx/>
                <a:latin typeface="Calibri"/>
                <a:ea typeface="+mn-ea"/>
                <a:cs typeface="+mn-cs"/>
              </a:rPr>
              <a:t>red arrow</a:t>
            </a:r>
            <a:r>
              <a:rPr kumimoji="0" lang="en-US" sz="2800" b="0" i="0" u="none" strike="noStrike" kern="0" cap="none" spc="0" normalizeH="0" baseline="0" noProof="0" dirty="0">
                <a:ln>
                  <a:noFill/>
                </a:ln>
                <a:solidFill>
                  <a:srgbClr val="738AC8">
                    <a:lumMod val="50000"/>
                  </a:srgbClr>
                </a:solidFill>
                <a:effectLst/>
                <a:uLnTx/>
                <a:uFillTx/>
                <a:latin typeface="Calibri"/>
                <a:ea typeface="+mn-ea"/>
                <a:cs typeface="+mn-cs"/>
              </a:rPr>
              <a:t>) posttreatment in January 2018 </a:t>
            </a:r>
            <a:r>
              <a:rPr kumimoji="0" lang="en-US" sz="2800" b="1" i="0" u="none" strike="noStrike" kern="0" cap="none" spc="0" normalizeH="0" baseline="0" noProof="0" dirty="0">
                <a:ln>
                  <a:noFill/>
                </a:ln>
                <a:solidFill>
                  <a:srgbClr val="738AC8">
                    <a:lumMod val="50000"/>
                  </a:srgbClr>
                </a:solidFill>
                <a:effectLst/>
                <a:uLnTx/>
                <a:uFillTx/>
                <a:latin typeface="Calibri"/>
                <a:ea typeface="+mn-ea"/>
                <a:cs typeface="+mn-cs"/>
              </a:rPr>
              <a:t>Right photo</a:t>
            </a:r>
            <a:r>
              <a:rPr kumimoji="0" lang="en-US" sz="2800" b="0" i="0" u="none" strike="noStrike" kern="0" cap="none" spc="0" normalizeH="0" baseline="0" noProof="0" dirty="0">
                <a:ln>
                  <a:noFill/>
                </a:ln>
                <a:solidFill>
                  <a:srgbClr val="738AC8">
                    <a:lumMod val="50000"/>
                  </a:srgbClr>
                </a:solidFill>
                <a:effectLst/>
                <a:uLnTx/>
                <a:uFillTx/>
                <a:latin typeface="Calibri"/>
                <a:ea typeface="+mn-ea"/>
                <a:cs typeface="+mn-cs"/>
              </a:rPr>
              <a:t>, showing a </a:t>
            </a:r>
            <a:r>
              <a:rPr kumimoji="0" lang="en-US" sz="2800" b="1" i="1" u="none" strike="noStrike" kern="0" cap="none" spc="0" normalizeH="0" baseline="0" noProof="0" dirty="0">
                <a:ln>
                  <a:noFill/>
                </a:ln>
                <a:solidFill>
                  <a:srgbClr val="7030A0"/>
                </a:solidFill>
                <a:effectLst/>
                <a:uLnTx/>
                <a:uFillTx/>
                <a:latin typeface="Calibri"/>
                <a:ea typeface="+mn-ea"/>
                <a:cs typeface="+mn-cs"/>
              </a:rPr>
              <a:t>poorly differentiated</a:t>
            </a:r>
            <a:r>
              <a:rPr kumimoji="0" lang="en-US" sz="2800" b="1" i="1" u="none" strike="noStrike" kern="0" cap="none" spc="0" normalizeH="0" baseline="0" noProof="0" dirty="0">
                <a:ln>
                  <a:noFill/>
                </a:ln>
                <a:solidFill>
                  <a:prstClr val="black"/>
                </a:solidFill>
                <a:effectLst/>
                <a:uLnTx/>
                <a:uFillTx/>
                <a:latin typeface="Calibri"/>
                <a:ea typeface="+mn-ea"/>
                <a:cs typeface="+mn-cs"/>
              </a:rPr>
              <a:t> </a:t>
            </a:r>
            <a:r>
              <a:rPr kumimoji="0" lang="en-US" sz="2800" b="0" i="0" u="none" strike="noStrike" kern="0" cap="none" spc="0" normalizeH="0" baseline="0" noProof="0" dirty="0">
                <a:ln>
                  <a:noFill/>
                </a:ln>
                <a:solidFill>
                  <a:prstClr val="black"/>
                </a:solidFill>
                <a:effectLst/>
                <a:uLnTx/>
                <a:uFillTx/>
                <a:latin typeface="Calibri"/>
                <a:ea typeface="+mn-ea"/>
                <a:cs typeface="+mn-cs"/>
              </a:rPr>
              <a:t>type of </a:t>
            </a:r>
            <a:r>
              <a:rPr kumimoji="0" lang="en-US" sz="2800" b="1" i="1" u="none" strike="noStrike" kern="0" cap="none" spc="0" normalizeH="0" baseline="0" noProof="0" dirty="0">
                <a:ln>
                  <a:noFill/>
                </a:ln>
                <a:solidFill>
                  <a:srgbClr val="7030A0"/>
                </a:solidFill>
                <a:effectLst/>
                <a:uLnTx/>
                <a:uFillTx/>
                <a:latin typeface="Calibri"/>
                <a:ea typeface="+mn-ea"/>
                <a:cs typeface="+mn-cs"/>
              </a:rPr>
              <a:t>squamous cell carcinoma </a:t>
            </a:r>
            <a:r>
              <a:rPr kumimoji="0" lang="en-US" sz="2800" b="0" i="0" u="none" strike="noStrike" kern="0" cap="none" spc="0" normalizeH="0" baseline="0" noProof="0" dirty="0">
                <a:ln>
                  <a:noFill/>
                </a:ln>
                <a:solidFill>
                  <a:prstClr val="black"/>
                </a:solidFill>
                <a:effectLst/>
                <a:uLnTx/>
                <a:uFillTx/>
                <a:latin typeface="Calibri"/>
                <a:ea typeface="+mn-ea"/>
                <a:cs typeface="+mn-cs"/>
              </a:rPr>
              <a:t>on histopathology</a:t>
            </a:r>
          </a:p>
        </p:txBody>
      </p:sp>
      <p:pic>
        <p:nvPicPr>
          <p:cNvPr id="23" name="Picture 22">
            <a:extLst>
              <a:ext uri="{FF2B5EF4-FFF2-40B4-BE49-F238E27FC236}">
                <a16:creationId xmlns:a16="http://schemas.microsoft.com/office/drawing/2014/main" id="{CE162339-24DF-1F4D-8F82-C69F4179E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0227" y="13224170"/>
            <a:ext cx="9940473" cy="2694431"/>
          </a:xfrm>
          <a:prstGeom prst="rect">
            <a:avLst/>
          </a:prstGeom>
        </p:spPr>
      </p:pic>
      <p:sp>
        <p:nvSpPr>
          <p:cNvPr id="24" name="Rounded Rectangle 23">
            <a:extLst>
              <a:ext uri="{FF2B5EF4-FFF2-40B4-BE49-F238E27FC236}">
                <a16:creationId xmlns:a16="http://schemas.microsoft.com/office/drawing/2014/main" id="{D2E52B4E-1F8F-664F-B02B-4BC306A29BCD}"/>
              </a:ext>
            </a:extLst>
          </p:cNvPr>
          <p:cNvSpPr/>
          <p:nvPr/>
        </p:nvSpPr>
        <p:spPr>
          <a:xfrm>
            <a:off x="20009254" y="16028968"/>
            <a:ext cx="12019984" cy="3645726"/>
          </a:xfrm>
          <a:prstGeom prst="roundRect">
            <a:avLst/>
          </a:prstGeom>
          <a:solidFill>
            <a:sysClr val="window" lastClr="FFFFFF"/>
          </a:solidFill>
          <a:ln w="38100" cap="flat" cmpd="sng" algn="ctr">
            <a:solidFill>
              <a:srgbClr val="00ADDC"/>
            </a:solidFill>
            <a:prstDash val="solid"/>
          </a:ln>
          <a:effectLst/>
        </p:spPr>
        <p:txBody>
          <a:bodyPr rtlCol="0" anchor="ctr"/>
          <a:lstStyle/>
          <a:p>
            <a:pPr defTabSz="4319555"/>
            <a:r>
              <a:rPr kumimoji="0" lang="en-US" sz="2800" b="1" i="0" u="none" strike="noStrike" kern="0" cap="none" spc="0" normalizeH="0" baseline="0" noProof="0" dirty="0">
                <a:ln>
                  <a:noFill/>
                </a:ln>
                <a:solidFill>
                  <a:srgbClr val="738AC8">
                    <a:lumMod val="50000"/>
                  </a:srgbClr>
                </a:solidFill>
                <a:effectLst/>
                <a:uLnTx/>
                <a:uFillTx/>
                <a:latin typeface="Calibri"/>
                <a:ea typeface="+mn-ea"/>
                <a:cs typeface="+mn-cs"/>
              </a:rPr>
              <a:t>Figure 2. </a:t>
            </a:r>
            <a:r>
              <a:rPr kumimoji="0" lang="en-US" sz="2800" b="1" i="1" u="sng" strike="noStrike" kern="0" cap="none" spc="0" normalizeH="0" baseline="0" noProof="0" dirty="0">
                <a:ln>
                  <a:noFill/>
                </a:ln>
                <a:solidFill>
                  <a:srgbClr val="738AC8">
                    <a:lumMod val="50000"/>
                  </a:srgbClr>
                </a:solidFill>
                <a:effectLst/>
                <a:uLnTx/>
                <a:uFillTx/>
                <a:latin typeface="Calibri"/>
                <a:ea typeface="+mn-ea"/>
                <a:cs typeface="+mn-cs"/>
              </a:rPr>
              <a:t>CT scan of the Head and Neck Area  </a:t>
            </a:r>
            <a:r>
              <a:rPr kumimoji="0" lang="en-US" sz="2800" b="1" i="0" u="none" strike="noStrike" kern="0" cap="none" spc="0" normalizeH="0" baseline="0" noProof="0" dirty="0">
                <a:ln>
                  <a:noFill/>
                </a:ln>
                <a:solidFill>
                  <a:prstClr val="black"/>
                </a:solidFill>
                <a:effectLst/>
                <a:uLnTx/>
                <a:uFillTx/>
                <a:latin typeface="Calibri"/>
                <a:ea typeface="+mn-ea"/>
                <a:cs typeface="+mn-cs"/>
              </a:rPr>
              <a:t>Top row from left to right  (pre-treatment, July 2016):</a:t>
            </a:r>
            <a:r>
              <a:rPr kumimoji="0" lang="en-PH" sz="2800" b="1" i="0" u="none" strike="noStrike" kern="0" cap="none" spc="0" normalizeH="0" baseline="0" noProof="0" dirty="0">
                <a:ln>
                  <a:noFill/>
                </a:ln>
                <a:solidFill>
                  <a:prstClr val="black"/>
                </a:solidFill>
                <a:effectLst/>
                <a:uLnTx/>
                <a:uFillTx/>
                <a:latin typeface="Calibri"/>
                <a:ea typeface="+mn-ea"/>
                <a:cs typeface="+mn-cs"/>
              </a:rPr>
              <a:t> </a:t>
            </a:r>
            <a:r>
              <a:rPr kumimoji="0" lang="en-US" sz="2800" b="0" i="0" u="none" strike="noStrike" kern="0" cap="none" spc="0" normalizeH="0" baseline="0" noProof="0" dirty="0">
                <a:ln>
                  <a:noFill/>
                </a:ln>
                <a:solidFill>
                  <a:prstClr val="black"/>
                </a:solidFill>
                <a:effectLst/>
                <a:uLnTx/>
                <a:uFillTx/>
                <a:latin typeface="Calibri"/>
                <a:ea typeface="+mn-ea"/>
                <a:cs typeface="+mn-cs"/>
              </a:rPr>
              <a:t>A l</a:t>
            </a:r>
            <a:r>
              <a:rPr kumimoji="0" lang="en-PH" sz="2800" b="0" i="0" u="none" strike="noStrike" kern="0" cap="none" spc="0" normalizeH="0" baseline="0" noProof="0" dirty="0" err="1">
                <a:ln>
                  <a:noFill/>
                </a:ln>
                <a:solidFill>
                  <a:prstClr val="black"/>
                </a:solidFill>
                <a:effectLst/>
                <a:uLnTx/>
                <a:uFillTx/>
                <a:latin typeface="Calibri"/>
                <a:ea typeface="+mn-ea"/>
                <a:cs typeface="+mn-cs"/>
              </a:rPr>
              <a:t>obulated</a:t>
            </a:r>
            <a:r>
              <a:rPr kumimoji="0" lang="en-PH" sz="2800" b="0" i="0" u="none" strike="noStrike" kern="0" cap="none" spc="0" normalizeH="0" baseline="0" noProof="0" dirty="0">
                <a:ln>
                  <a:noFill/>
                </a:ln>
                <a:solidFill>
                  <a:prstClr val="black"/>
                </a:solidFill>
                <a:effectLst/>
                <a:uLnTx/>
                <a:uFillTx/>
                <a:latin typeface="Calibri"/>
                <a:ea typeface="+mn-ea"/>
                <a:cs typeface="+mn-cs"/>
              </a:rPr>
              <a:t> mass at the </a:t>
            </a:r>
            <a:r>
              <a:rPr kumimoji="0" lang="en-PH" sz="2800" b="1" i="0" u="none" strike="noStrike" kern="0" cap="none" spc="0" normalizeH="0" baseline="0" noProof="0" dirty="0">
                <a:ln>
                  <a:noFill/>
                </a:ln>
                <a:solidFill>
                  <a:srgbClr val="0070C0"/>
                </a:solidFill>
                <a:effectLst/>
                <a:uLnTx/>
                <a:uFillTx/>
                <a:latin typeface="Calibri"/>
                <a:ea typeface="+mn-ea"/>
                <a:cs typeface="+mn-cs"/>
              </a:rPr>
              <a:t>right nasopharyngeal region</a:t>
            </a:r>
            <a:r>
              <a:rPr kumimoji="0" lang="en-PH" sz="2800" b="0" i="0" u="none" strike="noStrike" kern="0" cap="none" spc="0" normalizeH="0" baseline="0" noProof="0" dirty="0">
                <a:ln>
                  <a:noFill/>
                </a:ln>
                <a:solidFill>
                  <a:srgbClr val="0070C0"/>
                </a:solidFill>
                <a:effectLst/>
                <a:uLnTx/>
                <a:uFillTx/>
                <a:latin typeface="Calibri"/>
                <a:ea typeface="+mn-ea"/>
                <a:cs typeface="+mn-cs"/>
              </a:rPr>
              <a:t>, </a:t>
            </a:r>
            <a:r>
              <a:rPr kumimoji="0" lang="en-PH" sz="2800" b="1" i="0" u="none" strike="noStrike" kern="0" cap="none" spc="0" normalizeH="0" baseline="0" noProof="0" dirty="0">
                <a:ln>
                  <a:noFill/>
                </a:ln>
                <a:solidFill>
                  <a:srgbClr val="0070C0"/>
                </a:solidFill>
                <a:effectLst/>
                <a:uLnTx/>
                <a:uFillTx/>
                <a:latin typeface="Calibri"/>
                <a:ea typeface="+mn-ea"/>
                <a:cs typeface="+mn-cs"/>
              </a:rPr>
              <a:t>right masticator space</a:t>
            </a:r>
            <a:r>
              <a:rPr kumimoji="0" lang="en-PH" sz="2800" b="0" i="0" u="none" strike="noStrike" kern="0" cap="none" spc="0" normalizeH="0" baseline="0" noProof="0" dirty="0">
                <a:ln>
                  <a:noFill/>
                </a:ln>
                <a:solidFill>
                  <a:srgbClr val="0070C0"/>
                </a:solidFill>
                <a:effectLst/>
                <a:uLnTx/>
                <a:uFillTx/>
                <a:latin typeface="Calibri"/>
                <a:ea typeface="+mn-ea"/>
                <a:cs typeface="+mn-cs"/>
              </a:rPr>
              <a:t>, </a:t>
            </a:r>
            <a:r>
              <a:rPr kumimoji="0" lang="en-PH" sz="2800" b="1" i="0" u="none" strike="noStrike" kern="0" cap="none" spc="0" normalizeH="0" baseline="0" noProof="0" dirty="0">
                <a:ln>
                  <a:noFill/>
                </a:ln>
                <a:solidFill>
                  <a:srgbClr val="0070C0"/>
                </a:solidFill>
                <a:effectLst/>
                <a:uLnTx/>
                <a:uFillTx/>
                <a:latin typeface="Calibri"/>
                <a:ea typeface="+mn-ea"/>
                <a:cs typeface="+mn-cs"/>
              </a:rPr>
              <a:t>right pterygoid bone</a:t>
            </a:r>
            <a:r>
              <a:rPr kumimoji="0" lang="en-PH" sz="2800" b="1" i="0" u="none" strike="noStrike" kern="0" cap="none" spc="0" normalizeH="0" baseline="0" noProof="0" dirty="0">
                <a:ln>
                  <a:noFill/>
                </a:ln>
                <a:solidFill>
                  <a:prstClr val="black"/>
                </a:solidFill>
                <a:effectLst/>
                <a:uLnTx/>
                <a:uFillTx/>
                <a:latin typeface="Calibri"/>
                <a:ea typeface="+mn-ea"/>
                <a:cs typeface="+mn-cs"/>
              </a:rPr>
              <a:t>;</a:t>
            </a:r>
            <a:r>
              <a:rPr kumimoji="0" lang="en-PH" sz="2800" b="1" i="0" u="none" strike="noStrike" kern="0" cap="none" spc="0" normalizeH="0" baseline="0" noProof="0" dirty="0">
                <a:ln>
                  <a:noFill/>
                </a:ln>
                <a:solidFill>
                  <a:srgbClr val="0070C0"/>
                </a:solidFill>
                <a:effectLst/>
                <a:uLnTx/>
                <a:uFillTx/>
                <a:latin typeface="Calibri"/>
                <a:ea typeface="+mn-ea"/>
                <a:cs typeface="+mn-cs"/>
              </a:rPr>
              <a:t> </a:t>
            </a:r>
            <a:r>
              <a:rPr kumimoji="0" lang="en-PH" sz="2800" b="1" i="0" u="none" strike="noStrike" kern="0" cap="none" spc="0" normalizeH="0" baseline="0" noProof="0" dirty="0">
                <a:ln>
                  <a:noFill/>
                </a:ln>
                <a:solidFill>
                  <a:prstClr val="black"/>
                </a:solidFill>
                <a:effectLst/>
                <a:uLnTx/>
                <a:uFillTx/>
                <a:latin typeface="Calibri"/>
                <a:ea typeface="+mn-ea"/>
                <a:cs typeface="+mn-cs"/>
              </a:rPr>
              <a:t>s</a:t>
            </a:r>
            <a:r>
              <a:rPr kumimoji="0" lang="en-PH" sz="2800" b="0" i="0" u="none" strike="noStrike" kern="0" cap="none" spc="0" normalizeH="0" baseline="0" noProof="0" dirty="0">
                <a:ln>
                  <a:noFill/>
                </a:ln>
                <a:solidFill>
                  <a:prstClr val="black"/>
                </a:solidFill>
                <a:effectLst/>
                <a:uLnTx/>
                <a:uFillTx/>
                <a:latin typeface="Calibri"/>
                <a:ea typeface="+mn-ea"/>
                <a:cs typeface="+mn-cs"/>
              </a:rPr>
              <a:t>ame mass </a:t>
            </a:r>
            <a:r>
              <a:rPr kumimoji="0" lang="en-PH" sz="2800" b="1" i="0" u="none" strike="noStrike" kern="0" cap="none" spc="0" normalizeH="0" baseline="0" noProof="0" dirty="0">
                <a:ln>
                  <a:noFill/>
                </a:ln>
                <a:solidFill>
                  <a:srgbClr val="0070C0"/>
                </a:solidFill>
                <a:effectLst/>
                <a:uLnTx/>
                <a:uFillTx/>
                <a:latin typeface="Calibri"/>
                <a:ea typeface="+mn-ea"/>
                <a:cs typeface="+mn-cs"/>
              </a:rPr>
              <a:t>extending to the right temporal lobe </a:t>
            </a:r>
            <a:r>
              <a:rPr kumimoji="0" lang="en-US" sz="2800" b="1" i="0" u="none" strike="noStrike" kern="0" cap="none" spc="0" normalizeH="0" baseline="0" noProof="0" dirty="0">
                <a:ln>
                  <a:noFill/>
                </a:ln>
                <a:solidFill>
                  <a:srgbClr val="0070C0"/>
                </a:solidFill>
                <a:effectLst/>
                <a:uLnTx/>
                <a:uFillTx/>
                <a:latin typeface="Calibri"/>
                <a:ea typeface="+mn-ea"/>
                <a:cs typeface="+mn-cs"/>
              </a:rPr>
              <a:t>and sphenoid sinus</a:t>
            </a:r>
            <a:r>
              <a:rPr kumimoji="0" lang="en-US" sz="2800" b="1" i="0" u="none" strike="noStrike" kern="0" cap="none" spc="0" normalizeH="0" baseline="0" noProof="0" dirty="0">
                <a:ln>
                  <a:noFill/>
                </a:ln>
                <a:solidFill>
                  <a:prstClr val="black"/>
                </a:solidFill>
                <a:effectLst/>
                <a:uLnTx/>
                <a:uFillTx/>
                <a:latin typeface="Calibri"/>
                <a:ea typeface="+mn-ea"/>
                <a:cs typeface="+mn-cs"/>
              </a:rPr>
              <a:t>;</a:t>
            </a:r>
            <a:r>
              <a:rPr kumimoji="0" lang="en-US" sz="2800" b="1" i="0" u="none" strike="noStrike" kern="0" cap="none" spc="0" normalizeH="0" baseline="0" noProof="0" dirty="0">
                <a:ln>
                  <a:noFill/>
                </a:ln>
                <a:solidFill>
                  <a:srgbClr val="0070C0"/>
                </a:solidFill>
                <a:effectLst/>
                <a:uLnTx/>
                <a:uFillTx/>
                <a:latin typeface="Calibri"/>
                <a:ea typeface="+mn-ea"/>
                <a:cs typeface="+mn-cs"/>
              </a:rPr>
              <a:t> </a:t>
            </a:r>
            <a:r>
              <a:rPr kumimoji="0" lang="en-US" sz="2800" b="0" i="0" u="none" strike="noStrike" kern="0" cap="none" spc="0" normalizeH="0" baseline="0" noProof="0" dirty="0">
                <a:ln>
                  <a:noFill/>
                </a:ln>
                <a:solidFill>
                  <a:prstClr val="black"/>
                </a:solidFill>
                <a:effectLst/>
                <a:uLnTx/>
                <a:uFillTx/>
                <a:latin typeface="Calibri"/>
                <a:ea typeface="+mn-ea"/>
                <a:cs typeface="+mn-cs"/>
              </a:rPr>
              <a:t>a</a:t>
            </a:r>
            <a:r>
              <a:rPr kumimoji="0" lang="en-PH" sz="2800" b="0" i="0" u="none" strike="noStrike" kern="0" cap="none" spc="0" normalizeH="0" baseline="0" noProof="0" dirty="0">
                <a:ln>
                  <a:noFill/>
                </a:ln>
                <a:solidFill>
                  <a:prstClr val="black"/>
                </a:solidFill>
                <a:effectLst/>
                <a:uLnTx/>
                <a:uFillTx/>
                <a:latin typeface="Calibri"/>
                <a:ea typeface="+mn-ea"/>
                <a:cs typeface="+mn-cs"/>
              </a:rPr>
              <a:t>n </a:t>
            </a:r>
            <a:r>
              <a:rPr kumimoji="0" lang="en-US" sz="2800" b="1" i="0" u="none" strike="noStrike" kern="0" cap="none" spc="0" normalizeH="0" baseline="0" noProof="0" dirty="0">
                <a:ln>
                  <a:noFill/>
                </a:ln>
                <a:solidFill>
                  <a:srgbClr val="0070C0"/>
                </a:solidFill>
                <a:effectLst/>
                <a:uLnTx/>
                <a:uFillTx/>
                <a:latin typeface="Calibri"/>
                <a:ea typeface="+mn-ea"/>
                <a:cs typeface="+mn-cs"/>
              </a:rPr>
              <a:t>enlarged</a:t>
            </a:r>
            <a:r>
              <a:rPr kumimoji="0" lang="en-PH" sz="2800" b="1" i="0" u="none" strike="noStrike" kern="0" cap="none" spc="0" normalizeH="0" baseline="0" noProof="0" dirty="0">
                <a:ln>
                  <a:noFill/>
                </a:ln>
                <a:solidFill>
                  <a:srgbClr val="0070C0"/>
                </a:solidFill>
                <a:effectLst/>
                <a:uLnTx/>
                <a:uFillTx/>
                <a:latin typeface="Calibri"/>
                <a:ea typeface="+mn-ea"/>
                <a:cs typeface="+mn-cs"/>
              </a:rPr>
              <a:t> level II lymph node</a:t>
            </a:r>
            <a:r>
              <a:rPr kumimoji="0" lang="en-PH" sz="2800" b="0" i="0" u="none" strike="noStrike" kern="0" cap="none" spc="0" normalizeH="0" baseline="0" noProof="0" dirty="0">
                <a:ln>
                  <a:noFill/>
                </a:ln>
                <a:solidFill>
                  <a:srgbClr val="0070C0"/>
                </a:solidFill>
                <a:effectLst/>
                <a:uLnTx/>
                <a:uFillTx/>
                <a:latin typeface="Calibri"/>
                <a:ea typeface="+mn-ea"/>
                <a:cs typeface="+mn-cs"/>
              </a:rPr>
              <a:t> </a:t>
            </a:r>
            <a:r>
              <a:rPr kumimoji="0" lang="en-PH" sz="2800" b="0" i="0" u="none" strike="noStrike" kern="0" cap="none" spc="0" normalizeH="0" baseline="0" noProof="0" dirty="0">
                <a:ln>
                  <a:noFill/>
                </a:ln>
                <a:solidFill>
                  <a:prstClr val="black"/>
                </a:solidFill>
                <a:effectLst/>
                <a:uLnTx/>
                <a:uFillTx/>
                <a:latin typeface="Calibri"/>
                <a:ea typeface="+mn-ea"/>
                <a:cs typeface="+mn-cs"/>
              </a:rPr>
              <a:t>on the right (2x3 cm)</a:t>
            </a:r>
            <a:r>
              <a:rPr kumimoji="0" lang="en-US" sz="2800" b="0" i="0" u="none" strike="noStrike" kern="0" cap="none" spc="0" normalizeH="0" baseline="0" noProof="0" dirty="0">
                <a:ln>
                  <a:noFill/>
                </a:ln>
                <a:solidFill>
                  <a:prstClr val="black"/>
                </a:solidFill>
                <a:effectLst/>
                <a:uLnTx/>
                <a:uFillTx/>
                <a:latin typeface="Calibri"/>
                <a:ea typeface="+mn-ea"/>
                <a:cs typeface="+mn-cs"/>
              </a:rPr>
              <a:t>. </a:t>
            </a:r>
            <a:r>
              <a:rPr lang="en-US" sz="2800" b="1" kern="0" dirty="0">
                <a:solidFill>
                  <a:prstClr val="black"/>
                </a:solidFill>
              </a:rPr>
              <a:t>Bottom row from left to right (post-treatment, January 2018): </a:t>
            </a:r>
            <a:r>
              <a:rPr lang="en-US" sz="2800" b="1" kern="0" dirty="0">
                <a:solidFill>
                  <a:srgbClr val="C00000"/>
                </a:solidFill>
              </a:rPr>
              <a:t>no mass </a:t>
            </a:r>
            <a:r>
              <a:rPr lang="en-US" sz="2800" kern="0" dirty="0">
                <a:solidFill>
                  <a:prstClr val="black"/>
                </a:solidFill>
              </a:rPr>
              <a:t>at the right nasopharyngeal region; </a:t>
            </a:r>
            <a:r>
              <a:rPr lang="en-PH" sz="2800" b="1" kern="0" dirty="0">
                <a:solidFill>
                  <a:srgbClr val="C00000"/>
                </a:solidFill>
              </a:rPr>
              <a:t>disappearance</a:t>
            </a:r>
            <a:r>
              <a:rPr lang="en-PH" sz="2800" kern="0" dirty="0">
                <a:solidFill>
                  <a:prstClr val="black"/>
                </a:solidFill>
              </a:rPr>
              <a:t> of the previous </a:t>
            </a:r>
            <a:r>
              <a:rPr lang="en-PH" sz="2800" b="1" kern="0" dirty="0">
                <a:solidFill>
                  <a:srgbClr val="C00000"/>
                </a:solidFill>
              </a:rPr>
              <a:t>superior extension</a:t>
            </a:r>
            <a:r>
              <a:rPr lang="en-PH" sz="2800" b="1" kern="0" dirty="0">
                <a:solidFill>
                  <a:prstClr val="black"/>
                </a:solidFill>
              </a:rPr>
              <a:t>;</a:t>
            </a:r>
            <a:r>
              <a:rPr lang="en-PH" sz="2800" b="1" kern="0" dirty="0">
                <a:solidFill>
                  <a:srgbClr val="EA157A"/>
                </a:solidFill>
              </a:rPr>
              <a:t> </a:t>
            </a:r>
            <a:r>
              <a:rPr lang="en-US" sz="2800" b="1" kern="0" dirty="0">
                <a:solidFill>
                  <a:srgbClr val="C00000"/>
                </a:solidFill>
              </a:rPr>
              <a:t>complete regression </a:t>
            </a:r>
            <a:r>
              <a:rPr lang="en-US" sz="2800" kern="0" dirty="0">
                <a:solidFill>
                  <a:prstClr val="black"/>
                </a:solidFill>
              </a:rPr>
              <a:t>of  the </a:t>
            </a:r>
            <a:r>
              <a:rPr lang="en-US" sz="2800" b="1" kern="0" dirty="0">
                <a:solidFill>
                  <a:srgbClr val="C00000"/>
                </a:solidFill>
              </a:rPr>
              <a:t>right cervical level II lymph node</a:t>
            </a:r>
            <a:r>
              <a:rPr lang="en-US" sz="2800" b="1" kern="0" dirty="0">
                <a:solidFill>
                  <a:prstClr val="black"/>
                </a:solidFill>
              </a:rPr>
              <a:t>.</a:t>
            </a:r>
            <a:endParaRPr lang="en-PH" sz="2800" b="1" kern="0" dirty="0">
              <a:solidFill>
                <a:prstClr val="black"/>
              </a:solidFill>
            </a:endParaRPr>
          </a:p>
        </p:txBody>
      </p:sp>
      <p:pic>
        <p:nvPicPr>
          <p:cNvPr id="25" name="Picture 24">
            <a:extLst>
              <a:ext uri="{FF2B5EF4-FFF2-40B4-BE49-F238E27FC236}">
                <a16:creationId xmlns:a16="http://schemas.microsoft.com/office/drawing/2014/main" id="{87C4D10F-9F0D-6A4A-8818-AFC4154AC8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66032" y="6372818"/>
            <a:ext cx="6089641" cy="4201959"/>
          </a:xfrm>
          <a:prstGeom prst="rect">
            <a:avLst/>
          </a:prstGeom>
        </p:spPr>
      </p:pic>
      <p:sp>
        <p:nvSpPr>
          <p:cNvPr id="26" name="TextBox 25">
            <a:extLst>
              <a:ext uri="{FF2B5EF4-FFF2-40B4-BE49-F238E27FC236}">
                <a16:creationId xmlns:a16="http://schemas.microsoft.com/office/drawing/2014/main" id="{C01D397D-20A1-F546-8329-A98E9A45A067}"/>
              </a:ext>
            </a:extLst>
          </p:cNvPr>
          <p:cNvSpPr txBox="1"/>
          <p:nvPr/>
        </p:nvSpPr>
        <p:spPr>
          <a:xfrm>
            <a:off x="32853957" y="10404463"/>
            <a:ext cx="10032129" cy="1107996"/>
          </a:xfrm>
          <a:prstGeom prst="rect">
            <a:avLst/>
          </a:prstGeom>
          <a:noFill/>
        </p:spPr>
        <p:txBody>
          <a:bodyPr wrap="square" rtlCol="0">
            <a:spAutoFit/>
          </a:bodyPr>
          <a:lstStyle/>
          <a:p>
            <a:pPr lvl="0" defTabSz="846414" eaLnBrk="0" hangingPunct="0">
              <a:lnSpc>
                <a:spcPct val="150000"/>
              </a:lnSpc>
              <a:spcBef>
                <a:spcPts val="2400"/>
              </a:spcBef>
            </a:pPr>
            <a:r>
              <a:rPr lang="en-US" sz="3200" dirty="0">
                <a:solidFill>
                  <a:srgbClr val="E20000"/>
                </a:solidFill>
                <a:latin typeface="Segoe UI" panose="020B0502040204020203" pitchFamily="34" charset="0"/>
                <a:cs typeface="Segoe UI" panose="020B0502040204020203" pitchFamily="34" charset="0"/>
              </a:rPr>
              <a:t>The ARAR0331 Treatment Protocol</a:t>
            </a:r>
          </a:p>
          <a:p>
            <a:endParaRPr lang="en-US" dirty="0"/>
          </a:p>
        </p:txBody>
      </p:sp>
      <p:graphicFrame>
        <p:nvGraphicFramePr>
          <p:cNvPr id="27" name="Table 26">
            <a:extLst>
              <a:ext uri="{FF2B5EF4-FFF2-40B4-BE49-F238E27FC236}">
                <a16:creationId xmlns:a16="http://schemas.microsoft.com/office/drawing/2014/main" id="{B0898DF1-551F-1046-A277-580B8581E4ED}"/>
              </a:ext>
            </a:extLst>
          </p:cNvPr>
          <p:cNvGraphicFramePr>
            <a:graphicFrameLocks noGrp="1"/>
          </p:cNvGraphicFramePr>
          <p:nvPr>
            <p:extLst>
              <p:ext uri="{D42A27DB-BD31-4B8C-83A1-F6EECF244321}">
                <p14:modId xmlns:p14="http://schemas.microsoft.com/office/powerpoint/2010/main" val="1832227947"/>
              </p:ext>
            </p:extLst>
          </p:nvPr>
        </p:nvGraphicFramePr>
        <p:xfrm>
          <a:off x="32516396" y="11481394"/>
          <a:ext cx="8907309" cy="3555262"/>
        </p:xfrm>
        <a:graphic>
          <a:graphicData uri="http://schemas.openxmlformats.org/drawingml/2006/table">
            <a:tbl>
              <a:tblPr firstRow="1" bandRow="1"/>
              <a:tblGrid>
                <a:gridCol w="1652716">
                  <a:extLst>
                    <a:ext uri="{9D8B030D-6E8A-4147-A177-3AD203B41FA5}">
                      <a16:colId xmlns:a16="http://schemas.microsoft.com/office/drawing/2014/main" val="3805454315"/>
                    </a:ext>
                  </a:extLst>
                </a:gridCol>
                <a:gridCol w="3347862">
                  <a:extLst>
                    <a:ext uri="{9D8B030D-6E8A-4147-A177-3AD203B41FA5}">
                      <a16:colId xmlns:a16="http://schemas.microsoft.com/office/drawing/2014/main" val="1930577144"/>
                    </a:ext>
                  </a:extLst>
                </a:gridCol>
                <a:gridCol w="3906731">
                  <a:extLst>
                    <a:ext uri="{9D8B030D-6E8A-4147-A177-3AD203B41FA5}">
                      <a16:colId xmlns:a16="http://schemas.microsoft.com/office/drawing/2014/main" val="944808060"/>
                    </a:ext>
                  </a:extLst>
                </a:gridCol>
              </a:tblGrid>
              <a:tr h="0">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algn="ctr">
                        <a:spcAft>
                          <a:spcPts val="0"/>
                        </a:spcAft>
                      </a:pPr>
                      <a:r>
                        <a:rPr lang="en-US" sz="2400" b="0">
                          <a:effectLst/>
                        </a:rPr>
                        <a:t>Stratum</a:t>
                      </a:r>
                      <a:endParaRPr lang="en-PH" sz="2400" b="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DDC"/>
                    </a:solidFill>
                  </a:tcPr>
                </a:tc>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algn="ctr">
                        <a:spcAft>
                          <a:spcPts val="0"/>
                        </a:spcAft>
                      </a:pPr>
                      <a:r>
                        <a:rPr lang="en-US" sz="2400" b="0">
                          <a:effectLst/>
                        </a:rPr>
                        <a:t>Target Volume</a:t>
                      </a:r>
                      <a:endParaRPr lang="en-PH" sz="2400" b="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DDC"/>
                    </a:solidFill>
                  </a:tcPr>
                </a:tc>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algn="ctr">
                        <a:spcAft>
                          <a:spcPts val="0"/>
                        </a:spcAft>
                      </a:pPr>
                      <a:r>
                        <a:rPr lang="en-US" sz="2400" b="0" dirty="0">
                          <a:effectLst/>
                        </a:rPr>
                        <a:t>Dose</a:t>
                      </a:r>
                      <a:endParaRPr lang="en-PH"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ADDC"/>
                    </a:solidFill>
                  </a:tcPr>
                </a:tc>
                <a:extLst>
                  <a:ext uri="{0D108BD9-81ED-4DB2-BD59-A6C34878D82A}">
                    <a16:rowId xmlns:a16="http://schemas.microsoft.com/office/drawing/2014/main" val="4037448298"/>
                  </a:ext>
                </a:extLst>
              </a:tr>
              <a:tr h="1194426">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algn="ctr">
                        <a:spcAft>
                          <a:spcPts val="0"/>
                        </a:spcAft>
                      </a:pPr>
                      <a:r>
                        <a:rPr lang="en-US" sz="2400" b="0" dirty="0">
                          <a:effectLst/>
                        </a:rPr>
                        <a:t>Stratum </a:t>
                      </a:r>
                    </a:p>
                    <a:p>
                      <a:pPr algn="ctr">
                        <a:spcAft>
                          <a:spcPts val="0"/>
                        </a:spcAft>
                      </a:pPr>
                      <a:r>
                        <a:rPr lang="en-US" sz="2400" b="0" dirty="0">
                          <a:effectLst/>
                        </a:rPr>
                        <a:t>A</a:t>
                      </a:r>
                      <a:endParaRPr lang="en-PH"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DDC">
                        <a:tint val="4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algn="ctr">
                        <a:spcAft>
                          <a:spcPts val="0"/>
                        </a:spcAft>
                      </a:pPr>
                      <a:r>
                        <a:rPr lang="en-US" sz="2400" b="0" dirty="0">
                          <a:effectLst/>
                        </a:rPr>
                        <a:t>Nasopharynx</a:t>
                      </a:r>
                      <a:endParaRPr lang="en-PH" sz="2400" b="0" dirty="0">
                        <a:effectLst/>
                      </a:endParaRPr>
                    </a:p>
                    <a:p>
                      <a:pPr algn="ctr">
                        <a:spcAft>
                          <a:spcPts val="0"/>
                        </a:spcAft>
                      </a:pPr>
                      <a:r>
                        <a:rPr lang="en-US" sz="2400" b="0" dirty="0">
                          <a:effectLst/>
                        </a:rPr>
                        <a:t>LN regions I-III, upper ½ IV-V</a:t>
                      </a:r>
                      <a:endParaRPr lang="en-PH"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DDC">
                        <a:tint val="4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algn="ctr">
                        <a:spcAft>
                          <a:spcPts val="0"/>
                        </a:spcAft>
                      </a:pPr>
                      <a:r>
                        <a:rPr lang="en-US" sz="2400" b="0" dirty="0">
                          <a:effectLst/>
                        </a:rPr>
                        <a:t>Stage I: 61.2 </a:t>
                      </a:r>
                      <a:r>
                        <a:rPr lang="en-US" sz="2400" b="0" dirty="0" err="1">
                          <a:effectLst/>
                        </a:rPr>
                        <a:t>Gy</a:t>
                      </a:r>
                      <a:endParaRPr lang="en-PH" sz="2400" b="0" dirty="0">
                        <a:effectLst/>
                      </a:endParaRPr>
                    </a:p>
                    <a:p>
                      <a:pPr algn="ctr">
                        <a:spcAft>
                          <a:spcPts val="0"/>
                        </a:spcAft>
                      </a:pPr>
                      <a:r>
                        <a:rPr lang="en-US" sz="2400" b="0" dirty="0">
                          <a:effectLst/>
                        </a:rPr>
                        <a:t>Stage II: 66.6 </a:t>
                      </a:r>
                      <a:r>
                        <a:rPr lang="en-US" sz="2400" b="0" dirty="0" err="1">
                          <a:effectLst/>
                        </a:rPr>
                        <a:t>Gy</a:t>
                      </a:r>
                      <a:endParaRPr lang="en-PH"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DDC">
                        <a:tint val="40000"/>
                      </a:srgbClr>
                    </a:solidFill>
                  </a:tcPr>
                </a:tc>
                <a:extLst>
                  <a:ext uri="{0D108BD9-81ED-4DB2-BD59-A6C34878D82A}">
                    <a16:rowId xmlns:a16="http://schemas.microsoft.com/office/drawing/2014/main" val="1941318627"/>
                  </a:ext>
                </a:extLst>
              </a:tr>
              <a:tr h="0">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algn="ctr">
                        <a:spcAft>
                          <a:spcPts val="0"/>
                        </a:spcAft>
                      </a:pPr>
                      <a:endParaRPr lang="en-US" sz="2400" b="0" dirty="0">
                        <a:effectLst/>
                      </a:endParaRPr>
                    </a:p>
                    <a:p>
                      <a:pPr algn="ctr">
                        <a:spcAft>
                          <a:spcPts val="0"/>
                        </a:spcAft>
                      </a:pPr>
                      <a:r>
                        <a:rPr lang="en-US" sz="2400" b="0" dirty="0">
                          <a:effectLst/>
                        </a:rPr>
                        <a:t>Stratum </a:t>
                      </a:r>
                    </a:p>
                    <a:p>
                      <a:pPr algn="ctr">
                        <a:spcAft>
                          <a:spcPts val="0"/>
                        </a:spcAft>
                      </a:pPr>
                      <a:r>
                        <a:rPr lang="en-US" sz="2400" b="0" dirty="0">
                          <a:effectLst/>
                        </a:rPr>
                        <a:t>B</a:t>
                      </a:r>
                      <a:endParaRPr lang="en-PH"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DDC">
                        <a:tint val="2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algn="ctr">
                        <a:spcAft>
                          <a:spcPts val="0"/>
                        </a:spcAft>
                      </a:pPr>
                      <a:endParaRPr lang="en-US" sz="2400" b="0" dirty="0">
                        <a:effectLst/>
                      </a:endParaRPr>
                    </a:p>
                    <a:p>
                      <a:pPr algn="ctr">
                        <a:spcAft>
                          <a:spcPts val="0"/>
                        </a:spcAft>
                      </a:pPr>
                      <a:r>
                        <a:rPr lang="en-US" sz="2400" b="0" dirty="0">
                          <a:effectLst/>
                        </a:rPr>
                        <a:t>Nasopharynx</a:t>
                      </a:r>
                      <a:endParaRPr lang="en-PH" sz="2400" b="0" dirty="0">
                        <a:effectLst/>
                      </a:endParaRPr>
                    </a:p>
                    <a:p>
                      <a:pPr algn="ctr">
                        <a:spcAft>
                          <a:spcPts val="0"/>
                        </a:spcAft>
                      </a:pPr>
                      <a:r>
                        <a:rPr lang="en-US" sz="2400" b="0" dirty="0">
                          <a:effectLst/>
                        </a:rPr>
                        <a:t>LN regions I-V</a:t>
                      </a:r>
                      <a:endParaRPr lang="en-PH"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DDC">
                        <a:tint val="2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algn="ctr">
                        <a:spcAft>
                          <a:spcPts val="0"/>
                        </a:spcAft>
                      </a:pPr>
                      <a:r>
                        <a:rPr lang="en-US" sz="2400" b="0" dirty="0">
                          <a:effectLst/>
                        </a:rPr>
                        <a:t>Stages IIb-IV (dose dependent on response to induction chemo)</a:t>
                      </a:r>
                    </a:p>
                    <a:p>
                      <a:pPr algn="ctr">
                        <a:spcAft>
                          <a:spcPts val="0"/>
                        </a:spcAft>
                      </a:pPr>
                      <a:r>
                        <a:rPr lang="en-US" sz="2400" b="0" dirty="0">
                          <a:effectLst/>
                        </a:rPr>
                        <a:t>CR/PR: 61.2 </a:t>
                      </a:r>
                      <a:r>
                        <a:rPr lang="en-US" sz="2400" b="0" dirty="0" err="1">
                          <a:effectLst/>
                        </a:rPr>
                        <a:t>Gy</a:t>
                      </a:r>
                      <a:endParaRPr lang="en-PH" sz="2400" b="0" dirty="0">
                        <a:effectLst/>
                      </a:endParaRPr>
                    </a:p>
                    <a:p>
                      <a:pPr algn="ctr">
                        <a:spcAft>
                          <a:spcPts val="0"/>
                        </a:spcAft>
                      </a:pPr>
                      <a:r>
                        <a:rPr lang="en-US" sz="2400" b="0" dirty="0">
                          <a:effectLst/>
                        </a:rPr>
                        <a:t>SD: 70.2 </a:t>
                      </a:r>
                      <a:r>
                        <a:rPr lang="en-US" sz="2400" b="0" dirty="0" err="1">
                          <a:effectLst/>
                        </a:rPr>
                        <a:t>Gy</a:t>
                      </a:r>
                      <a:endParaRPr lang="en-PH"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3137" marR="83137" marT="41569" marB="415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DDC">
                        <a:tint val="20000"/>
                      </a:srgbClr>
                    </a:solidFill>
                  </a:tcPr>
                </a:tc>
                <a:extLst>
                  <a:ext uri="{0D108BD9-81ED-4DB2-BD59-A6C34878D82A}">
                    <a16:rowId xmlns:a16="http://schemas.microsoft.com/office/drawing/2014/main" val="1972532193"/>
                  </a:ext>
                </a:extLst>
              </a:tr>
            </a:tbl>
          </a:graphicData>
        </a:graphic>
      </p:graphicFrame>
      <p:sp>
        <p:nvSpPr>
          <p:cNvPr id="28" name="TextBox 27">
            <a:extLst>
              <a:ext uri="{FF2B5EF4-FFF2-40B4-BE49-F238E27FC236}">
                <a16:creationId xmlns:a16="http://schemas.microsoft.com/office/drawing/2014/main" id="{9CF93C18-7ED5-E545-9752-B45EF4961886}"/>
              </a:ext>
            </a:extLst>
          </p:cNvPr>
          <p:cNvSpPr txBox="1"/>
          <p:nvPr/>
        </p:nvSpPr>
        <p:spPr>
          <a:xfrm>
            <a:off x="32625624" y="15076043"/>
            <a:ext cx="8798081" cy="1815882"/>
          </a:xfrm>
          <a:prstGeom prst="rect">
            <a:avLst/>
          </a:prstGeom>
          <a:noFill/>
        </p:spPr>
        <p:txBody>
          <a:bodyPr wrap="square" rtlCol="0">
            <a:spAutoFit/>
          </a:bodyPr>
          <a:lstStyle/>
          <a:p>
            <a:pPr algn="just"/>
            <a:r>
              <a:rPr lang="en-US" sz="2800" dirty="0"/>
              <a:t>Patients in Stratum A are prescribed doses depending on their stage. Stratum B patients receive doses depending on their response with complete or partial responders receiving a “de-escalated dose” </a:t>
            </a:r>
            <a:endParaRPr lang="en-US" sz="2800" b="1" dirty="0">
              <a:solidFill>
                <a:srgbClr val="002060"/>
              </a:solidFill>
            </a:endParaRPr>
          </a:p>
        </p:txBody>
      </p:sp>
      <p:pic>
        <p:nvPicPr>
          <p:cNvPr id="29" name="Picture 28">
            <a:extLst>
              <a:ext uri="{FF2B5EF4-FFF2-40B4-BE49-F238E27FC236}">
                <a16:creationId xmlns:a16="http://schemas.microsoft.com/office/drawing/2014/main" id="{7719D208-0FAC-BA4F-B718-BDDBC668C9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01093" y="16796261"/>
            <a:ext cx="7620275" cy="4363747"/>
          </a:xfrm>
          <a:prstGeom prst="rect">
            <a:avLst/>
          </a:prstGeom>
        </p:spPr>
      </p:pic>
      <p:sp>
        <p:nvSpPr>
          <p:cNvPr id="31" name="TextBox 30">
            <a:extLst>
              <a:ext uri="{FF2B5EF4-FFF2-40B4-BE49-F238E27FC236}">
                <a16:creationId xmlns:a16="http://schemas.microsoft.com/office/drawing/2014/main" id="{9E207956-AFEC-A349-B1FC-4F77B34ECEA1}"/>
              </a:ext>
            </a:extLst>
          </p:cNvPr>
          <p:cNvSpPr txBox="1"/>
          <p:nvPr/>
        </p:nvSpPr>
        <p:spPr>
          <a:xfrm>
            <a:off x="32827248" y="10979553"/>
            <a:ext cx="11997278" cy="523220"/>
          </a:xfrm>
          <a:prstGeom prst="rect">
            <a:avLst/>
          </a:prstGeom>
          <a:noFill/>
        </p:spPr>
        <p:txBody>
          <a:bodyPr wrap="square" rtlCol="0">
            <a:spAutoFit/>
          </a:bodyPr>
          <a:lstStyle/>
          <a:p>
            <a:r>
              <a:rPr lang="en-US" sz="2800" b="1" dirty="0">
                <a:solidFill>
                  <a:schemeClr val="accent5">
                    <a:lumMod val="50000"/>
                  </a:schemeClr>
                </a:solidFill>
              </a:rPr>
              <a:t>Table 1. Risk Stratification of ARAR0331 Protocol</a:t>
            </a:r>
            <a:r>
              <a:rPr lang="en-US" sz="2800" b="1" baseline="30000" dirty="0">
                <a:solidFill>
                  <a:schemeClr val="accent5">
                    <a:lumMod val="50000"/>
                  </a:schemeClr>
                </a:solidFill>
              </a:rPr>
              <a:t>2</a:t>
            </a:r>
          </a:p>
        </p:txBody>
      </p:sp>
      <p:sp>
        <p:nvSpPr>
          <p:cNvPr id="32" name="TextBox 31">
            <a:extLst>
              <a:ext uri="{FF2B5EF4-FFF2-40B4-BE49-F238E27FC236}">
                <a16:creationId xmlns:a16="http://schemas.microsoft.com/office/drawing/2014/main" id="{236F4B04-6456-D24F-901D-606E8D2AB685}"/>
              </a:ext>
            </a:extLst>
          </p:cNvPr>
          <p:cNvSpPr txBox="1"/>
          <p:nvPr/>
        </p:nvSpPr>
        <p:spPr>
          <a:xfrm>
            <a:off x="41207807" y="6377308"/>
            <a:ext cx="9605924" cy="954107"/>
          </a:xfrm>
          <a:prstGeom prst="rect">
            <a:avLst/>
          </a:prstGeom>
          <a:noFill/>
        </p:spPr>
        <p:txBody>
          <a:bodyPr wrap="square" rtlCol="0">
            <a:spAutoFit/>
          </a:bodyPr>
          <a:lstStyle/>
          <a:p>
            <a:r>
              <a:rPr lang="en-US" sz="2800" b="1" dirty="0">
                <a:solidFill>
                  <a:schemeClr val="accent5">
                    <a:lumMod val="50000"/>
                  </a:schemeClr>
                </a:solidFill>
              </a:rPr>
              <a:t>Table 2. RTOG Toxicity Grading during the six-week treatment and post-treatment</a:t>
            </a:r>
            <a:endParaRPr lang="en-US" sz="2800" b="1" dirty="0">
              <a:solidFill>
                <a:srgbClr val="002060"/>
              </a:solidFill>
            </a:endParaRPr>
          </a:p>
        </p:txBody>
      </p:sp>
      <p:graphicFrame>
        <p:nvGraphicFramePr>
          <p:cNvPr id="33" name="Table 32">
            <a:extLst>
              <a:ext uri="{FF2B5EF4-FFF2-40B4-BE49-F238E27FC236}">
                <a16:creationId xmlns:a16="http://schemas.microsoft.com/office/drawing/2014/main" id="{26C3F6C4-A16E-7946-B6D6-38FE5DBCFC9E}"/>
              </a:ext>
            </a:extLst>
          </p:cNvPr>
          <p:cNvGraphicFramePr>
            <a:graphicFrameLocks noGrp="1"/>
          </p:cNvGraphicFramePr>
          <p:nvPr>
            <p:extLst>
              <p:ext uri="{D42A27DB-BD31-4B8C-83A1-F6EECF244321}">
                <p14:modId xmlns:p14="http://schemas.microsoft.com/office/powerpoint/2010/main" val="2880429731"/>
              </p:ext>
            </p:extLst>
          </p:nvPr>
        </p:nvGraphicFramePr>
        <p:xfrm>
          <a:off x="42169868" y="7250857"/>
          <a:ext cx="7109885" cy="4132440"/>
        </p:xfrm>
        <a:graphic>
          <a:graphicData uri="http://schemas.openxmlformats.org/drawingml/2006/table">
            <a:tbl>
              <a:tblPr firstRow="1" firstCol="1" bandRow="1"/>
              <a:tblGrid>
                <a:gridCol w="1128856">
                  <a:extLst>
                    <a:ext uri="{9D8B030D-6E8A-4147-A177-3AD203B41FA5}">
                      <a16:colId xmlns:a16="http://schemas.microsoft.com/office/drawing/2014/main" val="154159436"/>
                    </a:ext>
                  </a:extLst>
                </a:gridCol>
                <a:gridCol w="552487">
                  <a:extLst>
                    <a:ext uri="{9D8B030D-6E8A-4147-A177-3AD203B41FA5}">
                      <a16:colId xmlns:a16="http://schemas.microsoft.com/office/drawing/2014/main" val="466201490"/>
                    </a:ext>
                  </a:extLst>
                </a:gridCol>
                <a:gridCol w="552487">
                  <a:extLst>
                    <a:ext uri="{9D8B030D-6E8A-4147-A177-3AD203B41FA5}">
                      <a16:colId xmlns:a16="http://schemas.microsoft.com/office/drawing/2014/main" val="3036095543"/>
                    </a:ext>
                  </a:extLst>
                </a:gridCol>
                <a:gridCol w="552487">
                  <a:extLst>
                    <a:ext uri="{9D8B030D-6E8A-4147-A177-3AD203B41FA5}">
                      <a16:colId xmlns:a16="http://schemas.microsoft.com/office/drawing/2014/main" val="3777556897"/>
                    </a:ext>
                  </a:extLst>
                </a:gridCol>
                <a:gridCol w="552487">
                  <a:extLst>
                    <a:ext uri="{9D8B030D-6E8A-4147-A177-3AD203B41FA5}">
                      <a16:colId xmlns:a16="http://schemas.microsoft.com/office/drawing/2014/main" val="1672574320"/>
                    </a:ext>
                  </a:extLst>
                </a:gridCol>
                <a:gridCol w="552487">
                  <a:extLst>
                    <a:ext uri="{9D8B030D-6E8A-4147-A177-3AD203B41FA5}">
                      <a16:colId xmlns:a16="http://schemas.microsoft.com/office/drawing/2014/main" val="3452257536"/>
                    </a:ext>
                  </a:extLst>
                </a:gridCol>
                <a:gridCol w="552487">
                  <a:extLst>
                    <a:ext uri="{9D8B030D-6E8A-4147-A177-3AD203B41FA5}">
                      <a16:colId xmlns:a16="http://schemas.microsoft.com/office/drawing/2014/main" val="2757016366"/>
                    </a:ext>
                  </a:extLst>
                </a:gridCol>
                <a:gridCol w="626523">
                  <a:extLst>
                    <a:ext uri="{9D8B030D-6E8A-4147-A177-3AD203B41FA5}">
                      <a16:colId xmlns:a16="http://schemas.microsoft.com/office/drawing/2014/main" val="2511294597"/>
                    </a:ext>
                  </a:extLst>
                </a:gridCol>
                <a:gridCol w="654012">
                  <a:extLst>
                    <a:ext uri="{9D8B030D-6E8A-4147-A177-3AD203B41FA5}">
                      <a16:colId xmlns:a16="http://schemas.microsoft.com/office/drawing/2014/main" val="2062080321"/>
                    </a:ext>
                  </a:extLst>
                </a:gridCol>
                <a:gridCol w="708099">
                  <a:extLst>
                    <a:ext uri="{9D8B030D-6E8A-4147-A177-3AD203B41FA5}">
                      <a16:colId xmlns:a16="http://schemas.microsoft.com/office/drawing/2014/main" val="2426640659"/>
                    </a:ext>
                  </a:extLst>
                </a:gridCol>
                <a:gridCol w="677473">
                  <a:extLst>
                    <a:ext uri="{9D8B030D-6E8A-4147-A177-3AD203B41FA5}">
                      <a16:colId xmlns:a16="http://schemas.microsoft.com/office/drawing/2014/main" val="2296997552"/>
                    </a:ext>
                  </a:extLst>
                </a:gridCol>
              </a:tblGrid>
              <a:tr h="363750">
                <a:tc>
                  <a:txBody>
                    <a:bodyPr/>
                    <a:lstStyle/>
                    <a:p>
                      <a:pPr algn="ctr">
                        <a:lnSpc>
                          <a:spcPct val="200000"/>
                        </a:lnSpc>
                      </a:pPr>
                      <a:r>
                        <a:rPr lang="en-US" sz="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gridSpan="6">
                  <a:txBody>
                    <a:bodyPr/>
                    <a:lstStyle/>
                    <a:p>
                      <a:pPr algn="ctr">
                        <a:lnSpc>
                          <a:spcPct val="200000"/>
                        </a:lnSpc>
                      </a:pPr>
                      <a:r>
                        <a:rPr lang="en-US" sz="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Week</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200000"/>
                        </a:lnSpc>
                      </a:pPr>
                      <a:r>
                        <a:rPr lang="en-US" sz="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Post-Treatment</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103776"/>
                  </a:ext>
                </a:extLst>
              </a:tr>
              <a:tr h="793095">
                <a:tc>
                  <a:txBody>
                    <a:bodyPr/>
                    <a:lstStyle/>
                    <a:p>
                      <a:pPr algn="ctr">
                        <a:lnSpc>
                          <a:spcPct val="200000"/>
                        </a:lnSpc>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RTOG toxicities</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mo</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mos</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yr</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yrs</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537586317"/>
                  </a:ext>
                </a:extLst>
              </a:tr>
              <a:tr h="363750">
                <a:tc>
                  <a:txBody>
                    <a:bodyPr/>
                    <a:lstStyle/>
                    <a:p>
                      <a:pPr algn="ctr">
                        <a:lnSpc>
                          <a:spcPct val="200000"/>
                        </a:lnSpc>
                      </a:pPr>
                      <a:r>
                        <a:rPr lang="en-US" sz="1200">
                          <a:effectLst/>
                          <a:latin typeface="Arial" panose="020B0604020202020204" pitchFamily="34" charset="0"/>
                          <a:ea typeface="Calibri" panose="020F0502020204030204" pitchFamily="34" charset="0"/>
                          <a:cs typeface="Times New Roman" panose="02020603050405020304" pitchFamily="18" charset="0"/>
                        </a:rPr>
                        <a:t>Skin</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5294944"/>
                  </a:ext>
                </a:extLst>
              </a:tr>
              <a:tr h="793095">
                <a:tc>
                  <a:txBody>
                    <a:bodyPr/>
                    <a:lstStyle/>
                    <a:p>
                      <a:pPr algn="ctr">
                        <a:lnSpc>
                          <a:spcPct val="200000"/>
                        </a:lnSpc>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Mucous Membrane</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987369941"/>
                  </a:ext>
                </a:extLst>
              </a:tr>
              <a:tr h="363750">
                <a:tc>
                  <a:txBody>
                    <a:bodyPr/>
                    <a:lstStyle/>
                    <a:p>
                      <a:pPr algn="ctr">
                        <a:lnSpc>
                          <a:spcPct val="200000"/>
                        </a:lnSpc>
                      </a:pPr>
                      <a:r>
                        <a:rPr lang="en-US" sz="1200">
                          <a:effectLst/>
                          <a:latin typeface="Arial" panose="020B0604020202020204" pitchFamily="34" charset="0"/>
                          <a:ea typeface="Calibri" panose="020F0502020204030204" pitchFamily="34" charset="0"/>
                          <a:cs typeface="Times New Roman" panose="02020603050405020304" pitchFamily="18" charset="0"/>
                        </a:rPr>
                        <a:t>Eye</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96196020"/>
                  </a:ext>
                </a:extLst>
              </a:tr>
              <a:tr h="363750">
                <a:tc>
                  <a:txBody>
                    <a:bodyPr/>
                    <a:lstStyle/>
                    <a:p>
                      <a:pPr algn="ctr">
                        <a:lnSpc>
                          <a:spcPct val="200000"/>
                        </a:lnSpc>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Ear</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794988304"/>
                  </a:ext>
                </a:extLst>
              </a:tr>
              <a:tr h="363750">
                <a:tc>
                  <a:txBody>
                    <a:bodyPr/>
                    <a:lstStyle/>
                    <a:p>
                      <a:pPr algn="ctr">
                        <a:lnSpc>
                          <a:spcPct val="200000"/>
                        </a:lnSpc>
                      </a:pPr>
                      <a:r>
                        <a:rPr lang="en-US" sz="1200">
                          <a:effectLst/>
                          <a:latin typeface="Arial" panose="020B0604020202020204" pitchFamily="34" charset="0"/>
                          <a:ea typeface="Calibri" panose="020F0502020204030204" pitchFamily="34" charset="0"/>
                          <a:cs typeface="Times New Roman" panose="02020603050405020304" pitchFamily="18" charset="0"/>
                        </a:rPr>
                        <a:t>Saliva</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176738159"/>
                  </a:ext>
                </a:extLst>
              </a:tr>
              <a:tr h="363750">
                <a:tc>
                  <a:txBody>
                    <a:bodyPr/>
                    <a:lstStyle/>
                    <a:p>
                      <a:pPr algn="ctr">
                        <a:lnSpc>
                          <a:spcPct val="200000"/>
                        </a:lnSpc>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Pharynx</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716403759"/>
                  </a:ext>
                </a:extLst>
              </a:tr>
              <a:tr h="363750">
                <a:tc>
                  <a:txBody>
                    <a:bodyPr/>
                    <a:lstStyle/>
                    <a:p>
                      <a:pPr algn="ctr">
                        <a:lnSpc>
                          <a:spcPct val="200000"/>
                        </a:lnSpc>
                      </a:pPr>
                      <a:r>
                        <a:rPr lang="en-US" sz="1200">
                          <a:effectLst/>
                          <a:latin typeface="Arial" panose="020B0604020202020204" pitchFamily="34" charset="0"/>
                          <a:ea typeface="Calibri" panose="020F0502020204030204" pitchFamily="34" charset="0"/>
                          <a:cs typeface="Times New Roman" panose="02020603050405020304" pitchFamily="18" charset="0"/>
                        </a:rPr>
                        <a:t>Larynx</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PH"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PH"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a:effectLst/>
                          <a:latin typeface="Arial" panose="020B0604020202020204" pitchFamily="34" charset="0"/>
                          <a:ea typeface="Calibri" panose="020F0502020204030204" pitchFamily="34" charset="0"/>
                          <a:cs typeface="Times New Roman" panose="02020603050405020304" pitchFamily="18" charset="0"/>
                        </a:rPr>
                        <a:t>0</a:t>
                      </a:r>
                      <a:endParaRPr lang="en-PH"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PH"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183066517"/>
                  </a:ext>
                </a:extLst>
              </a:tr>
            </a:tbl>
          </a:graphicData>
        </a:graphic>
      </p:graphicFrame>
      <p:sp>
        <p:nvSpPr>
          <p:cNvPr id="34" name="TextBox 33">
            <a:extLst>
              <a:ext uri="{FF2B5EF4-FFF2-40B4-BE49-F238E27FC236}">
                <a16:creationId xmlns:a16="http://schemas.microsoft.com/office/drawing/2014/main" id="{FEA9BED1-8173-B44B-9F1E-B49BBE83A1F3}"/>
              </a:ext>
            </a:extLst>
          </p:cNvPr>
          <p:cNvSpPr txBox="1"/>
          <p:nvPr/>
        </p:nvSpPr>
        <p:spPr>
          <a:xfrm>
            <a:off x="41470331" y="11399052"/>
            <a:ext cx="1020977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Most of the side-effects observed were RTOG Grade 1 toxicities</a:t>
            </a:r>
          </a:p>
        </p:txBody>
      </p:sp>
      <p:graphicFrame>
        <p:nvGraphicFramePr>
          <p:cNvPr id="35" name="Table 34">
            <a:extLst>
              <a:ext uri="{FF2B5EF4-FFF2-40B4-BE49-F238E27FC236}">
                <a16:creationId xmlns:a16="http://schemas.microsoft.com/office/drawing/2014/main" id="{D7FFB180-2019-3F4B-B8D1-F29E4AE4ECE0}"/>
              </a:ext>
            </a:extLst>
          </p:cNvPr>
          <p:cNvGraphicFramePr>
            <a:graphicFrameLocks noGrp="1"/>
          </p:cNvGraphicFramePr>
          <p:nvPr>
            <p:extLst>
              <p:ext uri="{D42A27DB-BD31-4B8C-83A1-F6EECF244321}">
                <p14:modId xmlns:p14="http://schemas.microsoft.com/office/powerpoint/2010/main" val="2392075476"/>
              </p:ext>
            </p:extLst>
          </p:nvPr>
        </p:nvGraphicFramePr>
        <p:xfrm>
          <a:off x="41579214" y="12944871"/>
          <a:ext cx="8863109" cy="8587002"/>
        </p:xfrm>
        <a:graphic>
          <a:graphicData uri="http://schemas.openxmlformats.org/drawingml/2006/table">
            <a:tbl>
              <a:tblPr firstRow="1" bandRow="1"/>
              <a:tblGrid>
                <a:gridCol w="2828804">
                  <a:extLst>
                    <a:ext uri="{9D8B030D-6E8A-4147-A177-3AD203B41FA5}">
                      <a16:colId xmlns:a16="http://schemas.microsoft.com/office/drawing/2014/main" val="3400137961"/>
                    </a:ext>
                  </a:extLst>
                </a:gridCol>
                <a:gridCol w="6034305">
                  <a:extLst>
                    <a:ext uri="{9D8B030D-6E8A-4147-A177-3AD203B41FA5}">
                      <a16:colId xmlns:a16="http://schemas.microsoft.com/office/drawing/2014/main" val="1332620499"/>
                    </a:ext>
                  </a:extLst>
                </a:gridCol>
              </a:tblGrid>
              <a:tr h="488129">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pPr algn="ctr"/>
                      <a:endParaRPr lang="en-US" sz="2200" b="0" dirty="0"/>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solidFill>
                  </a:tcPr>
                </a:tc>
                <a:tc>
                  <a:txBody>
                    <a:bodyPr/>
                    <a:lstStyle>
                      <a:lvl1pPr marL="0" algn="l" defTabSz="3840480" rtl="0" eaLnBrk="1" latinLnBrk="0" hangingPunct="1">
                        <a:defRPr sz="7560" b="1" kern="1200">
                          <a:solidFill>
                            <a:schemeClr val="lt1"/>
                          </a:solidFill>
                          <a:latin typeface="Calibri"/>
                        </a:defRPr>
                      </a:lvl1pPr>
                      <a:lvl2pPr marL="1920240" algn="l" defTabSz="3840480" rtl="0" eaLnBrk="1" latinLnBrk="0" hangingPunct="1">
                        <a:defRPr sz="7560" b="1" kern="1200">
                          <a:solidFill>
                            <a:schemeClr val="lt1"/>
                          </a:solidFill>
                          <a:latin typeface="Calibri"/>
                        </a:defRPr>
                      </a:lvl2pPr>
                      <a:lvl3pPr marL="3840480" algn="l" defTabSz="3840480" rtl="0" eaLnBrk="1" latinLnBrk="0" hangingPunct="1">
                        <a:defRPr sz="7560" b="1" kern="1200">
                          <a:solidFill>
                            <a:schemeClr val="lt1"/>
                          </a:solidFill>
                          <a:latin typeface="Calibri"/>
                        </a:defRPr>
                      </a:lvl3pPr>
                      <a:lvl4pPr marL="5760720" algn="l" defTabSz="3840480" rtl="0" eaLnBrk="1" latinLnBrk="0" hangingPunct="1">
                        <a:defRPr sz="7560" b="1" kern="1200">
                          <a:solidFill>
                            <a:schemeClr val="lt1"/>
                          </a:solidFill>
                          <a:latin typeface="Calibri"/>
                        </a:defRPr>
                      </a:lvl4pPr>
                      <a:lvl5pPr marL="7680960" algn="l" defTabSz="3840480" rtl="0" eaLnBrk="1" latinLnBrk="0" hangingPunct="1">
                        <a:defRPr sz="7560" b="1" kern="1200">
                          <a:solidFill>
                            <a:schemeClr val="lt1"/>
                          </a:solidFill>
                          <a:latin typeface="Calibri"/>
                        </a:defRPr>
                      </a:lvl5pPr>
                      <a:lvl6pPr marL="9601200" algn="l" defTabSz="3840480" rtl="0" eaLnBrk="1" latinLnBrk="0" hangingPunct="1">
                        <a:defRPr sz="7560" b="1" kern="1200">
                          <a:solidFill>
                            <a:schemeClr val="lt1"/>
                          </a:solidFill>
                          <a:latin typeface="Calibri"/>
                        </a:defRPr>
                      </a:lvl6pPr>
                      <a:lvl7pPr marL="11521440" algn="l" defTabSz="3840480" rtl="0" eaLnBrk="1" latinLnBrk="0" hangingPunct="1">
                        <a:defRPr sz="7560" b="1" kern="1200">
                          <a:solidFill>
                            <a:schemeClr val="lt1"/>
                          </a:solidFill>
                          <a:latin typeface="Calibri"/>
                        </a:defRPr>
                      </a:lvl7pPr>
                      <a:lvl8pPr marL="13441680" algn="l" defTabSz="3840480" rtl="0" eaLnBrk="1" latinLnBrk="0" hangingPunct="1">
                        <a:defRPr sz="7560" b="1" kern="1200">
                          <a:solidFill>
                            <a:schemeClr val="lt1"/>
                          </a:solidFill>
                          <a:latin typeface="Calibri"/>
                        </a:defRPr>
                      </a:lvl8pPr>
                      <a:lvl9pPr marL="15361920" algn="l" defTabSz="3840480" rtl="0" eaLnBrk="1" latinLnBrk="0" hangingPunct="1">
                        <a:defRPr sz="7560" b="1" kern="1200">
                          <a:solidFill>
                            <a:schemeClr val="lt1"/>
                          </a:solidFill>
                          <a:latin typeface="Calibri"/>
                        </a:defRPr>
                      </a:lvl9pPr>
                    </a:lstStyle>
                    <a:p>
                      <a:r>
                        <a:rPr lang="en-US" sz="2200" b="0" dirty="0"/>
                        <a:t>Results</a:t>
                      </a: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solidFill>
                  </a:tcPr>
                </a:tc>
                <a:extLst>
                  <a:ext uri="{0D108BD9-81ED-4DB2-BD59-A6C34878D82A}">
                    <a16:rowId xmlns:a16="http://schemas.microsoft.com/office/drawing/2014/main" val="3854565063"/>
                  </a:ext>
                </a:extLst>
              </a:tr>
              <a:tr h="488129">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Bone scan</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lvl="0" indent="0" algn="l" defTabSz="3024012" rtl="0" eaLnBrk="1" fontAlgn="auto" latinLnBrk="0" hangingPunct="1">
                        <a:lnSpc>
                          <a:spcPct val="100000"/>
                        </a:lnSpc>
                        <a:spcBef>
                          <a:spcPts val="0"/>
                        </a:spcBef>
                        <a:spcAft>
                          <a:spcPts val="0"/>
                        </a:spcAft>
                        <a:buClrTx/>
                        <a:buSzTx/>
                        <a:buFontTx/>
                        <a:buNone/>
                        <a:tabLst/>
                        <a:defRPr/>
                      </a:pPr>
                      <a:r>
                        <a:rPr lang="en-PH" sz="2200" b="0" dirty="0">
                          <a:effectLst/>
                        </a:rPr>
                        <a:t>No distinct </a:t>
                      </a:r>
                      <a:r>
                        <a:rPr lang="en-PH" sz="2200" b="0" dirty="0" err="1">
                          <a:effectLst/>
                        </a:rPr>
                        <a:t>scintigraphic</a:t>
                      </a:r>
                      <a:r>
                        <a:rPr lang="en-PH" sz="2200" b="0" dirty="0">
                          <a:effectLst/>
                        </a:rPr>
                        <a:t> evidence of bone metastasis</a:t>
                      </a:r>
                      <a:endParaRPr lang="en-PH" sz="2200" b="0" dirty="0">
                        <a:effectLst/>
                        <a:latin typeface="Times New Roman" panose="02020603050405020304" pitchFamily="18" charset="0"/>
                        <a:ea typeface="MS Mincho" panose="02020609040205080304" pitchFamily="49" charset="-128"/>
                      </a:endParaRP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extLst>
                  <a:ext uri="{0D108BD9-81ED-4DB2-BD59-A6C34878D82A}">
                    <a16:rowId xmlns:a16="http://schemas.microsoft.com/office/drawing/2014/main" val="1850632912"/>
                  </a:ext>
                </a:extLst>
              </a:tr>
              <a:tr h="488129">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Chest X-ray</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lvl="0" indent="0" algn="l" defTabSz="3024012" rtl="0" eaLnBrk="1" fontAlgn="auto" latinLnBrk="0" hangingPunct="1">
                        <a:lnSpc>
                          <a:spcPct val="100000"/>
                        </a:lnSpc>
                        <a:spcBef>
                          <a:spcPts val="0"/>
                        </a:spcBef>
                        <a:spcAft>
                          <a:spcPts val="0"/>
                        </a:spcAft>
                        <a:buClrTx/>
                        <a:buSzTx/>
                        <a:buFontTx/>
                        <a:buNone/>
                        <a:tabLst/>
                        <a:defRPr/>
                      </a:pPr>
                      <a:r>
                        <a:rPr lang="en-PH" sz="2200" b="0" dirty="0">
                          <a:effectLst/>
                        </a:rPr>
                        <a:t>Normal chest findings</a:t>
                      </a:r>
                      <a:endParaRPr lang="en-PH" sz="2200" b="0" dirty="0">
                        <a:effectLst/>
                        <a:latin typeface="Times New Roman" panose="02020603050405020304" pitchFamily="18" charset="0"/>
                        <a:ea typeface="MS Mincho" panose="02020609040205080304" pitchFamily="49" charset="-128"/>
                      </a:endParaRP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19703356"/>
                  </a:ext>
                </a:extLst>
              </a:tr>
              <a:tr h="488129">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Whole Abdominal UTZ</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lvl="0" indent="0" algn="l" defTabSz="3024012" rtl="0" eaLnBrk="1" fontAlgn="auto" latinLnBrk="0" hangingPunct="1">
                        <a:lnSpc>
                          <a:spcPct val="100000"/>
                        </a:lnSpc>
                        <a:spcBef>
                          <a:spcPts val="0"/>
                        </a:spcBef>
                        <a:spcAft>
                          <a:spcPts val="0"/>
                        </a:spcAft>
                        <a:buClrTx/>
                        <a:buSzTx/>
                        <a:buFontTx/>
                        <a:buNone/>
                        <a:tabLst/>
                        <a:defRPr/>
                      </a:pPr>
                      <a:r>
                        <a:rPr lang="en-PH" sz="2200" b="0" dirty="0">
                          <a:effectLst/>
                        </a:rPr>
                        <a:t>Normal findings</a:t>
                      </a:r>
                      <a:endParaRPr lang="en-PH" sz="2200" b="0" dirty="0">
                        <a:effectLst/>
                        <a:latin typeface="Times New Roman" panose="02020603050405020304" pitchFamily="18" charset="0"/>
                        <a:ea typeface="MS Mincho" panose="02020609040205080304" pitchFamily="49" charset="-128"/>
                      </a:endParaRP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extLst>
                  <a:ext uri="{0D108BD9-81ED-4DB2-BD59-A6C34878D82A}">
                    <a16:rowId xmlns:a16="http://schemas.microsoft.com/office/drawing/2014/main" val="1993722751"/>
                  </a:ext>
                </a:extLst>
              </a:tr>
              <a:tr h="488129">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Audiogram</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lvl="0" indent="0" algn="l" defTabSz="3024012" rtl="0" eaLnBrk="1" fontAlgn="auto" latinLnBrk="0" hangingPunct="1">
                        <a:lnSpc>
                          <a:spcPct val="100000"/>
                        </a:lnSpc>
                        <a:spcBef>
                          <a:spcPts val="0"/>
                        </a:spcBef>
                        <a:spcAft>
                          <a:spcPts val="0"/>
                        </a:spcAft>
                        <a:buClrTx/>
                        <a:buSzTx/>
                        <a:buFontTx/>
                        <a:buNone/>
                        <a:tabLst/>
                        <a:defRPr/>
                      </a:pPr>
                      <a:r>
                        <a:rPr lang="en-PH" sz="2200" b="0" dirty="0">
                          <a:effectLst/>
                        </a:rPr>
                        <a:t>Normal hearing threshold, bilateral</a:t>
                      </a:r>
                      <a:endParaRPr lang="en-PH" sz="2200" b="0" dirty="0">
                        <a:effectLst/>
                        <a:latin typeface="Times New Roman" panose="02020603050405020304" pitchFamily="18" charset="0"/>
                        <a:ea typeface="MS Mincho" panose="02020609040205080304" pitchFamily="49" charset="-128"/>
                      </a:endParaRP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57406246"/>
                  </a:ext>
                </a:extLst>
              </a:tr>
              <a:tr h="893120">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Dental Evaluation</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lvl="0" indent="0" algn="l" defTabSz="3024012" rtl="0" eaLnBrk="1" fontAlgn="auto" latinLnBrk="0" hangingPunct="1">
                        <a:lnSpc>
                          <a:spcPct val="100000"/>
                        </a:lnSpc>
                        <a:spcBef>
                          <a:spcPts val="0"/>
                        </a:spcBef>
                        <a:spcAft>
                          <a:spcPts val="0"/>
                        </a:spcAft>
                        <a:buClrTx/>
                        <a:buSzTx/>
                        <a:buFontTx/>
                        <a:buNone/>
                        <a:tabLst/>
                        <a:defRPr/>
                      </a:pPr>
                      <a:r>
                        <a:rPr lang="en-PH" sz="2200" b="0" dirty="0">
                          <a:effectLst/>
                        </a:rPr>
                        <a:t>Gums and teeth are in good condition. No signs of osteoradionecrosis </a:t>
                      </a:r>
                      <a:endParaRPr lang="en-PH" sz="2200" b="0" dirty="0">
                        <a:effectLst/>
                        <a:latin typeface="Times New Roman" panose="02020603050405020304" pitchFamily="18" charset="0"/>
                        <a:ea typeface="MS Mincho" panose="02020609040205080304" pitchFamily="49" charset="-128"/>
                      </a:endParaRP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extLst>
                  <a:ext uri="{0D108BD9-81ED-4DB2-BD59-A6C34878D82A}">
                    <a16:rowId xmlns:a16="http://schemas.microsoft.com/office/drawing/2014/main" val="3618864209"/>
                  </a:ext>
                </a:extLst>
              </a:tr>
              <a:tr h="2108093">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Blood Chemistry</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lvl="0" indent="0">
                        <a:spcAft>
                          <a:spcPts val="0"/>
                        </a:spcAft>
                        <a:buFont typeface="Wingdings" pitchFamily="2" charset="2"/>
                        <a:buNone/>
                        <a:tabLst>
                          <a:tab pos="457200" algn="l"/>
                        </a:tabLst>
                      </a:pPr>
                      <a:r>
                        <a:rPr lang="en-PH" sz="2200" b="0" dirty="0">
                          <a:effectLst/>
                        </a:rPr>
                        <a:t>                                Results            Normal Values</a:t>
                      </a:r>
                    </a:p>
                    <a:p>
                      <a:pPr marL="342900" lvl="0" indent="-342900">
                        <a:spcAft>
                          <a:spcPts val="0"/>
                        </a:spcAft>
                        <a:buFont typeface="Wingdings" pitchFamily="2" charset="2"/>
                        <a:buChar char=""/>
                        <a:tabLst>
                          <a:tab pos="457200" algn="l"/>
                        </a:tabLst>
                      </a:pPr>
                      <a:r>
                        <a:rPr lang="en-PH" sz="2200" b="0" dirty="0">
                          <a:effectLst/>
                        </a:rPr>
                        <a:t>Creatinine     75.91umol/L    62-123 </a:t>
                      </a:r>
                      <a:r>
                        <a:rPr lang="en-PH" sz="2200" b="0" dirty="0" err="1">
                          <a:effectLst/>
                        </a:rPr>
                        <a:t>umol</a:t>
                      </a:r>
                      <a:r>
                        <a:rPr lang="en-PH" sz="2200" b="0" dirty="0">
                          <a:effectLst/>
                        </a:rPr>
                        <a:t>/L</a:t>
                      </a:r>
                    </a:p>
                    <a:p>
                      <a:pPr marL="342900" lvl="0" indent="-342900">
                        <a:spcAft>
                          <a:spcPts val="0"/>
                        </a:spcAft>
                        <a:buFont typeface="Wingdings" pitchFamily="2" charset="2"/>
                        <a:buChar char=""/>
                        <a:tabLst>
                          <a:tab pos="457200" algn="l"/>
                        </a:tabLst>
                      </a:pPr>
                      <a:r>
                        <a:rPr lang="en-PH" sz="2200" b="0" dirty="0">
                          <a:effectLst/>
                        </a:rPr>
                        <a:t>TSH                3.03 </a:t>
                      </a:r>
                      <a:r>
                        <a:rPr lang="en-PH" sz="2200" b="0" dirty="0" err="1">
                          <a:effectLst/>
                        </a:rPr>
                        <a:t>uIU</a:t>
                      </a:r>
                      <a:r>
                        <a:rPr lang="en-PH" sz="2200" b="0" dirty="0">
                          <a:effectLst/>
                        </a:rPr>
                        <a:t>/mL     0.25-4.0 </a:t>
                      </a:r>
                      <a:r>
                        <a:rPr lang="en-PH" sz="2200" b="0" dirty="0" err="1">
                          <a:effectLst/>
                        </a:rPr>
                        <a:t>uIU</a:t>
                      </a:r>
                      <a:r>
                        <a:rPr lang="en-PH" sz="2200" b="0" dirty="0">
                          <a:effectLst/>
                        </a:rPr>
                        <a:t>/mL</a:t>
                      </a:r>
                    </a:p>
                    <a:p>
                      <a:pPr marL="342900" lvl="0" indent="-342900">
                        <a:spcAft>
                          <a:spcPts val="0"/>
                        </a:spcAft>
                        <a:buFont typeface="Wingdings" pitchFamily="2" charset="2"/>
                        <a:buChar char=""/>
                        <a:tabLst>
                          <a:tab pos="457200" algn="l"/>
                        </a:tabLst>
                      </a:pPr>
                      <a:r>
                        <a:rPr lang="en-PH" sz="2200" b="0" dirty="0">
                          <a:effectLst/>
                        </a:rPr>
                        <a:t>FT3                   4.2 </a:t>
                      </a:r>
                      <a:r>
                        <a:rPr lang="en-PH" sz="2200" b="0" dirty="0" err="1">
                          <a:effectLst/>
                        </a:rPr>
                        <a:t>pg</a:t>
                      </a:r>
                      <a:r>
                        <a:rPr lang="en-PH" sz="2200" b="0" dirty="0">
                          <a:effectLst/>
                        </a:rPr>
                        <a:t>/mL       2.0-4.25 </a:t>
                      </a:r>
                      <a:r>
                        <a:rPr lang="en-PH" sz="2200" b="0" dirty="0" err="1">
                          <a:effectLst/>
                        </a:rPr>
                        <a:t>pg</a:t>
                      </a:r>
                      <a:r>
                        <a:rPr lang="en-PH" sz="2200" b="0" dirty="0">
                          <a:effectLst/>
                        </a:rPr>
                        <a:t>/ml</a:t>
                      </a:r>
                    </a:p>
                    <a:p>
                      <a:pPr marL="342900" lvl="0" indent="-342900">
                        <a:spcAft>
                          <a:spcPts val="0"/>
                        </a:spcAft>
                        <a:buFont typeface="Wingdings" pitchFamily="2" charset="2"/>
                        <a:buChar char=""/>
                        <a:tabLst>
                          <a:tab pos="457200" algn="l"/>
                        </a:tabLst>
                      </a:pPr>
                      <a:r>
                        <a:rPr lang="en-PH" sz="2200" b="0" dirty="0">
                          <a:effectLst/>
                        </a:rPr>
                        <a:t>FT4                 12.87 </a:t>
                      </a:r>
                      <a:r>
                        <a:rPr lang="en-PH" sz="2200" b="0" dirty="0" err="1">
                          <a:effectLst/>
                        </a:rPr>
                        <a:t>pg</a:t>
                      </a:r>
                      <a:r>
                        <a:rPr lang="en-PH" sz="2200" b="0" dirty="0">
                          <a:effectLst/>
                        </a:rPr>
                        <a:t>/</a:t>
                      </a:r>
                      <a:r>
                        <a:rPr lang="en-PH" sz="2200" b="0" dirty="0" err="1">
                          <a:effectLst/>
                        </a:rPr>
                        <a:t>mL.</a:t>
                      </a:r>
                      <a:r>
                        <a:rPr lang="en-PH" sz="2200" b="0" dirty="0">
                          <a:effectLst/>
                        </a:rPr>
                        <a:t>   7.0-18.0 </a:t>
                      </a:r>
                      <a:r>
                        <a:rPr lang="en-PH" sz="2200" b="0" dirty="0" err="1">
                          <a:effectLst/>
                        </a:rPr>
                        <a:t>pg</a:t>
                      </a:r>
                      <a:r>
                        <a:rPr lang="en-PH" sz="2200" b="0" dirty="0">
                          <a:effectLst/>
                        </a:rPr>
                        <a:t>/ml</a:t>
                      </a:r>
                      <a:endParaRPr lang="en-PH" sz="2200" b="0" dirty="0">
                        <a:effectLst/>
                        <a:latin typeface="Times New Roman" panose="02020603050405020304" pitchFamily="18" charset="0"/>
                        <a:ea typeface="MS Mincho" panose="02020609040205080304" pitchFamily="49" charset="-128"/>
                      </a:endParaRP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4289514"/>
                  </a:ext>
                </a:extLst>
              </a:tr>
              <a:tr h="2108093">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CBC </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342900" lvl="0" indent="-342900">
                        <a:spcAft>
                          <a:spcPts val="0"/>
                        </a:spcAft>
                        <a:buFont typeface="Wingdings" pitchFamily="2" charset="2"/>
                        <a:buChar char=""/>
                        <a:tabLst>
                          <a:tab pos="457200" algn="l"/>
                        </a:tabLst>
                      </a:pPr>
                      <a:r>
                        <a:rPr lang="en-PH" sz="2200" b="0" dirty="0">
                          <a:effectLst/>
                        </a:rPr>
                        <a:t>Hemoglobin    14.4g/</a:t>
                      </a:r>
                      <a:r>
                        <a:rPr lang="en-PH" sz="2200" b="0" dirty="0" err="1">
                          <a:effectLst/>
                        </a:rPr>
                        <a:t>dL</a:t>
                      </a:r>
                      <a:r>
                        <a:rPr lang="en-PH" sz="2200" b="0" dirty="0">
                          <a:effectLst/>
                        </a:rPr>
                        <a:t>            14.1-18.1</a:t>
                      </a:r>
                    </a:p>
                    <a:p>
                      <a:pPr marL="342900" lvl="0" indent="-342900">
                        <a:spcAft>
                          <a:spcPts val="0"/>
                        </a:spcAft>
                        <a:buFont typeface="Wingdings" pitchFamily="2" charset="2"/>
                        <a:buChar char=""/>
                        <a:tabLst>
                          <a:tab pos="457200" algn="l"/>
                        </a:tabLst>
                      </a:pPr>
                      <a:r>
                        <a:rPr lang="en-PH" sz="2200" b="0" dirty="0">
                          <a:effectLst/>
                        </a:rPr>
                        <a:t>Hematocrit         44.0 %            43.5-53.7 %</a:t>
                      </a:r>
                    </a:p>
                    <a:p>
                      <a:pPr marL="342900" lvl="0" indent="-342900">
                        <a:spcAft>
                          <a:spcPts val="0"/>
                        </a:spcAft>
                        <a:buFont typeface="Wingdings" pitchFamily="2" charset="2"/>
                        <a:buChar char=""/>
                        <a:tabLst>
                          <a:tab pos="457200" algn="l"/>
                        </a:tabLst>
                      </a:pPr>
                      <a:r>
                        <a:rPr lang="en-PH" sz="2200" b="0" dirty="0">
                          <a:effectLst/>
                        </a:rPr>
                        <a:t>WBC                     8.27                   4.7-6.1</a:t>
                      </a:r>
                    </a:p>
                    <a:p>
                      <a:pPr marL="342900" lvl="0" indent="-342900">
                        <a:spcAft>
                          <a:spcPts val="0"/>
                        </a:spcAft>
                        <a:buFont typeface="Wingdings" pitchFamily="2" charset="2"/>
                        <a:buChar char=""/>
                        <a:tabLst>
                          <a:tab pos="457200" algn="l"/>
                        </a:tabLst>
                      </a:pPr>
                      <a:r>
                        <a:rPr lang="en-PH" sz="2200" b="0" dirty="0">
                          <a:effectLst/>
                        </a:rPr>
                        <a:t>RBC                       5.08                  4.6-10.2</a:t>
                      </a:r>
                    </a:p>
                    <a:p>
                      <a:pPr marL="342900" lvl="0" indent="-342900">
                        <a:spcAft>
                          <a:spcPts val="0"/>
                        </a:spcAft>
                        <a:buFont typeface="Wingdings" pitchFamily="2" charset="2"/>
                        <a:buChar char=""/>
                        <a:tabLst>
                          <a:tab pos="457200" algn="l"/>
                        </a:tabLst>
                      </a:pPr>
                      <a:r>
                        <a:rPr lang="en-PH" sz="2200" b="0" dirty="0">
                          <a:effectLst/>
                        </a:rPr>
                        <a:t>Platelet                 298                  130-400</a:t>
                      </a:r>
                      <a:endParaRPr lang="en-US" sz="2200" b="0" dirty="0"/>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rgbClr val="00ADDC">
                        <a:tint val="20000"/>
                      </a:srgbClr>
                    </a:solidFill>
                  </a:tcPr>
                </a:tc>
                <a:extLst>
                  <a:ext uri="{0D108BD9-81ED-4DB2-BD59-A6C34878D82A}">
                    <a16:rowId xmlns:a16="http://schemas.microsoft.com/office/drawing/2014/main" val="2519104873"/>
                  </a:ext>
                </a:extLst>
              </a:tr>
              <a:tr h="771482">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r>
                        <a:rPr lang="en-US" sz="2200" b="0" dirty="0"/>
                        <a:t>MMSE and MOCA-P Tests</a:t>
                      </a:r>
                    </a:p>
                  </a:txBody>
                  <a:tcPr marL="83137" marR="83137" marT="41569" marB="41569">
                    <a:lnL w="12700" cmpd="sng">
                      <a:solidFill>
                        <a:srgbClr val="00ADDC"/>
                      </a:solidFill>
                    </a:lnL>
                    <a:lnR>
                      <a:no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tc>
                  <a:txBody>
                    <a:bodyPr/>
                    <a:lstStyle>
                      <a:lvl1pPr marL="0" algn="l" defTabSz="3840480" rtl="0" eaLnBrk="1" latinLnBrk="0" hangingPunct="1">
                        <a:defRPr sz="7560" kern="1200">
                          <a:solidFill>
                            <a:schemeClr val="dk1"/>
                          </a:solidFill>
                          <a:latin typeface="Calibri"/>
                        </a:defRPr>
                      </a:lvl1pPr>
                      <a:lvl2pPr marL="1920240" algn="l" defTabSz="3840480" rtl="0" eaLnBrk="1" latinLnBrk="0" hangingPunct="1">
                        <a:defRPr sz="7560" kern="1200">
                          <a:solidFill>
                            <a:schemeClr val="dk1"/>
                          </a:solidFill>
                          <a:latin typeface="Calibri"/>
                        </a:defRPr>
                      </a:lvl2pPr>
                      <a:lvl3pPr marL="3840480" algn="l" defTabSz="3840480" rtl="0" eaLnBrk="1" latinLnBrk="0" hangingPunct="1">
                        <a:defRPr sz="7560" kern="1200">
                          <a:solidFill>
                            <a:schemeClr val="dk1"/>
                          </a:solidFill>
                          <a:latin typeface="Calibri"/>
                        </a:defRPr>
                      </a:lvl3pPr>
                      <a:lvl4pPr marL="5760720" algn="l" defTabSz="3840480" rtl="0" eaLnBrk="1" latinLnBrk="0" hangingPunct="1">
                        <a:defRPr sz="7560" kern="1200">
                          <a:solidFill>
                            <a:schemeClr val="dk1"/>
                          </a:solidFill>
                          <a:latin typeface="Calibri"/>
                        </a:defRPr>
                      </a:lvl4pPr>
                      <a:lvl5pPr marL="7680960" algn="l" defTabSz="3840480" rtl="0" eaLnBrk="1" latinLnBrk="0" hangingPunct="1">
                        <a:defRPr sz="7560" kern="1200">
                          <a:solidFill>
                            <a:schemeClr val="dk1"/>
                          </a:solidFill>
                          <a:latin typeface="Calibri"/>
                        </a:defRPr>
                      </a:lvl5pPr>
                      <a:lvl6pPr marL="9601200" algn="l" defTabSz="3840480" rtl="0" eaLnBrk="1" latinLnBrk="0" hangingPunct="1">
                        <a:defRPr sz="7560" kern="1200">
                          <a:solidFill>
                            <a:schemeClr val="dk1"/>
                          </a:solidFill>
                          <a:latin typeface="Calibri"/>
                        </a:defRPr>
                      </a:lvl6pPr>
                      <a:lvl7pPr marL="11521440" algn="l" defTabSz="3840480" rtl="0" eaLnBrk="1" latinLnBrk="0" hangingPunct="1">
                        <a:defRPr sz="7560" kern="1200">
                          <a:solidFill>
                            <a:schemeClr val="dk1"/>
                          </a:solidFill>
                          <a:latin typeface="Calibri"/>
                        </a:defRPr>
                      </a:lvl7pPr>
                      <a:lvl8pPr marL="13441680" algn="l" defTabSz="3840480" rtl="0" eaLnBrk="1" latinLnBrk="0" hangingPunct="1">
                        <a:defRPr sz="7560" kern="1200">
                          <a:solidFill>
                            <a:schemeClr val="dk1"/>
                          </a:solidFill>
                          <a:latin typeface="Calibri"/>
                        </a:defRPr>
                      </a:lvl8pPr>
                      <a:lvl9pPr marL="15361920" algn="l" defTabSz="3840480" rtl="0" eaLnBrk="1" latinLnBrk="0" hangingPunct="1">
                        <a:defRPr sz="7560" kern="1200">
                          <a:solidFill>
                            <a:schemeClr val="dk1"/>
                          </a:solidFill>
                          <a:latin typeface="Calibri"/>
                        </a:defRPr>
                      </a:lvl9pPr>
                    </a:lstStyle>
                    <a:p>
                      <a:pPr marL="0" marR="0" lvl="0" indent="0" algn="l" defTabSz="3024012" rtl="0" eaLnBrk="1" fontAlgn="auto" latinLnBrk="0" hangingPunct="1">
                        <a:lnSpc>
                          <a:spcPct val="100000"/>
                        </a:lnSpc>
                        <a:spcBef>
                          <a:spcPts val="0"/>
                        </a:spcBef>
                        <a:spcAft>
                          <a:spcPts val="0"/>
                        </a:spcAft>
                        <a:buClrTx/>
                        <a:buSzTx/>
                        <a:buFont typeface="Wingdings" pitchFamily="2" charset="2"/>
                        <a:buNone/>
                        <a:tabLst>
                          <a:tab pos="457200" algn="l"/>
                        </a:tabLst>
                        <a:defRPr/>
                      </a:pPr>
                      <a:r>
                        <a:rPr lang="en-GB" sz="2200" b="0" dirty="0">
                          <a:effectLst/>
                        </a:rPr>
                        <a:t>Score of 30 (normal/no cognitive impairment)</a:t>
                      </a:r>
                      <a:endParaRPr lang="en-PH" sz="2200" b="0" dirty="0">
                        <a:effectLst/>
                        <a:latin typeface="Times New Roman" panose="02020603050405020304" pitchFamily="18" charset="0"/>
                        <a:ea typeface="MS Mincho" panose="02020609040205080304" pitchFamily="49" charset="-128"/>
                      </a:endParaRPr>
                    </a:p>
                  </a:txBody>
                  <a:tcPr marL="83137" marR="83137" marT="41569" marB="41569">
                    <a:lnL>
                      <a:noFill/>
                    </a:lnL>
                    <a:lnR w="12700" cmpd="sng">
                      <a:solidFill>
                        <a:srgbClr val="00ADDC"/>
                      </a:solidFill>
                    </a:lnR>
                    <a:lnT w="12700" cmpd="sng">
                      <a:solidFill>
                        <a:srgbClr val="00ADDC"/>
                      </a:solidFill>
                    </a:lnT>
                    <a:lnB w="12700" cmpd="sng">
                      <a:solidFill>
                        <a:srgbClr val="00ADDC"/>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29218423"/>
                  </a:ext>
                </a:extLst>
              </a:tr>
            </a:tbl>
          </a:graphicData>
        </a:graphic>
      </p:graphicFrame>
      <p:sp>
        <p:nvSpPr>
          <p:cNvPr id="30" name="TextBox 29">
            <a:extLst>
              <a:ext uri="{FF2B5EF4-FFF2-40B4-BE49-F238E27FC236}">
                <a16:creationId xmlns:a16="http://schemas.microsoft.com/office/drawing/2014/main" id="{F374FD87-B664-C74A-A982-69A213FB1CDC}"/>
              </a:ext>
            </a:extLst>
          </p:cNvPr>
          <p:cNvSpPr txBox="1"/>
          <p:nvPr/>
        </p:nvSpPr>
        <p:spPr>
          <a:xfrm>
            <a:off x="41470331" y="11994437"/>
            <a:ext cx="8717759" cy="954107"/>
          </a:xfrm>
          <a:prstGeom prst="rect">
            <a:avLst/>
          </a:prstGeom>
          <a:noFill/>
        </p:spPr>
        <p:txBody>
          <a:bodyPr wrap="square" rtlCol="0">
            <a:spAutoFit/>
          </a:bodyPr>
          <a:lstStyle/>
          <a:p>
            <a:r>
              <a:rPr lang="en-US" sz="2800" b="1" dirty="0">
                <a:solidFill>
                  <a:schemeClr val="accent5">
                    <a:lumMod val="50000"/>
                  </a:schemeClr>
                </a:solidFill>
              </a:rPr>
              <a:t>Table 3. Results of Laboratory and Ancillary Procedures (Post-treatment)</a:t>
            </a:r>
            <a:endParaRPr lang="en-US" sz="2800" dirty="0"/>
          </a:p>
        </p:txBody>
      </p:sp>
    </p:spTree>
    <p:extLst>
      <p:ext uri="{BB962C8B-B14F-4D97-AF65-F5344CB8AC3E}">
        <p14:creationId xmlns:p14="http://schemas.microsoft.com/office/powerpoint/2010/main" val="3255620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1302</Words>
  <Application>Microsoft Macintosh PowerPoint</Application>
  <PresentationFormat>Custom</PresentationFormat>
  <Paragraphs>182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Segoe UI</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POPE, Catherine</dc:creator>
  <cp:lastModifiedBy>Marc Vincent Barcelona</cp:lastModifiedBy>
  <cp:revision>9</cp:revision>
  <dcterms:created xsi:type="dcterms:W3CDTF">2020-11-25T11:00:56Z</dcterms:created>
  <dcterms:modified xsi:type="dcterms:W3CDTF">2020-12-27T13:30:25Z</dcterms:modified>
</cp:coreProperties>
</file>