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51120675" cy="28817888"/>
  <p:notesSz cx="6858000" cy="9144000"/>
  <p:defaultTextStyle>
    <a:defPPr>
      <a:defRPr lang="en-US"/>
    </a:defPPr>
    <a:lvl1pPr marL="0" algn="l" defTabSz="3837005" rtl="0" eaLnBrk="1" latinLnBrk="0" hangingPunct="1">
      <a:defRPr sz="7553" kern="1200">
        <a:solidFill>
          <a:schemeClr val="tx1"/>
        </a:solidFill>
        <a:latin typeface="+mn-lt"/>
        <a:ea typeface="+mn-ea"/>
        <a:cs typeface="+mn-cs"/>
      </a:defRPr>
    </a:lvl1pPr>
    <a:lvl2pPr marL="1918503" algn="l" defTabSz="3837005" rtl="0" eaLnBrk="1" latinLnBrk="0" hangingPunct="1">
      <a:defRPr sz="7553" kern="1200">
        <a:solidFill>
          <a:schemeClr val="tx1"/>
        </a:solidFill>
        <a:latin typeface="+mn-lt"/>
        <a:ea typeface="+mn-ea"/>
        <a:cs typeface="+mn-cs"/>
      </a:defRPr>
    </a:lvl2pPr>
    <a:lvl3pPr marL="3837005" algn="l" defTabSz="3837005" rtl="0" eaLnBrk="1" latinLnBrk="0" hangingPunct="1">
      <a:defRPr sz="7553" kern="1200">
        <a:solidFill>
          <a:schemeClr val="tx1"/>
        </a:solidFill>
        <a:latin typeface="+mn-lt"/>
        <a:ea typeface="+mn-ea"/>
        <a:cs typeface="+mn-cs"/>
      </a:defRPr>
    </a:lvl3pPr>
    <a:lvl4pPr marL="5755508" algn="l" defTabSz="3837005" rtl="0" eaLnBrk="1" latinLnBrk="0" hangingPunct="1">
      <a:defRPr sz="7553" kern="1200">
        <a:solidFill>
          <a:schemeClr val="tx1"/>
        </a:solidFill>
        <a:latin typeface="+mn-lt"/>
        <a:ea typeface="+mn-ea"/>
        <a:cs typeface="+mn-cs"/>
      </a:defRPr>
    </a:lvl4pPr>
    <a:lvl5pPr marL="7674011" algn="l" defTabSz="3837005" rtl="0" eaLnBrk="1" latinLnBrk="0" hangingPunct="1">
      <a:defRPr sz="7553" kern="1200">
        <a:solidFill>
          <a:schemeClr val="tx1"/>
        </a:solidFill>
        <a:latin typeface="+mn-lt"/>
        <a:ea typeface="+mn-ea"/>
        <a:cs typeface="+mn-cs"/>
      </a:defRPr>
    </a:lvl5pPr>
    <a:lvl6pPr marL="9592513" algn="l" defTabSz="3837005" rtl="0" eaLnBrk="1" latinLnBrk="0" hangingPunct="1">
      <a:defRPr sz="7553" kern="1200">
        <a:solidFill>
          <a:schemeClr val="tx1"/>
        </a:solidFill>
        <a:latin typeface="+mn-lt"/>
        <a:ea typeface="+mn-ea"/>
        <a:cs typeface="+mn-cs"/>
      </a:defRPr>
    </a:lvl6pPr>
    <a:lvl7pPr marL="11511016" algn="l" defTabSz="3837005" rtl="0" eaLnBrk="1" latinLnBrk="0" hangingPunct="1">
      <a:defRPr sz="7553" kern="1200">
        <a:solidFill>
          <a:schemeClr val="tx1"/>
        </a:solidFill>
        <a:latin typeface="+mn-lt"/>
        <a:ea typeface="+mn-ea"/>
        <a:cs typeface="+mn-cs"/>
      </a:defRPr>
    </a:lvl7pPr>
    <a:lvl8pPr marL="13429518" algn="l" defTabSz="3837005" rtl="0" eaLnBrk="1" latinLnBrk="0" hangingPunct="1">
      <a:defRPr sz="7553" kern="1200">
        <a:solidFill>
          <a:schemeClr val="tx1"/>
        </a:solidFill>
        <a:latin typeface="+mn-lt"/>
        <a:ea typeface="+mn-ea"/>
        <a:cs typeface="+mn-cs"/>
      </a:defRPr>
    </a:lvl8pPr>
    <a:lvl9pPr marL="15348021" algn="l" defTabSz="3837005" rtl="0" eaLnBrk="1" latinLnBrk="0" hangingPunct="1">
      <a:defRPr sz="75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3" autoAdjust="0"/>
    <p:restoredTop sz="96271"/>
  </p:normalViewPr>
  <p:slideViewPr>
    <p:cSldViewPr snapToGrid="0">
      <p:cViewPr>
        <p:scale>
          <a:sx n="32" d="100"/>
          <a:sy n="32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\C:\Users\USER\Downloads\a-AMYLASE-CONCENTR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S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Mean Value of Salivary α-Amylase Activity</a:t>
            </a:r>
          </a:p>
        </c:rich>
      </c:tx>
      <c:layout>
        <c:manualLayout>
          <c:xMode val="edge"/>
          <c:yMode val="edge"/>
          <c:x val="0.209485793091138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5005483181283"/>
          <c:y val="0.143226818270927"/>
          <c:w val="0.860110400297347"/>
          <c:h val="0.64746112773935"/>
        </c:manualLayout>
      </c:layout>
      <c:lineChart>
        <c:grouping val="standard"/>
        <c:varyColors val="0"/>
        <c:ser>
          <c:idx val="0"/>
          <c:order val="0"/>
          <c:tx>
            <c:strRef>
              <c:f>'AMYLASE CONCENTRATION'!$J$3</c:f>
              <c:strCache>
                <c:ptCount val="1"/>
                <c:pt idx="0">
                  <c:v>Mean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0.0704817330536214"/>
                  <c:y val="-0.0274455989021761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42E-4D20-AE50-897BD54559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321496916861579"/>
                  <c:y val="-0.047049598118016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42E-4D20-AE50-897BD54559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385285987667448"/>
                  <c:y val="-0.027445598902176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42E-4D20-AE50-897BD54559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'AMYLASE CONCENTRATION'!$I$4:$I$6</c:f>
              <c:strCache>
                <c:ptCount val="3"/>
                <c:pt idx="0">
                  <c:v>Baseline</c:v>
                </c:pt>
                <c:pt idx="1">
                  <c:v>21st Day</c:v>
                </c:pt>
                <c:pt idx="2">
                  <c:v>42nd Day</c:v>
                </c:pt>
              </c:strCache>
            </c:strRef>
          </c:cat>
          <c:val>
            <c:numRef>
              <c:f>'AMYLASE CONCENTRATION'!$J$4:$J$6</c:f>
              <c:numCache>
                <c:formatCode>General</c:formatCode>
                <c:ptCount val="3"/>
                <c:pt idx="0">
                  <c:v>183.1023333333335</c:v>
                </c:pt>
                <c:pt idx="1">
                  <c:v>31.36133333333311</c:v>
                </c:pt>
                <c:pt idx="2">
                  <c:v>72.92566666666667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42E-4D20-AE50-897BD54559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34886576"/>
        <c:axId val="2140018944"/>
      </c:lineChart>
      <c:catAx>
        <c:axId val="-213488657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Collection Period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40018944"/>
        <c:crosses val="autoZero"/>
        <c:auto val="1"/>
        <c:lblAlgn val="ctr"/>
        <c:lblOffset val="100"/>
        <c:noMultiLvlLbl val="0"/>
      </c:catAx>
      <c:valAx>
        <c:axId val="214001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/>
                  <a:t> mean α-Amylase activity in IU/mL</a:t>
                </a:r>
              </a:p>
            </c:rich>
          </c:tx>
          <c:layout>
            <c:manualLayout>
              <c:xMode val="edge"/>
              <c:yMode val="edge"/>
              <c:x val="0.011891704620953"/>
              <c:y val="0.11416783099142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34886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034" y="1154056"/>
            <a:ext cx="46008608" cy="48029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6034" y="6724184"/>
            <a:ext cx="46008608" cy="177708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636484" y="26129548"/>
            <a:ext cx="11928158" cy="153428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A2AA8DD-EA7E-4FA7-8412-D69152E900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97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65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chart" Target="../charts/chart1.xml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90E13D14-CBFA-4F21-A048-A245A25173A7}"/>
              </a:ext>
            </a:extLst>
          </p:cNvPr>
          <p:cNvSpPr/>
          <p:nvPr/>
        </p:nvSpPr>
        <p:spPr>
          <a:xfrm>
            <a:off x="10189357" y="25620052"/>
            <a:ext cx="40559163" cy="2870929"/>
          </a:xfrm>
          <a:prstGeom prst="rect">
            <a:avLst/>
          </a:prstGeom>
          <a:noFill/>
          <a:ln w="28575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9C6D8C9-DC3B-4B1C-8566-4A20A9A4D773}"/>
              </a:ext>
            </a:extLst>
          </p:cNvPr>
          <p:cNvSpPr/>
          <p:nvPr/>
        </p:nvSpPr>
        <p:spPr>
          <a:xfrm>
            <a:off x="381435" y="472967"/>
            <a:ext cx="50452432" cy="5729950"/>
          </a:xfrm>
          <a:prstGeom prst="rect">
            <a:avLst/>
          </a:prstGeom>
          <a:noFill/>
          <a:ln w="28575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Subtitle 55">
            <a:extLst>
              <a:ext uri="{FF2B5EF4-FFF2-40B4-BE49-F238E27FC236}">
                <a16:creationId xmlns:a16="http://schemas.microsoft.com/office/drawing/2014/main" xmlns="" id="{D1D2A89C-8D0A-4829-BDA3-653DE57F9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0" y="6483049"/>
            <a:ext cx="12703768" cy="18724886"/>
          </a:xfrm>
          <a:prstGeom prst="rect">
            <a:avLst/>
          </a:prstGeom>
          <a:noFill/>
          <a:ln w="25400">
            <a:solidFill>
              <a:srgbClr val="E20000"/>
            </a:solidFill>
          </a:ln>
          <a:effectLst/>
        </p:spPr>
        <p:txBody>
          <a:bodyPr lIns="333835" tIns="333835" rIns="333835" bIns="333835"/>
          <a:lstStyle>
            <a:defPPr>
              <a:defRPr lang="en-US"/>
            </a:defPPr>
            <a:lvl1pPr marL="0" indent="-3429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defTabSz="846414">
              <a:buNone/>
            </a:pPr>
            <a:r>
              <a:rPr lang="en-AU" sz="5700" dirty="0">
                <a:solidFill>
                  <a:srgbClr val="FF0000"/>
                </a:solidFill>
                <a:latin typeface="Arial" charset="0"/>
              </a:rPr>
              <a:t>Introduction</a:t>
            </a:r>
          </a:p>
          <a:p>
            <a:pPr marL="457200" indent="-457200" algn="just" defTabSz="846414"/>
            <a:r>
              <a:rPr lang="en-US" sz="3200" dirty="0">
                <a:latin typeface="Arial" charset="0"/>
              </a:rPr>
              <a:t>One main toxicity induced by radiotherapy to HNSCC patients are the destruction of salivary glands, especially the parotid gland.</a:t>
            </a:r>
          </a:p>
          <a:p>
            <a:pPr marL="457200" indent="-457200" algn="just" defTabSz="846414"/>
            <a:r>
              <a:rPr lang="en-US" sz="3200" dirty="0">
                <a:latin typeface="Arial" charset="0"/>
              </a:rPr>
              <a:t>The destruction of salivary glands causes xerostomia among patients which is commonly termed as “dry mouth”.</a:t>
            </a:r>
          </a:p>
          <a:p>
            <a:pPr marL="457200" indent="-457200" algn="just" defTabSz="846414"/>
            <a:r>
              <a:rPr lang="en-US" sz="3200" dirty="0">
                <a:latin typeface="Arial" charset="0"/>
              </a:rPr>
              <a:t>In this study, the levels of α-amylase, which is a major enzyme found in saliva, are correlated with the degree of xerostomia among patients undergoing radiotherapy.</a:t>
            </a:r>
            <a:endParaRPr lang="en-AU" sz="2000" dirty="0">
              <a:latin typeface="Arial" charset="0"/>
            </a:endParaRPr>
          </a:p>
          <a:p>
            <a:pPr indent="0" defTabSz="846414">
              <a:buNone/>
            </a:pPr>
            <a:r>
              <a:rPr lang="en-AU" sz="5700" dirty="0">
                <a:solidFill>
                  <a:srgbClr val="FF0000"/>
                </a:solidFill>
                <a:latin typeface="Arial" charset="0"/>
              </a:rPr>
              <a:t>Objectives</a:t>
            </a:r>
          </a:p>
          <a:p>
            <a:pPr marL="514350" indent="-514350" algn="just" defTabSz="846414">
              <a:buFont typeface="+mj-lt"/>
              <a:buAutoNum type="arabicPeriod"/>
            </a:pPr>
            <a:r>
              <a:rPr lang="en-US" sz="3200" dirty="0">
                <a:latin typeface="Arial" charset="0"/>
              </a:rPr>
              <a:t>To measure and compare the enzymatic activity of salivary α-amylase at Day 0, Day 21, and Day 42.</a:t>
            </a:r>
          </a:p>
          <a:p>
            <a:pPr marL="514350" indent="-514350" algn="just" defTabSz="846414">
              <a:buFont typeface="+mj-lt"/>
              <a:buAutoNum type="arabicPeriod"/>
            </a:pPr>
            <a:r>
              <a:rPr lang="en-US" sz="3200" dirty="0">
                <a:latin typeface="Arial" charset="0"/>
              </a:rPr>
              <a:t>To determine the degree of xerostomia among HNSCC undergoing radiotherapy.</a:t>
            </a:r>
          </a:p>
          <a:p>
            <a:pPr marL="514350" indent="-514350" algn="just" defTabSz="846414">
              <a:buFont typeface="+mj-lt"/>
              <a:buAutoNum type="arabicPeriod"/>
            </a:pPr>
            <a:r>
              <a:rPr lang="en-US" sz="3200" dirty="0">
                <a:latin typeface="Arial" charset="0"/>
              </a:rPr>
              <a:t>To correlate the mean parotid dose and mean salivary α-amylase activity</a:t>
            </a:r>
          </a:p>
          <a:p>
            <a:pPr marL="514350" indent="-514350" algn="just" defTabSz="846414">
              <a:buFont typeface="+mj-lt"/>
              <a:buAutoNum type="arabicPeriod"/>
            </a:pPr>
            <a:r>
              <a:rPr lang="en-US" sz="3200" dirty="0">
                <a:latin typeface="Arial" charset="0"/>
              </a:rPr>
              <a:t>To determine whether salivary α-amylase is an effective marker for toxicity</a:t>
            </a:r>
            <a:endParaRPr lang="en-US" sz="2000" dirty="0">
              <a:latin typeface="Arial" charset="0"/>
            </a:endParaRPr>
          </a:p>
          <a:p>
            <a:pPr indent="0" algn="just" defTabSz="846414">
              <a:buNone/>
            </a:pPr>
            <a:r>
              <a:rPr lang="en-US" sz="5700" dirty="0">
                <a:solidFill>
                  <a:srgbClr val="FF0000"/>
                </a:solidFill>
                <a:latin typeface="Arial" charset="0"/>
              </a:rPr>
              <a:t>Methods</a:t>
            </a:r>
          </a:p>
          <a:p>
            <a:pPr indent="0" algn="just" defTabSz="846414">
              <a:buNone/>
            </a:pPr>
            <a:endParaRPr lang="en-US" sz="3200" dirty="0">
              <a:latin typeface="Arial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65670C8-AD28-49D7-BE2A-A0E252F6A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2660" y="6547959"/>
            <a:ext cx="13016344" cy="18659976"/>
          </a:xfrm>
          <a:prstGeom prst="rect">
            <a:avLst/>
          </a:prstGeom>
          <a:noFill/>
          <a:ln w="25400">
            <a:solidFill>
              <a:srgbClr val="E20000"/>
            </a:solidFill>
            <a:miter lim="800000"/>
            <a:headEnd/>
            <a:tailEnd/>
          </a:ln>
          <a:effectLst/>
        </p:spPr>
        <p:txBody>
          <a:bodyPr lIns="333835" tIns="333835" rIns="333835" bIns="333835" numCol="1" spcCol="720685"/>
          <a:lstStyle/>
          <a:p>
            <a:pPr defTabSz="846414" eaLnBrk="0" hangingPunct="0">
              <a:lnSpc>
                <a:spcPct val="150000"/>
              </a:lnSpc>
              <a:spcBef>
                <a:spcPts val="2400"/>
              </a:spcBef>
            </a:pPr>
            <a:endParaRPr lang="en-US" sz="4800" dirty="0">
              <a:solidFill>
                <a:srgbClr val="E2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846414" eaLnBrk="0" hangingPunct="0">
              <a:spcBef>
                <a:spcPct val="50000"/>
              </a:spcBef>
            </a:pPr>
            <a:endParaRPr lang="en-US" sz="4890" dirty="0">
              <a:solidFill>
                <a:srgbClr val="E2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846414" eaLnBrk="0" hangingPunct="0">
              <a:spcBef>
                <a:spcPct val="50000"/>
              </a:spcBef>
            </a:pPr>
            <a:endParaRPr lang="en-AU" sz="1422" dirty="0">
              <a:solidFill>
                <a:srgbClr val="E2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Rectangle 28">
            <a:extLst>
              <a:ext uri="{FF2B5EF4-FFF2-40B4-BE49-F238E27FC236}">
                <a16:creationId xmlns:a16="http://schemas.microsoft.com/office/drawing/2014/main" xmlns="" id="{B2FEBD9E-3AB6-408B-A993-985738933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5464" y="25685158"/>
            <a:ext cx="43072516" cy="280582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333835" tIns="333835" rIns="333835" bIns="333835"/>
          <a:lstStyle/>
          <a:p>
            <a:pPr marL="457200" indent="-457200" algn="just">
              <a:spcAft>
                <a:spcPts val="10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PANTEGHINI, M., BAIS, R., Serum </a:t>
            </a:r>
            <a:r>
              <a:rPr lang="en-GB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enyzmes</a:t>
            </a: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Tietz</a:t>
            </a: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Textbook of Clinical Chemistry and Molecular Diagnostics, 6</a:t>
            </a:r>
            <a:r>
              <a:rPr lang="en-GB" sz="2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edn</a:t>
            </a: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Elsevier Inc (2017)</a:t>
            </a:r>
            <a:endParaRPr lang="en-PH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</a:pPr>
            <a:r>
              <a:rPr lang="de-DE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PINNA, R., CAMPUS, G., CUMBO, E., MURA, I., MILIA, E., Xerostomia induced by radiotherapy: An overview of the physiopathology, clinical evidence, and management of the oral tongue, Therapeutics and Clinical Risk Management (2015) </a:t>
            </a:r>
            <a:endParaRPr lang="en-PH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VEDAM, V.K.V., BOAZ, K., NATARAJAN, S., GANAPATHY, S., Salivary Amylase as a Marker of Salivary Gland Function in Patients Undergoing Radiotherapy for Oral Cancer, Journal of Clinical Laboratory Analysis (2017)</a:t>
            </a:r>
            <a:endParaRPr lang="en-PH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SALIMETRICS. Salivary α-Amylase Kinetic Enzyme Assay Kit (2018) p1-17, retrieved from https://salimetrics.com/wp-content/uploads/2018/03/alpha-amylase-saliva-elisa-kit.pdf</a:t>
            </a:r>
            <a:endParaRPr lang="en-PH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846414" eaLnBrk="0" hangingPunct="0">
              <a:spcBef>
                <a:spcPct val="50000"/>
              </a:spcBef>
            </a:pPr>
            <a:endParaRPr lang="en-US" sz="2600" dirty="0">
              <a:solidFill>
                <a:srgbClr val="E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xmlns="" id="{907C714C-6270-4207-AEBC-AB2CEE509A4E}"/>
              </a:ext>
            </a:extLst>
          </p:cNvPr>
          <p:cNvSpPr txBox="1">
            <a:spLocks/>
          </p:cNvSpPr>
          <p:nvPr/>
        </p:nvSpPr>
        <p:spPr>
          <a:xfrm>
            <a:off x="8687129" y="574647"/>
            <a:ext cx="32826632" cy="361196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7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CORRELATION BETWEEN THE LEVELS OF SALIVARY α-AMYLASE ACTIVITY AND XEROSTOMIA IN HEAD AND NECK CANCER PATIENTS UNDERGOING RADIATION THERAPY</a:t>
            </a:r>
            <a:endParaRPr lang="en-GB" sz="57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40">
            <a:extLst>
              <a:ext uri="{FF2B5EF4-FFF2-40B4-BE49-F238E27FC236}">
                <a16:creationId xmlns:a16="http://schemas.microsoft.com/office/drawing/2014/main" xmlns="" id="{086A9B51-FB33-46DF-A246-C85FCB6F7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356" y="2616796"/>
            <a:ext cx="29129843" cy="334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606562" tIns="1606562" rIns="1606562" bIns="1606562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Authors: J.A. FLORES, MD, </a:t>
            </a:r>
            <a:r>
              <a:rPr lang="en-A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FPCR</a:t>
            </a:r>
            <a:r>
              <a:rPr lang="en-AU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AU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E.M. CHIONG, MD</a:t>
            </a:r>
            <a:r>
              <a:rPr lang="en-AU" sz="3600" b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., M. GO, JR., MD, </a:t>
            </a:r>
            <a:r>
              <a:rPr lang="en-A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DPBR-RO</a:t>
            </a:r>
            <a:r>
              <a:rPr lang="en-AU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A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R. Vasquez, PhD</a:t>
            </a:r>
            <a:r>
              <a:rPr lang="en-AU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A.R. Flores, MPH</a:t>
            </a:r>
            <a:r>
              <a:rPr lang="en-AU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U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1 Department of Radiotherapy, Jose R. Reyes Memorial Medical </a:t>
            </a:r>
            <a:r>
              <a:rPr lang="en-AU" sz="36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, Rizal Avenue, Sta. Cruz, Manila, </a:t>
            </a:r>
            <a:r>
              <a:rPr lang="en-A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Philippines</a:t>
            </a:r>
          </a:p>
          <a:p>
            <a:pPr algn="ctr">
              <a:spcBef>
                <a:spcPct val="20000"/>
              </a:spcBef>
            </a:pPr>
            <a:r>
              <a:rPr lang="en-A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 Faculty of Pharmacy, University of Santo Tomas, </a:t>
            </a:r>
            <a:r>
              <a:rPr lang="en-A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Espana</a:t>
            </a:r>
            <a:r>
              <a:rPr lang="en-AU" sz="3600" smtClean="0">
                <a:latin typeface="Arial" panose="020B0604020202020204" pitchFamily="34" charset="0"/>
                <a:cs typeface="Arial" panose="020B0604020202020204" pitchFamily="34" charset="0"/>
              </a:rPr>
              <a:t>, Manila</a:t>
            </a: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28">
            <a:extLst>
              <a:ext uri="{FF2B5EF4-FFF2-40B4-BE49-F238E27FC236}">
                <a16:creationId xmlns:a16="http://schemas.microsoft.com/office/drawing/2014/main" xmlns="" id="{F9832C32-1421-4840-81D6-6243B4534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9422" y="5028439"/>
            <a:ext cx="13541829" cy="12369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333835" tIns="333835" rIns="333835" bIns="333835"/>
          <a:lstStyle/>
          <a:p>
            <a:pPr algn="ctr" defTabSz="846414" eaLnBrk="0" hangingPunct="0">
              <a:spcBef>
                <a:spcPct val="50000"/>
              </a:spcBef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* Corresponding author: </a:t>
            </a:r>
            <a:r>
              <a:rPr lang="en-AU" sz="3600" dirty="0">
                <a:latin typeface="Segoe UI" panose="020B0502040204020203" pitchFamily="34" charset="0"/>
                <a:cs typeface="Segoe UI" panose="020B0502040204020203" pitchFamily="34" charset="0"/>
              </a:rPr>
              <a:t>edwinmarkchiong@gmail.com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 descr="Chart, bubble chart&#10;&#10;Description automatically generated">
            <a:extLst>
              <a:ext uri="{FF2B5EF4-FFF2-40B4-BE49-F238E27FC236}">
                <a16:creationId xmlns:a16="http://schemas.microsoft.com/office/drawing/2014/main" xmlns="" id="{C1CF3097-377A-400F-A8F2-B2246DC1D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8" y="807013"/>
            <a:ext cx="6942908" cy="52045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D37505E-BF78-7E4A-A644-FDA825CCE42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0455" y="1455912"/>
            <a:ext cx="4151045" cy="3906789"/>
          </a:xfrm>
          <a:prstGeom prst="ellipse">
            <a:avLst/>
          </a:prstGeom>
          <a:noFill/>
          <a:ln w="63500" cap="rnd">
            <a:noFill/>
            <a:round/>
            <a:headEnd/>
            <a:tailEnd/>
          </a:ln>
          <a:effectLst/>
        </p:spPr>
      </p:pic>
      <p:pic>
        <p:nvPicPr>
          <p:cNvPr id="18" name="Picture 17" descr="RT logo 02">
            <a:extLst>
              <a:ext uri="{FF2B5EF4-FFF2-40B4-BE49-F238E27FC236}">
                <a16:creationId xmlns:a16="http://schemas.microsoft.com/office/drawing/2014/main" xmlns="" id="{B1B10BA3-E8B9-8E45-847C-1E19E7ECF90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072" y="1457186"/>
            <a:ext cx="3911891" cy="3727006"/>
          </a:xfrm>
          <a:prstGeom prst="ellipse">
            <a:avLst/>
          </a:prstGeom>
          <a:noFill/>
          <a:ln w="63500" cap="rnd">
            <a:noFill/>
            <a:round/>
            <a:headEnd/>
            <a:tailEnd/>
          </a:ln>
          <a:effectLst/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6A6D9BC-69D1-404A-A5C6-C23B22988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1202" y="6523516"/>
            <a:ext cx="11870795" cy="18684419"/>
          </a:xfrm>
          <a:prstGeom prst="rect">
            <a:avLst/>
          </a:prstGeom>
          <a:noFill/>
          <a:ln w="25400">
            <a:solidFill>
              <a:srgbClr val="E20000"/>
            </a:solidFill>
            <a:miter lim="800000"/>
            <a:headEnd/>
            <a:tailEnd/>
          </a:ln>
          <a:effectLst/>
        </p:spPr>
        <p:txBody>
          <a:bodyPr lIns="333835" tIns="333835" rIns="333835" bIns="333835" numCol="1" spcCol="720685"/>
          <a:lstStyle/>
          <a:p>
            <a:pPr defTabSz="846414" eaLnBrk="0" hangingPunct="0">
              <a:lnSpc>
                <a:spcPct val="150000"/>
              </a:lnSpc>
              <a:spcBef>
                <a:spcPts val="2400"/>
              </a:spcBef>
            </a:pPr>
            <a:endParaRPr lang="en-US" sz="4800" dirty="0">
              <a:solidFill>
                <a:srgbClr val="E2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846414" eaLnBrk="0" hangingPunct="0">
              <a:spcBef>
                <a:spcPct val="50000"/>
              </a:spcBef>
            </a:pPr>
            <a:endParaRPr lang="en-US" sz="4890" dirty="0">
              <a:solidFill>
                <a:srgbClr val="E2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846414" eaLnBrk="0" hangingPunct="0">
              <a:spcBef>
                <a:spcPct val="50000"/>
              </a:spcBef>
            </a:pPr>
            <a:endParaRPr lang="en-AU" sz="1422" dirty="0">
              <a:solidFill>
                <a:srgbClr val="E2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789688D-B6FC-45D2-A91F-F75DE3C38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6691" y="6533133"/>
            <a:ext cx="11870795" cy="18674802"/>
          </a:xfrm>
          <a:prstGeom prst="rect">
            <a:avLst/>
          </a:prstGeom>
          <a:noFill/>
          <a:ln w="25400">
            <a:solidFill>
              <a:srgbClr val="E20000"/>
            </a:solidFill>
            <a:miter lim="800000"/>
            <a:headEnd/>
            <a:tailEnd/>
          </a:ln>
          <a:effectLst/>
        </p:spPr>
        <p:txBody>
          <a:bodyPr lIns="333835" tIns="333835" rIns="333835" bIns="333835" numCol="1" spcCol="720685"/>
          <a:lstStyle/>
          <a:p>
            <a:pPr defTabSz="846414" eaLnBrk="0" hangingPunct="0">
              <a:lnSpc>
                <a:spcPct val="150000"/>
              </a:lnSpc>
              <a:spcBef>
                <a:spcPts val="2400"/>
              </a:spcBef>
            </a:pPr>
            <a:endParaRPr lang="en-US" sz="4800" dirty="0">
              <a:solidFill>
                <a:srgbClr val="E2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846414" eaLnBrk="0" hangingPunct="0">
              <a:spcBef>
                <a:spcPct val="50000"/>
              </a:spcBef>
            </a:pPr>
            <a:endParaRPr lang="en-US" sz="4890" dirty="0">
              <a:solidFill>
                <a:srgbClr val="E2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846414" eaLnBrk="0" hangingPunct="0">
              <a:spcBef>
                <a:spcPct val="50000"/>
              </a:spcBef>
            </a:pPr>
            <a:endParaRPr lang="en-AU" sz="1422" dirty="0">
              <a:solidFill>
                <a:srgbClr val="E2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347483"/>
              </p:ext>
            </p:extLst>
          </p:nvPr>
        </p:nvGraphicFramePr>
        <p:xfrm>
          <a:off x="13396833" y="19876693"/>
          <a:ext cx="11747685" cy="525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75FDA5DB-A6AD-43CB-BC2D-4F2B647CB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813086"/>
              </p:ext>
            </p:extLst>
          </p:nvPr>
        </p:nvGraphicFramePr>
        <p:xfrm>
          <a:off x="25624083" y="6618211"/>
          <a:ext cx="11747685" cy="17743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3747">
                  <a:extLst>
                    <a:ext uri="{9D8B030D-6E8A-4147-A177-3AD203B41FA5}">
                      <a16:colId xmlns:a16="http://schemas.microsoft.com/office/drawing/2014/main" xmlns="" val="2312824787"/>
                    </a:ext>
                  </a:extLst>
                </a:gridCol>
                <a:gridCol w="2083568">
                  <a:extLst>
                    <a:ext uri="{9D8B030D-6E8A-4147-A177-3AD203B41FA5}">
                      <a16:colId xmlns:a16="http://schemas.microsoft.com/office/drawing/2014/main" xmlns="" val="3809524693"/>
                    </a:ext>
                  </a:extLst>
                </a:gridCol>
                <a:gridCol w="1966611">
                  <a:extLst>
                    <a:ext uri="{9D8B030D-6E8A-4147-A177-3AD203B41FA5}">
                      <a16:colId xmlns:a16="http://schemas.microsoft.com/office/drawing/2014/main" xmlns="" val="1060087328"/>
                    </a:ext>
                  </a:extLst>
                </a:gridCol>
                <a:gridCol w="1633067">
                  <a:extLst>
                    <a:ext uri="{9D8B030D-6E8A-4147-A177-3AD203B41FA5}">
                      <a16:colId xmlns:a16="http://schemas.microsoft.com/office/drawing/2014/main" xmlns="" val="2817767107"/>
                    </a:ext>
                  </a:extLst>
                </a:gridCol>
                <a:gridCol w="1970943">
                  <a:extLst>
                    <a:ext uri="{9D8B030D-6E8A-4147-A177-3AD203B41FA5}">
                      <a16:colId xmlns:a16="http://schemas.microsoft.com/office/drawing/2014/main" xmlns="" val="794472670"/>
                    </a:ext>
                  </a:extLst>
                </a:gridCol>
                <a:gridCol w="1529105">
                  <a:extLst>
                    <a:ext uri="{9D8B030D-6E8A-4147-A177-3AD203B41FA5}">
                      <a16:colId xmlns:a16="http://schemas.microsoft.com/office/drawing/2014/main" xmlns="" val="675167776"/>
                    </a:ext>
                  </a:extLst>
                </a:gridCol>
                <a:gridCol w="1270644">
                  <a:extLst>
                    <a:ext uri="{9D8B030D-6E8A-4147-A177-3AD203B41FA5}">
                      <a16:colId xmlns:a16="http://schemas.microsoft.com/office/drawing/2014/main" xmlns="" val="710791274"/>
                    </a:ext>
                  </a:extLst>
                </a:gridCol>
              </a:tblGrid>
              <a:tr h="92090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PH" sz="2800" dirty="0">
                          <a:effectLst/>
                        </a:rPr>
                        <a:t>Source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PH" sz="2800" kern="0" spc="0" baseline="0" dirty="0">
                          <a:effectLst/>
                        </a:rPr>
                        <a:t>Type III Sum of Squares</a:t>
                      </a:r>
                      <a:endParaRPr lang="en-PH" sz="2800" kern="0" spc="0" baseline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PH" sz="2800" dirty="0">
                          <a:effectLst/>
                        </a:rPr>
                        <a:t>Df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PH" sz="2800" dirty="0">
                          <a:effectLst/>
                        </a:rPr>
                        <a:t>Mean Square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PH" sz="2800" dirty="0">
                          <a:effectLst/>
                        </a:rPr>
                        <a:t>F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PH" sz="2800" dirty="0">
                          <a:effectLst/>
                        </a:rPr>
                        <a:t>Sig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95148570"/>
                  </a:ext>
                </a:extLst>
              </a:tr>
              <a:tr h="7285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PH" sz="2800">
                          <a:effectLst/>
                        </a:rPr>
                        <a:t>Day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PH" sz="2800" dirty="0">
                          <a:effectLst/>
                        </a:rPr>
                        <a:t>Greenhouse-</a:t>
                      </a:r>
                      <a:r>
                        <a:rPr lang="en-PH" sz="2800" dirty="0" err="1">
                          <a:effectLst/>
                        </a:rPr>
                        <a:t>Geisser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PH" sz="2800" dirty="0">
                          <a:effectLst/>
                        </a:rPr>
                        <a:t>368918.228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PH" sz="2800" dirty="0">
                          <a:effectLst/>
                        </a:rPr>
                        <a:t>1.202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PH" sz="2800" dirty="0">
                          <a:effectLst/>
                        </a:rPr>
                        <a:t>306996.160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PH" sz="2800" dirty="0">
                          <a:effectLst/>
                        </a:rPr>
                        <a:t>166.283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PH" sz="2800" dirty="0">
                          <a:effectLst/>
                        </a:rPr>
                        <a:t>0.000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97464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50EFFEC4-AA83-4A82-AE1A-6F8EACEF2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126310"/>
              </p:ext>
            </p:extLst>
          </p:nvPr>
        </p:nvGraphicFramePr>
        <p:xfrm>
          <a:off x="25630333" y="10890838"/>
          <a:ext cx="11703510" cy="53715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975">
                  <a:extLst>
                    <a:ext uri="{9D8B030D-6E8A-4147-A177-3AD203B41FA5}">
                      <a16:colId xmlns:a16="http://schemas.microsoft.com/office/drawing/2014/main" xmlns="" val="3614831348"/>
                    </a:ext>
                  </a:extLst>
                </a:gridCol>
                <a:gridCol w="2059601">
                  <a:extLst>
                    <a:ext uri="{9D8B030D-6E8A-4147-A177-3AD203B41FA5}">
                      <a16:colId xmlns:a16="http://schemas.microsoft.com/office/drawing/2014/main" xmlns="" val="1979475988"/>
                    </a:ext>
                  </a:extLst>
                </a:gridCol>
                <a:gridCol w="1754474">
                  <a:extLst>
                    <a:ext uri="{9D8B030D-6E8A-4147-A177-3AD203B41FA5}">
                      <a16:colId xmlns:a16="http://schemas.microsoft.com/office/drawing/2014/main" xmlns="" val="879770051"/>
                    </a:ext>
                  </a:extLst>
                </a:gridCol>
                <a:gridCol w="1542886">
                  <a:extLst>
                    <a:ext uri="{9D8B030D-6E8A-4147-A177-3AD203B41FA5}">
                      <a16:colId xmlns:a16="http://schemas.microsoft.com/office/drawing/2014/main" xmlns="" val="1871930081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xmlns="" val="131753954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xmlns="" val="4246296813"/>
                    </a:ext>
                  </a:extLst>
                </a:gridCol>
                <a:gridCol w="1646158">
                  <a:extLst>
                    <a:ext uri="{9D8B030D-6E8A-4147-A177-3AD203B41FA5}">
                      <a16:colId xmlns:a16="http://schemas.microsoft.com/office/drawing/2014/main" xmlns="" val="2379255588"/>
                    </a:ext>
                  </a:extLst>
                </a:gridCol>
              </a:tblGrid>
              <a:tr h="1293542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AMYLASE CONCENTRATIONS BY COLLECTION PERIOD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PH" sz="2800" dirty="0">
                          <a:effectLst/>
                        </a:rPr>
                        <a:t>MEAN DIFFERENCE</a:t>
                      </a:r>
                      <a:br>
                        <a:rPr lang="en-PH" sz="2800" dirty="0">
                          <a:effectLst/>
                        </a:rPr>
                      </a:br>
                      <a:r>
                        <a:rPr lang="en-PH" sz="2800" dirty="0">
                          <a:effectLst/>
                        </a:rPr>
                        <a:t> (I-J)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PH" sz="2800" dirty="0">
                          <a:effectLst/>
                        </a:rPr>
                        <a:t>Std Error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PH" sz="2800" dirty="0">
                          <a:effectLst/>
                        </a:rPr>
                        <a:t>SIGNIFICANCE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PH" sz="2800">
                          <a:effectLst/>
                        </a:rPr>
                        <a:t>95% CONFIDENCE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PH" sz="2800">
                          <a:effectLst/>
                        </a:rPr>
                        <a:t>INTERVAL FOR DIFFERENCE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2467395"/>
                  </a:ext>
                </a:extLst>
              </a:tr>
              <a:tr h="209550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PH" sz="2800">
                          <a:effectLst/>
                        </a:rPr>
                        <a:t>LOWER BOUND</a:t>
                      </a:r>
                      <a:endParaRPr lang="en-PH"/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en-PH" sz="2800" dirty="0">
                          <a:effectLst/>
                        </a:rPr>
                        <a:t>UPPER BOUND</a:t>
                      </a:r>
                      <a:endParaRPr lang="en-PH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64692542"/>
                  </a:ext>
                </a:extLst>
              </a:tr>
              <a:tr h="3010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>
                          <a:effectLst/>
                        </a:rPr>
                        <a:t>I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PH" sz="2800" dirty="0">
                          <a:effectLst/>
                        </a:rPr>
                        <a:t>J</a:t>
                      </a:r>
                      <a:endParaRPr lang="en-PH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705502"/>
                  </a:ext>
                </a:extLst>
              </a:tr>
              <a:tr h="886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DAY 0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DAY 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DAY 42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151.741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110.177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9.819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10.544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0.000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0.000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126.792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83.386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176.690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136.967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04951082"/>
                  </a:ext>
                </a:extLst>
              </a:tr>
              <a:tr h="438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>
                          <a:effectLst/>
                        </a:rPr>
                        <a:t>DAY 21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DAY 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DAY 42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-151.741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-41.564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9.819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3.779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0.000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0.000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-176.690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-51.167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-126.792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-31.962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77734737"/>
                  </a:ext>
                </a:extLst>
              </a:tr>
              <a:tr h="751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>
                          <a:effectLst/>
                        </a:rPr>
                        <a:t>DAY 42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DAY 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DAY 21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-110.177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41.564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10.544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3.779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0.000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0.000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-136.967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31.962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-83.386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51.167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9742366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F773A21-7BF2-40EB-B9BE-593B95F1A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298145"/>
              </p:ext>
            </p:extLst>
          </p:nvPr>
        </p:nvGraphicFramePr>
        <p:xfrm>
          <a:off x="25630333" y="19815882"/>
          <a:ext cx="11741435" cy="53404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3983">
                  <a:extLst>
                    <a:ext uri="{9D8B030D-6E8A-4147-A177-3AD203B41FA5}">
                      <a16:colId xmlns:a16="http://schemas.microsoft.com/office/drawing/2014/main" xmlns="" val="744425340"/>
                    </a:ext>
                  </a:extLst>
                </a:gridCol>
                <a:gridCol w="2181856">
                  <a:extLst>
                    <a:ext uri="{9D8B030D-6E8A-4147-A177-3AD203B41FA5}">
                      <a16:colId xmlns:a16="http://schemas.microsoft.com/office/drawing/2014/main" xmlns="" val="2816572982"/>
                    </a:ext>
                  </a:extLst>
                </a:gridCol>
                <a:gridCol w="1496540">
                  <a:extLst>
                    <a:ext uri="{9D8B030D-6E8A-4147-A177-3AD203B41FA5}">
                      <a16:colId xmlns:a16="http://schemas.microsoft.com/office/drawing/2014/main" xmlns="" val="2685168755"/>
                    </a:ext>
                  </a:extLst>
                </a:gridCol>
                <a:gridCol w="1028889">
                  <a:extLst>
                    <a:ext uri="{9D8B030D-6E8A-4147-A177-3AD203B41FA5}">
                      <a16:colId xmlns:a16="http://schemas.microsoft.com/office/drawing/2014/main" xmlns="" val="965487970"/>
                    </a:ext>
                  </a:extLst>
                </a:gridCol>
                <a:gridCol w="1028889">
                  <a:extLst>
                    <a:ext uri="{9D8B030D-6E8A-4147-A177-3AD203B41FA5}">
                      <a16:colId xmlns:a16="http://schemas.microsoft.com/office/drawing/2014/main" xmlns="" val="135994620"/>
                    </a:ext>
                  </a:extLst>
                </a:gridCol>
                <a:gridCol w="858212">
                  <a:extLst>
                    <a:ext uri="{9D8B030D-6E8A-4147-A177-3AD203B41FA5}">
                      <a16:colId xmlns:a16="http://schemas.microsoft.com/office/drawing/2014/main" xmlns="" val="1273977629"/>
                    </a:ext>
                  </a:extLst>
                </a:gridCol>
                <a:gridCol w="1030100">
                  <a:extLst>
                    <a:ext uri="{9D8B030D-6E8A-4147-A177-3AD203B41FA5}">
                      <a16:colId xmlns:a16="http://schemas.microsoft.com/office/drawing/2014/main" xmlns="" val="2230207902"/>
                    </a:ext>
                  </a:extLst>
                </a:gridCol>
                <a:gridCol w="1676483">
                  <a:extLst>
                    <a:ext uri="{9D8B030D-6E8A-4147-A177-3AD203B41FA5}">
                      <a16:colId xmlns:a16="http://schemas.microsoft.com/office/drawing/2014/main" xmlns="" val="253988452"/>
                    </a:ext>
                  </a:extLst>
                </a:gridCol>
                <a:gridCol w="1676483">
                  <a:extLst>
                    <a:ext uri="{9D8B030D-6E8A-4147-A177-3AD203B41FA5}">
                      <a16:colId xmlns:a16="http://schemas.microsoft.com/office/drawing/2014/main" xmlns="" val="1880326593"/>
                    </a:ext>
                  </a:extLst>
                </a:gridCol>
              </a:tblGrid>
              <a:tr h="1022605">
                <a:tc rowSpan="2"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RTOG</a:t>
                      </a: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B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Std. Error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Wald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df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Sig.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Exp(B)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PH" sz="2800" dirty="0">
                          <a:effectLst/>
                        </a:rPr>
                        <a:t>95% CI for Exp(B)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155550999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Lower Bound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97718966"/>
                  </a:ext>
                </a:extLst>
              </a:tr>
              <a:tr h="477411"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PH" sz="2800">
                          <a:effectLst/>
                        </a:rPr>
                        <a:t>1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Intercept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-2.920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2.508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1.356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1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>
                          <a:effectLst/>
                        </a:rPr>
                        <a:t>.244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>
                          <a:effectLst/>
                        </a:rPr>
                        <a:t> 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 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37013046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>
                          <a:effectLst/>
                        </a:rPr>
                        <a:t>AMYLASE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-.036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.017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4.207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>
                          <a:effectLst/>
                        </a:rPr>
                        <a:t>1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.040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.965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>
                          <a:effectLst/>
                        </a:rPr>
                        <a:t>.933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38050846"/>
                  </a:ext>
                </a:extLst>
              </a:tr>
              <a:tr h="396240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Radiotherapy Period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2.928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>
                          <a:effectLst/>
                        </a:rPr>
                        <a:t>1.117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6.867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1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.009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18.682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2.092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46696585"/>
                  </a:ext>
                </a:extLst>
              </a:tr>
              <a:tr h="365760"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PH" sz="2800">
                          <a:effectLst/>
                        </a:rPr>
                        <a:t>2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>
                          <a:effectLst/>
                        </a:rPr>
                        <a:t>Intercept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>
                          <a:effectLst/>
                        </a:rPr>
                        <a:t>-3.232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2.572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>
                          <a:effectLst/>
                        </a:rPr>
                        <a:t>1.579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>
                          <a:effectLst/>
                        </a:rPr>
                        <a:t>1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>
                          <a:effectLst/>
                        </a:rPr>
                        <a:t>.209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 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 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81377048"/>
                  </a:ext>
                </a:extLst>
              </a:tr>
              <a:tr h="22642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>
                          <a:effectLst/>
                        </a:rPr>
                        <a:t>AMYLASE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-.040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>
                          <a:effectLst/>
                        </a:rPr>
                        <a:t>.018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>
                          <a:effectLst/>
                        </a:rPr>
                        <a:t>4.631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>
                          <a:effectLst/>
                        </a:rPr>
                        <a:t>1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>
                          <a:effectLst/>
                        </a:rPr>
                        <a:t>.031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.961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.927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45569982"/>
                  </a:ext>
                </a:extLst>
              </a:tr>
              <a:tr h="258445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Radiotherapy Period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3.151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1.175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>
                          <a:effectLst/>
                        </a:rPr>
                        <a:t>7.198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>
                          <a:effectLst/>
                        </a:rPr>
                        <a:t>1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>
                          <a:effectLst/>
                        </a:rPr>
                        <a:t>.007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>
                          <a:effectLst/>
                        </a:rPr>
                        <a:t>23.367</a:t>
                      </a:r>
                      <a:endParaRPr lang="en-PH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PH" sz="2800" dirty="0">
                          <a:effectLst/>
                        </a:rPr>
                        <a:t>2.338</a:t>
                      </a:r>
                      <a:endParaRPr lang="en-PH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60476766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xmlns="" id="{C81FFDA7-E382-4027-A1DC-3080139C9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37642"/>
              </p:ext>
            </p:extLst>
          </p:nvPr>
        </p:nvGraphicFramePr>
        <p:xfrm>
          <a:off x="38623473" y="8015103"/>
          <a:ext cx="11253216" cy="47328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2745">
                  <a:extLst>
                    <a:ext uri="{9D8B030D-6E8A-4147-A177-3AD203B41FA5}">
                      <a16:colId xmlns:a16="http://schemas.microsoft.com/office/drawing/2014/main" xmlns="" val="1335300361"/>
                    </a:ext>
                  </a:extLst>
                </a:gridCol>
                <a:gridCol w="5088193">
                  <a:extLst>
                    <a:ext uri="{9D8B030D-6E8A-4147-A177-3AD203B41FA5}">
                      <a16:colId xmlns:a16="http://schemas.microsoft.com/office/drawing/2014/main" xmlns="" val="542195567"/>
                    </a:ext>
                  </a:extLst>
                </a:gridCol>
                <a:gridCol w="3542278">
                  <a:extLst>
                    <a:ext uri="{9D8B030D-6E8A-4147-A177-3AD203B41FA5}">
                      <a16:colId xmlns:a16="http://schemas.microsoft.com/office/drawing/2014/main" xmlns="" val="3435182817"/>
                    </a:ext>
                  </a:extLst>
                </a:gridCol>
              </a:tblGrid>
              <a:tr h="37343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Variables</a:t>
                      </a:r>
                      <a:endParaRPr lang="en-PH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MPD</a:t>
                      </a:r>
                      <a:endParaRPr lang="en-PH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519214618"/>
                  </a:ext>
                </a:extLst>
              </a:tr>
              <a:tr h="592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MAA</a:t>
                      </a:r>
                      <a:endParaRPr lang="en-PH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Pearson Correlation</a:t>
                      </a:r>
                      <a:endParaRPr lang="en-PH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-.966</a:t>
                      </a:r>
                      <a:r>
                        <a:rPr lang="en-US" sz="3200" baseline="3000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lang="en-PH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58275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Sig. (2-tailed)</a:t>
                      </a:r>
                      <a:endParaRPr lang="en-PH" sz="3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PH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.000</a:t>
                      </a:r>
                      <a:endParaRPr lang="en-PH" sz="3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-.021</a:t>
                      </a:r>
                      <a:endParaRPr lang="en-PH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3150977390"/>
                  </a:ext>
                </a:extLst>
              </a:tr>
              <a:tr h="12184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Sum of Squares and Cross-products</a:t>
                      </a:r>
                      <a:endParaRPr lang="en-PH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-695494.832</a:t>
                      </a:r>
                      <a:endParaRPr lang="en-PH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547117346"/>
                  </a:ext>
                </a:extLst>
              </a:tr>
              <a:tr h="3311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Covariance</a:t>
                      </a:r>
                      <a:endParaRPr lang="en-PH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-23982.580</a:t>
                      </a:r>
                      <a:endParaRPr lang="en-PH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3640125354"/>
                  </a:ext>
                </a:extLst>
              </a:tr>
              <a:tr h="615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PH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PH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2365106433"/>
                  </a:ext>
                </a:extLst>
              </a:tr>
            </a:tbl>
          </a:graphicData>
        </a:graphic>
      </p:graphicFrame>
      <p:pic>
        <p:nvPicPr>
          <p:cNvPr id="42" name="Picture 41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96E7AAED-EC93-476A-B4A2-CDABBD6D0F5D}"/>
              </a:ext>
            </a:extLst>
          </p:cNvPr>
          <p:cNvPicPr/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14449696" y="6618211"/>
            <a:ext cx="9690463" cy="8867296"/>
          </a:xfrm>
          <a:prstGeom prst="rect">
            <a:avLst/>
          </a:prstGeom>
        </p:spPr>
      </p:pic>
      <p:sp>
        <p:nvSpPr>
          <p:cNvPr id="43" name="Rectangle 28">
            <a:extLst>
              <a:ext uri="{FF2B5EF4-FFF2-40B4-BE49-F238E27FC236}">
                <a16:creationId xmlns:a16="http://schemas.microsoft.com/office/drawing/2014/main" xmlns="" id="{B516668C-66A7-4861-AFB5-EDD83A936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1013" y="15120577"/>
            <a:ext cx="11689092" cy="340153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333835" tIns="333835" rIns="333835" bIns="333835"/>
          <a:lstStyle/>
          <a:p>
            <a:pPr defTabSz="846414" eaLnBrk="0" hangingPunct="0">
              <a:spcBef>
                <a:spcPct val="50000"/>
              </a:spcBef>
            </a:pPr>
            <a:r>
              <a:rPr lang="en-US" sz="5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xmlns="" id="{73A4723A-8961-49F4-8D62-6AB5168DE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8321" y="8112378"/>
            <a:ext cx="11689092" cy="15577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333835" tIns="333835" rIns="333835" bIns="333835"/>
          <a:lstStyle/>
          <a:p>
            <a:pPr marL="457200" indent="-457200" defTabSz="846414" eaLnBrk="0" hangingPunct="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There is a significant decrease in amylase concentration in patients during their course of radiotherapy session.</a:t>
            </a:r>
          </a:p>
        </p:txBody>
      </p:sp>
      <p:sp>
        <p:nvSpPr>
          <p:cNvPr id="45" name="Rectangle 28">
            <a:extLst>
              <a:ext uri="{FF2B5EF4-FFF2-40B4-BE49-F238E27FC236}">
                <a16:creationId xmlns:a16="http://schemas.microsoft.com/office/drawing/2014/main" xmlns="" id="{E520B25C-3C70-460E-96E7-B00B9BFED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9484" y="9535474"/>
            <a:ext cx="11689092" cy="12590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333835" tIns="333835" rIns="333835" bIns="333835"/>
          <a:lstStyle/>
          <a:p>
            <a:pPr algn="ctr" defTabSz="846414" eaLnBrk="0" hangingPunct="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PAIRWISE COMPARISON FOR 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AMYLASE CONCENTRATIONS PER COLLECTION PERIOD</a:t>
            </a:r>
          </a:p>
        </p:txBody>
      </p:sp>
      <p:sp>
        <p:nvSpPr>
          <p:cNvPr id="46" name="Rectangle 28">
            <a:extLst>
              <a:ext uri="{FF2B5EF4-FFF2-40B4-BE49-F238E27FC236}">
                <a16:creationId xmlns:a16="http://schemas.microsoft.com/office/drawing/2014/main" xmlns="" id="{42331C4B-C764-4661-A17E-73423221C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2208" y="15922854"/>
            <a:ext cx="11689092" cy="236514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333835" tIns="333835" rIns="333835" bIns="333835"/>
          <a:lstStyle/>
          <a:p>
            <a:pPr marL="457200" indent="-457200" algn="just" defTabSz="846414" eaLnBrk="0" hangingPunct="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indicates that the salivary α-amylase activity decreases as radiotherapy progresses but when it reaches the Day 42 the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leve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ls would s lightly elevate but not equal to or greater than its baseline, the Day 0.</a:t>
            </a:r>
          </a:p>
        </p:txBody>
      </p:sp>
      <p:sp>
        <p:nvSpPr>
          <p:cNvPr id="57" name="Rectangle 28">
            <a:extLst>
              <a:ext uri="{FF2B5EF4-FFF2-40B4-BE49-F238E27FC236}">
                <a16:creationId xmlns:a16="http://schemas.microsoft.com/office/drawing/2014/main" xmlns="" id="{1BD4120A-1D14-4F5F-950C-162F53CAD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2208" y="18473563"/>
            <a:ext cx="11825278" cy="12590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333835" tIns="333835" rIns="333835" bIns="333835"/>
          <a:lstStyle/>
          <a:p>
            <a:pPr algn="ctr" defTabSz="846414" eaLnBrk="0" hangingPunct="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AMYLASE CONCENTRATION LEVELS AND RTOG GRADING OF XEROSTOMIA</a:t>
            </a:r>
          </a:p>
        </p:txBody>
      </p:sp>
      <p:sp>
        <p:nvSpPr>
          <p:cNvPr id="60" name="Rectangle 28">
            <a:extLst>
              <a:ext uri="{FF2B5EF4-FFF2-40B4-BE49-F238E27FC236}">
                <a16:creationId xmlns:a16="http://schemas.microsoft.com/office/drawing/2014/main" xmlns="" id="{5C0BDA9E-448D-4A75-8554-54268509F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2660" y="6585677"/>
            <a:ext cx="12985860" cy="12590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333835" tIns="333835" rIns="333835" bIns="333835"/>
          <a:lstStyle/>
          <a:p>
            <a:pPr algn="ctr" defTabSz="846414" eaLnBrk="0" hangingPunct="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PERARSON CORRELATION RESULTS FOR MEAN α-AMYLASE AND MEAN PAROTID DOSE</a:t>
            </a:r>
          </a:p>
        </p:txBody>
      </p:sp>
      <p:sp>
        <p:nvSpPr>
          <p:cNvPr id="62" name="Rectangle 28">
            <a:extLst>
              <a:ext uri="{FF2B5EF4-FFF2-40B4-BE49-F238E27FC236}">
                <a16:creationId xmlns:a16="http://schemas.microsoft.com/office/drawing/2014/main" xmlns="" id="{758824C9-1ACE-4C1D-BAFB-D42CB6E0D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0382" y="12585953"/>
            <a:ext cx="12788136" cy="28709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333835" tIns="333835" rIns="333835" bIns="333835"/>
          <a:lstStyle/>
          <a:p>
            <a:pPr marL="457200" indent="-457200" algn="just" defTabSz="846414" eaLnBrk="0" hangingPunct="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result of the Pearson correlation is -0.966. </a:t>
            </a:r>
          </a:p>
          <a:p>
            <a:pPr marL="457200" indent="-457200" algn="just" defTabSz="846414" eaLnBrk="0" hangingPunct="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Hence, there is a strong negative correlation between the two variables. This means that as one increases the dose of radiation given to the patients, the levels of amylase decrease by 0.021 U/mL as reflected by the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Bvalue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4" name="Rectangle 28">
            <a:extLst>
              <a:ext uri="{FF2B5EF4-FFF2-40B4-BE49-F238E27FC236}">
                <a16:creationId xmlns:a16="http://schemas.microsoft.com/office/drawing/2014/main" xmlns="" id="{5F00258F-1599-48EC-AE79-1B2E4897D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0382" y="15761682"/>
            <a:ext cx="12788135" cy="96746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333835" tIns="333835" rIns="333835" bIns="333835"/>
          <a:lstStyle/>
          <a:p>
            <a:pPr defTabSz="846414" eaLnBrk="0" hangingPunct="0">
              <a:spcBef>
                <a:spcPct val="50000"/>
              </a:spcBef>
            </a:pPr>
            <a:r>
              <a:rPr lang="en-US" sz="5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 marL="457200" indent="-457200" algn="just" defTabSz="846414" eaLnBrk="0" hangingPunct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comparison to the baseline, there was a decrease in the levels of salivary α-amylase on the Day 21. The posttreatment levels of salivary α-amylase on the Day 42 measured to be greater than that of the Day 21 but with high variations from each other.</a:t>
            </a:r>
          </a:p>
          <a:p>
            <a:pPr marL="457200" indent="-457200" algn="just" defTabSz="846414" eaLnBrk="0" hangingPunct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 the radiotherapy continues, the probability of having a RTOG Grade of 1 and 2 is greater than having a RTOG Grade of 0.</a:t>
            </a:r>
          </a:p>
          <a:p>
            <a:pPr marL="457200" indent="-457200" algn="just" defTabSz="846414" eaLnBrk="0" hangingPunct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levels of salivary α-amylase and the mean parotid dose showed an inverse relationship that as the dose administered to the patients increases, the levels of salivary α-amylase decreases.</a:t>
            </a:r>
          </a:p>
          <a:p>
            <a:pPr marL="457200" indent="-457200" algn="just" defTabSz="846414" eaLnBrk="0" hangingPunct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Based on the study conducted and the established relationship between the variables, the quantitation of salivary α-amylase is an effective predictive marker for radiation induced salivary gland toxicity in HNSCC patients.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7826E8-29D6-457F-85D6-8B0A1DD69A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32598" y="16916539"/>
            <a:ext cx="5865158" cy="2880000"/>
          </a:xfrm>
          <a:prstGeom prst="rect">
            <a:avLst/>
          </a:prstGeom>
        </p:spPr>
      </p:pic>
      <p:sp>
        <p:nvSpPr>
          <p:cNvPr id="65" name="Rectangle 28">
            <a:extLst>
              <a:ext uri="{FF2B5EF4-FFF2-40B4-BE49-F238E27FC236}">
                <a16:creationId xmlns:a16="http://schemas.microsoft.com/office/drawing/2014/main" xmlns="" id="{217ECA31-628F-4AEB-8AAB-79D96D9FA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8420" y="15926124"/>
            <a:ext cx="4093013" cy="116774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333835" tIns="333835" rIns="333835" bIns="333835"/>
          <a:lstStyle/>
          <a:p>
            <a:pPr algn="ctr" defTabSz="846414" eaLnBrk="0" hangingPunct="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DEMOGRAPHICS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5F310EB-3C98-4D26-86B6-02F2A43744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62655" y="16907324"/>
            <a:ext cx="3274320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ADFB44-CC5B-4C66-9515-D7DDF4060B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61213" y="18396600"/>
            <a:ext cx="2906031" cy="118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7405D71-50D7-4801-83C3-BEBAAF43D56F}"/>
              </a:ext>
            </a:extLst>
          </p:cNvPr>
          <p:cNvSpPr/>
          <p:nvPr/>
        </p:nvSpPr>
        <p:spPr>
          <a:xfrm>
            <a:off x="2807038" y="18408284"/>
            <a:ext cx="7714210" cy="8061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sz="3200" dirty="0">
                <a:latin typeface="Arial" panose="020B0604020202020204" pitchFamily="34" charset="0"/>
                <a:cs typeface="Arial" panose="020B0604020202020204" pitchFamily="34" charset="0"/>
              </a:rPr>
              <a:t>Jose R. Reyes Memorial Medical Center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3EF2F0AC-7B39-4F8E-8EED-13C53C2AB3F9}"/>
              </a:ext>
            </a:extLst>
          </p:cNvPr>
          <p:cNvSpPr/>
          <p:nvPr/>
        </p:nvSpPr>
        <p:spPr>
          <a:xfrm>
            <a:off x="2258398" y="23844861"/>
            <a:ext cx="8811491" cy="11000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sz="3200" dirty="0">
                <a:latin typeface="Arial" panose="020B0604020202020204" pitchFamily="34" charset="0"/>
                <a:cs typeface="Arial" panose="020B0604020202020204" pitchFamily="34" charset="0"/>
              </a:rPr>
              <a:t>30 Head and Neck Cancer Patients ( April 2018 to November 2018)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0C89B166-AF7F-4C4F-8CDD-E38C5B554D8F}"/>
              </a:ext>
            </a:extLst>
          </p:cNvPr>
          <p:cNvSpPr/>
          <p:nvPr/>
        </p:nvSpPr>
        <p:spPr>
          <a:xfrm>
            <a:off x="783179" y="19565609"/>
            <a:ext cx="5569528" cy="3966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Biopsy proven malignancy of the head and neck, stage I-IVB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Early and advance head and neck cancer patients treated with concurrent chemoradiotherapy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Early stage head and neck cancer patients treated with radiation therapy alone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 Cleared by the dentist</a:t>
            </a:r>
            <a:endParaRPr lang="en-P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AA22A768-4D7E-43F4-8A5F-9C2274186A57}"/>
              </a:ext>
            </a:extLst>
          </p:cNvPr>
          <p:cNvSpPr/>
          <p:nvPr/>
        </p:nvSpPr>
        <p:spPr>
          <a:xfrm>
            <a:off x="6948253" y="19565608"/>
            <a:ext cx="5153091" cy="39075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EXCLUSION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Had xerostomia prior to treatment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History of salivary gland disease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Blood contamination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 Recurrent HNC patients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5. Metastatic disease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6.Elevated hepatic and renal enzymes prior to treatment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7. History of disease of pancreas or hepatobiliary tract</a:t>
            </a:r>
            <a:endParaRPr lang="en-P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77AE6348-3FAE-48FA-A021-316B69929460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6664143" y="19214451"/>
            <a:ext cx="2664" cy="469137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Rectangle 28">
            <a:extLst>
              <a:ext uri="{FF2B5EF4-FFF2-40B4-BE49-F238E27FC236}">
                <a16:creationId xmlns:a16="http://schemas.microsoft.com/office/drawing/2014/main" xmlns="" id="{0C663D97-5FD9-410A-A2FC-223B904FE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9985" y="25561056"/>
            <a:ext cx="11689092" cy="340153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333835" tIns="333835" rIns="333835" bIns="333835"/>
          <a:lstStyle/>
          <a:p>
            <a:pPr defTabSz="846414" eaLnBrk="0" hangingPunct="0">
              <a:spcBef>
                <a:spcPct val="50000"/>
              </a:spcBef>
            </a:pPr>
            <a:r>
              <a:rPr lang="en-US" sz="5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62919165-9383-482C-8397-99BF6FB43583}"/>
              </a:ext>
            </a:extLst>
          </p:cNvPr>
          <p:cNvSpPr/>
          <p:nvPr/>
        </p:nvSpPr>
        <p:spPr>
          <a:xfrm>
            <a:off x="32331252" y="11329511"/>
            <a:ext cx="1545092" cy="491393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4A323F8D-8560-4851-8CD3-401F0457C9B0}"/>
              </a:ext>
            </a:extLst>
          </p:cNvPr>
          <p:cNvSpPr/>
          <p:nvPr/>
        </p:nvSpPr>
        <p:spPr>
          <a:xfrm>
            <a:off x="36126928" y="6555662"/>
            <a:ext cx="1180485" cy="173740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F3205394-4DA0-45A2-B0EA-D42EABE06644}"/>
              </a:ext>
            </a:extLst>
          </p:cNvPr>
          <p:cNvSpPr/>
          <p:nvPr/>
        </p:nvSpPr>
        <p:spPr>
          <a:xfrm>
            <a:off x="46841779" y="8490857"/>
            <a:ext cx="2557591" cy="178525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55620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978</Words>
  <Application>Microsoft Macintosh PowerPoint</Application>
  <PresentationFormat>Custom</PresentationFormat>
  <Paragraphs>194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MS Mincho</vt:lpstr>
      <vt:lpstr>ＭＳ Ｐゴシック</vt:lpstr>
      <vt:lpstr>Segoe UI</vt:lpstr>
      <vt:lpstr>Tahoma</vt:lpstr>
      <vt:lpstr>Times New Roman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KOLLER POPE, Catherine</dc:creator>
  <cp:lastModifiedBy>Microsoft Office User</cp:lastModifiedBy>
  <cp:revision>29</cp:revision>
  <dcterms:created xsi:type="dcterms:W3CDTF">2020-11-25T11:00:56Z</dcterms:created>
  <dcterms:modified xsi:type="dcterms:W3CDTF">2021-01-08T13:39:23Z</dcterms:modified>
</cp:coreProperties>
</file>