
<file path=[Content_Types].xml><?xml version="1.0" encoding="utf-8"?>
<Types xmlns="http://schemas.openxmlformats.org/package/2006/content-types">
  <Default Extension="png" ContentType="image/png"/>
  <Default Extension="m4a" ContentType="audio/mp4"/>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4"/>
  </p:sldMasterIdLst>
  <p:notesMasterIdLst>
    <p:notesMasterId r:id="rId11"/>
  </p:notesMasterIdLst>
  <p:sldIdLst>
    <p:sldId id="1257" r:id="rId5"/>
    <p:sldId id="1258" r:id="rId6"/>
    <p:sldId id="1259" r:id="rId7"/>
    <p:sldId id="1260" r:id="rId8"/>
    <p:sldId id="1261" r:id="rId9"/>
    <p:sldId id="1262" r:id="rId10"/>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1514A"/>
    <a:srgbClr val="9182B8"/>
    <a:srgbClr val="FEE2C0"/>
    <a:srgbClr val="978ABC"/>
    <a:srgbClr val="DAD6E9"/>
    <a:srgbClr val="FCCDBC"/>
    <a:srgbClr val="F0EFF7"/>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029B8F-389E-4877-932E-90DC7B5DA81A}" v="9" dt="2020-11-16T14:37:03.3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434" autoAdjust="0"/>
  </p:normalViewPr>
  <p:slideViewPr>
    <p:cSldViewPr snapToGrid="0">
      <p:cViewPr varScale="1">
        <p:scale>
          <a:sx n="80" d="100"/>
          <a:sy n="80" d="100"/>
        </p:scale>
        <p:origin x="120" y="67"/>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405E2658-8D36-4B91-9CDF-EE5F8C8F1DB5}" type="datetimeFigureOut">
              <a:rPr lang="en-GB" smtClean="0"/>
              <a:t>03/02/2021</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26ED7FF8-D539-4F11-99DD-51364889640A}" type="slidenum">
              <a:rPr lang="en-GB" smtClean="0"/>
              <a:t>‹#›</a:t>
            </a:fld>
            <a:endParaRPr lang="en-GB"/>
          </a:p>
        </p:txBody>
      </p:sp>
    </p:spTree>
    <p:extLst>
      <p:ext uri="{BB962C8B-B14F-4D97-AF65-F5344CB8AC3E}">
        <p14:creationId xmlns:p14="http://schemas.microsoft.com/office/powerpoint/2010/main" val="3840070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Hello dear colleges.</a:t>
            </a:r>
          </a:p>
          <a:p>
            <a:r>
              <a:rPr lang="en-US" dirty="0" smtClean="0"/>
              <a:t>Let me introduce myself. I am Elena </a:t>
            </a:r>
            <a:r>
              <a:rPr lang="en-US" dirty="0" err="1" smtClean="0"/>
              <a:t>Yermilova</a:t>
            </a:r>
            <a:r>
              <a:rPr lang="en-US" dirty="0" smtClean="0"/>
              <a:t>, head of the Radiation Therapy department of National Military Medical Clinical Center "Main Military Clinical Hospital“ in Kyiv in Ukraine. </a:t>
            </a:r>
          </a:p>
          <a:p>
            <a:r>
              <a:rPr lang="en-US" dirty="0" smtClean="0"/>
              <a:t>I and my team want presented our work Concomitant boost in preoperative radiation of rectal cancer</a:t>
            </a:r>
          </a:p>
        </p:txBody>
      </p:sp>
      <p:sp>
        <p:nvSpPr>
          <p:cNvPr id="4" name="Номер слайда 3"/>
          <p:cNvSpPr>
            <a:spLocks noGrp="1"/>
          </p:cNvSpPr>
          <p:nvPr>
            <p:ph type="sldNum" sz="quarter" idx="10"/>
          </p:nvPr>
        </p:nvSpPr>
        <p:spPr/>
        <p:txBody>
          <a:bodyPr/>
          <a:lstStyle/>
          <a:p>
            <a:fld id="{26ED7FF8-D539-4F11-99DD-51364889640A}" type="slidenum">
              <a:rPr lang="en-GB" smtClean="0"/>
              <a:t>1</a:t>
            </a:fld>
            <a:endParaRPr lang="en-GB"/>
          </a:p>
        </p:txBody>
      </p:sp>
    </p:spTree>
    <p:extLst>
      <p:ext uri="{BB962C8B-B14F-4D97-AF65-F5344CB8AC3E}">
        <p14:creationId xmlns:p14="http://schemas.microsoft.com/office/powerpoint/2010/main" val="2248676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Rectal cancer ranks 4th in the causes of death from cancer in the population of Ukraine.</a:t>
            </a:r>
          </a:p>
          <a:p>
            <a:r>
              <a:rPr lang="en-US" dirty="0" smtClean="0"/>
              <a:t>Pre-surgical radiation therapy for rectal cancer patients is widespread in Ukraine.</a:t>
            </a:r>
          </a:p>
          <a:p>
            <a:r>
              <a:rPr lang="en-US" dirty="0" smtClean="0"/>
              <a:t>The question of delivery of concomitant boost – additional small dose about 0.3 </a:t>
            </a:r>
            <a:r>
              <a:rPr lang="en-US" dirty="0" err="1" smtClean="0"/>
              <a:t>Gy</a:t>
            </a:r>
            <a:r>
              <a:rPr lang="en-US" dirty="0" smtClean="0"/>
              <a:t> locally to the tumor in the same fraction of external irradiation - is still under consideration</a:t>
            </a:r>
          </a:p>
          <a:p>
            <a:r>
              <a:rPr lang="en-US" dirty="0" smtClean="0"/>
              <a:t>An obvious obstacle to this regime of irradiation is the additional time spent on an additional planning involving medical physicist and radiotherapist and additional load on the accelerator. </a:t>
            </a:r>
          </a:p>
          <a:p>
            <a:r>
              <a:rPr lang="en-US" dirty="0" smtClean="0"/>
              <a:t>Nevertheless, the analysis of the results in comparing of the treatment with and without concomitant boost could be of help in gaining deeper knowledge in radiobiology of tumor response to different regimes.</a:t>
            </a:r>
          </a:p>
          <a:p>
            <a:r>
              <a:rPr lang="en-US" dirty="0" smtClean="0"/>
              <a:t>The aim of the work was to evaluate tumor regression after irradiation of the rectal cancer with and without additional dose 0.3 </a:t>
            </a:r>
            <a:r>
              <a:rPr lang="en-US" dirty="0" err="1" smtClean="0"/>
              <a:t>Gy</a:t>
            </a:r>
            <a:r>
              <a:rPr lang="en-US" dirty="0" smtClean="0"/>
              <a:t> locally in the same radiation session. </a:t>
            </a:r>
          </a:p>
        </p:txBody>
      </p:sp>
      <p:sp>
        <p:nvSpPr>
          <p:cNvPr id="4" name="Номер слайда 3"/>
          <p:cNvSpPr>
            <a:spLocks noGrp="1"/>
          </p:cNvSpPr>
          <p:nvPr>
            <p:ph type="sldNum" sz="quarter" idx="10"/>
          </p:nvPr>
        </p:nvSpPr>
        <p:spPr/>
        <p:txBody>
          <a:bodyPr/>
          <a:lstStyle/>
          <a:p>
            <a:fld id="{26ED7FF8-D539-4F11-99DD-51364889640A}" type="slidenum">
              <a:rPr lang="en-GB" smtClean="0"/>
              <a:t>2</a:t>
            </a:fld>
            <a:endParaRPr lang="en-GB"/>
          </a:p>
        </p:txBody>
      </p:sp>
    </p:spTree>
    <p:extLst>
      <p:ext uri="{BB962C8B-B14F-4D97-AF65-F5344CB8AC3E}">
        <p14:creationId xmlns:p14="http://schemas.microsoft.com/office/powerpoint/2010/main" val="1367049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The study involved 39 patients </a:t>
            </a:r>
            <a:r>
              <a:rPr lang="en-US" dirty="0" smtClean="0"/>
              <a:t>with histologically confirmed diagnosis of rectal cancer and </a:t>
            </a:r>
            <a:r>
              <a:rPr lang="en-US" dirty="0" smtClean="0"/>
              <a:t>the same clinical status have been involved into the study.</a:t>
            </a:r>
          </a:p>
          <a:p>
            <a:r>
              <a:rPr lang="en-US" dirty="0" smtClean="0"/>
              <a:t>Colonoscopy has been performed followed by histological analysis. </a:t>
            </a:r>
          </a:p>
          <a:p>
            <a:r>
              <a:rPr lang="en-US" dirty="0" smtClean="0"/>
              <a:t>In all patients histological examination confirmed squamous cell carcinoma.</a:t>
            </a:r>
          </a:p>
          <a:p>
            <a:r>
              <a:rPr lang="en-US" dirty="0" smtClean="0"/>
              <a:t>In CT and MRI studies pathological lymph nodes in the iliac region have been diagnosed in 22 patients (N1-N2), in 17 patients the affected lymph nodes were absent at CT/MRI studies.</a:t>
            </a:r>
          </a:p>
          <a:p>
            <a:r>
              <a:rPr lang="en-US" dirty="0" smtClean="0"/>
              <a:t>No distant metastases were detected.</a:t>
            </a:r>
          </a:p>
          <a:p>
            <a:r>
              <a:rPr lang="en-US" dirty="0" smtClean="0"/>
              <a:t>Patients are irradiated using a gamma therapeutic apparatus “THERATRON.</a:t>
            </a:r>
          </a:p>
          <a:p>
            <a:r>
              <a:rPr lang="en-US" dirty="0" err="1" smtClean="0"/>
              <a:t>Dosimetriс</a:t>
            </a:r>
            <a:r>
              <a:rPr lang="en-US" dirty="0" smtClean="0"/>
              <a:t> plans was carried out using the "</a:t>
            </a:r>
            <a:r>
              <a:rPr lang="en-US" dirty="0" err="1" smtClean="0"/>
              <a:t>TheraPlan</a:t>
            </a:r>
            <a:r>
              <a:rPr lang="en-US" dirty="0" smtClean="0"/>
              <a:t> +" Treatment Planning System</a:t>
            </a:r>
          </a:p>
          <a:p>
            <a:r>
              <a:rPr lang="en-US" dirty="0" smtClean="0"/>
              <a:t>The patients were divided into two randomized groups (group first:19 people and group second: 20 people) according to a random sample.</a:t>
            </a:r>
          </a:p>
          <a:p>
            <a:r>
              <a:rPr lang="en-US" dirty="0" smtClean="0"/>
              <a:t>The first group before the operation received 2 </a:t>
            </a:r>
            <a:r>
              <a:rPr lang="en-US" dirty="0" err="1" smtClean="0"/>
              <a:t>Gy</a:t>
            </a:r>
            <a:r>
              <a:rPr lang="en-US" dirty="0" smtClean="0"/>
              <a:t> for the small pelvis by opposite fields up to 46 </a:t>
            </a:r>
            <a:r>
              <a:rPr lang="en-US" dirty="0" err="1" smtClean="0"/>
              <a:t>Gy</a:t>
            </a:r>
            <a:r>
              <a:rPr lang="en-US" dirty="0" smtClean="0"/>
              <a:t>. In the second group after delivery of 1.8 </a:t>
            </a:r>
            <a:r>
              <a:rPr lang="en-US" dirty="0" err="1" smtClean="0"/>
              <a:t>Gy</a:t>
            </a:r>
            <a:r>
              <a:rPr lang="en-US" dirty="0" smtClean="0"/>
              <a:t> to the small pelvis by opposite fields, rectum was irradiated locally by three fields technique up to 0.3 </a:t>
            </a:r>
            <a:r>
              <a:rPr lang="en-US" dirty="0" err="1" smtClean="0"/>
              <a:t>Gy</a:t>
            </a:r>
            <a:r>
              <a:rPr lang="en-US" dirty="0" smtClean="0"/>
              <a:t>.</a:t>
            </a:r>
          </a:p>
          <a:p>
            <a:r>
              <a:rPr lang="en-US" dirty="0" smtClean="0"/>
              <a:t>The dose was administered over 23 fractions 5 times per week. Thus, in the second group the pelvis received 41.4 </a:t>
            </a:r>
            <a:r>
              <a:rPr lang="en-US" dirty="0" err="1" smtClean="0"/>
              <a:t>Gy</a:t>
            </a:r>
            <a:r>
              <a:rPr lang="en-US" dirty="0" smtClean="0"/>
              <a:t> and the rectum – 48.3 </a:t>
            </a:r>
            <a:r>
              <a:rPr lang="en-US" dirty="0" err="1" smtClean="0"/>
              <a:t>Gy</a:t>
            </a:r>
            <a:r>
              <a:rPr lang="en-US" dirty="0" smtClean="0"/>
              <a:t> respectively.</a:t>
            </a:r>
          </a:p>
        </p:txBody>
      </p:sp>
      <p:sp>
        <p:nvSpPr>
          <p:cNvPr id="4" name="Номер слайда 3"/>
          <p:cNvSpPr>
            <a:spLocks noGrp="1"/>
          </p:cNvSpPr>
          <p:nvPr>
            <p:ph type="sldNum" sz="quarter" idx="10"/>
          </p:nvPr>
        </p:nvSpPr>
        <p:spPr/>
        <p:txBody>
          <a:bodyPr/>
          <a:lstStyle/>
          <a:p>
            <a:fld id="{26ED7FF8-D539-4F11-99DD-51364889640A}" type="slidenum">
              <a:rPr lang="en-GB" smtClean="0"/>
              <a:t>3</a:t>
            </a:fld>
            <a:endParaRPr lang="en-GB"/>
          </a:p>
        </p:txBody>
      </p:sp>
    </p:spTree>
    <p:extLst>
      <p:ext uri="{BB962C8B-B14F-4D97-AF65-F5344CB8AC3E}">
        <p14:creationId xmlns:p14="http://schemas.microsoft.com/office/powerpoint/2010/main" val="4072028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The degree of tumor response was assessed by comparing CT/MRI scans before irradiation and two weeks after it. </a:t>
            </a:r>
          </a:p>
          <a:p>
            <a:r>
              <a:rPr lang="en-US" dirty="0" smtClean="0"/>
              <a:t>Surgical evaluation of treatment outcomes was also taken into account. </a:t>
            </a:r>
          </a:p>
          <a:p>
            <a:r>
              <a:rPr lang="en-US" dirty="0" smtClean="0"/>
              <a:t>Supportive care was the same in the first and the second groups. 5-FU with the aim of immunomodulation was prescribed in both groups according to protocol.</a:t>
            </a:r>
          </a:p>
          <a:p>
            <a:r>
              <a:rPr lang="en-US" dirty="0" smtClean="0"/>
              <a:t>Vomiting, frequent urination, problems with bowel emptying in a percentage value was actually equal in both groups. </a:t>
            </a:r>
          </a:p>
          <a:p>
            <a:r>
              <a:rPr lang="en-US" dirty="0" smtClean="0"/>
              <a:t>About 75 % of patients in the both groups experienced discomfort with the indicated symptoms during the treatment period.  Nevertheless, patients in the second group not reliably were in a better state during irradiation.</a:t>
            </a:r>
          </a:p>
        </p:txBody>
      </p:sp>
      <p:sp>
        <p:nvSpPr>
          <p:cNvPr id="4" name="Номер слайда 3"/>
          <p:cNvSpPr>
            <a:spLocks noGrp="1"/>
          </p:cNvSpPr>
          <p:nvPr>
            <p:ph type="sldNum" sz="quarter" idx="10"/>
          </p:nvPr>
        </p:nvSpPr>
        <p:spPr/>
        <p:txBody>
          <a:bodyPr/>
          <a:lstStyle/>
          <a:p>
            <a:fld id="{26ED7FF8-D539-4F11-99DD-51364889640A}" type="slidenum">
              <a:rPr lang="en-GB" smtClean="0"/>
              <a:t>4</a:t>
            </a:fld>
            <a:endParaRPr lang="en-GB"/>
          </a:p>
        </p:txBody>
      </p:sp>
    </p:spTree>
    <p:extLst>
      <p:ext uri="{BB962C8B-B14F-4D97-AF65-F5344CB8AC3E}">
        <p14:creationId xmlns:p14="http://schemas.microsoft.com/office/powerpoint/2010/main" val="1233422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In the first group where patients received standard fractionation, the degree of tumor regression amounted to 20 % of the initial volume in average (from 0 to 55 %). In the second group – up to 40 % in average (from 0 to 80%).  </a:t>
            </a:r>
          </a:p>
          <a:p>
            <a:r>
              <a:rPr lang="en-US" dirty="0" smtClean="0"/>
              <a:t>Also, after the operation, an independent evaluation of the surgeons showed that preference was given to the second radiation regime with a local additional dose.</a:t>
            </a:r>
          </a:p>
          <a:p>
            <a:r>
              <a:rPr lang="en-US" dirty="0" smtClean="0"/>
              <a:t>We also used an additional dose subsequently in inoperable patients with combined radiation therapy. It is interesting to note that the significant degree of tumor regression after remote irradiation facilitates brachytherapy. If in case of large tumors it is necessary to insert needles into the </a:t>
            </a:r>
            <a:r>
              <a:rPr lang="en-US" dirty="0" err="1" smtClean="0"/>
              <a:t>pararectal</a:t>
            </a:r>
            <a:r>
              <a:rPr lang="en-US" dirty="0" smtClean="0"/>
              <a:t> tissue for uniform irradiation of the focus, then with good regression it is sufficient to carry out </a:t>
            </a:r>
            <a:r>
              <a:rPr lang="en-US" dirty="0" err="1" smtClean="0"/>
              <a:t>intracavitary</a:t>
            </a:r>
            <a:r>
              <a:rPr lang="en-US" dirty="0" smtClean="0"/>
              <a:t> therapy.</a:t>
            </a:r>
          </a:p>
        </p:txBody>
      </p:sp>
      <p:sp>
        <p:nvSpPr>
          <p:cNvPr id="4" name="Номер слайда 3"/>
          <p:cNvSpPr>
            <a:spLocks noGrp="1"/>
          </p:cNvSpPr>
          <p:nvPr>
            <p:ph type="sldNum" sz="quarter" idx="10"/>
          </p:nvPr>
        </p:nvSpPr>
        <p:spPr/>
        <p:txBody>
          <a:bodyPr/>
          <a:lstStyle/>
          <a:p>
            <a:fld id="{26ED7FF8-D539-4F11-99DD-51364889640A}" type="slidenum">
              <a:rPr lang="en-GB" smtClean="0"/>
              <a:t>5</a:t>
            </a:fld>
            <a:endParaRPr lang="en-GB"/>
          </a:p>
        </p:txBody>
      </p:sp>
    </p:spTree>
    <p:extLst>
      <p:ext uri="{BB962C8B-B14F-4D97-AF65-F5344CB8AC3E}">
        <p14:creationId xmlns:p14="http://schemas.microsoft.com/office/powerpoint/2010/main" val="440953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In conclusion we can see that</a:t>
            </a:r>
            <a:r>
              <a:rPr lang="en-US" baseline="0" dirty="0" smtClean="0"/>
              <a:t> </a:t>
            </a:r>
            <a:r>
              <a:rPr lang="en-US" dirty="0" smtClean="0"/>
              <a:t>Integrated boost locally on the rectum (three-field method) of 0.3 </a:t>
            </a:r>
            <a:r>
              <a:rPr lang="en-US" dirty="0" err="1" smtClean="0"/>
              <a:t>Gy</a:t>
            </a:r>
            <a:r>
              <a:rPr lang="en-US" dirty="0" smtClean="0"/>
              <a:t> in one session of preoperative radiation therapy leads to more significant tumor regression compared to standard fractionation. Patients tolerate this regimen with the same degree of radiation reactions as in the usual regimen. </a:t>
            </a:r>
          </a:p>
          <a:p>
            <a:r>
              <a:rPr lang="en-US" dirty="0" smtClean="0"/>
              <a:t>Additional radiation can be used prior to brachytherapy, allowing for more localized dose delivery in brachytherapy.</a:t>
            </a:r>
          </a:p>
          <a:p>
            <a:r>
              <a:rPr lang="en-US" dirty="0" smtClean="0"/>
              <a:t>Thank you for </a:t>
            </a:r>
            <a:r>
              <a:rPr lang="en-US" dirty="0" smtClean="0"/>
              <a:t>your attention</a:t>
            </a:r>
            <a:endParaRPr lang="en-US" dirty="0" smtClean="0"/>
          </a:p>
        </p:txBody>
      </p:sp>
      <p:sp>
        <p:nvSpPr>
          <p:cNvPr id="4" name="Номер слайда 3"/>
          <p:cNvSpPr>
            <a:spLocks noGrp="1"/>
          </p:cNvSpPr>
          <p:nvPr>
            <p:ph type="sldNum" sz="quarter" idx="10"/>
          </p:nvPr>
        </p:nvSpPr>
        <p:spPr/>
        <p:txBody>
          <a:bodyPr/>
          <a:lstStyle/>
          <a:p>
            <a:fld id="{26ED7FF8-D539-4F11-99DD-51364889640A}" type="slidenum">
              <a:rPr lang="en-GB" smtClean="0"/>
              <a:t>6</a:t>
            </a:fld>
            <a:endParaRPr lang="en-GB"/>
          </a:p>
        </p:txBody>
      </p:sp>
    </p:spTree>
    <p:extLst>
      <p:ext uri="{BB962C8B-B14F-4D97-AF65-F5344CB8AC3E}">
        <p14:creationId xmlns:p14="http://schemas.microsoft.com/office/powerpoint/2010/main" val="2933025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A6AE64-3E5B-450B-892A-5F30AAE9D1F0}"/>
              </a:ext>
            </a:extLst>
          </p:cNvPr>
          <p:cNvSpPr/>
          <p:nvPr userDrawn="1"/>
        </p:nvSpPr>
        <p:spPr>
          <a:xfrm>
            <a:off x="0" y="0"/>
            <a:ext cx="12192000" cy="689660"/>
          </a:xfrm>
          <a:prstGeom prst="rect">
            <a:avLst/>
          </a:prstGeom>
          <a:solidFill>
            <a:srgbClr val="91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1" name="TextBox 10">
            <a:extLst>
              <a:ext uri="{FF2B5EF4-FFF2-40B4-BE49-F238E27FC236}">
                <a16:creationId xmlns:a16="http://schemas.microsoft.com/office/drawing/2014/main" id="{A00AD34B-6DC9-4300-A259-21E60D55B134}"/>
              </a:ext>
            </a:extLst>
          </p:cNvPr>
          <p:cNvSpPr txBox="1"/>
          <p:nvPr userDrawn="1"/>
        </p:nvSpPr>
        <p:spPr>
          <a:xfrm>
            <a:off x="-65771" y="-160764"/>
            <a:ext cx="3033410" cy="1015663"/>
          </a:xfrm>
          <a:prstGeom prst="rect">
            <a:avLst/>
          </a:prstGeom>
          <a:noFill/>
        </p:spPr>
        <p:txBody>
          <a:bodyPr wrap="square" rtlCol="0">
            <a:spAutoFit/>
          </a:bodyPr>
          <a:lstStyle/>
          <a:p>
            <a:r>
              <a:rPr lang="en-US" sz="6000" b="1" dirty="0">
                <a:solidFill>
                  <a:schemeClr val="bg1"/>
                </a:solidFill>
                <a:latin typeface="Segoe UI" panose="020B0502040204020203" pitchFamily="34" charset="0"/>
                <a:cs typeface="Segoe UI" panose="020B0502040204020203" pitchFamily="34" charset="0"/>
              </a:rPr>
              <a:t>ICARO</a:t>
            </a:r>
            <a:r>
              <a:rPr lang="en-US" sz="6000" b="1" dirty="0">
                <a:ln>
                  <a:solidFill>
                    <a:schemeClr val="bg1"/>
                  </a:solidFill>
                </a:ln>
                <a:solidFill>
                  <a:srgbClr val="F1514A"/>
                </a:solidFill>
                <a:latin typeface="Segoe UI" panose="020B0502040204020203" pitchFamily="34" charset="0"/>
                <a:cs typeface="Segoe UI" panose="020B0502040204020203" pitchFamily="34" charset="0"/>
              </a:rPr>
              <a:t>3</a:t>
            </a:r>
            <a:endParaRPr lang="en-GB" sz="6000" b="1" dirty="0">
              <a:ln>
                <a:solidFill>
                  <a:schemeClr val="bg1"/>
                </a:solidFill>
              </a:ln>
              <a:solidFill>
                <a:srgbClr val="F1514A"/>
              </a:solidFill>
              <a:latin typeface="Segoe UI" panose="020B0502040204020203" pitchFamily="34" charset="0"/>
              <a:cs typeface="Segoe UI" panose="020B0502040204020203" pitchFamily="34" charset="0"/>
            </a:endParaRPr>
          </a:p>
        </p:txBody>
      </p:sp>
      <p:grpSp>
        <p:nvGrpSpPr>
          <p:cNvPr id="12" name="Group 11">
            <a:extLst>
              <a:ext uri="{FF2B5EF4-FFF2-40B4-BE49-F238E27FC236}">
                <a16:creationId xmlns:a16="http://schemas.microsoft.com/office/drawing/2014/main" id="{3BD04A37-93D3-4949-87AB-90B99014CA54}"/>
              </a:ext>
            </a:extLst>
          </p:cNvPr>
          <p:cNvGrpSpPr/>
          <p:nvPr userDrawn="1"/>
        </p:nvGrpSpPr>
        <p:grpSpPr>
          <a:xfrm>
            <a:off x="2892442" y="13303"/>
            <a:ext cx="667734" cy="667734"/>
            <a:chOff x="14696" y="12076"/>
            <a:chExt cx="667734" cy="667734"/>
          </a:xfrm>
        </p:grpSpPr>
        <p:sp>
          <p:nvSpPr>
            <p:cNvPr id="13" name="Rectangle 12">
              <a:extLst>
                <a:ext uri="{FF2B5EF4-FFF2-40B4-BE49-F238E27FC236}">
                  <a16:creationId xmlns:a16="http://schemas.microsoft.com/office/drawing/2014/main" id="{10B0D1A4-E02E-4EC1-A942-BEB5404E72AA}"/>
                </a:ext>
              </a:extLst>
            </p:cNvPr>
            <p:cNvSpPr/>
            <p:nvPr/>
          </p:nvSpPr>
          <p:spPr>
            <a:xfrm>
              <a:off x="14696" y="12076"/>
              <a:ext cx="667734" cy="667734"/>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A picture containing food&#10;&#10;Description automatically generated">
              <a:extLst>
                <a:ext uri="{FF2B5EF4-FFF2-40B4-BE49-F238E27FC236}">
                  <a16:creationId xmlns:a16="http://schemas.microsoft.com/office/drawing/2014/main" id="{2A2D9B42-B780-418C-AED0-F57C4F7B0279}"/>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4292" t="111" r="64175" b="-111"/>
            <a:stretch/>
          </p:blipFill>
          <p:spPr>
            <a:xfrm>
              <a:off x="14696" y="59116"/>
              <a:ext cx="667734" cy="558662"/>
            </a:xfrm>
            <a:prstGeom prst="rect">
              <a:avLst/>
            </a:prstGeom>
            <a:ln>
              <a:noFill/>
            </a:ln>
          </p:spPr>
        </p:pic>
        <p:sp>
          <p:nvSpPr>
            <p:cNvPr id="15" name="Rectangle: Rounded Corners 14">
              <a:extLst>
                <a:ext uri="{FF2B5EF4-FFF2-40B4-BE49-F238E27FC236}">
                  <a16:creationId xmlns:a16="http://schemas.microsoft.com/office/drawing/2014/main" id="{50C9B095-331D-4432-A2D5-1A9B88B70D81}"/>
                </a:ext>
              </a:extLst>
            </p:cNvPr>
            <p:cNvSpPr/>
            <p:nvPr/>
          </p:nvSpPr>
          <p:spPr>
            <a:xfrm>
              <a:off x="14696" y="12076"/>
              <a:ext cx="667734" cy="667734"/>
            </a:xfrm>
            <a:prstGeom prst="roundRect">
              <a:avLst>
                <a:gd name="adj" fmla="val 1453"/>
              </a:avLst>
            </a:prstGeom>
            <a:noFill/>
            <a:ln w="19050">
              <a:solidFill>
                <a:srgbClr val="897A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Oval 15">
              <a:extLst>
                <a:ext uri="{FF2B5EF4-FFF2-40B4-BE49-F238E27FC236}">
                  <a16:creationId xmlns:a16="http://schemas.microsoft.com/office/drawing/2014/main" id="{90981BF8-3316-4A84-9C34-E02A09524B9B}"/>
                </a:ext>
              </a:extLst>
            </p:cNvPr>
            <p:cNvSpPr/>
            <p:nvPr/>
          </p:nvSpPr>
          <p:spPr>
            <a:xfrm>
              <a:off x="414755" y="18207"/>
              <a:ext cx="51785" cy="51785"/>
            </a:xfrm>
            <a:prstGeom prst="ellipse">
              <a:avLst/>
            </a:prstGeom>
            <a:solidFill>
              <a:srgbClr val="DAD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8ADF3646-9E06-4FF3-9244-D6AE2916D9C2}"/>
                </a:ext>
              </a:extLst>
            </p:cNvPr>
            <p:cNvSpPr/>
            <p:nvPr/>
          </p:nvSpPr>
          <p:spPr>
            <a:xfrm>
              <a:off x="480440" y="18207"/>
              <a:ext cx="51785" cy="51785"/>
            </a:xfrm>
            <a:prstGeom prst="ellipse">
              <a:avLst/>
            </a:prstGeom>
            <a:solidFill>
              <a:srgbClr val="FCC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0A27867B-0FA2-4EFB-A11F-F7B10A98F0F2}"/>
                </a:ext>
              </a:extLst>
            </p:cNvPr>
            <p:cNvSpPr/>
            <p:nvPr/>
          </p:nvSpPr>
          <p:spPr>
            <a:xfrm>
              <a:off x="546125" y="18207"/>
              <a:ext cx="51785" cy="51785"/>
            </a:xfrm>
            <a:prstGeom prst="ellipse">
              <a:avLst/>
            </a:prstGeom>
            <a:solidFill>
              <a:srgbClr val="FEE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19FDA467-25BD-46EB-9695-DF3816821FFC}"/>
                </a:ext>
              </a:extLst>
            </p:cNvPr>
            <p:cNvSpPr/>
            <p:nvPr/>
          </p:nvSpPr>
          <p:spPr>
            <a:xfrm>
              <a:off x="611809" y="18207"/>
              <a:ext cx="51785" cy="51785"/>
            </a:xfrm>
            <a:prstGeom prst="ellipse">
              <a:avLst/>
            </a:prstGeom>
            <a:solidFill>
              <a:srgbClr val="F0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79CDA967-AFBE-4AF5-BA92-0BC8D8D61816}"/>
                </a:ext>
              </a:extLst>
            </p:cNvPr>
            <p:cNvSpPr/>
            <p:nvPr/>
          </p:nvSpPr>
          <p:spPr>
            <a:xfrm rot="10800000">
              <a:off x="287360" y="621949"/>
              <a:ext cx="51785" cy="51785"/>
            </a:xfrm>
            <a:prstGeom prst="ellipse">
              <a:avLst/>
            </a:prstGeom>
            <a:solidFill>
              <a:srgbClr val="DAD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401FF603-EB63-4561-A9A8-F3254C2946C5}"/>
                </a:ext>
              </a:extLst>
            </p:cNvPr>
            <p:cNvSpPr/>
            <p:nvPr/>
          </p:nvSpPr>
          <p:spPr>
            <a:xfrm rot="10800000">
              <a:off x="221675" y="621949"/>
              <a:ext cx="51785" cy="51785"/>
            </a:xfrm>
            <a:prstGeom prst="ellipse">
              <a:avLst/>
            </a:prstGeom>
            <a:solidFill>
              <a:srgbClr val="FCC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60E8F28C-528F-48DF-B40B-9BED09717A25}"/>
                </a:ext>
              </a:extLst>
            </p:cNvPr>
            <p:cNvSpPr/>
            <p:nvPr/>
          </p:nvSpPr>
          <p:spPr>
            <a:xfrm rot="10800000">
              <a:off x="155762" y="621949"/>
              <a:ext cx="51785" cy="51785"/>
            </a:xfrm>
            <a:prstGeom prst="ellipse">
              <a:avLst/>
            </a:prstGeom>
            <a:solidFill>
              <a:srgbClr val="FEE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F9B69494-5950-44D1-8245-4C7CB34A62BA}"/>
                </a:ext>
              </a:extLst>
            </p:cNvPr>
            <p:cNvSpPr/>
            <p:nvPr/>
          </p:nvSpPr>
          <p:spPr>
            <a:xfrm rot="10800000">
              <a:off x="90305" y="621949"/>
              <a:ext cx="51785" cy="51785"/>
            </a:xfrm>
            <a:prstGeom prst="ellipse">
              <a:avLst/>
            </a:prstGeom>
            <a:solidFill>
              <a:srgbClr val="F0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41F71F71-1C1A-4091-9621-08E3B232927B}"/>
                </a:ext>
              </a:extLst>
            </p:cNvPr>
            <p:cNvSpPr/>
            <p:nvPr/>
          </p:nvSpPr>
          <p:spPr>
            <a:xfrm rot="10800000">
              <a:off x="155762" y="561823"/>
              <a:ext cx="51785" cy="51785"/>
            </a:xfrm>
            <a:prstGeom prst="ellipse">
              <a:avLst/>
            </a:prstGeom>
            <a:solidFill>
              <a:srgbClr val="DAD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8AACF3A2-FF93-44AC-93FC-733F451918AB}"/>
                </a:ext>
              </a:extLst>
            </p:cNvPr>
            <p:cNvSpPr/>
            <p:nvPr/>
          </p:nvSpPr>
          <p:spPr>
            <a:xfrm flipH="1">
              <a:off x="221675" y="18705"/>
              <a:ext cx="51785" cy="51785"/>
            </a:xfrm>
            <a:prstGeom prst="ellipse">
              <a:avLst/>
            </a:prstGeom>
            <a:solidFill>
              <a:srgbClr val="DAD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5E5A279E-C2D5-4B1D-815B-B15E6C6EB927}"/>
                </a:ext>
              </a:extLst>
            </p:cNvPr>
            <p:cNvSpPr/>
            <p:nvPr/>
          </p:nvSpPr>
          <p:spPr>
            <a:xfrm flipH="1">
              <a:off x="155990" y="18705"/>
              <a:ext cx="51785" cy="51785"/>
            </a:xfrm>
            <a:prstGeom prst="ellipse">
              <a:avLst/>
            </a:prstGeom>
            <a:solidFill>
              <a:srgbClr val="FCC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AAF23BB9-94FD-4E78-AFC8-2B49D4C1FDB5}"/>
                </a:ext>
              </a:extLst>
            </p:cNvPr>
            <p:cNvSpPr/>
            <p:nvPr/>
          </p:nvSpPr>
          <p:spPr>
            <a:xfrm flipH="1">
              <a:off x="90305" y="18705"/>
              <a:ext cx="51785" cy="51785"/>
            </a:xfrm>
            <a:prstGeom prst="ellipse">
              <a:avLst/>
            </a:prstGeom>
            <a:solidFill>
              <a:srgbClr val="FEE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FC2F7979-B13C-41B5-AC88-42FB4492BACE}"/>
                </a:ext>
              </a:extLst>
            </p:cNvPr>
            <p:cNvSpPr/>
            <p:nvPr/>
          </p:nvSpPr>
          <p:spPr>
            <a:xfrm flipH="1">
              <a:off x="24620" y="18705"/>
              <a:ext cx="51785" cy="51785"/>
            </a:xfrm>
            <a:prstGeom prst="ellipse">
              <a:avLst/>
            </a:prstGeom>
            <a:solidFill>
              <a:srgbClr val="F0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EE1EC1AA-CB86-45FC-B97E-6B9FDCD9D34D}"/>
                </a:ext>
              </a:extLst>
            </p:cNvPr>
            <p:cNvSpPr/>
            <p:nvPr/>
          </p:nvSpPr>
          <p:spPr>
            <a:xfrm flipH="1">
              <a:off x="24620" y="78830"/>
              <a:ext cx="51785" cy="51785"/>
            </a:xfrm>
            <a:prstGeom prst="ellipse">
              <a:avLst/>
            </a:prstGeom>
            <a:solidFill>
              <a:srgbClr val="DAD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83963849-2D08-47BF-90F8-0E56D8778717}"/>
                </a:ext>
              </a:extLst>
            </p:cNvPr>
            <p:cNvSpPr/>
            <p:nvPr/>
          </p:nvSpPr>
          <p:spPr>
            <a:xfrm flipH="1">
              <a:off x="24620" y="136614"/>
              <a:ext cx="51785" cy="51785"/>
            </a:xfrm>
            <a:prstGeom prst="ellipse">
              <a:avLst/>
            </a:prstGeom>
            <a:solidFill>
              <a:srgbClr val="FCC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A010DBFD-7779-4DB3-ADCB-55B0B6565E15}"/>
                </a:ext>
              </a:extLst>
            </p:cNvPr>
            <p:cNvSpPr/>
            <p:nvPr/>
          </p:nvSpPr>
          <p:spPr>
            <a:xfrm flipH="1">
              <a:off x="24620" y="194397"/>
              <a:ext cx="51785" cy="51785"/>
            </a:xfrm>
            <a:prstGeom prst="ellipse">
              <a:avLst/>
            </a:prstGeom>
            <a:solidFill>
              <a:srgbClr val="FEE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2FB425C3-921A-4703-AFC1-739D919CDD7A}"/>
                </a:ext>
              </a:extLst>
            </p:cNvPr>
            <p:cNvSpPr/>
            <p:nvPr/>
          </p:nvSpPr>
          <p:spPr>
            <a:xfrm flipH="1">
              <a:off x="611809" y="561823"/>
              <a:ext cx="51785" cy="51785"/>
            </a:xfrm>
            <a:prstGeom prst="ellipse">
              <a:avLst/>
            </a:prstGeom>
            <a:solidFill>
              <a:srgbClr val="FEE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08211B56-D81F-4862-A1E3-6E9C99C156DD}"/>
                </a:ext>
              </a:extLst>
            </p:cNvPr>
            <p:cNvSpPr/>
            <p:nvPr/>
          </p:nvSpPr>
          <p:spPr>
            <a:xfrm flipH="1">
              <a:off x="611809" y="621949"/>
              <a:ext cx="51785" cy="51785"/>
            </a:xfrm>
            <a:prstGeom prst="ellipse">
              <a:avLst/>
            </a:prstGeom>
            <a:solidFill>
              <a:srgbClr val="DAD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95A9C3C6-CA1E-4F3D-8723-2F2F8DD770F3}"/>
                </a:ext>
              </a:extLst>
            </p:cNvPr>
            <p:cNvSpPr/>
            <p:nvPr/>
          </p:nvSpPr>
          <p:spPr>
            <a:xfrm flipH="1">
              <a:off x="546124" y="621949"/>
              <a:ext cx="51785" cy="51785"/>
            </a:xfrm>
            <a:prstGeom prst="ellipse">
              <a:avLst/>
            </a:prstGeom>
            <a:solidFill>
              <a:srgbClr val="FCC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F2BBFE25-8BA5-446B-A527-F6985D613343}"/>
                </a:ext>
              </a:extLst>
            </p:cNvPr>
            <p:cNvSpPr/>
            <p:nvPr/>
          </p:nvSpPr>
          <p:spPr>
            <a:xfrm flipH="1">
              <a:off x="611809" y="78830"/>
              <a:ext cx="51785" cy="51785"/>
            </a:xfrm>
            <a:prstGeom prst="ellipse">
              <a:avLst/>
            </a:prstGeom>
            <a:solidFill>
              <a:srgbClr val="DAD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65BB02D4-A9A0-4E65-AB7C-BE3178C45FA5}"/>
                </a:ext>
              </a:extLst>
            </p:cNvPr>
            <p:cNvSpPr/>
            <p:nvPr/>
          </p:nvSpPr>
          <p:spPr>
            <a:xfrm rot="10800000">
              <a:off x="24392" y="621949"/>
              <a:ext cx="51785" cy="51785"/>
            </a:xfrm>
            <a:prstGeom prst="ellipse">
              <a:avLst/>
            </a:prstGeom>
            <a:solidFill>
              <a:srgbClr val="FEE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 name="Group 38">
            <a:extLst>
              <a:ext uri="{FF2B5EF4-FFF2-40B4-BE49-F238E27FC236}">
                <a16:creationId xmlns:a16="http://schemas.microsoft.com/office/drawing/2014/main" id="{237D80F2-D7A4-4BB8-976D-889FFDFDC7D2}"/>
              </a:ext>
            </a:extLst>
          </p:cNvPr>
          <p:cNvGrpSpPr/>
          <p:nvPr userDrawn="1"/>
        </p:nvGrpSpPr>
        <p:grpSpPr>
          <a:xfrm flipH="1">
            <a:off x="9971458" y="697079"/>
            <a:ext cx="2208475" cy="1763904"/>
            <a:chOff x="8787724" y="3072842"/>
            <a:chExt cx="3215117" cy="2567907"/>
          </a:xfrm>
        </p:grpSpPr>
        <p:sp>
          <p:nvSpPr>
            <p:cNvPr id="40" name="Oval 39">
              <a:extLst>
                <a:ext uri="{FF2B5EF4-FFF2-40B4-BE49-F238E27FC236}">
                  <a16:creationId xmlns:a16="http://schemas.microsoft.com/office/drawing/2014/main" id="{05D6113A-774D-4D97-B6A8-4B69643F903D}"/>
                </a:ext>
              </a:extLst>
            </p:cNvPr>
            <p:cNvSpPr/>
            <p:nvPr/>
          </p:nvSpPr>
          <p:spPr>
            <a:xfrm>
              <a:off x="8789645" y="3072842"/>
              <a:ext cx="437121" cy="437121"/>
            </a:xfrm>
            <a:prstGeom prst="ellipse">
              <a:avLst/>
            </a:prstGeom>
            <a:solidFill>
              <a:srgbClr val="DAD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53A44620-409F-4909-9362-88520957DE4B}"/>
                </a:ext>
              </a:extLst>
            </p:cNvPr>
            <p:cNvSpPr/>
            <p:nvPr/>
          </p:nvSpPr>
          <p:spPr>
            <a:xfrm>
              <a:off x="9344091" y="3072842"/>
              <a:ext cx="437121" cy="437121"/>
            </a:xfrm>
            <a:prstGeom prst="ellipse">
              <a:avLst/>
            </a:prstGeom>
            <a:solidFill>
              <a:srgbClr val="FCC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6F0259FA-78D6-481D-9DC9-3B96D133C2A0}"/>
                </a:ext>
              </a:extLst>
            </p:cNvPr>
            <p:cNvSpPr/>
            <p:nvPr/>
          </p:nvSpPr>
          <p:spPr>
            <a:xfrm>
              <a:off x="9900457" y="3072842"/>
              <a:ext cx="437121" cy="437121"/>
            </a:xfrm>
            <a:prstGeom prst="ellipse">
              <a:avLst/>
            </a:prstGeom>
            <a:solidFill>
              <a:srgbClr val="FEE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DE3A8297-1C2A-47D6-BB86-7A84C06AF636}"/>
                </a:ext>
              </a:extLst>
            </p:cNvPr>
            <p:cNvSpPr/>
            <p:nvPr/>
          </p:nvSpPr>
          <p:spPr>
            <a:xfrm>
              <a:off x="10452982" y="3072842"/>
              <a:ext cx="437121" cy="437121"/>
            </a:xfrm>
            <a:prstGeom prst="ellipse">
              <a:avLst/>
            </a:prstGeom>
            <a:solidFill>
              <a:srgbClr val="F0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EF54EFA4-1B9E-4EAE-A00C-135A55BA898E}"/>
                </a:ext>
              </a:extLst>
            </p:cNvPr>
            <p:cNvSpPr/>
            <p:nvPr/>
          </p:nvSpPr>
          <p:spPr>
            <a:xfrm>
              <a:off x="9900457" y="3580359"/>
              <a:ext cx="437121" cy="437121"/>
            </a:xfrm>
            <a:prstGeom prst="ellipse">
              <a:avLst/>
            </a:prstGeom>
            <a:solidFill>
              <a:srgbClr val="DAD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6345B664-3680-422F-9749-B2B3355DDF4E}"/>
                </a:ext>
              </a:extLst>
            </p:cNvPr>
            <p:cNvSpPr/>
            <p:nvPr/>
          </p:nvSpPr>
          <p:spPr>
            <a:xfrm>
              <a:off x="11009351" y="3072842"/>
              <a:ext cx="437121" cy="437121"/>
            </a:xfrm>
            <a:prstGeom prst="ellipse">
              <a:avLst/>
            </a:prstGeom>
            <a:solidFill>
              <a:srgbClr val="FEE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501EA94F-BBB3-4902-9B66-010BBAB695E3}"/>
                </a:ext>
              </a:extLst>
            </p:cNvPr>
            <p:cNvSpPr/>
            <p:nvPr/>
          </p:nvSpPr>
          <p:spPr>
            <a:xfrm rot="5400000">
              <a:off x="10452982" y="3580359"/>
              <a:ext cx="437121" cy="437121"/>
            </a:xfrm>
            <a:prstGeom prst="ellipse">
              <a:avLst/>
            </a:prstGeom>
            <a:solidFill>
              <a:srgbClr val="DAD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7118B753-1535-47D7-84E7-8C50AE4AC804}"/>
                </a:ext>
              </a:extLst>
            </p:cNvPr>
            <p:cNvSpPr/>
            <p:nvPr/>
          </p:nvSpPr>
          <p:spPr>
            <a:xfrm rot="5400000">
              <a:off x="9900457" y="4133706"/>
              <a:ext cx="437121" cy="437121"/>
            </a:xfrm>
            <a:prstGeom prst="ellipse">
              <a:avLst/>
            </a:prstGeom>
            <a:solidFill>
              <a:srgbClr val="FCC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9976DF8F-DC67-4197-9F22-3C4D079D2294}"/>
                </a:ext>
              </a:extLst>
            </p:cNvPr>
            <p:cNvSpPr/>
            <p:nvPr/>
          </p:nvSpPr>
          <p:spPr>
            <a:xfrm rot="5400000">
              <a:off x="9344091" y="3580359"/>
              <a:ext cx="437121" cy="437121"/>
            </a:xfrm>
            <a:prstGeom prst="ellipse">
              <a:avLst/>
            </a:prstGeom>
            <a:solidFill>
              <a:srgbClr val="F0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A6038389-9ECA-4D3C-9B86-9B03DF1675CB}"/>
                </a:ext>
              </a:extLst>
            </p:cNvPr>
            <p:cNvSpPr/>
            <p:nvPr/>
          </p:nvSpPr>
          <p:spPr>
            <a:xfrm rot="5400000">
              <a:off x="11565720" y="3072842"/>
              <a:ext cx="437121" cy="437121"/>
            </a:xfrm>
            <a:prstGeom prst="ellipse">
              <a:avLst/>
            </a:prstGeom>
            <a:solidFill>
              <a:srgbClr val="DAD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B64772E6-BE7A-4A6A-B939-719ABD0F039E}"/>
                </a:ext>
              </a:extLst>
            </p:cNvPr>
            <p:cNvSpPr/>
            <p:nvPr/>
          </p:nvSpPr>
          <p:spPr>
            <a:xfrm rot="5400000">
              <a:off x="9344091" y="4133706"/>
              <a:ext cx="437121" cy="437121"/>
            </a:xfrm>
            <a:prstGeom prst="ellipse">
              <a:avLst/>
            </a:prstGeom>
            <a:solidFill>
              <a:srgbClr val="FEE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268F2488-77E7-4544-9DEA-9A0759C85F4D}"/>
                </a:ext>
              </a:extLst>
            </p:cNvPr>
            <p:cNvSpPr/>
            <p:nvPr/>
          </p:nvSpPr>
          <p:spPr>
            <a:xfrm rot="5400000">
              <a:off x="8787725" y="3580358"/>
              <a:ext cx="437121" cy="437121"/>
            </a:xfrm>
            <a:prstGeom prst="ellipse">
              <a:avLst/>
            </a:prstGeom>
            <a:solidFill>
              <a:srgbClr val="FCC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97AB6FE1-0811-4E4C-8249-B6D9A61A5979}"/>
                </a:ext>
              </a:extLst>
            </p:cNvPr>
            <p:cNvSpPr/>
            <p:nvPr/>
          </p:nvSpPr>
          <p:spPr>
            <a:xfrm>
              <a:off x="8788576" y="4133706"/>
              <a:ext cx="437121" cy="437121"/>
            </a:xfrm>
            <a:prstGeom prst="ellipse">
              <a:avLst/>
            </a:prstGeom>
            <a:solidFill>
              <a:srgbClr val="F0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B25F8057-06CB-4477-A855-DA346AB6437C}"/>
                </a:ext>
              </a:extLst>
            </p:cNvPr>
            <p:cNvSpPr/>
            <p:nvPr/>
          </p:nvSpPr>
          <p:spPr>
            <a:xfrm>
              <a:off x="8787724" y="4691171"/>
              <a:ext cx="437121" cy="437121"/>
            </a:xfrm>
            <a:prstGeom prst="ellipse">
              <a:avLst/>
            </a:prstGeom>
            <a:solidFill>
              <a:srgbClr val="FEE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88F83D84-CE88-467D-8CF9-0C7C7EF65801}"/>
                </a:ext>
              </a:extLst>
            </p:cNvPr>
            <p:cNvSpPr/>
            <p:nvPr/>
          </p:nvSpPr>
          <p:spPr>
            <a:xfrm rot="5400000">
              <a:off x="8787724" y="5203628"/>
              <a:ext cx="437121" cy="437121"/>
            </a:xfrm>
            <a:prstGeom prst="ellipse">
              <a:avLst/>
            </a:prstGeom>
            <a:solidFill>
              <a:srgbClr val="DAD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Rectangle: Single Corner Snipped 7">
            <a:extLst>
              <a:ext uri="{FF2B5EF4-FFF2-40B4-BE49-F238E27FC236}">
                <a16:creationId xmlns:a16="http://schemas.microsoft.com/office/drawing/2014/main" id="{6AFE459F-B7AA-41BD-85EF-E651A7904C50}"/>
              </a:ext>
            </a:extLst>
          </p:cNvPr>
          <p:cNvSpPr/>
          <p:nvPr userDrawn="1"/>
        </p:nvSpPr>
        <p:spPr>
          <a:xfrm rot="10800000">
            <a:off x="-4" y="1090610"/>
            <a:ext cx="9001129" cy="5767387"/>
          </a:xfrm>
          <a:custGeom>
            <a:avLst/>
            <a:gdLst>
              <a:gd name="connsiteX0" fmla="*/ 0 w 8991603"/>
              <a:gd name="connsiteY0" fmla="*/ 0 h 5767387"/>
              <a:gd name="connsiteX1" fmla="*/ 7079484 w 8991603"/>
              <a:gd name="connsiteY1" fmla="*/ 0 h 5767387"/>
              <a:gd name="connsiteX2" fmla="*/ 8991603 w 8991603"/>
              <a:gd name="connsiteY2" fmla="*/ 1912119 h 5767387"/>
              <a:gd name="connsiteX3" fmla="*/ 8991603 w 8991603"/>
              <a:gd name="connsiteY3" fmla="*/ 5767387 h 5767387"/>
              <a:gd name="connsiteX4" fmla="*/ 0 w 8991603"/>
              <a:gd name="connsiteY4" fmla="*/ 5767387 h 5767387"/>
              <a:gd name="connsiteX5" fmla="*/ 0 w 8991603"/>
              <a:gd name="connsiteY5" fmla="*/ 0 h 5767387"/>
              <a:gd name="connsiteX0" fmla="*/ 9526 w 9001129"/>
              <a:gd name="connsiteY0" fmla="*/ 0 h 5767387"/>
              <a:gd name="connsiteX1" fmla="*/ 7089010 w 9001129"/>
              <a:gd name="connsiteY1" fmla="*/ 0 h 5767387"/>
              <a:gd name="connsiteX2" fmla="*/ 9001129 w 9001129"/>
              <a:gd name="connsiteY2" fmla="*/ 1912119 h 5767387"/>
              <a:gd name="connsiteX3" fmla="*/ 9001129 w 9001129"/>
              <a:gd name="connsiteY3" fmla="*/ 5767387 h 5767387"/>
              <a:gd name="connsiteX4" fmla="*/ 9526 w 9001129"/>
              <a:gd name="connsiteY4" fmla="*/ 5767387 h 5767387"/>
              <a:gd name="connsiteX5" fmla="*/ 0 w 9001129"/>
              <a:gd name="connsiteY5" fmla="*/ 4171947 h 5767387"/>
              <a:gd name="connsiteX6" fmla="*/ 9526 w 9001129"/>
              <a:gd name="connsiteY6" fmla="*/ 0 h 576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1129" h="5767387">
                <a:moveTo>
                  <a:pt x="9526" y="0"/>
                </a:moveTo>
                <a:lnTo>
                  <a:pt x="7089010" y="0"/>
                </a:lnTo>
                <a:lnTo>
                  <a:pt x="9001129" y="1912119"/>
                </a:lnTo>
                <a:lnTo>
                  <a:pt x="9001129" y="5767387"/>
                </a:lnTo>
                <a:lnTo>
                  <a:pt x="9526" y="5767387"/>
                </a:lnTo>
                <a:cubicBezTo>
                  <a:pt x="6351" y="5235574"/>
                  <a:pt x="3175" y="4703760"/>
                  <a:pt x="0" y="4171947"/>
                </a:cubicBezTo>
                <a:cubicBezTo>
                  <a:pt x="3175" y="2781298"/>
                  <a:pt x="6351" y="1390649"/>
                  <a:pt x="9526"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1">
            <a:extLst>
              <a:ext uri="{FF2B5EF4-FFF2-40B4-BE49-F238E27FC236}">
                <a16:creationId xmlns:a16="http://schemas.microsoft.com/office/drawing/2014/main" id="{96507641-1990-4275-9B5C-5620E79ABDAD}"/>
              </a:ext>
            </a:extLst>
          </p:cNvPr>
          <p:cNvSpPr>
            <a:spLocks noGrp="1"/>
          </p:cNvSpPr>
          <p:nvPr>
            <p:ph type="ctrTitle"/>
          </p:nvPr>
        </p:nvSpPr>
        <p:spPr>
          <a:xfrm>
            <a:off x="385012" y="1122363"/>
            <a:ext cx="6749214" cy="2387600"/>
          </a:xfrm>
        </p:spPr>
        <p:txBody>
          <a:bodyPr anchor="b">
            <a:normAutofit/>
          </a:bodyPr>
          <a:lstStyle>
            <a:lvl1pPr algn="l">
              <a:defRPr sz="4800" b="1">
                <a:solidFill>
                  <a:schemeClr val="tx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3A2DE6BD-8B0F-42F2-9EAF-BF463815704F}"/>
              </a:ext>
            </a:extLst>
          </p:cNvPr>
          <p:cNvSpPr>
            <a:spLocks noGrp="1"/>
          </p:cNvSpPr>
          <p:nvPr>
            <p:ph type="subTitle" idx="1"/>
          </p:nvPr>
        </p:nvSpPr>
        <p:spPr>
          <a:xfrm>
            <a:off x="385012" y="3602038"/>
            <a:ext cx="6749214" cy="1655762"/>
          </a:xfrm>
        </p:spPr>
        <p:txBody>
          <a:bodyPr/>
          <a:lstStyle>
            <a:lvl1pPr marL="0" indent="0" algn="l">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C4A6256F-D9FB-49A5-A4C1-A63A3A6914D0}"/>
              </a:ext>
            </a:extLst>
          </p:cNvPr>
          <p:cNvSpPr>
            <a:spLocks noGrp="1"/>
          </p:cNvSpPr>
          <p:nvPr>
            <p:ph type="dt" sz="half" idx="10"/>
          </p:nvPr>
        </p:nvSpPr>
        <p:spPr>
          <a:xfrm>
            <a:off x="1885950" y="6356350"/>
            <a:ext cx="1695450" cy="365125"/>
          </a:xfrm>
        </p:spPr>
        <p:txBody>
          <a:bodyPr/>
          <a:lstStyle>
            <a:lvl1pPr>
              <a:defRPr>
                <a:solidFill>
                  <a:schemeClr val="bg1"/>
                </a:solidFill>
              </a:defRPr>
            </a:lvl1pPr>
          </a:lstStyle>
          <a:p>
            <a:fld id="{011B92C0-F5F1-4716-B555-DB83742425F0}" type="datetimeFigureOut">
              <a:rPr lang="en-GB" smtClean="0"/>
              <a:pPr/>
              <a:t>03/02/2021</a:t>
            </a:fld>
            <a:endParaRPr lang="en-GB"/>
          </a:p>
        </p:txBody>
      </p:sp>
      <p:sp>
        <p:nvSpPr>
          <p:cNvPr id="5" name="Footer Placeholder 4">
            <a:extLst>
              <a:ext uri="{FF2B5EF4-FFF2-40B4-BE49-F238E27FC236}">
                <a16:creationId xmlns:a16="http://schemas.microsoft.com/office/drawing/2014/main" id="{F908E107-89C9-4CDB-8D8B-B137C84C9B73}"/>
              </a:ext>
            </a:extLst>
          </p:cNvPr>
          <p:cNvSpPr>
            <a:spLocks noGrp="1"/>
          </p:cNvSpPr>
          <p:nvPr>
            <p:ph type="ftr" sz="quarter" idx="11"/>
          </p:nvPr>
        </p:nvSpPr>
        <p:spPr/>
        <p:txBody>
          <a:bodyPr/>
          <a:lstStyle>
            <a:lvl1pPr>
              <a:defRPr>
                <a:solidFill>
                  <a:schemeClr val="bg1"/>
                </a:solidFill>
              </a:defRPr>
            </a:lvl1pPr>
          </a:lstStyle>
          <a:p>
            <a:endParaRPr lang="en-GB"/>
          </a:p>
        </p:txBody>
      </p:sp>
      <p:sp>
        <p:nvSpPr>
          <p:cNvPr id="6" name="Slide Number Placeholder 5">
            <a:extLst>
              <a:ext uri="{FF2B5EF4-FFF2-40B4-BE49-F238E27FC236}">
                <a16:creationId xmlns:a16="http://schemas.microsoft.com/office/drawing/2014/main" id="{53E5441B-C26B-4F34-AC39-6EB75333B3EA}"/>
              </a:ext>
            </a:extLst>
          </p:cNvPr>
          <p:cNvSpPr>
            <a:spLocks noGrp="1"/>
          </p:cNvSpPr>
          <p:nvPr>
            <p:ph type="sldNum" sz="quarter" idx="12"/>
          </p:nvPr>
        </p:nvSpPr>
        <p:spPr>
          <a:xfrm>
            <a:off x="9382125" y="6356350"/>
            <a:ext cx="2743200" cy="365125"/>
          </a:xfrm>
        </p:spPr>
        <p:txBody>
          <a:bodyPr/>
          <a:lstStyle>
            <a:lvl1pPr>
              <a:defRPr>
                <a:solidFill>
                  <a:schemeClr val="tx1"/>
                </a:solidFill>
              </a:defRPr>
            </a:lvl1pPr>
          </a:lstStyle>
          <a:p>
            <a:fld id="{F88A2543-E160-4CEE-AB93-F57A86DDC6E0}" type="slidenum">
              <a:rPr lang="en-GB" smtClean="0"/>
              <a:pPr/>
              <a:t>‹#›</a:t>
            </a:fld>
            <a:endParaRPr lang="en-GB"/>
          </a:p>
        </p:txBody>
      </p:sp>
      <p:sp>
        <p:nvSpPr>
          <p:cNvPr id="17" name="Picture Placeholder 16">
            <a:extLst>
              <a:ext uri="{FF2B5EF4-FFF2-40B4-BE49-F238E27FC236}">
                <a16:creationId xmlns:a16="http://schemas.microsoft.com/office/drawing/2014/main" id="{B2DB638A-FEE1-4A09-A777-D6744F2019A6}"/>
              </a:ext>
            </a:extLst>
          </p:cNvPr>
          <p:cNvSpPr>
            <a:spLocks noGrp="1"/>
          </p:cNvSpPr>
          <p:nvPr>
            <p:ph type="pic" sz="quarter" idx="13"/>
          </p:nvPr>
        </p:nvSpPr>
        <p:spPr>
          <a:xfrm>
            <a:off x="7296150" y="1122363"/>
            <a:ext cx="4686300" cy="5097462"/>
          </a:xfrm>
        </p:spPr>
        <p:txBody>
          <a:bodyPr/>
          <a:lstStyle/>
          <a:p>
            <a:endParaRPr lang="en-GB"/>
          </a:p>
        </p:txBody>
      </p:sp>
      <p:sp>
        <p:nvSpPr>
          <p:cNvPr id="18" name="TextBox 17">
            <a:extLst>
              <a:ext uri="{FF2B5EF4-FFF2-40B4-BE49-F238E27FC236}">
                <a16:creationId xmlns:a16="http://schemas.microsoft.com/office/drawing/2014/main" id="{7FE8C476-2F48-4BAD-B3F5-EFAE1C022DFF}"/>
              </a:ext>
            </a:extLst>
          </p:cNvPr>
          <p:cNvSpPr txBox="1"/>
          <p:nvPr userDrawn="1"/>
        </p:nvSpPr>
        <p:spPr>
          <a:xfrm>
            <a:off x="3810000" y="-26415"/>
            <a:ext cx="8315325" cy="738664"/>
          </a:xfrm>
          <a:prstGeom prst="rect">
            <a:avLst/>
          </a:prstGeom>
          <a:noFill/>
        </p:spPr>
        <p:txBody>
          <a:bodyPr wrap="square" rtlCol="0">
            <a:spAutoFit/>
          </a:bodyPr>
          <a:lstStyle/>
          <a:p>
            <a:r>
              <a:rPr lang="en-US" sz="2400" b="1" dirty="0">
                <a:solidFill>
                  <a:schemeClr val="bg1"/>
                </a:solidFill>
              </a:rPr>
              <a:t>International Conference on Advances in Radiation Oncology</a:t>
            </a:r>
          </a:p>
          <a:p>
            <a:r>
              <a:rPr lang="en-US" dirty="0">
                <a:solidFill>
                  <a:schemeClr val="bg1"/>
                </a:solidFill>
              </a:rPr>
              <a:t>16 – 19 February 2021</a:t>
            </a:r>
            <a:endParaRPr lang="en-GB" dirty="0">
              <a:solidFill>
                <a:schemeClr val="bg1"/>
              </a:solidFill>
            </a:endParaRPr>
          </a:p>
        </p:txBody>
      </p:sp>
    </p:spTree>
    <p:extLst>
      <p:ext uri="{BB962C8B-B14F-4D97-AF65-F5344CB8AC3E}">
        <p14:creationId xmlns:p14="http://schemas.microsoft.com/office/powerpoint/2010/main" val="122986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581CC-5B2A-4C46-BF3E-DBA3F1226F1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28006AD-8E97-47CB-8098-1B233BACDB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F317B6-72FC-40F1-B5BF-3065CF59AA68}"/>
              </a:ext>
            </a:extLst>
          </p:cNvPr>
          <p:cNvSpPr>
            <a:spLocks noGrp="1"/>
          </p:cNvSpPr>
          <p:nvPr>
            <p:ph type="dt" sz="half" idx="10"/>
          </p:nvPr>
        </p:nvSpPr>
        <p:spPr/>
        <p:txBody>
          <a:bodyPr/>
          <a:lstStyle/>
          <a:p>
            <a:fld id="{A51A2A98-C3A4-413E-9C0A-780221D1452E}" type="datetimeFigureOut">
              <a:rPr lang="en-GB" smtClean="0"/>
              <a:t>03/02/2021</a:t>
            </a:fld>
            <a:endParaRPr lang="en-GB"/>
          </a:p>
        </p:txBody>
      </p:sp>
      <p:sp>
        <p:nvSpPr>
          <p:cNvPr id="5" name="Footer Placeholder 4">
            <a:extLst>
              <a:ext uri="{FF2B5EF4-FFF2-40B4-BE49-F238E27FC236}">
                <a16:creationId xmlns:a16="http://schemas.microsoft.com/office/drawing/2014/main" id="{7A740A14-E269-4454-A7A4-6F33CEE821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CB8C55-3ACB-4EBE-9C4E-0C34FDF13EA6}"/>
              </a:ext>
            </a:extLst>
          </p:cNvPr>
          <p:cNvSpPr>
            <a:spLocks noGrp="1"/>
          </p:cNvSpPr>
          <p:nvPr>
            <p:ph type="sldNum" sz="quarter" idx="12"/>
          </p:nvPr>
        </p:nvSpPr>
        <p:spPr/>
        <p:txBody>
          <a:bodyPr/>
          <a:lstStyle/>
          <a:p>
            <a:fld id="{9EBF7184-9033-44E7-B919-B3E0943C00B9}" type="slidenum">
              <a:rPr lang="en-GB" smtClean="0"/>
              <a:t>‹#›</a:t>
            </a:fld>
            <a:endParaRPr lang="en-GB"/>
          </a:p>
        </p:txBody>
      </p:sp>
    </p:spTree>
    <p:extLst>
      <p:ext uri="{BB962C8B-B14F-4D97-AF65-F5344CB8AC3E}">
        <p14:creationId xmlns:p14="http://schemas.microsoft.com/office/powerpoint/2010/main" val="1578812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4C5D0A-FB37-4134-983E-02C9DAD02D1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35BBDB-BA4E-4B00-848C-7F5230C5294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5424CBA-AB28-4C11-BFB2-DD0A50118E94}"/>
              </a:ext>
            </a:extLst>
          </p:cNvPr>
          <p:cNvSpPr>
            <a:spLocks noGrp="1"/>
          </p:cNvSpPr>
          <p:nvPr>
            <p:ph type="dt" sz="half" idx="10"/>
          </p:nvPr>
        </p:nvSpPr>
        <p:spPr/>
        <p:txBody>
          <a:bodyPr/>
          <a:lstStyle/>
          <a:p>
            <a:fld id="{A51A2A98-C3A4-413E-9C0A-780221D1452E}" type="datetimeFigureOut">
              <a:rPr lang="en-GB" smtClean="0"/>
              <a:t>03/02/2021</a:t>
            </a:fld>
            <a:endParaRPr lang="en-GB"/>
          </a:p>
        </p:txBody>
      </p:sp>
      <p:sp>
        <p:nvSpPr>
          <p:cNvPr id="5" name="Footer Placeholder 4">
            <a:extLst>
              <a:ext uri="{FF2B5EF4-FFF2-40B4-BE49-F238E27FC236}">
                <a16:creationId xmlns:a16="http://schemas.microsoft.com/office/drawing/2014/main" id="{6C12693C-3864-4084-BC1F-6CCA0A9034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88A20E1-12A5-428A-9B17-EB0F785FAEBC}"/>
              </a:ext>
            </a:extLst>
          </p:cNvPr>
          <p:cNvSpPr>
            <a:spLocks noGrp="1"/>
          </p:cNvSpPr>
          <p:nvPr>
            <p:ph type="sldNum" sz="quarter" idx="12"/>
          </p:nvPr>
        </p:nvSpPr>
        <p:spPr/>
        <p:txBody>
          <a:bodyPr/>
          <a:lstStyle/>
          <a:p>
            <a:fld id="{9EBF7184-9033-44E7-B919-B3E0943C00B9}" type="slidenum">
              <a:rPr lang="en-GB" smtClean="0"/>
              <a:t>‹#›</a:t>
            </a:fld>
            <a:endParaRPr lang="en-GB"/>
          </a:p>
        </p:txBody>
      </p:sp>
    </p:spTree>
    <p:extLst>
      <p:ext uri="{BB962C8B-B14F-4D97-AF65-F5344CB8AC3E}">
        <p14:creationId xmlns:p14="http://schemas.microsoft.com/office/powerpoint/2010/main" val="1930371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A2625-EC3B-4985-ABC9-166A82D703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38CCC36-3724-4027-8645-0A5EC61362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E2EF703-0E90-40F8-AAFB-2307461B16CB}"/>
              </a:ext>
            </a:extLst>
          </p:cNvPr>
          <p:cNvSpPr>
            <a:spLocks noGrp="1"/>
          </p:cNvSpPr>
          <p:nvPr>
            <p:ph type="dt" sz="half" idx="10"/>
          </p:nvPr>
        </p:nvSpPr>
        <p:spPr/>
        <p:txBody>
          <a:bodyPr/>
          <a:lstStyle/>
          <a:p>
            <a:fld id="{A51A2A98-C3A4-413E-9C0A-780221D1452E}" type="datetimeFigureOut">
              <a:rPr lang="en-GB" smtClean="0"/>
              <a:t>03/02/2021</a:t>
            </a:fld>
            <a:endParaRPr lang="en-GB"/>
          </a:p>
        </p:txBody>
      </p:sp>
      <p:sp>
        <p:nvSpPr>
          <p:cNvPr id="5" name="Footer Placeholder 4">
            <a:extLst>
              <a:ext uri="{FF2B5EF4-FFF2-40B4-BE49-F238E27FC236}">
                <a16:creationId xmlns:a16="http://schemas.microsoft.com/office/drawing/2014/main" id="{DE5B4B01-E2A6-4674-8CEE-CBD39ADA37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A65AFFF-BB29-4257-8E20-E44B4923B3C1}"/>
              </a:ext>
            </a:extLst>
          </p:cNvPr>
          <p:cNvSpPr>
            <a:spLocks noGrp="1"/>
          </p:cNvSpPr>
          <p:nvPr>
            <p:ph type="sldNum" sz="quarter" idx="12"/>
          </p:nvPr>
        </p:nvSpPr>
        <p:spPr/>
        <p:txBody>
          <a:bodyPr/>
          <a:lstStyle/>
          <a:p>
            <a:fld id="{9EBF7184-9033-44E7-B919-B3E0943C00B9}" type="slidenum">
              <a:rPr lang="en-GB" smtClean="0"/>
              <a:t>‹#›</a:t>
            </a:fld>
            <a:endParaRPr lang="en-GB"/>
          </a:p>
        </p:txBody>
      </p:sp>
    </p:spTree>
    <p:extLst>
      <p:ext uri="{BB962C8B-B14F-4D97-AF65-F5344CB8AC3E}">
        <p14:creationId xmlns:p14="http://schemas.microsoft.com/office/powerpoint/2010/main" val="984081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58767-6E44-420E-B361-61118F973A2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CA6B4C6-EEC0-488E-A39A-2AEBF78E03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A53072C-DEF5-4F78-B65E-8EF347688ADC}"/>
              </a:ext>
            </a:extLst>
          </p:cNvPr>
          <p:cNvSpPr>
            <a:spLocks noGrp="1"/>
          </p:cNvSpPr>
          <p:nvPr>
            <p:ph type="dt" sz="half" idx="10"/>
          </p:nvPr>
        </p:nvSpPr>
        <p:spPr/>
        <p:txBody>
          <a:bodyPr/>
          <a:lstStyle/>
          <a:p>
            <a:fld id="{A51A2A98-C3A4-413E-9C0A-780221D1452E}" type="datetimeFigureOut">
              <a:rPr lang="en-GB" smtClean="0"/>
              <a:t>03/02/2021</a:t>
            </a:fld>
            <a:endParaRPr lang="en-GB"/>
          </a:p>
        </p:txBody>
      </p:sp>
      <p:sp>
        <p:nvSpPr>
          <p:cNvPr id="5" name="Footer Placeholder 4">
            <a:extLst>
              <a:ext uri="{FF2B5EF4-FFF2-40B4-BE49-F238E27FC236}">
                <a16:creationId xmlns:a16="http://schemas.microsoft.com/office/drawing/2014/main" id="{D5329CD5-6133-44F1-A65D-754FC6F0DE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5340E9-B7BE-4B63-AB5F-3575C6426D19}"/>
              </a:ext>
            </a:extLst>
          </p:cNvPr>
          <p:cNvSpPr>
            <a:spLocks noGrp="1"/>
          </p:cNvSpPr>
          <p:nvPr>
            <p:ph type="sldNum" sz="quarter" idx="12"/>
          </p:nvPr>
        </p:nvSpPr>
        <p:spPr/>
        <p:txBody>
          <a:bodyPr/>
          <a:lstStyle/>
          <a:p>
            <a:fld id="{9EBF7184-9033-44E7-B919-B3E0943C00B9}" type="slidenum">
              <a:rPr lang="en-GB" smtClean="0"/>
              <a:t>‹#›</a:t>
            </a:fld>
            <a:endParaRPr lang="en-GB"/>
          </a:p>
        </p:txBody>
      </p:sp>
    </p:spTree>
    <p:extLst>
      <p:ext uri="{BB962C8B-B14F-4D97-AF65-F5344CB8AC3E}">
        <p14:creationId xmlns:p14="http://schemas.microsoft.com/office/powerpoint/2010/main" val="3548661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D831B-7293-4B5E-94D2-41B01F5630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A820B2B-DCC6-4597-BC57-8B8B021265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F77D3B-3C04-4C2B-91B3-50001D99D29B}"/>
              </a:ext>
            </a:extLst>
          </p:cNvPr>
          <p:cNvSpPr>
            <a:spLocks noGrp="1"/>
          </p:cNvSpPr>
          <p:nvPr>
            <p:ph type="dt" sz="half" idx="10"/>
          </p:nvPr>
        </p:nvSpPr>
        <p:spPr/>
        <p:txBody>
          <a:bodyPr/>
          <a:lstStyle/>
          <a:p>
            <a:fld id="{A51A2A98-C3A4-413E-9C0A-780221D1452E}" type="datetimeFigureOut">
              <a:rPr lang="en-GB" smtClean="0"/>
              <a:t>03/02/2021</a:t>
            </a:fld>
            <a:endParaRPr lang="en-GB"/>
          </a:p>
        </p:txBody>
      </p:sp>
      <p:sp>
        <p:nvSpPr>
          <p:cNvPr id="5" name="Footer Placeholder 4">
            <a:extLst>
              <a:ext uri="{FF2B5EF4-FFF2-40B4-BE49-F238E27FC236}">
                <a16:creationId xmlns:a16="http://schemas.microsoft.com/office/drawing/2014/main" id="{402183B5-7C25-41B8-9327-A218F637AB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D3EEF76-42D3-426A-BA32-6B5ACE81C00D}"/>
              </a:ext>
            </a:extLst>
          </p:cNvPr>
          <p:cNvSpPr>
            <a:spLocks noGrp="1"/>
          </p:cNvSpPr>
          <p:nvPr>
            <p:ph type="sldNum" sz="quarter" idx="12"/>
          </p:nvPr>
        </p:nvSpPr>
        <p:spPr/>
        <p:txBody>
          <a:bodyPr/>
          <a:lstStyle/>
          <a:p>
            <a:fld id="{9EBF7184-9033-44E7-B919-B3E0943C00B9}" type="slidenum">
              <a:rPr lang="en-GB" smtClean="0"/>
              <a:t>‹#›</a:t>
            </a:fld>
            <a:endParaRPr lang="en-GB"/>
          </a:p>
        </p:txBody>
      </p:sp>
    </p:spTree>
    <p:extLst>
      <p:ext uri="{BB962C8B-B14F-4D97-AF65-F5344CB8AC3E}">
        <p14:creationId xmlns:p14="http://schemas.microsoft.com/office/powerpoint/2010/main" val="3675304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B8B21-64C6-43B4-B9C4-6AE45EFFF2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35141A2-1BDF-4274-BB2D-67F972C737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8D86F7B-DAC0-4478-AE9A-291CB455DE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D6DFDC6-7E4D-4F70-B9D7-9EEE14A24DD9}"/>
              </a:ext>
            </a:extLst>
          </p:cNvPr>
          <p:cNvSpPr>
            <a:spLocks noGrp="1"/>
          </p:cNvSpPr>
          <p:nvPr>
            <p:ph type="dt" sz="half" idx="10"/>
          </p:nvPr>
        </p:nvSpPr>
        <p:spPr/>
        <p:txBody>
          <a:bodyPr/>
          <a:lstStyle/>
          <a:p>
            <a:fld id="{A51A2A98-C3A4-413E-9C0A-780221D1452E}" type="datetimeFigureOut">
              <a:rPr lang="en-GB" smtClean="0"/>
              <a:t>03/02/2021</a:t>
            </a:fld>
            <a:endParaRPr lang="en-GB"/>
          </a:p>
        </p:txBody>
      </p:sp>
      <p:sp>
        <p:nvSpPr>
          <p:cNvPr id="6" name="Footer Placeholder 5">
            <a:extLst>
              <a:ext uri="{FF2B5EF4-FFF2-40B4-BE49-F238E27FC236}">
                <a16:creationId xmlns:a16="http://schemas.microsoft.com/office/drawing/2014/main" id="{F87B4609-EA1F-4DA0-BA57-5890C6265DF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815D31-7A70-4523-A2D5-CCE631D1DD32}"/>
              </a:ext>
            </a:extLst>
          </p:cNvPr>
          <p:cNvSpPr>
            <a:spLocks noGrp="1"/>
          </p:cNvSpPr>
          <p:nvPr>
            <p:ph type="sldNum" sz="quarter" idx="12"/>
          </p:nvPr>
        </p:nvSpPr>
        <p:spPr/>
        <p:txBody>
          <a:bodyPr/>
          <a:lstStyle/>
          <a:p>
            <a:fld id="{9EBF7184-9033-44E7-B919-B3E0943C00B9}" type="slidenum">
              <a:rPr lang="en-GB" smtClean="0"/>
              <a:t>‹#›</a:t>
            </a:fld>
            <a:endParaRPr lang="en-GB"/>
          </a:p>
        </p:txBody>
      </p:sp>
    </p:spTree>
    <p:extLst>
      <p:ext uri="{BB962C8B-B14F-4D97-AF65-F5344CB8AC3E}">
        <p14:creationId xmlns:p14="http://schemas.microsoft.com/office/powerpoint/2010/main" val="3888465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90908-FB0F-40AE-9864-9751D8BB512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9C5C273-1EB2-4F54-BDCC-E6EE337D89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498CF3-7002-4860-BA9C-AF5092F549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637D8C6-0D38-42FD-8FBD-D2E51DA7F3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5BE2FC-B315-475D-831B-6EDC8225AB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B4B8E3D-1919-4D17-9CFB-2CA967BDA05F}"/>
              </a:ext>
            </a:extLst>
          </p:cNvPr>
          <p:cNvSpPr>
            <a:spLocks noGrp="1"/>
          </p:cNvSpPr>
          <p:nvPr>
            <p:ph type="dt" sz="half" idx="10"/>
          </p:nvPr>
        </p:nvSpPr>
        <p:spPr/>
        <p:txBody>
          <a:bodyPr/>
          <a:lstStyle/>
          <a:p>
            <a:fld id="{A51A2A98-C3A4-413E-9C0A-780221D1452E}" type="datetimeFigureOut">
              <a:rPr lang="en-GB" smtClean="0"/>
              <a:t>03/02/2021</a:t>
            </a:fld>
            <a:endParaRPr lang="en-GB"/>
          </a:p>
        </p:txBody>
      </p:sp>
      <p:sp>
        <p:nvSpPr>
          <p:cNvPr id="8" name="Footer Placeholder 7">
            <a:extLst>
              <a:ext uri="{FF2B5EF4-FFF2-40B4-BE49-F238E27FC236}">
                <a16:creationId xmlns:a16="http://schemas.microsoft.com/office/drawing/2014/main" id="{689888AF-E67E-4E9C-A01A-50C43C8A4CC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FD7B7EC-D65B-4D46-929D-58207C45BBAB}"/>
              </a:ext>
            </a:extLst>
          </p:cNvPr>
          <p:cNvSpPr>
            <a:spLocks noGrp="1"/>
          </p:cNvSpPr>
          <p:nvPr>
            <p:ph type="sldNum" sz="quarter" idx="12"/>
          </p:nvPr>
        </p:nvSpPr>
        <p:spPr/>
        <p:txBody>
          <a:bodyPr/>
          <a:lstStyle/>
          <a:p>
            <a:fld id="{9EBF7184-9033-44E7-B919-B3E0943C00B9}" type="slidenum">
              <a:rPr lang="en-GB" smtClean="0"/>
              <a:t>‹#›</a:t>
            </a:fld>
            <a:endParaRPr lang="en-GB"/>
          </a:p>
        </p:txBody>
      </p:sp>
    </p:spTree>
    <p:extLst>
      <p:ext uri="{BB962C8B-B14F-4D97-AF65-F5344CB8AC3E}">
        <p14:creationId xmlns:p14="http://schemas.microsoft.com/office/powerpoint/2010/main" val="3190804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5C1D7-76E1-4D31-96EE-552504CC035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5B827AD-EDED-4611-BE34-170B052E8F74}"/>
              </a:ext>
            </a:extLst>
          </p:cNvPr>
          <p:cNvSpPr>
            <a:spLocks noGrp="1"/>
          </p:cNvSpPr>
          <p:nvPr>
            <p:ph type="dt" sz="half" idx="10"/>
          </p:nvPr>
        </p:nvSpPr>
        <p:spPr/>
        <p:txBody>
          <a:bodyPr/>
          <a:lstStyle/>
          <a:p>
            <a:fld id="{A51A2A98-C3A4-413E-9C0A-780221D1452E}" type="datetimeFigureOut">
              <a:rPr lang="en-GB" smtClean="0"/>
              <a:t>03/02/2021</a:t>
            </a:fld>
            <a:endParaRPr lang="en-GB"/>
          </a:p>
        </p:txBody>
      </p:sp>
      <p:sp>
        <p:nvSpPr>
          <p:cNvPr id="4" name="Footer Placeholder 3">
            <a:extLst>
              <a:ext uri="{FF2B5EF4-FFF2-40B4-BE49-F238E27FC236}">
                <a16:creationId xmlns:a16="http://schemas.microsoft.com/office/drawing/2014/main" id="{D41756B2-088C-4B05-A451-451E8767C87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DCBD984-2F97-433D-AD0C-A481EB8E0976}"/>
              </a:ext>
            </a:extLst>
          </p:cNvPr>
          <p:cNvSpPr>
            <a:spLocks noGrp="1"/>
          </p:cNvSpPr>
          <p:nvPr>
            <p:ph type="sldNum" sz="quarter" idx="12"/>
          </p:nvPr>
        </p:nvSpPr>
        <p:spPr/>
        <p:txBody>
          <a:bodyPr/>
          <a:lstStyle/>
          <a:p>
            <a:fld id="{9EBF7184-9033-44E7-B919-B3E0943C00B9}" type="slidenum">
              <a:rPr lang="en-GB" smtClean="0"/>
              <a:t>‹#›</a:t>
            </a:fld>
            <a:endParaRPr lang="en-GB"/>
          </a:p>
        </p:txBody>
      </p:sp>
    </p:spTree>
    <p:extLst>
      <p:ext uri="{BB962C8B-B14F-4D97-AF65-F5344CB8AC3E}">
        <p14:creationId xmlns:p14="http://schemas.microsoft.com/office/powerpoint/2010/main" val="3052175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8FDF79-CCB0-42C3-877C-1ECE94E6C9C0}"/>
              </a:ext>
            </a:extLst>
          </p:cNvPr>
          <p:cNvSpPr>
            <a:spLocks noGrp="1"/>
          </p:cNvSpPr>
          <p:nvPr>
            <p:ph type="dt" sz="half" idx="10"/>
          </p:nvPr>
        </p:nvSpPr>
        <p:spPr/>
        <p:txBody>
          <a:bodyPr/>
          <a:lstStyle/>
          <a:p>
            <a:fld id="{A51A2A98-C3A4-413E-9C0A-780221D1452E}" type="datetimeFigureOut">
              <a:rPr lang="en-GB" smtClean="0"/>
              <a:t>03/02/2021</a:t>
            </a:fld>
            <a:endParaRPr lang="en-GB"/>
          </a:p>
        </p:txBody>
      </p:sp>
      <p:sp>
        <p:nvSpPr>
          <p:cNvPr id="3" name="Footer Placeholder 2">
            <a:extLst>
              <a:ext uri="{FF2B5EF4-FFF2-40B4-BE49-F238E27FC236}">
                <a16:creationId xmlns:a16="http://schemas.microsoft.com/office/drawing/2014/main" id="{961F9BB9-4324-4601-ADC4-B4200B6D3D5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30E0BE7-0F73-44CD-90A0-3E173990078F}"/>
              </a:ext>
            </a:extLst>
          </p:cNvPr>
          <p:cNvSpPr>
            <a:spLocks noGrp="1"/>
          </p:cNvSpPr>
          <p:nvPr>
            <p:ph type="sldNum" sz="quarter" idx="12"/>
          </p:nvPr>
        </p:nvSpPr>
        <p:spPr/>
        <p:txBody>
          <a:bodyPr/>
          <a:lstStyle/>
          <a:p>
            <a:fld id="{9EBF7184-9033-44E7-B919-B3E0943C00B9}" type="slidenum">
              <a:rPr lang="en-GB" smtClean="0"/>
              <a:t>‹#›</a:t>
            </a:fld>
            <a:endParaRPr lang="en-GB"/>
          </a:p>
        </p:txBody>
      </p:sp>
    </p:spTree>
    <p:extLst>
      <p:ext uri="{BB962C8B-B14F-4D97-AF65-F5344CB8AC3E}">
        <p14:creationId xmlns:p14="http://schemas.microsoft.com/office/powerpoint/2010/main" val="2062763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A4E5D-27FC-4A0D-A99B-044E424619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78580C1-40F3-444D-AB09-F4E11C2054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DB535AC-A5F1-41B9-8350-9B32F8CB29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393296-B859-4189-8017-0EABAE50E364}"/>
              </a:ext>
            </a:extLst>
          </p:cNvPr>
          <p:cNvSpPr>
            <a:spLocks noGrp="1"/>
          </p:cNvSpPr>
          <p:nvPr>
            <p:ph type="dt" sz="half" idx="10"/>
          </p:nvPr>
        </p:nvSpPr>
        <p:spPr/>
        <p:txBody>
          <a:bodyPr/>
          <a:lstStyle/>
          <a:p>
            <a:fld id="{A51A2A98-C3A4-413E-9C0A-780221D1452E}" type="datetimeFigureOut">
              <a:rPr lang="en-GB" smtClean="0"/>
              <a:t>03/02/2021</a:t>
            </a:fld>
            <a:endParaRPr lang="en-GB"/>
          </a:p>
        </p:txBody>
      </p:sp>
      <p:sp>
        <p:nvSpPr>
          <p:cNvPr id="6" name="Footer Placeholder 5">
            <a:extLst>
              <a:ext uri="{FF2B5EF4-FFF2-40B4-BE49-F238E27FC236}">
                <a16:creationId xmlns:a16="http://schemas.microsoft.com/office/drawing/2014/main" id="{52261767-D627-43D3-89E0-9FFC1172977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A94330D-DD29-470F-BB4C-7F872CEBAE32}"/>
              </a:ext>
            </a:extLst>
          </p:cNvPr>
          <p:cNvSpPr>
            <a:spLocks noGrp="1"/>
          </p:cNvSpPr>
          <p:nvPr>
            <p:ph type="sldNum" sz="quarter" idx="12"/>
          </p:nvPr>
        </p:nvSpPr>
        <p:spPr/>
        <p:txBody>
          <a:bodyPr/>
          <a:lstStyle/>
          <a:p>
            <a:fld id="{9EBF7184-9033-44E7-B919-B3E0943C00B9}" type="slidenum">
              <a:rPr lang="en-GB" smtClean="0"/>
              <a:t>‹#›</a:t>
            </a:fld>
            <a:endParaRPr lang="en-GB"/>
          </a:p>
        </p:txBody>
      </p:sp>
    </p:spTree>
    <p:extLst>
      <p:ext uri="{BB962C8B-B14F-4D97-AF65-F5344CB8AC3E}">
        <p14:creationId xmlns:p14="http://schemas.microsoft.com/office/powerpoint/2010/main" val="4011196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404DE-DD94-49B4-ADDD-18C9B29D84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EEA7485-4ED9-47E8-B424-3D08602769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DB8F1C2-2397-4B03-87AE-C91FC4A335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8A8F0F-069C-4A25-B93A-92C9EE683D74}"/>
              </a:ext>
            </a:extLst>
          </p:cNvPr>
          <p:cNvSpPr>
            <a:spLocks noGrp="1"/>
          </p:cNvSpPr>
          <p:nvPr>
            <p:ph type="dt" sz="half" idx="10"/>
          </p:nvPr>
        </p:nvSpPr>
        <p:spPr/>
        <p:txBody>
          <a:bodyPr/>
          <a:lstStyle/>
          <a:p>
            <a:fld id="{A51A2A98-C3A4-413E-9C0A-780221D1452E}" type="datetimeFigureOut">
              <a:rPr lang="en-GB" smtClean="0"/>
              <a:t>03/02/2021</a:t>
            </a:fld>
            <a:endParaRPr lang="en-GB"/>
          </a:p>
        </p:txBody>
      </p:sp>
      <p:sp>
        <p:nvSpPr>
          <p:cNvPr id="6" name="Footer Placeholder 5">
            <a:extLst>
              <a:ext uri="{FF2B5EF4-FFF2-40B4-BE49-F238E27FC236}">
                <a16:creationId xmlns:a16="http://schemas.microsoft.com/office/drawing/2014/main" id="{849166F9-F66B-4C44-8DE9-729AD814BF4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FA24197-6D5E-4945-AD8F-859B035F2E63}"/>
              </a:ext>
            </a:extLst>
          </p:cNvPr>
          <p:cNvSpPr>
            <a:spLocks noGrp="1"/>
          </p:cNvSpPr>
          <p:nvPr>
            <p:ph type="sldNum" sz="quarter" idx="12"/>
          </p:nvPr>
        </p:nvSpPr>
        <p:spPr/>
        <p:txBody>
          <a:bodyPr/>
          <a:lstStyle/>
          <a:p>
            <a:fld id="{9EBF7184-9033-44E7-B919-B3E0943C00B9}" type="slidenum">
              <a:rPr lang="en-GB" smtClean="0"/>
              <a:t>‹#›</a:t>
            </a:fld>
            <a:endParaRPr lang="en-GB"/>
          </a:p>
        </p:txBody>
      </p:sp>
    </p:spTree>
    <p:extLst>
      <p:ext uri="{BB962C8B-B14F-4D97-AF65-F5344CB8AC3E}">
        <p14:creationId xmlns:p14="http://schemas.microsoft.com/office/powerpoint/2010/main" val="1273896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07DF4E01-03C1-4FED-B2EC-DEAB45891C2D}"/>
              </a:ext>
            </a:extLst>
          </p:cNvPr>
          <p:cNvGrpSpPr/>
          <p:nvPr userDrawn="1"/>
        </p:nvGrpSpPr>
        <p:grpSpPr>
          <a:xfrm>
            <a:off x="11595" y="18344"/>
            <a:ext cx="2208477" cy="1763907"/>
            <a:chOff x="8787714" y="3072840"/>
            <a:chExt cx="3215117" cy="2567909"/>
          </a:xfrm>
        </p:grpSpPr>
        <p:sp>
          <p:nvSpPr>
            <p:cNvPr id="39" name="Oval 38">
              <a:extLst>
                <a:ext uri="{FF2B5EF4-FFF2-40B4-BE49-F238E27FC236}">
                  <a16:creationId xmlns:a16="http://schemas.microsoft.com/office/drawing/2014/main" id="{AE4850C1-6B1F-457F-81B7-F842048E6679}"/>
                </a:ext>
              </a:extLst>
            </p:cNvPr>
            <p:cNvSpPr/>
            <p:nvPr/>
          </p:nvSpPr>
          <p:spPr>
            <a:xfrm>
              <a:off x="8789639" y="3072840"/>
              <a:ext cx="437121" cy="437121"/>
            </a:xfrm>
            <a:prstGeom prst="ellipse">
              <a:avLst/>
            </a:prstGeom>
            <a:solidFill>
              <a:srgbClr val="DAD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EEB6E785-FAE3-4701-A6AB-F0AABBF8A7BE}"/>
                </a:ext>
              </a:extLst>
            </p:cNvPr>
            <p:cNvSpPr/>
            <p:nvPr/>
          </p:nvSpPr>
          <p:spPr>
            <a:xfrm>
              <a:off x="9344083" y="3072841"/>
              <a:ext cx="437121" cy="437121"/>
            </a:xfrm>
            <a:prstGeom prst="ellipse">
              <a:avLst/>
            </a:prstGeom>
            <a:solidFill>
              <a:srgbClr val="FCC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AB4ECB20-D660-4A73-9B3B-1FB81D651354}"/>
                </a:ext>
              </a:extLst>
            </p:cNvPr>
            <p:cNvSpPr/>
            <p:nvPr/>
          </p:nvSpPr>
          <p:spPr>
            <a:xfrm>
              <a:off x="9900449" y="3072842"/>
              <a:ext cx="437121" cy="437121"/>
            </a:xfrm>
            <a:prstGeom prst="ellipse">
              <a:avLst/>
            </a:prstGeom>
            <a:solidFill>
              <a:srgbClr val="FEE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7D6E64DC-CAD9-4D1E-89B7-A6B7F5C8DF80}"/>
                </a:ext>
              </a:extLst>
            </p:cNvPr>
            <p:cNvSpPr/>
            <p:nvPr/>
          </p:nvSpPr>
          <p:spPr>
            <a:xfrm>
              <a:off x="10452973" y="3072843"/>
              <a:ext cx="437121" cy="437121"/>
            </a:xfrm>
            <a:prstGeom prst="ellipse">
              <a:avLst/>
            </a:prstGeom>
            <a:solidFill>
              <a:srgbClr val="F0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7ED82ECB-021F-41E7-8707-BB12D3941B5F}"/>
                </a:ext>
              </a:extLst>
            </p:cNvPr>
            <p:cNvSpPr/>
            <p:nvPr/>
          </p:nvSpPr>
          <p:spPr>
            <a:xfrm>
              <a:off x="9900449" y="3580359"/>
              <a:ext cx="437121" cy="437121"/>
            </a:xfrm>
            <a:prstGeom prst="ellipse">
              <a:avLst/>
            </a:prstGeom>
            <a:solidFill>
              <a:srgbClr val="DAD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A7987781-2204-4669-8CCB-1EAB5A4A5CB0}"/>
                </a:ext>
              </a:extLst>
            </p:cNvPr>
            <p:cNvSpPr/>
            <p:nvPr/>
          </p:nvSpPr>
          <p:spPr>
            <a:xfrm>
              <a:off x="11009341" y="3072844"/>
              <a:ext cx="437121" cy="437121"/>
            </a:xfrm>
            <a:prstGeom prst="ellipse">
              <a:avLst/>
            </a:prstGeom>
            <a:solidFill>
              <a:srgbClr val="FEE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B06666BD-DBC8-4ED3-B082-FB275E7DF069}"/>
                </a:ext>
              </a:extLst>
            </p:cNvPr>
            <p:cNvSpPr/>
            <p:nvPr/>
          </p:nvSpPr>
          <p:spPr>
            <a:xfrm rot="5400000">
              <a:off x="10452974" y="3580361"/>
              <a:ext cx="437121" cy="437121"/>
            </a:xfrm>
            <a:prstGeom prst="ellipse">
              <a:avLst/>
            </a:prstGeom>
            <a:solidFill>
              <a:srgbClr val="DAD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493557D0-FFAF-4A80-B476-FDA4CB77C8B1}"/>
                </a:ext>
              </a:extLst>
            </p:cNvPr>
            <p:cNvSpPr/>
            <p:nvPr/>
          </p:nvSpPr>
          <p:spPr>
            <a:xfrm rot="5400000">
              <a:off x="9900448" y="4133708"/>
              <a:ext cx="437121" cy="437121"/>
            </a:xfrm>
            <a:prstGeom prst="ellipse">
              <a:avLst/>
            </a:prstGeom>
            <a:solidFill>
              <a:srgbClr val="FCC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C0E668E8-A491-42E8-9062-44E49935E6AB}"/>
                </a:ext>
              </a:extLst>
            </p:cNvPr>
            <p:cNvSpPr/>
            <p:nvPr/>
          </p:nvSpPr>
          <p:spPr>
            <a:xfrm rot="5400000">
              <a:off x="9344083" y="3580361"/>
              <a:ext cx="437121" cy="437121"/>
            </a:xfrm>
            <a:prstGeom prst="ellipse">
              <a:avLst/>
            </a:prstGeom>
            <a:solidFill>
              <a:srgbClr val="F0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336FF4EC-B381-41CE-84F5-712A2D1B1F1F}"/>
                </a:ext>
              </a:extLst>
            </p:cNvPr>
            <p:cNvSpPr/>
            <p:nvPr/>
          </p:nvSpPr>
          <p:spPr>
            <a:xfrm rot="5400000">
              <a:off x="11565710" y="3072845"/>
              <a:ext cx="437121" cy="437121"/>
            </a:xfrm>
            <a:prstGeom prst="ellipse">
              <a:avLst/>
            </a:prstGeom>
            <a:solidFill>
              <a:srgbClr val="DAD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9306A5E8-055E-4BC5-BB4C-92A91254CBF7}"/>
                </a:ext>
              </a:extLst>
            </p:cNvPr>
            <p:cNvSpPr/>
            <p:nvPr/>
          </p:nvSpPr>
          <p:spPr>
            <a:xfrm rot="5400000">
              <a:off x="9344084" y="4133709"/>
              <a:ext cx="437121" cy="437121"/>
            </a:xfrm>
            <a:prstGeom prst="ellipse">
              <a:avLst/>
            </a:prstGeom>
            <a:solidFill>
              <a:srgbClr val="FEE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2E4855B0-6066-44F5-8BE3-21942C416FC3}"/>
                </a:ext>
              </a:extLst>
            </p:cNvPr>
            <p:cNvSpPr/>
            <p:nvPr/>
          </p:nvSpPr>
          <p:spPr>
            <a:xfrm rot="5400000">
              <a:off x="8787714" y="3580360"/>
              <a:ext cx="437121" cy="437121"/>
            </a:xfrm>
            <a:prstGeom prst="ellipse">
              <a:avLst/>
            </a:prstGeom>
            <a:solidFill>
              <a:srgbClr val="FCC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9FB33BE9-B7A7-4162-9D1D-BAEE28DA0107}"/>
                </a:ext>
              </a:extLst>
            </p:cNvPr>
            <p:cNvSpPr/>
            <p:nvPr/>
          </p:nvSpPr>
          <p:spPr>
            <a:xfrm>
              <a:off x="8788564" y="4133707"/>
              <a:ext cx="437121" cy="437121"/>
            </a:xfrm>
            <a:prstGeom prst="ellipse">
              <a:avLst/>
            </a:prstGeom>
            <a:solidFill>
              <a:srgbClr val="F0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2DF9D972-7E5B-427E-A8D6-95D64032EBFD}"/>
                </a:ext>
              </a:extLst>
            </p:cNvPr>
            <p:cNvSpPr/>
            <p:nvPr/>
          </p:nvSpPr>
          <p:spPr>
            <a:xfrm>
              <a:off x="8787723" y="4691170"/>
              <a:ext cx="437121" cy="437121"/>
            </a:xfrm>
            <a:prstGeom prst="ellipse">
              <a:avLst/>
            </a:prstGeom>
            <a:solidFill>
              <a:srgbClr val="FEE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9A78AAFF-4D7A-443E-9FA6-015C9FC6DCE5}"/>
                </a:ext>
              </a:extLst>
            </p:cNvPr>
            <p:cNvSpPr/>
            <p:nvPr/>
          </p:nvSpPr>
          <p:spPr>
            <a:xfrm rot="5400000">
              <a:off x="8787724" y="5203628"/>
              <a:ext cx="437121" cy="437121"/>
            </a:xfrm>
            <a:prstGeom prst="ellipse">
              <a:avLst/>
            </a:prstGeom>
            <a:solidFill>
              <a:srgbClr val="DAD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4" name="Picture 33" descr="Logo&#10;&#10;Description automatically generated">
            <a:extLst>
              <a:ext uri="{FF2B5EF4-FFF2-40B4-BE49-F238E27FC236}">
                <a16:creationId xmlns:a16="http://schemas.microsoft.com/office/drawing/2014/main" id="{C768D638-5F28-4B13-BF96-0A3610DD5130}"/>
              </a:ext>
            </a:extLst>
          </p:cNvPr>
          <p:cNvPicPr>
            <a:picLocks noChangeAspect="1"/>
          </p:cNvPicPr>
          <p:nvPr userDrawn="1"/>
        </p:nvPicPr>
        <p:blipFill rotWithShape="1">
          <a:blip r:embed="rId14">
            <a:alphaModFix amt="9000"/>
            <a:duotone>
              <a:schemeClr val="accent5">
                <a:shade val="45000"/>
                <a:satMod val="135000"/>
              </a:schemeClr>
              <a:prstClr val="white"/>
            </a:duotone>
            <a:extLst>
              <a:ext uri="{28A0092B-C50C-407E-A947-70E740481C1C}">
                <a14:useLocalDpi xmlns:a14="http://schemas.microsoft.com/office/drawing/2010/main" val="0"/>
              </a:ext>
            </a:extLst>
          </a:blip>
          <a:srcRect l="-1" r="40928" b="42283"/>
          <a:stretch/>
        </p:blipFill>
        <p:spPr>
          <a:xfrm>
            <a:off x="4937782" y="1481499"/>
            <a:ext cx="7254218" cy="5387640"/>
          </a:xfrm>
          <a:prstGeom prst="rect">
            <a:avLst/>
          </a:prstGeom>
          <a:solidFill>
            <a:schemeClr val="bg1"/>
          </a:solidFill>
        </p:spPr>
      </p:pic>
      <p:sp>
        <p:nvSpPr>
          <p:cNvPr id="33" name="Rectangle 32">
            <a:extLst>
              <a:ext uri="{FF2B5EF4-FFF2-40B4-BE49-F238E27FC236}">
                <a16:creationId xmlns:a16="http://schemas.microsoft.com/office/drawing/2014/main" id="{A59F50C4-0818-4F1A-A6B4-B8C0F9AE8C11}"/>
              </a:ext>
            </a:extLst>
          </p:cNvPr>
          <p:cNvSpPr/>
          <p:nvPr userDrawn="1"/>
        </p:nvSpPr>
        <p:spPr>
          <a:xfrm>
            <a:off x="9857875" y="1"/>
            <a:ext cx="2334124" cy="427172"/>
          </a:xfrm>
          <a:prstGeom prst="rect">
            <a:avLst/>
          </a:prstGeom>
          <a:solidFill>
            <a:srgbClr val="91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bg1"/>
              </a:solidFill>
            </a:endParaRPr>
          </a:p>
        </p:txBody>
      </p:sp>
      <p:sp>
        <p:nvSpPr>
          <p:cNvPr id="2" name="Title Placeholder 1">
            <a:extLst>
              <a:ext uri="{FF2B5EF4-FFF2-40B4-BE49-F238E27FC236}">
                <a16:creationId xmlns:a16="http://schemas.microsoft.com/office/drawing/2014/main" id="{F14DD73C-C09D-4111-836B-A6038AF6CCB9}"/>
              </a:ext>
            </a:extLst>
          </p:cNvPr>
          <p:cNvSpPr>
            <a:spLocks noGrp="1"/>
          </p:cNvSpPr>
          <p:nvPr>
            <p:ph type="title"/>
          </p:nvPr>
        </p:nvSpPr>
        <p:spPr>
          <a:xfrm>
            <a:off x="838200" y="13303"/>
            <a:ext cx="10515600" cy="1294129"/>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88F8864C-2D9C-4076-902A-F12E9A794C6C}"/>
              </a:ext>
            </a:extLst>
          </p:cNvPr>
          <p:cNvSpPr>
            <a:spLocks noGrp="1"/>
          </p:cNvSpPr>
          <p:nvPr>
            <p:ph type="body" idx="1"/>
          </p:nvPr>
        </p:nvSpPr>
        <p:spPr>
          <a:xfrm>
            <a:off x="838200" y="1481499"/>
            <a:ext cx="10515600" cy="46954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DCF010-6E28-42C2-A850-F54D6665C1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1A2A98-C3A4-413E-9C0A-780221D1452E}" type="datetimeFigureOut">
              <a:rPr lang="en-GB" smtClean="0"/>
              <a:t>03/02/2021</a:t>
            </a:fld>
            <a:endParaRPr lang="en-GB"/>
          </a:p>
        </p:txBody>
      </p:sp>
      <p:sp>
        <p:nvSpPr>
          <p:cNvPr id="5" name="Footer Placeholder 4">
            <a:extLst>
              <a:ext uri="{FF2B5EF4-FFF2-40B4-BE49-F238E27FC236}">
                <a16:creationId xmlns:a16="http://schemas.microsoft.com/office/drawing/2014/main" id="{2E78E6DF-6017-4DC9-8310-013BAA2603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ABB39E9-A548-4C73-96D0-7F1BF8F850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BF7184-9033-44E7-B919-B3E0943C00B9}" type="slidenum">
              <a:rPr lang="en-GB" smtClean="0"/>
              <a:t>‹#›</a:t>
            </a:fld>
            <a:endParaRPr lang="en-GB"/>
          </a:p>
        </p:txBody>
      </p:sp>
      <p:sp>
        <p:nvSpPr>
          <p:cNvPr id="7" name="TextBox 6">
            <a:extLst>
              <a:ext uri="{FF2B5EF4-FFF2-40B4-BE49-F238E27FC236}">
                <a16:creationId xmlns:a16="http://schemas.microsoft.com/office/drawing/2014/main" id="{97394B64-8206-443B-B65A-D39AF6AF8A5D}"/>
              </a:ext>
            </a:extLst>
          </p:cNvPr>
          <p:cNvSpPr txBox="1"/>
          <p:nvPr userDrawn="1"/>
        </p:nvSpPr>
        <p:spPr>
          <a:xfrm>
            <a:off x="9761620" y="-160764"/>
            <a:ext cx="2102535" cy="707886"/>
          </a:xfrm>
          <a:prstGeom prst="rect">
            <a:avLst/>
          </a:prstGeom>
          <a:noFill/>
        </p:spPr>
        <p:txBody>
          <a:bodyPr wrap="square" rtlCol="0">
            <a:spAutoFit/>
          </a:bodyPr>
          <a:lstStyle/>
          <a:p>
            <a:pPr algn="r"/>
            <a:r>
              <a:rPr lang="en-US" sz="4000" b="1" dirty="0">
                <a:solidFill>
                  <a:schemeClr val="bg1"/>
                </a:solidFill>
                <a:latin typeface="Segoe UI" panose="020B0502040204020203" pitchFamily="34" charset="0"/>
                <a:cs typeface="Segoe UI" panose="020B0502040204020203" pitchFamily="34" charset="0"/>
              </a:rPr>
              <a:t>ICARO</a:t>
            </a:r>
            <a:r>
              <a:rPr lang="en-US" sz="4000" b="1" dirty="0">
                <a:ln>
                  <a:solidFill>
                    <a:schemeClr val="bg1"/>
                  </a:solidFill>
                </a:ln>
                <a:solidFill>
                  <a:srgbClr val="F1514A"/>
                </a:solidFill>
                <a:latin typeface="Segoe UI" panose="020B0502040204020203" pitchFamily="34" charset="0"/>
                <a:cs typeface="Segoe UI" panose="020B0502040204020203" pitchFamily="34" charset="0"/>
              </a:rPr>
              <a:t>3</a:t>
            </a:r>
            <a:endParaRPr lang="en-GB" sz="4000" b="1" dirty="0">
              <a:ln>
                <a:solidFill>
                  <a:schemeClr val="bg1"/>
                </a:solidFill>
              </a:ln>
              <a:solidFill>
                <a:srgbClr val="F1514A"/>
              </a:solidFill>
              <a:latin typeface="Segoe UI" panose="020B0502040204020203" pitchFamily="34" charset="0"/>
              <a:cs typeface="Segoe UI" panose="020B0502040204020203" pitchFamily="34" charset="0"/>
            </a:endParaRPr>
          </a:p>
        </p:txBody>
      </p:sp>
      <p:grpSp>
        <p:nvGrpSpPr>
          <p:cNvPr id="8" name="Group 7">
            <a:extLst>
              <a:ext uri="{FF2B5EF4-FFF2-40B4-BE49-F238E27FC236}">
                <a16:creationId xmlns:a16="http://schemas.microsoft.com/office/drawing/2014/main" id="{297E2AFB-2716-4EE0-BFBF-E20FCFA55368}"/>
              </a:ext>
            </a:extLst>
          </p:cNvPr>
          <p:cNvGrpSpPr/>
          <p:nvPr userDrawn="1"/>
        </p:nvGrpSpPr>
        <p:grpSpPr>
          <a:xfrm>
            <a:off x="11778408" y="13303"/>
            <a:ext cx="413591" cy="413591"/>
            <a:chOff x="14696" y="12076"/>
            <a:chExt cx="667734" cy="667734"/>
          </a:xfrm>
        </p:grpSpPr>
        <p:sp>
          <p:nvSpPr>
            <p:cNvPr id="9" name="Rectangle 8">
              <a:extLst>
                <a:ext uri="{FF2B5EF4-FFF2-40B4-BE49-F238E27FC236}">
                  <a16:creationId xmlns:a16="http://schemas.microsoft.com/office/drawing/2014/main" id="{80DFCB7D-49B3-45DC-B7CE-39B1C40B2DE3}"/>
                </a:ext>
              </a:extLst>
            </p:cNvPr>
            <p:cNvSpPr/>
            <p:nvPr/>
          </p:nvSpPr>
          <p:spPr>
            <a:xfrm>
              <a:off x="14696" y="12076"/>
              <a:ext cx="667734" cy="667734"/>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pic>
          <p:nvPicPr>
            <p:cNvPr id="10" name="Picture 9" descr="A picture containing food&#10;&#10;Description automatically generated">
              <a:extLst>
                <a:ext uri="{FF2B5EF4-FFF2-40B4-BE49-F238E27FC236}">
                  <a16:creationId xmlns:a16="http://schemas.microsoft.com/office/drawing/2014/main" id="{807A6484-8B6D-4DAC-AEA4-108A85A72263}"/>
                </a:ext>
              </a:extLst>
            </p:cNvPr>
            <p:cNvPicPr>
              <a:picLocks noChangeAspect="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4292" t="111" r="64175" b="-111"/>
            <a:stretch/>
          </p:blipFill>
          <p:spPr>
            <a:xfrm>
              <a:off x="14696" y="59116"/>
              <a:ext cx="667734" cy="558662"/>
            </a:xfrm>
            <a:prstGeom prst="rect">
              <a:avLst/>
            </a:prstGeom>
            <a:ln>
              <a:noFill/>
            </a:ln>
          </p:spPr>
        </p:pic>
        <p:sp>
          <p:nvSpPr>
            <p:cNvPr id="11" name="Rectangle: Rounded Corners 10">
              <a:extLst>
                <a:ext uri="{FF2B5EF4-FFF2-40B4-BE49-F238E27FC236}">
                  <a16:creationId xmlns:a16="http://schemas.microsoft.com/office/drawing/2014/main" id="{FB7DD103-9B70-4B9B-A431-86436F16E034}"/>
                </a:ext>
              </a:extLst>
            </p:cNvPr>
            <p:cNvSpPr/>
            <p:nvPr/>
          </p:nvSpPr>
          <p:spPr>
            <a:xfrm>
              <a:off x="14696" y="12076"/>
              <a:ext cx="667734" cy="667734"/>
            </a:xfrm>
            <a:prstGeom prst="roundRect">
              <a:avLst>
                <a:gd name="adj" fmla="val 1453"/>
              </a:avLst>
            </a:prstGeom>
            <a:noFill/>
            <a:ln w="19050">
              <a:solidFill>
                <a:srgbClr val="897A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2" name="Oval 11">
              <a:extLst>
                <a:ext uri="{FF2B5EF4-FFF2-40B4-BE49-F238E27FC236}">
                  <a16:creationId xmlns:a16="http://schemas.microsoft.com/office/drawing/2014/main" id="{10106D0A-85C3-47FC-B064-163EFE1A565A}"/>
                </a:ext>
              </a:extLst>
            </p:cNvPr>
            <p:cNvSpPr/>
            <p:nvPr/>
          </p:nvSpPr>
          <p:spPr>
            <a:xfrm>
              <a:off x="414755" y="18207"/>
              <a:ext cx="51785" cy="51785"/>
            </a:xfrm>
            <a:prstGeom prst="ellipse">
              <a:avLst/>
            </a:prstGeom>
            <a:solidFill>
              <a:srgbClr val="DAD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Oval 12">
              <a:extLst>
                <a:ext uri="{FF2B5EF4-FFF2-40B4-BE49-F238E27FC236}">
                  <a16:creationId xmlns:a16="http://schemas.microsoft.com/office/drawing/2014/main" id="{EB92C181-70DF-4809-ABE3-805BD1DD77D4}"/>
                </a:ext>
              </a:extLst>
            </p:cNvPr>
            <p:cNvSpPr/>
            <p:nvPr/>
          </p:nvSpPr>
          <p:spPr>
            <a:xfrm>
              <a:off x="480440" y="18207"/>
              <a:ext cx="51785" cy="51785"/>
            </a:xfrm>
            <a:prstGeom prst="ellipse">
              <a:avLst/>
            </a:prstGeom>
            <a:solidFill>
              <a:srgbClr val="FCC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Oval 13">
              <a:extLst>
                <a:ext uri="{FF2B5EF4-FFF2-40B4-BE49-F238E27FC236}">
                  <a16:creationId xmlns:a16="http://schemas.microsoft.com/office/drawing/2014/main" id="{EC122D86-D11A-4BD8-8BA0-8D5AB55C9170}"/>
                </a:ext>
              </a:extLst>
            </p:cNvPr>
            <p:cNvSpPr/>
            <p:nvPr/>
          </p:nvSpPr>
          <p:spPr>
            <a:xfrm>
              <a:off x="546125" y="18207"/>
              <a:ext cx="51785" cy="51785"/>
            </a:xfrm>
            <a:prstGeom prst="ellipse">
              <a:avLst/>
            </a:prstGeom>
            <a:solidFill>
              <a:srgbClr val="FEE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Oval 14">
              <a:extLst>
                <a:ext uri="{FF2B5EF4-FFF2-40B4-BE49-F238E27FC236}">
                  <a16:creationId xmlns:a16="http://schemas.microsoft.com/office/drawing/2014/main" id="{A5417316-B937-4C8A-B6CF-1BF784EBC73F}"/>
                </a:ext>
              </a:extLst>
            </p:cNvPr>
            <p:cNvSpPr/>
            <p:nvPr/>
          </p:nvSpPr>
          <p:spPr>
            <a:xfrm>
              <a:off x="611809" y="18207"/>
              <a:ext cx="51785" cy="51785"/>
            </a:xfrm>
            <a:prstGeom prst="ellipse">
              <a:avLst/>
            </a:prstGeom>
            <a:solidFill>
              <a:srgbClr val="F0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6" name="Oval 15">
              <a:extLst>
                <a:ext uri="{FF2B5EF4-FFF2-40B4-BE49-F238E27FC236}">
                  <a16:creationId xmlns:a16="http://schemas.microsoft.com/office/drawing/2014/main" id="{2C306B44-55EA-43E7-B74E-B257096575D9}"/>
                </a:ext>
              </a:extLst>
            </p:cNvPr>
            <p:cNvSpPr/>
            <p:nvPr/>
          </p:nvSpPr>
          <p:spPr>
            <a:xfrm rot="10800000">
              <a:off x="287360" y="621949"/>
              <a:ext cx="51785" cy="51785"/>
            </a:xfrm>
            <a:prstGeom prst="ellipse">
              <a:avLst/>
            </a:prstGeom>
            <a:solidFill>
              <a:srgbClr val="DAD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7" name="Oval 16">
              <a:extLst>
                <a:ext uri="{FF2B5EF4-FFF2-40B4-BE49-F238E27FC236}">
                  <a16:creationId xmlns:a16="http://schemas.microsoft.com/office/drawing/2014/main" id="{C96BEFBA-C6FB-4150-B405-E5E4D47672D7}"/>
                </a:ext>
              </a:extLst>
            </p:cNvPr>
            <p:cNvSpPr/>
            <p:nvPr/>
          </p:nvSpPr>
          <p:spPr>
            <a:xfrm rot="10800000">
              <a:off x="221675" y="621949"/>
              <a:ext cx="51785" cy="51785"/>
            </a:xfrm>
            <a:prstGeom prst="ellipse">
              <a:avLst/>
            </a:prstGeom>
            <a:solidFill>
              <a:srgbClr val="FCC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8" name="Oval 17">
              <a:extLst>
                <a:ext uri="{FF2B5EF4-FFF2-40B4-BE49-F238E27FC236}">
                  <a16:creationId xmlns:a16="http://schemas.microsoft.com/office/drawing/2014/main" id="{E2B8291F-4346-424F-A606-BABB594B63FC}"/>
                </a:ext>
              </a:extLst>
            </p:cNvPr>
            <p:cNvSpPr/>
            <p:nvPr/>
          </p:nvSpPr>
          <p:spPr>
            <a:xfrm rot="10800000">
              <a:off x="155762" y="621949"/>
              <a:ext cx="51785" cy="51785"/>
            </a:xfrm>
            <a:prstGeom prst="ellipse">
              <a:avLst/>
            </a:prstGeom>
            <a:solidFill>
              <a:srgbClr val="FEE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9" name="Oval 18">
              <a:extLst>
                <a:ext uri="{FF2B5EF4-FFF2-40B4-BE49-F238E27FC236}">
                  <a16:creationId xmlns:a16="http://schemas.microsoft.com/office/drawing/2014/main" id="{E91FA5C8-7DF4-4C86-AC0F-17EF6A5E702F}"/>
                </a:ext>
              </a:extLst>
            </p:cNvPr>
            <p:cNvSpPr/>
            <p:nvPr/>
          </p:nvSpPr>
          <p:spPr>
            <a:xfrm rot="10800000">
              <a:off x="90305" y="621949"/>
              <a:ext cx="51785" cy="51785"/>
            </a:xfrm>
            <a:prstGeom prst="ellipse">
              <a:avLst/>
            </a:prstGeom>
            <a:solidFill>
              <a:srgbClr val="F0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0" name="Oval 19">
              <a:extLst>
                <a:ext uri="{FF2B5EF4-FFF2-40B4-BE49-F238E27FC236}">
                  <a16:creationId xmlns:a16="http://schemas.microsoft.com/office/drawing/2014/main" id="{990BB3A3-B976-49F0-A69F-829CE81319A1}"/>
                </a:ext>
              </a:extLst>
            </p:cNvPr>
            <p:cNvSpPr/>
            <p:nvPr/>
          </p:nvSpPr>
          <p:spPr>
            <a:xfrm rot="10800000">
              <a:off x="155762" y="561823"/>
              <a:ext cx="51785" cy="51785"/>
            </a:xfrm>
            <a:prstGeom prst="ellipse">
              <a:avLst/>
            </a:prstGeom>
            <a:solidFill>
              <a:srgbClr val="DAD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1" name="Oval 20">
              <a:extLst>
                <a:ext uri="{FF2B5EF4-FFF2-40B4-BE49-F238E27FC236}">
                  <a16:creationId xmlns:a16="http://schemas.microsoft.com/office/drawing/2014/main" id="{D2469C8C-2E25-4583-AC59-AFE48BA824A2}"/>
                </a:ext>
              </a:extLst>
            </p:cNvPr>
            <p:cNvSpPr/>
            <p:nvPr/>
          </p:nvSpPr>
          <p:spPr>
            <a:xfrm flipH="1">
              <a:off x="221675" y="18705"/>
              <a:ext cx="51785" cy="51785"/>
            </a:xfrm>
            <a:prstGeom prst="ellipse">
              <a:avLst/>
            </a:prstGeom>
            <a:solidFill>
              <a:srgbClr val="DAD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2" name="Oval 21">
              <a:extLst>
                <a:ext uri="{FF2B5EF4-FFF2-40B4-BE49-F238E27FC236}">
                  <a16:creationId xmlns:a16="http://schemas.microsoft.com/office/drawing/2014/main" id="{26AEF16D-D4E5-48FE-BC16-35C90CE2D54C}"/>
                </a:ext>
              </a:extLst>
            </p:cNvPr>
            <p:cNvSpPr/>
            <p:nvPr/>
          </p:nvSpPr>
          <p:spPr>
            <a:xfrm flipH="1">
              <a:off x="155990" y="18705"/>
              <a:ext cx="51785" cy="51785"/>
            </a:xfrm>
            <a:prstGeom prst="ellipse">
              <a:avLst/>
            </a:prstGeom>
            <a:solidFill>
              <a:srgbClr val="FCC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3" name="Oval 22">
              <a:extLst>
                <a:ext uri="{FF2B5EF4-FFF2-40B4-BE49-F238E27FC236}">
                  <a16:creationId xmlns:a16="http://schemas.microsoft.com/office/drawing/2014/main" id="{BA6277D3-5168-4FCA-A8B8-13ABCE46C0F2}"/>
                </a:ext>
              </a:extLst>
            </p:cNvPr>
            <p:cNvSpPr/>
            <p:nvPr/>
          </p:nvSpPr>
          <p:spPr>
            <a:xfrm flipH="1">
              <a:off x="90305" y="18705"/>
              <a:ext cx="51785" cy="51785"/>
            </a:xfrm>
            <a:prstGeom prst="ellipse">
              <a:avLst/>
            </a:prstGeom>
            <a:solidFill>
              <a:srgbClr val="FEE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4" name="Oval 23">
              <a:extLst>
                <a:ext uri="{FF2B5EF4-FFF2-40B4-BE49-F238E27FC236}">
                  <a16:creationId xmlns:a16="http://schemas.microsoft.com/office/drawing/2014/main" id="{D2ABF1E9-A23F-41CE-B5F1-8A1262D5D56C}"/>
                </a:ext>
              </a:extLst>
            </p:cNvPr>
            <p:cNvSpPr/>
            <p:nvPr/>
          </p:nvSpPr>
          <p:spPr>
            <a:xfrm flipH="1">
              <a:off x="24620" y="18705"/>
              <a:ext cx="51785" cy="51785"/>
            </a:xfrm>
            <a:prstGeom prst="ellipse">
              <a:avLst/>
            </a:prstGeom>
            <a:solidFill>
              <a:srgbClr val="F0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5" name="Oval 24">
              <a:extLst>
                <a:ext uri="{FF2B5EF4-FFF2-40B4-BE49-F238E27FC236}">
                  <a16:creationId xmlns:a16="http://schemas.microsoft.com/office/drawing/2014/main" id="{D3A7AC6A-0112-426C-9E19-C7F2B021290C}"/>
                </a:ext>
              </a:extLst>
            </p:cNvPr>
            <p:cNvSpPr/>
            <p:nvPr/>
          </p:nvSpPr>
          <p:spPr>
            <a:xfrm flipH="1">
              <a:off x="24620" y="78830"/>
              <a:ext cx="51785" cy="51785"/>
            </a:xfrm>
            <a:prstGeom prst="ellipse">
              <a:avLst/>
            </a:prstGeom>
            <a:solidFill>
              <a:srgbClr val="DAD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6" name="Oval 25">
              <a:extLst>
                <a:ext uri="{FF2B5EF4-FFF2-40B4-BE49-F238E27FC236}">
                  <a16:creationId xmlns:a16="http://schemas.microsoft.com/office/drawing/2014/main" id="{980CB22B-70B4-448F-9802-B66C13635A7F}"/>
                </a:ext>
              </a:extLst>
            </p:cNvPr>
            <p:cNvSpPr/>
            <p:nvPr/>
          </p:nvSpPr>
          <p:spPr>
            <a:xfrm flipH="1">
              <a:off x="24620" y="136614"/>
              <a:ext cx="51785" cy="51785"/>
            </a:xfrm>
            <a:prstGeom prst="ellipse">
              <a:avLst/>
            </a:prstGeom>
            <a:solidFill>
              <a:srgbClr val="FCC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7" name="Oval 26">
              <a:extLst>
                <a:ext uri="{FF2B5EF4-FFF2-40B4-BE49-F238E27FC236}">
                  <a16:creationId xmlns:a16="http://schemas.microsoft.com/office/drawing/2014/main" id="{AC90E108-0336-4D0F-AF72-4D00D3BFAE21}"/>
                </a:ext>
              </a:extLst>
            </p:cNvPr>
            <p:cNvSpPr/>
            <p:nvPr/>
          </p:nvSpPr>
          <p:spPr>
            <a:xfrm flipH="1">
              <a:off x="24620" y="194397"/>
              <a:ext cx="51785" cy="51785"/>
            </a:xfrm>
            <a:prstGeom prst="ellipse">
              <a:avLst/>
            </a:prstGeom>
            <a:solidFill>
              <a:srgbClr val="FEE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8" name="Oval 27">
              <a:extLst>
                <a:ext uri="{FF2B5EF4-FFF2-40B4-BE49-F238E27FC236}">
                  <a16:creationId xmlns:a16="http://schemas.microsoft.com/office/drawing/2014/main" id="{B2ABF728-454F-4F98-A83B-5D4CE10EA698}"/>
                </a:ext>
              </a:extLst>
            </p:cNvPr>
            <p:cNvSpPr/>
            <p:nvPr/>
          </p:nvSpPr>
          <p:spPr>
            <a:xfrm flipH="1">
              <a:off x="611809" y="561823"/>
              <a:ext cx="51785" cy="51785"/>
            </a:xfrm>
            <a:prstGeom prst="ellipse">
              <a:avLst/>
            </a:prstGeom>
            <a:solidFill>
              <a:srgbClr val="FEE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9" name="Oval 28">
              <a:extLst>
                <a:ext uri="{FF2B5EF4-FFF2-40B4-BE49-F238E27FC236}">
                  <a16:creationId xmlns:a16="http://schemas.microsoft.com/office/drawing/2014/main" id="{31499856-29FC-413C-BA21-C8339675EE74}"/>
                </a:ext>
              </a:extLst>
            </p:cNvPr>
            <p:cNvSpPr/>
            <p:nvPr/>
          </p:nvSpPr>
          <p:spPr>
            <a:xfrm flipH="1">
              <a:off x="611809" y="621949"/>
              <a:ext cx="51785" cy="51785"/>
            </a:xfrm>
            <a:prstGeom prst="ellipse">
              <a:avLst/>
            </a:prstGeom>
            <a:solidFill>
              <a:srgbClr val="DAD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30" name="Oval 29">
              <a:extLst>
                <a:ext uri="{FF2B5EF4-FFF2-40B4-BE49-F238E27FC236}">
                  <a16:creationId xmlns:a16="http://schemas.microsoft.com/office/drawing/2014/main" id="{E024A148-EC0F-4A1E-B5D4-350FCE6CA2EB}"/>
                </a:ext>
              </a:extLst>
            </p:cNvPr>
            <p:cNvSpPr/>
            <p:nvPr/>
          </p:nvSpPr>
          <p:spPr>
            <a:xfrm flipH="1">
              <a:off x="546124" y="621949"/>
              <a:ext cx="51785" cy="51785"/>
            </a:xfrm>
            <a:prstGeom prst="ellipse">
              <a:avLst/>
            </a:prstGeom>
            <a:solidFill>
              <a:srgbClr val="FCC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31" name="Oval 30">
              <a:extLst>
                <a:ext uri="{FF2B5EF4-FFF2-40B4-BE49-F238E27FC236}">
                  <a16:creationId xmlns:a16="http://schemas.microsoft.com/office/drawing/2014/main" id="{07145135-513C-4FB2-A8FC-1A6B7D53BD97}"/>
                </a:ext>
              </a:extLst>
            </p:cNvPr>
            <p:cNvSpPr/>
            <p:nvPr/>
          </p:nvSpPr>
          <p:spPr>
            <a:xfrm flipH="1">
              <a:off x="611809" y="78830"/>
              <a:ext cx="51785" cy="51785"/>
            </a:xfrm>
            <a:prstGeom prst="ellipse">
              <a:avLst/>
            </a:prstGeom>
            <a:solidFill>
              <a:srgbClr val="DAD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32" name="Oval 31">
              <a:extLst>
                <a:ext uri="{FF2B5EF4-FFF2-40B4-BE49-F238E27FC236}">
                  <a16:creationId xmlns:a16="http://schemas.microsoft.com/office/drawing/2014/main" id="{BB1D1F79-F3A1-430E-B90D-AB27592FC7D7}"/>
                </a:ext>
              </a:extLst>
            </p:cNvPr>
            <p:cNvSpPr/>
            <p:nvPr/>
          </p:nvSpPr>
          <p:spPr>
            <a:xfrm rot="10800000">
              <a:off x="24392" y="621949"/>
              <a:ext cx="51785" cy="51785"/>
            </a:xfrm>
            <a:prstGeom prst="ellipse">
              <a:avLst/>
            </a:prstGeom>
            <a:solidFill>
              <a:srgbClr val="FEE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36" name="Rectangle 35">
            <a:extLst>
              <a:ext uri="{FF2B5EF4-FFF2-40B4-BE49-F238E27FC236}">
                <a16:creationId xmlns:a16="http://schemas.microsoft.com/office/drawing/2014/main" id="{E1D6A835-E52A-454E-8074-9BE64179F74E}"/>
              </a:ext>
            </a:extLst>
          </p:cNvPr>
          <p:cNvSpPr/>
          <p:nvPr userDrawn="1"/>
        </p:nvSpPr>
        <p:spPr>
          <a:xfrm>
            <a:off x="9970168" y="5085346"/>
            <a:ext cx="2221832" cy="177265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Video / Profile Photo Area</a:t>
            </a:r>
            <a:endParaRPr lang="en-GB" dirty="0"/>
          </a:p>
        </p:txBody>
      </p:sp>
    </p:spTree>
    <p:extLst>
      <p:ext uri="{BB962C8B-B14F-4D97-AF65-F5344CB8AC3E}">
        <p14:creationId xmlns:p14="http://schemas.microsoft.com/office/powerpoint/2010/main" val="1045960072"/>
      </p:ext>
    </p:extLst>
  </p:cSld>
  <p:clrMap bg1="lt1" tx1="dk1" bg2="lt2" tx2="dk2" accent1="accent1" accent2="accent2" accent3="accent3" accent4="accent4" accent5="accent5" accent6="accent6" hlink="hlink" folHlink="folHlink"/>
  <p:sldLayoutIdLst>
    <p:sldLayoutId id="2147483683"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4" r:id="rId12"/>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microsoft.com/office/2007/relationships/media" Target="../media/media3.m4a"/><Relationship Id="rId1" Type="http://schemas.openxmlformats.org/officeDocument/2006/relationships/audio" Target="NULL" TargetMode="Externa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7.png"/><Relationship Id="rId10" Type="http://schemas.openxmlformats.org/officeDocument/2006/relationships/image" Target="../media/image10.emf"/><Relationship Id="rId4" Type="http://schemas.openxmlformats.org/officeDocument/2006/relationships/notesSlide" Target="../notesSlides/notesSlide3.xml"/><Relationship Id="rId9" Type="http://schemas.openxmlformats.org/officeDocument/2006/relationships/image" Target="../media/image9.e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6.png"/><Relationship Id="rId2" Type="http://schemas.microsoft.com/office/2007/relationships/media" Target="../media/media6.m4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7BDDCC31-34F5-4576-9262-5F5C029AF49C}"/>
              </a:ext>
            </a:extLst>
          </p:cNvPr>
          <p:cNvSpPr>
            <a:spLocks noGrp="1"/>
          </p:cNvSpPr>
          <p:nvPr>
            <p:ph type="subTitle" idx="1"/>
          </p:nvPr>
        </p:nvSpPr>
        <p:spPr>
          <a:xfrm>
            <a:off x="243345" y="4168877"/>
            <a:ext cx="5265669" cy="2212257"/>
          </a:xfrm>
        </p:spPr>
        <p:txBody>
          <a:bodyPr>
            <a:normAutofit fontScale="92500" lnSpcReduction="10000"/>
          </a:bodyPr>
          <a:lstStyle/>
          <a:p>
            <a:pPr>
              <a:lnSpc>
                <a:spcPct val="100000"/>
              </a:lnSpc>
            </a:pPr>
            <a:r>
              <a:rPr lang="en-GB" sz="2000" dirty="0"/>
              <a:t>National Military Medical Clinical </a:t>
            </a:r>
            <a:r>
              <a:rPr lang="en-GB" sz="2000" dirty="0" err="1"/>
              <a:t>Center</a:t>
            </a:r>
            <a:r>
              <a:rPr lang="en-GB" sz="2000" dirty="0"/>
              <a:t> </a:t>
            </a:r>
          </a:p>
          <a:p>
            <a:pPr>
              <a:lnSpc>
                <a:spcPct val="100000"/>
              </a:lnSpc>
            </a:pPr>
            <a:r>
              <a:rPr lang="en-GB" sz="2000" dirty="0"/>
              <a:t>"Main Military Clinical Hospital“, Kyiv, Ukraine</a:t>
            </a:r>
          </a:p>
          <a:p>
            <a:pPr>
              <a:lnSpc>
                <a:spcPct val="100000"/>
              </a:lnSpc>
            </a:pPr>
            <a:r>
              <a:rPr lang="en-US" sz="2000" dirty="0"/>
              <a:t>Elena </a:t>
            </a:r>
            <a:r>
              <a:rPr lang="en-US" sz="2000" dirty="0" err="1"/>
              <a:t>Yermilova</a:t>
            </a:r>
            <a:r>
              <a:rPr lang="en-US" sz="2000" dirty="0"/>
              <a:t>, Head of the Radiation Therapy Department </a:t>
            </a:r>
          </a:p>
          <a:p>
            <a:pPr>
              <a:lnSpc>
                <a:spcPct val="100000"/>
              </a:lnSpc>
            </a:pPr>
            <a:r>
              <a:rPr lang="en-US" sz="2000" dirty="0"/>
              <a:t>Oksana </a:t>
            </a:r>
            <a:r>
              <a:rPr lang="en-US" sz="2000" dirty="0" err="1"/>
              <a:t>Kozak</a:t>
            </a:r>
            <a:r>
              <a:rPr lang="en-US" sz="2000" dirty="0"/>
              <a:t>, PhD, medical physicist</a:t>
            </a:r>
          </a:p>
          <a:p>
            <a:pPr>
              <a:lnSpc>
                <a:spcPct val="100000"/>
              </a:lnSpc>
            </a:pPr>
            <a:r>
              <a:rPr lang="en-US" sz="2000" dirty="0" err="1"/>
              <a:t>Anastasiia</a:t>
            </a:r>
            <a:r>
              <a:rPr lang="en-US" sz="2000" dirty="0"/>
              <a:t> </a:t>
            </a:r>
            <a:r>
              <a:rPr lang="en-US" sz="2000" dirty="0" err="1"/>
              <a:t>Karnaukhova</a:t>
            </a:r>
            <a:r>
              <a:rPr lang="en-US" sz="2000" dirty="0"/>
              <a:t>, medical physicist</a:t>
            </a:r>
            <a:endParaRPr lang="en-GB" sz="2000" dirty="0"/>
          </a:p>
        </p:txBody>
      </p:sp>
      <p:pic>
        <p:nvPicPr>
          <p:cNvPr id="9" name="Рисунок 8">
            <a:extLst>
              <a:ext uri="{FF2B5EF4-FFF2-40B4-BE49-F238E27FC236}">
                <a16:creationId xmlns:a16="http://schemas.microsoft.com/office/drawing/2014/main" id="{E821B263-E51C-4C63-A8E5-39112F886690}"/>
              </a:ext>
            </a:extLst>
          </p:cNvPr>
          <p:cNvPicPr>
            <a:picLocks noGrp="1" noChangeAspect="1"/>
          </p:cNvPicPr>
          <p:nvPr>
            <p:ph type="pic" sz="quarter" idx="13"/>
          </p:nvPr>
        </p:nvPicPr>
        <p:blipFill>
          <a:blip r:embed="rId5"/>
          <a:srcRect l="4611" r="4611"/>
          <a:stretch>
            <a:fillRect/>
          </a:stretch>
        </p:blipFill>
        <p:spPr>
          <a:xfrm>
            <a:off x="5709366" y="860426"/>
            <a:ext cx="6318250" cy="4160837"/>
          </a:xfrm>
          <a:prstGeom prst="rect">
            <a:avLst/>
          </a:prstGeom>
        </p:spPr>
      </p:pic>
      <p:sp>
        <p:nvSpPr>
          <p:cNvPr id="7" name="Заголовок 6">
            <a:extLst>
              <a:ext uri="{FF2B5EF4-FFF2-40B4-BE49-F238E27FC236}">
                <a16:creationId xmlns:a16="http://schemas.microsoft.com/office/drawing/2014/main" id="{D7D98EB2-8BB0-4F11-AF8B-66990365B75A}"/>
              </a:ext>
            </a:extLst>
          </p:cNvPr>
          <p:cNvSpPr>
            <a:spLocks noGrp="1"/>
          </p:cNvSpPr>
          <p:nvPr>
            <p:ph type="ctrTitle"/>
          </p:nvPr>
        </p:nvSpPr>
        <p:spPr>
          <a:xfrm>
            <a:off x="243345" y="980694"/>
            <a:ext cx="5265669" cy="3025567"/>
          </a:xfrm>
        </p:spPr>
        <p:txBody>
          <a:bodyPr>
            <a:normAutofit/>
          </a:bodyPr>
          <a:lstStyle/>
          <a:p>
            <a:r>
              <a:rPr lang="en-US" dirty="0"/>
              <a:t>Concomitant boost in preoperative radiation of rectal cancer  </a:t>
            </a:r>
            <a:r>
              <a:rPr lang="en-US" sz="2800" dirty="0"/>
              <a:t>Indico #3</a:t>
            </a:r>
            <a:endParaRPr lang="ru-RU" sz="2800" dirty="0"/>
          </a:p>
        </p:txBody>
      </p:sp>
      <p:pic>
        <p:nvPicPr>
          <p:cNvPr id="2" name="Рисунок 1"/>
          <p:cNvPicPr>
            <a:picLocks noChangeAspect="1"/>
          </p:cNvPicPr>
          <p:nvPr/>
        </p:nvPicPr>
        <p:blipFill>
          <a:blip r:embed="rId6"/>
          <a:stretch>
            <a:fillRect/>
          </a:stretch>
        </p:blipFill>
        <p:spPr>
          <a:xfrm>
            <a:off x="10814432" y="5071717"/>
            <a:ext cx="1359526" cy="1786283"/>
          </a:xfrm>
          <a:prstGeom prst="rect">
            <a:avLst/>
          </a:prstGeom>
        </p:spPr>
      </p:pic>
      <p:pic>
        <p:nvPicPr>
          <p:cNvPr id="8" name="Звук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68556" y="6858000"/>
            <a:ext cx="487362" cy="487362"/>
          </a:xfrm>
          <a:prstGeom prst="rect">
            <a:avLst/>
          </a:prstGeom>
        </p:spPr>
      </p:pic>
    </p:spTree>
    <p:extLst>
      <p:ext uri="{BB962C8B-B14F-4D97-AF65-F5344CB8AC3E}">
        <p14:creationId xmlns:p14="http://schemas.microsoft.com/office/powerpoint/2010/main" val="3144513853"/>
      </p:ext>
    </p:extLst>
  </p:cSld>
  <p:clrMapOvr>
    <a:masterClrMapping/>
  </p:clrMapOvr>
  <mc:AlternateContent xmlns:mc="http://schemas.openxmlformats.org/markup-compatibility/2006" xmlns:p14="http://schemas.microsoft.com/office/powerpoint/2010/main">
    <mc:Choice Requires="p14">
      <p:transition spd="slow" p14:dur="2000" advTm="22598"/>
    </mc:Choice>
    <mc:Fallback xmlns="">
      <p:transition spd="slow" advTm="22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CEE5D-1E88-402D-A41F-FD80CC87F631}"/>
              </a:ext>
            </a:extLst>
          </p:cNvPr>
          <p:cNvSpPr>
            <a:spLocks noGrp="1"/>
          </p:cNvSpPr>
          <p:nvPr>
            <p:ph type="title"/>
          </p:nvPr>
        </p:nvSpPr>
        <p:spPr/>
        <p:txBody>
          <a:bodyPr/>
          <a:lstStyle/>
          <a:p>
            <a:r>
              <a:rPr lang="en-US" dirty="0"/>
              <a:t>INTRODUCTION</a:t>
            </a:r>
            <a:endParaRPr lang="en-GB" dirty="0"/>
          </a:p>
        </p:txBody>
      </p:sp>
      <p:sp>
        <p:nvSpPr>
          <p:cNvPr id="3" name="Content Placeholder 2">
            <a:extLst>
              <a:ext uri="{FF2B5EF4-FFF2-40B4-BE49-F238E27FC236}">
                <a16:creationId xmlns:a16="http://schemas.microsoft.com/office/drawing/2014/main" id="{02EC6850-762E-4FA4-B730-FDBF87C7821D}"/>
              </a:ext>
            </a:extLst>
          </p:cNvPr>
          <p:cNvSpPr>
            <a:spLocks noGrp="1"/>
          </p:cNvSpPr>
          <p:nvPr>
            <p:ph idx="1"/>
          </p:nvPr>
        </p:nvSpPr>
        <p:spPr>
          <a:xfrm>
            <a:off x="619259" y="1120890"/>
            <a:ext cx="11229304" cy="4695464"/>
          </a:xfrm>
        </p:spPr>
        <p:txBody>
          <a:bodyPr>
            <a:normAutofit/>
          </a:bodyPr>
          <a:lstStyle/>
          <a:p>
            <a:pPr algn="just"/>
            <a:r>
              <a:rPr lang="en-US" b="1" dirty="0"/>
              <a:t>Rectal cancer ranks 4th in the causes of death from cancer in the population of Ukraine.</a:t>
            </a:r>
          </a:p>
          <a:p>
            <a:pPr algn="just"/>
            <a:r>
              <a:rPr lang="en-US" b="1" dirty="0"/>
              <a:t>Pre-surgical radiation therapy for rectal cancer patients is widespread in Ukraine.</a:t>
            </a:r>
          </a:p>
          <a:p>
            <a:pPr algn="just"/>
            <a:r>
              <a:rPr lang="en-US" b="1" dirty="0"/>
              <a:t>Gamma therapy devices with a cobalt source are still the main source of radiation for patients in Ukraine.</a:t>
            </a:r>
          </a:p>
          <a:p>
            <a:pPr algn="just"/>
            <a:r>
              <a:rPr lang="en-US" b="1" dirty="0">
                <a:solidFill>
                  <a:schemeClr val="accent1">
                    <a:lumMod val="50000"/>
                  </a:schemeClr>
                </a:solidFill>
              </a:rPr>
              <a:t>The aim of our work was to assess the degree of tumor regression after irradiation using an additional local dose of 0.3 Gy per irradiation session in comparison with the standard fractionation of 2 Gy in pre-surgical irradiation of rectal cancer.</a:t>
            </a:r>
          </a:p>
          <a:p>
            <a:endParaRPr lang="en-US" b="1" dirty="0"/>
          </a:p>
          <a:p>
            <a:endParaRPr lang="en-GB" b="1" dirty="0"/>
          </a:p>
        </p:txBody>
      </p:sp>
      <p:pic>
        <p:nvPicPr>
          <p:cNvPr id="4" name="Рисунок 3"/>
          <p:cNvPicPr>
            <a:picLocks noChangeAspect="1"/>
          </p:cNvPicPr>
          <p:nvPr/>
        </p:nvPicPr>
        <p:blipFill>
          <a:blip r:embed="rId5"/>
          <a:stretch>
            <a:fillRect/>
          </a:stretch>
        </p:blipFill>
        <p:spPr>
          <a:xfrm>
            <a:off x="10832474" y="5092405"/>
            <a:ext cx="1359526" cy="1765595"/>
          </a:xfrm>
          <a:prstGeom prst="rect">
            <a:avLst/>
          </a:prstGeom>
        </p:spPr>
      </p:pic>
      <p:pic>
        <p:nvPicPr>
          <p:cNvPr id="7" name="Звук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flipV="1">
            <a:off x="11488738" y="6652470"/>
            <a:ext cx="487362" cy="50334"/>
          </a:xfrm>
          <a:prstGeom prst="rect">
            <a:avLst/>
          </a:prstGeom>
        </p:spPr>
      </p:pic>
    </p:spTree>
    <p:extLst>
      <p:ext uri="{BB962C8B-B14F-4D97-AF65-F5344CB8AC3E}">
        <p14:creationId xmlns:p14="http://schemas.microsoft.com/office/powerpoint/2010/main" val="1101770831"/>
      </p:ext>
    </p:extLst>
  </p:cSld>
  <p:clrMapOvr>
    <a:masterClrMapping/>
  </p:clrMapOvr>
  <mc:AlternateContent xmlns:mc="http://schemas.openxmlformats.org/markup-compatibility/2006" xmlns:p14="http://schemas.microsoft.com/office/powerpoint/2010/main">
    <mc:Choice Requires="p14">
      <p:transition spd="slow" p14:dur="2000" advTm="60718"/>
    </mc:Choice>
    <mc:Fallback xmlns="">
      <p:transition spd="slow" advTm="60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CEE5D-1E88-402D-A41F-FD80CC87F631}"/>
              </a:ext>
            </a:extLst>
          </p:cNvPr>
          <p:cNvSpPr>
            <a:spLocks noGrp="1"/>
          </p:cNvSpPr>
          <p:nvPr>
            <p:ph type="title"/>
          </p:nvPr>
        </p:nvSpPr>
        <p:spPr/>
        <p:txBody>
          <a:bodyPr/>
          <a:lstStyle/>
          <a:p>
            <a:r>
              <a:rPr lang="en-US" dirty="0"/>
              <a:t>METHODS</a:t>
            </a:r>
            <a:endParaRPr lang="en-GB" dirty="0"/>
          </a:p>
        </p:txBody>
      </p:sp>
      <p:sp>
        <p:nvSpPr>
          <p:cNvPr id="7" name="Прямоугольник 6"/>
          <p:cNvSpPr/>
          <p:nvPr/>
        </p:nvSpPr>
        <p:spPr>
          <a:xfrm>
            <a:off x="485333" y="962628"/>
            <a:ext cx="7485709" cy="523220"/>
          </a:xfrm>
          <a:prstGeom prst="rect">
            <a:avLst/>
          </a:prstGeom>
        </p:spPr>
        <p:txBody>
          <a:bodyPr wrap="square">
            <a:spAutoFit/>
          </a:bodyPr>
          <a:lstStyle/>
          <a:p>
            <a:pPr marL="285750" indent="-285750" algn="just">
              <a:buFont typeface="Arial" panose="020B0604020202020204" pitchFamily="34" charset="0"/>
              <a:buChar char="•"/>
            </a:pPr>
            <a:r>
              <a:rPr lang="en-US" sz="1400" b="1" dirty="0"/>
              <a:t>Patients are irradiated using a gamma therapeutic apparatus</a:t>
            </a:r>
            <a:r>
              <a:rPr lang="ru-RU" sz="1400" b="1" dirty="0"/>
              <a:t> </a:t>
            </a:r>
            <a:r>
              <a:rPr lang="en-US" sz="1400" b="1" dirty="0"/>
              <a:t>“THERATRON 780-C” (</a:t>
            </a:r>
            <a:r>
              <a:rPr lang="uk-UA" sz="1400" b="1" baseline="30000" dirty="0"/>
              <a:t>60</a:t>
            </a:r>
            <a:r>
              <a:rPr lang="uk-UA" sz="1400" b="1" dirty="0"/>
              <a:t>Co </a:t>
            </a:r>
            <a:r>
              <a:rPr lang="en-US" sz="1400" b="1" dirty="0"/>
              <a:t>source)</a:t>
            </a:r>
            <a:endParaRPr lang="ru-RU" sz="1400" b="1" dirty="0"/>
          </a:p>
          <a:p>
            <a:pPr marL="285750" indent="-285750" algn="just">
              <a:buFont typeface="Arial" panose="020B0604020202020204" pitchFamily="34" charset="0"/>
              <a:buChar char="•"/>
            </a:pPr>
            <a:r>
              <a:rPr lang="en-US" sz="1400" b="1" dirty="0"/>
              <a:t>Dosimetry</a:t>
            </a:r>
            <a:r>
              <a:rPr lang="ru-RU" sz="1400" b="1" dirty="0"/>
              <a:t>с</a:t>
            </a:r>
            <a:r>
              <a:rPr lang="en-US" sz="1400" b="1" dirty="0"/>
              <a:t> plans was carried out using the "</a:t>
            </a:r>
            <a:r>
              <a:rPr lang="en-US" sz="1400" b="1" dirty="0" err="1"/>
              <a:t>TheraPlan</a:t>
            </a:r>
            <a:r>
              <a:rPr lang="en-US" sz="1400" b="1" dirty="0"/>
              <a:t>+" Treatment Planning System</a:t>
            </a:r>
            <a:endParaRPr lang="ru-RU" sz="1400" b="1" dirty="0"/>
          </a:p>
        </p:txBody>
      </p:sp>
      <p:pic>
        <p:nvPicPr>
          <p:cNvPr id="4" name="Рисунок 3"/>
          <p:cNvPicPr>
            <a:picLocks noChangeAspect="1"/>
          </p:cNvPicPr>
          <p:nvPr/>
        </p:nvPicPr>
        <p:blipFill>
          <a:blip r:embed="rId5"/>
          <a:stretch>
            <a:fillRect/>
          </a:stretch>
        </p:blipFill>
        <p:spPr>
          <a:xfrm>
            <a:off x="8181812" y="748918"/>
            <a:ext cx="3997410" cy="2573831"/>
          </a:xfrm>
          <a:prstGeom prst="rect">
            <a:avLst/>
          </a:prstGeom>
        </p:spPr>
      </p:pic>
      <p:pic>
        <p:nvPicPr>
          <p:cNvPr id="8" name="Рисунок 7"/>
          <p:cNvPicPr>
            <a:picLocks noChangeAspect="1"/>
          </p:cNvPicPr>
          <p:nvPr/>
        </p:nvPicPr>
        <p:blipFill>
          <a:blip r:embed="rId6"/>
          <a:stretch>
            <a:fillRect/>
          </a:stretch>
        </p:blipFill>
        <p:spPr>
          <a:xfrm>
            <a:off x="8181812" y="3333423"/>
            <a:ext cx="1620331" cy="746871"/>
          </a:xfrm>
          <a:prstGeom prst="rect">
            <a:avLst/>
          </a:prstGeom>
        </p:spPr>
      </p:pic>
      <p:sp>
        <p:nvSpPr>
          <p:cNvPr id="10" name="Прямоугольник 9"/>
          <p:cNvSpPr/>
          <p:nvPr/>
        </p:nvSpPr>
        <p:spPr>
          <a:xfrm>
            <a:off x="298197" y="1413417"/>
            <a:ext cx="7485709" cy="2631490"/>
          </a:xfrm>
          <a:prstGeom prst="rect">
            <a:avLst/>
          </a:prstGeom>
        </p:spPr>
        <p:txBody>
          <a:bodyPr wrap="square">
            <a:spAutoFit/>
          </a:bodyPr>
          <a:lstStyle/>
          <a:p>
            <a:pPr algn="just"/>
            <a:r>
              <a:rPr lang="en-US" sz="1500" b="1" u="sng" dirty="0"/>
              <a:t>Patient groups</a:t>
            </a:r>
            <a:r>
              <a:rPr lang="ru-RU" sz="1500" b="1" u="sng" dirty="0"/>
              <a:t>:</a:t>
            </a:r>
            <a:endParaRPr lang="en-US" sz="1500" b="1" u="sng" dirty="0"/>
          </a:p>
          <a:p>
            <a:pPr algn="just"/>
            <a:r>
              <a:rPr lang="en-US" sz="1500" b="1" dirty="0"/>
              <a:t>The study involved 39 patients with histologically confirmed diagnosis of rectal cancer and the same clinical status.</a:t>
            </a:r>
            <a:endParaRPr lang="ru-RU" sz="1500" b="1" dirty="0"/>
          </a:p>
          <a:p>
            <a:pPr algn="just"/>
            <a:r>
              <a:rPr lang="en-US" sz="1500" b="1" dirty="0"/>
              <a:t>According to CT and MRI: </a:t>
            </a:r>
            <a:endParaRPr lang="ru-RU" sz="1500" b="1" dirty="0"/>
          </a:p>
          <a:p>
            <a:pPr algn="just"/>
            <a:r>
              <a:rPr lang="en-US" sz="1500" b="1" dirty="0"/>
              <a:t>abnormal lymph nodes were not found in 17 patients; 22 patients were diagnosed with from one to two affected lymph nodes in the iliac region</a:t>
            </a:r>
            <a:r>
              <a:rPr lang="ru-RU" sz="1500" b="1" dirty="0"/>
              <a:t> (</a:t>
            </a:r>
            <a:r>
              <a:rPr lang="en-US" sz="1500" b="1" dirty="0"/>
              <a:t>N1-N2)</a:t>
            </a:r>
            <a:r>
              <a:rPr lang="ru-RU" sz="1500" b="1" dirty="0"/>
              <a:t>.</a:t>
            </a:r>
          </a:p>
          <a:p>
            <a:pPr algn="just"/>
            <a:r>
              <a:rPr lang="en-US" sz="1500" b="1" dirty="0"/>
              <a:t>Tumor sizes ranged from T1 to T3. </a:t>
            </a:r>
            <a:endParaRPr lang="ru-RU" sz="1500" b="1" dirty="0"/>
          </a:p>
          <a:p>
            <a:pPr algn="just"/>
            <a:r>
              <a:rPr lang="en-US" sz="1500" b="1" dirty="0"/>
              <a:t>No distant metastases were found</a:t>
            </a:r>
            <a:r>
              <a:rPr lang="ru-RU" sz="1500" b="1" dirty="0"/>
              <a:t> (</a:t>
            </a:r>
            <a:r>
              <a:rPr lang="en-US" sz="1500" b="1" dirty="0"/>
              <a:t>M0</a:t>
            </a:r>
            <a:r>
              <a:rPr lang="ru-RU" sz="1500" b="1" dirty="0"/>
              <a:t>)</a:t>
            </a:r>
            <a:r>
              <a:rPr lang="en-US" sz="1500" b="1" dirty="0"/>
              <a:t>.</a:t>
            </a:r>
          </a:p>
          <a:p>
            <a:pPr algn="just"/>
            <a:r>
              <a:rPr lang="en-US" sz="1500" b="1" dirty="0"/>
              <a:t>The patients were divided into two randomized groups (group I :19 people and group II : 20 people) according to a random sample.</a:t>
            </a:r>
            <a:endParaRPr lang="ru-RU" sz="1500" b="1" dirty="0"/>
          </a:p>
          <a:p>
            <a:pPr algn="just"/>
            <a:endParaRPr lang="ru-RU" sz="1500" b="1" u="sng" dirty="0"/>
          </a:p>
        </p:txBody>
      </p:sp>
      <p:sp>
        <p:nvSpPr>
          <p:cNvPr id="11" name="Прямоугольник 10"/>
          <p:cNvSpPr/>
          <p:nvPr/>
        </p:nvSpPr>
        <p:spPr>
          <a:xfrm>
            <a:off x="298197" y="3791692"/>
            <a:ext cx="3040621" cy="738664"/>
          </a:xfrm>
          <a:prstGeom prst="rect">
            <a:avLst/>
          </a:prstGeom>
        </p:spPr>
        <p:txBody>
          <a:bodyPr wrap="square">
            <a:spAutoFit/>
          </a:bodyPr>
          <a:lstStyle/>
          <a:p>
            <a:pPr algn="ctr"/>
            <a:r>
              <a:rPr lang="en-US" sz="1400" b="1" u="sng" dirty="0"/>
              <a:t>Group I</a:t>
            </a:r>
          </a:p>
          <a:p>
            <a:pPr marL="285750" indent="-285750" algn="just">
              <a:buFont typeface="Arial" panose="020B0604020202020204" pitchFamily="34" charset="0"/>
              <a:buChar char="•"/>
            </a:pPr>
            <a:r>
              <a:rPr lang="en-US" sz="1400" b="1" dirty="0"/>
              <a:t>2 Gy x 23 </a:t>
            </a:r>
            <a:r>
              <a:rPr lang="en-US" sz="1400" b="1" dirty="0" err="1"/>
              <a:t>fr.</a:t>
            </a:r>
            <a:r>
              <a:rPr lang="en-US" sz="1400" b="1" dirty="0"/>
              <a:t>, in total 46 Gy for the whole pelvis (opposite fields)</a:t>
            </a:r>
          </a:p>
        </p:txBody>
      </p:sp>
      <p:sp>
        <p:nvSpPr>
          <p:cNvPr id="13" name="Прямоугольник 12"/>
          <p:cNvSpPr/>
          <p:nvPr/>
        </p:nvSpPr>
        <p:spPr>
          <a:xfrm>
            <a:off x="4105377" y="3523664"/>
            <a:ext cx="3772097" cy="1631216"/>
          </a:xfrm>
          <a:prstGeom prst="rect">
            <a:avLst/>
          </a:prstGeom>
        </p:spPr>
        <p:txBody>
          <a:bodyPr wrap="square">
            <a:spAutoFit/>
          </a:bodyPr>
          <a:lstStyle/>
          <a:p>
            <a:pPr algn="ctr"/>
            <a:r>
              <a:rPr lang="en-US" sz="1400" b="1" u="sng" dirty="0"/>
              <a:t>Group II</a:t>
            </a:r>
          </a:p>
          <a:p>
            <a:pPr marL="285750" indent="-285750" algn="just">
              <a:buFont typeface="Arial" panose="020B0604020202020204" pitchFamily="34" charset="0"/>
              <a:buChar char="•"/>
            </a:pPr>
            <a:r>
              <a:rPr lang="en-US" sz="1400" b="1" dirty="0"/>
              <a:t>1.8 Gy x 23 </a:t>
            </a:r>
            <a:r>
              <a:rPr lang="en-US" sz="1400" b="1" dirty="0" err="1"/>
              <a:t>fr.</a:t>
            </a:r>
            <a:r>
              <a:rPr lang="en-US" sz="1400" b="1" dirty="0"/>
              <a:t>, in total 41.4 Gy for the whole pelvis (opposite fields)</a:t>
            </a:r>
          </a:p>
          <a:p>
            <a:pPr algn="just"/>
            <a:r>
              <a:rPr lang="en-US" sz="1600" b="1" dirty="0"/>
              <a:t>      +</a:t>
            </a:r>
          </a:p>
          <a:p>
            <a:pPr marL="285750" indent="-285750" algn="just">
              <a:buFont typeface="Arial" panose="020B0604020202020204" pitchFamily="34" charset="0"/>
              <a:buChar char="•"/>
            </a:pPr>
            <a:r>
              <a:rPr lang="en-US" sz="1400" b="1" dirty="0"/>
              <a:t>0.3 Gy x 23 </a:t>
            </a:r>
            <a:r>
              <a:rPr lang="en-US" sz="1400" b="1" dirty="0" err="1"/>
              <a:t>fr.</a:t>
            </a:r>
            <a:r>
              <a:rPr lang="en-US" sz="1400" b="1" dirty="0"/>
              <a:t> integrated boost locally on the rectum (three-field method), in total </a:t>
            </a:r>
            <a:r>
              <a:rPr lang="ru-RU" sz="1400" b="1" dirty="0"/>
              <a:t>48.3</a:t>
            </a:r>
            <a:r>
              <a:rPr lang="en-US" sz="1400" b="1" dirty="0"/>
              <a:t> </a:t>
            </a:r>
            <a:r>
              <a:rPr lang="en-US" sz="1400" b="1" dirty="0" err="1"/>
              <a:t>Gy</a:t>
            </a:r>
            <a:r>
              <a:rPr lang="uk-UA" sz="1400" b="1" dirty="0"/>
              <a:t> (</a:t>
            </a:r>
            <a:r>
              <a:rPr lang="en-US" sz="1400" b="1" dirty="0"/>
              <a:t>equivalent dose in 2 </a:t>
            </a:r>
            <a:r>
              <a:rPr lang="en-US" sz="1400" b="1" dirty="0" err="1"/>
              <a:t>Gy</a:t>
            </a:r>
            <a:r>
              <a:rPr lang="en-US" sz="1400" b="1" dirty="0"/>
              <a:t> fractions = 50 </a:t>
            </a:r>
            <a:r>
              <a:rPr lang="en-US" sz="1400" b="1" dirty="0" err="1"/>
              <a:t>Gy</a:t>
            </a:r>
            <a:r>
              <a:rPr lang="en-US" sz="1400" b="1" dirty="0"/>
              <a:t>)</a:t>
            </a:r>
          </a:p>
        </p:txBody>
      </p:sp>
      <p:pic>
        <p:nvPicPr>
          <p:cNvPr id="3" name="Рисунок 2"/>
          <p:cNvPicPr>
            <a:picLocks noChangeAspect="1"/>
          </p:cNvPicPr>
          <p:nvPr/>
        </p:nvPicPr>
        <p:blipFill>
          <a:blip r:embed="rId7"/>
          <a:stretch>
            <a:fillRect/>
          </a:stretch>
        </p:blipFill>
        <p:spPr>
          <a:xfrm>
            <a:off x="10832474" y="5077096"/>
            <a:ext cx="1359526" cy="1780903"/>
          </a:xfrm>
          <a:prstGeom prst="rect">
            <a:avLst/>
          </a:prstGeom>
        </p:spPr>
      </p:pic>
      <p:pic>
        <p:nvPicPr>
          <p:cNvPr id="12" name="Звук 11">
            <a:hlinkClick r:id="" action="ppaction://media"/>
          </p:cNvPr>
          <p:cNvPicPr>
            <a:picLocks noChangeAspect="1"/>
          </p:cNvPicPr>
          <p:nvPr>
            <a:audioFile r:link="rId1"/>
            <p:extLst>
              <p:ext uri="{DAA4B4D4-6D71-4841-9C94-3DE7FCFB9230}">
                <p14:media xmlns:p14="http://schemas.microsoft.com/office/powerpoint/2010/main" r:embed="rId2">
                  <p14:trim end="0.2471"/>
                </p14:media>
              </p:ext>
            </p:extLst>
          </p:nvPr>
        </p:nvPicPr>
        <p:blipFill>
          <a:blip r:embed="rId8"/>
          <a:stretch>
            <a:fillRect/>
          </a:stretch>
        </p:blipFill>
        <p:spPr>
          <a:xfrm>
            <a:off x="11488738" y="6596380"/>
            <a:ext cx="487362" cy="45719"/>
          </a:xfrm>
          <a:prstGeom prst="rect">
            <a:avLst/>
          </a:prstGeom>
        </p:spPr>
      </p:pic>
      <p:pic>
        <p:nvPicPr>
          <p:cNvPr id="14" name="Рисунок 13"/>
          <p:cNvPicPr>
            <a:picLocks noChangeAspect="1"/>
          </p:cNvPicPr>
          <p:nvPr/>
        </p:nvPicPr>
        <p:blipFill>
          <a:blip r:embed="rId9"/>
          <a:stretch>
            <a:fillRect/>
          </a:stretch>
        </p:blipFill>
        <p:spPr>
          <a:xfrm>
            <a:off x="7301192" y="5320602"/>
            <a:ext cx="2349392" cy="1497435"/>
          </a:xfrm>
          <a:prstGeom prst="rect">
            <a:avLst/>
          </a:prstGeom>
        </p:spPr>
      </p:pic>
      <p:pic>
        <p:nvPicPr>
          <p:cNvPr id="15" name="Рисунок 14"/>
          <p:cNvPicPr>
            <a:picLocks noChangeAspect="1"/>
          </p:cNvPicPr>
          <p:nvPr/>
        </p:nvPicPr>
        <p:blipFill>
          <a:blip r:embed="rId10"/>
          <a:stretch>
            <a:fillRect/>
          </a:stretch>
        </p:blipFill>
        <p:spPr>
          <a:xfrm>
            <a:off x="597508" y="5302052"/>
            <a:ext cx="2399196" cy="1534148"/>
          </a:xfrm>
          <a:prstGeom prst="rect">
            <a:avLst/>
          </a:prstGeom>
        </p:spPr>
      </p:pic>
      <p:pic>
        <p:nvPicPr>
          <p:cNvPr id="5" name="Рисунок 4"/>
          <p:cNvPicPr>
            <a:picLocks noChangeAspect="1"/>
          </p:cNvPicPr>
          <p:nvPr/>
        </p:nvPicPr>
        <p:blipFill>
          <a:blip r:embed="rId11"/>
          <a:stretch>
            <a:fillRect/>
          </a:stretch>
        </p:blipFill>
        <p:spPr>
          <a:xfrm>
            <a:off x="4317549" y="5302052"/>
            <a:ext cx="2392698" cy="1515985"/>
          </a:xfrm>
          <a:prstGeom prst="rect">
            <a:avLst/>
          </a:prstGeom>
        </p:spPr>
      </p:pic>
      <p:sp>
        <p:nvSpPr>
          <p:cNvPr id="6" name="Крест 5"/>
          <p:cNvSpPr/>
          <p:nvPr/>
        </p:nvSpPr>
        <p:spPr>
          <a:xfrm>
            <a:off x="6844733" y="5901372"/>
            <a:ext cx="321972" cy="317343"/>
          </a:xfrm>
          <a:prstGeom prst="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447329066"/>
      </p:ext>
    </p:extLst>
  </p:cSld>
  <p:clrMapOvr>
    <a:masterClrMapping/>
  </p:clrMapOvr>
  <mc:AlternateContent xmlns:mc="http://schemas.openxmlformats.org/markup-compatibility/2006" xmlns:p14="http://schemas.microsoft.com/office/powerpoint/2010/main">
    <mc:Choice Requires="p14">
      <p:transition spd="slow" p14:dur="2000" advTm="102519"/>
    </mc:Choice>
    <mc:Fallback xmlns="">
      <p:transition spd="slow" advTm="102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CEE5D-1E88-402D-A41F-FD80CC87F631}"/>
              </a:ext>
            </a:extLst>
          </p:cNvPr>
          <p:cNvSpPr>
            <a:spLocks noGrp="1"/>
          </p:cNvSpPr>
          <p:nvPr>
            <p:ph type="title"/>
          </p:nvPr>
        </p:nvSpPr>
        <p:spPr>
          <a:xfrm>
            <a:off x="527304" y="-304603"/>
            <a:ext cx="10515600" cy="1294129"/>
          </a:xfrm>
        </p:spPr>
        <p:txBody>
          <a:bodyPr/>
          <a:lstStyle/>
          <a:p>
            <a:r>
              <a:rPr lang="en-US" dirty="0"/>
              <a:t>RESULTS 1</a:t>
            </a:r>
            <a:endParaRPr lang="en-GB" dirty="0"/>
          </a:p>
        </p:txBody>
      </p:sp>
      <p:sp>
        <p:nvSpPr>
          <p:cNvPr id="3" name="Content Placeholder 2">
            <a:extLst>
              <a:ext uri="{FF2B5EF4-FFF2-40B4-BE49-F238E27FC236}">
                <a16:creationId xmlns:a16="http://schemas.microsoft.com/office/drawing/2014/main" id="{02EC6850-762E-4FA4-B730-FDBF87C7821D}"/>
              </a:ext>
            </a:extLst>
          </p:cNvPr>
          <p:cNvSpPr>
            <a:spLocks noGrp="1"/>
          </p:cNvSpPr>
          <p:nvPr>
            <p:ph idx="1"/>
          </p:nvPr>
        </p:nvSpPr>
        <p:spPr>
          <a:xfrm>
            <a:off x="398261" y="691077"/>
            <a:ext cx="11577839" cy="5141308"/>
          </a:xfrm>
        </p:spPr>
        <p:txBody>
          <a:bodyPr>
            <a:normAutofit/>
          </a:bodyPr>
          <a:lstStyle/>
          <a:p>
            <a:pPr algn="just"/>
            <a:r>
              <a:rPr lang="en-US" dirty="0"/>
              <a:t>The assessment of the degree of tumor regression was carried out by comparing </a:t>
            </a:r>
            <a:r>
              <a:rPr lang="en-US" b="1" dirty="0"/>
              <a:t>MRI or CT studies </a:t>
            </a:r>
            <a:r>
              <a:rPr lang="en-US" dirty="0"/>
              <a:t>before and after irradiation. </a:t>
            </a:r>
          </a:p>
          <a:p>
            <a:pPr algn="just"/>
            <a:r>
              <a:rPr lang="en-US" b="1" dirty="0"/>
              <a:t>Surgical evaluation </a:t>
            </a:r>
            <a:r>
              <a:rPr lang="en-US" dirty="0"/>
              <a:t>of treatment results was also taken into account.</a:t>
            </a:r>
          </a:p>
          <a:p>
            <a:pPr algn="just"/>
            <a:r>
              <a:rPr lang="en-US" b="1" dirty="0"/>
              <a:t>Maintenance therapy </a:t>
            </a:r>
            <a:r>
              <a:rPr lang="en-US" dirty="0"/>
              <a:t>was the same in the first (I) and second (II) groups.</a:t>
            </a:r>
          </a:p>
          <a:p>
            <a:pPr algn="just"/>
            <a:r>
              <a:rPr lang="en-US" b="1" dirty="0"/>
              <a:t>No significant difference </a:t>
            </a:r>
            <a:r>
              <a:rPr lang="en-US" dirty="0"/>
              <a:t>in the number </a:t>
            </a:r>
            <a:r>
              <a:rPr lang="en-US" b="1" dirty="0"/>
              <a:t>of radiation reactions </a:t>
            </a:r>
            <a:r>
              <a:rPr lang="en-US" dirty="0"/>
              <a:t>during irradiation was observed in the first and second groups. Vomiting, frequent urination, and problems with emptying were virtually equal in percentage terms.</a:t>
            </a:r>
            <a:endParaRPr lang="ru-RU" dirty="0"/>
          </a:p>
          <a:p>
            <a:pPr algn="just"/>
            <a:r>
              <a:rPr lang="en-US" dirty="0"/>
              <a:t>73.68% of patients in group 1 (14 people) and 75% of patients in group</a:t>
            </a:r>
            <a:r>
              <a:rPr lang="ru-RU" dirty="0"/>
              <a:t> </a:t>
            </a:r>
            <a:r>
              <a:rPr lang="en-US" dirty="0"/>
              <a:t>2 (15 people)</a:t>
            </a:r>
            <a:r>
              <a:rPr lang="ru-RU" dirty="0"/>
              <a:t> </a:t>
            </a:r>
            <a:r>
              <a:rPr lang="en-US" dirty="0"/>
              <a:t>experienced discomfort during irradiation with the indicated symptoms.</a:t>
            </a:r>
          </a:p>
          <a:p>
            <a:pPr algn="just"/>
            <a:endParaRPr lang="en-US" dirty="0"/>
          </a:p>
          <a:p>
            <a:pPr algn="just"/>
            <a:endParaRPr lang="en-GB" dirty="0"/>
          </a:p>
        </p:txBody>
      </p:sp>
      <p:pic>
        <p:nvPicPr>
          <p:cNvPr id="4" name="Рисунок 3"/>
          <p:cNvPicPr>
            <a:picLocks noChangeAspect="1"/>
          </p:cNvPicPr>
          <p:nvPr/>
        </p:nvPicPr>
        <p:blipFill>
          <a:blip r:embed="rId5"/>
          <a:stretch>
            <a:fillRect/>
          </a:stretch>
        </p:blipFill>
        <p:spPr>
          <a:xfrm>
            <a:off x="10816046" y="5068389"/>
            <a:ext cx="1375953" cy="1789612"/>
          </a:xfrm>
          <a:prstGeom prst="rect">
            <a:avLst/>
          </a:prstGeom>
        </p:spPr>
      </p:pic>
      <p:pic>
        <p:nvPicPr>
          <p:cNvPr id="8" name="Звук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596380"/>
            <a:ext cx="487362" cy="45719"/>
          </a:xfrm>
          <a:prstGeom prst="rect">
            <a:avLst/>
          </a:prstGeom>
        </p:spPr>
      </p:pic>
    </p:spTree>
    <p:extLst>
      <p:ext uri="{BB962C8B-B14F-4D97-AF65-F5344CB8AC3E}">
        <p14:creationId xmlns:p14="http://schemas.microsoft.com/office/powerpoint/2010/main" val="3467010728"/>
      </p:ext>
    </p:extLst>
  </p:cSld>
  <p:clrMapOvr>
    <a:masterClrMapping/>
  </p:clrMapOvr>
  <mc:AlternateContent xmlns:mc="http://schemas.openxmlformats.org/markup-compatibility/2006" xmlns:p14="http://schemas.microsoft.com/office/powerpoint/2010/main">
    <mc:Choice Requires="p14">
      <p:transition spd="slow" p14:dur="2000" advTm="43241"/>
    </mc:Choice>
    <mc:Fallback xmlns="">
      <p:transition spd="slow" advTm="43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CEE5D-1E88-402D-A41F-FD80CC87F631}"/>
              </a:ext>
            </a:extLst>
          </p:cNvPr>
          <p:cNvSpPr>
            <a:spLocks noGrp="1"/>
          </p:cNvSpPr>
          <p:nvPr>
            <p:ph type="title"/>
          </p:nvPr>
        </p:nvSpPr>
        <p:spPr/>
        <p:txBody>
          <a:bodyPr/>
          <a:lstStyle/>
          <a:p>
            <a:r>
              <a:rPr lang="en-US" dirty="0"/>
              <a:t>RESULTS 2</a:t>
            </a:r>
            <a:endParaRPr lang="en-GB" dirty="0"/>
          </a:p>
        </p:txBody>
      </p:sp>
      <p:sp>
        <p:nvSpPr>
          <p:cNvPr id="3" name="Content Placeholder 2">
            <a:extLst>
              <a:ext uri="{FF2B5EF4-FFF2-40B4-BE49-F238E27FC236}">
                <a16:creationId xmlns:a16="http://schemas.microsoft.com/office/drawing/2014/main" id="{02EC6850-762E-4FA4-B730-FDBF87C7821D}"/>
              </a:ext>
            </a:extLst>
          </p:cNvPr>
          <p:cNvSpPr>
            <a:spLocks noGrp="1"/>
          </p:cNvSpPr>
          <p:nvPr>
            <p:ph idx="1"/>
          </p:nvPr>
        </p:nvSpPr>
        <p:spPr>
          <a:xfrm>
            <a:off x="553792" y="825910"/>
            <a:ext cx="11422308" cy="1661651"/>
          </a:xfrm>
        </p:spPr>
        <p:txBody>
          <a:bodyPr>
            <a:normAutofit/>
          </a:bodyPr>
          <a:lstStyle/>
          <a:p>
            <a:pPr marL="0" indent="0" algn="just">
              <a:buNone/>
            </a:pPr>
            <a:r>
              <a:rPr lang="en-US" sz="2400" b="1" dirty="0">
                <a:solidFill>
                  <a:srgbClr val="002060"/>
                </a:solidFill>
              </a:rPr>
              <a:t>In group I, where patients received standard fractionation (2 </a:t>
            </a:r>
            <a:r>
              <a:rPr lang="en-US" sz="2400" b="1" dirty="0" err="1">
                <a:solidFill>
                  <a:srgbClr val="002060"/>
                </a:solidFill>
              </a:rPr>
              <a:t>Gy</a:t>
            </a:r>
            <a:r>
              <a:rPr lang="en-US" sz="2400" b="1" dirty="0">
                <a:solidFill>
                  <a:srgbClr val="002060"/>
                </a:solidFill>
              </a:rPr>
              <a:t> x 23 </a:t>
            </a:r>
            <a:r>
              <a:rPr lang="en-US" sz="2400" b="1" dirty="0" err="1">
                <a:solidFill>
                  <a:srgbClr val="002060"/>
                </a:solidFill>
              </a:rPr>
              <a:t>fr.</a:t>
            </a:r>
            <a:r>
              <a:rPr lang="en-US" sz="2400" b="1" dirty="0">
                <a:solidFill>
                  <a:srgbClr val="002060"/>
                </a:solidFill>
              </a:rPr>
              <a:t>, I.e. 46 </a:t>
            </a:r>
            <a:r>
              <a:rPr lang="en-US" sz="2400" b="1" dirty="0" err="1">
                <a:solidFill>
                  <a:srgbClr val="002060"/>
                </a:solidFill>
              </a:rPr>
              <a:t>Gy</a:t>
            </a:r>
            <a:r>
              <a:rPr lang="en-US" sz="2400" b="1" dirty="0">
                <a:solidFill>
                  <a:srgbClr val="002060"/>
                </a:solidFill>
              </a:rPr>
              <a:t>), the degree of regression averaged 20.16 % of the initial volume (from 0 to 55%). In the group II (1.8 </a:t>
            </a:r>
            <a:r>
              <a:rPr lang="en-US" sz="2400" b="1" dirty="0" err="1">
                <a:solidFill>
                  <a:srgbClr val="002060"/>
                </a:solidFill>
              </a:rPr>
              <a:t>Gy</a:t>
            </a:r>
            <a:r>
              <a:rPr lang="en-US" sz="2400" b="1" dirty="0">
                <a:solidFill>
                  <a:srgbClr val="002060"/>
                </a:solidFill>
              </a:rPr>
              <a:t> x 23 </a:t>
            </a:r>
            <a:r>
              <a:rPr lang="en-US" sz="2400" b="1" dirty="0" err="1">
                <a:solidFill>
                  <a:srgbClr val="002060"/>
                </a:solidFill>
              </a:rPr>
              <a:t>fr.</a:t>
            </a:r>
            <a:r>
              <a:rPr lang="en-US" sz="2400" b="1" dirty="0">
                <a:solidFill>
                  <a:srgbClr val="002060"/>
                </a:solidFill>
              </a:rPr>
              <a:t>, in total 41.4 </a:t>
            </a:r>
            <a:r>
              <a:rPr lang="en-US" sz="2400" b="1" dirty="0" err="1">
                <a:solidFill>
                  <a:srgbClr val="002060"/>
                </a:solidFill>
              </a:rPr>
              <a:t>Gy</a:t>
            </a:r>
            <a:r>
              <a:rPr lang="en-US" sz="2400" b="1" dirty="0">
                <a:solidFill>
                  <a:srgbClr val="002060"/>
                </a:solidFill>
              </a:rPr>
              <a:t> for the whole pelvis (opposite fields) + 0.3 </a:t>
            </a:r>
            <a:r>
              <a:rPr lang="en-US" sz="2400" b="1" dirty="0" err="1">
                <a:solidFill>
                  <a:srgbClr val="002060"/>
                </a:solidFill>
              </a:rPr>
              <a:t>Gy</a:t>
            </a:r>
            <a:r>
              <a:rPr lang="en-US" sz="2400" b="1" dirty="0">
                <a:solidFill>
                  <a:srgbClr val="002060"/>
                </a:solidFill>
              </a:rPr>
              <a:t> x 23 </a:t>
            </a:r>
            <a:r>
              <a:rPr lang="en-US" sz="2400" b="1" dirty="0" err="1">
                <a:solidFill>
                  <a:srgbClr val="002060"/>
                </a:solidFill>
              </a:rPr>
              <a:t>fr.</a:t>
            </a:r>
            <a:r>
              <a:rPr lang="en-US" sz="2400" b="1" dirty="0">
                <a:solidFill>
                  <a:srgbClr val="002060"/>
                </a:solidFill>
              </a:rPr>
              <a:t> integrated boost locally on the rectum ) - on average 39.72 % (from 0 to 79.6%).</a:t>
            </a:r>
          </a:p>
          <a:p>
            <a:pPr algn="just"/>
            <a:endParaRPr lang="en-GB" sz="2000" b="1" dirty="0"/>
          </a:p>
        </p:txBody>
      </p:sp>
      <p:pic>
        <p:nvPicPr>
          <p:cNvPr id="8" name="Рисунок 7"/>
          <p:cNvPicPr>
            <a:picLocks noChangeAspect="1"/>
          </p:cNvPicPr>
          <p:nvPr/>
        </p:nvPicPr>
        <p:blipFill>
          <a:blip r:embed="rId5"/>
          <a:stretch>
            <a:fillRect/>
          </a:stretch>
        </p:blipFill>
        <p:spPr>
          <a:xfrm>
            <a:off x="889007" y="2275823"/>
            <a:ext cx="3802264" cy="2441951"/>
          </a:xfrm>
          <a:prstGeom prst="rect">
            <a:avLst/>
          </a:prstGeom>
        </p:spPr>
      </p:pic>
      <p:pic>
        <p:nvPicPr>
          <p:cNvPr id="9" name="Рисунок 8"/>
          <p:cNvPicPr>
            <a:picLocks noChangeAspect="1"/>
          </p:cNvPicPr>
          <p:nvPr/>
        </p:nvPicPr>
        <p:blipFill>
          <a:blip r:embed="rId6"/>
          <a:stretch>
            <a:fillRect/>
          </a:stretch>
        </p:blipFill>
        <p:spPr>
          <a:xfrm>
            <a:off x="5804453" y="2275823"/>
            <a:ext cx="3802264" cy="2441951"/>
          </a:xfrm>
          <a:prstGeom prst="rect">
            <a:avLst/>
          </a:prstGeom>
        </p:spPr>
      </p:pic>
      <p:sp>
        <p:nvSpPr>
          <p:cNvPr id="10" name="Прямоугольник 9"/>
          <p:cNvSpPr/>
          <p:nvPr/>
        </p:nvSpPr>
        <p:spPr>
          <a:xfrm>
            <a:off x="2384852" y="4647527"/>
            <a:ext cx="820160" cy="338554"/>
          </a:xfrm>
          <a:prstGeom prst="rect">
            <a:avLst/>
          </a:prstGeom>
        </p:spPr>
        <p:txBody>
          <a:bodyPr wrap="none">
            <a:spAutoFit/>
          </a:bodyPr>
          <a:lstStyle/>
          <a:p>
            <a:pPr algn="ctr"/>
            <a:r>
              <a:rPr lang="en-US" sz="1600" b="1" u="sng" dirty="0"/>
              <a:t>Group I</a:t>
            </a:r>
            <a:endParaRPr lang="ru-RU" sz="1600" b="1" u="sng" dirty="0"/>
          </a:p>
        </p:txBody>
      </p:sp>
      <p:sp>
        <p:nvSpPr>
          <p:cNvPr id="11" name="Прямоугольник 10"/>
          <p:cNvSpPr/>
          <p:nvPr/>
        </p:nvSpPr>
        <p:spPr>
          <a:xfrm>
            <a:off x="7268253" y="4647527"/>
            <a:ext cx="874663" cy="338554"/>
          </a:xfrm>
          <a:prstGeom prst="rect">
            <a:avLst/>
          </a:prstGeom>
        </p:spPr>
        <p:txBody>
          <a:bodyPr wrap="none">
            <a:spAutoFit/>
          </a:bodyPr>
          <a:lstStyle/>
          <a:p>
            <a:pPr algn="ctr"/>
            <a:r>
              <a:rPr lang="en-US" sz="1600" b="1" u="sng" dirty="0"/>
              <a:t>Group II</a:t>
            </a:r>
            <a:endParaRPr lang="ru-RU" sz="1600" b="1" u="sng" dirty="0"/>
          </a:p>
        </p:txBody>
      </p:sp>
      <p:sp>
        <p:nvSpPr>
          <p:cNvPr id="12" name="Прямоугольник 11"/>
          <p:cNvSpPr/>
          <p:nvPr/>
        </p:nvSpPr>
        <p:spPr>
          <a:xfrm>
            <a:off x="399060" y="4915955"/>
            <a:ext cx="9414400" cy="2031325"/>
          </a:xfrm>
          <a:prstGeom prst="rect">
            <a:avLst/>
          </a:prstGeom>
        </p:spPr>
        <p:txBody>
          <a:bodyPr wrap="square">
            <a:spAutoFit/>
          </a:bodyPr>
          <a:lstStyle/>
          <a:p>
            <a:pPr marL="285750" indent="-285750" algn="just">
              <a:buFont typeface="Arial" panose="020B0604020202020204" pitchFamily="34" charset="0"/>
              <a:buChar char="•"/>
            </a:pPr>
            <a:r>
              <a:rPr lang="en-US" b="1" dirty="0"/>
              <a:t>Also, after the operation, an independent evaluation of the surgeons showed that preference was given to the second radiation regime with a local additional dose.</a:t>
            </a:r>
          </a:p>
          <a:p>
            <a:pPr marL="285750" indent="-285750" algn="just">
              <a:buFont typeface="Arial" panose="020B0604020202020204" pitchFamily="34" charset="0"/>
              <a:buChar char="•"/>
            </a:pPr>
            <a:r>
              <a:rPr lang="en-US" b="1" dirty="0"/>
              <a:t>We also used an additional dose subsequently in inoperable patients with combined radiation therapy. It is interesting to note that the significant degree of tumor regression after remote irradiation facilitates brachytherapy. If in case of large tumors it is necessary to insert needles into the pararectal tissue for uniform irradiation of the focus, then with good regression it is sufficient to carry out intracavitary therapy.</a:t>
            </a:r>
            <a:endParaRPr lang="ru-RU" b="1" dirty="0"/>
          </a:p>
        </p:txBody>
      </p:sp>
      <p:pic>
        <p:nvPicPr>
          <p:cNvPr id="4" name="Рисунок 3"/>
          <p:cNvPicPr>
            <a:picLocks noChangeAspect="1"/>
          </p:cNvPicPr>
          <p:nvPr/>
        </p:nvPicPr>
        <p:blipFill>
          <a:blip r:embed="rId7"/>
          <a:stretch>
            <a:fillRect/>
          </a:stretch>
        </p:blipFill>
        <p:spPr>
          <a:xfrm>
            <a:off x="10832474" y="5071717"/>
            <a:ext cx="1359526" cy="1786283"/>
          </a:xfrm>
          <a:prstGeom prst="rect">
            <a:avLst/>
          </a:prstGeom>
        </p:spPr>
      </p:pic>
      <p:pic>
        <p:nvPicPr>
          <p:cNvPr id="13" name="Звук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flipV="1">
            <a:off x="11488738" y="6642099"/>
            <a:ext cx="487362" cy="45719"/>
          </a:xfrm>
          <a:prstGeom prst="rect">
            <a:avLst/>
          </a:prstGeom>
        </p:spPr>
      </p:pic>
    </p:spTree>
    <p:extLst>
      <p:ext uri="{BB962C8B-B14F-4D97-AF65-F5344CB8AC3E}">
        <p14:creationId xmlns:p14="http://schemas.microsoft.com/office/powerpoint/2010/main" val="2023769256"/>
      </p:ext>
    </p:extLst>
  </p:cSld>
  <p:clrMapOvr>
    <a:masterClrMapping/>
  </p:clrMapOvr>
  <mc:AlternateContent xmlns:mc="http://schemas.openxmlformats.org/markup-compatibility/2006" xmlns:p14="http://schemas.microsoft.com/office/powerpoint/2010/main">
    <mc:Choice Requires="p14">
      <p:transition spd="slow" p14:dur="2000" advTm="50026"/>
    </mc:Choice>
    <mc:Fallback xmlns="">
      <p:transition spd="slow" advTm="50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CEE5D-1E88-402D-A41F-FD80CC87F631}"/>
              </a:ext>
            </a:extLst>
          </p:cNvPr>
          <p:cNvSpPr>
            <a:spLocks noGrp="1"/>
          </p:cNvSpPr>
          <p:nvPr>
            <p:ph type="title"/>
          </p:nvPr>
        </p:nvSpPr>
        <p:spPr/>
        <p:txBody>
          <a:bodyPr/>
          <a:lstStyle/>
          <a:p>
            <a:r>
              <a:rPr lang="en-US" dirty="0"/>
              <a:t>DISCUSSION / CONCLUSION</a:t>
            </a:r>
            <a:endParaRPr lang="en-GB" dirty="0"/>
          </a:p>
        </p:txBody>
      </p:sp>
      <p:sp>
        <p:nvSpPr>
          <p:cNvPr id="5" name="Прямоугольник 4"/>
          <p:cNvSpPr/>
          <p:nvPr/>
        </p:nvSpPr>
        <p:spPr>
          <a:xfrm>
            <a:off x="838200" y="1703655"/>
            <a:ext cx="10230134" cy="3416320"/>
          </a:xfrm>
          <a:prstGeom prst="rect">
            <a:avLst/>
          </a:prstGeom>
        </p:spPr>
        <p:txBody>
          <a:bodyPr wrap="square">
            <a:spAutoFit/>
          </a:bodyPr>
          <a:lstStyle/>
          <a:p>
            <a:pPr marL="342900" indent="-342900" algn="just">
              <a:buFont typeface="Arial" panose="020B0604020202020204" pitchFamily="34" charset="0"/>
              <a:buChar char="•"/>
            </a:pPr>
            <a:r>
              <a:rPr lang="en-US" sz="2400" b="1" i="1" dirty="0">
                <a:solidFill>
                  <a:srgbClr val="002060"/>
                </a:solidFill>
              </a:rPr>
              <a:t>Integrated boost locally on the rectum (three-field method) of 0.3 Gy in one session of preoperative radiation therapy leads to more significant tumor regression compared to standard fractionation. </a:t>
            </a:r>
          </a:p>
          <a:p>
            <a:pPr marL="342900" indent="-342900" algn="just">
              <a:buFont typeface="Arial" panose="020B0604020202020204" pitchFamily="34" charset="0"/>
              <a:buChar char="•"/>
            </a:pPr>
            <a:endParaRPr lang="en-US" sz="2400" b="1" i="1" dirty="0">
              <a:solidFill>
                <a:srgbClr val="002060"/>
              </a:solidFill>
            </a:endParaRPr>
          </a:p>
          <a:p>
            <a:pPr marL="342900" indent="-342900" algn="just">
              <a:buFont typeface="Arial" panose="020B0604020202020204" pitchFamily="34" charset="0"/>
              <a:buChar char="•"/>
            </a:pPr>
            <a:r>
              <a:rPr lang="en-US" sz="2400" b="1" i="1" dirty="0"/>
              <a:t>Patients tolerate this regimen with the same degree of radiation reactions as in the usual regimen. </a:t>
            </a:r>
          </a:p>
          <a:p>
            <a:pPr marL="342900" indent="-342900">
              <a:buFont typeface="Arial" panose="020B0604020202020204" pitchFamily="34" charset="0"/>
              <a:buChar char="•"/>
            </a:pPr>
            <a:endParaRPr lang="en-US" sz="2400" b="1" dirty="0"/>
          </a:p>
          <a:p>
            <a:pPr marL="342900" indent="-342900" algn="just">
              <a:buFont typeface="Arial" panose="020B0604020202020204" pitchFamily="34" charset="0"/>
              <a:buChar char="•"/>
            </a:pPr>
            <a:r>
              <a:rPr lang="en-US" sz="2400" b="1" i="1" dirty="0"/>
              <a:t>Additional radiation can be used prior to brachytherapy, allowing for more localized dose delivery in brachytherapy.</a:t>
            </a:r>
          </a:p>
        </p:txBody>
      </p:sp>
      <p:pic>
        <p:nvPicPr>
          <p:cNvPr id="3" name="Рисунок 2"/>
          <p:cNvPicPr>
            <a:picLocks noChangeAspect="1"/>
          </p:cNvPicPr>
          <p:nvPr/>
        </p:nvPicPr>
        <p:blipFill>
          <a:blip r:embed="rId6"/>
          <a:stretch>
            <a:fillRect/>
          </a:stretch>
        </p:blipFill>
        <p:spPr>
          <a:xfrm>
            <a:off x="10832474" y="5071717"/>
            <a:ext cx="1359526" cy="1786283"/>
          </a:xfrm>
          <a:prstGeom prst="rect">
            <a:avLst/>
          </a:prstGeom>
        </p:spPr>
      </p:pic>
      <p:pic>
        <p:nvPicPr>
          <p:cNvPr id="10" name="Звук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flipV="1">
            <a:off x="11488738" y="6550661"/>
            <a:ext cx="487362" cy="45719"/>
          </a:xfrm>
          <a:prstGeom prst="rect">
            <a:avLst/>
          </a:prstGeom>
        </p:spPr>
      </p:pic>
    </p:spTree>
    <p:custDataLst>
      <p:tags r:id="rId1"/>
    </p:custDataLst>
    <p:extLst>
      <p:ext uri="{BB962C8B-B14F-4D97-AF65-F5344CB8AC3E}">
        <p14:creationId xmlns:p14="http://schemas.microsoft.com/office/powerpoint/2010/main" val="583482514"/>
      </p:ext>
    </p:extLst>
  </p:cSld>
  <p:clrMapOvr>
    <a:masterClrMapping/>
  </p:clrMapOvr>
  <mc:AlternateContent xmlns:mc="http://schemas.openxmlformats.org/markup-compatibility/2006" xmlns:p14="http://schemas.microsoft.com/office/powerpoint/2010/main">
    <mc:Choice Requires="p14">
      <p:transition spd="slow" p14:dur="2000" advTm="29841"/>
    </mc:Choice>
    <mc:Fallback xmlns="">
      <p:transition spd="slow" advTm="29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9"/>
</p:tagLst>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626C1406414654390AA44B10AA37A24" ma:contentTypeVersion="12" ma:contentTypeDescription="Create a new document." ma:contentTypeScope="" ma:versionID="1d350c8e615bc1fb39feca7ae0988c51">
  <xsd:schema xmlns:xsd="http://www.w3.org/2001/XMLSchema" xmlns:xs="http://www.w3.org/2001/XMLSchema" xmlns:p="http://schemas.microsoft.com/office/2006/metadata/properties" xmlns:ns3="f0d18301-c141-4729-a93b-dbb2c77517c3" xmlns:ns4="acc7c0be-cb8a-4cd9-822f-3d5d7e63de50" targetNamespace="http://schemas.microsoft.com/office/2006/metadata/properties" ma:root="true" ma:fieldsID="60577088a211427d8b20253d5c783a3f" ns3:_="" ns4:_="">
    <xsd:import namespace="f0d18301-c141-4729-a93b-dbb2c77517c3"/>
    <xsd:import namespace="acc7c0be-cb8a-4cd9-822f-3d5d7e63de50"/>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d18301-c141-4729-a93b-dbb2c77517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cc7c0be-cb8a-4cd9-822f-3d5d7e63de5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F2C7913-4B36-471D-ABC0-67E2C591A959}">
  <ds:schemaRefs>
    <ds:schemaRef ds:uri="http://schemas.microsoft.com/sharepoint/v3/contenttype/forms"/>
  </ds:schemaRefs>
</ds:datastoreItem>
</file>

<file path=customXml/itemProps2.xml><?xml version="1.0" encoding="utf-8"?>
<ds:datastoreItem xmlns:ds="http://schemas.openxmlformats.org/officeDocument/2006/customXml" ds:itemID="{921BB9B7-200B-47C5-8277-A28CD85B72A7}">
  <ds:schemaRefs>
    <ds:schemaRef ds:uri="http://purl.org/dc/terms/"/>
    <ds:schemaRef ds:uri="http://schemas.openxmlformats.org/package/2006/metadata/core-properties"/>
    <ds:schemaRef ds:uri="acc7c0be-cb8a-4cd9-822f-3d5d7e63de50"/>
    <ds:schemaRef ds:uri="http://purl.org/dc/dcmitype/"/>
    <ds:schemaRef ds:uri="http://schemas.microsoft.com/office/infopath/2007/PartnerControls"/>
    <ds:schemaRef ds:uri="f0d18301-c141-4729-a93b-dbb2c77517c3"/>
    <ds:schemaRef ds:uri="http://schemas.microsoft.com/office/2006/documentManagement/types"/>
    <ds:schemaRef ds:uri="http://schemas.microsoft.com/office/2006/metadata/properties"/>
    <ds:schemaRef ds:uri="http://www.w3.org/XML/1998/namespace"/>
    <ds:schemaRef ds:uri="http://purl.org/dc/elements/1.1/"/>
  </ds:schemaRefs>
</ds:datastoreItem>
</file>

<file path=customXml/itemProps3.xml><?xml version="1.0" encoding="utf-8"?>
<ds:datastoreItem xmlns:ds="http://schemas.openxmlformats.org/officeDocument/2006/customXml" ds:itemID="{3FB12AB4-C201-4F88-8916-E75D116C66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d18301-c141-4729-a93b-dbb2c77517c3"/>
    <ds:schemaRef ds:uri="acc7c0be-cb8a-4cd9-822f-3d5d7e63de5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1249</TotalTime>
  <Words>1483</Words>
  <Application>Microsoft Office PowerPoint</Application>
  <PresentationFormat>Широкоэкранный</PresentationFormat>
  <Paragraphs>81</Paragraphs>
  <Slides>6</Slides>
  <Notes>6</Notes>
  <HiddenSlides>0</HiddenSlides>
  <MMClips>6</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6</vt:i4>
      </vt:variant>
    </vt:vector>
  </HeadingPairs>
  <TitlesOfParts>
    <vt:vector size="11" baseType="lpstr">
      <vt:lpstr>Arial</vt:lpstr>
      <vt:lpstr>Calibri</vt:lpstr>
      <vt:lpstr>Calibri Light</vt:lpstr>
      <vt:lpstr>Segoe UI</vt:lpstr>
      <vt:lpstr>1_Custom Design</vt:lpstr>
      <vt:lpstr>Concomitant boost in preoperative radiation of rectal cancer  Indico #3</vt:lpstr>
      <vt:lpstr>INTRODUCTION</vt:lpstr>
      <vt:lpstr>METHODS</vt:lpstr>
      <vt:lpstr>RESULTS 1</vt:lpstr>
      <vt:lpstr>RESULTS 2</vt:lpstr>
      <vt:lpstr>DISCUSSION / 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PRAJOGI, Gregorius Ben</dc:creator>
  <cp:lastModifiedBy>Home</cp:lastModifiedBy>
  <cp:revision>61</cp:revision>
  <cp:lastPrinted>2020-10-27T10:36:48Z</cp:lastPrinted>
  <dcterms:created xsi:type="dcterms:W3CDTF">2020-10-13T13:56:25Z</dcterms:created>
  <dcterms:modified xsi:type="dcterms:W3CDTF">2021-02-02T22:23:53Z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0x0101009626C1406414654390AA44B10AA37A24</vt:lpwstr>
  </property>
</Properties>
</file>