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4" r:id="rId1"/>
  </p:sldMasterIdLst>
  <p:notesMasterIdLst>
    <p:notesMasterId r:id="rId11"/>
  </p:notesMasterIdLst>
  <p:handoutMasterIdLst>
    <p:handoutMasterId r:id="rId12"/>
  </p:handoutMasterIdLst>
  <p:sldIdLst>
    <p:sldId id="262" r:id="rId2"/>
    <p:sldId id="541" r:id="rId3"/>
    <p:sldId id="542" r:id="rId4"/>
    <p:sldId id="543" r:id="rId5"/>
    <p:sldId id="544" r:id="rId6"/>
    <p:sldId id="545" r:id="rId7"/>
    <p:sldId id="546" r:id="rId8"/>
    <p:sldId id="547" r:id="rId9"/>
    <p:sldId id="490" r:id="rId10"/>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FF0000"/>
    <a:srgbClr val="363080"/>
    <a:srgbClr val="3399FF"/>
    <a:srgbClr val="FFCC66"/>
    <a:srgbClr val="5850A5"/>
    <a:srgbClr val="342F61"/>
    <a:srgbClr val="463F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29" autoAdjust="0"/>
    <p:restoredTop sz="76877" autoAdjust="0"/>
  </p:normalViewPr>
  <p:slideViewPr>
    <p:cSldViewPr>
      <p:cViewPr varScale="1">
        <p:scale>
          <a:sx n="100" d="100"/>
          <a:sy n="100" d="100"/>
        </p:scale>
        <p:origin x="204" y="84"/>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050"/>
    </p:cViewPr>
  </p:sorterViewPr>
  <p:notesViewPr>
    <p:cSldViewPr>
      <p:cViewPr varScale="1">
        <p:scale>
          <a:sx n="66" d="100"/>
          <a:sy n="66" d="100"/>
        </p:scale>
        <p:origin x="0" y="0"/>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CD12E7E2-0F4A-482C-AB66-BD700E642D2F}"/>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a:defRPr/>
            </a:pPr>
            <a:endParaRPr lang="en-US" altLang="en-US"/>
          </a:p>
        </p:txBody>
      </p:sp>
      <p:sp>
        <p:nvSpPr>
          <p:cNvPr id="39939" name="Rectangle 3">
            <a:extLst>
              <a:ext uri="{FF2B5EF4-FFF2-40B4-BE49-F238E27FC236}">
                <a16:creationId xmlns:a16="http://schemas.microsoft.com/office/drawing/2014/main" id="{C1F43324-4322-4154-872C-01B04FFCE4AE}"/>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a:defRPr/>
            </a:pPr>
            <a:endParaRPr lang="en-US" altLang="en-US"/>
          </a:p>
        </p:txBody>
      </p:sp>
      <p:sp>
        <p:nvSpPr>
          <p:cNvPr id="39940" name="Rectangle 4">
            <a:extLst>
              <a:ext uri="{FF2B5EF4-FFF2-40B4-BE49-F238E27FC236}">
                <a16:creationId xmlns:a16="http://schemas.microsoft.com/office/drawing/2014/main" id="{08A909C3-ADFE-4277-9227-7DC2F1A4360D}"/>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a:defRPr/>
            </a:pPr>
            <a:endParaRPr lang="en-US" altLang="en-US"/>
          </a:p>
        </p:txBody>
      </p:sp>
      <p:sp>
        <p:nvSpPr>
          <p:cNvPr id="39941" name="Rectangle 5">
            <a:extLst>
              <a:ext uri="{FF2B5EF4-FFF2-40B4-BE49-F238E27FC236}">
                <a16:creationId xmlns:a16="http://schemas.microsoft.com/office/drawing/2014/main" id="{E6EB9E67-6041-4D7F-9C97-E9A86FBB82A3}"/>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960289B8-CF8C-4DD8-8A69-E158ED7EDA9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BDD0251-F05D-45E6-8D3F-E1CA3E26ADB4}"/>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a:defRPr/>
            </a:pPr>
            <a:endParaRPr lang="en-GB" altLang="en-US"/>
          </a:p>
        </p:txBody>
      </p:sp>
      <p:sp>
        <p:nvSpPr>
          <p:cNvPr id="56323" name="Rectangle 3">
            <a:extLst>
              <a:ext uri="{FF2B5EF4-FFF2-40B4-BE49-F238E27FC236}">
                <a16:creationId xmlns:a16="http://schemas.microsoft.com/office/drawing/2014/main" id="{8BF9A46F-63AB-4601-868A-0EA3857091C3}"/>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a:defRPr/>
            </a:pPr>
            <a:endParaRPr lang="en-GB" altLang="en-US"/>
          </a:p>
        </p:txBody>
      </p:sp>
      <p:sp>
        <p:nvSpPr>
          <p:cNvPr id="6148" name="Rectangle 4">
            <a:extLst>
              <a:ext uri="{FF2B5EF4-FFF2-40B4-BE49-F238E27FC236}">
                <a16:creationId xmlns:a16="http://schemas.microsoft.com/office/drawing/2014/main" id="{69EBF745-0437-4560-8948-DF08D8B2C1B9}"/>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5">
            <a:extLst>
              <a:ext uri="{FF2B5EF4-FFF2-40B4-BE49-F238E27FC236}">
                <a16:creationId xmlns:a16="http://schemas.microsoft.com/office/drawing/2014/main" id="{3BA2C989-D3D1-4F34-A4CE-973A29FE4CCA}"/>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56326" name="Rectangle 6">
            <a:extLst>
              <a:ext uri="{FF2B5EF4-FFF2-40B4-BE49-F238E27FC236}">
                <a16:creationId xmlns:a16="http://schemas.microsoft.com/office/drawing/2014/main" id="{DEB06971-A4F6-4C9B-B827-6B099737FFFA}"/>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a:defRPr/>
            </a:pPr>
            <a:endParaRPr lang="en-GB" altLang="en-US"/>
          </a:p>
        </p:txBody>
      </p:sp>
      <p:sp>
        <p:nvSpPr>
          <p:cNvPr id="56327" name="Rectangle 7">
            <a:extLst>
              <a:ext uri="{FF2B5EF4-FFF2-40B4-BE49-F238E27FC236}">
                <a16:creationId xmlns:a16="http://schemas.microsoft.com/office/drawing/2014/main" id="{CD22D56D-5563-43FB-87E9-BDDB6B9D67AC}"/>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74546B7E-305C-476B-ABD8-9A28D839460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FA2D9AAF-4CEA-4947-9872-7C8F9CBA5F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6A1CAF1D-B5C4-4A76-8F02-60B8897A9BC2}" type="slidenum">
              <a:rPr lang="en-GB" altLang="en-US" smtClean="0"/>
              <a:pPr fontAlgn="base">
                <a:spcBef>
                  <a:spcPct val="0"/>
                </a:spcBef>
                <a:spcAft>
                  <a:spcPct val="0"/>
                </a:spcAft>
              </a:pPr>
              <a:t>1</a:t>
            </a:fld>
            <a:endParaRPr lang="en-GB" altLang="en-US"/>
          </a:p>
        </p:txBody>
      </p:sp>
      <p:sp>
        <p:nvSpPr>
          <p:cNvPr id="9219" name="Rectangle 2">
            <a:extLst>
              <a:ext uri="{FF2B5EF4-FFF2-40B4-BE49-F238E27FC236}">
                <a16:creationId xmlns:a16="http://schemas.microsoft.com/office/drawing/2014/main" id="{2BE14086-1FCC-4FE9-A961-58C3B8B8869F}"/>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31802030-87CC-4F53-82FE-AA1F93445E9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4546B7E-305C-476B-ABD8-9A28D8394602}" type="slidenum">
              <a:rPr lang="en-GB" altLang="en-US" smtClean="0"/>
              <a:pPr>
                <a:defRPr/>
              </a:pPr>
              <a:t>3</a:t>
            </a:fld>
            <a:endParaRPr lang="en-GB" altLang="en-US"/>
          </a:p>
        </p:txBody>
      </p:sp>
    </p:spTree>
    <p:extLst>
      <p:ext uri="{BB962C8B-B14F-4D97-AF65-F5344CB8AC3E}">
        <p14:creationId xmlns:p14="http://schemas.microsoft.com/office/powerpoint/2010/main" val="2923728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21D6A88F-756D-403F-9635-9E366AC97BF6}"/>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AD62086-BE70-4381-9DCF-B32E91FFB08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76E3C6-8812-4CE9-8B49-A4C89D70E2D5}"/>
              </a:ext>
            </a:extLst>
          </p:cNvPr>
          <p:cNvSpPr>
            <a:spLocks noGrp="1"/>
          </p:cNvSpPr>
          <p:nvPr>
            <p:ph type="sldNum" sz="quarter" idx="12"/>
          </p:nvPr>
        </p:nvSpPr>
        <p:spPr/>
        <p:txBody>
          <a:bodyPr/>
          <a:lstStyle>
            <a:lvl1pPr>
              <a:defRPr/>
            </a:lvl1pPr>
          </a:lstStyle>
          <a:p>
            <a:pPr>
              <a:defRPr/>
            </a:pPr>
            <a:fld id="{53571280-0304-4732-BF2C-0A3C7ADA0190}" type="slidenum">
              <a:rPr lang="en-US" altLang="en-US"/>
              <a:pPr>
                <a:defRPr/>
              </a:pPr>
              <a:t>‹#›</a:t>
            </a:fld>
            <a:endParaRPr lang="en-US" altLang="en-US"/>
          </a:p>
        </p:txBody>
      </p:sp>
    </p:spTree>
    <p:extLst>
      <p:ext uri="{BB962C8B-B14F-4D97-AF65-F5344CB8AC3E}">
        <p14:creationId xmlns:p14="http://schemas.microsoft.com/office/powerpoint/2010/main" val="2225239710"/>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46E675A-46F9-4655-B84C-A74D394E767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E96836C2-0DF5-432E-A568-0E409F6E995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058E9F7-F17A-48D1-86E1-BB7925304B18}"/>
              </a:ext>
            </a:extLst>
          </p:cNvPr>
          <p:cNvSpPr>
            <a:spLocks noGrp="1"/>
          </p:cNvSpPr>
          <p:nvPr>
            <p:ph type="sldNum" sz="quarter" idx="12"/>
          </p:nvPr>
        </p:nvSpPr>
        <p:spPr/>
        <p:txBody>
          <a:bodyPr/>
          <a:lstStyle>
            <a:lvl1pPr>
              <a:defRPr/>
            </a:lvl1pPr>
          </a:lstStyle>
          <a:p>
            <a:pPr>
              <a:defRPr/>
            </a:pPr>
            <a:fld id="{9ADB57C4-88E3-415F-BCD8-5D935C65A579}" type="slidenum">
              <a:rPr lang="en-US" altLang="en-US"/>
              <a:pPr>
                <a:defRPr/>
              </a:pPr>
              <a:t>‹#›</a:t>
            </a:fld>
            <a:endParaRPr lang="en-US" altLang="en-US"/>
          </a:p>
        </p:txBody>
      </p:sp>
    </p:spTree>
    <p:extLst>
      <p:ext uri="{BB962C8B-B14F-4D97-AF65-F5344CB8AC3E}">
        <p14:creationId xmlns:p14="http://schemas.microsoft.com/office/powerpoint/2010/main" val="190362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a:extLst>
              <a:ext uri="{FF2B5EF4-FFF2-40B4-BE49-F238E27FC236}">
                <a16:creationId xmlns:a16="http://schemas.microsoft.com/office/drawing/2014/main" id="{B436661A-2631-4BA1-9FDF-66A9DFCAEA3C}"/>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B043B0B6-2E96-4420-9FB5-BF54C69F7E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C9969F-9436-4E49-9048-20660EB1D716}"/>
              </a:ext>
            </a:extLst>
          </p:cNvPr>
          <p:cNvSpPr>
            <a:spLocks noGrp="1"/>
          </p:cNvSpPr>
          <p:nvPr>
            <p:ph type="sldNum" sz="quarter" idx="12"/>
          </p:nvPr>
        </p:nvSpPr>
        <p:spPr/>
        <p:txBody>
          <a:bodyPr/>
          <a:lstStyle>
            <a:lvl1pPr>
              <a:defRPr/>
            </a:lvl1pPr>
          </a:lstStyle>
          <a:p>
            <a:pPr>
              <a:defRPr/>
            </a:pPr>
            <a:fld id="{BBC1E0AB-771A-4F8C-B7C0-89F20B8E7D92}" type="slidenum">
              <a:rPr lang="en-US" altLang="en-US"/>
              <a:pPr>
                <a:defRPr/>
              </a:pPr>
              <a:t>‹#›</a:t>
            </a:fld>
            <a:endParaRPr lang="en-US" altLang="en-US"/>
          </a:p>
        </p:txBody>
      </p:sp>
    </p:spTree>
    <p:extLst>
      <p:ext uri="{BB962C8B-B14F-4D97-AF65-F5344CB8AC3E}">
        <p14:creationId xmlns:p14="http://schemas.microsoft.com/office/powerpoint/2010/main" val="1542370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F63463-9E33-4E8D-A00C-AAACC34CD9D6}"/>
              </a:ext>
            </a:extLst>
          </p:cNvPr>
          <p:cNvSpPr txBox="1"/>
          <p:nvPr/>
        </p:nvSpPr>
        <p:spPr>
          <a:xfrm>
            <a:off x="898525" y="971550"/>
            <a:ext cx="801688"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defRPr/>
            </a:pPr>
            <a:r>
              <a:rPr lang="en-US" dirty="0"/>
              <a:t>“</a:t>
            </a:r>
          </a:p>
        </p:txBody>
      </p:sp>
      <p:sp>
        <p:nvSpPr>
          <p:cNvPr id="6" name="TextBox 5">
            <a:extLst>
              <a:ext uri="{FF2B5EF4-FFF2-40B4-BE49-F238E27FC236}">
                <a16:creationId xmlns:a16="http://schemas.microsoft.com/office/drawing/2014/main" id="{00B5D870-3847-456C-961E-FDE69F9D4C7C}"/>
              </a:ext>
            </a:extLst>
          </p:cNvPr>
          <p:cNvSpPr txBox="1"/>
          <p:nvPr/>
        </p:nvSpPr>
        <p:spPr>
          <a:xfrm>
            <a:off x="9329738" y="2613025"/>
            <a:ext cx="803275"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defRPr/>
            </a:pPr>
            <a:r>
              <a:rPr lang="en-US" dirty="0"/>
              <a:t>”</a:t>
            </a:r>
          </a:p>
        </p:txBody>
      </p:sp>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a:extLst>
              <a:ext uri="{FF2B5EF4-FFF2-40B4-BE49-F238E27FC236}">
                <a16:creationId xmlns:a16="http://schemas.microsoft.com/office/drawing/2014/main" id="{45B146B4-0D63-4ACE-A252-FE2900F5F827}"/>
              </a:ext>
            </a:extLst>
          </p:cNvPr>
          <p:cNvSpPr>
            <a:spLocks noGrp="1"/>
          </p:cNvSpPr>
          <p:nvPr>
            <p:ph type="dt" sz="half" idx="15"/>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6FA0AB21-0A4C-4D61-90D0-1E3A2ED53187}"/>
              </a:ext>
            </a:extLst>
          </p:cNvPr>
          <p:cNvSpPr>
            <a:spLocks noGrp="1"/>
          </p:cNvSpPr>
          <p:nvPr>
            <p:ph type="ftr" sz="quarter" idx="16"/>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2B927CC-B1E3-43EE-A1EB-FDB599BAE45E}"/>
              </a:ext>
            </a:extLst>
          </p:cNvPr>
          <p:cNvSpPr>
            <a:spLocks noGrp="1"/>
          </p:cNvSpPr>
          <p:nvPr>
            <p:ph type="sldNum" sz="quarter" idx="17"/>
          </p:nvPr>
        </p:nvSpPr>
        <p:spPr/>
        <p:txBody>
          <a:bodyPr/>
          <a:lstStyle>
            <a:lvl1pPr>
              <a:defRPr/>
            </a:lvl1pPr>
          </a:lstStyle>
          <a:p>
            <a:pPr>
              <a:defRPr/>
            </a:pPr>
            <a:fld id="{2FA779A7-34E2-4DAB-97A0-8159577015B0}" type="slidenum">
              <a:rPr lang="en-US" altLang="en-US"/>
              <a:pPr>
                <a:defRPr/>
              </a:pPr>
              <a:t>‹#›</a:t>
            </a:fld>
            <a:endParaRPr lang="en-US" altLang="en-US"/>
          </a:p>
        </p:txBody>
      </p:sp>
    </p:spTree>
    <p:extLst>
      <p:ext uri="{BB962C8B-B14F-4D97-AF65-F5344CB8AC3E}">
        <p14:creationId xmlns:p14="http://schemas.microsoft.com/office/powerpoint/2010/main" val="3324098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AF57B6-4588-4F9B-9961-5F51DE23DD8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9136DD33-950E-4CD5-B527-D8A33D4BC1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B8B1398-7314-4ACC-9ED8-6EE7B9465FC6}"/>
              </a:ext>
            </a:extLst>
          </p:cNvPr>
          <p:cNvSpPr>
            <a:spLocks noGrp="1"/>
          </p:cNvSpPr>
          <p:nvPr>
            <p:ph type="sldNum" sz="quarter" idx="12"/>
          </p:nvPr>
        </p:nvSpPr>
        <p:spPr/>
        <p:txBody>
          <a:bodyPr/>
          <a:lstStyle>
            <a:lvl1pPr>
              <a:defRPr/>
            </a:lvl1pPr>
          </a:lstStyle>
          <a:p>
            <a:pPr>
              <a:defRPr/>
            </a:pPr>
            <a:fld id="{B5214F8A-4CCB-4B25-B76B-CF0E244A448C}" type="slidenum">
              <a:rPr lang="en-US" altLang="en-US"/>
              <a:pPr>
                <a:defRPr/>
              </a:pPr>
              <a:t>‹#›</a:t>
            </a:fld>
            <a:endParaRPr lang="en-US" altLang="en-US"/>
          </a:p>
        </p:txBody>
      </p:sp>
    </p:spTree>
    <p:extLst>
      <p:ext uri="{BB962C8B-B14F-4D97-AF65-F5344CB8AC3E}">
        <p14:creationId xmlns:p14="http://schemas.microsoft.com/office/powerpoint/2010/main" val="2150710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89D072D-998B-47B4-9855-1E2AA4EB57DE}"/>
              </a:ext>
            </a:extLst>
          </p:cNvPr>
          <p:cNvCxnSpPr/>
          <p:nvPr/>
        </p:nvCxnSpPr>
        <p:spPr>
          <a:xfrm>
            <a:off x="372586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D38ECDB-1F64-4D51-8D74-E704388FCCDB}"/>
              </a:ext>
            </a:extLst>
          </p:cNvPr>
          <p:cNvCxnSpPr/>
          <p:nvPr/>
        </p:nvCxnSpPr>
        <p:spPr>
          <a:xfrm>
            <a:off x="69627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a:extLst>
              <a:ext uri="{FF2B5EF4-FFF2-40B4-BE49-F238E27FC236}">
                <a16:creationId xmlns:a16="http://schemas.microsoft.com/office/drawing/2014/main" id="{99C8A7EC-8995-4A91-AB96-C8BFA0EB4E81}"/>
              </a:ext>
            </a:extLst>
          </p:cNvPr>
          <p:cNvSpPr>
            <a:spLocks noGrp="1"/>
          </p:cNvSpPr>
          <p:nvPr>
            <p:ph type="dt" sz="half" idx="18"/>
          </p:nvPr>
        </p:nvSpPr>
        <p:spPr/>
        <p:txBody>
          <a:bodyPr/>
          <a:lstStyle>
            <a:lvl1pPr>
              <a:defRPr/>
            </a:lvl1pPr>
          </a:lstStyle>
          <a:p>
            <a:pPr>
              <a:defRPr/>
            </a:pPr>
            <a:endParaRPr lang="en-US" altLang="en-US"/>
          </a:p>
        </p:txBody>
      </p:sp>
      <p:sp>
        <p:nvSpPr>
          <p:cNvPr id="12" name="Footer Placeholder 4">
            <a:extLst>
              <a:ext uri="{FF2B5EF4-FFF2-40B4-BE49-F238E27FC236}">
                <a16:creationId xmlns:a16="http://schemas.microsoft.com/office/drawing/2014/main" id="{4462F38D-EECE-494A-B7BA-F17EF10F45D3}"/>
              </a:ext>
            </a:extLst>
          </p:cNvPr>
          <p:cNvSpPr>
            <a:spLocks noGrp="1"/>
          </p:cNvSpPr>
          <p:nvPr>
            <p:ph type="ftr" sz="quarter" idx="19"/>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1CE49C74-434B-43E9-A505-7901F8EC7CB8}"/>
              </a:ext>
            </a:extLst>
          </p:cNvPr>
          <p:cNvSpPr>
            <a:spLocks noGrp="1"/>
          </p:cNvSpPr>
          <p:nvPr>
            <p:ph type="sldNum" sz="quarter" idx="20"/>
          </p:nvPr>
        </p:nvSpPr>
        <p:spPr/>
        <p:txBody>
          <a:bodyPr/>
          <a:lstStyle>
            <a:lvl1pPr>
              <a:defRPr/>
            </a:lvl1pPr>
          </a:lstStyle>
          <a:p>
            <a:pPr>
              <a:defRPr/>
            </a:pPr>
            <a:fld id="{F8FFABB3-B854-4E3A-B62E-E2F7C1192FB1}" type="slidenum">
              <a:rPr lang="en-US" altLang="en-US"/>
              <a:pPr>
                <a:defRPr/>
              </a:pPr>
              <a:t>‹#›</a:t>
            </a:fld>
            <a:endParaRPr lang="en-US" altLang="en-US"/>
          </a:p>
        </p:txBody>
      </p:sp>
    </p:spTree>
    <p:extLst>
      <p:ext uri="{BB962C8B-B14F-4D97-AF65-F5344CB8AC3E}">
        <p14:creationId xmlns:p14="http://schemas.microsoft.com/office/powerpoint/2010/main" val="2464829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FDF576C-3BE2-4ADC-97B8-2BE57604F625}"/>
              </a:ext>
            </a:extLst>
          </p:cNvPr>
          <p:cNvCxnSpPr/>
          <p:nvPr/>
        </p:nvCxnSpPr>
        <p:spPr>
          <a:xfrm>
            <a:off x="372586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05978A1-3EBD-452B-9ACA-8E402473FCB8}"/>
              </a:ext>
            </a:extLst>
          </p:cNvPr>
          <p:cNvCxnSpPr/>
          <p:nvPr/>
        </p:nvCxnSpPr>
        <p:spPr>
          <a:xfrm>
            <a:off x="69627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2" name="Text Placeholder 3"/>
          <p:cNvSpPr>
            <a:spLocks noGrp="1"/>
          </p:cNvSpPr>
          <p:nvPr>
            <p:ph type="body" sz="half" idx="18"/>
          </p:nvPr>
        </p:nvSpPr>
        <p:spPr>
          <a:xfrm>
            <a:off x="652463" y="4827211"/>
            <a:ext cx="2940050"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3" name="Text Placeholder 3"/>
          <p:cNvSpPr>
            <a:spLocks noGrp="1"/>
          </p:cNvSpPr>
          <p:nvPr>
            <p:ph type="body" sz="half" idx="19"/>
          </p:nvPr>
        </p:nvSpPr>
        <p:spPr>
          <a:xfrm>
            <a:off x="3888022" y="4827210"/>
            <a:ext cx="2934406"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20"/>
          </p:nvPr>
        </p:nvSpPr>
        <p:spPr>
          <a:xfrm>
            <a:off x="7124575" y="4827208"/>
            <a:ext cx="2935997"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3">
            <a:extLst>
              <a:ext uri="{FF2B5EF4-FFF2-40B4-BE49-F238E27FC236}">
                <a16:creationId xmlns:a16="http://schemas.microsoft.com/office/drawing/2014/main" id="{914E628A-6D3D-4C24-ADD1-101F61EC54AF}"/>
              </a:ext>
            </a:extLst>
          </p:cNvPr>
          <p:cNvSpPr>
            <a:spLocks noGrp="1"/>
          </p:cNvSpPr>
          <p:nvPr>
            <p:ph type="dt" sz="half" idx="23"/>
          </p:nvPr>
        </p:nvSpPr>
        <p:spPr/>
        <p:txBody>
          <a:bodyPr/>
          <a:lstStyle>
            <a:lvl1pPr>
              <a:defRPr/>
            </a:lvl1pPr>
          </a:lstStyle>
          <a:p>
            <a:pPr>
              <a:defRPr/>
            </a:pPr>
            <a:endParaRPr lang="en-US" altLang="en-US"/>
          </a:p>
        </p:txBody>
      </p:sp>
      <p:sp>
        <p:nvSpPr>
          <p:cNvPr id="16" name="Footer Placeholder 4">
            <a:extLst>
              <a:ext uri="{FF2B5EF4-FFF2-40B4-BE49-F238E27FC236}">
                <a16:creationId xmlns:a16="http://schemas.microsoft.com/office/drawing/2014/main" id="{A8AF6E84-1557-456A-981A-2EBDAF29D8D0}"/>
              </a:ext>
            </a:extLst>
          </p:cNvPr>
          <p:cNvSpPr>
            <a:spLocks noGrp="1"/>
          </p:cNvSpPr>
          <p:nvPr>
            <p:ph type="ftr" sz="quarter" idx="24"/>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id="{F7822668-5C67-4F72-A466-55C8E86AE606}"/>
              </a:ext>
            </a:extLst>
          </p:cNvPr>
          <p:cNvSpPr>
            <a:spLocks noGrp="1"/>
          </p:cNvSpPr>
          <p:nvPr>
            <p:ph type="sldNum" sz="quarter" idx="25"/>
          </p:nvPr>
        </p:nvSpPr>
        <p:spPr/>
        <p:txBody>
          <a:bodyPr/>
          <a:lstStyle>
            <a:lvl1pPr>
              <a:defRPr/>
            </a:lvl1pPr>
          </a:lstStyle>
          <a:p>
            <a:pPr>
              <a:defRPr/>
            </a:pPr>
            <a:fld id="{37BE5581-0783-4F90-871C-27C5C14210CC}" type="slidenum">
              <a:rPr lang="en-US" altLang="en-US"/>
              <a:pPr>
                <a:defRPr/>
              </a:pPr>
              <a:t>‹#›</a:t>
            </a:fld>
            <a:endParaRPr lang="en-US" altLang="en-US"/>
          </a:p>
        </p:txBody>
      </p:sp>
    </p:spTree>
    <p:extLst>
      <p:ext uri="{BB962C8B-B14F-4D97-AF65-F5344CB8AC3E}">
        <p14:creationId xmlns:p14="http://schemas.microsoft.com/office/powerpoint/2010/main" val="1570252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4A5C0A9-2598-4268-B4A6-3374E0063D91}"/>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C8CD4FF-27C8-488B-8AEC-FF439172E4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2BF3E1-624E-487B-85C9-302230AF8F62}"/>
              </a:ext>
            </a:extLst>
          </p:cNvPr>
          <p:cNvSpPr>
            <a:spLocks noGrp="1"/>
          </p:cNvSpPr>
          <p:nvPr>
            <p:ph type="sldNum" sz="quarter" idx="12"/>
          </p:nvPr>
        </p:nvSpPr>
        <p:spPr/>
        <p:txBody>
          <a:bodyPr/>
          <a:lstStyle>
            <a:lvl1pPr>
              <a:defRPr/>
            </a:lvl1pPr>
          </a:lstStyle>
          <a:p>
            <a:pPr>
              <a:defRPr/>
            </a:pPr>
            <a:fld id="{73EB259F-A500-4C73-B554-B20D6812EFC6}" type="slidenum">
              <a:rPr lang="en-US" altLang="en-US"/>
              <a:pPr>
                <a:defRPr/>
              </a:pPr>
              <a:t>‹#›</a:t>
            </a:fld>
            <a:endParaRPr lang="en-US" altLang="en-US"/>
          </a:p>
        </p:txBody>
      </p:sp>
    </p:spTree>
    <p:extLst>
      <p:ext uri="{BB962C8B-B14F-4D97-AF65-F5344CB8AC3E}">
        <p14:creationId xmlns:p14="http://schemas.microsoft.com/office/powerpoint/2010/main" val="1504523659"/>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5B9A367-F831-43B0-B9B8-8884299BAA3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5DAFBA4-F199-4013-8592-43993A69D7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60B18C5-2BE9-4AFC-B1E5-4F76780B48C7}"/>
              </a:ext>
            </a:extLst>
          </p:cNvPr>
          <p:cNvSpPr>
            <a:spLocks noGrp="1"/>
          </p:cNvSpPr>
          <p:nvPr>
            <p:ph type="sldNum" sz="quarter" idx="12"/>
          </p:nvPr>
        </p:nvSpPr>
        <p:spPr/>
        <p:txBody>
          <a:bodyPr/>
          <a:lstStyle>
            <a:lvl1pPr>
              <a:defRPr/>
            </a:lvl1pPr>
          </a:lstStyle>
          <a:p>
            <a:pPr>
              <a:defRPr/>
            </a:pPr>
            <a:fld id="{ADFECF29-1084-4445-A1E4-54EED4BF7219}" type="slidenum">
              <a:rPr lang="en-US" altLang="en-US"/>
              <a:pPr>
                <a:defRPr/>
              </a:pPr>
              <a:t>‹#›</a:t>
            </a:fld>
            <a:endParaRPr lang="en-US" altLang="en-US"/>
          </a:p>
        </p:txBody>
      </p:sp>
    </p:spTree>
    <p:extLst>
      <p:ext uri="{BB962C8B-B14F-4D97-AF65-F5344CB8AC3E}">
        <p14:creationId xmlns:p14="http://schemas.microsoft.com/office/powerpoint/2010/main" val="314697378"/>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634B7C8-6878-4E6F-92B5-D9EC1A60D8B2}"/>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4B4C56A-67DF-4514-9D66-45070FC615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7AEBD8-29C9-4239-AEAA-E7FA7C89E3C5}"/>
              </a:ext>
            </a:extLst>
          </p:cNvPr>
          <p:cNvSpPr>
            <a:spLocks noGrp="1"/>
          </p:cNvSpPr>
          <p:nvPr>
            <p:ph type="sldNum" sz="quarter" idx="12"/>
          </p:nvPr>
        </p:nvSpPr>
        <p:spPr/>
        <p:txBody>
          <a:bodyPr/>
          <a:lstStyle>
            <a:lvl1pPr>
              <a:defRPr/>
            </a:lvl1pPr>
          </a:lstStyle>
          <a:p>
            <a:pPr>
              <a:defRPr/>
            </a:pPr>
            <a:fld id="{F393758C-7CF3-42E2-A75F-F434B097C988}" type="slidenum">
              <a:rPr lang="en-US" altLang="en-US"/>
              <a:pPr>
                <a:defRPr/>
              </a:pPr>
              <a:t>‹#›</a:t>
            </a:fld>
            <a:endParaRPr lang="en-US" altLang="en-US"/>
          </a:p>
        </p:txBody>
      </p:sp>
    </p:spTree>
    <p:extLst>
      <p:ext uri="{BB962C8B-B14F-4D97-AF65-F5344CB8AC3E}">
        <p14:creationId xmlns:p14="http://schemas.microsoft.com/office/powerpoint/2010/main" val="1445612082"/>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385704-FAD3-4F01-AF7C-E398B8E26A95}"/>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5C96B03-C3E2-4E3E-8235-0FE3F98AEB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524C7B-6E72-46C8-A362-7D281FC6B5EE}"/>
              </a:ext>
            </a:extLst>
          </p:cNvPr>
          <p:cNvSpPr>
            <a:spLocks noGrp="1"/>
          </p:cNvSpPr>
          <p:nvPr>
            <p:ph type="sldNum" sz="quarter" idx="12"/>
          </p:nvPr>
        </p:nvSpPr>
        <p:spPr/>
        <p:txBody>
          <a:bodyPr/>
          <a:lstStyle>
            <a:lvl1pPr>
              <a:defRPr/>
            </a:lvl1pPr>
          </a:lstStyle>
          <a:p>
            <a:pPr>
              <a:defRPr/>
            </a:pPr>
            <a:fld id="{0121C483-87D4-4B25-93C6-AE44BDB907C1}" type="slidenum">
              <a:rPr lang="en-US" altLang="en-US"/>
              <a:pPr>
                <a:defRPr/>
              </a:pPr>
              <a:t>‹#›</a:t>
            </a:fld>
            <a:endParaRPr lang="en-US" altLang="en-US"/>
          </a:p>
        </p:txBody>
      </p:sp>
    </p:spTree>
    <p:extLst>
      <p:ext uri="{BB962C8B-B14F-4D97-AF65-F5344CB8AC3E}">
        <p14:creationId xmlns:p14="http://schemas.microsoft.com/office/powerpoint/2010/main" val="3460157614"/>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AC33155-7919-4065-94DC-142C835838B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6AAB8B6E-8348-4B68-9EA2-DAC40857EC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0AE5CA-E38F-49D7-A1B4-180A0448A57E}"/>
              </a:ext>
            </a:extLst>
          </p:cNvPr>
          <p:cNvSpPr>
            <a:spLocks noGrp="1"/>
          </p:cNvSpPr>
          <p:nvPr>
            <p:ph type="sldNum" sz="quarter" idx="12"/>
          </p:nvPr>
        </p:nvSpPr>
        <p:spPr/>
        <p:txBody>
          <a:bodyPr/>
          <a:lstStyle>
            <a:lvl1pPr>
              <a:defRPr/>
            </a:lvl1pPr>
          </a:lstStyle>
          <a:p>
            <a:pPr>
              <a:defRPr/>
            </a:pPr>
            <a:fld id="{B1E1A6A7-94A6-43FC-93D7-3BBB322DCFAA}" type="slidenum">
              <a:rPr lang="en-US" altLang="en-US"/>
              <a:pPr>
                <a:defRPr/>
              </a:pPr>
              <a:t>‹#›</a:t>
            </a:fld>
            <a:endParaRPr lang="en-US" altLang="en-US"/>
          </a:p>
        </p:txBody>
      </p:sp>
    </p:spTree>
    <p:extLst>
      <p:ext uri="{BB962C8B-B14F-4D97-AF65-F5344CB8AC3E}">
        <p14:creationId xmlns:p14="http://schemas.microsoft.com/office/powerpoint/2010/main" val="1502073306"/>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DAC927B-732C-485B-99ED-78A00070B2CB}"/>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7947AF85-F8A7-4A81-B131-C4C611FB623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81F5B9-70A6-4FE3-8707-6A7C0CD969C1}"/>
              </a:ext>
            </a:extLst>
          </p:cNvPr>
          <p:cNvSpPr>
            <a:spLocks noGrp="1"/>
          </p:cNvSpPr>
          <p:nvPr>
            <p:ph type="sldNum" sz="quarter" idx="12"/>
          </p:nvPr>
        </p:nvSpPr>
        <p:spPr/>
        <p:txBody>
          <a:bodyPr/>
          <a:lstStyle>
            <a:lvl1pPr>
              <a:defRPr/>
            </a:lvl1pPr>
          </a:lstStyle>
          <a:p>
            <a:pPr>
              <a:defRPr/>
            </a:pPr>
            <a:fld id="{F32A178E-4279-453B-B0C1-2EA0A7FD3600}" type="slidenum">
              <a:rPr lang="en-US" altLang="en-US"/>
              <a:pPr>
                <a:defRPr/>
              </a:pPr>
              <a:t>‹#›</a:t>
            </a:fld>
            <a:endParaRPr lang="en-US" altLang="en-US"/>
          </a:p>
        </p:txBody>
      </p:sp>
    </p:spTree>
    <p:extLst>
      <p:ext uri="{BB962C8B-B14F-4D97-AF65-F5344CB8AC3E}">
        <p14:creationId xmlns:p14="http://schemas.microsoft.com/office/powerpoint/2010/main" val="133909165"/>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E23AFA1E-6A01-487D-A8E8-546E3610C197}"/>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D8D38755-1F74-4846-A9CD-35CFD842D9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DAE71F-6C92-418A-A004-DB45F21AF8AA}"/>
              </a:ext>
            </a:extLst>
          </p:cNvPr>
          <p:cNvSpPr>
            <a:spLocks noGrp="1"/>
          </p:cNvSpPr>
          <p:nvPr>
            <p:ph type="sldNum" sz="quarter" idx="12"/>
          </p:nvPr>
        </p:nvSpPr>
        <p:spPr/>
        <p:txBody>
          <a:bodyPr/>
          <a:lstStyle>
            <a:lvl1pPr>
              <a:defRPr/>
            </a:lvl1pPr>
          </a:lstStyle>
          <a:p>
            <a:pPr>
              <a:defRPr/>
            </a:pPr>
            <a:fld id="{5C0BA6BD-2DF3-4ABB-80D7-7E4C655EC717}" type="slidenum">
              <a:rPr lang="en-US" altLang="en-US"/>
              <a:pPr>
                <a:defRPr/>
              </a:pPr>
              <a:t>‹#›</a:t>
            </a:fld>
            <a:endParaRPr lang="en-US" altLang="en-US"/>
          </a:p>
        </p:txBody>
      </p:sp>
    </p:spTree>
    <p:extLst>
      <p:ext uri="{BB962C8B-B14F-4D97-AF65-F5344CB8AC3E}">
        <p14:creationId xmlns:p14="http://schemas.microsoft.com/office/powerpoint/2010/main" val="2103443520"/>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A7FB7ED-AA9B-4FC8-B730-693CE5527E04}"/>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2DB2841D-877C-44FB-93D7-2213A9383D1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C5948F5-2D6E-426F-A854-C375C4051ACE}"/>
              </a:ext>
            </a:extLst>
          </p:cNvPr>
          <p:cNvSpPr>
            <a:spLocks noGrp="1"/>
          </p:cNvSpPr>
          <p:nvPr>
            <p:ph type="sldNum" sz="quarter" idx="12"/>
          </p:nvPr>
        </p:nvSpPr>
        <p:spPr/>
        <p:txBody>
          <a:bodyPr/>
          <a:lstStyle>
            <a:lvl1pPr>
              <a:defRPr/>
            </a:lvl1pPr>
          </a:lstStyle>
          <a:p>
            <a:pPr>
              <a:defRPr/>
            </a:pPr>
            <a:fld id="{C8DA3754-A124-49C6-9F4F-A34806E00AFF}" type="slidenum">
              <a:rPr lang="en-US" altLang="en-US"/>
              <a:pPr>
                <a:defRPr/>
              </a:pPr>
              <a:t>‹#›</a:t>
            </a:fld>
            <a:endParaRPr lang="en-US" altLang="en-US"/>
          </a:p>
        </p:txBody>
      </p:sp>
    </p:spTree>
    <p:extLst>
      <p:ext uri="{BB962C8B-B14F-4D97-AF65-F5344CB8AC3E}">
        <p14:creationId xmlns:p14="http://schemas.microsoft.com/office/powerpoint/2010/main" val="3191656108"/>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38AA904-E2B3-4466-A238-68C8521E2724}"/>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1E70822A-67FC-4FC3-B738-B8A607D58D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CF28D21-7751-455D-A4E0-88C04E6878FD}"/>
              </a:ext>
            </a:extLst>
          </p:cNvPr>
          <p:cNvSpPr>
            <a:spLocks noGrp="1"/>
          </p:cNvSpPr>
          <p:nvPr>
            <p:ph type="sldNum" sz="quarter" idx="12"/>
          </p:nvPr>
        </p:nvSpPr>
        <p:spPr/>
        <p:txBody>
          <a:bodyPr/>
          <a:lstStyle>
            <a:lvl1pPr>
              <a:defRPr/>
            </a:lvl1pPr>
          </a:lstStyle>
          <a:p>
            <a:pPr>
              <a:defRPr/>
            </a:pPr>
            <a:fld id="{5E6A054D-908A-4D3B-BF9B-74BD9A70F8E2}" type="slidenum">
              <a:rPr lang="en-US" altLang="en-US"/>
              <a:pPr>
                <a:defRPr/>
              </a:pPr>
              <a:t>‹#›</a:t>
            </a:fld>
            <a:endParaRPr lang="en-US" altLang="en-US"/>
          </a:p>
        </p:txBody>
      </p:sp>
    </p:spTree>
    <p:extLst>
      <p:ext uri="{BB962C8B-B14F-4D97-AF65-F5344CB8AC3E}">
        <p14:creationId xmlns:p14="http://schemas.microsoft.com/office/powerpoint/2010/main" val="243941739"/>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7FE505F-4500-4426-AA7E-4FE2F248BE5D}"/>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30DF9CC6-E2DA-43FF-9DEE-109B2C0ABE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688EE59-E870-4CEB-AD2A-E881C03F8DF5}"/>
              </a:ext>
            </a:extLst>
          </p:cNvPr>
          <p:cNvSpPr>
            <a:spLocks noGrp="1"/>
          </p:cNvSpPr>
          <p:nvPr>
            <p:ph type="sldNum" sz="quarter" idx="12"/>
          </p:nvPr>
        </p:nvSpPr>
        <p:spPr/>
        <p:txBody>
          <a:bodyPr/>
          <a:lstStyle>
            <a:lvl1pPr>
              <a:defRPr/>
            </a:lvl1pPr>
          </a:lstStyle>
          <a:p>
            <a:pPr>
              <a:defRPr/>
            </a:pPr>
            <a:fld id="{0A6AABF9-344C-4FD5-96AB-047847575BC6}" type="slidenum">
              <a:rPr lang="en-US" altLang="en-US"/>
              <a:pPr>
                <a:defRPr/>
              </a:pPr>
              <a:t>‹#›</a:t>
            </a:fld>
            <a:endParaRPr lang="en-US" altLang="en-US"/>
          </a:p>
        </p:txBody>
      </p:sp>
    </p:spTree>
    <p:extLst>
      <p:ext uri="{BB962C8B-B14F-4D97-AF65-F5344CB8AC3E}">
        <p14:creationId xmlns:p14="http://schemas.microsoft.com/office/powerpoint/2010/main" val="535956147"/>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pic>
        <p:nvPicPr>
          <p:cNvPr id="1026" name="Picture 7">
            <a:extLst>
              <a:ext uri="{FF2B5EF4-FFF2-40B4-BE49-F238E27FC236}">
                <a16:creationId xmlns:a16="http://schemas.microsoft.com/office/drawing/2014/main" id="{5D918C0A-14A3-4D4B-A67B-F5FEE09E715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3613"/>
          <a:stretch>
            <a:fillRect/>
          </a:stretch>
        </p:blipFill>
        <p:spPr bwMode="auto">
          <a:xfrm>
            <a:off x="0" y="2670175"/>
            <a:ext cx="4037013"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6">
            <a:extLst>
              <a:ext uri="{FF2B5EF4-FFF2-40B4-BE49-F238E27FC236}">
                <a16:creationId xmlns:a16="http://schemas.microsoft.com/office/drawing/2014/main" id="{A974F49D-5CC1-465B-825F-29CB212BC63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35640"/>
          <a:stretch>
            <a:fillRect/>
          </a:stretch>
        </p:blipFill>
        <p:spPr bwMode="auto">
          <a:xfrm>
            <a:off x="0" y="2892425"/>
            <a:ext cx="15224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5706D1D2-1335-48BD-A0C0-C1EF98351C09}"/>
              </a:ext>
            </a:extLst>
          </p:cNvPr>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031" name="Picture 8">
            <a:extLst>
              <a:ext uri="{FF2B5EF4-FFF2-40B4-BE49-F238E27FC236}">
                <a16:creationId xmlns:a16="http://schemas.microsoft.com/office/drawing/2014/main" id="{2825CE4F-8652-419A-B15C-D466F7BE4D7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t="28813"/>
          <a:stretch>
            <a:fillRect/>
          </a:stretch>
        </p:blipFill>
        <p:spPr bwMode="auto">
          <a:xfrm>
            <a:off x="7999413" y="0"/>
            <a:ext cx="160337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9">
            <a:extLst>
              <a:ext uri="{FF2B5EF4-FFF2-40B4-BE49-F238E27FC236}">
                <a16:creationId xmlns:a16="http://schemas.microsoft.com/office/drawing/2014/main" id="{A81C6BA0-08F9-4AA1-BE98-E2E1764795B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b="23320"/>
          <a:stretch>
            <a:fillRect/>
          </a:stretch>
        </p:blipFill>
        <p:spPr bwMode="auto">
          <a:xfrm>
            <a:off x="8605838" y="6096000"/>
            <a:ext cx="9937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6D89AE31-0153-4F38-B99F-11F88ACF1079}"/>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34" name="Title Placeholder 1">
            <a:extLst>
              <a:ext uri="{FF2B5EF4-FFF2-40B4-BE49-F238E27FC236}">
                <a16:creationId xmlns:a16="http://schemas.microsoft.com/office/drawing/2014/main" id="{6209CEAC-1CCD-40B5-8B14-1CDF51AAA85B}"/>
              </a:ext>
            </a:extLst>
          </p:cNvPr>
          <p:cNvSpPr>
            <a:spLocks noGrp="1" noChangeArrowheads="1"/>
          </p:cNvSpPr>
          <p:nvPr>
            <p:ph type="title"/>
          </p:nvPr>
        </p:nvSpPr>
        <p:spPr bwMode="auto">
          <a:xfrm>
            <a:off x="646113" y="452438"/>
            <a:ext cx="94043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5" name="Text Placeholder 2">
            <a:extLst>
              <a:ext uri="{FF2B5EF4-FFF2-40B4-BE49-F238E27FC236}">
                <a16:creationId xmlns:a16="http://schemas.microsoft.com/office/drawing/2014/main" id="{0B46B513-7E64-4E11-938E-29B23CACA510}"/>
              </a:ext>
            </a:extLst>
          </p:cNvPr>
          <p:cNvSpPr>
            <a:spLocks noGrp="1" noChangeArrowheads="1"/>
          </p:cNvSpPr>
          <p:nvPr>
            <p:ph type="body" idx="1"/>
          </p:nvPr>
        </p:nvSpPr>
        <p:spPr bwMode="auto">
          <a:xfrm>
            <a:off x="1103313" y="2052638"/>
            <a:ext cx="8947150"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ABF23C6-61D8-4850-9A21-CD9CFAF197FF}"/>
              </a:ext>
            </a:extLst>
          </p:cNvPr>
          <p:cNvSpPr>
            <a:spLocks noGrp="1"/>
          </p:cNvSpPr>
          <p:nvPr>
            <p:ph type="dt" sz="half" idx="2"/>
          </p:nvPr>
        </p:nvSpPr>
        <p:spPr>
          <a:xfrm rot="5400000">
            <a:off x="10155238" y="1790700"/>
            <a:ext cx="990600" cy="304800"/>
          </a:xfrm>
          <a:prstGeom prst="rect">
            <a:avLst/>
          </a:prstGeom>
        </p:spPr>
        <p:txBody>
          <a:bodyPr vert="horz" lIns="91440" tIns="45720" rIns="91440" bIns="45720" rtlCol="0" anchor="t"/>
          <a:lstStyle>
            <a:lvl1pPr algn="l" eaLnBrk="1" fontAlgn="auto" hangingPunct="1">
              <a:spcBef>
                <a:spcPts val="0"/>
              </a:spcBef>
              <a:spcAft>
                <a:spcPts val="0"/>
              </a:spcAft>
              <a:defRPr sz="1100" b="0" i="0">
                <a:solidFill>
                  <a:schemeClr val="tx1">
                    <a:tint val="75000"/>
                    <a:alpha val="60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C4D3E78B-65B6-44E5-9743-9DE78A284CF4}"/>
              </a:ext>
            </a:extLst>
          </p:cNvPr>
          <p:cNvSpPr>
            <a:spLocks noGrp="1"/>
          </p:cNvSpPr>
          <p:nvPr>
            <p:ph type="ftr" sz="quarter" idx="3"/>
          </p:nvPr>
        </p:nvSpPr>
        <p:spPr>
          <a:xfrm rot="5400000">
            <a:off x="8951118" y="3225007"/>
            <a:ext cx="3859213" cy="304800"/>
          </a:xfrm>
          <a:prstGeom prst="rect">
            <a:avLst/>
          </a:prstGeom>
        </p:spPr>
        <p:txBody>
          <a:bodyPr vert="horz" lIns="91440" tIns="45720" rIns="91440" bIns="45720" rtlCol="0" anchor="b"/>
          <a:lstStyle>
            <a:lvl1pPr algn="l" eaLnBrk="1" fontAlgn="auto" hangingPunct="1">
              <a:spcBef>
                <a:spcPts val="0"/>
              </a:spcBef>
              <a:spcAft>
                <a:spcPts val="0"/>
              </a:spcAft>
              <a:defRPr sz="1100" b="0" i="0" dirty="0">
                <a:solidFill>
                  <a:schemeClr val="tx1">
                    <a:tint val="75000"/>
                    <a:alpha val="60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3FD7B5C-4A14-470F-8293-AE2A7306B99C}"/>
              </a:ext>
            </a:extLst>
          </p:cNvPr>
          <p:cNvSpPr>
            <a:spLocks noGrp="1"/>
          </p:cNvSpPr>
          <p:nvPr>
            <p:ph type="sldNum" sz="quarter" idx="4"/>
          </p:nvPr>
        </p:nvSpPr>
        <p:spPr bwMode="gray">
          <a:xfrm>
            <a:off x="10352088" y="295275"/>
            <a:ext cx="838200" cy="768350"/>
          </a:xfrm>
          <a:prstGeom prst="rect">
            <a:avLst/>
          </a:prstGeom>
        </p:spPr>
        <p:txBody>
          <a:bodyPr vert="horz" lIns="91440" tIns="45720" rIns="91440" bIns="45720" rtlCol="0" anchor="b"/>
          <a:lstStyle>
            <a:lvl1pPr algn="ctr" eaLnBrk="1" fontAlgn="auto" hangingPunct="1">
              <a:spcBef>
                <a:spcPts val="0"/>
              </a:spcBef>
              <a:spcAft>
                <a:spcPts val="0"/>
              </a:spcAft>
              <a:defRPr sz="2800" b="0" i="0" smtClean="0">
                <a:solidFill>
                  <a:schemeClr val="tx1">
                    <a:tint val="75000"/>
                  </a:schemeClr>
                </a:solidFill>
                <a:latin typeface="+mn-lt"/>
              </a:defRPr>
            </a:lvl1pPr>
          </a:lstStyle>
          <a:p>
            <a:pPr>
              <a:defRPr/>
            </a:pPr>
            <a:fld id="{72D66D48-DDDF-451D-B422-EDB509CEEFFC}"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179"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80" r:id="rId12"/>
    <p:sldLayoutId id="2147484176" r:id="rId13"/>
    <p:sldLayoutId id="2147484181" r:id="rId14"/>
    <p:sldLayoutId id="2147484182" r:id="rId15"/>
    <p:sldLayoutId id="2147484177" r:id="rId16"/>
    <p:sldLayoutId id="2147484178" r:id="rId17"/>
  </p:sldLayoutIdLst>
  <p:transition>
    <p:wipe dir="r"/>
  </p:transition>
  <p:txStyles>
    <p:titleStyle>
      <a:lvl1pPr algn="l" defTabSz="457200" rtl="0" fontAlgn="base">
        <a:spcBef>
          <a:spcPct val="0"/>
        </a:spcBef>
        <a:spcAft>
          <a:spcPct val="0"/>
        </a:spcAft>
        <a:defRPr sz="4200" kern="1200">
          <a:solidFill>
            <a:schemeClr val="tx2"/>
          </a:solidFill>
          <a:latin typeface="+mj-lt"/>
          <a:ea typeface="+mj-ea"/>
          <a:cs typeface="+mj-cs"/>
        </a:defRPr>
      </a:lvl1pPr>
      <a:lvl2pPr algn="l" defTabSz="457200" rtl="0" fontAlgn="base">
        <a:spcBef>
          <a:spcPct val="0"/>
        </a:spcBef>
        <a:spcAft>
          <a:spcPct val="0"/>
        </a:spcAft>
        <a:defRPr sz="4200">
          <a:solidFill>
            <a:schemeClr val="tx2"/>
          </a:solidFill>
          <a:latin typeface="Century Gothic" panose="020B0502020202020204" pitchFamily="34" charset="0"/>
        </a:defRPr>
      </a:lvl2pPr>
      <a:lvl3pPr algn="l" defTabSz="457200" rtl="0" fontAlgn="base">
        <a:spcBef>
          <a:spcPct val="0"/>
        </a:spcBef>
        <a:spcAft>
          <a:spcPct val="0"/>
        </a:spcAft>
        <a:defRPr sz="4200">
          <a:solidFill>
            <a:schemeClr val="tx2"/>
          </a:solidFill>
          <a:latin typeface="Century Gothic" panose="020B0502020202020204" pitchFamily="34" charset="0"/>
        </a:defRPr>
      </a:lvl3pPr>
      <a:lvl4pPr algn="l" defTabSz="457200" rtl="0" fontAlgn="base">
        <a:spcBef>
          <a:spcPct val="0"/>
        </a:spcBef>
        <a:spcAft>
          <a:spcPct val="0"/>
        </a:spcAft>
        <a:defRPr sz="4200">
          <a:solidFill>
            <a:schemeClr val="tx2"/>
          </a:solidFill>
          <a:latin typeface="Century Gothic" panose="020B0502020202020204" pitchFamily="34" charset="0"/>
        </a:defRPr>
      </a:lvl4pPr>
      <a:lvl5pPr algn="l" defTabSz="457200" rtl="0" fontAlgn="base">
        <a:spcBef>
          <a:spcPct val="0"/>
        </a:spcBef>
        <a:spcAft>
          <a:spcPct val="0"/>
        </a:spcAft>
        <a:defRPr sz="42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fontAlgn="base">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fontAlgn="base">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fontAlgn="base">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fontAlgn="base">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hyperlink" Target="mailto:chidd108@gmail.com" TargetMode="Externa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B38D7FE1-503D-474F-AF8A-6C26BDDDA41B}"/>
              </a:ext>
            </a:extLst>
          </p:cNvPr>
          <p:cNvSpPr>
            <a:spLocks noGrp="1" noChangeArrowheads="1"/>
          </p:cNvSpPr>
          <p:nvPr>
            <p:ph type="subTitle" idx="1"/>
          </p:nvPr>
        </p:nvSpPr>
        <p:spPr>
          <a:xfrm>
            <a:off x="1739900" y="1520825"/>
            <a:ext cx="8316913" cy="1257300"/>
          </a:xfrm>
        </p:spPr>
        <p:txBody>
          <a:bodyPr rtlCol="0">
            <a:normAutofit fontScale="92500" lnSpcReduction="10000"/>
          </a:bodyPr>
          <a:lstStyle/>
          <a:p>
            <a:pPr algn="ctr" fontAlgn="auto">
              <a:lnSpc>
                <a:spcPct val="80000"/>
              </a:lnSpc>
              <a:spcAft>
                <a:spcPts val="0"/>
              </a:spcAft>
              <a:buClr>
                <a:schemeClr val="bg2">
                  <a:lumMod val="40000"/>
                  <a:lumOff val="60000"/>
                </a:schemeClr>
              </a:buClr>
              <a:buFont typeface="Wingdings 3" charset="2"/>
              <a:buNone/>
              <a:defRPr/>
            </a:pPr>
            <a:endParaRPr lang="en-US" altLang="en-US" dirty="0">
              <a:solidFill>
                <a:srgbClr val="FF33CC"/>
              </a:solidFill>
            </a:endParaRPr>
          </a:p>
          <a:p>
            <a:pPr algn="ctr" fontAlgn="auto">
              <a:lnSpc>
                <a:spcPct val="80000"/>
              </a:lnSpc>
              <a:spcAft>
                <a:spcPts val="0"/>
              </a:spcAft>
              <a:buClr>
                <a:schemeClr val="bg2">
                  <a:lumMod val="40000"/>
                  <a:lumOff val="60000"/>
                </a:schemeClr>
              </a:buClr>
              <a:buFont typeface="Wingdings 3" charset="2"/>
              <a:buNone/>
              <a:defRPr/>
            </a:pPr>
            <a:r>
              <a:rPr lang="en-US" altLang="en-US" b="1" dirty="0">
                <a:solidFill>
                  <a:srgbClr val="FF33CC"/>
                </a:solidFill>
              </a:rPr>
              <a:t>#INDICO NUMBER 44: </a:t>
            </a:r>
          </a:p>
          <a:p>
            <a:pPr algn="ctr" fontAlgn="auto">
              <a:lnSpc>
                <a:spcPct val="80000"/>
              </a:lnSpc>
              <a:spcAft>
                <a:spcPts val="0"/>
              </a:spcAft>
              <a:buClr>
                <a:schemeClr val="bg2">
                  <a:lumMod val="40000"/>
                  <a:lumOff val="60000"/>
                </a:schemeClr>
              </a:buClr>
              <a:buFont typeface="Wingdings 3" charset="2"/>
              <a:buNone/>
              <a:defRPr/>
            </a:pPr>
            <a:r>
              <a:rPr lang="en-US" altLang="en-US" b="1" dirty="0">
                <a:solidFill>
                  <a:srgbClr val="FF33CC"/>
                </a:solidFill>
              </a:rPr>
              <a:t>A study on the determination of relative output factors for very small fields in stereotactic radiosurgery</a:t>
            </a:r>
          </a:p>
        </p:txBody>
      </p:sp>
      <p:sp>
        <p:nvSpPr>
          <p:cNvPr id="8195" name="TextBox 1">
            <a:extLst>
              <a:ext uri="{FF2B5EF4-FFF2-40B4-BE49-F238E27FC236}">
                <a16:creationId xmlns:a16="http://schemas.microsoft.com/office/drawing/2014/main" id="{AEC6117C-6511-4727-AC49-1112C4262607}"/>
              </a:ext>
            </a:extLst>
          </p:cNvPr>
          <p:cNvSpPr txBox="1">
            <a:spLocks noChangeArrowheads="1"/>
          </p:cNvSpPr>
          <p:nvPr/>
        </p:nvSpPr>
        <p:spPr bwMode="auto">
          <a:xfrm>
            <a:off x="2171700" y="742950"/>
            <a:ext cx="7775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fontAlgn="base">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fontAlgn="base">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fontAlgn="base">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fontAlgn="base">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20000"/>
              </a:spcBef>
              <a:buClrTx/>
              <a:buSzTx/>
              <a:buFontTx/>
              <a:buNone/>
            </a:pPr>
            <a:r>
              <a:rPr lang="en-US" altLang="en-US" sz="1800" b="1">
                <a:latin typeface="Arial" panose="020B0604020202020204" pitchFamily="34" charset="0"/>
                <a:cs typeface="Arial" panose="020B0604020202020204" pitchFamily="34" charset="0"/>
              </a:rPr>
              <a:t>The 3</a:t>
            </a:r>
            <a:r>
              <a:rPr lang="en-US" altLang="en-US" sz="1800" b="1" baseline="30000">
                <a:latin typeface="Arial" panose="020B0604020202020204" pitchFamily="34" charset="0"/>
                <a:cs typeface="Arial" panose="020B0604020202020204" pitchFamily="34" charset="0"/>
              </a:rPr>
              <a:t>rd</a:t>
            </a:r>
            <a:r>
              <a:rPr lang="en-US" altLang="en-US" sz="1800" b="1">
                <a:latin typeface="Arial" panose="020B0604020202020204" pitchFamily="34" charset="0"/>
                <a:cs typeface="Arial" panose="020B0604020202020204" pitchFamily="34" charset="0"/>
              </a:rPr>
              <a:t> International Conference on Advances in Radiation Oncology (ICARO-3)</a:t>
            </a:r>
            <a:endParaRPr lang="en-US" altLang="en-US" sz="1800">
              <a:latin typeface="Arial" panose="020B0604020202020204" pitchFamily="34" charset="0"/>
              <a:cs typeface="Arial" panose="020B0604020202020204" pitchFamily="34" charset="0"/>
            </a:endParaRPr>
          </a:p>
        </p:txBody>
      </p:sp>
      <p:sp>
        <p:nvSpPr>
          <p:cNvPr id="8196" name="TextBox 1">
            <a:extLst>
              <a:ext uri="{FF2B5EF4-FFF2-40B4-BE49-F238E27FC236}">
                <a16:creationId xmlns:a16="http://schemas.microsoft.com/office/drawing/2014/main" id="{6891076E-AD78-4DD3-AAF2-2F981E8C8F36}"/>
              </a:ext>
            </a:extLst>
          </p:cNvPr>
          <p:cNvSpPr txBox="1">
            <a:spLocks noChangeArrowheads="1"/>
          </p:cNvSpPr>
          <p:nvPr/>
        </p:nvSpPr>
        <p:spPr bwMode="auto">
          <a:xfrm>
            <a:off x="4906963" y="5775325"/>
            <a:ext cx="2305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fontAlgn="base">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fontAlgn="base">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fontAlgn="base">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fontAlgn="base">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1600" b="1" i="1">
                <a:latin typeface="Arial" panose="020B0604020202020204" pitchFamily="34" charset="0"/>
                <a:cs typeface="Arial" panose="020B0604020202020204" pitchFamily="34" charset="0"/>
              </a:rPr>
              <a:t>16–19 Feb 2021</a:t>
            </a:r>
          </a:p>
        </p:txBody>
      </p:sp>
      <p:sp>
        <p:nvSpPr>
          <p:cNvPr id="8197" name="TextBox 1">
            <a:extLst>
              <a:ext uri="{FF2B5EF4-FFF2-40B4-BE49-F238E27FC236}">
                <a16:creationId xmlns:a16="http://schemas.microsoft.com/office/drawing/2014/main" id="{5EFF7FF1-1875-4774-8DD8-FC43D68571D4}"/>
              </a:ext>
            </a:extLst>
          </p:cNvPr>
          <p:cNvSpPr txBox="1">
            <a:spLocks noChangeArrowheads="1"/>
          </p:cNvSpPr>
          <p:nvPr/>
        </p:nvSpPr>
        <p:spPr bwMode="auto">
          <a:xfrm>
            <a:off x="911225" y="2924175"/>
            <a:ext cx="1029811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b="1"/>
              <a:t>D. D. Chi</a:t>
            </a:r>
            <a:r>
              <a:rPr lang="en-US" altLang="en-US" b="1" baseline="30000"/>
              <a:t>a,b</a:t>
            </a:r>
            <a:r>
              <a:rPr lang="en-US" altLang="en-US" b="1"/>
              <a:t>, T. N. Toan</a:t>
            </a:r>
            <a:r>
              <a:rPr lang="en-US" altLang="en-US" b="1" baseline="30000"/>
              <a:t>b</a:t>
            </a:r>
            <a:r>
              <a:rPr lang="en-US" altLang="en-US" b="1"/>
              <a:t>, R. Hill</a:t>
            </a:r>
            <a:r>
              <a:rPr lang="en-US" altLang="en-US" b="1" baseline="30000"/>
              <a:t>c,d</a:t>
            </a:r>
            <a:endParaRPr lang="en-US" altLang="en-US"/>
          </a:p>
          <a:p>
            <a:pPr eaLnBrk="1" hangingPunct="1"/>
            <a:r>
              <a:rPr lang="en-US" altLang="en-US" b="1"/>
              <a:t> </a:t>
            </a:r>
            <a:endParaRPr lang="en-US" altLang="en-US"/>
          </a:p>
          <a:p>
            <a:pPr algn="ctr" eaLnBrk="1" hangingPunct="1"/>
            <a:r>
              <a:rPr lang="en-US" altLang="en-US" sz="1400" i="1" baseline="30000"/>
              <a:t>a</a:t>
            </a:r>
            <a:r>
              <a:rPr lang="en-US" altLang="en-US" sz="1400" i="1"/>
              <a:t>108 Central Military Hospital, 1 Tran Hung Dao street, Hai Ba Trung district, Hanoi, Vietnam.</a:t>
            </a:r>
          </a:p>
          <a:p>
            <a:pPr algn="ctr" eaLnBrk="1" hangingPunct="1"/>
            <a:r>
              <a:rPr lang="en-US" altLang="en-US" sz="1400" i="1" baseline="30000"/>
              <a:t>b</a:t>
            </a:r>
            <a:r>
              <a:rPr lang="en-US" altLang="en-US" sz="1400" i="1"/>
              <a:t>Vietnam Atomic Energy Institute, 59 Ly Thuong Kiet street, Hoan Kiem district, Hanoi, Vietnam.</a:t>
            </a:r>
          </a:p>
          <a:p>
            <a:pPr algn="ctr" eaLnBrk="1" hangingPunct="1"/>
            <a:r>
              <a:rPr lang="en-US" altLang="en-US" sz="1400" i="1" baseline="30000"/>
              <a:t>c</a:t>
            </a:r>
            <a:r>
              <a:rPr lang="en-US" altLang="en-US" sz="1400" i="1"/>
              <a:t>Chris O’Brien Lifehouse, 119 – 143 Missenden Road, Camperdown NSW 2050, Australia</a:t>
            </a:r>
          </a:p>
          <a:p>
            <a:pPr algn="ctr" eaLnBrk="1" hangingPunct="1"/>
            <a:r>
              <a:rPr lang="en-US" altLang="en-US" sz="1400" i="1" baseline="30000"/>
              <a:t>d</a:t>
            </a:r>
            <a:r>
              <a:rPr lang="en-US" altLang="en-US" sz="1400" i="1"/>
              <a:t>Institute of Medical Physics, School of Physics, The University of Sydney NSW 2006, Australia.</a:t>
            </a:r>
          </a:p>
          <a:p>
            <a:pPr algn="ctr" eaLnBrk="1" hangingPunct="1"/>
            <a:r>
              <a:rPr lang="en-US" altLang="en-US" sz="1400" i="1"/>
              <a:t> </a:t>
            </a:r>
          </a:p>
          <a:p>
            <a:pPr algn="ctr" eaLnBrk="1" hangingPunct="1"/>
            <a:r>
              <a:rPr lang="en-US" altLang="en-US" sz="1400" i="1"/>
              <a:t>Email address of Corresponding Author: </a:t>
            </a:r>
            <a:r>
              <a:rPr lang="en-US" altLang="en-US" sz="1400" i="1" u="sng">
                <a:hlinkClick r:id="rId5"/>
              </a:rPr>
              <a:t>chidd108@gmail.com</a:t>
            </a:r>
            <a:endParaRPr lang="en-US" altLang="en-US" sz="1400" i="1"/>
          </a:p>
          <a:p>
            <a:pPr eaLnBrk="1" hangingPunct="1"/>
            <a:endParaRPr lang="en-US" altLang="en-US"/>
          </a:p>
        </p:txBody>
      </p:sp>
      <p:pic>
        <p:nvPicPr>
          <p:cNvPr id="3" name="Audio 2">
            <a:hlinkClick r:id="" action="ppaction://media"/>
            <a:extLst>
              <a:ext uri="{FF2B5EF4-FFF2-40B4-BE49-F238E27FC236}">
                <a16:creationId xmlns:a16="http://schemas.microsoft.com/office/drawing/2014/main" id="{99887737-BA45-4091-8555-F7F7DCAE4B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3013" y="6069013"/>
            <a:ext cx="609600" cy="609600"/>
          </a:xfrm>
          <a:prstGeom prst="rect">
            <a:avLst/>
          </a:prstGeom>
        </p:spPr>
      </p:pic>
    </p:spTree>
  </p:cSld>
  <p:clrMapOvr>
    <a:masterClrMapping/>
  </p:clrMapOvr>
  <p:transition advTm="1956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DC9723B6-3339-4DC7-8E0C-5AAA2CCE70EE}"/>
              </a:ext>
            </a:extLst>
          </p:cNvPr>
          <p:cNvSpPr>
            <a:spLocks noGrp="1" noChangeArrowheads="1"/>
          </p:cNvSpPr>
          <p:nvPr>
            <p:ph type="title"/>
          </p:nvPr>
        </p:nvSpPr>
        <p:spPr/>
        <p:txBody>
          <a:bodyPr/>
          <a:lstStyle/>
          <a:p>
            <a:r>
              <a:rPr lang="en-US" altLang="en-US" dirty="0"/>
              <a:t>Introduction</a:t>
            </a:r>
          </a:p>
        </p:txBody>
      </p:sp>
      <p:pic>
        <p:nvPicPr>
          <p:cNvPr id="10244" name="Picture 6">
            <a:extLst>
              <a:ext uri="{FF2B5EF4-FFF2-40B4-BE49-F238E27FC236}">
                <a16:creationId xmlns:a16="http://schemas.microsoft.com/office/drawing/2014/main" id="{E7EA973B-A6CE-4EE8-9ED8-616545A7D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8640" b="35603"/>
          <a:stretch>
            <a:fillRect/>
          </a:stretch>
        </p:blipFill>
        <p:spPr bwMode="auto">
          <a:xfrm>
            <a:off x="8510588" y="1885950"/>
            <a:ext cx="23241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a:extLst>
              <a:ext uri="{FF2B5EF4-FFF2-40B4-BE49-F238E27FC236}">
                <a16:creationId xmlns:a16="http://schemas.microsoft.com/office/drawing/2014/main" id="{43B01FD0-4792-403E-AF26-8F06E5FFBD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0588" y="4217988"/>
            <a:ext cx="232410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CAB20A21-B153-465C-B41D-BDD31198B1F1}"/>
                  </a:ext>
                </a:extLst>
              </p:cNvPr>
              <p:cNvSpPr>
                <a:spLocks noGrp="1"/>
              </p:cNvSpPr>
              <p:nvPr>
                <p:ph idx="1"/>
              </p:nvPr>
            </p:nvSpPr>
            <p:spPr>
              <a:xfrm>
                <a:off x="1103313" y="2052638"/>
                <a:ext cx="7476963" cy="4195762"/>
              </a:xfrm>
            </p:spPr>
            <p:txBody>
              <a:bodyPr/>
              <a:lstStyle/>
              <a:p>
                <a:r>
                  <a:rPr lang="en-US" sz="1400" dirty="0"/>
                  <a:t>Large uncertainties in relative output factor (ROF) small fields dosimetry motivated multicentric studies. </a:t>
                </a:r>
              </a:p>
              <a:p>
                <a:r>
                  <a:rPr lang="en-US" sz="1400" dirty="0"/>
                  <a:t>The IAEA TRS-483 Code of Practice (COP) provides advice on how to measure small field data as well as correction factors for commonly used detectors for a range of field sizes and beam energies. </a:t>
                </a:r>
              </a:p>
              <a:p>
                <a:r>
                  <a:rPr lang="en-US" sz="1400" dirty="0"/>
                  <a:t>However, the COP does not include data for recently released detectors such as the IBA Razor diode and there is minimal data for very small fields with dimensions less than 1cm.</a:t>
                </a:r>
              </a:p>
              <a:p>
                <a:r>
                  <a:rPr lang="en-US" sz="1400" dirty="0"/>
                  <a:t>The purpose of this work was to determine ROFs </a:t>
                </a:r>
                <a14:m>
                  <m:oMath xmlns:m="http://schemas.openxmlformats.org/officeDocument/2006/math">
                    <m:sSubSup>
                      <m:sSubSupPr>
                        <m:ctrlPr>
                          <a:rPr lang="en-US" sz="1400" i="1">
                            <a:latin typeface="Cambria Math" panose="02040503050406030204" pitchFamily="18" charset="0"/>
                          </a:rPr>
                        </m:ctrlPr>
                      </m:sSubSupPr>
                      <m:e>
                        <m:r>
                          <a:rPr lang="pt-BR" sz="1400" i="1">
                            <a:latin typeface="Cambria Math" panose="02040503050406030204" pitchFamily="18" charset="0"/>
                          </a:rPr>
                          <m:t>𝛺</m:t>
                        </m:r>
                      </m:e>
                      <m:sub>
                        <m:sSub>
                          <m:sSubPr>
                            <m:ctrlPr>
                              <a:rPr lang="en-US" sz="1400" i="1">
                                <a:latin typeface="Cambria Math" panose="02040503050406030204" pitchFamily="18" charset="0"/>
                              </a:rPr>
                            </m:ctrlPr>
                          </m:sSubPr>
                          <m:e>
                            <m:r>
                              <a:rPr lang="pt-BR" sz="1400" i="1">
                                <a:latin typeface="Cambria Math" panose="02040503050406030204" pitchFamily="18" charset="0"/>
                              </a:rPr>
                              <m:t>𝑄</m:t>
                            </m:r>
                          </m:e>
                          <m:sub>
                            <m:r>
                              <a:rPr lang="pt-BR" sz="1400" i="1">
                                <a:latin typeface="Cambria Math" panose="02040503050406030204" pitchFamily="18" charset="0"/>
                              </a:rPr>
                              <m:t>𝑐𝑙𝑖𝑛</m:t>
                            </m:r>
                          </m:sub>
                        </m:sSub>
                        <m:r>
                          <a:rPr lang="pt-BR" sz="1400" i="1">
                            <a:latin typeface="Cambria Math" panose="02040503050406030204" pitchFamily="18" charset="0"/>
                          </a:rPr>
                          <m:t>,</m:t>
                        </m:r>
                        <m:sSub>
                          <m:sSubPr>
                            <m:ctrlPr>
                              <a:rPr lang="en-US" sz="1400" i="1">
                                <a:latin typeface="Cambria Math" panose="02040503050406030204" pitchFamily="18" charset="0"/>
                              </a:rPr>
                            </m:ctrlPr>
                          </m:sSubPr>
                          <m:e>
                            <m:r>
                              <a:rPr lang="pt-BR" sz="1400" i="1">
                                <a:latin typeface="Cambria Math" panose="02040503050406030204" pitchFamily="18" charset="0"/>
                              </a:rPr>
                              <m:t>𝑄</m:t>
                            </m:r>
                          </m:e>
                          <m:sub>
                            <m:r>
                              <a:rPr lang="pt-BR" sz="1400" i="1">
                                <a:latin typeface="Cambria Math" panose="02040503050406030204" pitchFamily="18" charset="0"/>
                              </a:rPr>
                              <m:t>𝑚𝑠𝑟</m:t>
                            </m:r>
                          </m:sub>
                        </m:sSub>
                      </m:sub>
                      <m:sup>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𝑐𝑙𝑖𝑛</m:t>
                            </m:r>
                          </m:sub>
                        </m:sSub>
                        <m:r>
                          <a:rPr lang="pt-BR" sz="1400" i="1">
                            <a:latin typeface="Cambria Math" panose="02040503050406030204" pitchFamily="18" charset="0"/>
                          </a:rPr>
                          <m:t>,</m:t>
                        </m:r>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𝑚𝑠𝑟</m:t>
                            </m:r>
                          </m:sub>
                        </m:sSub>
                      </m:sup>
                    </m:sSubSup>
                    <m:r>
                      <a:rPr lang="pt-BR" sz="1400" i="1">
                        <a:latin typeface="Cambria Math" panose="02040503050406030204" pitchFamily="18" charset="0"/>
                      </a:rPr>
                      <m:t> </m:t>
                    </m:r>
                  </m:oMath>
                </a14:m>
                <a:r>
                  <a:rPr lang="en-US" sz="1400" dirty="0"/>
                  <a:t> for SRS cone defined fields and determine correction factors </a:t>
                </a:r>
                <a14:m>
                  <m:oMath xmlns:m="http://schemas.openxmlformats.org/officeDocument/2006/math">
                    <m:sSubSup>
                      <m:sSubSupPr>
                        <m:ctrlPr>
                          <a:rPr lang="en-US" sz="1400" i="1">
                            <a:latin typeface="Cambria Math" panose="02040503050406030204" pitchFamily="18" charset="0"/>
                          </a:rPr>
                        </m:ctrlPr>
                      </m:sSubSupPr>
                      <m:e>
                        <m:r>
                          <a:rPr lang="pt-BR" sz="1400" i="1">
                            <a:latin typeface="Cambria Math" panose="02040503050406030204" pitchFamily="18" charset="0"/>
                          </a:rPr>
                          <m:t>𝑘</m:t>
                        </m:r>
                      </m:e>
                      <m:sub>
                        <m:sSub>
                          <m:sSubPr>
                            <m:ctrlPr>
                              <a:rPr lang="en-US" sz="1400" i="1">
                                <a:latin typeface="Cambria Math" panose="02040503050406030204" pitchFamily="18" charset="0"/>
                              </a:rPr>
                            </m:ctrlPr>
                          </m:sSubPr>
                          <m:e>
                            <m:r>
                              <a:rPr lang="pt-BR" sz="1400" i="1">
                                <a:latin typeface="Cambria Math" panose="02040503050406030204" pitchFamily="18" charset="0"/>
                              </a:rPr>
                              <m:t>𝑄</m:t>
                            </m:r>
                          </m:e>
                          <m:sub>
                            <m:r>
                              <a:rPr lang="pt-BR" sz="1400" i="1">
                                <a:latin typeface="Cambria Math" panose="02040503050406030204" pitchFamily="18" charset="0"/>
                              </a:rPr>
                              <m:t>𝑐𝑙𝑖𝑛</m:t>
                            </m:r>
                          </m:sub>
                        </m:sSub>
                        <m:r>
                          <a:rPr lang="pt-BR" sz="1400" i="1">
                            <a:latin typeface="Cambria Math" panose="02040503050406030204" pitchFamily="18" charset="0"/>
                          </a:rPr>
                          <m:t>,</m:t>
                        </m:r>
                        <m:sSub>
                          <m:sSubPr>
                            <m:ctrlPr>
                              <a:rPr lang="en-US" sz="1400" i="1">
                                <a:latin typeface="Cambria Math" panose="02040503050406030204" pitchFamily="18" charset="0"/>
                              </a:rPr>
                            </m:ctrlPr>
                          </m:sSubPr>
                          <m:e>
                            <m:r>
                              <a:rPr lang="pt-BR" sz="1400" i="1">
                                <a:latin typeface="Cambria Math" panose="02040503050406030204" pitchFamily="18" charset="0"/>
                              </a:rPr>
                              <m:t>𝑄</m:t>
                            </m:r>
                          </m:e>
                          <m:sub>
                            <m:r>
                              <a:rPr lang="pt-BR" sz="1400" i="1">
                                <a:latin typeface="Cambria Math" panose="02040503050406030204" pitchFamily="18" charset="0"/>
                              </a:rPr>
                              <m:t>𝑚𝑠𝑟</m:t>
                            </m:r>
                          </m:sub>
                        </m:sSub>
                      </m:sub>
                      <m:sup>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𝑐𝑙𝑖𝑛</m:t>
                            </m:r>
                          </m:sub>
                        </m:sSub>
                        <m:r>
                          <a:rPr lang="pt-BR" sz="1400" i="1">
                            <a:latin typeface="Cambria Math" panose="02040503050406030204" pitchFamily="18" charset="0"/>
                          </a:rPr>
                          <m:t>,</m:t>
                        </m:r>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𝑚𝑠𝑟</m:t>
                            </m:r>
                          </m:sub>
                        </m:sSub>
                      </m:sup>
                    </m:sSubSup>
                    <m:r>
                      <a:rPr lang="pt-BR" sz="1400" i="1">
                        <a:latin typeface="Cambria Math" panose="02040503050406030204" pitchFamily="18" charset="0"/>
                      </a:rPr>
                      <m:t> </m:t>
                    </m:r>
                  </m:oMath>
                </a14:m>
                <a:r>
                  <a:rPr lang="en-US" sz="1400" dirty="0"/>
                  <a:t>for the IBA Razor diode using the TRS-483 COP and </a:t>
                </a:r>
                <a:r>
                  <a:rPr lang="en-US" sz="1400" dirty="0" err="1"/>
                  <a:t>Gafchromic</a:t>
                </a:r>
                <a:r>
                  <a:rPr lang="en-US" sz="1400" dirty="0"/>
                  <a:t> EBT3 film.</a:t>
                </a:r>
                <a:endParaRPr lang="en-US" dirty="0"/>
              </a:p>
              <a:p>
                <a:endParaRPr lang="en-US" dirty="0"/>
              </a:p>
            </p:txBody>
          </p:sp>
        </mc:Choice>
        <mc:Fallback xmlns="">
          <p:sp>
            <p:nvSpPr>
              <p:cNvPr id="2" name="Content Placeholder 1">
                <a:extLst>
                  <a:ext uri="{FF2B5EF4-FFF2-40B4-BE49-F238E27FC236}">
                    <a16:creationId xmlns:a16="http://schemas.microsoft.com/office/drawing/2014/main" id="{CAB20A21-B153-465C-B41D-BDD31198B1F1}"/>
                  </a:ext>
                </a:extLst>
              </p:cNvPr>
              <p:cNvSpPr>
                <a:spLocks noGrp="1" noRot="1" noChangeAspect="1" noMove="1" noResize="1" noEditPoints="1" noAdjustHandles="1" noChangeArrowheads="1" noChangeShapeType="1" noTextEdit="1"/>
              </p:cNvSpPr>
              <p:nvPr>
                <p:ph idx="1"/>
              </p:nvPr>
            </p:nvSpPr>
            <p:spPr>
              <a:xfrm>
                <a:off x="1103313" y="2052638"/>
                <a:ext cx="7476963" cy="4195762"/>
              </a:xfrm>
              <a:blipFill>
                <a:blip r:embed="rId6"/>
                <a:stretch>
                  <a:fillRect t="-291"/>
                </a:stretch>
              </a:blipFill>
            </p:spPr>
            <p:txBody>
              <a:bodyPr/>
              <a:lstStyle/>
              <a:p>
                <a:r>
                  <a:rPr lang="en-US">
                    <a:noFill/>
                  </a:rPr>
                  <a:t> </a:t>
                </a:r>
              </a:p>
            </p:txBody>
          </p:sp>
        </mc:Fallback>
      </mc:AlternateContent>
      <p:pic>
        <p:nvPicPr>
          <p:cNvPr id="3" name="Audio 2">
            <a:hlinkClick r:id="" action="ppaction://media"/>
            <a:extLst>
              <a:ext uri="{FF2B5EF4-FFF2-40B4-BE49-F238E27FC236}">
                <a16:creationId xmlns:a16="http://schemas.microsoft.com/office/drawing/2014/main" id="{8C90584A-AA53-4BA9-BE46-16D6D947AD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03013" y="6069013"/>
            <a:ext cx="609600" cy="609600"/>
          </a:xfrm>
          <a:prstGeom prst="rect">
            <a:avLst/>
          </a:prstGeom>
        </p:spPr>
      </p:pic>
    </p:spTree>
  </p:cSld>
  <p:clrMapOvr>
    <a:masterClrMapping/>
  </p:clrMapOvr>
  <p:transition advTm="6941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0FC06A5-1470-41E8-B9FD-189D5AEEA190}"/>
              </a:ext>
            </a:extLst>
          </p:cNvPr>
          <p:cNvSpPr>
            <a:spLocks noGrp="1" noChangeArrowheads="1"/>
          </p:cNvSpPr>
          <p:nvPr>
            <p:ph type="title"/>
          </p:nvPr>
        </p:nvSpPr>
        <p:spPr/>
        <p:txBody>
          <a:bodyPr/>
          <a:lstStyle/>
          <a:p>
            <a:r>
              <a:rPr lang="en-US" altLang="en-US" dirty="0"/>
              <a:t>Materials &amp; Method</a:t>
            </a:r>
          </a:p>
        </p:txBody>
      </p:sp>
      <p:pic>
        <p:nvPicPr>
          <p:cNvPr id="11268" name="Picture 4">
            <a:extLst>
              <a:ext uri="{FF2B5EF4-FFF2-40B4-BE49-F238E27FC236}">
                <a16:creationId xmlns:a16="http://schemas.microsoft.com/office/drawing/2014/main" id="{B9BC6611-D347-4035-AF9D-ED52AFA40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5913" y="3186113"/>
            <a:ext cx="2490787"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a:extLst>
              <a:ext uri="{FF2B5EF4-FFF2-40B4-BE49-F238E27FC236}">
                <a16:creationId xmlns:a16="http://schemas.microsoft.com/office/drawing/2014/main" id="{03582FA1-6ABC-4CFA-9B85-BC3B500073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5913" y="1228725"/>
            <a:ext cx="2490787"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3E3AC0FC-93D8-4F84-B1ED-B1E598CA846C}"/>
                  </a:ext>
                </a:extLst>
              </p:cNvPr>
              <p:cNvSpPr>
                <a:spLocks noGrp="1"/>
              </p:cNvSpPr>
              <p:nvPr>
                <p:ph idx="1"/>
              </p:nvPr>
            </p:nvSpPr>
            <p:spPr>
              <a:xfrm>
                <a:off x="1103313" y="1520788"/>
                <a:ext cx="8102600" cy="5220580"/>
              </a:xfrm>
            </p:spPr>
            <p:txBody>
              <a:bodyPr/>
              <a:lstStyle/>
              <a:p>
                <a:r>
                  <a:rPr lang="en-US" sz="1400" dirty="0"/>
                  <a:t>All measurements were performed on Varian </a:t>
                </a:r>
                <a:r>
                  <a:rPr lang="en-US" sz="1400" dirty="0" err="1"/>
                  <a:t>TrueBeam</a:t>
                </a:r>
                <a:r>
                  <a:rPr lang="en-US" sz="1400" dirty="0"/>
                  <a:t> </a:t>
                </a:r>
                <a:r>
                  <a:rPr lang="en-US" sz="1400" dirty="0" err="1"/>
                  <a:t>STx</a:t>
                </a:r>
                <a:r>
                  <a:rPr lang="en-US" sz="1400" dirty="0"/>
                  <a:t> under 6X-WFF and 6X-FFF beams and SRS cone diameter 4 </a:t>
                </a:r>
                <a:r>
                  <a:rPr lang="en-US" sz="1400" dirty="0">
                    <a:sym typeface="Symbol" panose="05050102010706020507" pitchFamily="18" charset="2"/>
                  </a:rPr>
                  <a:t></a:t>
                </a:r>
                <a:r>
                  <a:rPr lang="en-US" sz="1400" dirty="0"/>
                  <a:t>17.5 mm, in the Blue Phantom 2 (IBA), SSD95cm, depth 5cm.</a:t>
                </a:r>
              </a:p>
              <a:p>
                <a:r>
                  <a:rPr lang="en-US" sz="1400" dirty="0"/>
                  <a:t>The Razor diode is p-type unshielded silicon diode which was introduced by IBA as a replacement for their earlier model  IBA SFD. </a:t>
                </a:r>
              </a:p>
              <a:p>
                <a:r>
                  <a:rPr lang="en-US" sz="1400" dirty="0"/>
                  <a:t>The </a:t>
                </a:r>
                <a:r>
                  <a:rPr lang="en-US" sz="1400" dirty="0" err="1"/>
                  <a:t>Gafchromic</a:t>
                </a:r>
                <a:r>
                  <a:rPr lang="en-US" sz="1400" dirty="0"/>
                  <a:t> EBT3 film was taken as the reference dosimeter and were scanned using an Epson Scanner Expression 11000XL with 1200 dpi resolution 24 hours after exposure to radiation to allow the film to completely developed. </a:t>
                </a:r>
              </a:p>
              <a:p>
                <a:r>
                  <a:rPr lang="en-US" sz="1400" dirty="0"/>
                  <a:t>Each film was irradiated using 300MU. For building of film calibration curve, 30, 50, 100, 200, 500, 700 MU were used under 6X-WFF beam of reference conditions as in TRS-398. </a:t>
                </a:r>
              </a:p>
              <a:p>
                <a:r>
                  <a:rPr lang="en-US" sz="1400" dirty="0"/>
                  <a:t>ImageJ 1.53a (National Institute of Health, USA) software with a mean filter width of 0.2mm was used for film analysis. The calibration curve was </a:t>
                </a:r>
                <a:r>
                  <a:rPr lang="en-US" sz="1400"/>
                  <a:t>fitted in </a:t>
                </a:r>
                <a:r>
                  <a:rPr lang="en-US" sz="1400" dirty="0"/>
                  <a:t>forth order polynomials. </a:t>
                </a:r>
              </a:p>
              <a:p>
                <a:r>
                  <a:rPr lang="en-US" sz="1400" dirty="0"/>
                  <a:t>Output correction factors </a:t>
                </a:r>
                <a14:m>
                  <m:oMath xmlns:m="http://schemas.openxmlformats.org/officeDocument/2006/math">
                    <m:sSubSup>
                      <m:sSubSupPr>
                        <m:ctrlPr>
                          <a:rPr lang="en-US" sz="1400" i="1">
                            <a:latin typeface="Cambria Math" panose="02040503050406030204" pitchFamily="18" charset="0"/>
                          </a:rPr>
                        </m:ctrlPr>
                      </m:sSubSupPr>
                      <m:e>
                        <m:r>
                          <a:rPr lang="pt-BR" sz="1400" i="1">
                            <a:latin typeface="Cambria Math" panose="02040503050406030204" pitchFamily="18" charset="0"/>
                          </a:rPr>
                          <m:t>𝑘</m:t>
                        </m:r>
                      </m:e>
                      <m:sub>
                        <m:sSub>
                          <m:sSubPr>
                            <m:ctrlPr>
                              <a:rPr lang="en-US" sz="1400" i="1">
                                <a:latin typeface="Cambria Math" panose="02040503050406030204" pitchFamily="18" charset="0"/>
                              </a:rPr>
                            </m:ctrlPr>
                          </m:sSubPr>
                          <m:e>
                            <m:r>
                              <a:rPr lang="pt-BR" sz="1400" i="1">
                                <a:latin typeface="Cambria Math" panose="02040503050406030204" pitchFamily="18" charset="0"/>
                              </a:rPr>
                              <m:t>𝑄</m:t>
                            </m:r>
                          </m:e>
                          <m:sub>
                            <m:r>
                              <a:rPr lang="pt-BR" sz="1400" i="1">
                                <a:latin typeface="Cambria Math" panose="02040503050406030204" pitchFamily="18" charset="0"/>
                              </a:rPr>
                              <m:t>𝑐𝑙𝑖𝑛</m:t>
                            </m:r>
                          </m:sub>
                        </m:sSub>
                        <m:r>
                          <a:rPr lang="pt-BR" sz="1400" i="1">
                            <a:latin typeface="Cambria Math" panose="02040503050406030204" pitchFamily="18" charset="0"/>
                          </a:rPr>
                          <m:t>,</m:t>
                        </m:r>
                        <m:sSub>
                          <m:sSubPr>
                            <m:ctrlPr>
                              <a:rPr lang="en-US" sz="1400" i="1">
                                <a:latin typeface="Cambria Math" panose="02040503050406030204" pitchFamily="18" charset="0"/>
                              </a:rPr>
                            </m:ctrlPr>
                          </m:sSubPr>
                          <m:e>
                            <m:r>
                              <a:rPr lang="pt-BR" sz="1400" i="1">
                                <a:latin typeface="Cambria Math" panose="02040503050406030204" pitchFamily="18" charset="0"/>
                              </a:rPr>
                              <m:t>𝑄</m:t>
                            </m:r>
                          </m:e>
                          <m:sub>
                            <m:r>
                              <a:rPr lang="pt-BR" sz="1400" i="1">
                                <a:latin typeface="Cambria Math" panose="02040503050406030204" pitchFamily="18" charset="0"/>
                              </a:rPr>
                              <m:t>𝑚𝑠𝑟</m:t>
                            </m:r>
                          </m:sub>
                        </m:sSub>
                      </m:sub>
                      <m:sup>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𝑐𝑙𝑖𝑛</m:t>
                            </m:r>
                          </m:sub>
                        </m:sSub>
                        <m:r>
                          <a:rPr lang="pt-BR" sz="1400" i="1">
                            <a:latin typeface="Cambria Math" panose="02040503050406030204" pitchFamily="18" charset="0"/>
                          </a:rPr>
                          <m:t>,</m:t>
                        </m:r>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𝑚𝑠𝑟</m:t>
                            </m:r>
                          </m:sub>
                        </m:sSub>
                      </m:sup>
                    </m:sSubSup>
                  </m:oMath>
                </a14:m>
                <a:r>
                  <a:rPr lang="vi-VN" sz="1400" dirty="0"/>
                  <a:t> </a:t>
                </a:r>
                <a:r>
                  <a:rPr lang="en-US" sz="1400" dirty="0"/>
                  <a:t>for the IBA Razor diode were determined using the TRS-483 </a:t>
                </a:r>
                <a:r>
                  <a:rPr lang="pt-BR" sz="1400" dirty="0"/>
                  <a:t>[1]:</a:t>
                </a:r>
                <a:endParaRPr lang="en-US" sz="1400" dirty="0"/>
              </a:p>
              <a:p>
                <a:pPr marL="0" indent="0">
                  <a:buNone/>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pt-BR" sz="1400" i="1">
                              <a:latin typeface="Cambria Math" panose="02040503050406030204" pitchFamily="18" charset="0"/>
                            </a:rPr>
                            <m:t>𝛺</m:t>
                          </m:r>
                        </m:e>
                        <m:sub>
                          <m:sSub>
                            <m:sSubPr>
                              <m:ctrlPr>
                                <a:rPr lang="en-US" sz="1400" i="1">
                                  <a:latin typeface="Cambria Math" panose="02040503050406030204" pitchFamily="18" charset="0"/>
                                </a:rPr>
                              </m:ctrlPr>
                            </m:sSubPr>
                            <m:e>
                              <m:r>
                                <a:rPr lang="pt-BR" sz="1400" i="1">
                                  <a:latin typeface="Cambria Math" panose="02040503050406030204" pitchFamily="18" charset="0"/>
                                </a:rPr>
                                <m:t>𝑄</m:t>
                              </m:r>
                            </m:e>
                            <m:sub>
                              <m:r>
                                <a:rPr lang="pt-BR" sz="1400" i="1">
                                  <a:latin typeface="Cambria Math" panose="02040503050406030204" pitchFamily="18" charset="0"/>
                                </a:rPr>
                                <m:t>𝑐𝑙𝑖𝑛</m:t>
                              </m:r>
                            </m:sub>
                          </m:sSub>
                          <m:r>
                            <a:rPr lang="pt-BR" sz="1400" i="1">
                              <a:latin typeface="Cambria Math" panose="02040503050406030204" pitchFamily="18" charset="0"/>
                            </a:rPr>
                            <m:t>,</m:t>
                          </m:r>
                          <m:sSub>
                            <m:sSubPr>
                              <m:ctrlPr>
                                <a:rPr lang="en-US" sz="1400" i="1">
                                  <a:latin typeface="Cambria Math" panose="02040503050406030204" pitchFamily="18" charset="0"/>
                                </a:rPr>
                              </m:ctrlPr>
                            </m:sSubPr>
                            <m:e>
                              <m:r>
                                <a:rPr lang="pt-BR" sz="1400" i="1">
                                  <a:latin typeface="Cambria Math" panose="02040503050406030204" pitchFamily="18" charset="0"/>
                                </a:rPr>
                                <m:t>𝑄</m:t>
                              </m:r>
                            </m:e>
                            <m:sub>
                              <m:r>
                                <a:rPr lang="pt-BR" sz="1400" i="1">
                                  <a:latin typeface="Cambria Math" panose="02040503050406030204" pitchFamily="18" charset="0"/>
                                </a:rPr>
                                <m:t>𝑚𝑠𝑟</m:t>
                              </m:r>
                            </m:sub>
                          </m:sSub>
                        </m:sub>
                        <m:sup>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𝑐𝑙𝑖𝑛</m:t>
                              </m:r>
                            </m:sub>
                          </m:sSub>
                          <m:r>
                            <a:rPr lang="pt-BR" sz="1400" i="1">
                              <a:latin typeface="Cambria Math" panose="02040503050406030204" pitchFamily="18" charset="0"/>
                            </a:rPr>
                            <m:t>,</m:t>
                          </m:r>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𝑚𝑠𝑟</m:t>
                              </m:r>
                            </m:sub>
                          </m:sSub>
                        </m:sup>
                      </m:sSubSup>
                      <m:r>
                        <a:rPr lang="pt-BR" sz="1400" i="1">
                          <a:latin typeface="Cambria Math" panose="02040503050406030204" pitchFamily="18" charset="0"/>
                        </a:rPr>
                        <m:t>=</m:t>
                      </m:r>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pt-BR" sz="1400" i="1">
                                  <a:latin typeface="Cambria Math" panose="02040503050406030204" pitchFamily="18" charset="0"/>
                                </a:rPr>
                                <m:t>𝐷</m:t>
                              </m:r>
                            </m:e>
                            <m:sub>
                              <m:sSub>
                                <m:sSubPr>
                                  <m:ctrlPr>
                                    <a:rPr lang="en-US" sz="1400" i="1">
                                      <a:latin typeface="Cambria Math" panose="02040503050406030204" pitchFamily="18" charset="0"/>
                                    </a:rPr>
                                  </m:ctrlPr>
                                </m:sSubPr>
                                <m:e>
                                  <m:r>
                                    <a:rPr lang="pt-BR" sz="1400" i="1">
                                      <a:latin typeface="Cambria Math" panose="02040503050406030204" pitchFamily="18" charset="0"/>
                                    </a:rPr>
                                    <m:t>𝑤</m:t>
                                  </m:r>
                                  <m:r>
                                    <a:rPr lang="pt-BR" sz="1400" i="1">
                                      <a:latin typeface="Cambria Math" panose="02040503050406030204" pitchFamily="18" charset="0"/>
                                    </a:rPr>
                                    <m:t>,</m:t>
                                  </m:r>
                                  <m:r>
                                    <a:rPr lang="pt-BR" sz="1400" i="1">
                                      <a:latin typeface="Cambria Math" panose="02040503050406030204" pitchFamily="18" charset="0"/>
                                    </a:rPr>
                                    <m:t>𝑄</m:t>
                                  </m:r>
                                </m:e>
                                <m:sub>
                                  <m:r>
                                    <a:rPr lang="pt-BR" sz="1400" i="1">
                                      <a:latin typeface="Cambria Math" panose="02040503050406030204" pitchFamily="18" charset="0"/>
                                    </a:rPr>
                                    <m:t>𝑐𝑙𝑖𝑛</m:t>
                                  </m:r>
                                </m:sub>
                              </m:sSub>
                            </m:sub>
                            <m:sup>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𝑐𝑙𝑖𝑛</m:t>
                                  </m:r>
                                </m:sub>
                              </m:sSub>
                            </m:sup>
                          </m:sSubSup>
                        </m:num>
                        <m:den>
                          <m:sSubSup>
                            <m:sSubSupPr>
                              <m:ctrlPr>
                                <a:rPr lang="en-US" sz="1400" i="1">
                                  <a:latin typeface="Cambria Math" panose="02040503050406030204" pitchFamily="18" charset="0"/>
                                </a:rPr>
                              </m:ctrlPr>
                            </m:sSubSupPr>
                            <m:e>
                              <m:r>
                                <a:rPr lang="pt-BR" sz="1400" i="1">
                                  <a:latin typeface="Cambria Math" panose="02040503050406030204" pitchFamily="18" charset="0"/>
                                </a:rPr>
                                <m:t>𝐷</m:t>
                              </m:r>
                            </m:e>
                            <m:sub>
                              <m:sSub>
                                <m:sSubPr>
                                  <m:ctrlPr>
                                    <a:rPr lang="en-US" sz="1400" i="1">
                                      <a:latin typeface="Cambria Math" panose="02040503050406030204" pitchFamily="18" charset="0"/>
                                    </a:rPr>
                                  </m:ctrlPr>
                                </m:sSubPr>
                                <m:e>
                                  <m:r>
                                    <a:rPr lang="pt-BR" sz="1400" i="1">
                                      <a:latin typeface="Cambria Math" panose="02040503050406030204" pitchFamily="18" charset="0"/>
                                    </a:rPr>
                                    <m:t>𝑤</m:t>
                                  </m:r>
                                  <m:r>
                                    <a:rPr lang="pt-BR" sz="1400" i="1">
                                      <a:latin typeface="Cambria Math" panose="02040503050406030204" pitchFamily="18" charset="0"/>
                                    </a:rPr>
                                    <m:t>,</m:t>
                                  </m:r>
                                  <m:r>
                                    <a:rPr lang="pt-BR" sz="1400" i="1">
                                      <a:latin typeface="Cambria Math" panose="02040503050406030204" pitchFamily="18" charset="0"/>
                                    </a:rPr>
                                    <m:t>𝑄</m:t>
                                  </m:r>
                                </m:e>
                                <m:sub>
                                  <m:r>
                                    <a:rPr lang="pt-BR" sz="1400" i="1">
                                      <a:latin typeface="Cambria Math" panose="02040503050406030204" pitchFamily="18" charset="0"/>
                                    </a:rPr>
                                    <m:t>𝑚𝑠𝑟</m:t>
                                  </m:r>
                                </m:sub>
                              </m:sSub>
                            </m:sub>
                            <m:sup>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𝑚𝑠𝑟</m:t>
                                  </m:r>
                                </m:sub>
                              </m:sSub>
                            </m:sup>
                          </m:sSubSup>
                        </m:den>
                      </m:f>
                      <m:r>
                        <a:rPr lang="vi-VN" sz="1400" i="1">
                          <a:latin typeface="Cambria Math" panose="02040503050406030204" pitchFamily="18" charset="0"/>
                        </a:rPr>
                        <m:t>=</m:t>
                      </m:r>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pt-BR" sz="1400" i="1">
                                  <a:latin typeface="Cambria Math" panose="02040503050406030204" pitchFamily="18" charset="0"/>
                                </a:rPr>
                                <m:t>𝑀</m:t>
                              </m:r>
                            </m:e>
                            <m:sub>
                              <m:sSub>
                                <m:sSubPr>
                                  <m:ctrlPr>
                                    <a:rPr lang="en-US" sz="1400" i="1">
                                      <a:latin typeface="Cambria Math" panose="02040503050406030204" pitchFamily="18" charset="0"/>
                                    </a:rPr>
                                  </m:ctrlPr>
                                </m:sSubPr>
                                <m:e>
                                  <m:r>
                                    <a:rPr lang="pt-BR" sz="1400" i="1">
                                      <a:latin typeface="Cambria Math" panose="02040503050406030204" pitchFamily="18" charset="0"/>
                                    </a:rPr>
                                    <m:t>𝑤</m:t>
                                  </m:r>
                                  <m:r>
                                    <a:rPr lang="pt-BR" sz="1400" i="1">
                                      <a:latin typeface="Cambria Math" panose="02040503050406030204" pitchFamily="18" charset="0"/>
                                    </a:rPr>
                                    <m:t>,</m:t>
                                  </m:r>
                                  <m:r>
                                    <a:rPr lang="pt-BR" sz="1400" i="1">
                                      <a:latin typeface="Cambria Math" panose="02040503050406030204" pitchFamily="18" charset="0"/>
                                    </a:rPr>
                                    <m:t>𝑄</m:t>
                                  </m:r>
                                </m:e>
                                <m:sub>
                                  <m:r>
                                    <a:rPr lang="pt-BR" sz="1400" i="1">
                                      <a:latin typeface="Cambria Math" panose="02040503050406030204" pitchFamily="18" charset="0"/>
                                    </a:rPr>
                                    <m:t>𝑐𝑙𝑖𝑛</m:t>
                                  </m:r>
                                </m:sub>
                              </m:sSub>
                            </m:sub>
                            <m:sup>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𝑐𝑙𝑖𝑛</m:t>
                                  </m:r>
                                </m:sub>
                              </m:sSub>
                            </m:sup>
                          </m:sSubSup>
                        </m:num>
                        <m:den>
                          <m:sSubSup>
                            <m:sSubSupPr>
                              <m:ctrlPr>
                                <a:rPr lang="en-US" sz="1400" i="1">
                                  <a:latin typeface="Cambria Math" panose="02040503050406030204" pitchFamily="18" charset="0"/>
                                </a:rPr>
                              </m:ctrlPr>
                            </m:sSubSupPr>
                            <m:e>
                              <m:r>
                                <a:rPr lang="pt-BR" sz="1400" i="1">
                                  <a:latin typeface="Cambria Math" panose="02040503050406030204" pitchFamily="18" charset="0"/>
                                </a:rPr>
                                <m:t>𝑀</m:t>
                              </m:r>
                            </m:e>
                            <m:sub>
                              <m:sSub>
                                <m:sSubPr>
                                  <m:ctrlPr>
                                    <a:rPr lang="en-US" sz="1400" i="1">
                                      <a:latin typeface="Cambria Math" panose="02040503050406030204" pitchFamily="18" charset="0"/>
                                    </a:rPr>
                                  </m:ctrlPr>
                                </m:sSubPr>
                                <m:e>
                                  <m:r>
                                    <a:rPr lang="pt-BR" sz="1400" i="1">
                                      <a:latin typeface="Cambria Math" panose="02040503050406030204" pitchFamily="18" charset="0"/>
                                    </a:rPr>
                                    <m:t>𝑤</m:t>
                                  </m:r>
                                  <m:r>
                                    <a:rPr lang="pt-BR" sz="1400" i="1">
                                      <a:latin typeface="Cambria Math" panose="02040503050406030204" pitchFamily="18" charset="0"/>
                                    </a:rPr>
                                    <m:t>,</m:t>
                                  </m:r>
                                  <m:r>
                                    <a:rPr lang="pt-BR" sz="1400" i="1">
                                      <a:latin typeface="Cambria Math" panose="02040503050406030204" pitchFamily="18" charset="0"/>
                                    </a:rPr>
                                    <m:t>𝑄</m:t>
                                  </m:r>
                                </m:e>
                                <m:sub>
                                  <m:r>
                                    <a:rPr lang="pt-BR" sz="1400" i="1">
                                      <a:latin typeface="Cambria Math" panose="02040503050406030204" pitchFamily="18" charset="0"/>
                                    </a:rPr>
                                    <m:t>𝑚𝑠𝑟</m:t>
                                  </m:r>
                                </m:sub>
                              </m:sSub>
                            </m:sub>
                            <m:sup>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𝑚𝑠𝑟</m:t>
                                  </m:r>
                                </m:sub>
                              </m:sSub>
                            </m:sup>
                          </m:sSubSup>
                        </m:den>
                      </m:f>
                      <m:sSubSup>
                        <m:sSubSupPr>
                          <m:ctrlPr>
                            <a:rPr lang="en-US" sz="1400" i="1">
                              <a:latin typeface="Cambria Math" panose="02040503050406030204" pitchFamily="18" charset="0"/>
                            </a:rPr>
                          </m:ctrlPr>
                        </m:sSubSupPr>
                        <m:e>
                          <m:r>
                            <a:rPr lang="pt-BR" sz="1400" i="1">
                              <a:latin typeface="Cambria Math" panose="02040503050406030204" pitchFamily="18" charset="0"/>
                            </a:rPr>
                            <m:t>𝑘</m:t>
                          </m:r>
                        </m:e>
                        <m:sub>
                          <m:sSub>
                            <m:sSubPr>
                              <m:ctrlPr>
                                <a:rPr lang="en-US" sz="1400" i="1">
                                  <a:latin typeface="Cambria Math" panose="02040503050406030204" pitchFamily="18" charset="0"/>
                                </a:rPr>
                              </m:ctrlPr>
                            </m:sSubPr>
                            <m:e>
                              <m:r>
                                <a:rPr lang="pt-BR" sz="1400" i="1">
                                  <a:latin typeface="Cambria Math" panose="02040503050406030204" pitchFamily="18" charset="0"/>
                                </a:rPr>
                                <m:t>𝑄</m:t>
                              </m:r>
                            </m:e>
                            <m:sub>
                              <m:r>
                                <a:rPr lang="pt-BR" sz="1400" i="1">
                                  <a:latin typeface="Cambria Math" panose="02040503050406030204" pitchFamily="18" charset="0"/>
                                </a:rPr>
                                <m:t>𝑐𝑙𝑖𝑛</m:t>
                              </m:r>
                            </m:sub>
                          </m:sSub>
                          <m:r>
                            <a:rPr lang="pt-BR" sz="1400" i="1">
                              <a:latin typeface="Cambria Math" panose="02040503050406030204" pitchFamily="18" charset="0"/>
                            </a:rPr>
                            <m:t>,</m:t>
                          </m:r>
                          <m:sSub>
                            <m:sSubPr>
                              <m:ctrlPr>
                                <a:rPr lang="en-US" sz="1400" i="1">
                                  <a:latin typeface="Cambria Math" panose="02040503050406030204" pitchFamily="18" charset="0"/>
                                </a:rPr>
                              </m:ctrlPr>
                            </m:sSubPr>
                            <m:e>
                              <m:r>
                                <a:rPr lang="pt-BR" sz="1400" i="1">
                                  <a:latin typeface="Cambria Math" panose="02040503050406030204" pitchFamily="18" charset="0"/>
                                </a:rPr>
                                <m:t>𝑄</m:t>
                              </m:r>
                            </m:e>
                            <m:sub>
                              <m:r>
                                <a:rPr lang="pt-BR" sz="1400" i="1">
                                  <a:latin typeface="Cambria Math" panose="02040503050406030204" pitchFamily="18" charset="0"/>
                                </a:rPr>
                                <m:t>𝑚𝑠𝑟</m:t>
                              </m:r>
                            </m:sub>
                          </m:sSub>
                        </m:sub>
                        <m:sup>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𝑐𝑙𝑖𝑛</m:t>
                              </m:r>
                            </m:sub>
                          </m:sSub>
                          <m:r>
                            <a:rPr lang="pt-BR" sz="1400" i="1">
                              <a:latin typeface="Cambria Math" panose="02040503050406030204" pitchFamily="18" charset="0"/>
                            </a:rPr>
                            <m:t>,</m:t>
                          </m:r>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𝑚𝑠𝑟</m:t>
                              </m:r>
                            </m:sub>
                          </m:sSub>
                        </m:sup>
                      </m:sSubSup>
                    </m:oMath>
                  </m:oMathPara>
                </a14:m>
                <a:endParaRPr lang="en-US" sz="1400" dirty="0"/>
              </a:p>
              <a:p>
                <a:endParaRPr lang="en-US" dirty="0"/>
              </a:p>
            </p:txBody>
          </p:sp>
        </mc:Choice>
        <mc:Fallback xmlns="">
          <p:sp>
            <p:nvSpPr>
              <p:cNvPr id="2" name="Content Placeholder 1">
                <a:extLst>
                  <a:ext uri="{FF2B5EF4-FFF2-40B4-BE49-F238E27FC236}">
                    <a16:creationId xmlns:a16="http://schemas.microsoft.com/office/drawing/2014/main" id="{3E3AC0FC-93D8-4F84-B1ED-B1E598CA846C}"/>
                  </a:ext>
                </a:extLst>
              </p:cNvPr>
              <p:cNvSpPr>
                <a:spLocks noGrp="1" noRot="1" noChangeAspect="1" noMove="1" noResize="1" noEditPoints="1" noAdjustHandles="1" noChangeArrowheads="1" noChangeShapeType="1" noTextEdit="1"/>
              </p:cNvSpPr>
              <p:nvPr>
                <p:ph idx="1"/>
              </p:nvPr>
            </p:nvSpPr>
            <p:spPr>
              <a:xfrm>
                <a:off x="1103313" y="1520788"/>
                <a:ext cx="8102600" cy="5220580"/>
              </a:xfrm>
              <a:blipFill>
                <a:blip r:embed="rId7"/>
                <a:stretch>
                  <a:fillRect t="-117"/>
                </a:stretch>
              </a:blipFill>
            </p:spPr>
            <p:txBody>
              <a:bodyPr/>
              <a:lstStyle/>
              <a:p>
                <a:r>
                  <a:rPr lang="en-US">
                    <a:noFill/>
                  </a:rPr>
                  <a:t> </a:t>
                </a:r>
              </a:p>
            </p:txBody>
          </p:sp>
        </mc:Fallback>
      </mc:AlternateContent>
      <p:pic>
        <p:nvPicPr>
          <p:cNvPr id="3" name="Audio 2">
            <a:hlinkClick r:id="" action="ppaction://media"/>
            <a:extLst>
              <a:ext uri="{FF2B5EF4-FFF2-40B4-BE49-F238E27FC236}">
                <a16:creationId xmlns:a16="http://schemas.microsoft.com/office/drawing/2014/main" id="{4C3CC6EB-E6A8-4C6F-8212-F249A9A3DB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3013" y="6069013"/>
            <a:ext cx="609600" cy="609600"/>
          </a:xfrm>
          <a:prstGeom prst="rect">
            <a:avLst/>
          </a:prstGeom>
        </p:spPr>
      </p:pic>
    </p:spTree>
  </p:cSld>
  <p:clrMapOvr>
    <a:masterClrMapping/>
  </p:clrMapOvr>
  <p:transition advTm="9546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1E4295DB-74FE-4180-82F4-62F884D8F97A}"/>
              </a:ext>
            </a:extLst>
          </p:cNvPr>
          <p:cNvSpPr>
            <a:spLocks noGrp="1" noChangeArrowheads="1"/>
          </p:cNvSpPr>
          <p:nvPr>
            <p:ph type="title"/>
          </p:nvPr>
        </p:nvSpPr>
        <p:spPr/>
        <p:txBody>
          <a:bodyPr/>
          <a:lstStyle/>
          <a:p>
            <a:r>
              <a:rPr lang="en-US" altLang="en-US"/>
              <a:t>Results</a:t>
            </a:r>
          </a:p>
        </p:txBody>
      </p:sp>
      <p:graphicFrame>
        <p:nvGraphicFramePr>
          <p:cNvPr id="7" name="Table 6">
            <a:extLst>
              <a:ext uri="{FF2B5EF4-FFF2-40B4-BE49-F238E27FC236}">
                <a16:creationId xmlns:a16="http://schemas.microsoft.com/office/drawing/2014/main" id="{B8CBFC31-1B0F-48C9-B0FF-B4FC9BACF55E}"/>
              </a:ext>
            </a:extLst>
          </p:cNvPr>
          <p:cNvGraphicFramePr>
            <a:graphicFrameLocks noGrp="1"/>
          </p:cNvGraphicFramePr>
          <p:nvPr>
            <p:extLst>
              <p:ext uri="{D42A27DB-BD31-4B8C-83A1-F6EECF244321}">
                <p14:modId xmlns:p14="http://schemas.microsoft.com/office/powerpoint/2010/main" val="2131753945"/>
              </p:ext>
            </p:extLst>
          </p:nvPr>
        </p:nvGraphicFramePr>
        <p:xfrm>
          <a:off x="1919536" y="2024844"/>
          <a:ext cx="7812864" cy="896437"/>
        </p:xfrm>
        <a:graphic>
          <a:graphicData uri="http://schemas.openxmlformats.org/drawingml/2006/table">
            <a:tbl>
              <a:tblPr firstRow="1" firstCol="1" bandRow="1">
                <a:tableStyleId>{5C22544A-7EE6-4342-B048-85BDC9FD1C3A}</a:tableStyleId>
              </a:tblPr>
              <a:tblGrid>
                <a:gridCol w="1275339">
                  <a:extLst>
                    <a:ext uri="{9D8B030D-6E8A-4147-A177-3AD203B41FA5}">
                      <a16:colId xmlns:a16="http://schemas.microsoft.com/office/drawing/2014/main" val="20000"/>
                    </a:ext>
                  </a:extLst>
                </a:gridCol>
                <a:gridCol w="597475">
                  <a:extLst>
                    <a:ext uri="{9D8B030D-6E8A-4147-A177-3AD203B41FA5}">
                      <a16:colId xmlns:a16="http://schemas.microsoft.com/office/drawing/2014/main" val="20001"/>
                    </a:ext>
                  </a:extLst>
                </a:gridCol>
                <a:gridCol w="722261">
                  <a:extLst>
                    <a:ext uri="{9D8B030D-6E8A-4147-A177-3AD203B41FA5}">
                      <a16:colId xmlns:a16="http://schemas.microsoft.com/office/drawing/2014/main" val="20002"/>
                    </a:ext>
                  </a:extLst>
                </a:gridCol>
                <a:gridCol w="722261">
                  <a:extLst>
                    <a:ext uri="{9D8B030D-6E8A-4147-A177-3AD203B41FA5}">
                      <a16:colId xmlns:a16="http://schemas.microsoft.com/office/drawing/2014/main" val="20003"/>
                    </a:ext>
                  </a:extLst>
                </a:gridCol>
                <a:gridCol w="722261">
                  <a:extLst>
                    <a:ext uri="{9D8B030D-6E8A-4147-A177-3AD203B41FA5}">
                      <a16:colId xmlns:a16="http://schemas.microsoft.com/office/drawing/2014/main" val="20004"/>
                    </a:ext>
                  </a:extLst>
                </a:gridCol>
                <a:gridCol w="722261">
                  <a:extLst>
                    <a:ext uri="{9D8B030D-6E8A-4147-A177-3AD203B41FA5}">
                      <a16:colId xmlns:a16="http://schemas.microsoft.com/office/drawing/2014/main" val="20005"/>
                    </a:ext>
                  </a:extLst>
                </a:gridCol>
                <a:gridCol w="722261">
                  <a:extLst>
                    <a:ext uri="{9D8B030D-6E8A-4147-A177-3AD203B41FA5}">
                      <a16:colId xmlns:a16="http://schemas.microsoft.com/office/drawing/2014/main" val="20006"/>
                    </a:ext>
                  </a:extLst>
                </a:gridCol>
                <a:gridCol w="722261">
                  <a:extLst>
                    <a:ext uri="{9D8B030D-6E8A-4147-A177-3AD203B41FA5}">
                      <a16:colId xmlns:a16="http://schemas.microsoft.com/office/drawing/2014/main" val="20007"/>
                    </a:ext>
                  </a:extLst>
                </a:gridCol>
                <a:gridCol w="1606484">
                  <a:extLst>
                    <a:ext uri="{9D8B030D-6E8A-4147-A177-3AD203B41FA5}">
                      <a16:colId xmlns:a16="http://schemas.microsoft.com/office/drawing/2014/main" val="20008"/>
                    </a:ext>
                  </a:extLst>
                </a:gridCol>
              </a:tblGrid>
              <a:tr h="372181">
                <a:tc>
                  <a:txBody>
                    <a:bodyPr/>
                    <a:lstStyle/>
                    <a:p>
                      <a:pPr>
                        <a:lnSpc>
                          <a:spcPct val="115000"/>
                        </a:lnSpc>
                        <a:spcAft>
                          <a:spcPts val="0"/>
                        </a:spcAft>
                      </a:pPr>
                      <a:r>
                        <a:rPr lang="en-US" sz="1600" dirty="0">
                          <a:effectLst/>
                        </a:rPr>
                        <a:t>Cone (mm)</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solidFill>
                      <a:srgbClr val="92D050"/>
                    </a:solidFill>
                  </a:tcPr>
                </a:tc>
                <a:tc>
                  <a:txBody>
                    <a:bodyPr/>
                    <a:lstStyle/>
                    <a:p>
                      <a:pPr algn="r">
                        <a:lnSpc>
                          <a:spcPct val="115000"/>
                        </a:lnSpc>
                        <a:spcAft>
                          <a:spcPts val="0"/>
                        </a:spcAft>
                      </a:pPr>
                      <a:r>
                        <a:rPr lang="en-US" sz="1600" dirty="0">
                          <a:effectLst/>
                        </a:rPr>
                        <a:t>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solidFill>
                      <a:srgbClr val="92D050"/>
                    </a:solidFill>
                  </a:tcPr>
                </a:tc>
                <a:tc>
                  <a:txBody>
                    <a:bodyPr/>
                    <a:lstStyle/>
                    <a:p>
                      <a:pPr algn="r">
                        <a:lnSpc>
                          <a:spcPct val="115000"/>
                        </a:lnSpc>
                        <a:spcAft>
                          <a:spcPts val="0"/>
                        </a:spcAft>
                      </a:pPr>
                      <a:r>
                        <a:rPr lang="en-US" sz="1600" dirty="0">
                          <a:effectLst/>
                        </a:rPr>
                        <a:t>5</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solidFill>
                      <a:srgbClr val="92D050"/>
                    </a:solidFill>
                  </a:tcPr>
                </a:tc>
                <a:tc>
                  <a:txBody>
                    <a:bodyPr/>
                    <a:lstStyle/>
                    <a:p>
                      <a:pPr algn="r">
                        <a:lnSpc>
                          <a:spcPct val="115000"/>
                        </a:lnSpc>
                        <a:spcAft>
                          <a:spcPts val="0"/>
                        </a:spcAft>
                      </a:pPr>
                      <a:r>
                        <a:rPr lang="en-US" sz="1600" dirty="0">
                          <a:effectLst/>
                        </a:rPr>
                        <a:t>7.5</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solidFill>
                      <a:srgbClr val="92D050"/>
                    </a:solidFill>
                  </a:tcPr>
                </a:tc>
                <a:tc>
                  <a:txBody>
                    <a:bodyPr/>
                    <a:lstStyle/>
                    <a:p>
                      <a:pPr algn="r">
                        <a:lnSpc>
                          <a:spcPct val="115000"/>
                        </a:lnSpc>
                        <a:spcAft>
                          <a:spcPts val="0"/>
                        </a:spcAft>
                      </a:pPr>
                      <a:r>
                        <a:rPr lang="en-US" sz="1600" dirty="0">
                          <a:effectLst/>
                        </a:rPr>
                        <a:t>10</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solidFill>
                      <a:srgbClr val="92D050"/>
                    </a:solidFill>
                  </a:tcPr>
                </a:tc>
                <a:tc>
                  <a:txBody>
                    <a:bodyPr/>
                    <a:lstStyle/>
                    <a:p>
                      <a:pPr algn="r">
                        <a:lnSpc>
                          <a:spcPct val="115000"/>
                        </a:lnSpc>
                        <a:spcAft>
                          <a:spcPts val="0"/>
                        </a:spcAft>
                      </a:pPr>
                      <a:r>
                        <a:rPr lang="en-US" sz="1600" dirty="0">
                          <a:effectLst/>
                        </a:rPr>
                        <a:t>12.5</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solidFill>
                      <a:srgbClr val="92D050"/>
                    </a:solidFill>
                  </a:tcPr>
                </a:tc>
                <a:tc>
                  <a:txBody>
                    <a:bodyPr/>
                    <a:lstStyle/>
                    <a:p>
                      <a:pPr algn="r">
                        <a:lnSpc>
                          <a:spcPct val="115000"/>
                        </a:lnSpc>
                        <a:spcAft>
                          <a:spcPts val="0"/>
                        </a:spcAft>
                      </a:pPr>
                      <a:r>
                        <a:rPr lang="en-US" sz="1600" dirty="0">
                          <a:effectLst/>
                        </a:rPr>
                        <a:t>15</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solidFill>
                      <a:srgbClr val="92D050"/>
                    </a:solidFill>
                  </a:tcPr>
                </a:tc>
                <a:tc>
                  <a:txBody>
                    <a:bodyPr/>
                    <a:lstStyle/>
                    <a:p>
                      <a:pPr algn="r">
                        <a:lnSpc>
                          <a:spcPct val="115000"/>
                        </a:lnSpc>
                        <a:spcAft>
                          <a:spcPts val="0"/>
                        </a:spcAft>
                      </a:pPr>
                      <a:r>
                        <a:rPr lang="en-US" sz="1600" dirty="0">
                          <a:effectLst/>
                        </a:rPr>
                        <a:t>17.5</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solidFill>
                      <a:srgbClr val="92D050"/>
                    </a:solidFill>
                  </a:tcPr>
                </a:tc>
                <a:tc>
                  <a:txBody>
                    <a:bodyPr/>
                    <a:lstStyle/>
                    <a:p>
                      <a:pPr algn="ctr">
                        <a:lnSpc>
                          <a:spcPct val="115000"/>
                        </a:lnSpc>
                        <a:spcAft>
                          <a:spcPts val="0"/>
                        </a:spcAft>
                      </a:pPr>
                      <a:r>
                        <a:rPr lang="en-US" sz="1600" dirty="0">
                          <a:effectLst/>
                        </a:rPr>
                        <a:t>100 (square)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solidFill>
                      <a:srgbClr val="92D050"/>
                    </a:solidFill>
                  </a:tcPr>
                </a:tc>
                <a:extLst>
                  <a:ext uri="{0D108BD9-81ED-4DB2-BD59-A6C34878D82A}">
                    <a16:rowId xmlns:a16="http://schemas.microsoft.com/office/drawing/2014/main" val="10000"/>
                  </a:ext>
                </a:extLst>
              </a:tr>
              <a:tr h="190147">
                <a:tc>
                  <a:txBody>
                    <a:bodyPr/>
                    <a:lstStyle/>
                    <a:p>
                      <a:pPr>
                        <a:lnSpc>
                          <a:spcPct val="115000"/>
                        </a:lnSpc>
                        <a:spcAft>
                          <a:spcPts val="0"/>
                        </a:spcAft>
                      </a:pPr>
                      <a:r>
                        <a:rPr lang="en-US" sz="1600" dirty="0">
                          <a:effectLst/>
                        </a:rPr>
                        <a:t>6X-WFF</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solidFill>
                      <a:srgbClr val="92D050"/>
                    </a:solidFill>
                  </a:tcPr>
                </a:tc>
                <a:tc>
                  <a:txBody>
                    <a:bodyPr/>
                    <a:lstStyle/>
                    <a:p>
                      <a:pPr algn="r">
                        <a:lnSpc>
                          <a:spcPct val="115000"/>
                        </a:lnSpc>
                        <a:spcAft>
                          <a:spcPts val="0"/>
                        </a:spcAft>
                      </a:pPr>
                      <a:r>
                        <a:rPr lang="en-US" sz="1600" dirty="0">
                          <a:effectLst/>
                        </a:rPr>
                        <a:t>0.54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a:effectLst/>
                        </a:rPr>
                        <a:t>0.58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a:effectLst/>
                        </a:rPr>
                        <a:t>0.68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a:effectLst/>
                        </a:rPr>
                        <a:t>0.74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a:effectLst/>
                        </a:rPr>
                        <a:t>0.78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a:effectLst/>
                        </a:rPr>
                        <a:t>0.81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a:effectLst/>
                        </a:rPr>
                        <a:t>0.83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ctr">
                        <a:lnSpc>
                          <a:spcPct val="115000"/>
                        </a:lnSpc>
                        <a:spcAft>
                          <a:spcPts val="0"/>
                        </a:spcAft>
                      </a:pPr>
                      <a:r>
                        <a:rPr lang="en-US" sz="1600" dirty="0">
                          <a:effectLst/>
                        </a:rPr>
                        <a:t>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extLst>
                  <a:ext uri="{0D108BD9-81ED-4DB2-BD59-A6C34878D82A}">
                    <a16:rowId xmlns:a16="http://schemas.microsoft.com/office/drawing/2014/main" val="10001"/>
                  </a:ext>
                </a:extLst>
              </a:tr>
              <a:tr h="190147">
                <a:tc>
                  <a:txBody>
                    <a:bodyPr/>
                    <a:lstStyle/>
                    <a:p>
                      <a:pPr>
                        <a:lnSpc>
                          <a:spcPct val="115000"/>
                        </a:lnSpc>
                        <a:spcAft>
                          <a:spcPts val="0"/>
                        </a:spcAft>
                      </a:pPr>
                      <a:r>
                        <a:rPr lang="en-US" sz="1600" dirty="0">
                          <a:effectLst/>
                        </a:rPr>
                        <a:t>6X-FFF</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solidFill>
                      <a:srgbClr val="92D050"/>
                    </a:solidFill>
                  </a:tcPr>
                </a:tc>
                <a:tc>
                  <a:txBody>
                    <a:bodyPr/>
                    <a:lstStyle/>
                    <a:p>
                      <a:pPr algn="r">
                        <a:lnSpc>
                          <a:spcPct val="115000"/>
                        </a:lnSpc>
                        <a:spcAft>
                          <a:spcPts val="0"/>
                        </a:spcAft>
                      </a:pPr>
                      <a:r>
                        <a:rPr lang="en-US" sz="1600" dirty="0">
                          <a:effectLst/>
                        </a:rPr>
                        <a:t>0.57</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0.61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0.68</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0.76</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0.82</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0.82</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0.84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ctr">
                        <a:lnSpc>
                          <a:spcPct val="115000"/>
                        </a:lnSpc>
                        <a:spcAft>
                          <a:spcPts val="0"/>
                        </a:spcAft>
                      </a:pPr>
                      <a:r>
                        <a:rPr lang="en-US" sz="1600" dirty="0">
                          <a:effectLst/>
                        </a:rPr>
                        <a:t>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844F2F7-6D25-4735-9A15-0CB777CCBD8F}"/>
                  </a:ext>
                </a:extLst>
              </p:cNvPr>
              <p:cNvSpPr/>
              <p:nvPr/>
            </p:nvSpPr>
            <p:spPr>
              <a:xfrm>
                <a:off x="3143672" y="1259530"/>
                <a:ext cx="6096000" cy="604396"/>
              </a:xfrm>
              <a:prstGeom prst="rect">
                <a:avLst/>
              </a:prstGeom>
            </p:spPr>
            <p:txBody>
              <a:bodyPr>
                <a:spAutoFit/>
              </a:bodyPr>
              <a:lstStyle/>
              <a:p>
                <a:r>
                  <a:rPr lang="en-US" sz="1400" i="1" dirty="0"/>
                  <a:t>Table 1: </a:t>
                </a:r>
                <a14:m>
                  <m:oMath xmlns:m="http://schemas.openxmlformats.org/officeDocument/2006/math">
                    <m:sSubSup>
                      <m:sSubSupPr>
                        <m:ctrlPr>
                          <a:rPr lang="en-US" sz="1400" i="1">
                            <a:latin typeface="Cambria Math" panose="02040503050406030204" pitchFamily="18" charset="0"/>
                          </a:rPr>
                        </m:ctrlPr>
                      </m:sSubSupPr>
                      <m:e>
                        <m:r>
                          <a:rPr lang="pt-BR" sz="1400" i="1">
                            <a:latin typeface="Cambria Math" panose="02040503050406030204" pitchFamily="18" charset="0"/>
                          </a:rPr>
                          <m:t>𝛺</m:t>
                        </m:r>
                      </m:e>
                      <m:sub>
                        <m:sSub>
                          <m:sSubPr>
                            <m:ctrlPr>
                              <a:rPr lang="en-US" sz="1400" i="1">
                                <a:latin typeface="Cambria Math" panose="02040503050406030204" pitchFamily="18" charset="0"/>
                              </a:rPr>
                            </m:ctrlPr>
                          </m:sSubPr>
                          <m:e>
                            <m:r>
                              <a:rPr lang="pt-BR" sz="1400" i="1">
                                <a:latin typeface="Cambria Math" panose="02040503050406030204" pitchFamily="18" charset="0"/>
                              </a:rPr>
                              <m:t>𝑄</m:t>
                            </m:r>
                          </m:e>
                          <m:sub>
                            <m:r>
                              <a:rPr lang="pt-BR" sz="1400" i="1">
                                <a:latin typeface="Cambria Math" panose="02040503050406030204" pitchFamily="18" charset="0"/>
                              </a:rPr>
                              <m:t>𝑐𝑙𝑖𝑛</m:t>
                            </m:r>
                          </m:sub>
                        </m:sSub>
                        <m:r>
                          <a:rPr lang="pt-BR" sz="1400" i="1">
                            <a:latin typeface="Cambria Math" panose="02040503050406030204" pitchFamily="18" charset="0"/>
                          </a:rPr>
                          <m:t>,</m:t>
                        </m:r>
                        <m:sSub>
                          <m:sSubPr>
                            <m:ctrlPr>
                              <a:rPr lang="en-US" sz="1400" i="1">
                                <a:latin typeface="Cambria Math" panose="02040503050406030204" pitchFamily="18" charset="0"/>
                              </a:rPr>
                            </m:ctrlPr>
                          </m:sSubPr>
                          <m:e>
                            <m:r>
                              <a:rPr lang="pt-BR" sz="1400" i="1">
                                <a:latin typeface="Cambria Math" panose="02040503050406030204" pitchFamily="18" charset="0"/>
                              </a:rPr>
                              <m:t>𝑄</m:t>
                            </m:r>
                          </m:e>
                          <m:sub>
                            <m:r>
                              <a:rPr lang="pt-BR" sz="1400" i="1">
                                <a:latin typeface="Cambria Math" panose="02040503050406030204" pitchFamily="18" charset="0"/>
                              </a:rPr>
                              <m:t>𝑚𝑠𝑟</m:t>
                            </m:r>
                          </m:sub>
                        </m:sSub>
                      </m:sub>
                      <m:sup>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𝑐𝑙𝑖𝑛</m:t>
                            </m:r>
                          </m:sub>
                        </m:sSub>
                        <m:r>
                          <a:rPr lang="pt-BR" sz="1400" i="1">
                            <a:latin typeface="Cambria Math" panose="02040503050406030204" pitchFamily="18" charset="0"/>
                          </a:rPr>
                          <m:t>,</m:t>
                        </m:r>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𝑚𝑠𝑟</m:t>
                            </m:r>
                          </m:sub>
                        </m:sSub>
                      </m:sup>
                    </m:sSubSup>
                  </m:oMath>
                </a14:m>
                <a:r>
                  <a:rPr lang="vi-VN" sz="1400" i="1" dirty="0"/>
                  <a:t> </a:t>
                </a:r>
                <a:r>
                  <a:rPr lang="en-US" sz="1400" i="1" dirty="0"/>
                  <a:t>of different cone diameters (normalized to 10×10 cm2 field) using EBT3</a:t>
                </a:r>
                <a:endParaRPr lang="en-US" sz="1400" dirty="0"/>
              </a:p>
            </p:txBody>
          </p:sp>
        </mc:Choice>
        <mc:Fallback xmlns="">
          <p:sp>
            <p:nvSpPr>
              <p:cNvPr id="2" name="Rectangle 1">
                <a:extLst>
                  <a:ext uri="{FF2B5EF4-FFF2-40B4-BE49-F238E27FC236}">
                    <a16:creationId xmlns:a16="http://schemas.microsoft.com/office/drawing/2014/main" id="{E844F2F7-6D25-4735-9A15-0CB777CCBD8F}"/>
                  </a:ext>
                </a:extLst>
              </p:cNvPr>
              <p:cNvSpPr>
                <a:spLocks noRot="1" noChangeAspect="1" noMove="1" noResize="1" noEditPoints="1" noAdjustHandles="1" noChangeArrowheads="1" noChangeShapeType="1" noTextEdit="1"/>
              </p:cNvSpPr>
              <p:nvPr/>
            </p:nvSpPr>
            <p:spPr>
              <a:xfrm>
                <a:off x="3143672" y="1259530"/>
                <a:ext cx="6096000" cy="604396"/>
              </a:xfrm>
              <a:prstGeom prst="rect">
                <a:avLst/>
              </a:prstGeom>
              <a:blipFill>
                <a:blip r:embed="rId4"/>
                <a:stretch>
                  <a:fillRect l="-300" b="-9091"/>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C2AA7366-74C4-476A-83A9-D2906BC027F5}"/>
              </a:ext>
            </a:extLst>
          </p:cNvPr>
          <p:cNvPicPr>
            <a:picLocks noChangeAspect="1"/>
          </p:cNvPicPr>
          <p:nvPr/>
        </p:nvPicPr>
        <p:blipFill rotWithShape="1">
          <a:blip r:embed="rId5"/>
          <a:srcRect l="16139" t="46534" r="11019" b="18366"/>
          <a:stretch/>
        </p:blipFill>
        <p:spPr>
          <a:xfrm>
            <a:off x="2423592" y="3246928"/>
            <a:ext cx="7032104" cy="2541391"/>
          </a:xfrm>
          <a:prstGeom prst="rect">
            <a:avLst/>
          </a:prstGeom>
        </p:spPr>
      </p:pic>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16C7A89C-8F7D-4EB2-AC2C-26E3826BA1E1}"/>
                  </a:ext>
                </a:extLst>
              </p:cNvPr>
              <p:cNvSpPr/>
              <p:nvPr/>
            </p:nvSpPr>
            <p:spPr>
              <a:xfrm>
                <a:off x="2777968" y="5804529"/>
                <a:ext cx="6096000" cy="604396"/>
              </a:xfrm>
              <a:prstGeom prst="rect">
                <a:avLst/>
              </a:prstGeom>
            </p:spPr>
            <p:txBody>
              <a:bodyPr>
                <a:spAutoFit/>
              </a:bodyPr>
              <a:lstStyle/>
              <a:p>
                <a:pPr algn="ctr"/>
                <a:r>
                  <a:rPr lang="en-US" sz="1400" i="1" dirty="0"/>
                  <a:t>Fig. 1: output correction factors </a:t>
                </a:r>
                <a14:m>
                  <m:oMath xmlns:m="http://schemas.openxmlformats.org/officeDocument/2006/math">
                    <m:sSubSup>
                      <m:sSubSupPr>
                        <m:ctrlPr>
                          <a:rPr lang="en-US" sz="1400" i="1">
                            <a:latin typeface="Cambria Math" panose="02040503050406030204" pitchFamily="18" charset="0"/>
                          </a:rPr>
                        </m:ctrlPr>
                      </m:sSubSupPr>
                      <m:e>
                        <m:r>
                          <a:rPr lang="pt-BR" sz="1400" i="1">
                            <a:latin typeface="Cambria Math" panose="02040503050406030204" pitchFamily="18" charset="0"/>
                          </a:rPr>
                          <m:t>𝑘</m:t>
                        </m:r>
                      </m:e>
                      <m:sub>
                        <m:sSub>
                          <m:sSubPr>
                            <m:ctrlPr>
                              <a:rPr lang="en-US" sz="1400" i="1">
                                <a:latin typeface="Cambria Math" panose="02040503050406030204" pitchFamily="18" charset="0"/>
                              </a:rPr>
                            </m:ctrlPr>
                          </m:sSubPr>
                          <m:e>
                            <m:r>
                              <a:rPr lang="pt-BR" sz="1400" i="1">
                                <a:latin typeface="Cambria Math" panose="02040503050406030204" pitchFamily="18" charset="0"/>
                              </a:rPr>
                              <m:t>𝑄</m:t>
                            </m:r>
                          </m:e>
                          <m:sub>
                            <m:r>
                              <a:rPr lang="pt-BR" sz="1400" i="1">
                                <a:latin typeface="Cambria Math" panose="02040503050406030204" pitchFamily="18" charset="0"/>
                              </a:rPr>
                              <m:t>𝑐𝑙𝑖𝑛</m:t>
                            </m:r>
                          </m:sub>
                        </m:sSub>
                        <m:r>
                          <a:rPr lang="pt-BR" sz="1400" i="1">
                            <a:latin typeface="Cambria Math" panose="02040503050406030204" pitchFamily="18" charset="0"/>
                          </a:rPr>
                          <m:t>,</m:t>
                        </m:r>
                        <m:sSub>
                          <m:sSubPr>
                            <m:ctrlPr>
                              <a:rPr lang="en-US" sz="1400" i="1">
                                <a:latin typeface="Cambria Math" panose="02040503050406030204" pitchFamily="18" charset="0"/>
                              </a:rPr>
                            </m:ctrlPr>
                          </m:sSubPr>
                          <m:e>
                            <m:r>
                              <a:rPr lang="pt-BR" sz="1400" i="1">
                                <a:latin typeface="Cambria Math" panose="02040503050406030204" pitchFamily="18" charset="0"/>
                              </a:rPr>
                              <m:t>𝑄</m:t>
                            </m:r>
                          </m:e>
                          <m:sub>
                            <m:r>
                              <a:rPr lang="pt-BR" sz="1400" i="1">
                                <a:latin typeface="Cambria Math" panose="02040503050406030204" pitchFamily="18" charset="0"/>
                              </a:rPr>
                              <m:t>𝑚𝑠𝑟</m:t>
                            </m:r>
                          </m:sub>
                        </m:sSub>
                      </m:sub>
                      <m:sup>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𝑐𝑙𝑖𝑛</m:t>
                            </m:r>
                          </m:sub>
                        </m:sSub>
                        <m:r>
                          <a:rPr lang="pt-BR" sz="1400" i="1">
                            <a:latin typeface="Cambria Math" panose="02040503050406030204" pitchFamily="18" charset="0"/>
                          </a:rPr>
                          <m:t>,</m:t>
                        </m:r>
                        <m:sSub>
                          <m:sSubPr>
                            <m:ctrlPr>
                              <a:rPr lang="en-US" sz="1400" i="1">
                                <a:latin typeface="Cambria Math" panose="02040503050406030204" pitchFamily="18" charset="0"/>
                              </a:rPr>
                            </m:ctrlPr>
                          </m:sSubPr>
                          <m:e>
                            <m:r>
                              <a:rPr lang="pt-BR" sz="1400" i="1">
                                <a:latin typeface="Cambria Math" panose="02040503050406030204" pitchFamily="18" charset="0"/>
                              </a:rPr>
                              <m:t>𝑓</m:t>
                            </m:r>
                          </m:e>
                          <m:sub>
                            <m:r>
                              <a:rPr lang="pt-BR" sz="1400" i="1">
                                <a:latin typeface="Cambria Math" panose="02040503050406030204" pitchFamily="18" charset="0"/>
                              </a:rPr>
                              <m:t>𝑚𝑠𝑟</m:t>
                            </m:r>
                          </m:sub>
                        </m:sSub>
                      </m:sup>
                    </m:sSubSup>
                  </m:oMath>
                </a14:m>
                <a:r>
                  <a:rPr lang="vi-VN" sz="1400" i="1" dirty="0"/>
                  <a:t> </a:t>
                </a:r>
                <a:r>
                  <a:rPr lang="en-US" sz="1400" i="1" dirty="0"/>
                  <a:t>by cone diameter for the IBA Razor diode under 6X-FFF and 6X-WFF beams.</a:t>
                </a:r>
                <a:endParaRPr lang="en-US" sz="1400" dirty="0"/>
              </a:p>
            </p:txBody>
          </p:sp>
        </mc:Choice>
        <mc:Fallback>
          <p:sp>
            <p:nvSpPr>
              <p:cNvPr id="4" name="Rectangle 3">
                <a:extLst>
                  <a:ext uri="{FF2B5EF4-FFF2-40B4-BE49-F238E27FC236}">
                    <a16:creationId xmlns:a16="http://schemas.microsoft.com/office/drawing/2014/main" id="{16C7A89C-8F7D-4EB2-AC2C-26E3826BA1E1}"/>
                  </a:ext>
                </a:extLst>
              </p:cNvPr>
              <p:cNvSpPr>
                <a:spLocks noRot="1" noChangeAspect="1" noMove="1" noResize="1" noEditPoints="1" noAdjustHandles="1" noChangeArrowheads="1" noChangeShapeType="1" noTextEdit="1"/>
              </p:cNvSpPr>
              <p:nvPr/>
            </p:nvSpPr>
            <p:spPr>
              <a:xfrm>
                <a:off x="2777968" y="5804529"/>
                <a:ext cx="6096000" cy="604396"/>
              </a:xfrm>
              <a:prstGeom prst="rect">
                <a:avLst/>
              </a:prstGeom>
              <a:blipFill>
                <a:blip r:embed="rId6"/>
                <a:stretch>
                  <a:fillRect b="-10101"/>
                </a:stretch>
              </a:blipFill>
            </p:spPr>
            <p:txBody>
              <a:bodyPr/>
              <a:lstStyle/>
              <a:p>
                <a:r>
                  <a:rPr lang="en-US">
                    <a:noFill/>
                  </a:rPr>
                  <a:t> </a:t>
                </a:r>
              </a:p>
            </p:txBody>
          </p:sp>
        </mc:Fallback>
      </mc:AlternateContent>
      <p:pic>
        <p:nvPicPr>
          <p:cNvPr id="9" name="Audio 8">
            <a:hlinkClick r:id="" action="ppaction://media"/>
            <a:extLst>
              <a:ext uri="{FF2B5EF4-FFF2-40B4-BE49-F238E27FC236}">
                <a16:creationId xmlns:a16="http://schemas.microsoft.com/office/drawing/2014/main" id="{4AA7ABFF-3B64-4278-BA0E-BD9CE4A5E0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03013" y="6069013"/>
            <a:ext cx="609600" cy="609600"/>
          </a:xfrm>
          <a:prstGeom prst="rect">
            <a:avLst/>
          </a:prstGeom>
        </p:spPr>
      </p:pic>
    </p:spTree>
  </p:cSld>
  <p:clrMapOvr>
    <a:masterClrMapping/>
  </p:clrMapOvr>
  <p:transition advTm="3655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C8C763E2-575C-4C38-83F9-5D40099240AF}"/>
              </a:ext>
            </a:extLst>
          </p:cNvPr>
          <p:cNvSpPr>
            <a:spLocks noGrp="1" noChangeArrowheads="1"/>
          </p:cNvSpPr>
          <p:nvPr>
            <p:ph type="title"/>
          </p:nvPr>
        </p:nvSpPr>
        <p:spPr/>
        <p:txBody>
          <a:bodyPr/>
          <a:lstStyle/>
          <a:p>
            <a:r>
              <a:rPr lang="en-US" altLang="en-US" dirty="0"/>
              <a:t>Discussion</a:t>
            </a:r>
          </a:p>
        </p:txBody>
      </p:sp>
      <p:sp>
        <p:nvSpPr>
          <p:cNvPr id="3" name="Content Placeholder 2">
            <a:extLst>
              <a:ext uri="{FF2B5EF4-FFF2-40B4-BE49-F238E27FC236}">
                <a16:creationId xmlns:a16="http://schemas.microsoft.com/office/drawing/2014/main" id="{9E79E7B6-9761-4D57-BFE2-78DC42B126D8}"/>
              </a:ext>
            </a:extLst>
          </p:cNvPr>
          <p:cNvSpPr>
            <a:spLocks noGrp="1"/>
          </p:cNvSpPr>
          <p:nvPr>
            <p:ph idx="1"/>
          </p:nvPr>
        </p:nvSpPr>
        <p:spPr>
          <a:xfrm>
            <a:off x="969110" y="1505148"/>
            <a:ext cx="4452627" cy="4716102"/>
          </a:xfrm>
        </p:spPr>
        <p:txBody>
          <a:bodyPr rtlCol="0">
            <a:normAutofit lnSpcReduction="10000"/>
          </a:bodyPr>
          <a:lstStyle/>
          <a:p>
            <a:pPr fontAlgn="auto">
              <a:spcAft>
                <a:spcPts val="0"/>
              </a:spcAft>
              <a:buClr>
                <a:schemeClr val="bg2">
                  <a:lumMod val="40000"/>
                  <a:lumOff val="60000"/>
                </a:schemeClr>
              </a:buClr>
              <a:buFont typeface="Wingdings 3" charset="2"/>
              <a:buChar char=""/>
              <a:defRPr/>
            </a:pPr>
            <a:r>
              <a:rPr lang="en-US" sz="1400" dirty="0"/>
              <a:t>There was a good agreement between our measurements of the ROFs with the IBA Razor diode as compared to data provided by Cheng </a:t>
            </a:r>
            <a:r>
              <a:rPr lang="en-US" sz="1400" i="1" dirty="0"/>
              <a:t>et al </a:t>
            </a:r>
            <a:r>
              <a:rPr lang="en-US" sz="1400" dirty="0"/>
              <a:t>[2]</a:t>
            </a:r>
            <a:r>
              <a:rPr lang="en-US" sz="1400" i="1" dirty="0"/>
              <a:t> </a:t>
            </a:r>
            <a:r>
              <a:rPr lang="en-US" sz="1400" dirty="0"/>
              <a:t>which was measured with the earlier IBA SFD. There was a maximum difference of about 1.5% for the 4 mm diameter cone. </a:t>
            </a:r>
          </a:p>
          <a:p>
            <a:pPr fontAlgn="auto">
              <a:spcAft>
                <a:spcPts val="0"/>
              </a:spcAft>
              <a:buClr>
                <a:schemeClr val="bg2">
                  <a:lumMod val="40000"/>
                  <a:lumOff val="60000"/>
                </a:schemeClr>
              </a:buClr>
              <a:buFont typeface="Wingdings 3" charset="2"/>
              <a:buChar char=""/>
              <a:defRPr/>
            </a:pPr>
            <a:r>
              <a:rPr lang="en-US" sz="1400" dirty="0"/>
              <a:t>However, there are larger differences between the ROFs measured with the Razor diode in comparison to the representative data provided by Varian. </a:t>
            </a:r>
          </a:p>
          <a:p>
            <a:pPr fontAlgn="auto">
              <a:spcAft>
                <a:spcPts val="0"/>
              </a:spcAft>
              <a:buClr>
                <a:schemeClr val="bg2">
                  <a:lumMod val="40000"/>
                  <a:lumOff val="60000"/>
                </a:schemeClr>
              </a:buClr>
              <a:buFont typeface="Wingdings 3" charset="2"/>
              <a:buChar char=""/>
              <a:defRPr/>
            </a:pPr>
            <a:r>
              <a:rPr lang="en-US" sz="1400" dirty="0"/>
              <a:t>Comparison of ROFs measured by EBT3 was made for 6X-WFF beam showed generally a good agreement with results from Peyton </a:t>
            </a:r>
            <a:r>
              <a:rPr lang="en-US" sz="1400" dirty="0" err="1"/>
              <a:t>Irmen</a:t>
            </a:r>
            <a:r>
              <a:rPr lang="en-US" sz="1400" dirty="0"/>
              <a:t> </a:t>
            </a:r>
            <a:r>
              <a:rPr lang="en-US" sz="1400" i="1" dirty="0"/>
              <a:t>et al </a:t>
            </a:r>
            <a:r>
              <a:rPr lang="en-US" sz="1400" dirty="0"/>
              <a:t>[6]</a:t>
            </a:r>
            <a:r>
              <a:rPr lang="en-US" sz="1400" i="1" dirty="0"/>
              <a:t> </a:t>
            </a:r>
            <a:r>
              <a:rPr lang="en-US" sz="1400" dirty="0"/>
              <a:t>for most of the SRS cones sizes with less than 1% difference. </a:t>
            </a:r>
          </a:p>
          <a:p>
            <a:pPr fontAlgn="auto">
              <a:spcAft>
                <a:spcPts val="0"/>
              </a:spcAft>
              <a:buClr>
                <a:schemeClr val="bg2">
                  <a:lumMod val="40000"/>
                  <a:lumOff val="60000"/>
                </a:schemeClr>
              </a:buClr>
              <a:buFont typeface="Wingdings 3" charset="2"/>
              <a:buChar char=""/>
              <a:defRPr/>
            </a:pPr>
            <a:r>
              <a:rPr lang="en-US" sz="1400" dirty="0"/>
              <a:t>However, there were differences of up to 5.8% for the smallest cone and 2.5% for the largest cone. A similar pattern was found for the 6X-FFF beam where there was a maximum difference of 5% for the smallest cone (Table.3).</a:t>
            </a:r>
          </a:p>
          <a:p>
            <a:pPr fontAlgn="auto">
              <a:spcAft>
                <a:spcPts val="0"/>
              </a:spcAft>
              <a:buClr>
                <a:schemeClr val="bg2">
                  <a:lumMod val="40000"/>
                  <a:lumOff val="60000"/>
                </a:schemeClr>
              </a:buClr>
              <a:buFont typeface="Wingdings 3" charset="2"/>
              <a:buChar char=""/>
              <a:defRPr/>
            </a:pPr>
            <a:endParaRPr lang="en-US" dirty="0"/>
          </a:p>
        </p:txBody>
      </p:sp>
      <p:sp>
        <p:nvSpPr>
          <p:cNvPr id="13318" name="Rectangle 21">
            <a:extLst>
              <a:ext uri="{FF2B5EF4-FFF2-40B4-BE49-F238E27FC236}">
                <a16:creationId xmlns:a16="http://schemas.microsoft.com/office/drawing/2014/main" id="{B8E9A002-6EA3-48AC-9EF6-6CC6342AFF18}"/>
              </a:ext>
            </a:extLst>
          </p:cNvPr>
          <p:cNvSpPr>
            <a:spLocks noChangeArrowheads="1"/>
          </p:cNvSpPr>
          <p:nvPr/>
        </p:nvSpPr>
        <p:spPr bwMode="auto">
          <a:xfrm>
            <a:off x="4475163" y="6254750"/>
            <a:ext cx="7634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1400" i="1" dirty="0"/>
              <a:t>Fig. 2: ROF curves of </a:t>
            </a:r>
            <a:r>
              <a:rPr lang="en-US" altLang="en-US" sz="1400" i="1" dirty="0" err="1"/>
              <a:t>TruebeamSTx</a:t>
            </a:r>
            <a:r>
              <a:rPr lang="en-US" altLang="en-US" sz="1400" i="1" dirty="0"/>
              <a:t> cones (Varian) normalized to 5×5 cm2 6X-FFF (upper) and 6X-WFF (lower) field at the same setup (95cm SSD, 5cm depth in water)</a:t>
            </a:r>
          </a:p>
        </p:txBody>
      </p:sp>
      <p:pic>
        <p:nvPicPr>
          <p:cNvPr id="4" name="Picture 3">
            <a:extLst>
              <a:ext uri="{FF2B5EF4-FFF2-40B4-BE49-F238E27FC236}">
                <a16:creationId xmlns:a16="http://schemas.microsoft.com/office/drawing/2014/main" id="{1BB4B970-7CFF-4806-A086-74D8CEE107C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1019" t="27014" r="14957" b="23751"/>
          <a:stretch/>
        </p:blipFill>
        <p:spPr>
          <a:xfrm>
            <a:off x="5744734" y="975524"/>
            <a:ext cx="5508612" cy="2747968"/>
          </a:xfrm>
          <a:prstGeom prst="rect">
            <a:avLst/>
          </a:prstGeom>
        </p:spPr>
      </p:pic>
      <p:pic>
        <p:nvPicPr>
          <p:cNvPr id="5" name="Picture 4">
            <a:extLst>
              <a:ext uri="{FF2B5EF4-FFF2-40B4-BE49-F238E27FC236}">
                <a16:creationId xmlns:a16="http://schemas.microsoft.com/office/drawing/2014/main" id="{98930E03-C427-4F59-8A1F-BAE6F615AED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12593" t="30050" r="14014" b="24858"/>
          <a:stretch/>
        </p:blipFill>
        <p:spPr>
          <a:xfrm>
            <a:off x="5744734" y="3740242"/>
            <a:ext cx="5508612" cy="2538321"/>
          </a:xfrm>
          <a:prstGeom prst="rect">
            <a:avLst/>
          </a:prstGeom>
        </p:spPr>
      </p:pic>
      <p:sp>
        <p:nvSpPr>
          <p:cNvPr id="2" name="TextBox 1">
            <a:extLst>
              <a:ext uri="{FF2B5EF4-FFF2-40B4-BE49-F238E27FC236}">
                <a16:creationId xmlns:a16="http://schemas.microsoft.com/office/drawing/2014/main" id="{D2CF7430-205A-4996-93C4-41C09D23B7BD}"/>
              </a:ext>
            </a:extLst>
          </p:cNvPr>
          <p:cNvSpPr txBox="1"/>
          <p:nvPr/>
        </p:nvSpPr>
        <p:spPr>
          <a:xfrm>
            <a:off x="6420035" y="1035762"/>
            <a:ext cx="742511" cy="307777"/>
          </a:xfrm>
          <a:prstGeom prst="rect">
            <a:avLst/>
          </a:prstGeom>
          <a:noFill/>
        </p:spPr>
        <p:txBody>
          <a:bodyPr wrap="none" rtlCol="0">
            <a:spAutoFit/>
          </a:bodyPr>
          <a:lstStyle/>
          <a:p>
            <a:r>
              <a:rPr lang="en-US" sz="1400" b="1" dirty="0">
                <a:solidFill>
                  <a:srgbClr val="333399"/>
                </a:solidFill>
              </a:rPr>
              <a:t>6X-FFF</a:t>
            </a:r>
          </a:p>
        </p:txBody>
      </p:sp>
      <p:sp>
        <p:nvSpPr>
          <p:cNvPr id="11" name="TextBox 10">
            <a:extLst>
              <a:ext uri="{FF2B5EF4-FFF2-40B4-BE49-F238E27FC236}">
                <a16:creationId xmlns:a16="http://schemas.microsoft.com/office/drawing/2014/main" id="{9F7FD5F5-E730-4FE4-A2D3-52255CE9676C}"/>
              </a:ext>
            </a:extLst>
          </p:cNvPr>
          <p:cNvSpPr txBox="1"/>
          <p:nvPr/>
        </p:nvSpPr>
        <p:spPr>
          <a:xfrm>
            <a:off x="6420035" y="3863199"/>
            <a:ext cx="817853" cy="307777"/>
          </a:xfrm>
          <a:prstGeom prst="rect">
            <a:avLst/>
          </a:prstGeom>
          <a:noFill/>
        </p:spPr>
        <p:txBody>
          <a:bodyPr wrap="none" rtlCol="0">
            <a:spAutoFit/>
          </a:bodyPr>
          <a:lstStyle/>
          <a:p>
            <a:r>
              <a:rPr lang="en-US" sz="1400" b="1" dirty="0">
                <a:solidFill>
                  <a:srgbClr val="333399"/>
                </a:solidFill>
              </a:rPr>
              <a:t>6X-WFF</a:t>
            </a:r>
          </a:p>
        </p:txBody>
      </p:sp>
      <p:pic>
        <p:nvPicPr>
          <p:cNvPr id="8" name="Audio 7">
            <a:hlinkClick r:id="" action="ppaction://media"/>
            <a:extLst>
              <a:ext uri="{FF2B5EF4-FFF2-40B4-BE49-F238E27FC236}">
                <a16:creationId xmlns:a16="http://schemas.microsoft.com/office/drawing/2014/main" id="{3FD4668C-C626-4E3E-8382-06BC6BAD08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3013" y="6069013"/>
            <a:ext cx="609600" cy="609600"/>
          </a:xfrm>
          <a:prstGeom prst="rect">
            <a:avLst/>
          </a:prstGeom>
        </p:spPr>
      </p:pic>
    </p:spTree>
  </p:cSld>
  <p:clrMapOvr>
    <a:masterClrMapping/>
  </p:clrMapOvr>
  <p:transition advTm="9454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37C7E57A-A8DC-4D29-B40D-9D45A3783160}"/>
              </a:ext>
            </a:extLst>
          </p:cNvPr>
          <p:cNvSpPr>
            <a:spLocks noGrp="1" noChangeArrowheads="1"/>
          </p:cNvSpPr>
          <p:nvPr>
            <p:ph type="title"/>
          </p:nvPr>
        </p:nvSpPr>
        <p:spPr/>
        <p:txBody>
          <a:bodyPr/>
          <a:lstStyle/>
          <a:p>
            <a:r>
              <a:rPr lang="en-US" altLang="en-US" dirty="0"/>
              <a:t>Discussion</a:t>
            </a:r>
          </a:p>
        </p:txBody>
      </p:sp>
      <p:sp>
        <p:nvSpPr>
          <p:cNvPr id="14339" name="Content Placeholder 2">
            <a:extLst>
              <a:ext uri="{FF2B5EF4-FFF2-40B4-BE49-F238E27FC236}">
                <a16:creationId xmlns:a16="http://schemas.microsoft.com/office/drawing/2014/main" id="{E80EE016-9A2B-4B9B-80FC-AB65D7AD644C}"/>
              </a:ext>
            </a:extLst>
          </p:cNvPr>
          <p:cNvSpPr>
            <a:spLocks noGrp="1" noChangeArrowheads="1"/>
          </p:cNvSpPr>
          <p:nvPr>
            <p:ph idx="1"/>
          </p:nvPr>
        </p:nvSpPr>
        <p:spPr>
          <a:xfrm>
            <a:off x="1103312" y="1808820"/>
            <a:ext cx="10645315" cy="3392586"/>
          </a:xfrm>
        </p:spPr>
        <p:txBody>
          <a:bodyPr/>
          <a:lstStyle/>
          <a:p>
            <a:r>
              <a:rPr lang="en-US" altLang="en-US" sz="1400" dirty="0"/>
              <a:t>Our results continue suppose that a national audit program for small-field dosimetry is essentially required, boosted multi-center </a:t>
            </a:r>
            <a:r>
              <a:rPr lang="en-US" altLang="en-US" sz="1400" dirty="0" err="1"/>
              <a:t>dosimetric</a:t>
            </a:r>
            <a:r>
              <a:rPr lang="en-US" altLang="en-US" sz="1400" dirty="0"/>
              <a:t> inter-comparison to identify </a:t>
            </a:r>
            <a:r>
              <a:rPr lang="en-US" altLang="en-US" sz="1400" dirty="0" err="1"/>
              <a:t>dosimetric</a:t>
            </a:r>
            <a:r>
              <a:rPr lang="en-US" altLang="en-US" sz="1400" dirty="0"/>
              <a:t> uncertainties [9], not only for conical collimator [10][11][12][13].</a:t>
            </a:r>
          </a:p>
          <a:p>
            <a:r>
              <a:rPr lang="en-US" altLang="en-US" sz="1400" dirty="0"/>
              <a:t>Our result showed a good agreement between the ROFs which measured by Razor diode and SFD provided by Cheng et al [5] and Giacomo et al [16]. The result also showed a good agreement with other limited works on Razor diode [14][15]. </a:t>
            </a:r>
          </a:p>
          <a:p>
            <a:r>
              <a:rPr lang="en-US" altLang="en-US" sz="1400" dirty="0"/>
              <a:t>These results suppose the k correction factor for SFD could be used universally for Razor diode in the absence of its tabulated data in TRS-483 COP.</a:t>
            </a:r>
            <a:endParaRPr lang="en-US" altLang="en-US" dirty="0"/>
          </a:p>
        </p:txBody>
      </p:sp>
      <p:graphicFrame>
        <p:nvGraphicFramePr>
          <p:cNvPr id="12" name="Table 11">
            <a:extLst>
              <a:ext uri="{FF2B5EF4-FFF2-40B4-BE49-F238E27FC236}">
                <a16:creationId xmlns:a16="http://schemas.microsoft.com/office/drawing/2014/main" id="{9097D27F-3B1E-4E5B-9F6B-32CB7877CB94}"/>
              </a:ext>
            </a:extLst>
          </p:cNvPr>
          <p:cNvGraphicFramePr>
            <a:graphicFrameLocks noGrp="1"/>
          </p:cNvGraphicFramePr>
          <p:nvPr>
            <p:extLst>
              <p:ext uri="{D42A27DB-BD31-4B8C-83A1-F6EECF244321}">
                <p14:modId xmlns:p14="http://schemas.microsoft.com/office/powerpoint/2010/main" val="1944335921"/>
              </p:ext>
            </p:extLst>
          </p:nvPr>
        </p:nvGraphicFramePr>
        <p:xfrm>
          <a:off x="2138088" y="4831718"/>
          <a:ext cx="7927037" cy="1627062"/>
        </p:xfrm>
        <a:graphic>
          <a:graphicData uri="http://schemas.openxmlformats.org/drawingml/2006/table">
            <a:tbl>
              <a:tblPr firstRow="1" firstCol="1" bandRow="1">
                <a:tableStyleId>{5C22544A-7EE6-4342-B048-85BDC9FD1C3A}</a:tableStyleId>
              </a:tblPr>
              <a:tblGrid>
                <a:gridCol w="2155982">
                  <a:extLst>
                    <a:ext uri="{9D8B030D-6E8A-4147-A177-3AD203B41FA5}">
                      <a16:colId xmlns:a16="http://schemas.microsoft.com/office/drawing/2014/main" val="20000"/>
                    </a:ext>
                  </a:extLst>
                </a:gridCol>
                <a:gridCol w="780985">
                  <a:extLst>
                    <a:ext uri="{9D8B030D-6E8A-4147-A177-3AD203B41FA5}">
                      <a16:colId xmlns:a16="http://schemas.microsoft.com/office/drawing/2014/main" val="20001"/>
                    </a:ext>
                  </a:extLst>
                </a:gridCol>
                <a:gridCol w="780985">
                  <a:extLst>
                    <a:ext uri="{9D8B030D-6E8A-4147-A177-3AD203B41FA5}">
                      <a16:colId xmlns:a16="http://schemas.microsoft.com/office/drawing/2014/main" val="20002"/>
                    </a:ext>
                  </a:extLst>
                </a:gridCol>
                <a:gridCol w="841817">
                  <a:extLst>
                    <a:ext uri="{9D8B030D-6E8A-4147-A177-3AD203B41FA5}">
                      <a16:colId xmlns:a16="http://schemas.microsoft.com/office/drawing/2014/main" val="20003"/>
                    </a:ext>
                  </a:extLst>
                </a:gridCol>
                <a:gridCol w="841817">
                  <a:extLst>
                    <a:ext uri="{9D8B030D-6E8A-4147-A177-3AD203B41FA5}">
                      <a16:colId xmlns:a16="http://schemas.microsoft.com/office/drawing/2014/main" val="20004"/>
                    </a:ext>
                  </a:extLst>
                </a:gridCol>
                <a:gridCol w="841817">
                  <a:extLst>
                    <a:ext uri="{9D8B030D-6E8A-4147-A177-3AD203B41FA5}">
                      <a16:colId xmlns:a16="http://schemas.microsoft.com/office/drawing/2014/main" val="20005"/>
                    </a:ext>
                  </a:extLst>
                </a:gridCol>
                <a:gridCol w="841817">
                  <a:extLst>
                    <a:ext uri="{9D8B030D-6E8A-4147-A177-3AD203B41FA5}">
                      <a16:colId xmlns:a16="http://schemas.microsoft.com/office/drawing/2014/main" val="20006"/>
                    </a:ext>
                  </a:extLst>
                </a:gridCol>
                <a:gridCol w="841817">
                  <a:extLst>
                    <a:ext uri="{9D8B030D-6E8A-4147-A177-3AD203B41FA5}">
                      <a16:colId xmlns:a16="http://schemas.microsoft.com/office/drawing/2014/main" val="20007"/>
                    </a:ext>
                  </a:extLst>
                </a:gridCol>
              </a:tblGrid>
              <a:tr h="373062">
                <a:tc>
                  <a:txBody>
                    <a:bodyPr/>
                    <a:lstStyle/>
                    <a:p>
                      <a:pPr>
                        <a:lnSpc>
                          <a:spcPct val="115000"/>
                        </a:lnSpc>
                        <a:spcAft>
                          <a:spcPts val="0"/>
                        </a:spcAft>
                      </a:pPr>
                      <a:r>
                        <a:rPr lang="en-US" sz="1600" dirty="0">
                          <a:effectLst/>
                        </a:rPr>
                        <a:t>Cone diameter (mm)</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5</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7.5</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10</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a:effectLst/>
                        </a:rPr>
                        <a:t>12.5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a:effectLst/>
                        </a:rPr>
                        <a:t>15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a:effectLst/>
                        </a:rPr>
                        <a:t>17.5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extLst>
                  <a:ext uri="{0D108BD9-81ED-4DB2-BD59-A6C34878D82A}">
                    <a16:rowId xmlns:a16="http://schemas.microsoft.com/office/drawing/2014/main" val="10000"/>
                  </a:ext>
                </a:extLst>
              </a:tr>
              <a:tr h="373062">
                <a:tc>
                  <a:txBody>
                    <a:bodyPr/>
                    <a:lstStyle/>
                    <a:p>
                      <a:pPr>
                        <a:lnSpc>
                          <a:spcPct val="115000"/>
                        </a:lnSpc>
                        <a:spcAft>
                          <a:spcPts val="0"/>
                        </a:spcAft>
                      </a:pPr>
                      <a:r>
                        <a:rPr lang="en-US" sz="1600" dirty="0">
                          <a:effectLst/>
                        </a:rPr>
                        <a:t>6X-WFF EBT3 </a:t>
                      </a:r>
                    </a:p>
                    <a:p>
                      <a:pPr>
                        <a:lnSpc>
                          <a:spcPct val="115000"/>
                        </a:lnSpc>
                        <a:spcAft>
                          <a:spcPts val="0"/>
                        </a:spcAft>
                      </a:pPr>
                      <a:r>
                        <a:rPr lang="en-US" sz="1600" dirty="0">
                          <a:effectLst/>
                        </a:rPr>
                        <a:t>(108MH vs </a:t>
                      </a:r>
                      <a:r>
                        <a:rPr lang="en-US" sz="1600" dirty="0" err="1">
                          <a:effectLst/>
                        </a:rPr>
                        <a:t>P.Irmen</a:t>
                      </a:r>
                      <a:r>
                        <a:rPr lang="en-US" sz="1600" dirty="0">
                          <a:effectLst/>
                        </a:rPr>
                        <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a:effectLst/>
                        </a:rPr>
                        <a:t>5.75%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0.31%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a:effectLst/>
                        </a:rPr>
                        <a:t>-0.44%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a:effectLst/>
                        </a:rPr>
                        <a:t>-0.33%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a:effectLst/>
                        </a:rPr>
                        <a:t>-0.77%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a:effectLst/>
                        </a:rPr>
                        <a:t>-0.83%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a:effectLst/>
                        </a:rPr>
                        <a:t>-2.45%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extLst>
                  <a:ext uri="{0D108BD9-81ED-4DB2-BD59-A6C34878D82A}">
                    <a16:rowId xmlns:a16="http://schemas.microsoft.com/office/drawing/2014/main" val="10001"/>
                  </a:ext>
                </a:extLst>
              </a:tr>
              <a:tr h="373062">
                <a:tc>
                  <a:txBody>
                    <a:bodyPr/>
                    <a:lstStyle/>
                    <a:p>
                      <a:pPr>
                        <a:lnSpc>
                          <a:spcPct val="115000"/>
                        </a:lnSpc>
                        <a:spcAft>
                          <a:spcPts val="0"/>
                        </a:spcAft>
                      </a:pPr>
                      <a:r>
                        <a:rPr lang="en-US" sz="1600" dirty="0">
                          <a:effectLst/>
                        </a:rPr>
                        <a:t>6X-FFF EBT3 </a:t>
                      </a:r>
                    </a:p>
                    <a:p>
                      <a:pPr>
                        <a:lnSpc>
                          <a:spcPct val="115000"/>
                        </a:lnSpc>
                        <a:spcAft>
                          <a:spcPts val="0"/>
                        </a:spcAft>
                      </a:pPr>
                      <a:r>
                        <a:rPr lang="en-US" sz="1600" dirty="0">
                          <a:effectLst/>
                        </a:rPr>
                        <a:t>(108MH vs </a:t>
                      </a:r>
                      <a:r>
                        <a:rPr lang="en-US" sz="1600" dirty="0" err="1">
                          <a:effectLst/>
                        </a:rPr>
                        <a:t>P.Irmen</a:t>
                      </a:r>
                      <a:r>
                        <a:rPr lang="en-US" sz="1600" dirty="0">
                          <a:effectLst/>
                        </a:rPr>
                        <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4.96%</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2.22%</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-1.63%</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0.99%</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2.66%</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1.64%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tc>
                  <a:txBody>
                    <a:bodyPr/>
                    <a:lstStyle/>
                    <a:p>
                      <a:pPr algn="r">
                        <a:lnSpc>
                          <a:spcPct val="115000"/>
                        </a:lnSpc>
                        <a:spcAft>
                          <a:spcPts val="0"/>
                        </a:spcAft>
                      </a:pPr>
                      <a:r>
                        <a:rPr lang="en-US" sz="1600" dirty="0">
                          <a:effectLst/>
                        </a:rPr>
                        <a:t>1.36%</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92" marR="68592" marT="0" marB="0" anchor="b"/>
                </a:tc>
                <a:extLst>
                  <a:ext uri="{0D108BD9-81ED-4DB2-BD59-A6C34878D82A}">
                    <a16:rowId xmlns:a16="http://schemas.microsoft.com/office/drawing/2014/main" val="10002"/>
                  </a:ext>
                </a:extLst>
              </a:tr>
            </a:tbl>
          </a:graphicData>
        </a:graphic>
      </p:graphicFrame>
      <p:sp>
        <p:nvSpPr>
          <p:cNvPr id="14378" name="Rectangle 12">
            <a:extLst>
              <a:ext uri="{FF2B5EF4-FFF2-40B4-BE49-F238E27FC236}">
                <a16:creationId xmlns:a16="http://schemas.microsoft.com/office/drawing/2014/main" id="{D4A2D7B7-C09E-45D7-BFA7-7B51BB0BE20C}"/>
              </a:ext>
            </a:extLst>
          </p:cNvPr>
          <p:cNvSpPr>
            <a:spLocks noChangeArrowheads="1"/>
          </p:cNvSpPr>
          <p:nvPr/>
        </p:nvSpPr>
        <p:spPr bwMode="auto">
          <a:xfrm>
            <a:off x="3871119" y="4307843"/>
            <a:ext cx="4449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1400" i="1" dirty="0"/>
              <a:t>Table 2: Differences in output factor calculated by EBT3 film for different cone diameters</a:t>
            </a:r>
          </a:p>
        </p:txBody>
      </p:sp>
      <p:pic>
        <p:nvPicPr>
          <p:cNvPr id="3" name="Audio 2">
            <a:hlinkClick r:id="" action="ppaction://media"/>
            <a:extLst>
              <a:ext uri="{FF2B5EF4-FFF2-40B4-BE49-F238E27FC236}">
                <a16:creationId xmlns:a16="http://schemas.microsoft.com/office/drawing/2014/main" id="{A0BFB391-155F-480E-856B-47C37D243D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03013" y="6069013"/>
            <a:ext cx="609600" cy="609600"/>
          </a:xfrm>
          <a:prstGeom prst="rect">
            <a:avLst/>
          </a:prstGeom>
        </p:spPr>
      </p:pic>
    </p:spTree>
  </p:cSld>
  <p:clrMapOvr>
    <a:masterClrMapping/>
  </p:clrMapOvr>
  <p:transition advTm="9136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91CABC54-DDAD-40A6-A29C-564A8B3E87D8}"/>
              </a:ext>
            </a:extLst>
          </p:cNvPr>
          <p:cNvSpPr>
            <a:spLocks noGrp="1" noChangeArrowheads="1"/>
          </p:cNvSpPr>
          <p:nvPr>
            <p:ph type="title"/>
          </p:nvPr>
        </p:nvSpPr>
        <p:spPr/>
        <p:txBody>
          <a:bodyPr/>
          <a:lstStyle/>
          <a:p>
            <a:r>
              <a:rPr lang="en-US" altLang="en-US" dirty="0"/>
              <a:t>Conclusion</a:t>
            </a:r>
          </a:p>
        </p:txBody>
      </p:sp>
      <p:sp>
        <p:nvSpPr>
          <p:cNvPr id="15363" name="Content Placeholder 2">
            <a:extLst>
              <a:ext uri="{FF2B5EF4-FFF2-40B4-BE49-F238E27FC236}">
                <a16:creationId xmlns:a16="http://schemas.microsoft.com/office/drawing/2014/main" id="{BD0E5E67-6AAF-40E3-9383-E8B132F11582}"/>
              </a:ext>
            </a:extLst>
          </p:cNvPr>
          <p:cNvSpPr>
            <a:spLocks noGrp="1" noChangeArrowheads="1"/>
          </p:cNvSpPr>
          <p:nvPr>
            <p:ph idx="1"/>
          </p:nvPr>
        </p:nvSpPr>
        <p:spPr>
          <a:xfrm>
            <a:off x="1103313" y="2052638"/>
            <a:ext cx="9404350" cy="4195762"/>
          </a:xfrm>
        </p:spPr>
        <p:txBody>
          <a:bodyPr/>
          <a:lstStyle/>
          <a:p>
            <a:r>
              <a:rPr lang="en-US" altLang="en-US" sz="1800" dirty="0"/>
              <a:t>This work has demonstrated that the IBA Razor diode is suitable for the dosimetry of very small radiation fields as found in SRS and consistent in response to the earlier IBA SFD</a:t>
            </a:r>
            <a:r>
              <a:rPr lang="en-US" altLang="en-US" sz="1800"/>
              <a:t>. </a:t>
            </a:r>
          </a:p>
          <a:p>
            <a:r>
              <a:rPr lang="en-US" altLang="en-US" sz="1800"/>
              <a:t>There </a:t>
            </a:r>
            <a:r>
              <a:rPr lang="en-US" altLang="en-US" sz="1800" dirty="0"/>
              <a:t>is however the need for additional work to determine suitable correction factors for this detector within the methodology of the TRS-483 COP in order to provide accurate radiation dosimetry.</a:t>
            </a:r>
          </a:p>
          <a:p>
            <a:endParaRPr lang="en-US" altLang="en-US" dirty="0"/>
          </a:p>
        </p:txBody>
      </p:sp>
      <p:pic>
        <p:nvPicPr>
          <p:cNvPr id="3" name="Audio 2">
            <a:hlinkClick r:id="" action="ppaction://media"/>
            <a:extLst>
              <a:ext uri="{FF2B5EF4-FFF2-40B4-BE49-F238E27FC236}">
                <a16:creationId xmlns:a16="http://schemas.microsoft.com/office/drawing/2014/main" id="{45244B99-ECE5-42D5-8D9E-47516EA125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03013" y="6069013"/>
            <a:ext cx="609600" cy="609600"/>
          </a:xfrm>
          <a:prstGeom prst="rect">
            <a:avLst/>
          </a:prstGeom>
        </p:spPr>
      </p:pic>
    </p:spTree>
  </p:cSld>
  <p:clrMapOvr>
    <a:masterClrMapping/>
  </p:clrMapOvr>
  <p:transition advTm="4504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11232F74-1BA7-4DC6-9F48-6A2347220754}"/>
              </a:ext>
            </a:extLst>
          </p:cNvPr>
          <p:cNvSpPr>
            <a:spLocks noGrp="1" noChangeArrowheads="1"/>
          </p:cNvSpPr>
          <p:nvPr>
            <p:ph type="title"/>
          </p:nvPr>
        </p:nvSpPr>
        <p:spPr/>
        <p:txBody>
          <a:bodyPr/>
          <a:lstStyle/>
          <a:p>
            <a:r>
              <a:rPr lang="en-US" altLang="en-US"/>
              <a:t>REFERENCES</a:t>
            </a:r>
          </a:p>
        </p:txBody>
      </p:sp>
      <p:sp>
        <p:nvSpPr>
          <p:cNvPr id="3" name="Content Placeholder 2">
            <a:extLst>
              <a:ext uri="{FF2B5EF4-FFF2-40B4-BE49-F238E27FC236}">
                <a16:creationId xmlns:a16="http://schemas.microsoft.com/office/drawing/2014/main" id="{83B6DD0E-E3F2-4885-8EBB-80148A6CAC20}"/>
              </a:ext>
            </a:extLst>
          </p:cNvPr>
          <p:cNvSpPr>
            <a:spLocks noGrp="1"/>
          </p:cNvSpPr>
          <p:nvPr>
            <p:ph idx="1"/>
          </p:nvPr>
        </p:nvSpPr>
        <p:spPr>
          <a:xfrm>
            <a:off x="767408" y="1196752"/>
            <a:ext cx="10657184" cy="5448374"/>
          </a:xfrm>
        </p:spPr>
        <p:txBody>
          <a:bodyPr rtlCol="0">
            <a:noAutofit/>
          </a:bodyPr>
          <a:lstStyle/>
          <a:p>
            <a:pPr marL="0" indent="0" fontAlgn="auto">
              <a:spcAft>
                <a:spcPts val="0"/>
              </a:spcAft>
              <a:buClr>
                <a:schemeClr val="bg2">
                  <a:lumMod val="40000"/>
                  <a:lumOff val="60000"/>
                </a:schemeClr>
              </a:buClr>
              <a:buNone/>
              <a:defRPr/>
            </a:pPr>
            <a:r>
              <a:rPr lang="en-US" sz="1000" dirty="0"/>
              <a:t>[1] IAEA, “Dosimetry of Small Static F </a:t>
            </a:r>
            <a:r>
              <a:rPr lang="en-US" sz="1000" dirty="0" err="1"/>
              <a:t>ields</a:t>
            </a:r>
            <a:r>
              <a:rPr lang="en-US" sz="1000" dirty="0"/>
              <a:t> Used in External Beam Radiotherapy”, TRS-483, 2017.</a:t>
            </a:r>
          </a:p>
          <a:p>
            <a:pPr marL="0" indent="0" fontAlgn="auto">
              <a:spcAft>
                <a:spcPts val="0"/>
              </a:spcAft>
              <a:buClr>
                <a:schemeClr val="bg2">
                  <a:lumMod val="40000"/>
                  <a:lumOff val="60000"/>
                </a:schemeClr>
              </a:buClr>
              <a:buNone/>
              <a:defRPr/>
            </a:pPr>
            <a:r>
              <a:rPr lang="en-US" sz="1000" dirty="0"/>
              <a:t>[2] J. Y. Cheng et al., “Output factor comparison of Monte Carlo and measurement for Varian </a:t>
            </a:r>
            <a:r>
              <a:rPr lang="en-US" sz="1000" dirty="0" err="1"/>
              <a:t>TrueBeam</a:t>
            </a:r>
            <a:r>
              <a:rPr lang="en-US" sz="1000" dirty="0"/>
              <a:t> 6 MV and 10 MV flattening filter-free stereotactic radiosurgery system,” </a:t>
            </a:r>
            <a:r>
              <a:rPr lang="en-US" sz="1000" i="1" dirty="0"/>
              <a:t>J. Appl. Clin. Med. Phys.</a:t>
            </a:r>
            <a:r>
              <a:rPr lang="en-US" sz="1000" dirty="0"/>
              <a:t>, vol. 17, no. 3, pp. 100–110, 2016.</a:t>
            </a:r>
          </a:p>
          <a:p>
            <a:pPr marL="0" indent="0" fontAlgn="auto">
              <a:spcAft>
                <a:spcPts val="0"/>
              </a:spcAft>
              <a:buClr>
                <a:schemeClr val="bg2">
                  <a:lumMod val="40000"/>
                  <a:lumOff val="60000"/>
                </a:schemeClr>
              </a:buClr>
              <a:buNone/>
              <a:defRPr/>
            </a:pPr>
            <a:r>
              <a:rPr lang="en-US" sz="1000" dirty="0"/>
              <a:t>[3] P. </a:t>
            </a:r>
            <a:r>
              <a:rPr lang="en-US" sz="1000" dirty="0" err="1"/>
              <a:t>Irmen</a:t>
            </a:r>
            <a:r>
              <a:rPr lang="en-US" sz="1000" dirty="0"/>
              <a:t>, “Verification of representative data for output factors of SRS cones utilizing IAEA TRS 483 recommendations,” </a:t>
            </a:r>
            <a:r>
              <a:rPr lang="en-US" sz="1000" i="1" dirty="0"/>
              <a:t>Phys. Med. Biol.</a:t>
            </a:r>
            <a:r>
              <a:rPr lang="en-US" sz="1000" dirty="0"/>
              <a:t>, vol. in press, pp. 0–31, 2019.</a:t>
            </a:r>
          </a:p>
          <a:p>
            <a:pPr marL="0" indent="0" fontAlgn="auto">
              <a:spcAft>
                <a:spcPts val="0"/>
              </a:spcAft>
              <a:buClr>
                <a:schemeClr val="bg2">
                  <a:lumMod val="40000"/>
                  <a:lumOff val="60000"/>
                </a:schemeClr>
              </a:buClr>
              <a:buNone/>
              <a:defRPr/>
            </a:pPr>
            <a:r>
              <a:rPr lang="en-US" sz="1000" dirty="0"/>
              <a:t>[4] G. </a:t>
            </a:r>
            <a:r>
              <a:rPr lang="en-US" sz="1000" dirty="0" err="1"/>
              <a:t>Azangwe</a:t>
            </a:r>
            <a:r>
              <a:rPr lang="en-US" sz="1000" dirty="0"/>
              <a:t> </a:t>
            </a:r>
            <a:r>
              <a:rPr lang="en-US" sz="1000" i="1" dirty="0"/>
              <a:t>et al.</a:t>
            </a:r>
            <a:r>
              <a:rPr lang="en-US" sz="1000" dirty="0"/>
              <a:t>, “Detector to detector corrections: A comprehensive experimental study of detector specific correction factors for beam output measurements for small radiotherapy beams,” </a:t>
            </a:r>
            <a:r>
              <a:rPr lang="en-US" sz="1000" i="1" dirty="0"/>
              <a:t>Med. Phys.</a:t>
            </a:r>
            <a:r>
              <a:rPr lang="en-US" sz="1000" dirty="0"/>
              <a:t>, vol. 41, no. 7, 2014.</a:t>
            </a:r>
          </a:p>
          <a:p>
            <a:pPr marL="0" indent="0" fontAlgn="auto">
              <a:spcAft>
                <a:spcPts val="0"/>
              </a:spcAft>
              <a:buClr>
                <a:schemeClr val="bg2">
                  <a:lumMod val="40000"/>
                  <a:lumOff val="60000"/>
                </a:schemeClr>
              </a:buClr>
              <a:buNone/>
              <a:defRPr/>
            </a:pPr>
            <a:r>
              <a:rPr lang="en-US" sz="1000" dirty="0"/>
              <a:t>[5] C. G. Cranmer-</a:t>
            </a:r>
            <a:r>
              <a:rPr lang="en-US" sz="1000" dirty="0" err="1"/>
              <a:t>sargison</a:t>
            </a:r>
            <a:r>
              <a:rPr lang="en-US" sz="1000" dirty="0"/>
              <a:t>, “Clinical use of diodes and micro-chambers to obtain accurate small field output factor measurements,” 2015.</a:t>
            </a:r>
          </a:p>
          <a:p>
            <a:pPr marL="0" indent="0" fontAlgn="auto">
              <a:spcAft>
                <a:spcPts val="0"/>
              </a:spcAft>
              <a:buClr>
                <a:schemeClr val="bg2">
                  <a:lumMod val="40000"/>
                  <a:lumOff val="60000"/>
                </a:schemeClr>
              </a:buClr>
              <a:buNone/>
              <a:defRPr/>
            </a:pPr>
            <a:r>
              <a:rPr lang="en-US" sz="1000" dirty="0"/>
              <a:t>[6] H. </a:t>
            </a:r>
            <a:r>
              <a:rPr lang="en-US" sz="1000" dirty="0" err="1"/>
              <a:t>Benmakhlouf</a:t>
            </a:r>
            <a:r>
              <a:rPr lang="en-US" sz="1000" dirty="0"/>
              <a:t>, J. </a:t>
            </a:r>
            <a:r>
              <a:rPr lang="en-US" sz="1000" dirty="0" err="1"/>
              <a:t>Sempau</a:t>
            </a:r>
            <a:r>
              <a:rPr lang="en-US" sz="1000" dirty="0"/>
              <a:t>, and P. </a:t>
            </a:r>
            <a:r>
              <a:rPr lang="en-US" sz="1000" dirty="0" err="1"/>
              <a:t>Andreo</a:t>
            </a:r>
            <a:r>
              <a:rPr lang="en-US" sz="1000" dirty="0"/>
              <a:t>, “Output correction factors for nine small field detectors in 6 MV radiation therapy photon beams: A PENELOPE monte </a:t>
            </a:r>
            <a:r>
              <a:rPr lang="en-US" sz="1000" dirty="0" err="1"/>
              <a:t>carlo</a:t>
            </a:r>
            <a:r>
              <a:rPr lang="en-US" sz="1000" dirty="0"/>
              <a:t> study,” </a:t>
            </a:r>
            <a:r>
              <a:rPr lang="en-US" sz="1000" i="1" dirty="0"/>
              <a:t>Med. Phys.</a:t>
            </a:r>
            <a:r>
              <a:rPr lang="en-US" sz="1000" dirty="0"/>
              <a:t>, vol. 41, no. 4, 2014.</a:t>
            </a:r>
          </a:p>
          <a:p>
            <a:pPr marL="0" indent="0" fontAlgn="auto">
              <a:spcAft>
                <a:spcPts val="0"/>
              </a:spcAft>
              <a:buClr>
                <a:schemeClr val="bg2">
                  <a:lumMod val="40000"/>
                  <a:lumOff val="60000"/>
                </a:schemeClr>
              </a:buClr>
              <a:buNone/>
              <a:defRPr/>
            </a:pPr>
            <a:r>
              <a:rPr lang="en-US" sz="1000" dirty="0"/>
              <a:t>[7] P. Z. Y. Liu et al., “Can small field diode correction factors be applied universally?,” </a:t>
            </a:r>
            <a:r>
              <a:rPr lang="en-US" sz="1000" i="1" dirty="0" err="1"/>
              <a:t>Radiother</a:t>
            </a:r>
            <a:r>
              <a:rPr lang="en-US" sz="1000" i="1" dirty="0"/>
              <a:t>. Oncol.</a:t>
            </a:r>
            <a:r>
              <a:rPr lang="en-US" sz="1000" dirty="0"/>
              <a:t>, vol. 112, no. 3, 2014.</a:t>
            </a:r>
          </a:p>
          <a:p>
            <a:pPr marL="0" indent="0" fontAlgn="auto">
              <a:spcAft>
                <a:spcPts val="0"/>
              </a:spcAft>
              <a:buClr>
                <a:schemeClr val="bg2">
                  <a:lumMod val="40000"/>
                  <a:lumOff val="60000"/>
                </a:schemeClr>
              </a:buClr>
              <a:buNone/>
              <a:defRPr/>
            </a:pPr>
            <a:r>
              <a:rPr lang="en-US" sz="1000" dirty="0"/>
              <a:t>[8] S. Clemente </a:t>
            </a:r>
            <a:r>
              <a:rPr lang="en-US" sz="1000" i="1" dirty="0"/>
              <a:t>et al.</a:t>
            </a:r>
            <a:r>
              <a:rPr lang="en-US" sz="1000" dirty="0"/>
              <a:t>, “A multi-center output factor </a:t>
            </a:r>
            <a:r>
              <a:rPr lang="en-US" sz="1000" dirty="0" err="1"/>
              <a:t>intercomparison</a:t>
            </a:r>
            <a:r>
              <a:rPr lang="en-US" sz="1000" dirty="0"/>
              <a:t> to uncover systematic inaccuracies in small field dosimetry,” </a:t>
            </a:r>
            <a:r>
              <a:rPr lang="en-US" sz="1000" i="1" dirty="0"/>
              <a:t>Phys. Imaging </a:t>
            </a:r>
            <a:r>
              <a:rPr lang="en-US" sz="1000" i="1" dirty="0" err="1"/>
              <a:t>Radiat</a:t>
            </a:r>
            <a:r>
              <a:rPr lang="en-US" sz="1000" i="1" dirty="0"/>
              <a:t>. Oncol.</a:t>
            </a:r>
            <a:r>
              <a:rPr lang="en-US" sz="1000" dirty="0"/>
              <a:t>, vol. 5, no. March, pp. 93–96, 2018.</a:t>
            </a:r>
          </a:p>
          <a:p>
            <a:pPr marL="0" indent="0" fontAlgn="auto">
              <a:spcAft>
                <a:spcPts val="0"/>
              </a:spcAft>
              <a:buClr>
                <a:schemeClr val="bg2">
                  <a:lumMod val="40000"/>
                  <a:lumOff val="60000"/>
                </a:schemeClr>
              </a:buClr>
              <a:buNone/>
              <a:defRPr/>
            </a:pPr>
            <a:r>
              <a:rPr lang="en-US" sz="1000" dirty="0"/>
              <a:t>[9] K. </a:t>
            </a:r>
            <a:r>
              <a:rPr lang="en-US" sz="1000" dirty="0" err="1"/>
              <a:t>Muralidhar</a:t>
            </a:r>
            <a:r>
              <a:rPr lang="en-US" sz="1000" dirty="0"/>
              <a:t> </a:t>
            </a:r>
            <a:r>
              <a:rPr lang="en-US" sz="1000" i="1" dirty="0"/>
              <a:t>et al.</a:t>
            </a:r>
            <a:r>
              <a:rPr lang="en-US" sz="1000" dirty="0"/>
              <a:t>, “Small field dosimetry and analysis of FFF beams in </a:t>
            </a:r>
            <a:r>
              <a:rPr lang="en-US" sz="1000" dirty="0" err="1"/>
              <a:t>truebeam</a:t>
            </a:r>
            <a:r>
              <a:rPr lang="en-US" sz="1000" dirty="0"/>
              <a:t> system,” </a:t>
            </a:r>
            <a:r>
              <a:rPr lang="en-US" sz="1000" i="1" dirty="0"/>
              <a:t>J. Cancer Res. </a:t>
            </a:r>
            <a:r>
              <a:rPr lang="en-US" sz="1000" i="1" dirty="0" err="1"/>
              <a:t>Ther</a:t>
            </a:r>
            <a:r>
              <a:rPr lang="en-US" sz="1000" i="1" dirty="0"/>
              <a:t>.</a:t>
            </a:r>
            <a:r>
              <a:rPr lang="en-US" sz="1000" dirty="0"/>
              <a:t>, vol. 11, no. 1, p. 136, 2015.</a:t>
            </a:r>
          </a:p>
          <a:p>
            <a:pPr marL="0" indent="0" fontAlgn="auto">
              <a:spcAft>
                <a:spcPts val="0"/>
              </a:spcAft>
              <a:buClr>
                <a:schemeClr val="bg2">
                  <a:lumMod val="40000"/>
                  <a:lumOff val="60000"/>
                </a:schemeClr>
              </a:buClr>
              <a:buNone/>
              <a:defRPr/>
            </a:pPr>
            <a:r>
              <a:rPr lang="en-US" sz="1000" dirty="0"/>
              <a:t>[10] G. P. </a:t>
            </a:r>
            <a:r>
              <a:rPr lang="en-US" sz="1000" dirty="0" err="1"/>
              <a:t>Beyera</a:t>
            </a:r>
            <a:r>
              <a:rPr lang="en-US" sz="1000" dirty="0"/>
              <a:t>, “Commissioning measurements for photon beam data on three </a:t>
            </a:r>
            <a:r>
              <a:rPr lang="en-US" sz="1000" dirty="0" err="1"/>
              <a:t>TrueBeam</a:t>
            </a:r>
            <a:r>
              <a:rPr lang="en-US" sz="1000" dirty="0"/>
              <a:t> linear accelerators, and comparison with Trilogy and </a:t>
            </a:r>
            <a:r>
              <a:rPr lang="en-US" sz="1000" dirty="0" err="1"/>
              <a:t>Clinac</a:t>
            </a:r>
            <a:r>
              <a:rPr lang="en-US" sz="1000" dirty="0"/>
              <a:t> 2100 linear accelerators,” </a:t>
            </a:r>
            <a:r>
              <a:rPr lang="en-US" sz="1000" i="1" dirty="0"/>
              <a:t>J. Appl. Clin. Med. Phys.</a:t>
            </a:r>
            <a:r>
              <a:rPr lang="en-US" sz="1000" dirty="0"/>
              <a:t>, vol. 14, no. 1, pp. 273–288, 2013.</a:t>
            </a:r>
          </a:p>
          <a:p>
            <a:pPr marL="0" indent="0" fontAlgn="auto">
              <a:spcAft>
                <a:spcPts val="0"/>
              </a:spcAft>
              <a:buClr>
                <a:schemeClr val="bg2">
                  <a:lumMod val="40000"/>
                  <a:lumOff val="60000"/>
                </a:schemeClr>
              </a:buClr>
              <a:buNone/>
              <a:defRPr/>
            </a:pPr>
            <a:r>
              <a:rPr lang="en-US" sz="1000" dirty="0"/>
              <a:t>[11] Y. </a:t>
            </a:r>
            <a:r>
              <a:rPr lang="en-US" sz="1000" dirty="0" err="1"/>
              <a:t>Akinoet</a:t>
            </a:r>
            <a:r>
              <a:rPr lang="en-US" sz="1000" dirty="0"/>
              <a:t> al., “Small-field dosimetry of </a:t>
            </a:r>
            <a:r>
              <a:rPr lang="en-US" sz="1000" dirty="0" err="1"/>
              <a:t>TrueBeamTM</a:t>
            </a:r>
            <a:r>
              <a:rPr lang="en-US" sz="1000" dirty="0"/>
              <a:t> flattened and flattening filter-free beams: A multi-institutional analysis,” </a:t>
            </a:r>
            <a:r>
              <a:rPr lang="en-US" sz="1000" i="1" dirty="0"/>
              <a:t>J. Appl. Clin. Med. Phys.</a:t>
            </a:r>
            <a:r>
              <a:rPr lang="en-US" sz="1000" dirty="0"/>
              <a:t>, vol. 21, no. 1, pp. 78–87, 2020.</a:t>
            </a:r>
          </a:p>
          <a:p>
            <a:pPr marL="0" indent="0" fontAlgn="auto">
              <a:spcAft>
                <a:spcPts val="0"/>
              </a:spcAft>
              <a:buClr>
                <a:schemeClr val="bg2">
                  <a:lumMod val="40000"/>
                  <a:lumOff val="60000"/>
                </a:schemeClr>
              </a:buClr>
              <a:buNone/>
              <a:defRPr/>
            </a:pPr>
            <a:r>
              <a:rPr lang="en-US" sz="1000" dirty="0"/>
              <a:t>[12] K. </a:t>
            </a:r>
            <a:r>
              <a:rPr lang="en-US" sz="1000" dirty="0" err="1"/>
              <a:t>Chełmiński</a:t>
            </a:r>
            <a:r>
              <a:rPr lang="en-US" sz="1000" dirty="0"/>
              <a:t> and W. </a:t>
            </a:r>
            <a:r>
              <a:rPr lang="en-US" sz="1000" dirty="0" err="1"/>
              <a:t>Bulski</a:t>
            </a:r>
            <a:r>
              <a:rPr lang="en-US" sz="1000" dirty="0"/>
              <a:t>, “A multi-</a:t>
            </a:r>
            <a:r>
              <a:rPr lang="en-US" sz="1000" dirty="0" err="1"/>
              <a:t>centre</a:t>
            </a:r>
            <a:r>
              <a:rPr lang="en-US" sz="1000" dirty="0"/>
              <a:t> analytical study of small field output factor calculations in radiotherapy,” </a:t>
            </a:r>
            <a:r>
              <a:rPr lang="en-US" sz="1000" i="1" dirty="0"/>
              <a:t>Phys. Imaging </a:t>
            </a:r>
            <a:r>
              <a:rPr lang="en-US" sz="1000" i="1" dirty="0" err="1"/>
              <a:t>Radiat</a:t>
            </a:r>
            <a:r>
              <a:rPr lang="en-US" sz="1000" i="1" dirty="0"/>
              <a:t>. Oncol.</a:t>
            </a:r>
            <a:r>
              <a:rPr lang="en-US" sz="1000" dirty="0"/>
              <a:t>, vol. 6, no. March, pp. 1–4, 2018.</a:t>
            </a:r>
          </a:p>
          <a:p>
            <a:pPr marL="0" indent="0" fontAlgn="auto">
              <a:spcAft>
                <a:spcPts val="0"/>
              </a:spcAft>
              <a:buClr>
                <a:schemeClr val="bg2">
                  <a:lumMod val="40000"/>
                  <a:lumOff val="60000"/>
                </a:schemeClr>
              </a:buClr>
              <a:buNone/>
              <a:defRPr/>
            </a:pPr>
            <a:r>
              <a:rPr lang="en-US" sz="1000" dirty="0"/>
              <a:t>[13] G. </a:t>
            </a:r>
            <a:r>
              <a:rPr lang="en-US" sz="1000" dirty="0" err="1"/>
              <a:t>Reggiori</a:t>
            </a:r>
            <a:r>
              <a:rPr lang="en-US" sz="1000" dirty="0"/>
              <a:t> </a:t>
            </a:r>
            <a:r>
              <a:rPr lang="en-US" sz="1000" i="1" dirty="0"/>
              <a:t>et al.</a:t>
            </a:r>
            <a:r>
              <a:rPr lang="en-US" sz="1000" dirty="0"/>
              <a:t>, “Characterization of a new unshielded diode for small field dosimetry under flattening filter free beams,” </a:t>
            </a:r>
            <a:r>
              <a:rPr lang="en-US" sz="1000" i="1" dirty="0"/>
              <a:t>Phys. </a:t>
            </a:r>
            <a:r>
              <a:rPr lang="en-US" sz="1000" i="1" dirty="0" err="1"/>
              <a:t>Medica</a:t>
            </a:r>
            <a:r>
              <a:rPr lang="en-US" sz="1000" dirty="0"/>
              <a:t>, vol. 32, no. 2, 2016.</a:t>
            </a:r>
          </a:p>
          <a:p>
            <a:pPr marL="0" indent="0" fontAlgn="auto">
              <a:spcAft>
                <a:spcPts val="0"/>
              </a:spcAft>
              <a:buClr>
                <a:schemeClr val="bg2">
                  <a:lumMod val="40000"/>
                  <a:lumOff val="60000"/>
                </a:schemeClr>
              </a:buClr>
              <a:buNone/>
              <a:defRPr/>
            </a:pPr>
            <a:r>
              <a:rPr lang="en-US" sz="1000" dirty="0"/>
              <a:t>[14] P. Z. Y. Liu </a:t>
            </a:r>
            <a:r>
              <a:rPr lang="en-US" sz="1000" i="1" dirty="0"/>
              <a:t>et al.</a:t>
            </a:r>
            <a:r>
              <a:rPr lang="en-US" sz="1000" dirty="0"/>
              <a:t>, “Small field correction factors for the IBA Razor,” </a:t>
            </a:r>
            <a:r>
              <a:rPr lang="en-US" sz="1000" i="1" dirty="0"/>
              <a:t>Phys. </a:t>
            </a:r>
            <a:r>
              <a:rPr lang="en-US" sz="1000" i="1" dirty="0" err="1"/>
              <a:t>Medica</a:t>
            </a:r>
            <a:r>
              <a:rPr lang="en-US" sz="1000" dirty="0"/>
              <a:t>, vol. 32, no. 8, pp. 1025–1029, 2016.</a:t>
            </a:r>
          </a:p>
          <a:p>
            <a:pPr marL="0" indent="0" fontAlgn="auto">
              <a:spcAft>
                <a:spcPts val="0"/>
              </a:spcAft>
              <a:buClr>
                <a:schemeClr val="bg2">
                  <a:lumMod val="40000"/>
                  <a:lumOff val="60000"/>
                </a:schemeClr>
              </a:buClr>
              <a:buNone/>
              <a:defRPr/>
            </a:pPr>
            <a:r>
              <a:rPr lang="en-US" sz="1000" dirty="0"/>
              <a:t>[15] A. Girardi et al., “[P179] Small field correction factors determination for the IBA razor nano chamber and the IBA razor chamber,” </a:t>
            </a:r>
            <a:r>
              <a:rPr lang="en-US" sz="1000" i="1" dirty="0"/>
              <a:t>Phys. </a:t>
            </a:r>
            <a:r>
              <a:rPr lang="en-US" sz="1000" i="1" dirty="0" err="1"/>
              <a:t>Medica</a:t>
            </a:r>
            <a:r>
              <a:rPr lang="en-US" sz="1000" dirty="0"/>
              <a:t>, vol. 52, no. 2 mm, pp. 151–152, 2018.</a:t>
            </a:r>
          </a:p>
        </p:txBody>
      </p:sp>
      <p:pic>
        <p:nvPicPr>
          <p:cNvPr id="4" name="Audio 3">
            <a:hlinkClick r:id="" action="ppaction://media"/>
            <a:extLst>
              <a:ext uri="{FF2B5EF4-FFF2-40B4-BE49-F238E27FC236}">
                <a16:creationId xmlns:a16="http://schemas.microsoft.com/office/drawing/2014/main" id="{C940DDD9-BDA4-4707-916E-BEA96EDCE3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03013" y="6069013"/>
            <a:ext cx="609600" cy="609600"/>
          </a:xfrm>
          <a:prstGeom prst="rect">
            <a:avLst/>
          </a:prstGeom>
        </p:spPr>
      </p:pic>
    </p:spTree>
  </p:cSld>
  <p:clrMapOvr>
    <a:masterClrMapping/>
  </p:clrMapOvr>
  <p:transition advTm="82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a:extLst>
              <a:ext uri="{FF2B5EF4-FFF2-40B4-BE49-F238E27FC236}">
                <a16:creationId xmlns:a16="http://schemas.microsoft.com/office/drawing/2014/main" id="{28AFF035-801F-400C-AAD2-1B132E9602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8" y="2305050"/>
            <a:ext cx="2478087"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6">
            <a:extLst>
              <a:ext uri="{FF2B5EF4-FFF2-40B4-BE49-F238E27FC236}">
                <a16:creationId xmlns:a16="http://schemas.microsoft.com/office/drawing/2014/main" id="{142B4FFF-843B-44C7-B9B4-807A20D712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729"/>
          <a:stretch>
            <a:fillRect/>
          </a:stretch>
        </p:blipFill>
        <p:spPr bwMode="auto">
          <a:xfrm>
            <a:off x="3562350" y="2305050"/>
            <a:ext cx="266065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a:extLst>
              <a:ext uri="{FF2B5EF4-FFF2-40B4-BE49-F238E27FC236}">
                <a16:creationId xmlns:a16="http://schemas.microsoft.com/office/drawing/2014/main" id="{5115B468-BFBC-4AA8-A7A9-773117D739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1900" y="2312988"/>
            <a:ext cx="2471738"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a:extLst>
              <a:ext uri="{FF2B5EF4-FFF2-40B4-BE49-F238E27FC236}">
                <a16:creationId xmlns:a16="http://schemas.microsoft.com/office/drawing/2014/main" id="{BC7091A6-14BA-478D-92A7-00A0E8CB02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1646"/>
          <a:stretch>
            <a:fillRect/>
          </a:stretch>
        </p:blipFill>
        <p:spPr bwMode="auto">
          <a:xfrm>
            <a:off x="8848725" y="2293938"/>
            <a:ext cx="2081213"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23B86EA-9081-4C2E-B332-7C7EA969CCDC}"/>
              </a:ext>
            </a:extLst>
          </p:cNvPr>
          <p:cNvPicPr>
            <a:picLocks noChangeAspect="1"/>
          </p:cNvPicPr>
          <p:nvPr/>
        </p:nvPicPr>
        <p:blipFill>
          <a:blip r:embed="rId8"/>
          <a:stretch>
            <a:fillRect/>
          </a:stretch>
        </p:blipFill>
        <p:spPr>
          <a:xfrm>
            <a:off x="4391026" y="512676"/>
            <a:ext cx="3409948" cy="1136650"/>
          </a:xfrm>
          <a:prstGeom prst="rect">
            <a:avLst/>
          </a:prstGeom>
          <a:ln>
            <a:solidFill>
              <a:srgbClr val="E0003F"/>
            </a:solidFill>
          </a:ln>
          <a:effectLst>
            <a:reflection blurRad="6350" stA="52000" endA="300" endPos="35000" dir="5400000" sy="-100000" algn="bl" rotWithShape="0"/>
            <a:softEdge rad="127000"/>
          </a:effectLst>
        </p:spPr>
      </p:pic>
      <p:pic>
        <p:nvPicPr>
          <p:cNvPr id="3" name="Audio 2">
            <a:hlinkClick r:id="" action="ppaction://media"/>
            <a:extLst>
              <a:ext uri="{FF2B5EF4-FFF2-40B4-BE49-F238E27FC236}">
                <a16:creationId xmlns:a16="http://schemas.microsoft.com/office/drawing/2014/main" id="{0FCE5100-D47E-4F4B-98C6-AAB32AC4227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03013" y="6069013"/>
            <a:ext cx="609600" cy="609600"/>
          </a:xfrm>
          <a:prstGeom prst="rect">
            <a:avLst/>
          </a:prstGeom>
        </p:spPr>
      </p:pic>
    </p:spTree>
  </p:cSld>
  <p:clrMapOvr>
    <a:masterClrMapping/>
  </p:clrMapOvr>
  <p:transition advTm="364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10471</TotalTime>
  <Words>1568</Words>
  <Application>Microsoft Office PowerPoint</Application>
  <PresentationFormat>Widescreen</PresentationFormat>
  <Paragraphs>116</Paragraphs>
  <Slides>9</Slides>
  <Notes>2</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Cambria Math</vt:lpstr>
      <vt:lpstr>Century Gothic</vt:lpstr>
      <vt:lpstr>Times New Roman</vt:lpstr>
      <vt:lpstr>Wingdings 3</vt:lpstr>
      <vt:lpstr>Ion</vt:lpstr>
      <vt:lpstr>PowerPoint Presentation</vt:lpstr>
      <vt:lpstr>Introduction</vt:lpstr>
      <vt:lpstr>Materials &amp; Method</vt:lpstr>
      <vt:lpstr>Results</vt:lpstr>
      <vt:lpstr>Discussion</vt:lpstr>
      <vt:lpstr>Discussion</vt:lpstr>
      <vt:lpstr>Conclusion</vt:lpstr>
      <vt:lpstr>REFERENCES</vt:lpstr>
      <vt:lpstr>PowerPoint Presentation</vt:lpstr>
    </vt:vector>
  </TitlesOfParts>
  <Company>Presentation Magazine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Simple Blue</dc:title>
  <dc:creator>Presentation Magazine</dc:creator>
  <cp:lastModifiedBy>Do Duc Chi</cp:lastModifiedBy>
  <cp:revision>1079</cp:revision>
  <dcterms:created xsi:type="dcterms:W3CDTF">2005-03-15T10:04:38Z</dcterms:created>
  <dcterms:modified xsi:type="dcterms:W3CDTF">2020-12-20T02:24:47Z</dcterms:modified>
</cp:coreProperties>
</file>