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Lst>
  <p:notesMasterIdLst>
    <p:notesMasterId r:id="rId17"/>
  </p:notesMasterIdLst>
  <p:handoutMasterIdLst>
    <p:handoutMasterId r:id="rId18"/>
  </p:handoutMasterIdLst>
  <p:sldIdLst>
    <p:sldId id="288" r:id="rId5"/>
    <p:sldId id="296" r:id="rId6"/>
    <p:sldId id="290" r:id="rId7"/>
    <p:sldId id="286" r:id="rId8"/>
    <p:sldId id="289" r:id="rId9"/>
    <p:sldId id="291" r:id="rId10"/>
    <p:sldId id="282" r:id="rId11"/>
    <p:sldId id="293" r:id="rId12"/>
    <p:sldId id="285" r:id="rId13"/>
    <p:sldId id="295" r:id="rId14"/>
    <p:sldId id="276" r:id="rId15"/>
    <p:sldId id="259" r:id="rId16"/>
  </p:sldIdLst>
  <p:sldSz cx="9144000" cy="5143500" type="screen16x9"/>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21" autoAdjust="0"/>
    <p:restoredTop sz="88777" autoAdjust="0"/>
  </p:normalViewPr>
  <p:slideViewPr>
    <p:cSldViewPr snapToGrid="0" snapToObjects="1">
      <p:cViewPr varScale="1">
        <p:scale>
          <a:sx n="87" d="100"/>
          <a:sy n="87" d="100"/>
        </p:scale>
        <p:origin x="1326" y="84"/>
      </p:cViewPr>
      <p:guideLst>
        <p:guide orient="horz" pos="1620"/>
        <p:guide pos="2880"/>
      </p:guideLst>
    </p:cSldViewPr>
  </p:slideViewPr>
  <p:outlineViewPr>
    <p:cViewPr>
      <p:scale>
        <a:sx n="33" d="100"/>
        <a:sy n="33" d="100"/>
      </p:scale>
      <p:origin x="0" y="-2058"/>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3" Type="http://schemas.openxmlformats.org/officeDocument/2006/relationships/slide" Target="slides/slide4.xml"/><Relationship Id="rId7" Type="http://schemas.openxmlformats.org/officeDocument/2006/relationships/slide" Target="slides/slide8.xml"/><Relationship Id="rId2" Type="http://schemas.openxmlformats.org/officeDocument/2006/relationships/slide" Target="slides/slide3.xml"/><Relationship Id="rId1" Type="http://schemas.openxmlformats.org/officeDocument/2006/relationships/slide" Target="slides/slide1.xml"/><Relationship Id="rId6" Type="http://schemas.openxmlformats.org/officeDocument/2006/relationships/slide" Target="slides/slide7.xml"/><Relationship Id="rId11" Type="http://schemas.openxmlformats.org/officeDocument/2006/relationships/slide" Target="slides/slide12.xml"/><Relationship Id="rId5" Type="http://schemas.openxmlformats.org/officeDocument/2006/relationships/slide" Target="slides/slide6.xml"/><Relationship Id="rId10" Type="http://schemas.openxmlformats.org/officeDocument/2006/relationships/slide" Target="slides/slide11.xml"/><Relationship Id="rId4" Type="http://schemas.openxmlformats.org/officeDocument/2006/relationships/slide" Target="slides/slide5.xml"/><Relationship Id="rId9"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sz="quarter" idx="1"/>
          </p:nvPr>
        </p:nvSpPr>
        <p:spPr>
          <a:xfrm>
            <a:off x="3884613" y="0"/>
            <a:ext cx="2971800" cy="498475"/>
          </a:xfrm>
          <a:prstGeom prst="rect">
            <a:avLst/>
          </a:prstGeom>
        </p:spPr>
        <p:txBody>
          <a:bodyPr vert="horz" lIns="91440" tIns="45720" rIns="91440" bIns="45720" rtlCol="0"/>
          <a:lstStyle>
            <a:lvl1pPr algn="r">
              <a:defRPr sz="1200"/>
            </a:lvl1pPr>
          </a:lstStyle>
          <a:p>
            <a:fld id="{497FC087-593D-43B3-A4D2-A0C40DE0B1CF}" type="datetimeFigureOut">
              <a:rPr lang="pt-PT" smtClean="0"/>
              <a:t>17.12.2020</a:t>
            </a:fld>
            <a:endParaRPr lang="pt-PT"/>
          </a:p>
        </p:txBody>
      </p:sp>
      <p:sp>
        <p:nvSpPr>
          <p:cNvPr id="4" name="Marcador de Posição do Rodapé 3"/>
          <p:cNvSpPr>
            <a:spLocks noGrp="1"/>
          </p:cNvSpPr>
          <p:nvPr>
            <p:ph type="ftr" sz="quarter" idx="2"/>
          </p:nvPr>
        </p:nvSpPr>
        <p:spPr>
          <a:xfrm>
            <a:off x="0" y="9448800"/>
            <a:ext cx="2971800" cy="498475"/>
          </a:xfrm>
          <a:prstGeom prst="rect">
            <a:avLst/>
          </a:prstGeom>
        </p:spPr>
        <p:txBody>
          <a:bodyPr vert="horz" lIns="91440" tIns="45720" rIns="91440" bIns="45720" rtlCol="0" anchor="b"/>
          <a:lstStyle>
            <a:lvl1pPr algn="l">
              <a:defRPr sz="1200"/>
            </a:lvl1pPr>
          </a:lstStyle>
          <a:p>
            <a:endParaRPr lang="pt-PT"/>
          </a:p>
        </p:txBody>
      </p:sp>
      <p:sp>
        <p:nvSpPr>
          <p:cNvPr id="5" name="Marcador de Posição do Número do Diapositivo 4"/>
          <p:cNvSpPr>
            <a:spLocks noGrp="1"/>
          </p:cNvSpPr>
          <p:nvPr>
            <p:ph type="sldNum" sz="quarter" idx="3"/>
          </p:nvPr>
        </p:nvSpPr>
        <p:spPr>
          <a:xfrm>
            <a:off x="3884613" y="9448800"/>
            <a:ext cx="2971800" cy="498475"/>
          </a:xfrm>
          <a:prstGeom prst="rect">
            <a:avLst/>
          </a:prstGeom>
        </p:spPr>
        <p:txBody>
          <a:bodyPr vert="horz" lIns="91440" tIns="45720" rIns="91440" bIns="45720" rtlCol="0" anchor="b"/>
          <a:lstStyle>
            <a:lvl1pPr algn="r">
              <a:defRPr sz="1200"/>
            </a:lvl1pPr>
          </a:lstStyle>
          <a:p>
            <a:fld id="{B8BBA770-FD58-498D-A80A-8A99D4C9EDFC}" type="slidenum">
              <a:rPr lang="pt-PT" smtClean="0"/>
              <a:t>‹nº›</a:t>
            </a:fld>
            <a:endParaRPr lang="pt-PT"/>
          </a:p>
        </p:txBody>
      </p:sp>
    </p:spTree>
    <p:extLst>
      <p:ext uri="{BB962C8B-B14F-4D97-AF65-F5344CB8AC3E}">
        <p14:creationId xmlns:p14="http://schemas.microsoft.com/office/powerpoint/2010/main" val="3260319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06303B24-0CE4-4440-B1D4-B613C8851B52}" type="datetimeFigureOut">
              <a:rPr lang="pt-PT" smtClean="0"/>
              <a:t>17.12.2020</a:t>
            </a:fld>
            <a:endParaRPr lang="pt-PT"/>
          </a:p>
        </p:txBody>
      </p:sp>
      <p:sp>
        <p:nvSpPr>
          <p:cNvPr id="4" name="Marcador de Posição da Imagem do Diapositivo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DF12378E-FB7C-42EB-B5E2-521D957E3ACD}" type="slidenum">
              <a:rPr lang="pt-PT" smtClean="0"/>
              <a:t>‹nº›</a:t>
            </a:fld>
            <a:endParaRPr lang="pt-PT"/>
          </a:p>
        </p:txBody>
      </p:sp>
    </p:spTree>
    <p:extLst>
      <p:ext uri="{BB962C8B-B14F-4D97-AF65-F5344CB8AC3E}">
        <p14:creationId xmlns:p14="http://schemas.microsoft.com/office/powerpoint/2010/main" val="167669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smtClean="0"/>
          </a:p>
        </p:txBody>
      </p:sp>
      <p:sp>
        <p:nvSpPr>
          <p:cNvPr id="4" name="Marcador de Posição do Número do Diapositivo 3"/>
          <p:cNvSpPr>
            <a:spLocks noGrp="1"/>
          </p:cNvSpPr>
          <p:nvPr>
            <p:ph type="sldNum" sz="quarter" idx="10"/>
          </p:nvPr>
        </p:nvSpPr>
        <p:spPr/>
        <p:txBody>
          <a:bodyPr/>
          <a:lstStyle/>
          <a:p>
            <a:fld id="{DF12378E-FB7C-42EB-B5E2-521D957E3ACD}" type="slidenum">
              <a:rPr lang="pt-PT" smtClean="0"/>
              <a:t>1</a:t>
            </a:fld>
            <a:endParaRPr lang="pt-PT"/>
          </a:p>
        </p:txBody>
      </p:sp>
    </p:spTree>
    <p:extLst>
      <p:ext uri="{BB962C8B-B14F-4D97-AF65-F5344CB8AC3E}">
        <p14:creationId xmlns:p14="http://schemas.microsoft.com/office/powerpoint/2010/main" val="2479840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DF12378E-FB7C-42EB-B5E2-521D957E3ACD}" type="slidenum">
              <a:rPr lang="pt-PT" smtClean="0"/>
              <a:t>10</a:t>
            </a:fld>
            <a:endParaRPr lang="pt-PT"/>
          </a:p>
        </p:txBody>
      </p:sp>
    </p:spTree>
    <p:extLst>
      <p:ext uri="{BB962C8B-B14F-4D97-AF65-F5344CB8AC3E}">
        <p14:creationId xmlns:p14="http://schemas.microsoft.com/office/powerpoint/2010/main" val="721549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dirty="0" smtClean="0"/>
          </a:p>
        </p:txBody>
      </p:sp>
      <p:sp>
        <p:nvSpPr>
          <p:cNvPr id="4" name="Marcador de Posição do Número do Diapositivo 3"/>
          <p:cNvSpPr>
            <a:spLocks noGrp="1"/>
          </p:cNvSpPr>
          <p:nvPr>
            <p:ph type="sldNum" sz="quarter" idx="10"/>
          </p:nvPr>
        </p:nvSpPr>
        <p:spPr/>
        <p:txBody>
          <a:bodyPr/>
          <a:lstStyle/>
          <a:p>
            <a:fld id="{DF12378E-FB7C-42EB-B5E2-521D957E3ACD}" type="slidenum">
              <a:rPr lang="pt-PT" smtClean="0"/>
              <a:t>11</a:t>
            </a:fld>
            <a:endParaRPr lang="pt-PT"/>
          </a:p>
        </p:txBody>
      </p:sp>
    </p:spTree>
    <p:extLst>
      <p:ext uri="{BB962C8B-B14F-4D97-AF65-F5344CB8AC3E}">
        <p14:creationId xmlns:p14="http://schemas.microsoft.com/office/powerpoint/2010/main" val="1020251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DF12378E-FB7C-42EB-B5E2-521D957E3ACD}" type="slidenum">
              <a:rPr lang="pt-PT" smtClean="0"/>
              <a:t>12</a:t>
            </a:fld>
            <a:endParaRPr lang="pt-PT"/>
          </a:p>
        </p:txBody>
      </p:sp>
    </p:spTree>
    <p:extLst>
      <p:ext uri="{BB962C8B-B14F-4D97-AF65-F5344CB8AC3E}">
        <p14:creationId xmlns:p14="http://schemas.microsoft.com/office/powerpoint/2010/main" val="312459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DF12378E-FB7C-42EB-B5E2-521D957E3ACD}" type="slidenum">
              <a:rPr lang="pt-PT" smtClean="0"/>
              <a:t>2</a:t>
            </a:fld>
            <a:endParaRPr lang="pt-PT"/>
          </a:p>
        </p:txBody>
      </p:sp>
    </p:spTree>
    <p:extLst>
      <p:ext uri="{BB962C8B-B14F-4D97-AF65-F5344CB8AC3E}">
        <p14:creationId xmlns:p14="http://schemas.microsoft.com/office/powerpoint/2010/main" val="1659134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Marcador de Posição do Número do Diapositivo 3"/>
          <p:cNvSpPr>
            <a:spLocks noGrp="1"/>
          </p:cNvSpPr>
          <p:nvPr>
            <p:ph type="sldNum" sz="quarter" idx="10"/>
          </p:nvPr>
        </p:nvSpPr>
        <p:spPr/>
        <p:txBody>
          <a:bodyPr/>
          <a:lstStyle/>
          <a:p>
            <a:fld id="{DF12378E-FB7C-42EB-B5E2-521D957E3ACD}" type="slidenum">
              <a:rPr lang="pt-PT" smtClean="0"/>
              <a:t>3</a:t>
            </a:fld>
            <a:endParaRPr lang="pt-PT"/>
          </a:p>
        </p:txBody>
      </p:sp>
    </p:spTree>
    <p:extLst>
      <p:ext uri="{BB962C8B-B14F-4D97-AF65-F5344CB8AC3E}">
        <p14:creationId xmlns:p14="http://schemas.microsoft.com/office/powerpoint/2010/main" val="1058140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baseline="0" dirty="0" smtClean="0"/>
          </a:p>
          <a:p>
            <a:endParaRPr lang="pt-PT" dirty="0"/>
          </a:p>
        </p:txBody>
      </p:sp>
      <p:sp>
        <p:nvSpPr>
          <p:cNvPr id="4" name="Marcador de Posição do Número do Diapositivo 3"/>
          <p:cNvSpPr>
            <a:spLocks noGrp="1"/>
          </p:cNvSpPr>
          <p:nvPr>
            <p:ph type="sldNum" sz="quarter" idx="10"/>
          </p:nvPr>
        </p:nvSpPr>
        <p:spPr/>
        <p:txBody>
          <a:bodyPr/>
          <a:lstStyle/>
          <a:p>
            <a:fld id="{DBCC56EB-3902-44B0-83BE-ABB35E1E6472}" type="slidenum">
              <a:rPr lang="pt-PT" smtClean="0"/>
              <a:t>4</a:t>
            </a:fld>
            <a:endParaRPr lang="pt-PT"/>
          </a:p>
        </p:txBody>
      </p:sp>
    </p:spTree>
    <p:extLst>
      <p:ext uri="{BB962C8B-B14F-4D97-AF65-F5344CB8AC3E}">
        <p14:creationId xmlns:p14="http://schemas.microsoft.com/office/powerpoint/2010/main" val="2901816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kern="1200" dirty="0" smtClean="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DBCC56EB-3902-44B0-83BE-ABB35E1E6472}" type="slidenum">
              <a:rPr lang="pt-PT" smtClean="0"/>
              <a:t>5</a:t>
            </a:fld>
            <a:endParaRPr lang="pt-PT"/>
          </a:p>
        </p:txBody>
      </p:sp>
    </p:spTree>
    <p:extLst>
      <p:ext uri="{BB962C8B-B14F-4D97-AF65-F5344CB8AC3E}">
        <p14:creationId xmlns:p14="http://schemas.microsoft.com/office/powerpoint/2010/main" val="73039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sz="1200" kern="1200" dirty="0" smtClean="0">
                  <a:solidFill>
                    <a:schemeClr val="tx1"/>
                  </a:solidFill>
                  <a:effectLst/>
                  <a:latin typeface="+mn-lt"/>
                  <a:ea typeface="+mn-ea"/>
                  <a:cs typeface="+mn-cs"/>
                </a:endParaRPr>
              </a:p>
            </p:txBody>
          </p:sp>
        </mc:Choice>
        <mc:Fallback xmlns="">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The computed parameters included the actual modulation factor (MF). The MF is defined as the ratio between the maximum leaf open time and the mean of 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non-zero leaf opening times. A higher MF allows a larger range of </a:t>
                </a:r>
                <a:r>
                  <a:rPr lang="en-US" sz="1200" kern="1200" dirty="0" err="1" smtClean="0">
                    <a:solidFill>
                      <a:schemeClr val="tx1"/>
                    </a:solidFill>
                    <a:effectLst/>
                    <a:latin typeface="+mn-lt"/>
                    <a:ea typeface="+mn-ea"/>
                    <a:cs typeface="+mn-cs"/>
                  </a:rPr>
                  <a:t>beamlet</a:t>
                </a:r>
                <a:r>
                  <a:rPr lang="en-US" sz="1200" kern="1200" dirty="0" smtClean="0">
                    <a:solidFill>
                      <a:schemeClr val="tx1"/>
                    </a:solidFill>
                    <a:effectLst/>
                    <a:latin typeface="+mn-lt"/>
                    <a:ea typeface="+mn-ea"/>
                    <a:cs typeface="+mn-cs"/>
                  </a:rPr>
                  <a:t> intensities </a:t>
                </a:r>
                <a:r>
                  <a:rPr lang="en-US" sz="1200" kern="1200" baseline="30000" dirty="0" smtClean="0">
                    <a:solidFill>
                      <a:schemeClr val="tx1"/>
                    </a:solidFill>
                    <a:effectLst/>
                    <a:latin typeface="+mn-lt"/>
                    <a:ea typeface="+mn-ea"/>
                    <a:cs typeface="+mn-cs"/>
                  </a:rPr>
                  <a:t>6</a:t>
                </a:r>
                <a:r>
                  <a:rPr lang="en-US" sz="120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The percentage of open leaves with an opening time below 100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 (%LOT &lt; 100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 and the percentage of leaves with an opening time close to the projection duration (%LOT &gt; pT-20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were calcul</a:t>
                </a:r>
                <a:r>
                  <a:rPr lang="en-US" sz="1200" kern="1200" dirty="0" smtClean="0">
                    <a:solidFill>
                      <a:schemeClr val="tx1"/>
                    </a:solidFill>
                    <a:effectLst/>
                    <a:latin typeface="+mn-lt"/>
                    <a:ea typeface="+mn-ea"/>
                    <a:cs typeface="+mn-cs"/>
                  </a:rPr>
                  <a:t>ated to characterize the leaf open times distribution. As reported the linear model assumed for the MLC leaf latency is violated for small leaf open times and LOTs approaching the projection duration, which may compromise plan deliverability. Therefore, plans with a higher percentage of leaves with a short LOT and/or approaching the projection time were considered more complex.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To evaluate the modulation of the entire planned </a:t>
                </a:r>
                <a:r>
                  <a:rPr lang="en-US" sz="1200" kern="1200" dirty="0" err="1" smtClean="0">
                    <a:solidFill>
                      <a:schemeClr val="tx1"/>
                    </a:solidFill>
                    <a:effectLst/>
                    <a:latin typeface="+mn-lt"/>
                    <a:ea typeface="+mn-ea"/>
                    <a:cs typeface="+mn-cs"/>
                  </a:rPr>
                  <a:t>sinogram</a:t>
                </a:r>
                <a:r>
                  <a:rPr lang="en-US" sz="1200" kern="1200" dirty="0" smtClean="0">
                    <a:solidFill>
                      <a:schemeClr val="tx1"/>
                    </a:solidFill>
                    <a:effectLst/>
                    <a:latin typeface="+mn-lt"/>
                    <a:ea typeface="+mn-ea"/>
                    <a:cs typeface="+mn-cs"/>
                  </a:rPr>
                  <a:t>, i.e., the differences in leaf open times, three metrics are proposed. These are extensions to HT of indices previously defined for conventional IMRT techniques. The leaf open time variability (LOTV) that evaluates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variations in leaf open times along the treatment. The Plan Time </a:t>
                </a:r>
                <a:r>
                  <a:rPr lang="en-US" sz="1200" kern="1200" dirty="0" err="1" smtClean="0">
                    <a:solidFill>
                      <a:schemeClr val="tx1"/>
                    </a:solidFill>
                    <a:effectLst/>
                    <a:latin typeface="+mn-lt"/>
                    <a:ea typeface="+mn-ea"/>
                    <a:cs typeface="+mn-cs"/>
                  </a:rPr>
                  <a:t>Sinogram</a:t>
                </a:r>
                <a:r>
                  <a:rPr lang="en-US" sz="1200" kern="1200" dirty="0" smtClean="0">
                    <a:solidFill>
                      <a:schemeClr val="tx1"/>
                    </a:solidFill>
                    <a:effectLst/>
                    <a:latin typeface="+mn-lt"/>
                    <a:ea typeface="+mn-ea"/>
                    <a:cs typeface="+mn-cs"/>
                  </a:rPr>
                  <a:t> Variation (PSTV), an adaptation of the plan intensity map modulation score proposed by </a:t>
                </a:r>
                <a:r>
                  <a:rPr lang="en-US" sz="1200" kern="1200" dirty="0" err="1" smtClean="0">
                    <a:solidFill>
                      <a:schemeClr val="tx1"/>
                    </a:solidFill>
                    <a:effectLst/>
                    <a:latin typeface="+mn-lt"/>
                    <a:ea typeface="+mn-ea"/>
                    <a:cs typeface="+mn-cs"/>
                  </a:rPr>
                  <a:t>Coselmon</a:t>
                </a:r>
                <a:r>
                  <a:rPr lang="en-US" sz="1200" kern="1200" dirty="0" smtClean="0">
                    <a:solidFill>
                      <a:schemeClr val="tx1"/>
                    </a:solidFill>
                    <a:effectLst/>
                    <a:latin typeface="+mn-lt"/>
                    <a:ea typeface="+mn-ea"/>
                    <a:cs typeface="+mn-cs"/>
                  </a:rPr>
                  <a:t> et al.</a:t>
                </a:r>
                <a:r>
                  <a:rPr lang="en-US" sz="1200" kern="1200" baseline="30000" dirty="0" smtClean="0">
                    <a:solidFill>
                      <a:schemeClr val="tx1"/>
                    </a:solidFill>
                    <a:effectLst/>
                    <a:latin typeface="+mn-lt"/>
                    <a:ea typeface="+mn-ea"/>
                    <a:cs typeface="+mn-cs"/>
                  </a:rPr>
                  <a:t>11</a:t>
                </a:r>
                <a:r>
                  <a:rPr lang="en-US" sz="1200" kern="1200" dirty="0" smtClean="0">
                    <a:solidFill>
                      <a:schemeClr val="tx1"/>
                    </a:solidFill>
                    <a:effectLst/>
                    <a:latin typeface="+mn-lt"/>
                    <a:ea typeface="+mn-ea"/>
                    <a:cs typeface="+mn-cs"/>
                  </a:rPr>
                  <a:t>, is computed for a given control point by summing the LOT differences in two directions.</a:t>
                </a:r>
                <a:r>
                  <a:rPr lang="en-US" sz="1200" kern="1200" baseline="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The Modulation Index (MI) </a:t>
                </a:r>
                <a:r>
                  <a:rPr lang="en-US" sz="1200" kern="1200" baseline="30000" dirty="0">
                    <a:solidFill>
                      <a:schemeClr val="tx1"/>
                    </a:solidFill>
                    <a:effectLst/>
                    <a:latin typeface="+mn-lt"/>
                    <a:ea typeface="+mn-ea"/>
                    <a:cs typeface="+mn-cs"/>
                  </a:rPr>
                  <a:t>10</a:t>
                </a:r>
                <a:r>
                  <a:rPr lang="en-US" sz="1200" kern="1200" dirty="0">
                    <a:solidFill>
                      <a:schemeClr val="tx1"/>
                    </a:solidFill>
                    <a:effectLst/>
                    <a:latin typeface="+mn-lt"/>
                    <a:ea typeface="+mn-ea"/>
                    <a:cs typeface="+mn-cs"/>
                  </a:rPr>
                  <a:t> was here modified to quantify the leaf open time variations in the planned </a:t>
                </a:r>
                <a:r>
                  <a:rPr lang="en-US" sz="1200" kern="1200" dirty="0" err="1">
                    <a:solidFill>
                      <a:schemeClr val="tx1"/>
                    </a:solidFill>
                    <a:effectLst/>
                    <a:latin typeface="+mn-lt"/>
                    <a:ea typeface="+mn-ea"/>
                    <a:cs typeface="+mn-cs"/>
                  </a:rPr>
                  <a:t>sinogram</a:t>
                </a:r>
                <a:r>
                  <a:rPr lang="en-US" sz="1200" kern="1200" dirty="0">
                    <a:solidFill>
                      <a:schemeClr val="tx1"/>
                    </a:solidFill>
                    <a:effectLst/>
                    <a:latin typeface="+mn-lt"/>
                    <a:ea typeface="+mn-ea"/>
                    <a:cs typeface="+mn-cs"/>
                  </a:rPr>
                  <a:t> in the directions defined by the MLC leaves </a:t>
                </a:r>
                <a:r>
                  <a:rPr lang="en-US" sz="1200" i="0" kern="1200">
                    <a:solidFill>
                      <a:schemeClr val="tx1"/>
                    </a:solidFill>
                    <a:effectLst/>
                    <a:latin typeface="+mn-lt"/>
                    <a:ea typeface="+mn-ea"/>
                    <a:cs typeface="+mn-cs"/>
                  </a:rPr>
                  <a:t>(𝑥)</a:t>
                </a:r>
                <a:r>
                  <a:rPr lang="en-US" sz="1200" kern="1200" dirty="0">
                    <a:solidFill>
                      <a:schemeClr val="tx1"/>
                    </a:solidFill>
                    <a:effectLst/>
                    <a:latin typeface="+mn-lt"/>
                    <a:ea typeface="+mn-ea"/>
                    <a:cs typeface="+mn-cs"/>
                  </a:rPr>
                  <a:t>, the projections/control points </a:t>
                </a:r>
                <a:r>
                  <a:rPr lang="en-US" sz="1200" i="0" kern="1200">
                    <a:solidFill>
                      <a:schemeClr val="tx1"/>
                    </a:solidFill>
                    <a:effectLst/>
                    <a:latin typeface="+mn-lt"/>
                    <a:ea typeface="+mn-ea"/>
                    <a:cs typeface="+mn-cs"/>
                  </a:rPr>
                  <a:t>(𝑦) </a:t>
                </a:r>
                <a:r>
                  <a:rPr lang="en-US" sz="1200" kern="1200" dirty="0">
                    <a:solidFill>
                      <a:schemeClr val="tx1"/>
                    </a:solidFill>
                    <a:effectLst/>
                    <a:latin typeface="+mn-lt"/>
                    <a:ea typeface="+mn-ea"/>
                    <a:cs typeface="+mn-cs"/>
                  </a:rPr>
                  <a:t> and the corresponding diagonals </a:t>
                </a:r>
                <a:r>
                  <a:rPr lang="en-US" sz="1200" i="0" kern="1200">
                    <a:solidFill>
                      <a:schemeClr val="tx1"/>
                    </a:solidFill>
                    <a:effectLst/>
                    <a:latin typeface="+mn-lt"/>
                    <a:ea typeface="+mn-ea"/>
                    <a:cs typeface="+mn-cs"/>
                  </a:rPr>
                  <a:t>(𝑥𝑦, 𝑦𝑥)</a:t>
                </a:r>
                <a:r>
                  <a:rPr lang="en-US" sz="1200" kern="1200" dirty="0">
                    <a:solidFill>
                      <a:schemeClr val="tx1"/>
                    </a:solidFill>
                    <a:effectLst/>
                    <a:latin typeface="+mn-lt"/>
                    <a:ea typeface="+mn-ea"/>
                    <a:cs typeface="+mn-cs"/>
                  </a:rPr>
                  <a:t>. The number of LOT changes (</a:t>
                </a:r>
                <a:r>
                  <a:rPr lang="en-US" sz="1200" kern="1200" dirty="0" err="1">
                    <a:solidFill>
                      <a:schemeClr val="tx1"/>
                    </a:solidFill>
                    <a:effectLst/>
                    <a:latin typeface="+mn-lt"/>
                    <a:ea typeface="+mn-ea"/>
                    <a:cs typeface="+mn-cs"/>
                  </a:rPr>
                  <a:t>Δt</a:t>
                </a:r>
                <a:r>
                  <a:rPr lang="en-US" sz="1200" kern="1200" dirty="0">
                    <a:solidFill>
                      <a:schemeClr val="tx1"/>
                    </a:solidFill>
                    <a:effectLst/>
                    <a:latin typeface="+mn-lt"/>
                    <a:ea typeface="+mn-ea"/>
                    <a:cs typeface="+mn-cs"/>
                  </a:rPr>
                  <a:t>) between adjacent elements in the four directions that exceed a certain fraction (</a:t>
                </a:r>
                <a:r>
                  <a:rPr lang="en-US" sz="1200" i="0" kern="1200">
                    <a:solidFill>
                      <a:schemeClr val="tx1"/>
                    </a:solidFill>
                    <a:effectLst/>
                    <a:latin typeface="+mn-lt"/>
                    <a:ea typeface="+mn-ea"/>
                    <a:cs typeface="+mn-cs"/>
                  </a:rPr>
                  <a:t>𝑓</a:t>
                </a:r>
                <a:r>
                  <a:rPr lang="en-US" sz="1200" kern="1200" dirty="0">
                    <a:solidFill>
                      <a:schemeClr val="tx1"/>
                    </a:solidFill>
                    <a:effectLst/>
                    <a:latin typeface="+mn-lt"/>
                    <a:ea typeface="+mn-ea"/>
                    <a:cs typeface="+mn-cs"/>
                  </a:rPr>
                  <a:t>) of the standard deviation (</a:t>
                </a:r>
                <a:r>
                  <a:rPr lang="en-US" sz="1200" i="0" kern="1200">
                    <a:solidFill>
                      <a:schemeClr val="tx1"/>
                    </a:solidFill>
                    <a:effectLst/>
                    <a:latin typeface="+mn-lt"/>
                    <a:ea typeface="+mn-ea"/>
                    <a:cs typeface="+mn-cs"/>
                  </a:rPr>
                  <a:t>𝜎</a:t>
                </a:r>
                <a:r>
                  <a:rPr lang="en-US" sz="1200" kern="1200" dirty="0">
                    <a:solidFill>
                      <a:schemeClr val="tx1"/>
                    </a:solidFill>
                    <a:effectLst/>
                    <a:latin typeface="+mn-lt"/>
                    <a:ea typeface="+mn-ea"/>
                    <a:cs typeface="+mn-cs"/>
                  </a:rPr>
                  <a:t>) of the entire planned </a:t>
                </a:r>
                <a:r>
                  <a:rPr lang="en-US" sz="1200" kern="1200" dirty="0" err="1" smtClean="0">
                    <a:solidFill>
                      <a:schemeClr val="tx1"/>
                    </a:solidFill>
                    <a:effectLst/>
                    <a:latin typeface="+mn-lt"/>
                    <a:ea typeface="+mn-ea"/>
                    <a:cs typeface="+mn-cs"/>
                  </a:rPr>
                  <a:t>sinogram</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endParaRPr lang="pt-PT"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pt-PT" sz="1200" kern="1200" dirty="0" smtClean="0">
                  <a:solidFill>
                    <a:schemeClr val="tx1"/>
                  </a:solidFill>
                  <a:effectLst/>
                  <a:latin typeface="+mn-lt"/>
                  <a:ea typeface="+mn-ea"/>
                  <a:cs typeface="+mn-cs"/>
                </a:endParaRPr>
              </a:p>
              <a:p>
                <a:endParaRPr lang="pt-PT" dirty="0"/>
              </a:p>
            </p:txBody>
          </p:sp>
        </mc:Fallback>
      </mc:AlternateContent>
      <p:sp>
        <p:nvSpPr>
          <p:cNvPr id="4" name="Marcador de Posição do Número do Diapositivo 3"/>
          <p:cNvSpPr>
            <a:spLocks noGrp="1"/>
          </p:cNvSpPr>
          <p:nvPr>
            <p:ph type="sldNum" sz="quarter" idx="10"/>
          </p:nvPr>
        </p:nvSpPr>
        <p:spPr/>
        <p:txBody>
          <a:bodyPr/>
          <a:lstStyle/>
          <a:p>
            <a:fld id="{DF12378E-FB7C-42EB-B5E2-521D957E3ACD}" type="slidenum">
              <a:rPr lang="pt-PT" smtClean="0"/>
              <a:t>6</a:t>
            </a:fld>
            <a:endParaRPr lang="pt-PT"/>
          </a:p>
        </p:txBody>
      </p:sp>
    </p:spTree>
    <p:extLst>
      <p:ext uri="{BB962C8B-B14F-4D97-AF65-F5344CB8AC3E}">
        <p14:creationId xmlns:p14="http://schemas.microsoft.com/office/powerpoint/2010/main" val="1410519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 </a:t>
            </a:r>
            <a:endParaRPr lang="en-US" sz="1200" dirty="0" smtClean="0"/>
          </a:p>
        </p:txBody>
      </p:sp>
      <p:sp>
        <p:nvSpPr>
          <p:cNvPr id="4" name="Marcador de Posição do Número do Diapositivo 3"/>
          <p:cNvSpPr>
            <a:spLocks noGrp="1"/>
          </p:cNvSpPr>
          <p:nvPr>
            <p:ph type="sldNum" sz="quarter" idx="10"/>
          </p:nvPr>
        </p:nvSpPr>
        <p:spPr/>
        <p:txBody>
          <a:bodyPr/>
          <a:lstStyle/>
          <a:p>
            <a:fld id="{DF12378E-FB7C-42EB-B5E2-521D957E3ACD}" type="slidenum">
              <a:rPr lang="pt-PT" smtClean="0"/>
              <a:t>7</a:t>
            </a:fld>
            <a:endParaRPr lang="pt-PT"/>
          </a:p>
        </p:txBody>
      </p:sp>
    </p:spTree>
    <p:extLst>
      <p:ext uri="{BB962C8B-B14F-4D97-AF65-F5344CB8AC3E}">
        <p14:creationId xmlns:p14="http://schemas.microsoft.com/office/powerpoint/2010/main" val="3646008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DF12378E-FB7C-42EB-B5E2-521D957E3ACD}" type="slidenum">
              <a:rPr lang="pt-PT" smtClean="0"/>
              <a:t>8</a:t>
            </a:fld>
            <a:endParaRPr lang="pt-PT"/>
          </a:p>
        </p:txBody>
      </p:sp>
    </p:spTree>
    <p:extLst>
      <p:ext uri="{BB962C8B-B14F-4D97-AF65-F5344CB8AC3E}">
        <p14:creationId xmlns:p14="http://schemas.microsoft.com/office/powerpoint/2010/main" val="1364981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DF12378E-FB7C-42EB-B5E2-521D957E3ACD}" type="slidenum">
              <a:rPr lang="pt-PT" smtClean="0"/>
              <a:t>9</a:t>
            </a:fld>
            <a:endParaRPr lang="pt-PT"/>
          </a:p>
        </p:txBody>
      </p:sp>
    </p:spTree>
    <p:extLst>
      <p:ext uri="{BB962C8B-B14F-4D97-AF65-F5344CB8AC3E}">
        <p14:creationId xmlns:p14="http://schemas.microsoft.com/office/powerpoint/2010/main" val="3220167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pt-PT" smtClean="0"/>
              <a:t>Clique para editar o estilo</a:t>
            </a:r>
            <a:endParaRPr lang="pt-PT"/>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PT" smtClean="0"/>
              <a:t>Faça clique para editar o estilo</a:t>
            </a:r>
            <a:endParaRPr lang="pt-PT"/>
          </a:p>
        </p:txBody>
      </p:sp>
      <p:sp>
        <p:nvSpPr>
          <p:cNvPr id="4" name="Marcador de Posição da Data 3"/>
          <p:cNvSpPr>
            <a:spLocks noGrp="1"/>
          </p:cNvSpPr>
          <p:nvPr>
            <p:ph type="dt" sz="half" idx="10"/>
          </p:nvPr>
        </p:nvSpPr>
        <p:spPr/>
        <p:txBody>
          <a:bodyPr/>
          <a:lstStyle/>
          <a:p>
            <a:fld id="{470FDB2D-1C93-4C0A-B86F-BBE7F4CB5967}" type="datetime1">
              <a:rPr lang="en-US" smtClean="0"/>
              <a:t>12/17/2020</a:t>
            </a:fld>
            <a:endParaRPr lang="en-US" dirty="0"/>
          </a:p>
        </p:txBody>
      </p:sp>
      <p:sp>
        <p:nvSpPr>
          <p:cNvPr id="5" name="Marcador de Posição do Rodapé 4"/>
          <p:cNvSpPr>
            <a:spLocks noGrp="1"/>
          </p:cNvSpPr>
          <p:nvPr>
            <p:ph type="ftr" sz="quarter" idx="11"/>
          </p:nvPr>
        </p:nvSpPr>
        <p:spPr/>
        <p:txBody>
          <a:bodyPr/>
          <a:lstStyle/>
          <a:p>
            <a:endParaRPr lang="en-US" dirty="0"/>
          </a:p>
        </p:txBody>
      </p:sp>
      <p:sp>
        <p:nvSpPr>
          <p:cNvPr id="6" name="Marcador de Posição do Número do Diapositivo 5"/>
          <p:cNvSpPr>
            <a:spLocks noGrp="1"/>
          </p:cNvSpPr>
          <p:nvPr>
            <p:ph type="sldNum" sz="quarter" idx="12"/>
          </p:nvPr>
        </p:nvSpPr>
        <p:spPr/>
        <p:txBody>
          <a:bodyPr/>
          <a:lstStyle/>
          <a:p>
            <a:fld id="{CCC0D77E-2DE2-314F-8C74-8AE3A6D4A6CE}" type="slidenum">
              <a:rPr lang="en-US" smtClean="0"/>
              <a:pPr/>
              <a:t>‹nº›</a:t>
            </a:fld>
            <a:endParaRPr lang="en-US" dirty="0"/>
          </a:p>
        </p:txBody>
      </p:sp>
    </p:spTree>
    <p:extLst>
      <p:ext uri="{BB962C8B-B14F-4D97-AF65-F5344CB8AC3E}">
        <p14:creationId xmlns:p14="http://schemas.microsoft.com/office/powerpoint/2010/main" val="4021949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470FDB2D-1C93-4C0A-B86F-BBE7F4CB5967}" type="datetime1">
              <a:rPr lang="en-US" smtClean="0"/>
              <a:t>12/17/2020</a:t>
            </a:fld>
            <a:endParaRPr lang="en-US" dirty="0"/>
          </a:p>
        </p:txBody>
      </p:sp>
      <p:sp>
        <p:nvSpPr>
          <p:cNvPr id="5" name="Marcador de Posição do Rodapé 4"/>
          <p:cNvSpPr>
            <a:spLocks noGrp="1"/>
          </p:cNvSpPr>
          <p:nvPr>
            <p:ph type="ftr" sz="quarter" idx="11"/>
          </p:nvPr>
        </p:nvSpPr>
        <p:spPr/>
        <p:txBody>
          <a:bodyPr/>
          <a:lstStyle/>
          <a:p>
            <a:endParaRPr lang="en-US" dirty="0"/>
          </a:p>
        </p:txBody>
      </p:sp>
      <p:sp>
        <p:nvSpPr>
          <p:cNvPr id="6" name="Marcador de Posição do Número do Diapositivo 5"/>
          <p:cNvSpPr>
            <a:spLocks noGrp="1"/>
          </p:cNvSpPr>
          <p:nvPr>
            <p:ph type="sldNum" sz="quarter" idx="12"/>
          </p:nvPr>
        </p:nvSpPr>
        <p:spPr/>
        <p:txBody>
          <a:bodyPr/>
          <a:lstStyle/>
          <a:p>
            <a:fld id="{CCC0D77E-2DE2-314F-8C74-8AE3A6D4A6CE}" type="slidenum">
              <a:rPr lang="en-US" smtClean="0"/>
              <a:pPr/>
              <a:t>‹nº›</a:t>
            </a:fld>
            <a:endParaRPr lang="en-US" dirty="0"/>
          </a:p>
        </p:txBody>
      </p:sp>
    </p:spTree>
    <p:extLst>
      <p:ext uri="{BB962C8B-B14F-4D97-AF65-F5344CB8AC3E}">
        <p14:creationId xmlns:p14="http://schemas.microsoft.com/office/powerpoint/2010/main" val="3669839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273844"/>
            <a:ext cx="1971675" cy="4358879"/>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628650" y="273844"/>
            <a:ext cx="5800725" cy="4358879"/>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470FDB2D-1C93-4C0A-B86F-BBE7F4CB5967}" type="datetime1">
              <a:rPr lang="en-US" smtClean="0"/>
              <a:t>12/17/2020</a:t>
            </a:fld>
            <a:endParaRPr lang="en-US" dirty="0"/>
          </a:p>
        </p:txBody>
      </p:sp>
      <p:sp>
        <p:nvSpPr>
          <p:cNvPr id="5" name="Marcador de Posição do Rodapé 4"/>
          <p:cNvSpPr>
            <a:spLocks noGrp="1"/>
          </p:cNvSpPr>
          <p:nvPr>
            <p:ph type="ftr" sz="quarter" idx="11"/>
          </p:nvPr>
        </p:nvSpPr>
        <p:spPr/>
        <p:txBody>
          <a:bodyPr/>
          <a:lstStyle/>
          <a:p>
            <a:endParaRPr lang="en-US" dirty="0"/>
          </a:p>
        </p:txBody>
      </p:sp>
      <p:sp>
        <p:nvSpPr>
          <p:cNvPr id="6" name="Marcador de Posição do Número do Diapositivo 5"/>
          <p:cNvSpPr>
            <a:spLocks noGrp="1"/>
          </p:cNvSpPr>
          <p:nvPr>
            <p:ph type="sldNum" sz="quarter" idx="12"/>
          </p:nvPr>
        </p:nvSpPr>
        <p:spPr/>
        <p:txBody>
          <a:bodyPr/>
          <a:lstStyle/>
          <a:p>
            <a:fld id="{CCC0D77E-2DE2-314F-8C74-8AE3A6D4A6CE}" type="slidenum">
              <a:rPr lang="en-US" smtClean="0"/>
              <a:pPr/>
              <a:t>‹nº›</a:t>
            </a:fld>
            <a:endParaRPr lang="en-US" dirty="0"/>
          </a:p>
        </p:txBody>
      </p:sp>
    </p:spTree>
    <p:extLst>
      <p:ext uri="{BB962C8B-B14F-4D97-AF65-F5344CB8AC3E}">
        <p14:creationId xmlns:p14="http://schemas.microsoft.com/office/powerpoint/2010/main" val="2141821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470FDB2D-1C93-4C0A-B86F-BBE7F4CB5967}" type="datetime1">
              <a:rPr lang="en-US" smtClean="0"/>
              <a:t>12/17/2020</a:t>
            </a:fld>
            <a:endParaRPr lang="en-US" dirty="0"/>
          </a:p>
        </p:txBody>
      </p:sp>
      <p:sp>
        <p:nvSpPr>
          <p:cNvPr id="5" name="Marcador de Posição do Rodapé 4"/>
          <p:cNvSpPr>
            <a:spLocks noGrp="1"/>
          </p:cNvSpPr>
          <p:nvPr>
            <p:ph type="ftr" sz="quarter" idx="11"/>
          </p:nvPr>
        </p:nvSpPr>
        <p:spPr/>
        <p:txBody>
          <a:bodyPr/>
          <a:lstStyle/>
          <a:p>
            <a:endParaRPr lang="en-US" dirty="0"/>
          </a:p>
        </p:txBody>
      </p:sp>
      <p:sp>
        <p:nvSpPr>
          <p:cNvPr id="6" name="Marcador de Posição do Número do Diapositivo 5"/>
          <p:cNvSpPr>
            <a:spLocks noGrp="1"/>
          </p:cNvSpPr>
          <p:nvPr>
            <p:ph type="sldNum" sz="quarter" idx="12"/>
          </p:nvPr>
        </p:nvSpPr>
        <p:spPr/>
        <p:txBody>
          <a:bodyPr/>
          <a:lstStyle/>
          <a:p>
            <a:fld id="{CCC0D77E-2DE2-314F-8C74-8AE3A6D4A6CE}" type="slidenum">
              <a:rPr lang="en-US" smtClean="0"/>
              <a:pPr/>
              <a:t>‹nº›</a:t>
            </a:fld>
            <a:endParaRPr lang="en-US" dirty="0"/>
          </a:p>
        </p:txBody>
      </p:sp>
    </p:spTree>
    <p:extLst>
      <p:ext uri="{BB962C8B-B14F-4D97-AF65-F5344CB8AC3E}">
        <p14:creationId xmlns:p14="http://schemas.microsoft.com/office/powerpoint/2010/main" val="1737072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4"/>
            <a:ext cx="7886700" cy="2139553"/>
          </a:xfrm>
        </p:spPr>
        <p:txBody>
          <a:bodyPr anchor="b"/>
          <a:lstStyle>
            <a:lvl1pPr>
              <a:defRPr sz="4500"/>
            </a:lvl1pPr>
          </a:lstStyle>
          <a:p>
            <a:r>
              <a:rPr lang="pt-PT" smtClean="0"/>
              <a:t>Clique para editar o estilo</a:t>
            </a:r>
            <a:endParaRPr lang="pt-PT"/>
          </a:p>
        </p:txBody>
      </p:sp>
      <p:sp>
        <p:nvSpPr>
          <p:cNvPr id="3" name="Marcador de Posição do Texto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470FDB2D-1C93-4C0A-B86F-BBE7F4CB5967}" type="datetime1">
              <a:rPr lang="en-US" smtClean="0"/>
              <a:t>12/17/2020</a:t>
            </a:fld>
            <a:endParaRPr lang="en-US" dirty="0"/>
          </a:p>
        </p:txBody>
      </p:sp>
      <p:sp>
        <p:nvSpPr>
          <p:cNvPr id="5" name="Marcador de Posição do Rodapé 4"/>
          <p:cNvSpPr>
            <a:spLocks noGrp="1"/>
          </p:cNvSpPr>
          <p:nvPr>
            <p:ph type="ftr" sz="quarter" idx="11"/>
          </p:nvPr>
        </p:nvSpPr>
        <p:spPr/>
        <p:txBody>
          <a:bodyPr/>
          <a:lstStyle/>
          <a:p>
            <a:endParaRPr lang="en-US" dirty="0"/>
          </a:p>
        </p:txBody>
      </p:sp>
      <p:sp>
        <p:nvSpPr>
          <p:cNvPr id="6" name="Marcador de Posição do Número do Diapositivo 5"/>
          <p:cNvSpPr>
            <a:spLocks noGrp="1"/>
          </p:cNvSpPr>
          <p:nvPr>
            <p:ph type="sldNum" sz="quarter" idx="12"/>
          </p:nvPr>
        </p:nvSpPr>
        <p:spPr/>
        <p:txBody>
          <a:bodyPr/>
          <a:lstStyle/>
          <a:p>
            <a:fld id="{CCC0D77E-2DE2-314F-8C74-8AE3A6D4A6CE}" type="slidenum">
              <a:rPr lang="en-US" smtClean="0"/>
              <a:pPr/>
              <a:t>‹nº›</a:t>
            </a:fld>
            <a:endParaRPr lang="en-US" dirty="0"/>
          </a:p>
        </p:txBody>
      </p:sp>
    </p:spTree>
    <p:extLst>
      <p:ext uri="{BB962C8B-B14F-4D97-AF65-F5344CB8AC3E}">
        <p14:creationId xmlns:p14="http://schemas.microsoft.com/office/powerpoint/2010/main" val="891320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628650" y="1369219"/>
            <a:ext cx="3886200" cy="3263504"/>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29150" y="1369219"/>
            <a:ext cx="3886200" cy="3263504"/>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p>
            <a:fld id="{470FDB2D-1C93-4C0A-B86F-BBE7F4CB5967}" type="datetime1">
              <a:rPr lang="en-US" smtClean="0"/>
              <a:t>12/17/2020</a:t>
            </a:fld>
            <a:endParaRPr lang="en-US" dirty="0"/>
          </a:p>
        </p:txBody>
      </p:sp>
      <p:sp>
        <p:nvSpPr>
          <p:cNvPr id="6" name="Marcador de Posição do Rodapé 5"/>
          <p:cNvSpPr>
            <a:spLocks noGrp="1"/>
          </p:cNvSpPr>
          <p:nvPr>
            <p:ph type="ftr" sz="quarter" idx="11"/>
          </p:nvPr>
        </p:nvSpPr>
        <p:spPr/>
        <p:txBody>
          <a:bodyPr/>
          <a:lstStyle/>
          <a:p>
            <a:endParaRPr lang="en-US" dirty="0"/>
          </a:p>
        </p:txBody>
      </p:sp>
      <p:sp>
        <p:nvSpPr>
          <p:cNvPr id="7" name="Marcador de Posição do Número do Diapositivo 6"/>
          <p:cNvSpPr>
            <a:spLocks noGrp="1"/>
          </p:cNvSpPr>
          <p:nvPr>
            <p:ph type="sldNum" sz="quarter" idx="12"/>
          </p:nvPr>
        </p:nvSpPr>
        <p:spPr/>
        <p:txBody>
          <a:bodyPr/>
          <a:lstStyle/>
          <a:p>
            <a:fld id="{CCC0D77E-2DE2-314F-8C74-8AE3A6D4A6CE}" type="slidenum">
              <a:rPr lang="en-US" smtClean="0"/>
              <a:pPr/>
              <a:t>‹nº›</a:t>
            </a:fld>
            <a:endParaRPr lang="en-US" dirty="0"/>
          </a:p>
        </p:txBody>
      </p:sp>
    </p:spTree>
    <p:extLst>
      <p:ext uri="{BB962C8B-B14F-4D97-AF65-F5344CB8AC3E}">
        <p14:creationId xmlns:p14="http://schemas.microsoft.com/office/powerpoint/2010/main" val="3251251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pt-PT" smtClean="0"/>
              <a:t>Clique para editar o estilo</a:t>
            </a:r>
            <a:endParaRPr lang="pt-PT"/>
          </a:p>
        </p:txBody>
      </p:sp>
      <p:sp>
        <p:nvSpPr>
          <p:cNvPr id="3" name="Marcador de Posição do Texto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Clique para editar os estilos</a:t>
            </a:r>
          </a:p>
        </p:txBody>
      </p:sp>
      <p:sp>
        <p:nvSpPr>
          <p:cNvPr id="4" name="Marcador de Posição de Conteúdo 3"/>
          <p:cNvSpPr>
            <a:spLocks noGrp="1"/>
          </p:cNvSpPr>
          <p:nvPr>
            <p:ph sz="half" idx="2"/>
          </p:nvPr>
        </p:nvSpPr>
        <p:spPr>
          <a:xfrm>
            <a:off x="629842" y="1878806"/>
            <a:ext cx="3868340" cy="2763441"/>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PT" smtClean="0"/>
              <a:t>Clique para editar os estilos</a:t>
            </a:r>
          </a:p>
        </p:txBody>
      </p:sp>
      <p:sp>
        <p:nvSpPr>
          <p:cNvPr id="6" name="Marcador de Posição de Conteúdo 5"/>
          <p:cNvSpPr>
            <a:spLocks noGrp="1"/>
          </p:cNvSpPr>
          <p:nvPr>
            <p:ph sz="quarter" idx="4"/>
          </p:nvPr>
        </p:nvSpPr>
        <p:spPr>
          <a:xfrm>
            <a:off x="4629150" y="1878806"/>
            <a:ext cx="3887391" cy="2763441"/>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470FDB2D-1C93-4C0A-B86F-BBE7F4CB5967}" type="datetime1">
              <a:rPr lang="en-US" smtClean="0"/>
              <a:t>12/17/2020</a:t>
            </a:fld>
            <a:endParaRPr lang="en-US" dirty="0"/>
          </a:p>
        </p:txBody>
      </p:sp>
      <p:sp>
        <p:nvSpPr>
          <p:cNvPr id="8" name="Marcador de Posição do Rodapé 7"/>
          <p:cNvSpPr>
            <a:spLocks noGrp="1"/>
          </p:cNvSpPr>
          <p:nvPr>
            <p:ph type="ftr" sz="quarter" idx="11"/>
          </p:nvPr>
        </p:nvSpPr>
        <p:spPr/>
        <p:txBody>
          <a:bodyPr/>
          <a:lstStyle/>
          <a:p>
            <a:endParaRPr lang="en-US" dirty="0"/>
          </a:p>
        </p:txBody>
      </p:sp>
      <p:sp>
        <p:nvSpPr>
          <p:cNvPr id="9" name="Marcador de Posição do Número do Diapositivo 8"/>
          <p:cNvSpPr>
            <a:spLocks noGrp="1"/>
          </p:cNvSpPr>
          <p:nvPr>
            <p:ph type="sldNum" sz="quarter" idx="12"/>
          </p:nvPr>
        </p:nvSpPr>
        <p:spPr/>
        <p:txBody>
          <a:bodyPr/>
          <a:lstStyle/>
          <a:p>
            <a:fld id="{CCC0D77E-2DE2-314F-8C74-8AE3A6D4A6CE}" type="slidenum">
              <a:rPr lang="en-US" smtClean="0"/>
              <a:pPr/>
              <a:t>‹nº›</a:t>
            </a:fld>
            <a:endParaRPr lang="en-US" dirty="0"/>
          </a:p>
        </p:txBody>
      </p:sp>
    </p:spTree>
    <p:extLst>
      <p:ext uri="{BB962C8B-B14F-4D97-AF65-F5344CB8AC3E}">
        <p14:creationId xmlns:p14="http://schemas.microsoft.com/office/powerpoint/2010/main" val="3493970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p>
            <a:fld id="{470FDB2D-1C93-4C0A-B86F-BBE7F4CB5967}" type="datetime1">
              <a:rPr lang="en-US" smtClean="0"/>
              <a:t>12/17/2020</a:t>
            </a:fld>
            <a:endParaRPr lang="en-US" dirty="0"/>
          </a:p>
        </p:txBody>
      </p:sp>
      <p:sp>
        <p:nvSpPr>
          <p:cNvPr id="4" name="Marcador de Posição do Rodapé 3"/>
          <p:cNvSpPr>
            <a:spLocks noGrp="1"/>
          </p:cNvSpPr>
          <p:nvPr>
            <p:ph type="ftr" sz="quarter" idx="11"/>
          </p:nvPr>
        </p:nvSpPr>
        <p:spPr/>
        <p:txBody>
          <a:bodyPr/>
          <a:lstStyle/>
          <a:p>
            <a:endParaRPr lang="en-US" dirty="0"/>
          </a:p>
        </p:txBody>
      </p:sp>
      <p:sp>
        <p:nvSpPr>
          <p:cNvPr id="5" name="Marcador de Posição do Número do Diapositivo 4"/>
          <p:cNvSpPr>
            <a:spLocks noGrp="1"/>
          </p:cNvSpPr>
          <p:nvPr>
            <p:ph type="sldNum" sz="quarter" idx="12"/>
          </p:nvPr>
        </p:nvSpPr>
        <p:spPr/>
        <p:txBody>
          <a:bodyPr/>
          <a:lstStyle/>
          <a:p>
            <a:fld id="{CCC0D77E-2DE2-314F-8C74-8AE3A6D4A6CE}" type="slidenum">
              <a:rPr lang="en-US" smtClean="0"/>
              <a:pPr/>
              <a:t>‹nº›</a:t>
            </a:fld>
            <a:endParaRPr lang="en-US" dirty="0"/>
          </a:p>
        </p:txBody>
      </p:sp>
    </p:spTree>
    <p:extLst>
      <p:ext uri="{BB962C8B-B14F-4D97-AF65-F5344CB8AC3E}">
        <p14:creationId xmlns:p14="http://schemas.microsoft.com/office/powerpoint/2010/main" val="171719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470FDB2D-1C93-4C0A-B86F-BBE7F4CB5967}" type="datetime1">
              <a:rPr lang="en-US" smtClean="0"/>
              <a:t>12/17/2020</a:t>
            </a:fld>
            <a:endParaRPr lang="en-US" dirty="0"/>
          </a:p>
        </p:txBody>
      </p:sp>
      <p:sp>
        <p:nvSpPr>
          <p:cNvPr id="3" name="Marcador de Posição do Rodapé 2"/>
          <p:cNvSpPr>
            <a:spLocks noGrp="1"/>
          </p:cNvSpPr>
          <p:nvPr>
            <p:ph type="ftr" sz="quarter" idx="11"/>
          </p:nvPr>
        </p:nvSpPr>
        <p:spPr/>
        <p:txBody>
          <a:bodyPr/>
          <a:lstStyle/>
          <a:p>
            <a:endParaRPr lang="en-US" dirty="0"/>
          </a:p>
        </p:txBody>
      </p:sp>
      <p:sp>
        <p:nvSpPr>
          <p:cNvPr id="4" name="Marcador de Posição do Número do Diapositivo 3"/>
          <p:cNvSpPr>
            <a:spLocks noGrp="1"/>
          </p:cNvSpPr>
          <p:nvPr>
            <p:ph type="sldNum" sz="quarter" idx="12"/>
          </p:nvPr>
        </p:nvSpPr>
        <p:spPr/>
        <p:txBody>
          <a:bodyPr/>
          <a:lstStyle/>
          <a:p>
            <a:fld id="{CCC0D77E-2DE2-314F-8C74-8AE3A6D4A6CE}" type="slidenum">
              <a:rPr lang="en-US" smtClean="0"/>
              <a:pPr/>
              <a:t>‹nº›</a:t>
            </a:fld>
            <a:endParaRPr lang="en-US" dirty="0"/>
          </a:p>
        </p:txBody>
      </p:sp>
    </p:spTree>
    <p:extLst>
      <p:ext uri="{BB962C8B-B14F-4D97-AF65-F5344CB8AC3E}">
        <p14:creationId xmlns:p14="http://schemas.microsoft.com/office/powerpoint/2010/main" val="434019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pt-PT" smtClean="0"/>
              <a:t>Clique para editar o estilo</a:t>
            </a:r>
            <a:endParaRPr lang="pt-PT"/>
          </a:p>
        </p:txBody>
      </p:sp>
      <p:sp>
        <p:nvSpPr>
          <p:cNvPr id="3" name="Marcador de Posição de Conteúdo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470FDB2D-1C93-4C0A-B86F-BBE7F4CB5967}" type="datetime1">
              <a:rPr lang="en-US" smtClean="0"/>
              <a:t>12/17/2020</a:t>
            </a:fld>
            <a:endParaRPr lang="en-US" dirty="0"/>
          </a:p>
        </p:txBody>
      </p:sp>
      <p:sp>
        <p:nvSpPr>
          <p:cNvPr id="6" name="Marcador de Posição do Rodapé 5"/>
          <p:cNvSpPr>
            <a:spLocks noGrp="1"/>
          </p:cNvSpPr>
          <p:nvPr>
            <p:ph type="ftr" sz="quarter" idx="11"/>
          </p:nvPr>
        </p:nvSpPr>
        <p:spPr/>
        <p:txBody>
          <a:bodyPr/>
          <a:lstStyle/>
          <a:p>
            <a:endParaRPr lang="en-US" dirty="0"/>
          </a:p>
        </p:txBody>
      </p:sp>
      <p:sp>
        <p:nvSpPr>
          <p:cNvPr id="7" name="Marcador de Posição do Número do Diapositivo 6"/>
          <p:cNvSpPr>
            <a:spLocks noGrp="1"/>
          </p:cNvSpPr>
          <p:nvPr>
            <p:ph type="sldNum" sz="quarter" idx="12"/>
          </p:nvPr>
        </p:nvSpPr>
        <p:spPr/>
        <p:txBody>
          <a:bodyPr/>
          <a:lstStyle/>
          <a:p>
            <a:fld id="{CCC0D77E-2DE2-314F-8C74-8AE3A6D4A6CE}" type="slidenum">
              <a:rPr lang="en-US" smtClean="0"/>
              <a:pPr/>
              <a:t>‹nº›</a:t>
            </a:fld>
            <a:endParaRPr lang="en-US" dirty="0"/>
          </a:p>
        </p:txBody>
      </p:sp>
    </p:spTree>
    <p:extLst>
      <p:ext uri="{BB962C8B-B14F-4D97-AF65-F5344CB8AC3E}">
        <p14:creationId xmlns:p14="http://schemas.microsoft.com/office/powerpoint/2010/main" val="347644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pt-PT" smtClean="0"/>
              <a:t>Clique para editar o estilo</a:t>
            </a:r>
            <a:endParaRPr lang="pt-PT"/>
          </a:p>
        </p:txBody>
      </p:sp>
      <p:sp>
        <p:nvSpPr>
          <p:cNvPr id="3" name="Marcador de Posição da Imagem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PT"/>
          </a:p>
        </p:txBody>
      </p:sp>
      <p:sp>
        <p:nvSpPr>
          <p:cNvPr id="4" name="Marcador de Posição do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470FDB2D-1C93-4C0A-B86F-BBE7F4CB5967}" type="datetime1">
              <a:rPr lang="en-US" smtClean="0"/>
              <a:t>12/17/2020</a:t>
            </a:fld>
            <a:endParaRPr lang="en-US" dirty="0"/>
          </a:p>
        </p:txBody>
      </p:sp>
      <p:sp>
        <p:nvSpPr>
          <p:cNvPr id="6" name="Marcador de Posição do Rodapé 5"/>
          <p:cNvSpPr>
            <a:spLocks noGrp="1"/>
          </p:cNvSpPr>
          <p:nvPr>
            <p:ph type="ftr" sz="quarter" idx="11"/>
          </p:nvPr>
        </p:nvSpPr>
        <p:spPr/>
        <p:txBody>
          <a:bodyPr/>
          <a:lstStyle/>
          <a:p>
            <a:endParaRPr lang="en-US" dirty="0"/>
          </a:p>
        </p:txBody>
      </p:sp>
      <p:sp>
        <p:nvSpPr>
          <p:cNvPr id="7" name="Marcador de Posição do Número do Diapositivo 6"/>
          <p:cNvSpPr>
            <a:spLocks noGrp="1"/>
          </p:cNvSpPr>
          <p:nvPr>
            <p:ph type="sldNum" sz="quarter" idx="12"/>
          </p:nvPr>
        </p:nvSpPr>
        <p:spPr/>
        <p:txBody>
          <a:bodyPr/>
          <a:lstStyle/>
          <a:p>
            <a:fld id="{CCC0D77E-2DE2-314F-8C74-8AE3A6D4A6CE}" type="slidenum">
              <a:rPr lang="en-US" smtClean="0"/>
              <a:pPr/>
              <a:t>‹nº›</a:t>
            </a:fld>
            <a:endParaRPr lang="en-US" dirty="0"/>
          </a:p>
        </p:txBody>
      </p:sp>
    </p:spTree>
    <p:extLst>
      <p:ext uri="{BB962C8B-B14F-4D97-AF65-F5344CB8AC3E}">
        <p14:creationId xmlns:p14="http://schemas.microsoft.com/office/powerpoint/2010/main" val="750749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70FDB2D-1C93-4C0A-B86F-BBE7F4CB5967}" type="datetime1">
              <a:rPr lang="en-US" smtClean="0"/>
              <a:t>12/17/2020</a:t>
            </a:fld>
            <a:endParaRPr lang="en-US" dirty="0"/>
          </a:p>
        </p:txBody>
      </p:sp>
      <p:sp>
        <p:nvSpPr>
          <p:cNvPr id="5" name="Marcador de Posição do Rodapé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Marcador de Posição do Número do Diapositivo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CC0D77E-2DE2-314F-8C74-8AE3A6D4A6CE}" type="slidenum">
              <a:rPr lang="en-US" smtClean="0"/>
              <a:pPr/>
              <a:t>‹nº›</a:t>
            </a:fld>
            <a:endParaRPr lang="en-US" dirty="0"/>
          </a:p>
        </p:txBody>
      </p:sp>
    </p:spTree>
    <p:extLst>
      <p:ext uri="{BB962C8B-B14F-4D97-AF65-F5344CB8AC3E}">
        <p14:creationId xmlns:p14="http://schemas.microsoft.com/office/powerpoint/2010/main" val="107124011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P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jp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4.png"/><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image" Target="../media/image5.jp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5.m4a"/><Relationship Id="rId7" Type="http://schemas.openxmlformats.org/officeDocument/2006/relationships/image" Target="../media/image10.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5.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5.jpg"/></Relationships>
</file>

<file path=ppt/slides/_rels/slide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audio" Target="../media/media6.m4a"/><Relationship Id="rId7" Type="http://schemas.openxmlformats.org/officeDocument/2006/relationships/image" Target="../media/image13.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7.m4a"/><Relationship Id="rId7" Type="http://schemas.openxmlformats.org/officeDocument/2006/relationships/image" Target="../media/image15.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notesSlide" Target="../notesSlides/notesSlide7.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5.jpg"/></Relationships>
</file>

<file path=ppt/slides/_rels/slide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Layout" Target="../slideLayouts/slideLayout2.xml"/><Relationship Id="rId7" Type="http://schemas.openxmlformats.org/officeDocument/2006/relationships/image" Target="../media/image19.emf"/><Relationship Id="rId12"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emf"/><Relationship Id="rId11" Type="http://schemas.openxmlformats.org/officeDocument/2006/relationships/image" Target="../media/image5.jpg"/><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notesSlide" Target="../notesSlides/notesSlide8.xml"/><Relationship Id="rId9"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5.jp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30431" y="1976272"/>
            <a:ext cx="8628049" cy="1237133"/>
          </a:xfrm>
        </p:spPr>
        <p:txBody>
          <a:bodyPr anchor="t">
            <a:noAutofit/>
          </a:bodyPr>
          <a:lstStyle/>
          <a:p>
            <a:pPr algn="l">
              <a:lnSpc>
                <a:spcPct val="100000"/>
              </a:lnSpc>
            </a:pPr>
            <a:r>
              <a:rPr lang="en-US" sz="4000" b="1" dirty="0">
                <a:latin typeface="Lucida Sans" panose="020B0602030504020204" pitchFamily="34" charset="0"/>
                <a:cs typeface="Arial" panose="020B0604020202020204" pitchFamily="34" charset="0"/>
              </a:rPr>
              <a:t>Characterization of helical </a:t>
            </a:r>
            <a:r>
              <a:rPr lang="en-US" sz="4000" b="1" dirty="0" err="1">
                <a:latin typeface="Lucida Sans" panose="020B0602030504020204" pitchFamily="34" charset="0"/>
                <a:cs typeface="Arial" panose="020B0604020202020204" pitchFamily="34" charset="0"/>
              </a:rPr>
              <a:t>tomotherapy</a:t>
            </a:r>
            <a:r>
              <a:rPr lang="en-US" sz="4000" b="1" dirty="0">
                <a:latin typeface="Lucida Sans" panose="020B0602030504020204" pitchFamily="34" charset="0"/>
                <a:cs typeface="Arial" panose="020B0604020202020204" pitchFamily="34" charset="0"/>
              </a:rPr>
              <a:t> plans complexity</a:t>
            </a:r>
            <a:endParaRPr lang="en-US" sz="4000" b="1" dirty="0">
              <a:latin typeface="Lucida Sans" panose="020B0602030504020204" pitchFamily="34" charset="0"/>
            </a:endParaRPr>
          </a:p>
        </p:txBody>
      </p:sp>
      <p:sp>
        <p:nvSpPr>
          <p:cNvPr id="8" name="Subtitle 7"/>
          <p:cNvSpPr>
            <a:spLocks noGrp="1"/>
          </p:cNvSpPr>
          <p:nvPr>
            <p:ph type="subTitle" idx="1"/>
          </p:nvPr>
        </p:nvSpPr>
        <p:spPr>
          <a:xfrm>
            <a:off x="430433" y="432409"/>
            <a:ext cx="7076600" cy="772213"/>
          </a:xfrm>
        </p:spPr>
        <p:txBody>
          <a:bodyPr>
            <a:noAutofit/>
          </a:bodyPr>
          <a:lstStyle/>
          <a:p>
            <a:pPr algn="l">
              <a:spcBef>
                <a:spcPts val="0"/>
              </a:spcBef>
              <a:spcAft>
                <a:spcPts val="1200"/>
              </a:spcAft>
            </a:pPr>
            <a:r>
              <a:rPr lang="pt-PT" sz="1400" u="sng" dirty="0">
                <a:latin typeface="Lucida Sans" panose="020B0602030504020204" pitchFamily="34" charset="0"/>
                <a:cs typeface="Lucida Sans Unicode" panose="020B0602030504020204" pitchFamily="34" charset="0"/>
              </a:rPr>
              <a:t>Tania Santos</a:t>
            </a:r>
            <a:r>
              <a:rPr lang="pt-PT" sz="1400" baseline="30000" dirty="0">
                <a:latin typeface="Lucida Sans" panose="020B0602030504020204" pitchFamily="34" charset="0"/>
                <a:cs typeface="Lucida Sans Unicode" panose="020B0602030504020204" pitchFamily="34" charset="0"/>
              </a:rPr>
              <a:t>1,2</a:t>
            </a:r>
            <a:r>
              <a:rPr lang="pt-PT" sz="1400" dirty="0">
                <a:latin typeface="Lucida Sans" panose="020B0602030504020204" pitchFamily="34" charset="0"/>
                <a:cs typeface="Lucida Sans Unicode" panose="020B0602030504020204" pitchFamily="34" charset="0"/>
              </a:rPr>
              <a:t>, Tiago </a:t>
            </a:r>
            <a:r>
              <a:rPr lang="pt-PT" sz="1400" dirty="0" smtClean="0">
                <a:latin typeface="Lucida Sans" panose="020B0602030504020204" pitchFamily="34" charset="0"/>
                <a:cs typeface="Lucida Sans Unicode" panose="020B0602030504020204" pitchFamily="34" charset="0"/>
              </a:rPr>
              <a:t>Ventura</a:t>
            </a:r>
            <a:r>
              <a:rPr lang="pt-PT" sz="1400" baseline="30000" dirty="0" smtClean="0">
                <a:latin typeface="Lucida Sans" panose="020B0602030504020204" pitchFamily="34" charset="0"/>
                <a:cs typeface="Lucida Sans Unicode" panose="020B0602030504020204" pitchFamily="34" charset="0"/>
              </a:rPr>
              <a:t>2</a:t>
            </a:r>
            <a:r>
              <a:rPr lang="pt-PT" sz="1400" dirty="0" smtClean="0">
                <a:latin typeface="Lucida Sans" panose="020B0602030504020204" pitchFamily="34" charset="0"/>
                <a:cs typeface="Lucida Sans Unicode" panose="020B0602030504020204" pitchFamily="34" charset="0"/>
              </a:rPr>
              <a:t>, </a:t>
            </a:r>
            <a:r>
              <a:rPr lang="pt-PT" sz="1400" dirty="0">
                <a:latin typeface="Lucida Sans" panose="020B0602030504020204" pitchFamily="34" charset="0"/>
                <a:cs typeface="Lucida Sans Unicode" panose="020B0602030504020204" pitchFamily="34" charset="0"/>
              </a:rPr>
              <a:t>Josefina </a:t>
            </a:r>
            <a:r>
              <a:rPr lang="pt-PT" sz="1400" dirty="0" smtClean="0">
                <a:latin typeface="Lucida Sans" panose="020B0602030504020204" pitchFamily="34" charset="0"/>
                <a:cs typeface="Lucida Sans Unicode" panose="020B0602030504020204" pitchFamily="34" charset="0"/>
              </a:rPr>
              <a:t>Mateus</a:t>
            </a:r>
            <a:r>
              <a:rPr lang="pt-PT" sz="1400" baseline="30000" dirty="0" smtClean="0">
                <a:latin typeface="Lucida Sans" panose="020B0602030504020204" pitchFamily="34" charset="0"/>
                <a:cs typeface="Lucida Sans Unicode" panose="020B0602030504020204" pitchFamily="34" charset="0"/>
              </a:rPr>
              <a:t>2</a:t>
            </a:r>
            <a:r>
              <a:rPr lang="pt-PT" sz="1400" dirty="0" smtClean="0">
                <a:latin typeface="Lucida Sans" panose="020B0602030504020204" pitchFamily="34" charset="0"/>
                <a:cs typeface="Lucida Sans Unicode" panose="020B0602030504020204" pitchFamily="34" charset="0"/>
              </a:rPr>
              <a:t>, </a:t>
            </a:r>
            <a:r>
              <a:rPr lang="pt-PT" sz="1400" dirty="0">
                <a:latin typeface="Lucida Sans" panose="020B0602030504020204" pitchFamily="34" charset="0"/>
                <a:cs typeface="Lucida Sans Unicode" panose="020B0602030504020204" pitchFamily="34" charset="0"/>
              </a:rPr>
              <a:t>Miguel </a:t>
            </a:r>
            <a:r>
              <a:rPr lang="pt-PT" sz="1400" dirty="0" smtClean="0">
                <a:latin typeface="Lucida Sans" panose="020B0602030504020204" pitchFamily="34" charset="0"/>
                <a:cs typeface="Lucida Sans Unicode" panose="020B0602030504020204" pitchFamily="34" charset="0"/>
              </a:rPr>
              <a:t>Capela</a:t>
            </a:r>
            <a:r>
              <a:rPr lang="pt-PT" sz="1400" baseline="30000" dirty="0" smtClean="0">
                <a:latin typeface="Lucida Sans" panose="020B0602030504020204" pitchFamily="34" charset="0"/>
                <a:cs typeface="Lucida Sans Unicode" panose="020B0602030504020204" pitchFamily="34" charset="0"/>
              </a:rPr>
              <a:t>2</a:t>
            </a:r>
          </a:p>
          <a:p>
            <a:pPr algn="l">
              <a:spcBef>
                <a:spcPts val="0"/>
              </a:spcBef>
              <a:spcAft>
                <a:spcPts val="300"/>
              </a:spcAft>
            </a:pPr>
            <a:r>
              <a:rPr lang="en-US" sz="1100" baseline="30000" dirty="0" smtClean="0">
                <a:latin typeface="Lucida Sans" panose="020B0602030504020204" pitchFamily="34" charset="0"/>
              </a:rPr>
              <a:t>1 </a:t>
            </a:r>
            <a:r>
              <a:rPr lang="en-US" sz="1100" dirty="0" smtClean="0">
                <a:latin typeface="Lucida Sans" panose="020B0602030504020204" pitchFamily="34" charset="0"/>
              </a:rPr>
              <a:t>Physics Department, University of Coimbra, Portugal</a:t>
            </a:r>
          </a:p>
          <a:p>
            <a:pPr algn="l">
              <a:spcBef>
                <a:spcPts val="0"/>
              </a:spcBef>
              <a:spcAft>
                <a:spcPts val="300"/>
              </a:spcAft>
            </a:pPr>
            <a:r>
              <a:rPr lang="en-US" sz="1100" baseline="30000" dirty="0" smtClean="0">
                <a:solidFill>
                  <a:schemeClr val="tx1"/>
                </a:solidFill>
                <a:latin typeface="Lucida Sans" panose="020B0602030504020204" pitchFamily="34" charset="0"/>
              </a:rPr>
              <a:t>2 </a:t>
            </a:r>
            <a:r>
              <a:rPr lang="en-US" sz="1100" dirty="0" smtClean="0">
                <a:solidFill>
                  <a:schemeClr val="tx1"/>
                </a:solidFill>
                <a:latin typeface="Lucida Sans" panose="020B0602030504020204" pitchFamily="34" charset="0"/>
              </a:rPr>
              <a:t>Medical Physics Department, IPOCFG, E.P.E., Portugal</a:t>
            </a:r>
          </a:p>
        </p:txBody>
      </p:sp>
      <p:grpSp>
        <p:nvGrpSpPr>
          <p:cNvPr id="12" name="Grupo 11"/>
          <p:cNvGrpSpPr>
            <a:grpSpLocks noChangeAspect="1"/>
          </p:cNvGrpSpPr>
          <p:nvPr/>
        </p:nvGrpSpPr>
        <p:grpSpPr>
          <a:xfrm>
            <a:off x="597134" y="3918001"/>
            <a:ext cx="2171745" cy="915156"/>
            <a:chOff x="430433" y="4230200"/>
            <a:chExt cx="1879485" cy="792000"/>
          </a:xfrm>
        </p:grpSpPr>
        <p:pic>
          <p:nvPicPr>
            <p:cNvPr id="6" name="Imagem 5"/>
            <p:cNvPicPr>
              <a:picLocks noChangeAspect="1"/>
            </p:cNvPicPr>
            <p:nvPr/>
          </p:nvPicPr>
          <p:blipFill>
            <a:blip r:embed="rId5"/>
            <a:stretch>
              <a:fillRect/>
            </a:stretch>
          </p:blipFill>
          <p:spPr>
            <a:xfrm>
              <a:off x="1326520" y="4230200"/>
              <a:ext cx="983398" cy="792000"/>
            </a:xfrm>
            <a:prstGeom prst="rect">
              <a:avLst/>
            </a:prstGeom>
          </p:spPr>
        </p:pic>
        <p:pic>
          <p:nvPicPr>
            <p:cNvPr id="9" name="Picture 4" descr="Resultado de imagem para uc logo pre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433" y="4230200"/>
              <a:ext cx="985600" cy="7920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tângulo 10"/>
          <p:cNvSpPr/>
          <p:nvPr/>
        </p:nvSpPr>
        <p:spPr>
          <a:xfrm>
            <a:off x="8488750" y="4456332"/>
            <a:ext cx="184731" cy="307777"/>
          </a:xfrm>
          <a:prstGeom prst="rect">
            <a:avLst/>
          </a:prstGeom>
          <a:solidFill>
            <a:schemeClr val="bg1"/>
          </a:solidFill>
        </p:spPr>
        <p:txBody>
          <a:bodyPr wrap="none">
            <a:spAutoFit/>
          </a:bodyPr>
          <a:lstStyle/>
          <a:p>
            <a:pPr algn="r"/>
            <a:endParaRPr lang="pt-PT" sz="1400" dirty="0"/>
          </a:p>
        </p:txBody>
      </p:sp>
      <p:pic>
        <p:nvPicPr>
          <p:cNvPr id="10" name="Imagem 9"/>
          <p:cNvPicPr>
            <a:picLocks noChangeAspect="1"/>
          </p:cNvPicPr>
          <p:nvPr/>
        </p:nvPicPr>
        <p:blipFill>
          <a:blip r:embed="rId7"/>
          <a:stretch>
            <a:fillRect/>
          </a:stretch>
        </p:blipFill>
        <p:spPr>
          <a:xfrm>
            <a:off x="7294832" y="126799"/>
            <a:ext cx="1516567" cy="1383433"/>
          </a:xfrm>
          <a:prstGeom prst="rect">
            <a:avLst/>
          </a:prstGeom>
        </p:spPr>
      </p:pic>
      <p:sp>
        <p:nvSpPr>
          <p:cNvPr id="13" name="CaixaDeTexto 12"/>
          <p:cNvSpPr txBox="1"/>
          <p:nvPr/>
        </p:nvSpPr>
        <p:spPr>
          <a:xfrm>
            <a:off x="7155181" y="1251747"/>
            <a:ext cx="1656218" cy="423193"/>
          </a:xfrm>
          <a:prstGeom prst="rect">
            <a:avLst/>
          </a:prstGeom>
          <a:noFill/>
        </p:spPr>
        <p:txBody>
          <a:bodyPr wrap="square" rtlCol="0">
            <a:spAutoFit/>
          </a:bodyPr>
          <a:lstStyle/>
          <a:p>
            <a:pPr algn="ctr"/>
            <a:r>
              <a:rPr lang="pt-PT" sz="1100" dirty="0" smtClean="0">
                <a:solidFill>
                  <a:schemeClr val="bg2">
                    <a:lumMod val="25000"/>
                  </a:schemeClr>
                </a:solidFill>
                <a:latin typeface="Lucida Sans" panose="020B0602030504020204" pitchFamily="34" charset="0"/>
                <a:cs typeface="Arial" panose="020B0604020202020204" pitchFamily="34" charset="0"/>
              </a:rPr>
              <a:t>ICARO-3</a:t>
            </a:r>
          </a:p>
          <a:p>
            <a:pPr algn="ctr"/>
            <a:r>
              <a:rPr lang="pt-PT" sz="1050" dirty="0" smtClean="0">
                <a:solidFill>
                  <a:schemeClr val="bg2">
                    <a:lumMod val="25000"/>
                  </a:schemeClr>
                </a:solidFill>
                <a:latin typeface="Lucida Sans" panose="020B0602030504020204" pitchFamily="34" charset="0"/>
                <a:cs typeface="Arial" panose="020B0604020202020204" pitchFamily="34" charset="0"/>
              </a:rPr>
              <a:t>16-19 </a:t>
            </a:r>
            <a:r>
              <a:rPr lang="pt-PT" sz="1050" dirty="0" err="1" smtClean="0">
                <a:solidFill>
                  <a:schemeClr val="bg2">
                    <a:lumMod val="25000"/>
                  </a:schemeClr>
                </a:solidFill>
                <a:latin typeface="Lucida Sans" panose="020B0602030504020204" pitchFamily="34" charset="0"/>
                <a:cs typeface="Arial" panose="020B0604020202020204" pitchFamily="34" charset="0"/>
              </a:rPr>
              <a:t>February</a:t>
            </a:r>
            <a:r>
              <a:rPr lang="pt-PT" sz="1050" dirty="0" smtClean="0">
                <a:solidFill>
                  <a:schemeClr val="bg2">
                    <a:lumMod val="25000"/>
                  </a:schemeClr>
                </a:solidFill>
                <a:latin typeface="Lucida Sans" panose="020B0602030504020204" pitchFamily="34" charset="0"/>
                <a:cs typeface="Arial" panose="020B0604020202020204" pitchFamily="34" charset="0"/>
              </a:rPr>
              <a:t>, 2021</a:t>
            </a:r>
          </a:p>
        </p:txBody>
      </p:sp>
      <p:sp>
        <p:nvSpPr>
          <p:cNvPr id="14" name="CaixaDeTexto 13"/>
          <p:cNvSpPr txBox="1"/>
          <p:nvPr/>
        </p:nvSpPr>
        <p:spPr>
          <a:xfrm>
            <a:off x="548835" y="1690253"/>
            <a:ext cx="1187159" cy="276999"/>
          </a:xfrm>
          <a:prstGeom prst="rect">
            <a:avLst/>
          </a:prstGeom>
          <a:solidFill>
            <a:schemeClr val="bg2"/>
          </a:solidFill>
        </p:spPr>
        <p:txBody>
          <a:bodyPr wrap="square" rtlCol="0">
            <a:spAutoFit/>
          </a:bodyPr>
          <a:lstStyle/>
          <a:p>
            <a:r>
              <a:rPr lang="pt-PT" sz="1200" dirty="0" smtClean="0">
                <a:latin typeface="Lucida Sans" panose="020B0602030504020204" pitchFamily="34" charset="0"/>
                <a:cs typeface="Arial" panose="020B0604020202020204" pitchFamily="34" charset="0"/>
              </a:rPr>
              <a:t># INDICO 16 </a:t>
            </a:r>
            <a:endParaRPr lang="pt-PT" sz="1200" dirty="0">
              <a:latin typeface="Lucida Sans" panose="020B0602030504020204" pitchFamily="34" charset="0"/>
              <a:cs typeface="Arial" panose="020B0604020202020204" pitchFamily="34" charset="0"/>
            </a:endParaRPr>
          </a:p>
        </p:txBody>
      </p:sp>
      <p:pic>
        <p:nvPicPr>
          <p:cNvPr id="16" name="Á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45519456"/>
      </p:ext>
    </p:extLst>
  </p:cSld>
  <p:clrMapOvr>
    <a:masterClrMapping/>
  </p:clrMapOvr>
  <mc:AlternateContent xmlns:mc="http://schemas.openxmlformats.org/markup-compatibility/2006" xmlns:p14="http://schemas.microsoft.com/office/powerpoint/2010/main">
    <mc:Choice Requires="p14">
      <p:transition spd="slow" p14:dur="2000" advTm="10266"/>
    </mc:Choice>
    <mc:Fallback xmlns="">
      <p:transition spd="slow" advTm="10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xmlns="" id="{C8A294CF-5282-7244-8A14-475F1E650C84}"/>
              </a:ext>
            </a:extLst>
          </p:cNvPr>
          <p:cNvSpPr txBox="1">
            <a:spLocks/>
          </p:cNvSpPr>
          <p:nvPr/>
        </p:nvSpPr>
        <p:spPr>
          <a:xfrm>
            <a:off x="628650" y="0"/>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BE" sz="3600" b="1" dirty="0" smtClean="0">
                <a:latin typeface="Lucida Sans" panose="020B0602030504020204" pitchFamily="34" charset="0"/>
                <a:cs typeface="Arial" panose="020B0604020202020204" pitchFamily="34" charset="0"/>
              </a:rPr>
              <a:t>Results</a:t>
            </a:r>
            <a:r>
              <a:rPr lang="nl-BE" sz="3200" b="1" dirty="0" smtClean="0">
                <a:latin typeface="+mn-lt"/>
                <a:cs typeface="Arial" panose="020B0604020202020204" pitchFamily="34" charset="0"/>
              </a:rPr>
              <a:t> </a:t>
            </a:r>
          </a:p>
        </p:txBody>
      </p:sp>
      <p:pic>
        <p:nvPicPr>
          <p:cNvPr id="5" name="Imagem 4"/>
          <p:cNvPicPr>
            <a:picLocks noChangeAspect="1"/>
          </p:cNvPicPr>
          <p:nvPr/>
        </p:nvPicPr>
        <p:blipFill>
          <a:blip r:embed="rId5"/>
          <a:stretch>
            <a:fillRect/>
          </a:stretch>
        </p:blipFill>
        <p:spPr>
          <a:xfrm>
            <a:off x="1641409" y="994172"/>
            <a:ext cx="5861183" cy="3359914"/>
          </a:xfrm>
          <a:prstGeom prst="rect">
            <a:avLst/>
          </a:prstGeom>
        </p:spPr>
      </p:pic>
      <p:sp>
        <p:nvSpPr>
          <p:cNvPr id="2" name="Retângulo 1"/>
          <p:cNvSpPr/>
          <p:nvPr/>
        </p:nvSpPr>
        <p:spPr>
          <a:xfrm>
            <a:off x="900684" y="4481097"/>
            <a:ext cx="7342632" cy="577081"/>
          </a:xfrm>
          <a:prstGeom prst="rect">
            <a:avLst/>
          </a:prstGeom>
        </p:spPr>
        <p:txBody>
          <a:bodyPr wrap="square">
            <a:spAutoFit/>
          </a:bodyPr>
          <a:lstStyle/>
          <a:p>
            <a:pPr marL="63450"/>
            <a:r>
              <a:rPr lang="pt-PT" sz="1050" baseline="30000" dirty="0" smtClean="0"/>
              <a:t>1</a:t>
            </a:r>
            <a:r>
              <a:rPr lang="pt-PT" sz="1050" dirty="0" smtClean="0"/>
              <a:t> Santos </a:t>
            </a:r>
            <a:r>
              <a:rPr lang="pt-PT" sz="1050" dirty="0"/>
              <a:t>T, </a:t>
            </a:r>
            <a:r>
              <a:rPr lang="pt-PT" sz="1050" dirty="0" err="1"/>
              <a:t>et</a:t>
            </a:r>
            <a:r>
              <a:rPr lang="pt-PT" sz="1050" dirty="0"/>
              <a:t> al. </a:t>
            </a:r>
            <a:r>
              <a:rPr lang="pt-PT" sz="1050" dirty="0" err="1"/>
              <a:t>On</a:t>
            </a:r>
            <a:r>
              <a:rPr lang="pt-PT" sz="1050" dirty="0"/>
              <a:t> </a:t>
            </a:r>
            <a:r>
              <a:rPr lang="pt-PT" sz="1050" dirty="0" err="1"/>
              <a:t>the</a:t>
            </a:r>
            <a:r>
              <a:rPr lang="pt-PT" sz="1050" dirty="0"/>
              <a:t> </a:t>
            </a:r>
            <a:r>
              <a:rPr lang="pt-PT" sz="1050" dirty="0" err="1"/>
              <a:t>complexity</a:t>
            </a:r>
            <a:r>
              <a:rPr lang="pt-PT" sz="1050" dirty="0"/>
              <a:t> </a:t>
            </a:r>
            <a:r>
              <a:rPr lang="pt-PT" sz="1050" dirty="0" err="1"/>
              <a:t>of</a:t>
            </a:r>
            <a:r>
              <a:rPr lang="pt-PT" sz="1050" dirty="0"/>
              <a:t> </a:t>
            </a:r>
            <a:r>
              <a:rPr lang="pt-PT" sz="1050" dirty="0" err="1"/>
              <a:t>helical</a:t>
            </a:r>
            <a:r>
              <a:rPr lang="pt-PT" sz="1050" dirty="0"/>
              <a:t> </a:t>
            </a:r>
            <a:r>
              <a:rPr lang="pt-PT" sz="1050" dirty="0" err="1"/>
              <a:t>tomotherapy</a:t>
            </a:r>
            <a:r>
              <a:rPr lang="pt-PT" sz="1050" dirty="0"/>
              <a:t> </a:t>
            </a:r>
            <a:r>
              <a:rPr lang="pt-PT" sz="1050" dirty="0" err="1"/>
              <a:t>treatment</a:t>
            </a:r>
            <a:r>
              <a:rPr lang="pt-PT" sz="1050" dirty="0"/>
              <a:t> </a:t>
            </a:r>
            <a:r>
              <a:rPr lang="pt-PT" sz="1050" dirty="0" err="1"/>
              <a:t>plans</a:t>
            </a:r>
            <a:r>
              <a:rPr lang="pt-PT" sz="1050" dirty="0"/>
              <a:t>. J. </a:t>
            </a:r>
            <a:r>
              <a:rPr lang="pt-PT" sz="1050" dirty="0" err="1"/>
              <a:t>Appl</a:t>
            </a:r>
            <a:r>
              <a:rPr lang="pt-PT" sz="1050" dirty="0"/>
              <a:t>. </a:t>
            </a:r>
            <a:r>
              <a:rPr lang="pt-PT" sz="1050" dirty="0" err="1"/>
              <a:t>Clin</a:t>
            </a:r>
            <a:r>
              <a:rPr lang="pt-PT" sz="1050" dirty="0"/>
              <a:t>. </a:t>
            </a:r>
            <a:r>
              <a:rPr lang="pt-PT" sz="1050" dirty="0" err="1"/>
              <a:t>Med</a:t>
            </a:r>
            <a:r>
              <a:rPr lang="pt-PT" sz="1050" dirty="0"/>
              <a:t>. </a:t>
            </a:r>
            <a:r>
              <a:rPr lang="pt-PT" sz="1050" dirty="0" err="1"/>
              <a:t>Phys</a:t>
            </a:r>
            <a:r>
              <a:rPr lang="pt-PT" sz="1050" dirty="0"/>
              <a:t>. 21:7 (2020) </a:t>
            </a:r>
            <a:r>
              <a:rPr lang="pt-PT" sz="1050" dirty="0" smtClean="0"/>
              <a:t>107-118</a:t>
            </a:r>
          </a:p>
          <a:p>
            <a:pPr marL="63450"/>
            <a:r>
              <a:rPr lang="pt-PT" sz="1050" baseline="30000" dirty="0" smtClean="0"/>
              <a:t>2</a:t>
            </a:r>
            <a:r>
              <a:rPr lang="pt-PT" sz="1050" dirty="0" smtClean="0"/>
              <a:t> Santos T, </a:t>
            </a:r>
            <a:r>
              <a:rPr lang="pt-PT" sz="1050" dirty="0" err="1" smtClean="0"/>
              <a:t>et</a:t>
            </a:r>
            <a:r>
              <a:rPr lang="pt-PT" sz="1050" dirty="0" smtClean="0"/>
              <a:t> al. </a:t>
            </a:r>
            <a:r>
              <a:rPr lang="en-US" sz="1050" dirty="0"/>
              <a:t>Evaluation of the complexity of treatment plans from a national IMRT/VMAT audit – Towards a </a:t>
            </a:r>
            <a:r>
              <a:rPr lang="en-US" sz="1050" dirty="0" smtClean="0"/>
              <a:t>plan  complexity score.  Phys. Med. 70 (2020) 75-84 </a:t>
            </a:r>
            <a:endParaRPr lang="pt-PT" sz="1050" dirty="0" smtClean="0"/>
          </a:p>
        </p:txBody>
      </p:sp>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483" y="4315500"/>
            <a:ext cx="648517" cy="828000"/>
          </a:xfrm>
          <a:prstGeom prst="rect">
            <a:avLst/>
          </a:prstGeom>
        </p:spPr>
      </p:pic>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138710462"/>
      </p:ext>
    </p:extLst>
  </p:cSld>
  <p:clrMapOvr>
    <a:masterClrMapping/>
  </p:clrMapOvr>
  <mc:AlternateContent xmlns:mc="http://schemas.openxmlformats.org/markup-compatibility/2006" xmlns:p14="http://schemas.microsoft.com/office/powerpoint/2010/main">
    <mc:Choice Requires="p14">
      <p:transition spd="slow" p14:dur="2000" advTm="45566"/>
    </mc:Choice>
    <mc:Fallback xmlns="">
      <p:transition spd="slow" advTm="45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8A294CF-5282-7244-8A14-475F1E650C84}"/>
              </a:ext>
            </a:extLst>
          </p:cNvPr>
          <p:cNvSpPr>
            <a:spLocks noGrp="1"/>
          </p:cNvSpPr>
          <p:nvPr>
            <p:ph type="title"/>
          </p:nvPr>
        </p:nvSpPr>
        <p:spPr>
          <a:xfrm>
            <a:off x="628650" y="0"/>
            <a:ext cx="7886700" cy="994172"/>
          </a:xfrm>
        </p:spPr>
        <p:txBody>
          <a:bodyPr>
            <a:normAutofit/>
          </a:bodyPr>
          <a:lstStyle/>
          <a:p>
            <a:pPr algn="ctr"/>
            <a:r>
              <a:rPr lang="nl-BE" sz="3600" b="1" dirty="0" smtClean="0">
                <a:latin typeface="Lucida Sans" panose="020B0602030504020204" pitchFamily="34" charset="0"/>
                <a:cs typeface="Arial" panose="020B0604020202020204" pitchFamily="34" charset="0"/>
              </a:rPr>
              <a:t>Conclusions</a:t>
            </a:r>
            <a:endParaRPr lang="nl-BE" sz="3600" b="1" dirty="0">
              <a:latin typeface="Lucida Sans" panose="020B060203050402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xmlns="" id="{8C629E31-55EB-BB44-9CD9-F771EF01C49B}"/>
              </a:ext>
            </a:extLst>
          </p:cNvPr>
          <p:cNvSpPr>
            <a:spLocks noGrp="1"/>
          </p:cNvSpPr>
          <p:nvPr>
            <p:ph idx="1"/>
          </p:nvPr>
        </p:nvSpPr>
        <p:spPr>
          <a:xfrm>
            <a:off x="628650" y="1178057"/>
            <a:ext cx="7886700" cy="1508306"/>
          </a:xfrm>
          <a:prstGeom prst="rect">
            <a:avLst/>
          </a:prstGeom>
          <a:ln w="19050">
            <a:solidFill>
              <a:schemeClr val="bg1"/>
            </a:solidFill>
          </a:ln>
        </p:spPr>
        <p:txBody>
          <a:bodyPr>
            <a:noAutofit/>
          </a:bodyPr>
          <a:lstStyle/>
          <a:p>
            <a:pPr algn="just">
              <a:lnSpc>
                <a:spcPct val="100000"/>
              </a:lnSpc>
              <a:spcAft>
                <a:spcPts val="1200"/>
              </a:spcAft>
              <a:buFont typeface="Wingdings" panose="05000000000000000000" pitchFamily="2" charset="2"/>
              <a:buChar char="§"/>
            </a:pPr>
            <a:r>
              <a:rPr lang="en-US" sz="1800" dirty="0"/>
              <a:t>Despite the reported lack of correlations, the complexity indicators values </a:t>
            </a:r>
            <a:r>
              <a:rPr lang="en-US" sz="1800" dirty="0" smtClean="0"/>
              <a:t>(mean </a:t>
            </a:r>
            <a:r>
              <a:rPr lang="en-US" sz="1800" dirty="0" smtClean="0">
                <a:cs typeface="Calibri" panose="020F0502020204030204" pitchFamily="34" charset="0"/>
              </a:rPr>
              <a:t>± standard deviation)</a:t>
            </a:r>
            <a:r>
              <a:rPr lang="en-US" sz="1800" dirty="0" smtClean="0"/>
              <a:t> can </a:t>
            </a:r>
            <a:r>
              <a:rPr lang="en-US" sz="1800" dirty="0"/>
              <a:t>be taken as reference in our clinic to evaluate future plans, given that the pre-treatment QA results of the entire </a:t>
            </a:r>
            <a:r>
              <a:rPr lang="en-US" sz="1800" dirty="0" smtClean="0"/>
              <a:t>set were </a:t>
            </a:r>
            <a:r>
              <a:rPr lang="en-US" sz="1800" dirty="0"/>
              <a:t>all clinically acceptable. </a:t>
            </a:r>
            <a:r>
              <a:rPr lang="en-US" sz="1800" dirty="0" smtClean="0"/>
              <a:t>This is in line with AAPM recommendations on the need to quantify plans complexity </a:t>
            </a:r>
            <a:r>
              <a:rPr lang="en-US" sz="1800" baseline="30000" dirty="0" smtClean="0"/>
              <a:t>1,2</a:t>
            </a:r>
            <a:r>
              <a:rPr lang="en-US" sz="1800" dirty="0" smtClean="0"/>
              <a:t>. </a:t>
            </a:r>
            <a:endParaRPr lang="en-US" sz="2000" dirty="0"/>
          </a:p>
        </p:txBody>
      </p:sp>
      <p:pic>
        <p:nvPicPr>
          <p:cNvPr id="6" name="Image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483" y="4315500"/>
            <a:ext cx="648517" cy="828000"/>
          </a:xfrm>
          <a:prstGeom prst="rect">
            <a:avLst/>
          </a:prstGeom>
        </p:spPr>
      </p:pic>
      <p:sp>
        <p:nvSpPr>
          <p:cNvPr id="4" name="Retângulo 3"/>
          <p:cNvSpPr/>
          <p:nvPr/>
        </p:nvSpPr>
        <p:spPr>
          <a:xfrm>
            <a:off x="854048" y="4293618"/>
            <a:ext cx="7464452" cy="738664"/>
          </a:xfrm>
          <a:prstGeom prst="rect">
            <a:avLst/>
          </a:prstGeom>
        </p:spPr>
        <p:txBody>
          <a:bodyPr wrap="square">
            <a:spAutoFit/>
          </a:bodyPr>
          <a:lstStyle/>
          <a:p>
            <a:pPr marL="63450"/>
            <a:r>
              <a:rPr lang="pt-PT" sz="1050" baseline="30000" dirty="0" smtClean="0"/>
              <a:t>1 </a:t>
            </a:r>
            <a:r>
              <a:rPr lang="pt-PT" sz="1050" dirty="0" err="1" smtClean="0"/>
              <a:t>Ezzell</a:t>
            </a:r>
            <a:r>
              <a:rPr lang="pt-PT" sz="1050" dirty="0"/>
              <a:t>, G.A., </a:t>
            </a:r>
            <a:r>
              <a:rPr lang="pt-PT" sz="1050" dirty="0" err="1"/>
              <a:t>et</a:t>
            </a:r>
            <a:r>
              <a:rPr lang="pt-PT" sz="1050" dirty="0"/>
              <a:t> al. IMRT </a:t>
            </a:r>
            <a:r>
              <a:rPr lang="pt-PT" sz="1050" dirty="0" err="1"/>
              <a:t>commissioning</a:t>
            </a:r>
            <a:r>
              <a:rPr lang="pt-PT" sz="1050" dirty="0"/>
              <a:t>: </a:t>
            </a:r>
            <a:r>
              <a:rPr lang="pt-PT" sz="1050" dirty="0" err="1"/>
              <a:t>Multiple</a:t>
            </a:r>
            <a:r>
              <a:rPr lang="pt-PT" sz="1050" dirty="0"/>
              <a:t> </a:t>
            </a:r>
            <a:r>
              <a:rPr lang="pt-PT" sz="1050" dirty="0" err="1"/>
              <a:t>institution</a:t>
            </a:r>
            <a:r>
              <a:rPr lang="pt-PT" sz="1050" dirty="0"/>
              <a:t> </a:t>
            </a:r>
            <a:r>
              <a:rPr lang="pt-PT" sz="1050" dirty="0" err="1"/>
              <a:t>planning</a:t>
            </a:r>
            <a:r>
              <a:rPr lang="pt-PT" sz="1050" dirty="0"/>
              <a:t> </a:t>
            </a:r>
            <a:r>
              <a:rPr lang="pt-PT" sz="1050" dirty="0" err="1"/>
              <a:t>and</a:t>
            </a:r>
            <a:r>
              <a:rPr lang="pt-PT" sz="1050" dirty="0"/>
              <a:t> </a:t>
            </a:r>
            <a:r>
              <a:rPr lang="pt-PT" sz="1050" dirty="0" err="1"/>
              <a:t>dosimetry</a:t>
            </a:r>
            <a:r>
              <a:rPr lang="pt-PT" sz="1050" dirty="0"/>
              <a:t> </a:t>
            </a:r>
            <a:r>
              <a:rPr lang="pt-PT" sz="1050" dirty="0" err="1"/>
              <a:t>comparisons</a:t>
            </a:r>
            <a:r>
              <a:rPr lang="pt-PT" sz="1050" dirty="0"/>
              <a:t>, a </a:t>
            </a:r>
            <a:r>
              <a:rPr lang="pt-PT" sz="1050" dirty="0" err="1"/>
              <a:t>report</a:t>
            </a:r>
            <a:r>
              <a:rPr lang="pt-PT" sz="1050" dirty="0"/>
              <a:t> </a:t>
            </a:r>
            <a:r>
              <a:rPr lang="pt-PT" sz="1050" dirty="0" err="1"/>
              <a:t>from</a:t>
            </a:r>
            <a:r>
              <a:rPr lang="pt-PT" sz="1050" dirty="0"/>
              <a:t> AAPM </a:t>
            </a:r>
            <a:r>
              <a:rPr lang="pt-PT" sz="1050" dirty="0" err="1"/>
              <a:t>Task</a:t>
            </a:r>
            <a:r>
              <a:rPr lang="pt-PT" sz="1050" dirty="0"/>
              <a:t> </a:t>
            </a:r>
            <a:r>
              <a:rPr lang="pt-PT" sz="1050" dirty="0" err="1"/>
              <a:t>Group</a:t>
            </a:r>
            <a:r>
              <a:rPr lang="pt-PT" sz="1050" dirty="0"/>
              <a:t> 119. </a:t>
            </a:r>
            <a:r>
              <a:rPr lang="pt-PT" sz="1050" dirty="0" err="1"/>
              <a:t>Med</a:t>
            </a:r>
            <a:r>
              <a:rPr lang="pt-PT" sz="1050" dirty="0"/>
              <a:t>. </a:t>
            </a:r>
            <a:r>
              <a:rPr lang="pt-PT" sz="1050" dirty="0" err="1"/>
              <a:t>Phys</a:t>
            </a:r>
            <a:r>
              <a:rPr lang="pt-PT" sz="1050" dirty="0"/>
              <a:t>. 36 (2009) </a:t>
            </a:r>
            <a:r>
              <a:rPr lang="pt-PT" sz="1050" dirty="0" smtClean="0"/>
              <a:t>5359-5373</a:t>
            </a:r>
          </a:p>
          <a:p>
            <a:pPr marL="63450"/>
            <a:r>
              <a:rPr lang="pt-PT" sz="1050" baseline="30000" dirty="0" smtClean="0"/>
              <a:t>2</a:t>
            </a:r>
            <a:r>
              <a:rPr lang="pt-PT" sz="1050" dirty="0" smtClean="0"/>
              <a:t> </a:t>
            </a:r>
            <a:r>
              <a:rPr lang="pt-PT" sz="1050" dirty="0" err="1" smtClean="0"/>
              <a:t>Miften</a:t>
            </a:r>
            <a:r>
              <a:rPr lang="pt-PT" sz="1050" dirty="0"/>
              <a:t>, M., </a:t>
            </a:r>
            <a:r>
              <a:rPr lang="pt-PT" sz="1050" dirty="0" err="1"/>
              <a:t>et</a:t>
            </a:r>
            <a:r>
              <a:rPr lang="pt-PT" sz="1050" dirty="0"/>
              <a:t> al. </a:t>
            </a:r>
            <a:r>
              <a:rPr lang="pt-PT" sz="1050" dirty="0" err="1"/>
              <a:t>Tolerance</a:t>
            </a:r>
            <a:r>
              <a:rPr lang="pt-PT" sz="1050" dirty="0"/>
              <a:t> </a:t>
            </a:r>
            <a:r>
              <a:rPr lang="pt-PT" sz="1050" dirty="0" err="1"/>
              <a:t>limits</a:t>
            </a:r>
            <a:r>
              <a:rPr lang="pt-PT" sz="1050" dirty="0"/>
              <a:t> </a:t>
            </a:r>
            <a:r>
              <a:rPr lang="pt-PT" sz="1050" dirty="0" err="1"/>
              <a:t>and</a:t>
            </a:r>
            <a:r>
              <a:rPr lang="pt-PT" sz="1050" dirty="0"/>
              <a:t> </a:t>
            </a:r>
            <a:r>
              <a:rPr lang="pt-PT" sz="1050" dirty="0" err="1"/>
              <a:t>methodologies</a:t>
            </a:r>
            <a:r>
              <a:rPr lang="pt-PT" sz="1050" dirty="0"/>
              <a:t> for IMRT </a:t>
            </a:r>
            <a:r>
              <a:rPr lang="pt-PT" sz="1050" dirty="0" err="1"/>
              <a:t>measurement‐based</a:t>
            </a:r>
            <a:r>
              <a:rPr lang="pt-PT" sz="1050" dirty="0"/>
              <a:t> </a:t>
            </a:r>
            <a:r>
              <a:rPr lang="pt-PT" sz="1050" dirty="0" err="1"/>
              <a:t>verification</a:t>
            </a:r>
            <a:r>
              <a:rPr lang="pt-PT" sz="1050" dirty="0"/>
              <a:t> QA: </a:t>
            </a:r>
            <a:r>
              <a:rPr lang="pt-PT" sz="1050" dirty="0" err="1"/>
              <a:t>Recommendations</a:t>
            </a:r>
            <a:r>
              <a:rPr lang="pt-PT" sz="1050" dirty="0"/>
              <a:t> </a:t>
            </a:r>
            <a:r>
              <a:rPr lang="pt-PT" sz="1050" dirty="0" err="1"/>
              <a:t>of</a:t>
            </a:r>
            <a:r>
              <a:rPr lang="pt-PT" sz="1050" dirty="0"/>
              <a:t> AAPM </a:t>
            </a:r>
            <a:r>
              <a:rPr lang="pt-PT" sz="1050" dirty="0" err="1"/>
              <a:t>Task</a:t>
            </a:r>
            <a:r>
              <a:rPr lang="pt-PT" sz="1050" dirty="0"/>
              <a:t> </a:t>
            </a:r>
            <a:r>
              <a:rPr lang="pt-PT" sz="1050" dirty="0" err="1"/>
              <a:t>Group</a:t>
            </a:r>
            <a:r>
              <a:rPr lang="pt-PT" sz="1050" dirty="0"/>
              <a:t> No. 218. </a:t>
            </a:r>
            <a:r>
              <a:rPr lang="pt-PT" sz="1050" dirty="0" err="1"/>
              <a:t>Med</a:t>
            </a:r>
            <a:r>
              <a:rPr lang="pt-PT" sz="1050" dirty="0"/>
              <a:t>. </a:t>
            </a:r>
            <a:r>
              <a:rPr lang="pt-PT" sz="1050" dirty="0" err="1"/>
              <a:t>Phys</a:t>
            </a:r>
            <a:r>
              <a:rPr lang="pt-PT" sz="1050" dirty="0"/>
              <a:t>. 45 (2018) </a:t>
            </a:r>
            <a:r>
              <a:rPr lang="pt-PT" sz="1050" dirty="0" smtClean="0"/>
              <a:t>53-83</a:t>
            </a:r>
            <a:endParaRPr lang="pt-PT" sz="1050" dirty="0"/>
          </a:p>
        </p:txBody>
      </p:sp>
      <p:sp>
        <p:nvSpPr>
          <p:cNvPr id="5" name="Retângulo 4"/>
          <p:cNvSpPr/>
          <p:nvPr/>
        </p:nvSpPr>
        <p:spPr>
          <a:xfrm>
            <a:off x="628650" y="2731438"/>
            <a:ext cx="7887600" cy="923330"/>
          </a:xfrm>
          <a:prstGeom prst="rect">
            <a:avLst/>
          </a:prstGeom>
        </p:spPr>
        <p:txBody>
          <a:bodyPr>
            <a:spAutoFit/>
          </a:bodyPr>
          <a:lstStyle/>
          <a:p>
            <a:pPr marL="171450" indent="-171450" algn="just" defTabSz="685800">
              <a:spcBef>
                <a:spcPts val="750"/>
              </a:spcBef>
              <a:spcAft>
                <a:spcPts val="1200"/>
              </a:spcAft>
              <a:buFont typeface="Wingdings" panose="05000000000000000000" pitchFamily="2" charset="2"/>
              <a:buChar char="§"/>
            </a:pPr>
            <a:r>
              <a:rPr lang="en-US" dirty="0"/>
              <a:t>Treatment plans with a complexity out of these limits for any of the computed metrics should be further evaluated and eventually be subjected to a more rigorous QA. </a:t>
            </a:r>
          </a:p>
        </p:txBody>
      </p:sp>
      <p:pic>
        <p:nvPicPr>
          <p:cNvPr id="8" name="Á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802341260"/>
      </p:ext>
    </p:extLst>
  </p:cSld>
  <p:clrMapOvr>
    <a:masterClrMapping/>
  </p:clrMapOvr>
  <mc:AlternateContent xmlns:mc="http://schemas.openxmlformats.org/markup-compatibility/2006" xmlns:p14="http://schemas.microsoft.com/office/powerpoint/2010/main">
    <mc:Choice Requires="p14">
      <p:transition spd="slow" p14:dur="2000" advTm="35478"/>
    </mc:Choice>
    <mc:Fallback xmlns="">
      <p:transition spd="slow" advTm="35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983108" y="1356438"/>
            <a:ext cx="7177785" cy="646331"/>
          </a:xfrm>
          <a:prstGeom prst="rect">
            <a:avLst/>
          </a:prstGeom>
        </p:spPr>
        <p:txBody>
          <a:bodyPr wrap="square">
            <a:spAutoFit/>
          </a:bodyPr>
          <a:lstStyle/>
          <a:p>
            <a:pPr algn="ctr"/>
            <a:r>
              <a:rPr lang="en-GB" sz="3600" b="1" dirty="0">
                <a:latin typeface="Lucida Sans" panose="020B0602030504020204" pitchFamily="34" charset="0"/>
                <a:cs typeface="Arial" panose="020B0604020202020204" pitchFamily="34" charset="0"/>
              </a:rPr>
              <a:t>Thank you for your attention!</a:t>
            </a:r>
            <a:endParaRPr lang="pt-PT" sz="3600" b="1" dirty="0">
              <a:latin typeface="Lucida Sans" panose="020B0602030504020204" pitchFamily="34" charset="0"/>
              <a:cs typeface="Arial" panose="020B0604020202020204" pitchFamily="34" charset="0"/>
            </a:endParaRPr>
          </a:p>
        </p:txBody>
      </p:sp>
      <p:sp>
        <p:nvSpPr>
          <p:cNvPr id="14" name="Tijdelijke aanduiding voor inhoud 2">
            <a:extLst>
              <a:ext uri="{FF2B5EF4-FFF2-40B4-BE49-F238E27FC236}">
                <a16:creationId xmlns:a16="http://schemas.microsoft.com/office/drawing/2014/main" xmlns="" id="{8C629E31-55EB-BB44-9CD9-F771EF01C49B}"/>
              </a:ext>
            </a:extLst>
          </p:cNvPr>
          <p:cNvSpPr>
            <a:spLocks noGrp="1"/>
          </p:cNvSpPr>
          <p:nvPr>
            <p:ph idx="1"/>
          </p:nvPr>
        </p:nvSpPr>
        <p:spPr>
          <a:xfrm>
            <a:off x="628650" y="3510523"/>
            <a:ext cx="7532243" cy="663337"/>
          </a:xfrm>
        </p:spPr>
        <p:txBody>
          <a:bodyPr>
            <a:noAutofit/>
          </a:bodyPr>
          <a:lstStyle/>
          <a:p>
            <a:pPr marL="0" indent="0" algn="just">
              <a:lnSpc>
                <a:spcPct val="100000"/>
              </a:lnSpc>
              <a:buNone/>
            </a:pPr>
            <a:r>
              <a:rPr lang="en-GB" sz="1600" dirty="0" smtClean="0">
                <a:cs typeface="Arial" panose="020B0604020202020204" pitchFamily="34" charset="0"/>
              </a:rPr>
              <a:t>This work </a:t>
            </a:r>
            <a:r>
              <a:rPr lang="en-GB" sz="1600" dirty="0">
                <a:cs typeface="Arial" panose="020B0604020202020204" pitchFamily="34" charset="0"/>
              </a:rPr>
              <a:t>was supported by </a:t>
            </a:r>
            <a:r>
              <a:rPr lang="en-GB" sz="1600" dirty="0" smtClean="0">
                <a:cs typeface="Arial" panose="020B0604020202020204" pitchFamily="34" charset="0"/>
              </a:rPr>
              <a:t>the </a:t>
            </a:r>
            <a:r>
              <a:rPr lang="en-GB" sz="1600" dirty="0">
                <a:cs typeface="Arial" panose="020B0604020202020204" pitchFamily="34" charset="0"/>
              </a:rPr>
              <a:t>Portuguese Foundation for Science and </a:t>
            </a:r>
            <a:r>
              <a:rPr lang="en-GB" sz="1600" dirty="0" smtClean="0">
                <a:cs typeface="Arial" panose="020B0604020202020204" pitchFamily="34" charset="0"/>
              </a:rPr>
              <a:t>Technology through </a:t>
            </a:r>
            <a:r>
              <a:rPr lang="en-GB" sz="1600" dirty="0">
                <a:cs typeface="Arial" panose="020B0604020202020204" pitchFamily="34" charset="0"/>
              </a:rPr>
              <a:t>a PhD </a:t>
            </a:r>
            <a:r>
              <a:rPr lang="en-GB" sz="1600" dirty="0" smtClean="0">
                <a:cs typeface="Arial" panose="020B0604020202020204" pitchFamily="34" charset="0"/>
              </a:rPr>
              <a:t>grant, SFRH/BD/118929/2016</a:t>
            </a:r>
            <a:r>
              <a:rPr lang="en-GB" sz="1600" dirty="0">
                <a:cs typeface="Arial" panose="020B0604020202020204" pitchFamily="34" charset="0"/>
              </a:rPr>
              <a:t>. </a:t>
            </a:r>
            <a:endParaRPr lang="pt-PT" sz="1600" dirty="0">
              <a:cs typeface="Arial" panose="020B0604020202020204" pitchFamily="34" charset="0"/>
            </a:endParaRPr>
          </a:p>
        </p:txBody>
      </p:sp>
      <p:grpSp>
        <p:nvGrpSpPr>
          <p:cNvPr id="3" name="Grupo 2"/>
          <p:cNvGrpSpPr/>
          <p:nvPr/>
        </p:nvGrpSpPr>
        <p:grpSpPr>
          <a:xfrm>
            <a:off x="1068929" y="4199767"/>
            <a:ext cx="6651685" cy="720000"/>
            <a:chOff x="853638" y="4007743"/>
            <a:chExt cx="6651685" cy="720000"/>
          </a:xfrm>
        </p:grpSpPr>
        <p:grpSp>
          <p:nvGrpSpPr>
            <p:cNvPr id="15" name="Grupo 14"/>
            <p:cNvGrpSpPr>
              <a:grpSpLocks noChangeAspect="1"/>
            </p:cNvGrpSpPr>
            <p:nvPr/>
          </p:nvGrpSpPr>
          <p:grpSpPr>
            <a:xfrm>
              <a:off x="2163666" y="4007743"/>
              <a:ext cx="5341657" cy="720000"/>
              <a:chOff x="-1756537" y="-243691"/>
              <a:chExt cx="9398907" cy="1268366"/>
            </a:xfrm>
          </p:grpSpPr>
          <p:grpSp>
            <p:nvGrpSpPr>
              <p:cNvPr id="16" name="Grupo 15"/>
              <p:cNvGrpSpPr/>
              <p:nvPr/>
            </p:nvGrpSpPr>
            <p:grpSpPr>
              <a:xfrm>
                <a:off x="4149056" y="26898"/>
                <a:ext cx="3493314" cy="749817"/>
                <a:chOff x="39299" y="-53489"/>
                <a:chExt cx="3494940" cy="749817"/>
              </a:xfrm>
            </p:grpSpPr>
            <p:sp>
              <p:nvSpPr>
                <p:cNvPr id="19" name="Caixa de Texto 2"/>
                <p:cNvSpPr txBox="1">
                  <a:spLocks noChangeArrowheads="1"/>
                </p:cNvSpPr>
                <p:nvPr/>
              </p:nvSpPr>
              <p:spPr bwMode="auto">
                <a:xfrm>
                  <a:off x="1034217" y="-42578"/>
                  <a:ext cx="2500022" cy="73890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r>
                    <a:rPr lang="en-US" sz="1000" b="1" dirty="0">
                      <a:latin typeface="Calibri" panose="020F0502020204030204" pitchFamily="34" charset="0"/>
                      <a:ea typeface="Times New Roman" panose="02020603050405020304" pitchFamily="18" charset="0"/>
                      <a:cs typeface="Times New Roman" panose="02020603050405020304" pitchFamily="18" charset="0"/>
                    </a:rPr>
                    <a:t>UNIÃO </a:t>
                  </a:r>
                  <a:r>
                    <a:rPr lang="en-US" sz="1000" b="1" dirty="0" smtClean="0">
                      <a:latin typeface="Calibri" panose="020F0502020204030204" pitchFamily="34" charset="0"/>
                      <a:ea typeface="Times New Roman" panose="02020603050405020304" pitchFamily="18" charset="0"/>
                      <a:cs typeface="Times New Roman" panose="02020603050405020304" pitchFamily="18" charset="0"/>
                    </a:rPr>
                    <a:t>EUROPEIA</a:t>
                  </a:r>
                </a:p>
                <a:p>
                  <a:pPr algn="ctr"/>
                  <a:r>
                    <a:rPr lang="en-US" sz="1000" b="1" dirty="0" smtClean="0">
                      <a:latin typeface="Calibri" panose="020F0502020204030204" pitchFamily="34" charset="0"/>
                      <a:ea typeface="Times New Roman" panose="02020603050405020304" pitchFamily="18" charset="0"/>
                      <a:cs typeface="Times New Roman" panose="02020603050405020304" pitchFamily="18" charset="0"/>
                    </a:rPr>
                    <a:t>Fundo Social </a:t>
                  </a:r>
                  <a:r>
                    <a:rPr lang="en-US" sz="1000" b="1" dirty="0" err="1" smtClean="0">
                      <a:latin typeface="Calibri" panose="020F0502020204030204" pitchFamily="34" charset="0"/>
                      <a:ea typeface="Times New Roman" panose="02020603050405020304" pitchFamily="18" charset="0"/>
                      <a:cs typeface="Times New Roman" panose="02020603050405020304" pitchFamily="18" charset="0"/>
                    </a:rPr>
                    <a:t>Europeu</a:t>
                  </a:r>
                  <a:endParaRPr lang="pt-PT" sz="1200" dirty="0">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1000" b="1" dirty="0">
                      <a:latin typeface="Calibri" panose="020F0502020204030204" pitchFamily="34" charset="0"/>
                      <a:ea typeface="Times New Roman" panose="02020603050405020304" pitchFamily="18" charset="0"/>
                      <a:cs typeface="Times New Roman" panose="02020603050405020304" pitchFamily="18" charset="0"/>
                    </a:rPr>
                    <a:t> </a:t>
                  </a:r>
                  <a:endParaRPr lang="pt-PT" sz="12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0" name="Imagem 19" descr="https://europa.eu/european-union/sites/europaeu/files/docs/body/flag_yellow_high.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99" y="-53489"/>
                  <a:ext cx="974021" cy="649506"/>
                </a:xfrm>
                <a:prstGeom prst="rect">
                  <a:avLst/>
                </a:prstGeom>
                <a:noFill/>
                <a:ln>
                  <a:noFill/>
                </a:ln>
              </p:spPr>
            </p:pic>
          </p:grpSp>
          <p:pic>
            <p:nvPicPr>
              <p:cNvPr id="17" name="Imagem 16" descr="C:\Users\Utilizador\AppData\Local\Temp\Temp1_2017_LOGO_FCT_PACK_VETORIAL.zip\2017_LOGO_FCT_PACK_VETORIAL\HORIZONTAL\2017_FCT_H_cor.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6537" y="-243691"/>
                <a:ext cx="4386856" cy="1268366"/>
              </a:xfrm>
              <a:prstGeom prst="rect">
                <a:avLst/>
              </a:prstGeom>
              <a:noFill/>
              <a:ln>
                <a:noFill/>
              </a:ln>
            </p:spPr>
          </p:pic>
          <p:pic>
            <p:nvPicPr>
              <p:cNvPr id="18" name="Image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6474" y="-147463"/>
                <a:ext cx="1595119" cy="998220"/>
              </a:xfrm>
              <a:prstGeom prst="rect">
                <a:avLst/>
              </a:prstGeom>
            </p:spPr>
          </p:pic>
        </p:grpSp>
        <p:pic>
          <p:nvPicPr>
            <p:cNvPr id="13" name="Imagem 12" descr="C:\Users\Tania\AppData\Local\Temp\Temp1_logorepublicaportuguesa (1).zip\Digital_PT_4C_V_FC_RP.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3638" y="4052577"/>
              <a:ext cx="1582875" cy="630332"/>
            </a:xfrm>
            <a:prstGeom prst="rect">
              <a:avLst/>
            </a:prstGeom>
            <a:noFill/>
            <a:ln>
              <a:noFill/>
            </a:ln>
          </p:spPr>
        </p:pic>
      </p:grpSp>
      <p:pic>
        <p:nvPicPr>
          <p:cNvPr id="21" name="Imagem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95483" y="4315500"/>
            <a:ext cx="648517" cy="828000"/>
          </a:xfrm>
          <a:prstGeom prst="rect">
            <a:avLst/>
          </a:prstGeom>
        </p:spPr>
      </p:pic>
      <p:pic>
        <p:nvPicPr>
          <p:cNvPr id="4" name="Á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278694426"/>
      </p:ext>
    </p:extLst>
  </p:cSld>
  <p:clrMapOvr>
    <a:masterClrMapping/>
  </p:clrMapOvr>
  <mc:AlternateContent xmlns:mc="http://schemas.openxmlformats.org/markup-compatibility/2006" xmlns:p14="http://schemas.microsoft.com/office/powerpoint/2010/main">
    <mc:Choice Requires="p14">
      <p:transition spd="slow" p14:dur="2000" advTm="3071"/>
    </mc:Choice>
    <mc:Fallback xmlns="">
      <p:transition spd="slow" advTm="3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p:txBody>
          <a:bodyPr/>
          <a:lstStyle/>
          <a:p>
            <a:pPr marL="0" indent="0" algn="ctr">
              <a:buNone/>
            </a:pPr>
            <a:r>
              <a:rPr lang="nl-BE" dirty="0" smtClean="0"/>
              <a:t>The </a:t>
            </a:r>
            <a:r>
              <a:rPr lang="nl-BE" dirty="0"/>
              <a:t>authors have no conflict of interest to </a:t>
            </a:r>
            <a:r>
              <a:rPr lang="nl-BE" dirty="0" smtClean="0"/>
              <a:t>declare. </a:t>
            </a:r>
            <a:endParaRPr lang="nl-BE" dirty="0"/>
          </a:p>
          <a:p>
            <a:endParaRPr lang="pt-PT" dirty="0"/>
          </a:p>
        </p:txBody>
      </p:sp>
      <p:sp>
        <p:nvSpPr>
          <p:cNvPr id="4" name="Marcador de Posição do Número do Diapositivo 3"/>
          <p:cNvSpPr>
            <a:spLocks noGrp="1"/>
          </p:cNvSpPr>
          <p:nvPr>
            <p:ph type="sldNum" sz="quarter" idx="12"/>
          </p:nvPr>
        </p:nvSpPr>
        <p:spPr/>
        <p:txBody>
          <a:bodyPr/>
          <a:lstStyle/>
          <a:p>
            <a:fld id="{CCC0D77E-2DE2-314F-8C74-8AE3A6D4A6CE}" type="slidenum">
              <a:rPr lang="en-US" smtClean="0"/>
              <a:pPr/>
              <a:t>2</a:t>
            </a:fld>
            <a:endParaRPr lang="en-US" dirty="0"/>
          </a:p>
        </p:txBody>
      </p:sp>
      <p:sp>
        <p:nvSpPr>
          <p:cNvPr id="5" name="Título 4"/>
          <p:cNvSpPr>
            <a:spLocks noGrp="1"/>
          </p:cNvSpPr>
          <p:nvPr>
            <p:ph type="title"/>
          </p:nvPr>
        </p:nvSpPr>
        <p:spPr>
          <a:xfrm>
            <a:off x="628650" y="170974"/>
            <a:ext cx="7886700" cy="994172"/>
          </a:xfrm>
        </p:spPr>
        <p:txBody>
          <a:bodyPr/>
          <a:lstStyle/>
          <a:p>
            <a:pPr algn="ctr"/>
            <a:r>
              <a:rPr lang="nl-BE" sz="3200" b="1" dirty="0" smtClean="0">
                <a:latin typeface="Lucida Sans" panose="020B0602030504020204" pitchFamily="34" charset="0"/>
                <a:cs typeface="Arial" panose="020B0604020202020204" pitchFamily="34" charset="0"/>
              </a:rPr>
              <a:t>Conflict of interest statement</a:t>
            </a:r>
            <a:endParaRPr lang="pt-PT" dirty="0"/>
          </a:p>
        </p:txBody>
      </p:sp>
      <p:pic>
        <p:nvPicPr>
          <p:cNvPr id="9" name="Á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615497233"/>
      </p:ext>
    </p:extLst>
  </p:cSld>
  <p:clrMapOvr>
    <a:masterClrMapping/>
  </p:clrMapOvr>
  <mc:AlternateContent xmlns:mc="http://schemas.openxmlformats.org/markup-compatibility/2006" xmlns:p14="http://schemas.microsoft.com/office/powerpoint/2010/main">
    <mc:Choice Requires="p14">
      <p:transition spd="slow" p14:dur="2000" advTm="4633"/>
    </mc:Choice>
    <mc:Fallback xmlns="">
      <p:transition spd="slow" advTm="4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8A294CF-5282-7244-8A14-475F1E650C84}"/>
              </a:ext>
            </a:extLst>
          </p:cNvPr>
          <p:cNvSpPr>
            <a:spLocks noGrp="1"/>
          </p:cNvSpPr>
          <p:nvPr>
            <p:ph type="title"/>
          </p:nvPr>
        </p:nvSpPr>
        <p:spPr>
          <a:xfrm>
            <a:off x="446048" y="0"/>
            <a:ext cx="8251905" cy="994172"/>
          </a:xfrm>
        </p:spPr>
        <p:txBody>
          <a:bodyPr>
            <a:normAutofit/>
          </a:bodyPr>
          <a:lstStyle/>
          <a:p>
            <a:pPr algn="ctr" defTabSz="914400"/>
            <a:r>
              <a:rPr lang="nl-BE" sz="3600" b="1" dirty="0" smtClean="0">
                <a:latin typeface="Lucida Sans" panose="020B0602030504020204" pitchFamily="34" charset="0"/>
                <a:cs typeface="Arial" panose="020B0604020202020204" pitchFamily="34" charset="0"/>
              </a:rPr>
              <a:t>Objectives</a:t>
            </a:r>
            <a:endParaRPr lang="nl-BE" sz="3600" b="1" dirty="0">
              <a:latin typeface="Lucida Sans" panose="020B060203050402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xmlns="" id="{8C629E31-55EB-BB44-9CD9-F771EF01C49B}"/>
              </a:ext>
            </a:extLst>
          </p:cNvPr>
          <p:cNvSpPr>
            <a:spLocks noGrp="1"/>
          </p:cNvSpPr>
          <p:nvPr>
            <p:ph idx="1"/>
          </p:nvPr>
        </p:nvSpPr>
        <p:spPr>
          <a:xfrm>
            <a:off x="831850" y="1099205"/>
            <a:ext cx="7448549" cy="2895586"/>
          </a:xfrm>
        </p:spPr>
        <p:txBody>
          <a:bodyPr>
            <a:noAutofit/>
          </a:bodyPr>
          <a:lstStyle/>
          <a:p>
            <a:pPr marL="0" indent="0" algn="just" defTabSz="914400">
              <a:lnSpc>
                <a:spcPct val="100000"/>
              </a:lnSpc>
              <a:spcBef>
                <a:spcPts val="0"/>
              </a:spcBef>
              <a:buNone/>
              <a:defRPr/>
            </a:pPr>
            <a:endParaRPr lang="en-US" sz="2400" dirty="0" smtClean="0"/>
          </a:p>
          <a:p>
            <a:pPr marL="0" indent="0" algn="ctr" defTabSz="914400">
              <a:lnSpc>
                <a:spcPct val="100000"/>
              </a:lnSpc>
              <a:spcBef>
                <a:spcPts val="0"/>
              </a:spcBef>
              <a:buNone/>
              <a:defRPr/>
            </a:pPr>
            <a:r>
              <a:rPr lang="en-US" sz="2400" dirty="0" smtClean="0"/>
              <a:t>The aim of this work was to </a:t>
            </a:r>
            <a:r>
              <a:rPr lang="en-US" sz="2400" dirty="0"/>
              <a:t>evaluate the complexity of helical </a:t>
            </a:r>
            <a:r>
              <a:rPr lang="en-US" sz="2400" dirty="0" err="1"/>
              <a:t>tomotherapy</a:t>
            </a:r>
            <a:r>
              <a:rPr lang="en-US" sz="2400" dirty="0"/>
              <a:t> (HT) plans using some metrics recently published and assess their potential to predict the plan deliverability.</a:t>
            </a:r>
            <a:endParaRPr lang="pt-PT" sz="2400" dirty="0"/>
          </a:p>
          <a:p>
            <a:pPr marL="0" lvl="0" indent="0" algn="ctr" defTabSz="914400">
              <a:lnSpc>
                <a:spcPct val="100000"/>
              </a:lnSpc>
              <a:spcBef>
                <a:spcPts val="0"/>
              </a:spcBef>
              <a:buNone/>
              <a:defRPr/>
            </a:pPr>
            <a:endParaRPr lang="en-US" sz="2400" dirty="0"/>
          </a:p>
        </p:txBody>
      </p:sp>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5483" y="4315500"/>
            <a:ext cx="648517" cy="828000"/>
          </a:xfrm>
          <a:prstGeom prst="rect">
            <a:avLst/>
          </a:prstGeom>
        </p:spPr>
      </p:pic>
      <p:pic>
        <p:nvPicPr>
          <p:cNvPr id="10" name="Á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710407277"/>
      </p:ext>
    </p:extLst>
  </p:cSld>
  <p:clrMapOvr>
    <a:masterClrMapping/>
  </p:clrMapOvr>
  <mc:AlternateContent xmlns:mc="http://schemas.openxmlformats.org/markup-compatibility/2006" xmlns:p14="http://schemas.microsoft.com/office/powerpoint/2010/main">
    <mc:Choice Requires="p14">
      <p:transition spd="slow" p14:dur="2000" advTm="27040"/>
    </mc:Choice>
    <mc:Fallback xmlns="">
      <p:transition spd="slow" advTm="27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632638" y="1725460"/>
            <a:ext cx="3472546" cy="2166431"/>
            <a:chOff x="974712" y="1725460"/>
            <a:chExt cx="3472546" cy="2166431"/>
          </a:xfrm>
        </p:grpSpPr>
        <p:grpSp>
          <p:nvGrpSpPr>
            <p:cNvPr id="25" name="Grupo 24"/>
            <p:cNvGrpSpPr/>
            <p:nvPr/>
          </p:nvGrpSpPr>
          <p:grpSpPr>
            <a:xfrm>
              <a:off x="974712" y="2074328"/>
              <a:ext cx="3472546" cy="1817563"/>
              <a:chOff x="-585285" y="2572425"/>
              <a:chExt cx="5052536" cy="2228702"/>
            </a:xfrm>
          </p:grpSpPr>
          <p:grpSp>
            <p:nvGrpSpPr>
              <p:cNvPr id="28" name="Grupo 27"/>
              <p:cNvGrpSpPr/>
              <p:nvPr/>
            </p:nvGrpSpPr>
            <p:grpSpPr>
              <a:xfrm>
                <a:off x="-235925" y="2572425"/>
                <a:ext cx="4447177" cy="2038349"/>
                <a:chOff x="-276116" y="3002486"/>
                <a:chExt cx="4447177" cy="2038349"/>
              </a:xfrm>
            </p:grpSpPr>
            <p:pic>
              <p:nvPicPr>
                <p:cNvPr id="30" name="Imagem 29"/>
                <p:cNvPicPr>
                  <a:picLocks noChangeAspect="1"/>
                </p:cNvPicPr>
                <p:nvPr/>
              </p:nvPicPr>
              <p:blipFill>
                <a:blip r:embed="rId5"/>
                <a:stretch>
                  <a:fillRect/>
                </a:stretch>
              </p:blipFill>
              <p:spPr>
                <a:xfrm>
                  <a:off x="-276116" y="3002486"/>
                  <a:ext cx="2105024" cy="2038349"/>
                </a:xfrm>
                <a:prstGeom prst="rect">
                  <a:avLst/>
                </a:prstGeom>
              </p:spPr>
            </p:pic>
            <p:pic>
              <p:nvPicPr>
                <p:cNvPr id="31" name="Imagem 30"/>
                <p:cNvPicPr>
                  <a:picLocks noChangeAspect="1"/>
                </p:cNvPicPr>
                <p:nvPr/>
              </p:nvPicPr>
              <p:blipFill>
                <a:blip r:embed="rId6"/>
                <a:stretch>
                  <a:fillRect/>
                </a:stretch>
              </p:blipFill>
              <p:spPr>
                <a:xfrm>
                  <a:off x="1992604" y="3002860"/>
                  <a:ext cx="2178457" cy="2037600"/>
                </a:xfrm>
                <a:prstGeom prst="rect">
                  <a:avLst/>
                </a:prstGeom>
              </p:spPr>
            </p:pic>
          </p:grpSp>
          <p:sp>
            <p:nvSpPr>
              <p:cNvPr id="29" name="Retângulo 28"/>
              <p:cNvSpPr/>
              <p:nvPr/>
            </p:nvSpPr>
            <p:spPr>
              <a:xfrm>
                <a:off x="-585285" y="4178422"/>
                <a:ext cx="5052536" cy="622705"/>
              </a:xfrm>
              <a:prstGeom prst="rect">
                <a:avLst/>
              </a:prstGeom>
            </p:spPr>
            <p:txBody>
              <a:bodyPr wrap="square">
                <a:spAutoFit/>
              </a:bodyPr>
              <a:lstStyle/>
              <a:p>
                <a:pPr algn="ctr"/>
                <a:r>
                  <a:rPr lang="en-US" sz="900" dirty="0"/>
                  <a:t>H Rocha, et al., 2010, Towards efficient transition from optimized to delivery </a:t>
                </a:r>
                <a:r>
                  <a:rPr lang="en-US" sz="900" dirty="0" err="1"/>
                  <a:t>fluence</a:t>
                </a:r>
                <a:r>
                  <a:rPr lang="en-US" sz="900" dirty="0"/>
                  <a:t> maps in inverse planning of radiotherapy design, </a:t>
                </a:r>
                <a:r>
                  <a:rPr lang="pt-PT" sz="900" dirty="0"/>
                  <a:t>ISSN: 1645-2631 </a:t>
                </a:r>
              </a:p>
            </p:txBody>
          </p:sp>
        </p:grpSp>
        <p:sp>
          <p:nvSpPr>
            <p:cNvPr id="32" name="Retângulo 31"/>
            <p:cNvSpPr/>
            <p:nvPr/>
          </p:nvSpPr>
          <p:spPr>
            <a:xfrm>
              <a:off x="1823957" y="1725460"/>
              <a:ext cx="1738169" cy="338554"/>
            </a:xfrm>
            <a:prstGeom prst="rect">
              <a:avLst/>
            </a:prstGeom>
            <a:solidFill>
              <a:schemeClr val="bg1"/>
            </a:solidFill>
          </p:spPr>
          <p:txBody>
            <a:bodyPr wrap="none">
              <a:spAutoFit/>
            </a:bodyPr>
            <a:lstStyle/>
            <a:p>
              <a:pPr algn="ctr"/>
              <a:r>
                <a:rPr lang="pt-PT" sz="1600" dirty="0" err="1"/>
                <a:t>Fluence</a:t>
              </a:r>
              <a:r>
                <a:rPr lang="pt-PT" sz="1600" dirty="0"/>
                <a:t> </a:t>
              </a:r>
              <a:r>
                <a:rPr lang="pt-PT" sz="1600" dirty="0" err="1"/>
                <a:t>variability</a:t>
              </a:r>
              <a:r>
                <a:rPr lang="pt-PT" sz="1600" dirty="0"/>
                <a:t> </a:t>
              </a:r>
            </a:p>
          </p:txBody>
        </p:sp>
      </p:grpSp>
      <p:grpSp>
        <p:nvGrpSpPr>
          <p:cNvPr id="3" name="Grupo 2"/>
          <p:cNvGrpSpPr/>
          <p:nvPr/>
        </p:nvGrpSpPr>
        <p:grpSpPr>
          <a:xfrm>
            <a:off x="3918265" y="1725460"/>
            <a:ext cx="4778231" cy="2027924"/>
            <a:chOff x="3918265" y="1725460"/>
            <a:chExt cx="4778231" cy="2027924"/>
          </a:xfrm>
        </p:grpSpPr>
        <p:pic>
          <p:nvPicPr>
            <p:cNvPr id="26" name="Imagem 25"/>
            <p:cNvPicPr>
              <a:picLocks noChangeAspect="1"/>
            </p:cNvPicPr>
            <p:nvPr/>
          </p:nvPicPr>
          <p:blipFill>
            <a:blip r:embed="rId7"/>
            <a:stretch>
              <a:fillRect/>
            </a:stretch>
          </p:blipFill>
          <p:spPr>
            <a:xfrm>
              <a:off x="4500889" y="2053928"/>
              <a:ext cx="3612982" cy="1527269"/>
            </a:xfrm>
            <a:prstGeom prst="rect">
              <a:avLst/>
            </a:prstGeom>
          </p:spPr>
        </p:pic>
        <p:sp>
          <p:nvSpPr>
            <p:cNvPr id="27" name="Retângulo 26"/>
            <p:cNvSpPr/>
            <p:nvPr/>
          </p:nvSpPr>
          <p:spPr>
            <a:xfrm>
              <a:off x="4478920" y="3384052"/>
              <a:ext cx="3656920" cy="369332"/>
            </a:xfrm>
            <a:prstGeom prst="rect">
              <a:avLst/>
            </a:prstGeom>
          </p:spPr>
          <p:txBody>
            <a:bodyPr wrap="square">
              <a:spAutoFit/>
            </a:bodyPr>
            <a:lstStyle/>
            <a:p>
              <a:pPr algn="ctr"/>
              <a:r>
                <a:rPr lang="pt-PT" sz="900" dirty="0" err="1"/>
                <a:t>Weiliang</a:t>
              </a:r>
              <a:r>
                <a:rPr lang="pt-PT" sz="900" dirty="0"/>
                <a:t> </a:t>
              </a:r>
              <a:r>
                <a:rPr lang="pt-PT" sz="900" dirty="0" err="1"/>
                <a:t>Du</a:t>
              </a:r>
              <a:r>
                <a:rPr lang="pt-PT" sz="900" dirty="0"/>
                <a:t>, </a:t>
              </a:r>
              <a:r>
                <a:rPr lang="pt-PT" sz="900" dirty="0" err="1"/>
                <a:t>et</a:t>
              </a:r>
              <a:r>
                <a:rPr lang="pt-PT" sz="900" dirty="0"/>
                <a:t> al. </a:t>
              </a:r>
              <a:r>
                <a:rPr lang="en-US" sz="900" dirty="0"/>
                <a:t>Quantification of beam complexity in intensity-modulated radiation </a:t>
              </a:r>
              <a:r>
                <a:rPr lang="en-US" sz="900" dirty="0" smtClean="0"/>
                <a:t>therapy </a:t>
              </a:r>
              <a:r>
                <a:rPr lang="pt-PT" sz="900" dirty="0" err="1" smtClean="0"/>
                <a:t>treatment</a:t>
              </a:r>
              <a:r>
                <a:rPr lang="pt-PT" sz="900" dirty="0" smtClean="0"/>
                <a:t> </a:t>
              </a:r>
              <a:r>
                <a:rPr lang="pt-PT" sz="900" dirty="0" err="1"/>
                <a:t>plans</a:t>
              </a:r>
              <a:r>
                <a:rPr lang="pt-PT" sz="900" dirty="0"/>
                <a:t>, 2014, Med. </a:t>
              </a:r>
              <a:r>
                <a:rPr lang="pt-PT" sz="900" dirty="0" err="1"/>
                <a:t>Phys</a:t>
              </a:r>
              <a:r>
                <a:rPr lang="pt-PT" sz="900" dirty="0"/>
                <a:t>. 41 (2)</a:t>
              </a:r>
            </a:p>
          </p:txBody>
        </p:sp>
        <p:sp>
          <p:nvSpPr>
            <p:cNvPr id="33" name="Retângulo 32"/>
            <p:cNvSpPr/>
            <p:nvPr/>
          </p:nvSpPr>
          <p:spPr>
            <a:xfrm>
              <a:off x="3918265" y="1725460"/>
              <a:ext cx="4778231" cy="338554"/>
            </a:xfrm>
            <a:prstGeom prst="rect">
              <a:avLst/>
            </a:prstGeom>
            <a:solidFill>
              <a:schemeClr val="bg1"/>
            </a:solidFill>
          </p:spPr>
          <p:txBody>
            <a:bodyPr wrap="none">
              <a:spAutoFit/>
            </a:bodyPr>
            <a:lstStyle/>
            <a:p>
              <a:pPr algn="ctr"/>
              <a:r>
                <a:rPr lang="pt-PT" sz="1600" dirty="0" err="1" smtClean="0"/>
                <a:t>Small</a:t>
              </a:r>
              <a:r>
                <a:rPr lang="pt-PT" sz="1600" dirty="0" smtClean="0"/>
                <a:t>, </a:t>
              </a:r>
              <a:r>
                <a:rPr lang="pt-PT" sz="1600" dirty="0" err="1" smtClean="0"/>
                <a:t>narrow</a:t>
              </a:r>
              <a:r>
                <a:rPr lang="pt-PT" sz="1600" dirty="0" smtClean="0"/>
                <a:t>, </a:t>
              </a:r>
              <a:r>
                <a:rPr lang="pt-PT" sz="1600" dirty="0" err="1" smtClean="0"/>
                <a:t>irregularly</a:t>
              </a:r>
              <a:r>
                <a:rPr lang="pt-PT" sz="1600" dirty="0" smtClean="0"/>
                <a:t> </a:t>
              </a:r>
              <a:r>
                <a:rPr lang="pt-PT" sz="1600" dirty="0" err="1"/>
                <a:t>shaped</a:t>
              </a:r>
              <a:r>
                <a:rPr lang="pt-PT" sz="1600" dirty="0"/>
                <a:t> </a:t>
              </a:r>
              <a:r>
                <a:rPr lang="pt-PT" sz="1600" dirty="0" err="1"/>
                <a:t>and</a:t>
              </a:r>
              <a:r>
                <a:rPr lang="pt-PT" sz="1600" dirty="0"/>
                <a:t> </a:t>
              </a:r>
              <a:r>
                <a:rPr lang="pt-PT" sz="1600" dirty="0" err="1" smtClean="0"/>
                <a:t>off-axis</a:t>
              </a:r>
              <a:r>
                <a:rPr lang="pt-PT" sz="1600" dirty="0" smtClean="0"/>
                <a:t> </a:t>
              </a:r>
              <a:r>
                <a:rPr lang="pt-PT" sz="1600" dirty="0" err="1" smtClean="0"/>
                <a:t>apertures</a:t>
              </a:r>
              <a:endParaRPr lang="pt-PT" sz="1600" dirty="0"/>
            </a:p>
          </p:txBody>
        </p:sp>
      </p:grpSp>
      <p:sp>
        <p:nvSpPr>
          <p:cNvPr id="19" name="Titel 1">
            <a:extLst>
              <a:ext uri="{FF2B5EF4-FFF2-40B4-BE49-F238E27FC236}">
                <a16:creationId xmlns:a16="http://schemas.microsoft.com/office/drawing/2014/main" xmlns="" id="{C8A294CF-5282-7244-8A14-475F1E650C84}"/>
              </a:ext>
            </a:extLst>
          </p:cNvPr>
          <p:cNvSpPr>
            <a:spLocks noGrp="1"/>
          </p:cNvSpPr>
          <p:nvPr>
            <p:ph type="title"/>
          </p:nvPr>
        </p:nvSpPr>
        <p:spPr>
          <a:xfrm>
            <a:off x="732682" y="0"/>
            <a:ext cx="7678636" cy="994172"/>
          </a:xfrm>
        </p:spPr>
        <p:txBody>
          <a:bodyPr>
            <a:noAutofit/>
          </a:bodyPr>
          <a:lstStyle/>
          <a:p>
            <a:pPr algn="ctr"/>
            <a:r>
              <a:rPr lang="pt-PT" sz="3200" b="1" dirty="0" err="1">
                <a:latin typeface="Lucida Sans" panose="020B0602030504020204" pitchFamily="34" charset="0"/>
                <a:cs typeface="Arial" panose="020B0604020202020204" pitchFamily="34" charset="0"/>
              </a:rPr>
              <a:t>What</a:t>
            </a:r>
            <a:r>
              <a:rPr lang="pt-PT" sz="3200" b="1" dirty="0">
                <a:latin typeface="Lucida Sans" panose="020B0602030504020204" pitchFamily="34" charset="0"/>
                <a:cs typeface="Arial" panose="020B0604020202020204" pitchFamily="34" charset="0"/>
              </a:rPr>
              <a:t> </a:t>
            </a:r>
            <a:r>
              <a:rPr lang="pt-PT" sz="3200" b="1" dirty="0" err="1">
                <a:latin typeface="Lucida Sans" panose="020B0602030504020204" pitchFamily="34" charset="0"/>
                <a:cs typeface="Arial" panose="020B0604020202020204" pitchFamily="34" charset="0"/>
              </a:rPr>
              <a:t>is</a:t>
            </a:r>
            <a:r>
              <a:rPr lang="pt-PT" sz="3200" b="1" dirty="0">
                <a:latin typeface="Lucida Sans" panose="020B0602030504020204" pitchFamily="34" charset="0"/>
                <a:cs typeface="Arial" panose="020B0604020202020204" pitchFamily="34" charset="0"/>
              </a:rPr>
              <a:t> a </a:t>
            </a:r>
            <a:r>
              <a:rPr lang="pt-PT" sz="3200" b="1" dirty="0" err="1">
                <a:latin typeface="Lucida Sans" panose="020B0602030504020204" pitchFamily="34" charset="0"/>
                <a:cs typeface="Arial" panose="020B0604020202020204" pitchFamily="34" charset="0"/>
              </a:rPr>
              <a:t>complex</a:t>
            </a:r>
            <a:r>
              <a:rPr lang="pt-PT" sz="3200" b="1" dirty="0">
                <a:latin typeface="Lucida Sans" panose="020B0602030504020204" pitchFamily="34" charset="0"/>
                <a:cs typeface="Arial" panose="020B0604020202020204" pitchFamily="34" charset="0"/>
              </a:rPr>
              <a:t> </a:t>
            </a:r>
            <a:r>
              <a:rPr lang="pt-PT" sz="3200" b="1" dirty="0" err="1">
                <a:latin typeface="Lucida Sans" panose="020B0602030504020204" pitchFamily="34" charset="0"/>
                <a:cs typeface="Arial" panose="020B0604020202020204" pitchFamily="34" charset="0"/>
              </a:rPr>
              <a:t>treatment</a:t>
            </a:r>
            <a:r>
              <a:rPr lang="pt-PT" sz="3200" b="1" dirty="0">
                <a:latin typeface="Lucida Sans" panose="020B0602030504020204" pitchFamily="34" charset="0"/>
                <a:cs typeface="Arial" panose="020B0604020202020204" pitchFamily="34" charset="0"/>
              </a:rPr>
              <a:t> </a:t>
            </a:r>
            <a:r>
              <a:rPr lang="pt-PT" sz="3200" b="1" dirty="0" err="1">
                <a:latin typeface="Lucida Sans" panose="020B0602030504020204" pitchFamily="34" charset="0"/>
                <a:cs typeface="Arial" panose="020B0604020202020204" pitchFamily="34" charset="0"/>
              </a:rPr>
              <a:t>plan</a:t>
            </a:r>
            <a:r>
              <a:rPr lang="pt-PT" sz="3200" b="1" dirty="0">
                <a:latin typeface="Lucida Sans" panose="020B0602030504020204" pitchFamily="34" charset="0"/>
                <a:cs typeface="Arial" panose="020B0604020202020204" pitchFamily="34" charset="0"/>
              </a:rPr>
              <a:t>?</a:t>
            </a:r>
          </a:p>
        </p:txBody>
      </p:sp>
      <p:pic>
        <p:nvPicPr>
          <p:cNvPr id="16" name="Imagem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5483" y="4315500"/>
            <a:ext cx="648517" cy="828000"/>
          </a:xfrm>
          <a:prstGeom prst="rect">
            <a:avLst/>
          </a:prstGeom>
        </p:spPr>
      </p:pic>
      <p:pic>
        <p:nvPicPr>
          <p:cNvPr id="6" name="Á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63914369"/>
      </p:ext>
    </p:extLst>
  </p:cSld>
  <p:clrMapOvr>
    <a:masterClrMapping/>
  </p:clrMapOvr>
  <mc:AlternateContent xmlns:mc="http://schemas.openxmlformats.org/markup-compatibility/2006" xmlns:p14="http://schemas.microsoft.com/office/powerpoint/2010/main">
    <mc:Choice Requires="p14">
      <p:transition spd="slow" p14:dur="2000" advTm="39137"/>
    </mc:Choice>
    <mc:Fallback xmlns="">
      <p:transition spd="slow" advTm="39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o 19"/>
          <p:cNvGrpSpPr/>
          <p:nvPr/>
        </p:nvGrpSpPr>
        <p:grpSpPr>
          <a:xfrm>
            <a:off x="977591" y="1697817"/>
            <a:ext cx="3872418" cy="2060312"/>
            <a:chOff x="1132113" y="3093663"/>
            <a:chExt cx="5783372" cy="3262690"/>
          </a:xfrm>
        </p:grpSpPr>
        <p:pic>
          <p:nvPicPr>
            <p:cNvPr id="21" name="Imagem 20"/>
            <p:cNvPicPr>
              <a:picLocks noChangeAspect="1"/>
            </p:cNvPicPr>
            <p:nvPr/>
          </p:nvPicPr>
          <p:blipFill>
            <a:blip r:embed="rId6"/>
            <a:stretch>
              <a:fillRect/>
            </a:stretch>
          </p:blipFill>
          <p:spPr>
            <a:xfrm>
              <a:off x="1132113" y="3093663"/>
              <a:ext cx="3773714" cy="3262690"/>
            </a:xfrm>
            <a:prstGeom prst="rect">
              <a:avLst/>
            </a:prstGeom>
          </p:spPr>
        </p:pic>
        <p:pic>
          <p:nvPicPr>
            <p:cNvPr id="22" name="Imagem 21"/>
            <p:cNvPicPr/>
            <p:nvPr/>
          </p:nvPicPr>
          <p:blipFill>
            <a:blip r:embed="rId7" cstate="print">
              <a:extLst>
                <a:ext uri="{28A0092B-C50C-407E-A947-70E740481C1C}">
                  <a14:useLocalDpi xmlns:a14="http://schemas.microsoft.com/office/drawing/2010/main" val="0"/>
                </a:ext>
              </a:extLst>
            </a:blip>
            <a:stretch>
              <a:fillRect/>
            </a:stretch>
          </p:blipFill>
          <p:spPr>
            <a:xfrm>
              <a:off x="4318970" y="3210657"/>
              <a:ext cx="2596515" cy="961390"/>
            </a:xfrm>
            <a:prstGeom prst="rect">
              <a:avLst/>
            </a:prstGeom>
          </p:spPr>
        </p:pic>
      </p:grpSp>
      <p:sp>
        <p:nvSpPr>
          <p:cNvPr id="3" name="Retângulo 2"/>
          <p:cNvSpPr/>
          <p:nvPr/>
        </p:nvSpPr>
        <p:spPr>
          <a:xfrm>
            <a:off x="789025" y="1099402"/>
            <a:ext cx="4637552" cy="400110"/>
          </a:xfrm>
          <a:prstGeom prst="rect">
            <a:avLst/>
          </a:prstGeom>
        </p:spPr>
        <p:txBody>
          <a:bodyPr wrap="none">
            <a:spAutoFit/>
          </a:bodyPr>
          <a:lstStyle/>
          <a:p>
            <a:r>
              <a:rPr lang="pt-PT" sz="2000" b="1" dirty="0" err="1" smtClean="0">
                <a:latin typeface="Calibri" panose="020F0502020204030204" pitchFamily="34" charset="0"/>
                <a:cs typeface="Calibri" panose="020F0502020204030204" pitchFamily="34" charset="0"/>
              </a:rPr>
              <a:t>Other</a:t>
            </a:r>
            <a:r>
              <a:rPr lang="pt-PT" sz="2000" b="1" dirty="0" smtClean="0">
                <a:latin typeface="Calibri" panose="020F0502020204030204" pitchFamily="34" charset="0"/>
                <a:cs typeface="Calibri" panose="020F0502020204030204" pitchFamily="34" charset="0"/>
              </a:rPr>
              <a:t> </a:t>
            </a:r>
            <a:r>
              <a:rPr lang="pt-PT" sz="2000" b="1" dirty="0" err="1" smtClean="0">
                <a:latin typeface="Calibri" panose="020F0502020204030204" pitchFamily="34" charset="0"/>
                <a:cs typeface="Calibri" panose="020F0502020204030204" pitchFamily="34" charset="0"/>
              </a:rPr>
              <a:t>technologies</a:t>
            </a:r>
            <a:r>
              <a:rPr lang="pt-PT" sz="2000" b="1" dirty="0" smtClean="0">
                <a:latin typeface="Calibri" panose="020F0502020204030204" pitchFamily="34" charset="0"/>
                <a:cs typeface="Calibri" panose="020F0502020204030204" pitchFamily="34" charset="0"/>
              </a:rPr>
              <a:t> </a:t>
            </a:r>
            <a:r>
              <a:rPr lang="pt-PT" sz="2000" b="1" dirty="0" err="1">
                <a:latin typeface="Calibri" panose="020F0502020204030204" pitchFamily="34" charset="0"/>
                <a:cs typeface="Calibri" panose="020F0502020204030204" pitchFamily="34" charset="0"/>
              </a:rPr>
              <a:t>such</a:t>
            </a:r>
            <a:r>
              <a:rPr lang="pt-PT" sz="2000" b="1" dirty="0">
                <a:latin typeface="Calibri" panose="020F0502020204030204" pitchFamily="34" charset="0"/>
                <a:cs typeface="Calibri" panose="020F0502020204030204" pitchFamily="34" charset="0"/>
              </a:rPr>
              <a:t> as </a:t>
            </a:r>
            <a:r>
              <a:rPr lang="pt-PT" sz="2000" b="1" dirty="0" err="1">
                <a:latin typeface="Calibri" panose="020F0502020204030204" pitchFamily="34" charset="0"/>
                <a:cs typeface="Calibri" panose="020F0502020204030204" pitchFamily="34" charset="0"/>
              </a:rPr>
              <a:t>Tomotherapy</a:t>
            </a:r>
            <a:r>
              <a:rPr lang="pt-PT" sz="2000" b="1" dirty="0">
                <a:latin typeface="Calibri" panose="020F0502020204030204" pitchFamily="34" charset="0"/>
                <a:cs typeface="Calibri" panose="020F0502020204030204" pitchFamily="34" charset="0"/>
              </a:rPr>
              <a:t>?</a:t>
            </a:r>
          </a:p>
        </p:txBody>
      </p:sp>
      <p:pic>
        <p:nvPicPr>
          <p:cNvPr id="12" name="Imagem 11"/>
          <p:cNvPicPr>
            <a:picLocks noChangeAspect="1"/>
          </p:cNvPicPr>
          <p:nvPr/>
        </p:nvPicPr>
        <p:blipFill>
          <a:blip r:embed="rId8"/>
          <a:stretch>
            <a:fillRect/>
          </a:stretch>
        </p:blipFill>
        <p:spPr>
          <a:xfrm>
            <a:off x="4238172" y="2838715"/>
            <a:ext cx="4462047" cy="1479742"/>
          </a:xfrm>
          <a:prstGeom prst="rect">
            <a:avLst/>
          </a:prstGeom>
        </p:spPr>
      </p:pic>
      <p:sp>
        <p:nvSpPr>
          <p:cNvPr id="9" name="Titel 1">
            <a:extLst>
              <a:ext uri="{FF2B5EF4-FFF2-40B4-BE49-F238E27FC236}">
                <a16:creationId xmlns:a16="http://schemas.microsoft.com/office/drawing/2014/main" xmlns="" id="{C8A294CF-5282-7244-8A14-475F1E650C84}"/>
              </a:ext>
            </a:extLst>
          </p:cNvPr>
          <p:cNvSpPr txBox="1">
            <a:spLocks/>
          </p:cNvSpPr>
          <p:nvPr/>
        </p:nvSpPr>
        <p:spPr>
          <a:xfrm>
            <a:off x="446048" y="0"/>
            <a:ext cx="8251905"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PT" sz="3200" b="1" dirty="0" err="1" smtClean="0">
                <a:latin typeface="Lucida Sans" panose="020B0602030504020204" pitchFamily="34" charset="0"/>
                <a:cs typeface="Arial" panose="020B0604020202020204" pitchFamily="34" charset="0"/>
              </a:rPr>
              <a:t>What</a:t>
            </a:r>
            <a:r>
              <a:rPr lang="pt-PT" sz="3200" b="1" dirty="0" smtClean="0">
                <a:latin typeface="Lucida Sans" panose="020B0602030504020204" pitchFamily="34" charset="0"/>
                <a:cs typeface="Arial" panose="020B0604020202020204" pitchFamily="34" charset="0"/>
              </a:rPr>
              <a:t> </a:t>
            </a:r>
            <a:r>
              <a:rPr lang="pt-PT" sz="3200" b="1" dirty="0" err="1" smtClean="0">
                <a:latin typeface="Lucida Sans" panose="020B0602030504020204" pitchFamily="34" charset="0"/>
                <a:cs typeface="Arial" panose="020B0604020202020204" pitchFamily="34" charset="0"/>
              </a:rPr>
              <a:t>is</a:t>
            </a:r>
            <a:r>
              <a:rPr lang="pt-PT" sz="3200" b="1" dirty="0" smtClean="0">
                <a:latin typeface="Lucida Sans" panose="020B0602030504020204" pitchFamily="34" charset="0"/>
                <a:cs typeface="Arial" panose="020B0604020202020204" pitchFamily="34" charset="0"/>
              </a:rPr>
              <a:t> a </a:t>
            </a:r>
            <a:r>
              <a:rPr lang="pt-PT" sz="3200" b="1" dirty="0" err="1" smtClean="0">
                <a:latin typeface="Lucida Sans" panose="020B0602030504020204" pitchFamily="34" charset="0"/>
                <a:cs typeface="Arial" panose="020B0604020202020204" pitchFamily="34" charset="0"/>
              </a:rPr>
              <a:t>complex</a:t>
            </a:r>
            <a:r>
              <a:rPr lang="pt-PT" sz="3200" b="1" dirty="0" smtClean="0">
                <a:latin typeface="Lucida Sans" panose="020B0602030504020204" pitchFamily="34" charset="0"/>
                <a:cs typeface="Arial" panose="020B0604020202020204" pitchFamily="34" charset="0"/>
              </a:rPr>
              <a:t> </a:t>
            </a:r>
            <a:r>
              <a:rPr lang="pt-PT" sz="3200" b="1" dirty="0" err="1" smtClean="0">
                <a:latin typeface="Lucida Sans" panose="020B0602030504020204" pitchFamily="34" charset="0"/>
                <a:cs typeface="Arial" panose="020B0604020202020204" pitchFamily="34" charset="0"/>
              </a:rPr>
              <a:t>treatment</a:t>
            </a:r>
            <a:r>
              <a:rPr lang="pt-PT" sz="3200" b="1" dirty="0" smtClean="0">
                <a:latin typeface="Lucida Sans" panose="020B0602030504020204" pitchFamily="34" charset="0"/>
                <a:cs typeface="Arial" panose="020B0604020202020204" pitchFamily="34" charset="0"/>
              </a:rPr>
              <a:t> </a:t>
            </a:r>
            <a:r>
              <a:rPr lang="pt-PT" sz="3200" b="1" dirty="0" err="1" smtClean="0">
                <a:latin typeface="Lucida Sans" panose="020B0602030504020204" pitchFamily="34" charset="0"/>
                <a:cs typeface="Arial" panose="020B0604020202020204" pitchFamily="34" charset="0"/>
              </a:rPr>
              <a:t>plan</a:t>
            </a:r>
            <a:r>
              <a:rPr lang="pt-PT" sz="3200" b="1" dirty="0" smtClean="0">
                <a:latin typeface="Lucida Sans" panose="020B0602030504020204" pitchFamily="34" charset="0"/>
                <a:cs typeface="Arial" panose="020B0604020202020204" pitchFamily="34" charset="0"/>
              </a:rPr>
              <a:t>?</a:t>
            </a:r>
            <a:endParaRPr lang="pt-PT" sz="3200" b="1" dirty="0">
              <a:latin typeface="Lucida Sans" panose="020B0602030504020204" pitchFamily="34" charset="0"/>
              <a:cs typeface="Arial" panose="020B0604020202020204" pitchFamily="34" charset="0"/>
            </a:endParaRPr>
          </a:p>
        </p:txBody>
      </p:sp>
      <p:pic>
        <p:nvPicPr>
          <p:cNvPr id="10" name="Imagem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95483" y="4315500"/>
            <a:ext cx="648517" cy="828000"/>
          </a:xfrm>
          <a:prstGeom prst="rect">
            <a:avLst/>
          </a:prstGeom>
        </p:spPr>
      </p:pic>
      <p:pic>
        <p:nvPicPr>
          <p:cNvPr id="5" name="Á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3790396482"/>
      </p:ext>
    </p:extLst>
  </p:cSld>
  <p:clrMapOvr>
    <a:masterClrMapping/>
  </p:clrMapOvr>
  <mc:AlternateContent xmlns:mc="http://schemas.openxmlformats.org/markup-compatibility/2006" xmlns:p14="http://schemas.microsoft.com/office/powerpoint/2010/main">
    <mc:Choice Requires="p14">
      <p:transition spd="slow" p14:dur="2000" advTm="32143"/>
    </mc:Choice>
    <mc:Fallback xmlns="">
      <p:transition spd="slow" advTm="32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6"/>
          <a:stretch>
            <a:fillRect/>
          </a:stretch>
        </p:blipFill>
        <p:spPr>
          <a:xfrm>
            <a:off x="7693512" y="190085"/>
            <a:ext cx="847241" cy="4869656"/>
          </a:xfrm>
          <a:prstGeom prst="rect">
            <a:avLst/>
          </a:prstGeom>
        </p:spPr>
      </p:pic>
      <p:sp>
        <p:nvSpPr>
          <p:cNvPr id="6" name="Titel 1">
            <a:extLst>
              <a:ext uri="{FF2B5EF4-FFF2-40B4-BE49-F238E27FC236}">
                <a16:creationId xmlns:a16="http://schemas.microsoft.com/office/drawing/2014/main" xmlns="" id="{C8A294CF-5282-7244-8A14-475F1E650C84}"/>
              </a:ext>
            </a:extLst>
          </p:cNvPr>
          <p:cNvSpPr txBox="1">
            <a:spLocks/>
          </p:cNvSpPr>
          <p:nvPr/>
        </p:nvSpPr>
        <p:spPr>
          <a:xfrm>
            <a:off x="781050" y="0"/>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BE" sz="3600" b="1" dirty="0" smtClean="0">
                <a:latin typeface="Lucida Sans" panose="020B0602030504020204" pitchFamily="34" charset="0"/>
                <a:cs typeface="Arial" panose="020B0604020202020204" pitchFamily="34" charset="0"/>
              </a:rPr>
              <a:t>Methods</a:t>
            </a:r>
            <a:endParaRPr lang="nl-BE" sz="3600" b="1" dirty="0">
              <a:latin typeface="Lucida Sans" panose="020B0602030504020204" pitchFamily="34" charset="0"/>
              <a:cs typeface="Arial" panose="020B0604020202020204" pitchFamily="34" charset="0"/>
            </a:endParaRPr>
          </a:p>
        </p:txBody>
      </p:sp>
      <p:sp>
        <p:nvSpPr>
          <p:cNvPr id="9" name="CaixaDeTexto 8"/>
          <p:cNvSpPr txBox="1"/>
          <p:nvPr/>
        </p:nvSpPr>
        <p:spPr>
          <a:xfrm>
            <a:off x="1220897" y="4831435"/>
            <a:ext cx="6460006" cy="194925"/>
          </a:xfrm>
          <a:prstGeom prst="rect">
            <a:avLst/>
          </a:prstGeom>
          <a:solidFill>
            <a:schemeClr val="bg1"/>
          </a:solidFill>
        </p:spPr>
        <p:txBody>
          <a:bodyPr wrap="square" rtlCol="0">
            <a:spAutoFit/>
          </a:bodyPr>
          <a:lstStyle/>
          <a:p>
            <a:pPr algn="ctr"/>
            <a:endParaRPr lang="pt-PT" sz="1000" baseline="30000" dirty="0"/>
          </a:p>
        </p:txBody>
      </p:sp>
      <p:sp>
        <p:nvSpPr>
          <p:cNvPr id="24" name="Retângulo 23"/>
          <p:cNvSpPr/>
          <p:nvPr/>
        </p:nvSpPr>
        <p:spPr>
          <a:xfrm>
            <a:off x="801555" y="989665"/>
            <a:ext cx="6639741" cy="900246"/>
          </a:xfrm>
          <a:prstGeom prst="rect">
            <a:avLst/>
          </a:prstGeom>
        </p:spPr>
        <p:txBody>
          <a:bodyPr wrap="square">
            <a:spAutoFit/>
          </a:bodyPr>
          <a:lstStyle/>
          <a:p>
            <a:pPr marL="144000" indent="-144000" algn="just">
              <a:spcBef>
                <a:spcPts val="0"/>
              </a:spcBef>
              <a:spcAft>
                <a:spcPts val="300"/>
              </a:spcAft>
              <a:buFont typeface="Wingdings" panose="05000000000000000000" pitchFamily="2" charset="2"/>
              <a:buChar char="§"/>
            </a:pPr>
            <a:r>
              <a:rPr lang="en-US" sz="1600" dirty="0"/>
              <a:t>6 complexity metrics were calculated from the planned </a:t>
            </a:r>
            <a:r>
              <a:rPr lang="en-US" sz="1600" dirty="0" err="1"/>
              <a:t>sinogram</a:t>
            </a:r>
            <a:r>
              <a:rPr lang="en-US" sz="1600" dirty="0"/>
              <a:t> of 100 head and neck HT </a:t>
            </a:r>
            <a:r>
              <a:rPr lang="en-US" sz="1600" dirty="0" smtClean="0"/>
              <a:t>plans </a:t>
            </a:r>
          </a:p>
          <a:p>
            <a:pPr algn="just">
              <a:spcBef>
                <a:spcPts val="0"/>
              </a:spcBef>
              <a:spcAft>
                <a:spcPts val="300"/>
              </a:spcAft>
            </a:pPr>
            <a:endParaRPr lang="en-US" dirty="0"/>
          </a:p>
        </p:txBody>
      </p:sp>
      <p:sp>
        <p:nvSpPr>
          <p:cNvPr id="28" name="Retângulo 27"/>
          <p:cNvSpPr/>
          <p:nvPr/>
        </p:nvSpPr>
        <p:spPr>
          <a:xfrm>
            <a:off x="829207" y="1358997"/>
            <a:ext cx="6583096" cy="369332"/>
          </a:xfrm>
          <a:prstGeom prst="rect">
            <a:avLst/>
          </a:prstGeom>
        </p:spPr>
        <p:txBody>
          <a:bodyPr wrap="square">
            <a:spAutoFit/>
          </a:bodyPr>
          <a:lstStyle/>
          <a:p>
            <a:pPr algn="just">
              <a:spcBef>
                <a:spcPts val="0"/>
              </a:spcBef>
              <a:spcAft>
                <a:spcPts val="300"/>
              </a:spcAft>
              <a:buFont typeface="Wingdings" panose="05000000000000000000" pitchFamily="2" charset="2"/>
              <a:buChar char="§"/>
            </a:pPr>
            <a:endParaRPr lang="en-US" dirty="0"/>
          </a:p>
        </p:txBody>
      </p:sp>
      <p:sp>
        <p:nvSpPr>
          <p:cNvPr id="29" name="Retângulo 28"/>
          <p:cNvSpPr/>
          <p:nvPr/>
        </p:nvSpPr>
        <p:spPr>
          <a:xfrm>
            <a:off x="7412303" y="0"/>
            <a:ext cx="1515797"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mc:AlternateContent xmlns:mc="http://schemas.openxmlformats.org/markup-compatibility/2006" xmlns:a14="http://schemas.microsoft.com/office/drawing/2010/main">
        <mc:Choice Requires="a14">
          <p:sp>
            <p:nvSpPr>
              <p:cNvPr id="30" name="Retângulo 29"/>
              <p:cNvSpPr/>
              <p:nvPr/>
            </p:nvSpPr>
            <p:spPr>
              <a:xfrm>
                <a:off x="900708" y="1639873"/>
                <a:ext cx="3731342" cy="475130"/>
              </a:xfrm>
              <a:prstGeom prst="rect">
                <a:avLst/>
              </a:prstGeom>
            </p:spPr>
            <p:txBody>
              <a:bodyPr wrap="none">
                <a:spAutoFit/>
              </a:bodyPr>
              <a:lstStyle/>
              <a:p>
                <a:pPr marL="360000" indent="-144000" algn="just">
                  <a:spcBef>
                    <a:spcPts val="0"/>
                  </a:spcBef>
                  <a:spcAft>
                    <a:spcPts val="300"/>
                  </a:spcAft>
                  <a:buFontTx/>
                  <a:buChar char="-"/>
                </a:pPr>
                <a:r>
                  <a:rPr lang="en-US" sz="1600" dirty="0" smtClean="0"/>
                  <a:t>the modulation factor (MF) = </a:t>
                </a:r>
                <a14:m>
                  <m:oMath xmlns:m="http://schemas.openxmlformats.org/officeDocument/2006/math">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pt-PT" sz="1600" i="1">
                                <a:latin typeface="Cambria Math" panose="02040503050406030204" pitchFamily="18" charset="0"/>
                              </a:rPr>
                              <m:t>𝐿𝑂𝑇</m:t>
                            </m:r>
                          </m:e>
                          <m:sub>
                            <m:r>
                              <a:rPr lang="pt-PT" sz="1600" i="1">
                                <a:latin typeface="Cambria Math" panose="02040503050406030204" pitchFamily="18" charset="0"/>
                              </a:rPr>
                              <m:t>𝑚𝑎𝑥</m:t>
                            </m:r>
                          </m:sub>
                        </m:sSub>
                      </m:num>
                      <m:den>
                        <m:sSub>
                          <m:sSubPr>
                            <m:ctrlPr>
                              <a:rPr lang="en-US" sz="1600" i="1">
                                <a:latin typeface="Cambria Math" panose="02040503050406030204" pitchFamily="18" charset="0"/>
                              </a:rPr>
                            </m:ctrlPr>
                          </m:sSubPr>
                          <m:e>
                            <m:r>
                              <a:rPr lang="pt-PT" sz="1600" i="1">
                                <a:latin typeface="Cambria Math" panose="02040503050406030204" pitchFamily="18" charset="0"/>
                              </a:rPr>
                              <m:t>𝐿𝑂𝑇</m:t>
                            </m:r>
                          </m:e>
                          <m:sub>
                            <m:r>
                              <a:rPr lang="pt-PT" sz="1600" i="1">
                                <a:latin typeface="Cambria Math" panose="02040503050406030204" pitchFamily="18" charset="0"/>
                              </a:rPr>
                              <m:t>𝑚𝑒𝑎𝑛</m:t>
                            </m:r>
                          </m:sub>
                        </m:sSub>
                      </m:den>
                    </m:f>
                  </m:oMath>
                </a14:m>
                <a:endParaRPr lang="en-US" sz="1600" dirty="0"/>
              </a:p>
            </p:txBody>
          </p:sp>
        </mc:Choice>
        <mc:Fallback xmlns="">
          <p:sp>
            <p:nvSpPr>
              <p:cNvPr id="30" name="Retângulo 29"/>
              <p:cNvSpPr>
                <a:spLocks noRot="1" noChangeAspect="1" noMove="1" noResize="1" noEditPoints="1" noAdjustHandles="1" noChangeArrowheads="1" noChangeShapeType="1" noTextEdit="1"/>
              </p:cNvSpPr>
              <p:nvPr/>
            </p:nvSpPr>
            <p:spPr>
              <a:xfrm>
                <a:off x="900708" y="1639873"/>
                <a:ext cx="3731342" cy="475130"/>
              </a:xfrm>
              <a:prstGeom prst="rect">
                <a:avLst/>
              </a:prstGeom>
              <a:blipFill rotWithShape="0">
                <a:blip r:embed="rId7"/>
                <a:stretch>
                  <a:fillRect/>
                </a:stretch>
              </a:blipFill>
            </p:spPr>
            <p:txBody>
              <a:bodyPr/>
              <a:lstStyle/>
              <a:p>
                <a:r>
                  <a:rPr lang="pt-PT">
                    <a:noFill/>
                  </a:rPr>
                  <a:t> </a:t>
                </a:r>
              </a:p>
            </p:txBody>
          </p:sp>
        </mc:Fallback>
      </mc:AlternateContent>
      <p:sp>
        <p:nvSpPr>
          <p:cNvPr id="31" name="Retângulo 30"/>
          <p:cNvSpPr/>
          <p:nvPr/>
        </p:nvSpPr>
        <p:spPr>
          <a:xfrm>
            <a:off x="900708" y="2129461"/>
            <a:ext cx="1806200" cy="338554"/>
          </a:xfrm>
          <a:prstGeom prst="rect">
            <a:avLst/>
          </a:prstGeom>
        </p:spPr>
        <p:txBody>
          <a:bodyPr wrap="none">
            <a:spAutoFit/>
          </a:bodyPr>
          <a:lstStyle/>
          <a:p>
            <a:pPr marL="360000" indent="-144000" algn="just">
              <a:spcBef>
                <a:spcPts val="0"/>
              </a:spcBef>
              <a:spcAft>
                <a:spcPts val="300"/>
              </a:spcAft>
              <a:buFontTx/>
              <a:buChar char="-"/>
            </a:pPr>
            <a:r>
              <a:rPr lang="en-US" sz="1600" dirty="0"/>
              <a:t>%LOT &lt; 100 </a:t>
            </a:r>
            <a:r>
              <a:rPr lang="en-US" sz="1600" dirty="0" err="1" smtClean="0"/>
              <a:t>ms</a:t>
            </a:r>
            <a:endParaRPr lang="en-US" sz="1600" dirty="0"/>
          </a:p>
        </p:txBody>
      </p:sp>
      <p:sp>
        <p:nvSpPr>
          <p:cNvPr id="33" name="Retângulo 32"/>
          <p:cNvSpPr/>
          <p:nvPr/>
        </p:nvSpPr>
        <p:spPr>
          <a:xfrm>
            <a:off x="900708" y="2857784"/>
            <a:ext cx="4285944" cy="1490152"/>
          </a:xfrm>
          <a:prstGeom prst="rect">
            <a:avLst/>
          </a:prstGeom>
        </p:spPr>
        <p:txBody>
          <a:bodyPr wrap="square">
            <a:spAutoFit/>
          </a:bodyPr>
          <a:lstStyle/>
          <a:p>
            <a:pPr marL="360000" indent="-144000">
              <a:spcAft>
                <a:spcPts val="600"/>
              </a:spcAft>
              <a:buFontTx/>
              <a:buChar char="-"/>
            </a:pPr>
            <a:r>
              <a:rPr lang="en-US" sz="1600" dirty="0"/>
              <a:t>indices to assess the leaf open time </a:t>
            </a:r>
            <a:r>
              <a:rPr lang="en-US" sz="1600" dirty="0" smtClean="0"/>
              <a:t>variations in the </a:t>
            </a:r>
            <a:r>
              <a:rPr lang="en-US" sz="1600" dirty="0" err="1" smtClean="0"/>
              <a:t>sinogram</a:t>
            </a:r>
            <a:r>
              <a:rPr lang="en-US" sz="1600" dirty="0" smtClean="0"/>
              <a:t>, adapted for HT</a:t>
            </a:r>
            <a:r>
              <a:rPr lang="en-US" sz="1600" baseline="30000" dirty="0" smtClean="0"/>
              <a:t>1</a:t>
            </a:r>
            <a:r>
              <a:rPr lang="en-US" sz="1600" dirty="0" smtClean="0"/>
              <a:t>:</a:t>
            </a:r>
          </a:p>
          <a:p>
            <a:pPr marL="216000" algn="just">
              <a:spcBef>
                <a:spcPts val="0"/>
              </a:spcBef>
              <a:spcAft>
                <a:spcPts val="400"/>
              </a:spcAft>
            </a:pPr>
            <a:r>
              <a:rPr lang="en-US" sz="1600" dirty="0"/>
              <a:t>	</a:t>
            </a:r>
            <a:r>
              <a:rPr lang="en-US" sz="1600" dirty="0" smtClean="0"/>
              <a:t>LOTV: </a:t>
            </a:r>
            <a:r>
              <a:rPr lang="en-US" sz="1400" dirty="0" smtClean="0"/>
              <a:t>Leaf Open Time Variability</a:t>
            </a:r>
          </a:p>
          <a:p>
            <a:pPr marL="216000" algn="just">
              <a:spcBef>
                <a:spcPts val="0"/>
              </a:spcBef>
              <a:spcAft>
                <a:spcPts val="400"/>
              </a:spcAft>
            </a:pPr>
            <a:r>
              <a:rPr lang="en-US" sz="1600" dirty="0"/>
              <a:t>	</a:t>
            </a:r>
            <a:r>
              <a:rPr lang="en-US" sz="1600" dirty="0" smtClean="0"/>
              <a:t>PSTV: </a:t>
            </a:r>
            <a:r>
              <a:rPr lang="en-US" sz="1400" dirty="0" smtClean="0"/>
              <a:t>Plan Time </a:t>
            </a:r>
            <a:r>
              <a:rPr lang="en-US" sz="1400" dirty="0" err="1" smtClean="0"/>
              <a:t>Sinogram</a:t>
            </a:r>
            <a:r>
              <a:rPr lang="en-US" sz="1400" dirty="0" smtClean="0"/>
              <a:t> Variation </a:t>
            </a:r>
            <a:r>
              <a:rPr lang="en-US" sz="1600" dirty="0"/>
              <a:t>	</a:t>
            </a:r>
            <a:endParaRPr lang="en-US" sz="1600" dirty="0" smtClean="0"/>
          </a:p>
          <a:p>
            <a:pPr marL="216000" algn="just">
              <a:spcBef>
                <a:spcPts val="0"/>
              </a:spcBef>
              <a:spcAft>
                <a:spcPts val="300"/>
              </a:spcAft>
            </a:pPr>
            <a:r>
              <a:rPr lang="en-US" sz="1600" dirty="0"/>
              <a:t>	</a:t>
            </a:r>
            <a:r>
              <a:rPr lang="en-US" sz="1600" dirty="0" smtClean="0"/>
              <a:t>MI:</a:t>
            </a:r>
            <a:r>
              <a:rPr lang="en-US" sz="1400" dirty="0" smtClean="0"/>
              <a:t> Modulation Index</a:t>
            </a:r>
            <a:endParaRPr lang="en-US" sz="1400" dirty="0"/>
          </a:p>
        </p:txBody>
      </p:sp>
      <p:pic>
        <p:nvPicPr>
          <p:cNvPr id="35" name="Imagem 34"/>
          <p:cNvPicPr>
            <a:picLocks noChangeAspect="1"/>
          </p:cNvPicPr>
          <p:nvPr/>
        </p:nvPicPr>
        <p:blipFill>
          <a:blip r:embed="rId8"/>
          <a:stretch>
            <a:fillRect/>
          </a:stretch>
        </p:blipFill>
        <p:spPr>
          <a:xfrm>
            <a:off x="4959056" y="1527764"/>
            <a:ext cx="3807061" cy="2857500"/>
          </a:xfrm>
          <a:prstGeom prst="rect">
            <a:avLst/>
          </a:prstGeom>
        </p:spPr>
      </p:pic>
      <p:sp>
        <p:nvSpPr>
          <p:cNvPr id="22" name="Retângulo 21"/>
          <p:cNvSpPr/>
          <p:nvPr/>
        </p:nvSpPr>
        <p:spPr>
          <a:xfrm>
            <a:off x="5458662" y="1912759"/>
            <a:ext cx="846000" cy="21600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3" name="Retângulo 22"/>
          <p:cNvSpPr/>
          <p:nvPr/>
        </p:nvSpPr>
        <p:spPr>
          <a:xfrm>
            <a:off x="8096494" y="1910515"/>
            <a:ext cx="180000" cy="21600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7" name="Retângulo 36"/>
          <p:cNvSpPr/>
          <p:nvPr/>
        </p:nvSpPr>
        <p:spPr>
          <a:xfrm>
            <a:off x="900708" y="2504773"/>
            <a:ext cx="1971309" cy="338554"/>
          </a:xfrm>
          <a:prstGeom prst="rect">
            <a:avLst/>
          </a:prstGeom>
        </p:spPr>
        <p:txBody>
          <a:bodyPr wrap="none">
            <a:spAutoFit/>
          </a:bodyPr>
          <a:lstStyle/>
          <a:p>
            <a:pPr marL="360000" indent="-144000" algn="just">
              <a:spcBef>
                <a:spcPts val="0"/>
              </a:spcBef>
              <a:spcAft>
                <a:spcPts val="300"/>
              </a:spcAft>
              <a:buFontTx/>
              <a:buChar char="-"/>
            </a:pPr>
            <a:r>
              <a:rPr lang="en-US" sz="1600" dirty="0"/>
              <a:t>%LOT &gt; pT-20 </a:t>
            </a:r>
            <a:r>
              <a:rPr lang="en-US" sz="1600" dirty="0" err="1"/>
              <a:t>ms</a:t>
            </a:r>
            <a:endParaRPr lang="en-US" sz="1600" dirty="0"/>
          </a:p>
        </p:txBody>
      </p:sp>
      <p:sp>
        <p:nvSpPr>
          <p:cNvPr id="2" name="Retângulo 1"/>
          <p:cNvSpPr/>
          <p:nvPr/>
        </p:nvSpPr>
        <p:spPr>
          <a:xfrm>
            <a:off x="1112717" y="4618909"/>
            <a:ext cx="7372599" cy="261610"/>
          </a:xfrm>
          <a:prstGeom prst="rect">
            <a:avLst/>
          </a:prstGeom>
        </p:spPr>
        <p:txBody>
          <a:bodyPr wrap="square">
            <a:spAutoFit/>
          </a:bodyPr>
          <a:lstStyle/>
          <a:p>
            <a:pPr marL="63450"/>
            <a:r>
              <a:rPr lang="pt-PT" sz="1050" baseline="30000" dirty="0"/>
              <a:t>1</a:t>
            </a:r>
            <a:r>
              <a:rPr lang="pt-PT" sz="1050" dirty="0"/>
              <a:t> Santos T, </a:t>
            </a:r>
            <a:r>
              <a:rPr lang="pt-PT" sz="1050" dirty="0" err="1"/>
              <a:t>et</a:t>
            </a:r>
            <a:r>
              <a:rPr lang="pt-PT" sz="1050" dirty="0"/>
              <a:t> al. </a:t>
            </a:r>
            <a:r>
              <a:rPr lang="pt-PT" sz="1050" dirty="0" err="1"/>
              <a:t>On</a:t>
            </a:r>
            <a:r>
              <a:rPr lang="pt-PT" sz="1050" dirty="0"/>
              <a:t> </a:t>
            </a:r>
            <a:r>
              <a:rPr lang="pt-PT" sz="1050" dirty="0" err="1"/>
              <a:t>the</a:t>
            </a:r>
            <a:r>
              <a:rPr lang="pt-PT" sz="1050" dirty="0"/>
              <a:t> </a:t>
            </a:r>
            <a:r>
              <a:rPr lang="pt-PT" sz="1050" dirty="0" err="1"/>
              <a:t>complexity</a:t>
            </a:r>
            <a:r>
              <a:rPr lang="pt-PT" sz="1050" dirty="0"/>
              <a:t> </a:t>
            </a:r>
            <a:r>
              <a:rPr lang="pt-PT" sz="1050" dirty="0" err="1"/>
              <a:t>of</a:t>
            </a:r>
            <a:r>
              <a:rPr lang="pt-PT" sz="1050" dirty="0"/>
              <a:t> </a:t>
            </a:r>
            <a:r>
              <a:rPr lang="pt-PT" sz="1050" dirty="0" err="1"/>
              <a:t>helical</a:t>
            </a:r>
            <a:r>
              <a:rPr lang="pt-PT" sz="1050" dirty="0"/>
              <a:t> </a:t>
            </a:r>
            <a:r>
              <a:rPr lang="pt-PT" sz="1050" dirty="0" err="1"/>
              <a:t>tomotherapy</a:t>
            </a:r>
            <a:r>
              <a:rPr lang="pt-PT" sz="1050" dirty="0"/>
              <a:t> </a:t>
            </a:r>
            <a:r>
              <a:rPr lang="pt-PT" sz="1050" dirty="0" err="1"/>
              <a:t>treatment</a:t>
            </a:r>
            <a:r>
              <a:rPr lang="pt-PT" sz="1050" dirty="0"/>
              <a:t> </a:t>
            </a:r>
            <a:r>
              <a:rPr lang="pt-PT" sz="1050" dirty="0" err="1"/>
              <a:t>plans</a:t>
            </a:r>
            <a:r>
              <a:rPr lang="pt-PT" sz="1050" dirty="0"/>
              <a:t>. J. </a:t>
            </a:r>
            <a:r>
              <a:rPr lang="pt-PT" sz="1050" dirty="0" err="1"/>
              <a:t>Appl</a:t>
            </a:r>
            <a:r>
              <a:rPr lang="pt-PT" sz="1050" dirty="0"/>
              <a:t>. </a:t>
            </a:r>
            <a:r>
              <a:rPr lang="pt-PT" sz="1050" dirty="0" err="1"/>
              <a:t>Clin</a:t>
            </a:r>
            <a:r>
              <a:rPr lang="pt-PT" sz="1050" dirty="0"/>
              <a:t>. </a:t>
            </a:r>
            <a:r>
              <a:rPr lang="pt-PT" sz="1050" dirty="0" err="1"/>
              <a:t>Med</a:t>
            </a:r>
            <a:r>
              <a:rPr lang="pt-PT" sz="1050" dirty="0"/>
              <a:t>. </a:t>
            </a:r>
            <a:r>
              <a:rPr lang="pt-PT" sz="1050" dirty="0" err="1"/>
              <a:t>Phys</a:t>
            </a:r>
            <a:r>
              <a:rPr lang="pt-PT" sz="1050" dirty="0"/>
              <a:t>. 21:7 (2020) 107-118</a:t>
            </a:r>
          </a:p>
        </p:txBody>
      </p:sp>
      <p:pic>
        <p:nvPicPr>
          <p:cNvPr id="7" name="Á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722513155"/>
      </p:ext>
    </p:extLst>
  </p:cSld>
  <p:clrMapOvr>
    <a:masterClrMapping/>
  </p:clrMapOvr>
  <mc:AlternateContent xmlns:mc="http://schemas.openxmlformats.org/markup-compatibility/2006">
    <mc:Choice xmlns:p14="http://schemas.microsoft.com/office/powerpoint/2010/main" Requires="p14">
      <p:transition spd="slow" p14:dur="2000" advTm="93591"/>
    </mc:Choice>
    <mc:Fallback>
      <p:transition spd="slow" advTm="93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1000"/>
                                        <p:tgtEl>
                                          <p:spTgt spid="37"/>
                                        </p:tgtEl>
                                      </p:cBhvr>
                                    </p:animEffect>
                                    <p:anim calcmode="lin" valueType="num">
                                      <p:cBhvr>
                                        <p:cTn id="49" dur="1000" fill="hold"/>
                                        <p:tgtEl>
                                          <p:spTgt spid="37"/>
                                        </p:tgtEl>
                                        <p:attrNameLst>
                                          <p:attrName>ppt_x</p:attrName>
                                        </p:attrNameLst>
                                      </p:cBhvr>
                                      <p:tavLst>
                                        <p:tav tm="0">
                                          <p:val>
                                            <p:strVal val="#ppt_x"/>
                                          </p:val>
                                        </p:tav>
                                        <p:tav tm="100000">
                                          <p:val>
                                            <p:strVal val="#ppt_x"/>
                                          </p:val>
                                        </p:tav>
                                      </p:tavLst>
                                    </p:anim>
                                    <p:anim calcmode="lin" valueType="num">
                                      <p:cBhvr>
                                        <p:cTn id="5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1000"/>
                                        <p:tgtEl>
                                          <p:spTgt spid="33"/>
                                        </p:tgtEl>
                                      </p:cBhvr>
                                    </p:animEffect>
                                    <p:anim calcmode="lin" valueType="num">
                                      <p:cBhvr>
                                        <p:cTn id="61" dur="1000" fill="hold"/>
                                        <p:tgtEl>
                                          <p:spTgt spid="33"/>
                                        </p:tgtEl>
                                        <p:attrNameLst>
                                          <p:attrName>ppt_x</p:attrName>
                                        </p:attrNameLst>
                                      </p:cBhvr>
                                      <p:tavLst>
                                        <p:tav tm="0">
                                          <p:val>
                                            <p:strVal val="#ppt_x"/>
                                          </p:val>
                                        </p:tav>
                                        <p:tav tm="100000">
                                          <p:val>
                                            <p:strVal val="#ppt_x"/>
                                          </p:val>
                                        </p:tav>
                                      </p:tavLst>
                                    </p:anim>
                                    <p:anim calcmode="lin" valueType="num">
                                      <p:cBhvr>
                                        <p:cTn id="62" dur="1000" fill="hold"/>
                                        <p:tgtEl>
                                          <p:spTgt spid="33"/>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1000"/>
                                        <p:tgtEl>
                                          <p:spTgt spid="2"/>
                                        </p:tgtEl>
                                      </p:cBhvr>
                                    </p:animEffect>
                                    <p:anim calcmode="lin" valueType="num">
                                      <p:cBhvr>
                                        <p:cTn id="66" dur="1000" fill="hold"/>
                                        <p:tgtEl>
                                          <p:spTgt spid="2"/>
                                        </p:tgtEl>
                                        <p:attrNameLst>
                                          <p:attrName>ppt_x</p:attrName>
                                        </p:attrNameLst>
                                      </p:cBhvr>
                                      <p:tavLst>
                                        <p:tav tm="0">
                                          <p:val>
                                            <p:strVal val="#ppt_x"/>
                                          </p:val>
                                        </p:tav>
                                        <p:tav tm="100000">
                                          <p:val>
                                            <p:strVal val="#ppt_x"/>
                                          </p:val>
                                        </p:tav>
                                      </p:tavLst>
                                    </p:anim>
                                    <p:anim calcmode="lin" valueType="num">
                                      <p:cBhvr>
                                        <p:cTn id="6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7"/>
                </p:tgtEl>
              </p:cMediaNode>
            </p:audio>
          </p:childTnLst>
        </p:cTn>
      </p:par>
    </p:tnLst>
    <p:bldLst>
      <p:bldP spid="29" grpId="0" animBg="1"/>
      <p:bldP spid="30" grpId="0"/>
      <p:bldP spid="31" grpId="0"/>
      <p:bldP spid="33" grpId="0"/>
      <p:bldP spid="22" grpId="0" animBg="1"/>
      <p:bldP spid="23" grpId="0" animBg="1"/>
      <p:bldP spid="3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8A294CF-5282-7244-8A14-475F1E650C84}"/>
              </a:ext>
            </a:extLst>
          </p:cNvPr>
          <p:cNvSpPr>
            <a:spLocks noGrp="1"/>
          </p:cNvSpPr>
          <p:nvPr>
            <p:ph type="title"/>
          </p:nvPr>
        </p:nvSpPr>
        <p:spPr>
          <a:xfrm>
            <a:off x="628650" y="0"/>
            <a:ext cx="7886700" cy="994172"/>
          </a:xfrm>
        </p:spPr>
        <p:txBody>
          <a:bodyPr>
            <a:normAutofit/>
          </a:bodyPr>
          <a:lstStyle/>
          <a:p>
            <a:pPr algn="ctr">
              <a:spcAft>
                <a:spcPts val="1200"/>
              </a:spcAft>
            </a:pPr>
            <a:r>
              <a:rPr lang="nl-BE" sz="3600" b="1" dirty="0" smtClean="0">
                <a:latin typeface="Lucida Sans" panose="020B0602030504020204" pitchFamily="34" charset="0"/>
                <a:cs typeface="Arial" panose="020B0604020202020204" pitchFamily="34" charset="0"/>
              </a:rPr>
              <a:t>Methods</a:t>
            </a:r>
            <a:endParaRPr lang="nl-BE" sz="2800" b="1" u="sng" dirty="0">
              <a:latin typeface="Lucida Sans" panose="020B0602030504020204" pitchFamily="34" charset="0"/>
              <a:cs typeface="Arial" panose="020B0604020202020204" pitchFamily="34" charset="0"/>
            </a:endParaRPr>
          </a:p>
        </p:txBody>
      </p:sp>
      <p:sp>
        <p:nvSpPr>
          <p:cNvPr id="16" name="Retângulo 15"/>
          <p:cNvSpPr/>
          <p:nvPr/>
        </p:nvSpPr>
        <p:spPr>
          <a:xfrm>
            <a:off x="255744" y="1219869"/>
            <a:ext cx="4981818" cy="830997"/>
          </a:xfrm>
          <a:prstGeom prst="rect">
            <a:avLst/>
          </a:prstGeom>
        </p:spPr>
        <p:txBody>
          <a:bodyPr wrap="square">
            <a:spAutoFit/>
          </a:bodyPr>
          <a:lstStyle/>
          <a:p>
            <a:pPr marL="285750" lvl="0" indent="-216000" algn="just" defTabSz="914400">
              <a:spcAft>
                <a:spcPts val="1200"/>
              </a:spcAft>
              <a:buFont typeface="Wingdings" panose="05000000000000000000" pitchFamily="2" charset="2"/>
              <a:buChar char="§"/>
              <a:defRPr/>
            </a:pPr>
            <a:r>
              <a:rPr lang="en-US" sz="1600" dirty="0" smtClean="0"/>
              <a:t>Dosimetry </a:t>
            </a:r>
            <a:r>
              <a:rPr lang="en-US" sz="1600" dirty="0"/>
              <a:t>Check </a:t>
            </a:r>
            <a:r>
              <a:rPr lang="en-US" sz="1600" dirty="0" smtClean="0"/>
              <a:t>software (Math Resolutions, USA)  in pre-treatment mode was </a:t>
            </a:r>
            <a:r>
              <a:rPr lang="en-US" sz="1600" dirty="0"/>
              <a:t>used to reconstruct the measured dose distribution from the </a:t>
            </a:r>
            <a:r>
              <a:rPr lang="en-US" sz="1600" dirty="0" smtClean="0"/>
              <a:t>detector signal. </a:t>
            </a:r>
          </a:p>
        </p:txBody>
      </p:sp>
      <p:grpSp>
        <p:nvGrpSpPr>
          <p:cNvPr id="9" name="Grupo 8"/>
          <p:cNvGrpSpPr>
            <a:grpSpLocks noChangeAspect="1"/>
          </p:cNvGrpSpPr>
          <p:nvPr/>
        </p:nvGrpSpPr>
        <p:grpSpPr>
          <a:xfrm>
            <a:off x="5474224" y="1365553"/>
            <a:ext cx="3002326" cy="3142252"/>
            <a:chOff x="1740921" y="155176"/>
            <a:chExt cx="3853298" cy="4032884"/>
          </a:xfrm>
        </p:grpSpPr>
        <p:pic>
          <p:nvPicPr>
            <p:cNvPr id="11" name="Imagem 10" descr="C:\Users\Utilizador\Desktop\dc.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0921" y="155176"/>
              <a:ext cx="3714750" cy="4032884"/>
            </a:xfrm>
            <a:prstGeom prst="rect">
              <a:avLst/>
            </a:prstGeom>
            <a:noFill/>
            <a:ln>
              <a:noFill/>
            </a:ln>
          </p:spPr>
        </p:pic>
        <p:pic>
          <p:nvPicPr>
            <p:cNvPr id="14" name="Image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2939" y="2399754"/>
              <a:ext cx="1761280" cy="1544703"/>
            </a:xfrm>
            <a:prstGeom prst="rect">
              <a:avLst/>
            </a:prstGeom>
          </p:spPr>
        </p:pic>
      </p:grpSp>
      <p:pic>
        <p:nvPicPr>
          <p:cNvPr id="17" name="Imagem 16"/>
          <p:cNvPicPr>
            <a:picLocks noChangeAspect="1"/>
          </p:cNvPicPr>
          <p:nvPr/>
        </p:nvPicPr>
        <p:blipFill>
          <a:blip r:embed="rId8"/>
          <a:stretch>
            <a:fillRect/>
          </a:stretch>
        </p:blipFill>
        <p:spPr>
          <a:xfrm>
            <a:off x="5432020" y="1240971"/>
            <a:ext cx="737196" cy="703352"/>
          </a:xfrm>
          <a:prstGeom prst="rect">
            <a:avLst/>
          </a:prstGeom>
        </p:spPr>
      </p:pic>
      <p:pic>
        <p:nvPicPr>
          <p:cNvPr id="10" name="Imagem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95483" y="4315500"/>
            <a:ext cx="648517" cy="828000"/>
          </a:xfrm>
          <a:prstGeom prst="rect">
            <a:avLst/>
          </a:prstGeom>
        </p:spPr>
      </p:pic>
      <p:sp>
        <p:nvSpPr>
          <p:cNvPr id="3" name="Retângulo 2"/>
          <p:cNvSpPr/>
          <p:nvPr/>
        </p:nvSpPr>
        <p:spPr>
          <a:xfrm>
            <a:off x="255744" y="3869879"/>
            <a:ext cx="4982400" cy="830997"/>
          </a:xfrm>
          <a:prstGeom prst="rect">
            <a:avLst/>
          </a:prstGeom>
        </p:spPr>
        <p:txBody>
          <a:bodyPr>
            <a:spAutoFit/>
          </a:bodyPr>
          <a:lstStyle/>
          <a:p>
            <a:pPr marL="285750" indent="-216000" algn="just" defTabSz="914400">
              <a:buFont typeface="Wingdings" panose="05000000000000000000" pitchFamily="2" charset="2"/>
              <a:buChar char="§"/>
              <a:defRPr/>
            </a:pPr>
            <a:r>
              <a:rPr lang="en-US" sz="1600" dirty="0">
                <a:ea typeface="Calibri" panose="020F0502020204030204" pitchFamily="34" charset="0"/>
                <a:cs typeface="Arial" panose="020B0604020202020204" pitchFamily="34" charset="0"/>
              </a:rPr>
              <a:t>The correlation between the complexity metrics and the pre-treatment verification results was investigated using the Spearman’s rank correlation coefficients </a:t>
            </a:r>
            <a:r>
              <a:rPr lang="en-US" sz="1600" dirty="0" err="1">
                <a:ea typeface="Calibri" panose="020F0502020204030204" pitchFamily="34" charset="0"/>
                <a:cs typeface="Arial" panose="020B0604020202020204" pitchFamily="34" charset="0"/>
              </a:rPr>
              <a:t>r</a:t>
            </a:r>
            <a:r>
              <a:rPr lang="en-US" sz="1600" baseline="-25000" dirty="0" err="1">
                <a:ea typeface="Calibri" panose="020F0502020204030204" pitchFamily="34" charset="0"/>
                <a:cs typeface="Arial" panose="020B0604020202020204" pitchFamily="34" charset="0"/>
              </a:rPr>
              <a:t>s</a:t>
            </a:r>
            <a:r>
              <a:rPr lang="en-US" sz="1600" dirty="0">
                <a:ea typeface="Calibri" panose="020F0502020204030204" pitchFamily="34" charset="0"/>
                <a:cs typeface="Arial" panose="020B0604020202020204" pitchFamily="34" charset="0"/>
              </a:rPr>
              <a:t>. </a:t>
            </a:r>
          </a:p>
        </p:txBody>
      </p:sp>
      <p:sp>
        <p:nvSpPr>
          <p:cNvPr id="4" name="Retângulo 3"/>
          <p:cNvSpPr/>
          <p:nvPr/>
        </p:nvSpPr>
        <p:spPr>
          <a:xfrm>
            <a:off x="255744" y="2060126"/>
            <a:ext cx="4982400" cy="1800493"/>
          </a:xfrm>
          <a:prstGeom prst="rect">
            <a:avLst/>
          </a:prstGeom>
        </p:spPr>
        <p:txBody>
          <a:bodyPr>
            <a:spAutoFit/>
          </a:bodyPr>
          <a:lstStyle/>
          <a:p>
            <a:pPr marL="285750" lvl="0" indent="-216000" algn="just" defTabSz="914400">
              <a:spcAft>
                <a:spcPts val="600"/>
              </a:spcAft>
              <a:buFont typeface="Wingdings" panose="05000000000000000000" pitchFamily="2" charset="2"/>
              <a:buChar char="§"/>
              <a:defRPr/>
            </a:pPr>
            <a:r>
              <a:rPr lang="en-US" sz="1600" dirty="0"/>
              <a:t>3D global gamma analysis was performed </a:t>
            </a:r>
            <a:r>
              <a:rPr lang="en-US" sz="1600" dirty="0" smtClean="0"/>
              <a:t>with a 3</a:t>
            </a:r>
            <a:r>
              <a:rPr lang="en-US" sz="1600" dirty="0"/>
              <a:t>%/3 mm and 10% threshold (TH) </a:t>
            </a:r>
            <a:r>
              <a:rPr lang="en-US" sz="1600" dirty="0" smtClean="0"/>
              <a:t>criteria</a:t>
            </a:r>
            <a:r>
              <a:rPr lang="en-US" sz="1600" dirty="0"/>
              <a:t>, for </a:t>
            </a:r>
            <a:r>
              <a:rPr lang="en-US" sz="1600" dirty="0" smtClean="0"/>
              <a:t>a </a:t>
            </a:r>
            <a:r>
              <a:rPr lang="en-US" sz="1600" dirty="0"/>
              <a:t>passing rate acceptance limit of 95</a:t>
            </a:r>
            <a:r>
              <a:rPr lang="en-US" sz="1600" dirty="0" smtClean="0"/>
              <a:t>%. </a:t>
            </a:r>
            <a:r>
              <a:rPr lang="en-US" sz="1600" dirty="0"/>
              <a:t>More stringent criteria were also adopted: </a:t>
            </a:r>
          </a:p>
          <a:p>
            <a:pPr marL="526950" lvl="1" algn="just" defTabSz="914400">
              <a:defRPr/>
            </a:pPr>
            <a:r>
              <a:rPr lang="en-US" sz="1400" dirty="0"/>
              <a:t>- 3%/2 mm 10% TH</a:t>
            </a:r>
          </a:p>
          <a:p>
            <a:pPr marL="526950" lvl="1" algn="just" defTabSz="914400">
              <a:defRPr/>
            </a:pPr>
            <a:r>
              <a:rPr lang="en-US" sz="1400" dirty="0"/>
              <a:t>- 2%/2 mm 10% TH</a:t>
            </a:r>
          </a:p>
          <a:p>
            <a:pPr marL="526950" lvl="1" algn="just" defTabSz="914400">
              <a:spcAft>
                <a:spcPts val="1200"/>
              </a:spcAft>
              <a:defRPr/>
            </a:pPr>
            <a:r>
              <a:rPr lang="en-US" sz="1400" dirty="0"/>
              <a:t>- 2%/1 mm 10% TH</a:t>
            </a:r>
          </a:p>
        </p:txBody>
      </p:sp>
      <p:pic>
        <p:nvPicPr>
          <p:cNvPr id="6" name="Á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1909943358"/>
      </p:ext>
    </p:extLst>
  </p:cSld>
  <p:clrMapOvr>
    <a:masterClrMapping/>
  </p:clrMapOvr>
  <mc:AlternateContent xmlns:mc="http://schemas.openxmlformats.org/markup-compatibility/2006" xmlns:p14="http://schemas.microsoft.com/office/powerpoint/2010/main">
    <mc:Choice Requires="p14">
      <p:transition spd="slow" p14:dur="2000" advTm="56102"/>
    </mc:Choice>
    <mc:Fallback xmlns="">
      <p:transition spd="slow" advTm="56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xmlns="" id="{C8A294CF-5282-7244-8A14-475F1E650C84}"/>
              </a:ext>
            </a:extLst>
          </p:cNvPr>
          <p:cNvSpPr txBox="1">
            <a:spLocks/>
          </p:cNvSpPr>
          <p:nvPr/>
        </p:nvSpPr>
        <p:spPr>
          <a:xfrm>
            <a:off x="781050" y="0"/>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BE" sz="3600" b="1" dirty="0" smtClean="0">
                <a:latin typeface="Lucida Sans" panose="020B0602030504020204" pitchFamily="34" charset="0"/>
                <a:cs typeface="Arial" panose="020B0604020202020204" pitchFamily="34" charset="0"/>
              </a:rPr>
              <a:t>Results</a:t>
            </a:r>
            <a:endParaRPr lang="nl-BE" sz="3600" b="1" dirty="0">
              <a:latin typeface="Lucida Sans" panose="020B0602030504020204" pitchFamily="34" charset="0"/>
              <a:cs typeface="Arial" panose="020B0604020202020204" pitchFamily="34" charset="0"/>
            </a:endParaRPr>
          </a:p>
        </p:txBody>
      </p:sp>
      <p:grpSp>
        <p:nvGrpSpPr>
          <p:cNvPr id="2" name="Grupo 1"/>
          <p:cNvGrpSpPr/>
          <p:nvPr/>
        </p:nvGrpSpPr>
        <p:grpSpPr>
          <a:xfrm>
            <a:off x="443890" y="892421"/>
            <a:ext cx="8119198" cy="3980793"/>
            <a:chOff x="332570" y="944451"/>
            <a:chExt cx="8261410" cy="4093253"/>
          </a:xfrm>
        </p:grpSpPr>
        <p:pic>
          <p:nvPicPr>
            <p:cNvPr id="39" name="Imagem 38"/>
            <p:cNvPicPr>
              <a:picLocks noChangeAspect="1"/>
            </p:cNvPicPr>
            <p:nvPr/>
          </p:nvPicPr>
          <p:blipFill>
            <a:blip r:embed="rId5"/>
            <a:stretch>
              <a:fillRect/>
            </a:stretch>
          </p:blipFill>
          <p:spPr>
            <a:xfrm>
              <a:off x="332570" y="2949704"/>
              <a:ext cx="2781852" cy="2088000"/>
            </a:xfrm>
            <a:prstGeom prst="rect">
              <a:avLst/>
            </a:prstGeom>
          </p:spPr>
        </p:pic>
        <p:pic>
          <p:nvPicPr>
            <p:cNvPr id="43" name="Imagem 42"/>
            <p:cNvPicPr>
              <a:picLocks noChangeAspect="1"/>
            </p:cNvPicPr>
            <p:nvPr/>
          </p:nvPicPr>
          <p:blipFill>
            <a:blip r:embed="rId6"/>
            <a:stretch>
              <a:fillRect/>
            </a:stretch>
          </p:blipFill>
          <p:spPr>
            <a:xfrm>
              <a:off x="5812128" y="2939697"/>
              <a:ext cx="2781852" cy="2088000"/>
            </a:xfrm>
            <a:prstGeom prst="rect">
              <a:avLst/>
            </a:prstGeom>
          </p:spPr>
        </p:pic>
        <p:pic>
          <p:nvPicPr>
            <p:cNvPr id="40" name="Imagem 39"/>
            <p:cNvPicPr>
              <a:picLocks noChangeAspect="1"/>
            </p:cNvPicPr>
            <p:nvPr/>
          </p:nvPicPr>
          <p:blipFill>
            <a:blip r:embed="rId7"/>
            <a:stretch>
              <a:fillRect/>
            </a:stretch>
          </p:blipFill>
          <p:spPr>
            <a:xfrm>
              <a:off x="3072349" y="2949704"/>
              <a:ext cx="2781852" cy="2088000"/>
            </a:xfrm>
            <a:prstGeom prst="rect">
              <a:avLst/>
            </a:prstGeom>
          </p:spPr>
        </p:pic>
        <p:grpSp>
          <p:nvGrpSpPr>
            <p:cNvPr id="34" name="Grupo 33"/>
            <p:cNvGrpSpPr/>
            <p:nvPr/>
          </p:nvGrpSpPr>
          <p:grpSpPr>
            <a:xfrm>
              <a:off x="332570" y="944451"/>
              <a:ext cx="2781852" cy="2088000"/>
              <a:chOff x="332570" y="820261"/>
              <a:chExt cx="2781852" cy="2088000"/>
            </a:xfrm>
          </p:grpSpPr>
          <p:pic>
            <p:nvPicPr>
              <p:cNvPr id="33" name="Imagem 32"/>
              <p:cNvPicPr>
                <a:picLocks noChangeAspect="1"/>
              </p:cNvPicPr>
              <p:nvPr/>
            </p:nvPicPr>
            <p:blipFill>
              <a:blip r:embed="rId8"/>
              <a:stretch>
                <a:fillRect/>
              </a:stretch>
            </p:blipFill>
            <p:spPr>
              <a:xfrm>
                <a:off x="332570" y="820261"/>
                <a:ext cx="2781852" cy="2088000"/>
              </a:xfrm>
              <a:prstGeom prst="rect">
                <a:avLst/>
              </a:prstGeom>
            </p:spPr>
          </p:pic>
          <p:sp>
            <p:nvSpPr>
              <p:cNvPr id="3" name="Retângulo 2"/>
              <p:cNvSpPr/>
              <p:nvPr/>
            </p:nvSpPr>
            <p:spPr>
              <a:xfrm>
                <a:off x="1142368" y="1328881"/>
                <a:ext cx="1221808" cy="275588"/>
              </a:xfrm>
              <a:prstGeom prst="rect">
                <a:avLst/>
              </a:prstGeom>
            </p:spPr>
            <p:txBody>
              <a:bodyPr wrap="none">
                <a:spAutoFit/>
              </a:bodyPr>
              <a:lstStyle/>
              <a:p>
                <a:pPr algn="ctr">
                  <a:lnSpc>
                    <a:spcPct val="115000"/>
                  </a:lnSpc>
                </a:pPr>
                <a:r>
                  <a:rPr lang="en-US" sz="1100" dirty="0" smtClean="0">
                    <a:ea typeface="Calibri" panose="020F0502020204030204" pitchFamily="34" charset="0"/>
                    <a:cs typeface="Arial" panose="020B0604020202020204" pitchFamily="34" charset="0"/>
                  </a:rPr>
                  <a:t>MF=2.096 </a:t>
                </a:r>
                <a:r>
                  <a:rPr lang="en-US" sz="1100" dirty="0">
                    <a:ea typeface="Calibri" panose="020F0502020204030204" pitchFamily="34" charset="0"/>
                    <a:cs typeface="Arial" panose="020B0604020202020204" pitchFamily="34" charset="0"/>
                  </a:rPr>
                  <a:t>± 0.175</a:t>
                </a:r>
              </a:p>
            </p:txBody>
          </p:sp>
        </p:grpSp>
        <p:grpSp>
          <p:nvGrpSpPr>
            <p:cNvPr id="37" name="Grupo 36"/>
            <p:cNvGrpSpPr/>
            <p:nvPr/>
          </p:nvGrpSpPr>
          <p:grpSpPr>
            <a:xfrm>
              <a:off x="3072349" y="944451"/>
              <a:ext cx="2781852" cy="2088000"/>
              <a:chOff x="2987817" y="1007822"/>
              <a:chExt cx="2781852" cy="2088000"/>
            </a:xfrm>
          </p:grpSpPr>
          <p:pic>
            <p:nvPicPr>
              <p:cNvPr id="35" name="Imagem 34"/>
              <p:cNvPicPr>
                <a:picLocks noChangeAspect="1"/>
              </p:cNvPicPr>
              <p:nvPr/>
            </p:nvPicPr>
            <p:blipFill>
              <a:blip r:embed="rId9"/>
              <a:stretch>
                <a:fillRect/>
              </a:stretch>
            </p:blipFill>
            <p:spPr>
              <a:xfrm>
                <a:off x="2987817" y="1007822"/>
                <a:ext cx="2781852" cy="2088000"/>
              </a:xfrm>
              <a:prstGeom prst="rect">
                <a:avLst/>
              </a:prstGeom>
            </p:spPr>
          </p:pic>
          <p:sp>
            <p:nvSpPr>
              <p:cNvPr id="5" name="Retângulo 4"/>
              <p:cNvSpPr/>
              <p:nvPr/>
            </p:nvSpPr>
            <p:spPr>
              <a:xfrm>
                <a:off x="3471844" y="2155382"/>
                <a:ext cx="1981633" cy="261610"/>
              </a:xfrm>
              <a:prstGeom prst="rect">
                <a:avLst/>
              </a:prstGeom>
            </p:spPr>
            <p:txBody>
              <a:bodyPr wrap="none">
                <a:spAutoFit/>
              </a:bodyPr>
              <a:lstStyle/>
              <a:p>
                <a:r>
                  <a:rPr lang="en-US" sz="1100" dirty="0">
                    <a:ea typeface="Calibri" panose="020F0502020204030204" pitchFamily="34" charset="0"/>
                    <a:cs typeface="Arial" panose="020B0604020202020204" pitchFamily="34" charset="0"/>
                  </a:rPr>
                  <a:t>%LOT&lt; 100 </a:t>
                </a:r>
                <a:r>
                  <a:rPr lang="en-US" sz="1100" dirty="0" err="1" smtClean="0">
                    <a:ea typeface="Calibri" panose="020F0502020204030204" pitchFamily="34" charset="0"/>
                    <a:cs typeface="Arial" panose="020B0604020202020204" pitchFamily="34" charset="0"/>
                  </a:rPr>
                  <a:t>ms</a:t>
                </a:r>
                <a:r>
                  <a:rPr lang="en-US" sz="1100" dirty="0" smtClean="0">
                    <a:ea typeface="Calibri" panose="020F0502020204030204" pitchFamily="34" charset="0"/>
                    <a:cs typeface="Arial" panose="020B0604020202020204" pitchFamily="34" charset="0"/>
                  </a:rPr>
                  <a:t>=27.792 </a:t>
                </a:r>
                <a:r>
                  <a:rPr lang="en-US" sz="1100" dirty="0">
                    <a:ea typeface="Calibri" panose="020F0502020204030204" pitchFamily="34" charset="0"/>
                    <a:cs typeface="Arial" panose="020B0604020202020204" pitchFamily="34" charset="0"/>
                  </a:rPr>
                  <a:t>± 3.571 </a:t>
                </a:r>
                <a:endParaRPr lang="pt-PT" sz="1100" dirty="0"/>
              </a:p>
            </p:txBody>
          </p:sp>
        </p:grpSp>
        <p:grpSp>
          <p:nvGrpSpPr>
            <p:cNvPr id="38" name="Grupo 37"/>
            <p:cNvGrpSpPr/>
            <p:nvPr/>
          </p:nvGrpSpPr>
          <p:grpSpPr>
            <a:xfrm>
              <a:off x="5812128" y="944451"/>
              <a:ext cx="2781852" cy="2088000"/>
              <a:chOff x="5812128" y="1007822"/>
              <a:chExt cx="2781852" cy="2088000"/>
            </a:xfrm>
          </p:grpSpPr>
          <p:pic>
            <p:nvPicPr>
              <p:cNvPr id="36" name="Imagem 35"/>
              <p:cNvPicPr>
                <a:picLocks noChangeAspect="1"/>
              </p:cNvPicPr>
              <p:nvPr/>
            </p:nvPicPr>
            <p:blipFill>
              <a:blip r:embed="rId10"/>
              <a:stretch>
                <a:fillRect/>
              </a:stretch>
            </p:blipFill>
            <p:spPr>
              <a:xfrm>
                <a:off x="5812128" y="1007822"/>
                <a:ext cx="2781852" cy="2088000"/>
              </a:xfrm>
              <a:prstGeom prst="rect">
                <a:avLst/>
              </a:prstGeom>
            </p:spPr>
          </p:pic>
          <p:sp>
            <p:nvSpPr>
              <p:cNvPr id="7" name="Retângulo 6"/>
              <p:cNvSpPr/>
              <p:nvPr/>
            </p:nvSpPr>
            <p:spPr>
              <a:xfrm>
                <a:off x="6312512" y="1295511"/>
                <a:ext cx="2055371" cy="261610"/>
              </a:xfrm>
              <a:prstGeom prst="rect">
                <a:avLst/>
              </a:prstGeom>
            </p:spPr>
            <p:txBody>
              <a:bodyPr wrap="none">
                <a:spAutoFit/>
              </a:bodyPr>
              <a:lstStyle/>
              <a:p>
                <a:r>
                  <a:rPr lang="en-US" sz="1100" dirty="0">
                    <a:ea typeface="Calibri" panose="020F0502020204030204" pitchFamily="34" charset="0"/>
                    <a:cs typeface="Arial" panose="020B0604020202020204" pitchFamily="34" charset="0"/>
                  </a:rPr>
                  <a:t>%LOT &gt; pT-20 </a:t>
                </a:r>
                <a:r>
                  <a:rPr lang="en-US" sz="1100" dirty="0" err="1" smtClean="0">
                    <a:ea typeface="Calibri" panose="020F0502020204030204" pitchFamily="34" charset="0"/>
                    <a:cs typeface="Arial" panose="020B0604020202020204" pitchFamily="34" charset="0"/>
                  </a:rPr>
                  <a:t>ms</a:t>
                </a:r>
                <a:r>
                  <a:rPr lang="en-US" sz="1100" dirty="0" smtClean="0">
                    <a:ea typeface="Calibri" panose="020F0502020204030204" pitchFamily="34" charset="0"/>
                    <a:cs typeface="Arial" panose="020B0604020202020204" pitchFamily="34" charset="0"/>
                  </a:rPr>
                  <a:t>=8.658 </a:t>
                </a:r>
                <a:r>
                  <a:rPr lang="en-US" sz="1100" dirty="0">
                    <a:ea typeface="Calibri" panose="020F0502020204030204" pitchFamily="34" charset="0"/>
                    <a:cs typeface="Arial" panose="020B0604020202020204" pitchFamily="34" charset="0"/>
                  </a:rPr>
                  <a:t>± 3.746 </a:t>
                </a:r>
                <a:endParaRPr lang="pt-PT" sz="1100" dirty="0"/>
              </a:p>
            </p:txBody>
          </p:sp>
        </p:grpSp>
      </p:grpSp>
      <p:sp>
        <p:nvSpPr>
          <p:cNvPr id="10" name="Retângulo 9"/>
          <p:cNvSpPr/>
          <p:nvPr/>
        </p:nvSpPr>
        <p:spPr>
          <a:xfrm>
            <a:off x="1124328" y="4146729"/>
            <a:ext cx="1338828" cy="275588"/>
          </a:xfrm>
          <a:prstGeom prst="rect">
            <a:avLst/>
          </a:prstGeom>
        </p:spPr>
        <p:txBody>
          <a:bodyPr wrap="none">
            <a:spAutoFit/>
          </a:bodyPr>
          <a:lstStyle/>
          <a:p>
            <a:pPr>
              <a:lnSpc>
                <a:spcPct val="115000"/>
              </a:lnSpc>
            </a:pPr>
            <a:r>
              <a:rPr lang="en-US" sz="1100" dirty="0" smtClean="0">
                <a:ea typeface="Calibri" panose="020F0502020204030204" pitchFamily="34" charset="0"/>
                <a:cs typeface="Arial" panose="020B0604020202020204" pitchFamily="34" charset="0"/>
              </a:rPr>
              <a:t>LOTV=0.931 </a:t>
            </a:r>
            <a:r>
              <a:rPr lang="en-US" sz="1100" dirty="0">
                <a:ea typeface="Calibri" panose="020F0502020204030204" pitchFamily="34" charset="0"/>
                <a:cs typeface="Arial" panose="020B0604020202020204" pitchFamily="34" charset="0"/>
              </a:rPr>
              <a:t>± 0.010</a:t>
            </a:r>
          </a:p>
        </p:txBody>
      </p:sp>
      <p:sp>
        <p:nvSpPr>
          <p:cNvPr id="15" name="Retângulo 14"/>
          <p:cNvSpPr/>
          <p:nvPr/>
        </p:nvSpPr>
        <p:spPr>
          <a:xfrm>
            <a:off x="3898617" y="4154225"/>
            <a:ext cx="1297150" cy="275588"/>
          </a:xfrm>
          <a:prstGeom prst="rect">
            <a:avLst/>
          </a:prstGeom>
        </p:spPr>
        <p:txBody>
          <a:bodyPr wrap="none">
            <a:spAutoFit/>
          </a:bodyPr>
          <a:lstStyle/>
          <a:p>
            <a:pPr>
              <a:lnSpc>
                <a:spcPct val="115000"/>
              </a:lnSpc>
            </a:pPr>
            <a:r>
              <a:rPr lang="en-US" sz="1100" dirty="0" smtClean="0">
                <a:ea typeface="Calibri" panose="020F0502020204030204" pitchFamily="34" charset="0"/>
                <a:cs typeface="Arial" panose="020B0604020202020204" pitchFamily="34" charset="0"/>
              </a:rPr>
              <a:t>MI=10.726 </a:t>
            </a:r>
            <a:r>
              <a:rPr lang="en-US" sz="1100" dirty="0">
                <a:ea typeface="Calibri" panose="020F0502020204030204" pitchFamily="34" charset="0"/>
                <a:cs typeface="Arial" panose="020B0604020202020204" pitchFamily="34" charset="0"/>
              </a:rPr>
              <a:t>± </a:t>
            </a:r>
            <a:r>
              <a:rPr lang="en-US" sz="1100" dirty="0" smtClean="0">
                <a:ea typeface="Calibri" panose="020F0502020204030204" pitchFamily="34" charset="0"/>
                <a:cs typeface="Arial" panose="020B0604020202020204" pitchFamily="34" charset="0"/>
              </a:rPr>
              <a:t>0.895 </a:t>
            </a:r>
            <a:endParaRPr lang="pt-PT" sz="1100" dirty="0">
              <a:ea typeface="Calibri" panose="020F0502020204030204" pitchFamily="34" charset="0"/>
              <a:cs typeface="Arial" panose="020B0604020202020204" pitchFamily="34" charset="0"/>
            </a:endParaRPr>
          </a:p>
        </p:txBody>
      </p:sp>
      <p:sp>
        <p:nvSpPr>
          <p:cNvPr id="17" name="Retângulo 16"/>
          <p:cNvSpPr/>
          <p:nvPr/>
        </p:nvSpPr>
        <p:spPr>
          <a:xfrm>
            <a:off x="6729589" y="3441444"/>
            <a:ext cx="1354858" cy="275588"/>
          </a:xfrm>
          <a:prstGeom prst="rect">
            <a:avLst/>
          </a:prstGeom>
        </p:spPr>
        <p:txBody>
          <a:bodyPr wrap="none">
            <a:spAutoFit/>
          </a:bodyPr>
          <a:lstStyle/>
          <a:p>
            <a:pPr>
              <a:lnSpc>
                <a:spcPct val="115000"/>
              </a:lnSpc>
            </a:pPr>
            <a:r>
              <a:rPr lang="en-US" sz="1100" dirty="0" smtClean="0">
                <a:ea typeface="Calibri" panose="020F0502020204030204" pitchFamily="34" charset="0"/>
                <a:cs typeface="Arial" panose="020B0604020202020204" pitchFamily="34" charset="0"/>
              </a:rPr>
              <a:t>PSTV=5.406 </a:t>
            </a:r>
            <a:r>
              <a:rPr lang="en-US" sz="1100" dirty="0">
                <a:ea typeface="Calibri" panose="020F0502020204030204" pitchFamily="34" charset="0"/>
                <a:cs typeface="Arial" panose="020B0604020202020204" pitchFamily="34" charset="0"/>
              </a:rPr>
              <a:t>± 0.729 </a:t>
            </a:r>
          </a:p>
        </p:txBody>
      </p:sp>
      <p:pic>
        <p:nvPicPr>
          <p:cNvPr id="21" name="Imagem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95483" y="4315500"/>
            <a:ext cx="648517" cy="828000"/>
          </a:xfrm>
          <a:prstGeom prst="rect">
            <a:avLst/>
          </a:prstGeom>
        </p:spPr>
      </p:pic>
      <p:pic>
        <p:nvPicPr>
          <p:cNvPr id="6" name="Á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514438118"/>
      </p:ext>
    </p:extLst>
  </p:cSld>
  <p:clrMapOvr>
    <a:masterClrMapping/>
  </p:clrMapOvr>
  <mc:AlternateContent xmlns:mc="http://schemas.openxmlformats.org/markup-compatibility/2006" xmlns:p14="http://schemas.microsoft.com/office/powerpoint/2010/main">
    <mc:Choice Requires="p14">
      <p:transition spd="slow" p14:dur="2000" advTm="27992"/>
    </mc:Choice>
    <mc:Fallback xmlns="">
      <p:transition spd="slow" advTm="27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xmlns="" id="{8C629E31-55EB-BB44-9CD9-F771EF01C49B}"/>
              </a:ext>
            </a:extLst>
          </p:cNvPr>
          <p:cNvSpPr>
            <a:spLocks noGrp="1"/>
          </p:cNvSpPr>
          <p:nvPr>
            <p:ph idx="1"/>
          </p:nvPr>
        </p:nvSpPr>
        <p:spPr>
          <a:xfrm>
            <a:off x="1206000" y="1948807"/>
            <a:ext cx="6732000" cy="269291"/>
          </a:xfrm>
        </p:spPr>
        <p:txBody>
          <a:bodyPr>
            <a:noAutofit/>
          </a:bodyPr>
          <a:lstStyle/>
          <a:p>
            <a:pPr marL="0" indent="0" algn="ctr">
              <a:lnSpc>
                <a:spcPct val="100000"/>
              </a:lnSpc>
              <a:spcAft>
                <a:spcPts val="600"/>
              </a:spcAft>
              <a:buNone/>
            </a:pPr>
            <a:r>
              <a:rPr lang="en-US" sz="1200" dirty="0">
                <a:cs typeface="Arial" panose="020B0604020202020204" pitchFamily="34" charset="0"/>
              </a:rPr>
              <a:t>Table 1 – Correlation coefficients </a:t>
            </a:r>
            <a:r>
              <a:rPr lang="en-US" sz="1200" dirty="0" smtClean="0">
                <a:cs typeface="Arial" panose="020B0604020202020204" pitchFamily="34" charset="0"/>
              </a:rPr>
              <a:t>between </a:t>
            </a:r>
            <a:r>
              <a:rPr lang="en-US" sz="1200" dirty="0">
                <a:cs typeface="Arial" panose="020B0604020202020204" pitchFamily="34" charset="0"/>
              </a:rPr>
              <a:t>the </a:t>
            </a:r>
            <a:r>
              <a:rPr lang="el-GR" sz="1200" dirty="0" smtClean="0">
                <a:latin typeface="Calibri" panose="020F0502020204030204" pitchFamily="34" charset="0"/>
                <a:cs typeface="Calibri" panose="020F0502020204030204" pitchFamily="34" charset="0"/>
              </a:rPr>
              <a:t>γ</a:t>
            </a:r>
            <a:r>
              <a:rPr lang="pt-PT" sz="1200" dirty="0" smtClean="0">
                <a:latin typeface="Calibri" panose="020F0502020204030204" pitchFamily="34" charset="0"/>
                <a:cs typeface="Calibri" panose="020F0502020204030204" pitchFamily="34" charset="0"/>
              </a:rPr>
              <a:t> </a:t>
            </a:r>
            <a:r>
              <a:rPr lang="en-US" sz="1200" dirty="0" smtClean="0">
                <a:cs typeface="Arial" panose="020B0604020202020204" pitchFamily="34" charset="0"/>
              </a:rPr>
              <a:t>passing and </a:t>
            </a:r>
            <a:r>
              <a:rPr lang="en-US" sz="1200" dirty="0">
                <a:cs typeface="Arial" panose="020B0604020202020204" pitchFamily="34" charset="0"/>
              </a:rPr>
              <a:t>the complexity indicators for the HT plans. </a:t>
            </a:r>
            <a:endParaRPr lang="pt-PT" sz="2400" dirty="0">
              <a:latin typeface="Arial" panose="020B0604020202020204" pitchFamily="34" charset="0"/>
              <a:cs typeface="Arial" panose="020B0604020202020204" pitchFamily="34" charset="0"/>
            </a:endParaRPr>
          </a:p>
        </p:txBody>
      </p:sp>
      <p:graphicFrame>
        <p:nvGraphicFramePr>
          <p:cNvPr id="7" name="Tabela 6"/>
          <p:cNvGraphicFramePr>
            <a:graphicFrameLocks noGrp="1"/>
          </p:cNvGraphicFramePr>
          <p:nvPr>
            <p:extLst>
              <p:ext uri="{D42A27DB-BD31-4B8C-83A1-F6EECF244321}">
                <p14:modId xmlns:p14="http://schemas.microsoft.com/office/powerpoint/2010/main" val="1886587750"/>
              </p:ext>
            </p:extLst>
          </p:nvPr>
        </p:nvGraphicFramePr>
        <p:xfrm>
          <a:off x="1206000" y="2282707"/>
          <a:ext cx="6732000" cy="1656002"/>
        </p:xfrm>
        <a:graphic>
          <a:graphicData uri="http://schemas.openxmlformats.org/drawingml/2006/table">
            <a:tbl>
              <a:tblPr firstRow="1" firstCol="1" bandRow="1">
                <a:tableStyleId>{5C22544A-7EE6-4342-B048-85BDC9FD1C3A}</a:tableStyleId>
              </a:tblPr>
              <a:tblGrid>
                <a:gridCol w="1316581"/>
                <a:gridCol w="650419"/>
                <a:gridCol w="655663"/>
                <a:gridCol w="714116"/>
                <a:gridCol w="655663"/>
                <a:gridCol w="714116"/>
                <a:gridCol w="655663"/>
                <a:gridCol w="714116"/>
                <a:gridCol w="655663"/>
              </a:tblGrid>
              <a:tr h="240982">
                <a:tc>
                  <a:txBody>
                    <a:bodyPr/>
                    <a:lstStyle/>
                    <a:p>
                      <a:endParaRPr lang="pt-PT" sz="1400" dirty="0">
                        <a:solidFill>
                          <a:schemeClr val="tx1"/>
                        </a:solidFill>
                        <a:effectLst/>
                        <a:latin typeface="+mn-lt"/>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gridSpan="2">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3</a:t>
                      </a:r>
                      <a:r>
                        <a:rPr lang="en-US" sz="1100" dirty="0" smtClean="0">
                          <a:solidFill>
                            <a:schemeClr val="tx1"/>
                          </a:solidFill>
                          <a:effectLst/>
                          <a:latin typeface="+mn-lt"/>
                          <a:cs typeface="Arial" panose="020B0604020202020204" pitchFamily="34" charset="0"/>
                        </a:rPr>
                        <a:t>%/3 </a:t>
                      </a:r>
                      <a:r>
                        <a:rPr lang="en-US" sz="1100" dirty="0">
                          <a:solidFill>
                            <a:schemeClr val="tx1"/>
                          </a:solidFill>
                          <a:effectLst/>
                          <a:latin typeface="+mn-lt"/>
                          <a:cs typeface="Arial" panose="020B0604020202020204" pitchFamily="34" charset="0"/>
                        </a:rPr>
                        <a:t>mm 10%TH</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hMerge="1">
                  <a:txBody>
                    <a:bodyPr/>
                    <a:lstStyle/>
                    <a:p>
                      <a:endParaRPr lang="pt-PT"/>
                    </a:p>
                  </a:txBody>
                  <a:tcPr/>
                </a:tc>
                <a:tc gridSpan="2">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3</a:t>
                      </a:r>
                      <a:r>
                        <a:rPr lang="en-US" sz="1100" dirty="0" smtClean="0">
                          <a:solidFill>
                            <a:schemeClr val="tx1"/>
                          </a:solidFill>
                          <a:effectLst/>
                          <a:latin typeface="+mn-lt"/>
                          <a:cs typeface="Arial" panose="020B0604020202020204" pitchFamily="34" charset="0"/>
                        </a:rPr>
                        <a:t>%/2 </a:t>
                      </a:r>
                      <a:r>
                        <a:rPr lang="en-US" sz="1100" dirty="0">
                          <a:solidFill>
                            <a:schemeClr val="tx1"/>
                          </a:solidFill>
                          <a:effectLst/>
                          <a:latin typeface="+mn-lt"/>
                          <a:cs typeface="Arial" panose="020B0604020202020204" pitchFamily="34" charset="0"/>
                        </a:rPr>
                        <a:t>mm 10%TH</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hMerge="1">
                  <a:txBody>
                    <a:bodyPr/>
                    <a:lstStyle/>
                    <a:p>
                      <a:endParaRPr lang="pt-PT"/>
                    </a:p>
                  </a:txBody>
                  <a:tcPr/>
                </a:tc>
                <a:tc gridSpan="2">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2</a:t>
                      </a:r>
                      <a:r>
                        <a:rPr lang="en-US" sz="1100" dirty="0" smtClean="0">
                          <a:solidFill>
                            <a:schemeClr val="tx1"/>
                          </a:solidFill>
                          <a:effectLst/>
                          <a:latin typeface="+mn-lt"/>
                          <a:cs typeface="Arial" panose="020B0604020202020204" pitchFamily="34" charset="0"/>
                        </a:rPr>
                        <a:t>%/2 </a:t>
                      </a:r>
                      <a:r>
                        <a:rPr lang="en-US" sz="1100" dirty="0">
                          <a:solidFill>
                            <a:schemeClr val="tx1"/>
                          </a:solidFill>
                          <a:effectLst/>
                          <a:latin typeface="+mn-lt"/>
                          <a:cs typeface="Arial" panose="020B0604020202020204" pitchFamily="34" charset="0"/>
                        </a:rPr>
                        <a:t>mm 10%TH</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hMerge="1">
                  <a:txBody>
                    <a:bodyPr/>
                    <a:lstStyle/>
                    <a:p>
                      <a:endParaRPr lang="pt-PT"/>
                    </a:p>
                  </a:txBody>
                  <a:tcPr/>
                </a:tc>
                <a:tc gridSpan="2">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2</a:t>
                      </a:r>
                      <a:r>
                        <a:rPr lang="en-US" sz="1100" dirty="0" smtClean="0">
                          <a:solidFill>
                            <a:schemeClr val="tx1"/>
                          </a:solidFill>
                          <a:effectLst/>
                          <a:latin typeface="+mn-lt"/>
                          <a:cs typeface="Arial" panose="020B0604020202020204" pitchFamily="34" charset="0"/>
                        </a:rPr>
                        <a:t>%/1 </a:t>
                      </a:r>
                      <a:r>
                        <a:rPr lang="en-US" sz="1100" dirty="0">
                          <a:solidFill>
                            <a:schemeClr val="tx1"/>
                          </a:solidFill>
                          <a:effectLst/>
                          <a:latin typeface="+mn-lt"/>
                          <a:cs typeface="Arial" panose="020B0604020202020204" pitchFamily="34" charset="0"/>
                        </a:rPr>
                        <a:t>mm 10%TH</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hMerge="1">
                  <a:txBody>
                    <a:bodyPr/>
                    <a:lstStyle/>
                    <a:p>
                      <a:endParaRPr lang="pt-PT"/>
                    </a:p>
                  </a:txBody>
                  <a:tcPr/>
                </a:tc>
              </a:tr>
              <a:tr h="240982">
                <a:tc>
                  <a:txBody>
                    <a:bodyPr/>
                    <a:lstStyle/>
                    <a:p>
                      <a:endParaRPr lang="pt-PT" sz="1400" dirty="0">
                        <a:solidFill>
                          <a:schemeClr val="tx1"/>
                        </a:solidFill>
                        <a:effectLst/>
                        <a:latin typeface="+mn-lt"/>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err="1">
                          <a:solidFill>
                            <a:schemeClr val="tx1"/>
                          </a:solidFill>
                          <a:effectLst/>
                          <a:latin typeface="+mn-lt"/>
                          <a:cs typeface="Arial" panose="020B0604020202020204" pitchFamily="34" charset="0"/>
                        </a:rPr>
                        <a:t>r</a:t>
                      </a:r>
                      <a:r>
                        <a:rPr lang="en-US" sz="1100" baseline="-25000" dirty="0" err="1">
                          <a:solidFill>
                            <a:schemeClr val="tx1"/>
                          </a:solidFill>
                          <a:effectLst/>
                          <a:latin typeface="+mn-lt"/>
                          <a:cs typeface="Arial" panose="020B0604020202020204" pitchFamily="34" charset="0"/>
                        </a:rPr>
                        <a:t>s</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p-</a:t>
                      </a:r>
                      <a:r>
                        <a:rPr lang="en-US" sz="1100" dirty="0" err="1">
                          <a:solidFill>
                            <a:schemeClr val="tx1"/>
                          </a:solidFill>
                          <a:effectLst/>
                          <a:latin typeface="+mn-lt"/>
                          <a:cs typeface="Arial" panose="020B0604020202020204" pitchFamily="34" charset="0"/>
                        </a:rPr>
                        <a:t>val</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err="1">
                          <a:solidFill>
                            <a:schemeClr val="tx1"/>
                          </a:solidFill>
                          <a:effectLst/>
                          <a:latin typeface="+mn-lt"/>
                          <a:cs typeface="Arial" panose="020B0604020202020204" pitchFamily="34" charset="0"/>
                        </a:rPr>
                        <a:t>r</a:t>
                      </a:r>
                      <a:r>
                        <a:rPr lang="en-US" sz="1100" baseline="-25000" dirty="0" err="1">
                          <a:solidFill>
                            <a:schemeClr val="tx1"/>
                          </a:solidFill>
                          <a:effectLst/>
                          <a:latin typeface="+mn-lt"/>
                          <a:cs typeface="Arial" panose="020B0604020202020204" pitchFamily="34" charset="0"/>
                        </a:rPr>
                        <a:t>s</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p-</a:t>
                      </a:r>
                      <a:r>
                        <a:rPr lang="en-US" sz="1100" dirty="0" err="1">
                          <a:solidFill>
                            <a:schemeClr val="tx1"/>
                          </a:solidFill>
                          <a:effectLst/>
                          <a:latin typeface="+mn-lt"/>
                          <a:cs typeface="Arial" panose="020B0604020202020204" pitchFamily="34" charset="0"/>
                        </a:rPr>
                        <a:t>val</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err="1">
                          <a:solidFill>
                            <a:schemeClr val="tx1"/>
                          </a:solidFill>
                          <a:effectLst/>
                          <a:latin typeface="+mn-lt"/>
                          <a:cs typeface="Arial" panose="020B0604020202020204" pitchFamily="34" charset="0"/>
                        </a:rPr>
                        <a:t>r</a:t>
                      </a:r>
                      <a:r>
                        <a:rPr lang="en-US" sz="1100" baseline="-25000" dirty="0" err="1">
                          <a:solidFill>
                            <a:schemeClr val="tx1"/>
                          </a:solidFill>
                          <a:effectLst/>
                          <a:latin typeface="+mn-lt"/>
                          <a:cs typeface="Arial" panose="020B0604020202020204" pitchFamily="34" charset="0"/>
                        </a:rPr>
                        <a:t>s</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p-</a:t>
                      </a:r>
                      <a:r>
                        <a:rPr lang="en-US" sz="1100" dirty="0" err="1">
                          <a:solidFill>
                            <a:schemeClr val="tx1"/>
                          </a:solidFill>
                          <a:effectLst/>
                          <a:latin typeface="+mn-lt"/>
                          <a:cs typeface="Arial" panose="020B0604020202020204" pitchFamily="34" charset="0"/>
                        </a:rPr>
                        <a:t>val</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err="1">
                          <a:solidFill>
                            <a:schemeClr val="tx1"/>
                          </a:solidFill>
                          <a:effectLst/>
                          <a:latin typeface="+mn-lt"/>
                          <a:cs typeface="Arial" panose="020B0604020202020204" pitchFamily="34" charset="0"/>
                        </a:rPr>
                        <a:t>r</a:t>
                      </a:r>
                      <a:r>
                        <a:rPr lang="en-US" sz="1100" baseline="-25000" dirty="0" err="1">
                          <a:solidFill>
                            <a:schemeClr val="tx1"/>
                          </a:solidFill>
                          <a:effectLst/>
                          <a:latin typeface="+mn-lt"/>
                          <a:cs typeface="Arial" panose="020B0604020202020204" pitchFamily="34" charset="0"/>
                        </a:rPr>
                        <a:t>s</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p-</a:t>
                      </a:r>
                      <a:r>
                        <a:rPr lang="en-US" sz="1100" dirty="0" err="1">
                          <a:solidFill>
                            <a:schemeClr val="tx1"/>
                          </a:solidFill>
                          <a:effectLst/>
                          <a:latin typeface="+mn-lt"/>
                          <a:cs typeface="Arial" panose="020B0604020202020204" pitchFamily="34" charset="0"/>
                        </a:rPr>
                        <a:t>val</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5673">
                <a:tc>
                  <a:txBody>
                    <a:bodyPr/>
                    <a:lstStyle/>
                    <a:p>
                      <a:pPr>
                        <a:lnSpc>
                          <a:spcPct val="115000"/>
                        </a:lnSpc>
                        <a:spcAft>
                          <a:spcPts val="0"/>
                        </a:spcAft>
                      </a:pPr>
                      <a:r>
                        <a:rPr lang="en-US" sz="1100" dirty="0">
                          <a:solidFill>
                            <a:schemeClr val="tx1"/>
                          </a:solidFill>
                          <a:effectLst/>
                          <a:latin typeface="+mn-lt"/>
                          <a:cs typeface="Arial" panose="020B0604020202020204" pitchFamily="34" charset="0"/>
                        </a:rPr>
                        <a:t>MF</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0.102</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0.312</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0.059</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0.562</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-0.072</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0.474</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-0.111</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0.271</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195673">
                <a:tc>
                  <a:txBody>
                    <a:bodyPr/>
                    <a:lstStyle/>
                    <a:p>
                      <a:pPr>
                        <a:lnSpc>
                          <a:spcPct val="115000"/>
                        </a:lnSpc>
                        <a:spcAft>
                          <a:spcPts val="0"/>
                        </a:spcAft>
                      </a:pPr>
                      <a:r>
                        <a:rPr lang="en-US" sz="1100" dirty="0">
                          <a:solidFill>
                            <a:schemeClr val="tx1"/>
                          </a:solidFill>
                          <a:effectLst/>
                          <a:latin typeface="+mn-lt"/>
                          <a:cs typeface="Arial" panose="020B0604020202020204" pitchFamily="34" charset="0"/>
                        </a:rPr>
                        <a:t>%LOT &lt; 100 </a:t>
                      </a:r>
                      <a:r>
                        <a:rPr lang="en-US" sz="1100" dirty="0" err="1">
                          <a:solidFill>
                            <a:schemeClr val="tx1"/>
                          </a:solidFill>
                          <a:effectLst/>
                          <a:latin typeface="+mn-lt"/>
                          <a:cs typeface="Arial" panose="020B0604020202020204" pitchFamily="34" charset="0"/>
                        </a:rPr>
                        <a:t>ms</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a:solidFill>
                            <a:schemeClr val="tx1"/>
                          </a:solidFill>
                          <a:effectLst/>
                          <a:latin typeface="+mn-lt"/>
                          <a:cs typeface="Arial" panose="020B0604020202020204" pitchFamily="34" charset="0"/>
                        </a:rPr>
                        <a:t>-0.193</a:t>
                      </a:r>
                      <a:endParaRPr lang="pt-PT" sz="140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0.054</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-0.193</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0.055</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-0.003</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0.973</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-0.022</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0.831</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195673">
                <a:tc>
                  <a:txBody>
                    <a:bodyPr/>
                    <a:lstStyle/>
                    <a:p>
                      <a:pPr>
                        <a:lnSpc>
                          <a:spcPct val="115000"/>
                        </a:lnSpc>
                        <a:spcAft>
                          <a:spcPts val="0"/>
                        </a:spcAft>
                      </a:pPr>
                      <a:r>
                        <a:rPr lang="en-US" sz="1100" dirty="0">
                          <a:solidFill>
                            <a:schemeClr val="tx1"/>
                          </a:solidFill>
                          <a:effectLst/>
                          <a:latin typeface="+mn-lt"/>
                          <a:cs typeface="Arial" panose="020B0604020202020204" pitchFamily="34" charset="0"/>
                        </a:rPr>
                        <a:t>%LOT &gt; pT-20 </a:t>
                      </a:r>
                      <a:r>
                        <a:rPr lang="en-US" sz="1100" dirty="0" err="1">
                          <a:solidFill>
                            <a:schemeClr val="tx1"/>
                          </a:solidFill>
                          <a:effectLst/>
                          <a:latin typeface="+mn-lt"/>
                          <a:cs typeface="Arial" panose="020B0604020202020204" pitchFamily="34" charset="0"/>
                        </a:rPr>
                        <a:t>ms</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-0.272</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0.006</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-0.245</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0.014</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-0.075</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0.459</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-0.044</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0.661</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195673">
                <a:tc>
                  <a:txBody>
                    <a:bodyPr/>
                    <a:lstStyle/>
                    <a:p>
                      <a:pPr>
                        <a:lnSpc>
                          <a:spcPct val="115000"/>
                        </a:lnSpc>
                        <a:spcAft>
                          <a:spcPts val="0"/>
                        </a:spcAft>
                      </a:pPr>
                      <a:r>
                        <a:rPr lang="en-US" sz="1100" dirty="0">
                          <a:solidFill>
                            <a:schemeClr val="tx1"/>
                          </a:solidFill>
                          <a:effectLst/>
                          <a:latin typeface="+mn-lt"/>
                          <a:cs typeface="Arial" panose="020B0604020202020204" pitchFamily="34" charset="0"/>
                        </a:rPr>
                        <a:t>LOTV</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0.366</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0.000</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a:solidFill>
                            <a:schemeClr val="tx1"/>
                          </a:solidFill>
                          <a:effectLst/>
                          <a:latin typeface="+mn-lt"/>
                          <a:cs typeface="Arial" panose="020B0604020202020204" pitchFamily="34" charset="0"/>
                        </a:rPr>
                        <a:t>0.346</a:t>
                      </a:r>
                      <a:endParaRPr lang="pt-PT" sz="140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0.000</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0.178</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0.076</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0.154</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0.125</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195673">
                <a:tc>
                  <a:txBody>
                    <a:bodyPr/>
                    <a:lstStyle/>
                    <a:p>
                      <a:pPr>
                        <a:lnSpc>
                          <a:spcPct val="115000"/>
                        </a:lnSpc>
                        <a:spcAft>
                          <a:spcPts val="0"/>
                        </a:spcAft>
                      </a:pPr>
                      <a:r>
                        <a:rPr lang="en-US" sz="1100" dirty="0">
                          <a:solidFill>
                            <a:schemeClr val="tx1"/>
                          </a:solidFill>
                          <a:effectLst/>
                          <a:latin typeface="+mn-lt"/>
                          <a:cs typeface="Arial" panose="020B0604020202020204" pitchFamily="34" charset="0"/>
                        </a:rPr>
                        <a:t>PSTV</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a:solidFill>
                            <a:schemeClr val="tx1"/>
                          </a:solidFill>
                          <a:effectLst/>
                          <a:latin typeface="+mn-lt"/>
                          <a:cs typeface="Arial" panose="020B0604020202020204" pitchFamily="34" charset="0"/>
                        </a:rPr>
                        <a:t>-0.347</a:t>
                      </a:r>
                      <a:endParaRPr lang="pt-PT" sz="140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0.000</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-0.337</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0.001</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-0.139</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0.169</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-0.128</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0.206</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r>
              <a:tr h="195673">
                <a:tc>
                  <a:txBody>
                    <a:bodyPr/>
                    <a:lstStyle/>
                    <a:p>
                      <a:pPr>
                        <a:lnSpc>
                          <a:spcPct val="115000"/>
                        </a:lnSpc>
                        <a:spcAft>
                          <a:spcPts val="0"/>
                        </a:spcAft>
                      </a:pPr>
                      <a:r>
                        <a:rPr lang="en-US" sz="1100" dirty="0">
                          <a:solidFill>
                            <a:schemeClr val="tx1"/>
                          </a:solidFill>
                          <a:effectLst/>
                          <a:latin typeface="+mn-lt"/>
                          <a:cs typeface="Arial" panose="020B0604020202020204" pitchFamily="34" charset="0"/>
                        </a:rPr>
                        <a:t>MI</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-0.157</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0.119</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a:solidFill>
                            <a:schemeClr val="tx1"/>
                          </a:solidFill>
                          <a:effectLst/>
                          <a:latin typeface="+mn-lt"/>
                          <a:cs typeface="Arial" panose="020B0604020202020204" pitchFamily="34" charset="0"/>
                        </a:rPr>
                        <a:t>-0.162</a:t>
                      </a:r>
                      <a:endParaRPr lang="pt-PT" sz="140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0.108</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-0.070</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0.487</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-0.103</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en-US" sz="1100" dirty="0">
                          <a:solidFill>
                            <a:schemeClr val="tx1"/>
                          </a:solidFill>
                          <a:effectLst/>
                          <a:latin typeface="+mn-lt"/>
                          <a:cs typeface="Arial" panose="020B0604020202020204" pitchFamily="34" charset="0"/>
                        </a:rPr>
                        <a:t>0.306</a:t>
                      </a:r>
                      <a:endParaRPr lang="pt-PT" sz="14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8" name="Retângulo 7"/>
          <p:cNvSpPr/>
          <p:nvPr/>
        </p:nvSpPr>
        <p:spPr>
          <a:xfrm>
            <a:off x="382812" y="4136695"/>
            <a:ext cx="7879061" cy="830997"/>
          </a:xfrm>
          <a:prstGeom prst="rect">
            <a:avLst/>
          </a:prstGeom>
        </p:spPr>
        <p:txBody>
          <a:bodyPr wrap="square">
            <a:spAutoFit/>
          </a:bodyPr>
          <a:lstStyle/>
          <a:p>
            <a:pPr marL="172800" indent="-172800" algn="just">
              <a:spcAft>
                <a:spcPts val="0"/>
              </a:spcAft>
              <a:buFont typeface="Wingdings" panose="05000000000000000000" pitchFamily="2" charset="2"/>
              <a:buChar char="§"/>
            </a:pPr>
            <a:r>
              <a:rPr lang="en-US" sz="1600" dirty="0">
                <a:ea typeface="Calibri" panose="020F0502020204030204" pitchFamily="34" charset="0"/>
                <a:cs typeface="Arial" panose="020B0604020202020204" pitchFamily="34" charset="0"/>
              </a:rPr>
              <a:t>The lack of correlations may be explained by the homogeneity of the considered set of plans, which led to a limited variation of both the complexity </a:t>
            </a:r>
            <a:r>
              <a:rPr lang="en-US" sz="1600" dirty="0" smtClean="0">
                <a:ea typeface="Calibri" panose="020F0502020204030204" pitchFamily="34" charset="0"/>
                <a:cs typeface="Arial" panose="020B0604020202020204" pitchFamily="34" charset="0"/>
              </a:rPr>
              <a:t>indicators and </a:t>
            </a:r>
            <a:r>
              <a:rPr lang="en-US" sz="1600" dirty="0">
                <a:ea typeface="Calibri" panose="020F0502020204030204" pitchFamily="34" charset="0"/>
                <a:cs typeface="Arial" panose="020B0604020202020204" pitchFamily="34" charset="0"/>
              </a:rPr>
              <a:t>the deliverability results. </a:t>
            </a:r>
            <a:endParaRPr lang="pt-PT" sz="1400" dirty="0">
              <a:ea typeface="Calibri" panose="020F0502020204030204" pitchFamily="34" charset="0"/>
              <a:cs typeface="Arial" panose="020B0604020202020204" pitchFamily="34" charset="0"/>
            </a:endParaRPr>
          </a:p>
        </p:txBody>
      </p:sp>
      <p:sp>
        <p:nvSpPr>
          <p:cNvPr id="9" name="Titel 1">
            <a:extLst>
              <a:ext uri="{FF2B5EF4-FFF2-40B4-BE49-F238E27FC236}">
                <a16:creationId xmlns:a16="http://schemas.microsoft.com/office/drawing/2014/main" xmlns="" id="{C8A294CF-5282-7244-8A14-475F1E650C84}"/>
              </a:ext>
            </a:extLst>
          </p:cNvPr>
          <p:cNvSpPr txBox="1">
            <a:spLocks/>
          </p:cNvSpPr>
          <p:nvPr/>
        </p:nvSpPr>
        <p:spPr>
          <a:xfrm>
            <a:off x="781050" y="0"/>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nl-BE" sz="3600" b="1" dirty="0" smtClean="0">
                <a:latin typeface="Lucida Sans" panose="020B0602030504020204" pitchFamily="34" charset="0"/>
                <a:cs typeface="Arial" panose="020B0604020202020204" pitchFamily="34" charset="0"/>
              </a:rPr>
              <a:t>Results</a:t>
            </a:r>
            <a:endParaRPr lang="nl-BE" sz="3600" b="1" dirty="0">
              <a:latin typeface="Lucida Sans" panose="020B0602030504020204" pitchFamily="34" charset="0"/>
              <a:cs typeface="Arial" panose="020B0604020202020204" pitchFamily="34" charset="0"/>
            </a:endParaRPr>
          </a:p>
        </p:txBody>
      </p:sp>
      <p:sp>
        <p:nvSpPr>
          <p:cNvPr id="2" name="Retângulo 1"/>
          <p:cNvSpPr/>
          <p:nvPr/>
        </p:nvSpPr>
        <p:spPr>
          <a:xfrm>
            <a:off x="382813" y="930363"/>
            <a:ext cx="8195744" cy="830997"/>
          </a:xfrm>
          <a:prstGeom prst="rect">
            <a:avLst/>
          </a:prstGeom>
        </p:spPr>
        <p:txBody>
          <a:bodyPr wrap="square">
            <a:spAutoFit/>
          </a:bodyPr>
          <a:lstStyle/>
          <a:p>
            <a:pPr marL="144000" indent="-144000" algn="just">
              <a:buFont typeface="Wingdings" panose="05000000000000000000" pitchFamily="2" charset="2"/>
              <a:buChar char="§"/>
            </a:pPr>
            <a:r>
              <a:rPr lang="en-US" sz="1600" dirty="0"/>
              <a:t>All plans were considered clinically deliverable, with an average passing rate of 98.6 ± 1.0 % (3%/3 mm, 10% TH) for the entire group. </a:t>
            </a:r>
            <a:r>
              <a:rPr lang="en-US" sz="1600" dirty="0" smtClean="0"/>
              <a:t>The </a:t>
            </a:r>
            <a:r>
              <a:rPr lang="en-US" sz="1600" dirty="0"/>
              <a:t>use of more stringent criteria for gamma analysis, resulted in a wider spread in </a:t>
            </a:r>
            <a:r>
              <a:rPr lang="en-US" sz="1600" dirty="0" smtClean="0"/>
              <a:t>the </a:t>
            </a:r>
            <a:r>
              <a:rPr lang="en-US" sz="1600" dirty="0"/>
              <a:t>passing rates, as expected. </a:t>
            </a:r>
            <a:endParaRPr lang="pt-PT" sz="1600" dirty="0"/>
          </a:p>
        </p:txBody>
      </p:sp>
      <p:pic>
        <p:nvPicPr>
          <p:cNvPr id="12" name="Imagem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5483" y="4315500"/>
            <a:ext cx="648517" cy="828000"/>
          </a:xfrm>
          <a:prstGeom prst="rect">
            <a:avLst/>
          </a:prstGeom>
        </p:spPr>
      </p:pic>
      <p:pic>
        <p:nvPicPr>
          <p:cNvPr id="5" name="Á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1189003566"/>
      </p:ext>
    </p:extLst>
  </p:cSld>
  <p:clrMapOvr>
    <a:masterClrMapping/>
  </p:clrMapOvr>
  <mc:AlternateContent xmlns:mc="http://schemas.openxmlformats.org/markup-compatibility/2006" xmlns:p14="http://schemas.microsoft.com/office/powerpoint/2010/main">
    <mc:Choice Requires="p14">
      <p:transition spd="slow" p14:dur="2000" advTm="59496"/>
    </mc:Choice>
    <mc:Fallback xmlns="">
      <p:transition spd="slow" advTm="59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3" grpId="0" build="p"/>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7"/>
</p:tagLst>
</file>

<file path=ppt/tags/tag2.xml><?xml version="1.0" encoding="utf-8"?>
<p:tagLst xmlns:a="http://schemas.openxmlformats.org/drawingml/2006/main" xmlns:r="http://schemas.openxmlformats.org/officeDocument/2006/relationships" xmlns:p="http://schemas.openxmlformats.org/presentationml/2006/main">
  <p:tag name="TIMING" val="|10.2|28.5|0.6|12.5|2.6|2.4|1.4|2.3|14.7"/>
</p:tagLst>
</file>

<file path=ppt/tags/tag3.xml><?xml version="1.0" encoding="utf-8"?>
<p:tagLst xmlns:a="http://schemas.openxmlformats.org/drawingml/2006/main" xmlns:r="http://schemas.openxmlformats.org/officeDocument/2006/relationships" xmlns:p="http://schemas.openxmlformats.org/presentationml/2006/main">
  <p:tag name="TIMING" val="|20.4|19.7"/>
</p:tagLst>
</file>

<file path=ppt/tags/tag4.xml><?xml version="1.0" encoding="utf-8"?>
<p:tagLst xmlns:a="http://schemas.openxmlformats.org/drawingml/2006/main" xmlns:r="http://schemas.openxmlformats.org/officeDocument/2006/relationships" xmlns:p="http://schemas.openxmlformats.org/presentationml/2006/main">
  <p:tag name="TIMING" val="|23.2|21.6"/>
</p:tagLst>
</file>

<file path=ppt/tags/tag5.xml><?xml version="1.0" encoding="utf-8"?>
<p:tagLst xmlns:a="http://schemas.openxmlformats.org/drawingml/2006/main" xmlns:r="http://schemas.openxmlformats.org/officeDocument/2006/relationships" xmlns:p="http://schemas.openxmlformats.org/presentationml/2006/main">
  <p:tag name="TIMING" val="|23.9"/>
</p:tagLst>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6BB279D5EA9B4F8164580EF770420B" ma:contentTypeVersion="7" ma:contentTypeDescription="Create a new document." ma:contentTypeScope="" ma:versionID="777c5a06ba33c038acdf96cedd0a02a5">
  <xsd:schema xmlns:xsd="http://www.w3.org/2001/XMLSchema" xmlns:xs="http://www.w3.org/2001/XMLSchema" xmlns:p="http://schemas.microsoft.com/office/2006/metadata/properties" xmlns:ns2="dea1c239-2298-4aa1-9a94-cf409637efa8" xmlns:ns3="37bd1645-4be0-4637-82ac-09d960a3c306" targetNamespace="http://schemas.microsoft.com/office/2006/metadata/properties" ma:root="true" ma:fieldsID="1d4c0c6a3c6e9e0bbac9f321149091f5" ns2:_="" ns3:_="">
    <xsd:import namespace="dea1c239-2298-4aa1-9a94-cf409637efa8"/>
    <xsd:import namespace="37bd1645-4be0-4637-82ac-09d960a3c30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a1c239-2298-4aa1-9a94-cf409637efa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bd1645-4be0-4637-82ac-09d960a3c30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981A4B-D0C3-4178-B1B8-FA0526E3BD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a1c239-2298-4aa1-9a94-cf409637efa8"/>
    <ds:schemaRef ds:uri="37bd1645-4be0-4637-82ac-09d960a3c3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4A95F4-827C-421F-AA5D-BC6C698EE55B}">
  <ds:schemaRefs>
    <ds:schemaRef ds:uri="http://purl.org/dc/terms/"/>
    <ds:schemaRef ds:uri="37bd1645-4be0-4637-82ac-09d960a3c306"/>
    <ds:schemaRef ds:uri="http://www.w3.org/XML/1998/namespace"/>
    <ds:schemaRef ds:uri="http://schemas.microsoft.com/office/2006/documentManagement/types"/>
    <ds:schemaRef ds:uri="http://schemas.microsoft.com/office/infopath/2007/PartnerControls"/>
    <ds:schemaRef ds:uri="dea1c239-2298-4aa1-9a94-cf409637efa8"/>
    <ds:schemaRef ds:uri="http://purl.org/dc/elements/1.1/"/>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830B44B-AA55-4C74-B288-8C27DE2D76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5096</TotalTime>
  <Words>862</Words>
  <Application>Microsoft Office PowerPoint</Application>
  <PresentationFormat>Apresentação no Ecrã (16:9)</PresentationFormat>
  <Paragraphs>140</Paragraphs>
  <Slides>12</Slides>
  <Notes>12</Notes>
  <HiddenSlides>0</HiddenSlides>
  <MMClips>12</MMClips>
  <ScaleCrop>false</ScaleCrop>
  <HeadingPairs>
    <vt:vector size="6" baseType="variant">
      <vt:variant>
        <vt:lpstr>Tipos de letra usados</vt:lpstr>
      </vt:variant>
      <vt:variant>
        <vt:i4>8</vt:i4>
      </vt:variant>
      <vt:variant>
        <vt:lpstr>Tema</vt:lpstr>
      </vt:variant>
      <vt:variant>
        <vt:i4>1</vt:i4>
      </vt:variant>
      <vt:variant>
        <vt:lpstr>Títulos dos diapositivos</vt:lpstr>
      </vt:variant>
      <vt:variant>
        <vt:i4>12</vt:i4>
      </vt:variant>
    </vt:vector>
  </HeadingPairs>
  <TitlesOfParts>
    <vt:vector size="21" baseType="lpstr">
      <vt:lpstr>Arial</vt:lpstr>
      <vt:lpstr>Calibri</vt:lpstr>
      <vt:lpstr>Calibri Light</vt:lpstr>
      <vt:lpstr>Cambria Math</vt:lpstr>
      <vt:lpstr>Lucida Sans</vt:lpstr>
      <vt:lpstr>Lucida Sans Unicode</vt:lpstr>
      <vt:lpstr>Times New Roman</vt:lpstr>
      <vt:lpstr>Wingdings</vt:lpstr>
      <vt:lpstr>Tema do Office</vt:lpstr>
      <vt:lpstr>Characterization of helical tomotherapy plans complexity</vt:lpstr>
      <vt:lpstr>Conflict of interest statement</vt:lpstr>
      <vt:lpstr>Objectives</vt:lpstr>
      <vt:lpstr>What is a complex treatment plan?</vt:lpstr>
      <vt:lpstr>Apresentação do PowerPoint</vt:lpstr>
      <vt:lpstr>Apresentação do PowerPoint</vt:lpstr>
      <vt:lpstr>Methods</vt:lpstr>
      <vt:lpstr>Apresentação do PowerPoint</vt:lpstr>
      <vt:lpstr>Apresentação do PowerPoint</vt:lpstr>
      <vt:lpstr>Apresentação do PowerPoint</vt:lpstr>
      <vt:lpstr>Conclusions</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Utilizador do Windows</dc:creator>
  <cp:lastModifiedBy>Tânia Santos</cp:lastModifiedBy>
  <cp:revision>304</cp:revision>
  <cp:lastPrinted>2020-12-16T11:39:40Z</cp:lastPrinted>
  <dcterms:created xsi:type="dcterms:W3CDTF">2019-03-28T13:36:30Z</dcterms:created>
  <dcterms:modified xsi:type="dcterms:W3CDTF">2020-12-17T13:17:19Z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0x010100C16BB279D5EA9B4F8164580EF770420B</vt:lpwstr>
  </property>
</Properties>
</file>