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6"/>
  </p:handoutMasterIdLst>
  <p:sldIdLst>
    <p:sldId id="257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F26AF7-4F5C-4607-BDE1-65B1570962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29138-F05E-44BC-983F-24AE925AB7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5B37A-93AE-4383-B862-3C005602D8D1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4F96E-83A7-48D5-9939-ECD931B69F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471BB-F495-4562-9E17-577C4611FB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8F4BD-3DAD-41ED-8D4D-B5163D0C1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010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F960-CFAA-4356-BB41-48B897E09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1" y="355745"/>
            <a:ext cx="5269346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50CCE-AA06-4471-B6AE-984FE75D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781" y="2886364"/>
            <a:ext cx="5269346" cy="160481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80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0A5D0-877A-4953-9699-0CE6292D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2382C-982E-46DB-85E9-E5355C74B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56609-1592-452B-9247-E36CFD04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95218-FF89-4272-923C-4B34A8BC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9747E-EA7C-4CA2-B337-98042D49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4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BA820-45A1-472F-913B-17229ECB6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2ADA1-9D7E-4DBC-B2B0-9F7818D89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1104E-5647-4AB9-93C2-F81AEFFB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F43CC-B82E-4735-ABCD-C65B9B79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F177A-0095-4B50-9517-49040D75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79F2-0B07-4264-A27E-0B6B2275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4BF84-D094-4B0B-9EC0-6AEF4A91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ACADC-65B8-460A-8CC2-55D2891B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52702-5269-46AA-A0D3-572B9537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6C687-6A42-47B8-A227-EC3ADFF9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5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956A-C8FD-4541-B8B5-133BDD11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EEF1C-051B-4733-A349-D374CB416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A4EA9-B36B-4440-B1D7-6DCF7199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02285-8B2D-4FB7-A72B-E4AE0FAE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7F833-75D7-40CD-B0F2-0129D28F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6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0111-B969-4DD6-B7F3-487E5579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1F598-9380-44FE-887F-03F8A81E9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E03F7-4093-49C9-A0C5-6FAB86D2A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B8851-D71C-410E-A3E9-D605ACD530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F2DBC-77EF-4280-B31F-D9E0CD38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C26B4-7701-4D14-A971-E6DA4E20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3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9D51-E893-48B6-9670-3C273155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AD385-1E96-48AC-B037-8E0207ECF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D38FE-ADFC-4ED2-9F1D-A1C9F494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2B8FF-CC3D-4858-8FF8-1FC41119E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9A7BF-F596-4D2A-B5DB-65546EE78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D489F-A599-459B-9046-1FD6F5FD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4EC7A-28BF-4784-8FC4-AF84A9C4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E2EEC7-44B4-4D9C-99F2-5868AFD6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3BC3-E7CF-4A51-9A25-74376526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134C1-0FDD-4B2A-961E-A50E37AB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AC0B6-58F5-497E-AE6F-C7ED501B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753A7-9B52-4B3C-9C33-B2A2832B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8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4B024-2026-489A-9B7B-A26A340B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C1A72-9919-4AA3-A03E-910F9287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0C63E-CE9E-4D74-87A7-472233CA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600A9-15F2-459C-985C-997C3A37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EAB1-C7D7-4C36-B3BE-1B650440C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7A913-256C-4E86-A4F8-3EEE016DB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F7236-5169-4A40-B535-FCD19DF3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84075-173A-46CB-AFB9-3ED419E2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0C44-F462-417C-8DE0-E2C848E9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1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8752-2233-4ED3-A0DB-2AFE8BF0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C8EF2-D2B6-4B32-BDB5-2BEAAA4B4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3DD09-C64D-42D8-A59E-4C95B3457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65E37-77C4-4F84-87F3-9FDE0D8B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377E6-E65C-4DA5-AD4A-99084554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ECA27-7A37-408C-877F-38DA4BA0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6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F53DF-F0E0-4C37-BC84-E023DE06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DBE00-697B-4869-8C84-BA568F687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166493-E142-FF43-A0F4-A1D8A7FA8D8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70" y="6616044"/>
            <a:ext cx="1485551" cy="1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3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erika.holt@vtt.fi" TargetMode="Externa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predis-h2020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A0BA6-1A55-47CD-BA5F-A2556E051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245" y="125095"/>
            <a:ext cx="4147794" cy="2230744"/>
          </a:xfr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2200" b="1" dirty="0"/>
              <a:t>International cooperation on pre-disposal waste management innovation in the PREDIS project: Addressing technology gaps and common industrial challenges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400" dirty="0"/>
              <a:t>Erika Holt and Maria </a:t>
            </a:r>
            <a:r>
              <a:rPr lang="en-US" sz="1400" dirty="0" smtClean="0"/>
              <a:t>Oksa, VTT, Finland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Anthony </a:t>
            </a:r>
            <a:r>
              <a:rPr lang="en-US" sz="1400" dirty="0" smtClean="0"/>
              <a:t>Banford, NNL, UK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>
                <a:hlinkClick r:id="rId3"/>
              </a:rPr>
              <a:t>erika.holt@vtt.fi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endParaRPr lang="en-US" sz="28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B2C079C-1F92-4DB0-9F1C-7055CACC7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829" y="373097"/>
            <a:ext cx="3742441" cy="175926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000" dirty="0" smtClean="0"/>
              <a:t>“</a:t>
            </a:r>
            <a:r>
              <a:rPr lang="en-US" sz="1000" b="1" dirty="0" smtClean="0"/>
              <a:t>PREDIS</a:t>
            </a:r>
            <a:r>
              <a:rPr lang="en-US" sz="1000" b="1" dirty="0"/>
              <a:t>: Predisposal Management of Radioactive Waste</a:t>
            </a:r>
            <a:r>
              <a:rPr lang="en-US" sz="1000" dirty="0"/>
              <a:t>’ project addresses innovation and break-through technologies for better handling of low-level and intermediate-level radioactive wastes</a:t>
            </a:r>
          </a:p>
          <a:p>
            <a:pPr marL="108000" indent="-108000">
              <a:lnSpc>
                <a:spcPct val="110000"/>
              </a:lnSpc>
              <a:spcBef>
                <a:spcPts val="600"/>
              </a:spcBef>
            </a:pPr>
            <a:r>
              <a:rPr lang="en-US" sz="1000" dirty="0"/>
              <a:t>4-year Euratom project, started in September 2020</a:t>
            </a:r>
          </a:p>
          <a:p>
            <a:pPr marL="108000" indent="-108000">
              <a:lnSpc>
                <a:spcPct val="110000"/>
              </a:lnSpc>
              <a:spcBef>
                <a:spcPts val="600"/>
              </a:spcBef>
            </a:pPr>
            <a:r>
              <a:rPr lang="en-US" sz="1000" dirty="0"/>
              <a:t>Project budget is 23.7 M€, of which 14 M€ by the EC</a:t>
            </a:r>
          </a:p>
          <a:p>
            <a:pPr marL="108000" indent="-108000">
              <a:lnSpc>
                <a:spcPct val="110000"/>
              </a:lnSpc>
              <a:spcBef>
                <a:spcPts val="600"/>
              </a:spcBef>
            </a:pPr>
            <a:r>
              <a:rPr lang="en-US" sz="1000" dirty="0"/>
              <a:t>47 consortium partners from 17 countries</a:t>
            </a:r>
          </a:p>
          <a:p>
            <a:pPr marL="108000" indent="-108000">
              <a:lnSpc>
                <a:spcPct val="110000"/>
              </a:lnSpc>
              <a:spcBef>
                <a:spcPts val="600"/>
              </a:spcBef>
            </a:pPr>
            <a:r>
              <a:rPr lang="en-US" sz="1000" dirty="0"/>
              <a:t>25 industrial partners via the End User Group (EUG) advise on needs and challenges to ensure high impact of the project results. 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E4476B8-B0B6-4934-AD46-98E8CE092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5245" y="2672862"/>
            <a:ext cx="4147794" cy="151227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108000" indent="-108000">
              <a:lnSpc>
                <a:spcPct val="120000"/>
              </a:lnSpc>
              <a:spcBef>
                <a:spcPts val="600"/>
              </a:spcBef>
            </a:pPr>
            <a:r>
              <a:rPr lang="en-US" sz="1000" dirty="0"/>
              <a:t>Sharing and easing access to information are important activities, closely linked with Knowledge Management within the EURAD </a:t>
            </a:r>
            <a:r>
              <a:rPr lang="en-US" sz="1000" dirty="0" err="1"/>
              <a:t>programme</a:t>
            </a:r>
            <a:r>
              <a:rPr lang="en-US" sz="10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000" dirty="0"/>
              <a:t>KM and dissemination achievements to date include:</a:t>
            </a:r>
          </a:p>
          <a:p>
            <a:pPr marL="108000" indent="-108000">
              <a:lnSpc>
                <a:spcPct val="120000"/>
              </a:lnSpc>
              <a:spcBef>
                <a:spcPts val="600"/>
              </a:spcBef>
            </a:pPr>
            <a:r>
              <a:rPr lang="en-US" sz="1000" dirty="0"/>
              <a:t>establishing predisposal Roadmap guidance documentation</a:t>
            </a:r>
          </a:p>
          <a:p>
            <a:pPr marL="108000" indent="-108000">
              <a:lnSpc>
                <a:spcPct val="120000"/>
              </a:lnSpc>
              <a:spcBef>
                <a:spcPts val="600"/>
              </a:spcBef>
            </a:pPr>
            <a:r>
              <a:rPr lang="en-US" sz="1000" dirty="0"/>
              <a:t>preparing of training program and implementing the mobility program</a:t>
            </a:r>
          </a:p>
          <a:p>
            <a:pPr marL="108000" indent="-108000">
              <a:lnSpc>
                <a:spcPct val="120000"/>
              </a:lnSpc>
              <a:spcBef>
                <a:spcPts val="600"/>
              </a:spcBef>
            </a:pPr>
            <a:r>
              <a:rPr lang="en-US" sz="1000" dirty="0"/>
              <a:t>interactive webinars with over 1000 participants in 2021.</a:t>
            </a:r>
            <a:endParaRPr lang="en-GB" sz="1000" dirty="0"/>
          </a:p>
        </p:txBody>
      </p:sp>
      <p:sp>
        <p:nvSpPr>
          <p:cNvPr id="21" name="Content Placeholder 16">
            <a:extLst>
              <a:ext uri="{FF2B5EF4-FFF2-40B4-BE49-F238E27FC236}">
                <a16:creationId xmlns:a16="http://schemas.microsoft.com/office/drawing/2014/main" id="{B230B7F6-2789-4B10-ADB7-2632E01C5CED}"/>
              </a:ext>
            </a:extLst>
          </p:cNvPr>
          <p:cNvSpPr txBox="1">
            <a:spLocks/>
          </p:cNvSpPr>
          <p:nvPr/>
        </p:nvSpPr>
        <p:spPr>
          <a:xfrm>
            <a:off x="150829" y="2433464"/>
            <a:ext cx="3742441" cy="1343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1000" dirty="0">
                <a:cs typeface="Arial"/>
              </a:rPr>
              <a:t>The PREDIS </a:t>
            </a:r>
            <a:r>
              <a:rPr lang="en-GB" sz="1000" dirty="0" smtClean="0">
                <a:cs typeface="Arial"/>
              </a:rPr>
              <a:t>RD&amp;D </a:t>
            </a:r>
            <a:r>
              <a:rPr lang="en-GB" sz="1000" dirty="0">
                <a:cs typeface="Arial"/>
              </a:rPr>
              <a:t>project focuses on treatment and improved handling of </a:t>
            </a:r>
            <a:r>
              <a:rPr lang="en-US" sz="1000" dirty="0">
                <a:cs typeface="Arial"/>
              </a:rPr>
              <a:t>waste, and digital solutions for improved safety and efficiency for:</a:t>
            </a:r>
          </a:p>
          <a:p>
            <a:pPr algn="just"/>
            <a:r>
              <a:rPr lang="en-GB" sz="1000" dirty="0">
                <a:cs typeface="Arial"/>
              </a:rPr>
              <a:t>metallic materials</a:t>
            </a:r>
          </a:p>
          <a:p>
            <a:pPr algn="just"/>
            <a:r>
              <a:rPr lang="en-GB" sz="1000" dirty="0" smtClean="0">
                <a:cs typeface="Arial"/>
              </a:rPr>
              <a:t>Liquid-organic and solid-organic wastes and</a:t>
            </a:r>
            <a:endParaRPr lang="en-GB" sz="1000" dirty="0">
              <a:cs typeface="Arial"/>
            </a:endParaRPr>
          </a:p>
          <a:p>
            <a:pPr algn="just"/>
            <a:r>
              <a:rPr lang="en-GB" sz="1000" dirty="0">
                <a:cs typeface="Arial"/>
              </a:rPr>
              <a:t>cemented-waste </a:t>
            </a:r>
            <a:r>
              <a:rPr lang="en-GB" sz="1000" dirty="0" smtClean="0">
                <a:cs typeface="Arial"/>
              </a:rPr>
              <a:t>packages.</a:t>
            </a:r>
            <a:endParaRPr lang="en-GB" sz="1000" dirty="0">
              <a:cs typeface="Arial" panose="020B0604020202020204" pitchFamily="34" charset="0"/>
            </a:endParaRPr>
          </a:p>
          <a:p>
            <a:pPr algn="just"/>
            <a:endParaRPr lang="en-GB" sz="1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1000" dirty="0"/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id="{1324D5FE-568D-4CBE-8C94-9A8802680B25}"/>
              </a:ext>
            </a:extLst>
          </p:cNvPr>
          <p:cNvSpPr txBox="1">
            <a:spLocks/>
          </p:cNvSpPr>
          <p:nvPr/>
        </p:nvSpPr>
        <p:spPr>
          <a:xfrm>
            <a:off x="8317582" y="373097"/>
            <a:ext cx="3742440" cy="24037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lnSpc>
                <a:spcPct val="100000"/>
              </a:lnSpc>
              <a:spcBef>
                <a:spcPts val="600"/>
              </a:spcBef>
            </a:pPr>
            <a:r>
              <a:rPr lang="en-US" altLang="ja-JP" sz="1000" dirty="0">
                <a:ea typeface="ＭＳ Ｐゴシック" charset="-128"/>
              </a:rPr>
              <a:t>A gap </a:t>
            </a:r>
            <a:r>
              <a:rPr lang="en-US" altLang="ja-JP" sz="1000" dirty="0" smtClean="0">
                <a:ea typeface="ＭＳ Ｐゴシック" charset="-128"/>
              </a:rPr>
              <a:t>analysis (GA) </a:t>
            </a:r>
            <a:r>
              <a:rPr lang="en-US" altLang="ja-JP" sz="1000" dirty="0">
                <a:ea typeface="ＭＳ Ｐゴシック" charset="-128"/>
              </a:rPr>
              <a:t>was performed to identify predisposal technology gaps, their urgency and importance and the current technology readiness of potential solutions.</a:t>
            </a:r>
          </a:p>
          <a:p>
            <a:pPr marL="108000" indent="-108000">
              <a:lnSpc>
                <a:spcPct val="100000"/>
              </a:lnSpc>
              <a:spcBef>
                <a:spcPts val="600"/>
              </a:spcBef>
            </a:pPr>
            <a:r>
              <a:rPr lang="en-US" altLang="ja-JP" sz="1000" dirty="0">
                <a:ea typeface="ＭＳ Ｐゴシック" charset="-128"/>
              </a:rPr>
              <a:t>E</a:t>
            </a:r>
            <a:r>
              <a:rPr lang="en-US" altLang="ja-JP" sz="1000" dirty="0" smtClean="0">
                <a:ea typeface="ＭＳ Ｐゴシック" charset="-128"/>
              </a:rPr>
              <a:t>xisting </a:t>
            </a:r>
            <a:r>
              <a:rPr lang="en-US" altLang="ja-JP" sz="1000" dirty="0">
                <a:ea typeface="ＭＳ Ｐゴシック" charset="-128"/>
              </a:rPr>
              <a:t>Strategic Research Agendas (SRAs) were reviewed, </a:t>
            </a:r>
            <a:r>
              <a:rPr lang="en-US" altLang="ja-JP" sz="1000" dirty="0" smtClean="0">
                <a:ea typeface="ＭＳ Ｐゴシック" charset="-128"/>
              </a:rPr>
              <a:t>then </a:t>
            </a:r>
            <a:r>
              <a:rPr lang="en-US" altLang="ja-JP" sz="1000" dirty="0">
                <a:ea typeface="ＭＳ Ｐゴシック" charset="-128"/>
              </a:rPr>
              <a:t>discussions and surveys took place to assess scientific impacts and the technology </a:t>
            </a:r>
            <a:r>
              <a:rPr lang="en-US" altLang="ja-JP" sz="1000" dirty="0" smtClean="0">
                <a:ea typeface="ＭＳ Ｐゴシック" charset="-128"/>
              </a:rPr>
              <a:t>gaps. GA report published May 2021 (public).</a:t>
            </a:r>
            <a:endParaRPr lang="en-US" altLang="ja-JP" sz="1000" dirty="0">
              <a:ea typeface="ＭＳ Ｐゴシック" charset="-128"/>
            </a:endParaRPr>
          </a:p>
          <a:p>
            <a:pPr marL="108000" lvl="0" indent="-108000">
              <a:lnSpc>
                <a:spcPct val="100000"/>
              </a:lnSpc>
              <a:spcBef>
                <a:spcPts val="600"/>
              </a:spcBef>
            </a:pPr>
            <a:r>
              <a:rPr lang="en-US" altLang="ja-JP" sz="1000" dirty="0" smtClean="0">
                <a:solidFill>
                  <a:prstClr val="black"/>
                </a:solidFill>
                <a:ea typeface="ＭＳ Ｐゴシック" charset="-128"/>
              </a:rPr>
              <a:t>A new PREDIS baseline SRA covering predisposal issues was published  (public) in </a:t>
            </a:r>
            <a:r>
              <a:rPr lang="en-US" altLang="ja-JP" sz="1000" dirty="0">
                <a:solidFill>
                  <a:prstClr val="black"/>
                </a:solidFill>
                <a:ea typeface="ＭＳ Ｐゴシック" charset="-128"/>
              </a:rPr>
              <a:t>August 2021, with focus on the consolidation of the existing European and worldwide </a:t>
            </a:r>
            <a:r>
              <a:rPr lang="en-US" altLang="ja-JP" sz="1000" dirty="0" smtClean="0">
                <a:solidFill>
                  <a:prstClr val="black"/>
                </a:solidFill>
                <a:ea typeface="ＭＳ Ｐゴシック" charset="-128"/>
              </a:rPr>
              <a:t>SRAs in this domain.</a:t>
            </a:r>
            <a:endParaRPr lang="en-US" altLang="ja-JP" sz="1000" dirty="0">
              <a:solidFill>
                <a:prstClr val="black"/>
              </a:solidFill>
              <a:ea typeface="ＭＳ Ｐゴシック" charset="-128"/>
            </a:endParaRPr>
          </a:p>
          <a:p>
            <a:pPr marL="108000" lvl="0" indent="-108000">
              <a:lnSpc>
                <a:spcPct val="100000"/>
              </a:lnSpc>
              <a:spcBef>
                <a:spcPts val="600"/>
              </a:spcBef>
            </a:pPr>
            <a:r>
              <a:rPr lang="en-US" altLang="ja-JP" sz="1000" dirty="0" smtClean="0">
                <a:solidFill>
                  <a:prstClr val="black"/>
                </a:solidFill>
                <a:ea typeface="ＭＳ Ｐゴシック" charset="-128"/>
              </a:rPr>
              <a:t>Both the GA and SRA address </a:t>
            </a:r>
            <a:r>
              <a:rPr lang="en-US" altLang="ja-JP" sz="1000" dirty="0">
                <a:solidFill>
                  <a:prstClr val="black"/>
                </a:solidFill>
                <a:ea typeface="ＭＳ Ｐゴシック" charset="-128"/>
              </a:rPr>
              <a:t>the scientific  and technical domains and needs of common interest in </a:t>
            </a:r>
            <a:r>
              <a:rPr lang="en-US" altLang="ja-JP" sz="1000" dirty="0" smtClean="0">
                <a:solidFill>
                  <a:prstClr val="black"/>
                </a:solidFill>
                <a:ea typeface="ＭＳ Ｐゴシック" charset="-128"/>
              </a:rPr>
              <a:t>predisposal management issues.</a:t>
            </a:r>
            <a:endParaRPr lang="en-US" altLang="ja-JP" sz="1000" dirty="0">
              <a:solidFill>
                <a:prstClr val="black"/>
              </a:solidFill>
              <a:ea typeface="ＭＳ Ｐゴシック" charset="-128"/>
            </a:endParaRPr>
          </a:p>
          <a:p>
            <a:pPr marL="108000" lvl="0" indent="-108000">
              <a:lnSpc>
                <a:spcPct val="100000"/>
              </a:lnSpc>
              <a:spcBef>
                <a:spcPts val="600"/>
              </a:spcBef>
            </a:pPr>
            <a:r>
              <a:rPr lang="en-US" altLang="ja-JP" sz="1000" dirty="0">
                <a:solidFill>
                  <a:prstClr val="black"/>
                </a:solidFill>
                <a:ea typeface="ＭＳ Ｐゴシック" charset="-128"/>
              </a:rPr>
              <a:t>The final predisposal SRA will be published in spring 2024.</a:t>
            </a:r>
          </a:p>
        </p:txBody>
      </p:sp>
      <p:sp>
        <p:nvSpPr>
          <p:cNvPr id="24" name="Content Placeholder 18">
            <a:extLst>
              <a:ext uri="{FF2B5EF4-FFF2-40B4-BE49-F238E27FC236}">
                <a16:creationId xmlns:a16="http://schemas.microsoft.com/office/drawing/2014/main" id="{A8B503BD-0336-424F-874F-6B68B24BF1E2}"/>
              </a:ext>
            </a:extLst>
          </p:cNvPr>
          <p:cNvSpPr txBox="1">
            <a:spLocks/>
          </p:cNvSpPr>
          <p:nvPr/>
        </p:nvSpPr>
        <p:spPr>
          <a:xfrm>
            <a:off x="4025245" y="5823358"/>
            <a:ext cx="4091779" cy="239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None/>
            </a:pPr>
            <a:r>
              <a:rPr lang="en-US" sz="1000" i="1" dirty="0">
                <a:cs typeface="Arial" panose="020B0604020202020204" pitchFamily="34" charset="0"/>
              </a:rPr>
              <a:t>Mapped individual stakeholders and end users (by PREDIS WP2).</a:t>
            </a:r>
            <a:endParaRPr lang="en-GB" sz="1000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A81AC6-DFEA-4086-9283-B2961618B00F}"/>
              </a:ext>
            </a:extLst>
          </p:cNvPr>
          <p:cNvSpPr txBox="1"/>
          <p:nvPr/>
        </p:nvSpPr>
        <p:spPr>
          <a:xfrm>
            <a:off x="97588" y="5820047"/>
            <a:ext cx="3742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Project scope, addressing waste streams and approach. </a:t>
            </a:r>
          </a:p>
        </p:txBody>
      </p:sp>
      <p:sp>
        <p:nvSpPr>
          <p:cNvPr id="30" name="Content Placeholder 16">
            <a:extLst>
              <a:ext uri="{FF2B5EF4-FFF2-40B4-BE49-F238E27FC236}">
                <a16:creationId xmlns:a16="http://schemas.microsoft.com/office/drawing/2014/main" id="{A56F170F-B901-44A9-B432-57C9E193AA98}"/>
              </a:ext>
            </a:extLst>
          </p:cNvPr>
          <p:cNvSpPr txBox="1">
            <a:spLocks/>
          </p:cNvSpPr>
          <p:nvPr/>
        </p:nvSpPr>
        <p:spPr>
          <a:xfrm>
            <a:off x="150829" y="131976"/>
            <a:ext cx="3742441" cy="24112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1" name="Content Placeholder 16">
            <a:extLst>
              <a:ext uri="{FF2B5EF4-FFF2-40B4-BE49-F238E27FC236}">
                <a16:creationId xmlns:a16="http://schemas.microsoft.com/office/drawing/2014/main" id="{18534F54-ED68-429C-AFF9-6255007B5F71}"/>
              </a:ext>
            </a:extLst>
          </p:cNvPr>
          <p:cNvSpPr txBox="1">
            <a:spLocks/>
          </p:cNvSpPr>
          <p:nvPr/>
        </p:nvSpPr>
        <p:spPr>
          <a:xfrm>
            <a:off x="150829" y="2174568"/>
            <a:ext cx="3742441" cy="24112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TECHNICAL RD&amp;D OVERVIEW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3" name="Content Placeholder 16">
            <a:extLst>
              <a:ext uri="{FF2B5EF4-FFF2-40B4-BE49-F238E27FC236}">
                <a16:creationId xmlns:a16="http://schemas.microsoft.com/office/drawing/2014/main" id="{3B0CCB13-A6A0-4324-87B9-F917F6334DF7}"/>
              </a:ext>
            </a:extLst>
          </p:cNvPr>
          <p:cNvSpPr txBox="1">
            <a:spLocks/>
          </p:cNvSpPr>
          <p:nvPr/>
        </p:nvSpPr>
        <p:spPr>
          <a:xfrm>
            <a:off x="4025245" y="2436349"/>
            <a:ext cx="4147794" cy="23651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</a:rPr>
              <a:t>KNOWLEDGE MANAGEMENT (KM)</a:t>
            </a:r>
          </a:p>
        </p:txBody>
      </p:sp>
      <p:sp>
        <p:nvSpPr>
          <p:cNvPr id="34" name="Content Placeholder 16">
            <a:extLst>
              <a:ext uri="{FF2B5EF4-FFF2-40B4-BE49-F238E27FC236}">
                <a16:creationId xmlns:a16="http://schemas.microsoft.com/office/drawing/2014/main" id="{E2367C48-5B3A-4681-A254-C058FC40DB79}"/>
              </a:ext>
            </a:extLst>
          </p:cNvPr>
          <p:cNvSpPr txBox="1">
            <a:spLocks/>
          </p:cNvSpPr>
          <p:nvPr/>
        </p:nvSpPr>
        <p:spPr>
          <a:xfrm>
            <a:off x="8317582" y="125095"/>
            <a:ext cx="3742441" cy="24112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</a:rPr>
              <a:t>GAP ANALYSIS AND SRA DEVELOPMENT</a:t>
            </a:r>
          </a:p>
          <a:p>
            <a:pPr marL="0" indent="0">
              <a:buNone/>
            </a:pP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2F1D353-0789-4947-A145-40B725870394}"/>
              </a:ext>
            </a:extLst>
          </p:cNvPr>
          <p:cNvSpPr txBox="1">
            <a:spLocks/>
          </p:cNvSpPr>
          <p:nvPr/>
        </p:nvSpPr>
        <p:spPr>
          <a:xfrm>
            <a:off x="11050438" y="125188"/>
            <a:ext cx="1009587" cy="239598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IAEA-CN294-ID</a:t>
            </a:r>
            <a:r>
              <a:rPr lang="en-US" sz="1200" b="1" dirty="0">
                <a:solidFill>
                  <a:schemeClr val="bg1"/>
                </a:solidFill>
              </a:rPr>
              <a:t>: 247</a:t>
            </a:r>
          </a:p>
        </p:txBody>
      </p:sp>
      <p:sp>
        <p:nvSpPr>
          <p:cNvPr id="39" name="Content Placeholder 18">
            <a:extLst>
              <a:ext uri="{FF2B5EF4-FFF2-40B4-BE49-F238E27FC236}">
                <a16:creationId xmlns:a16="http://schemas.microsoft.com/office/drawing/2014/main" id="{17AF71C7-563B-4D12-86C3-93D4FA762ABB}"/>
              </a:ext>
            </a:extLst>
          </p:cNvPr>
          <p:cNvSpPr txBox="1">
            <a:spLocks/>
          </p:cNvSpPr>
          <p:nvPr/>
        </p:nvSpPr>
        <p:spPr>
          <a:xfrm>
            <a:off x="8317582" y="3141371"/>
            <a:ext cx="3742439" cy="1328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lnSpc>
                <a:spcPct val="120000"/>
              </a:lnSpc>
              <a:spcBef>
                <a:spcPts val="600"/>
              </a:spcBef>
            </a:pPr>
            <a:r>
              <a:rPr lang="en-US" sz="1000" dirty="0"/>
              <a:t>PREDIS project develops technological innovations for predisposal management with focus on metallic, organic and cemented waste, and digital solutions. </a:t>
            </a:r>
          </a:p>
          <a:p>
            <a:pPr marL="108000" indent="-108000">
              <a:lnSpc>
                <a:spcPct val="120000"/>
              </a:lnSpc>
              <a:spcBef>
                <a:spcPts val="600"/>
              </a:spcBef>
            </a:pPr>
            <a:r>
              <a:rPr lang="en-US" sz="1000" dirty="0"/>
              <a:t>Project has strong EU and international cooperation to accelerate useful technology development and avoid work duplication. </a:t>
            </a:r>
          </a:p>
          <a:p>
            <a:pPr marL="108000" indent="-108000">
              <a:lnSpc>
                <a:spcPct val="120000"/>
              </a:lnSpc>
              <a:spcBef>
                <a:spcPts val="600"/>
              </a:spcBef>
            </a:pPr>
            <a:r>
              <a:rPr lang="en-US" sz="1000" dirty="0"/>
              <a:t>Please visit </a:t>
            </a:r>
            <a:r>
              <a:rPr lang="en-US" sz="1000" dirty="0">
                <a:hlinkClick r:id="rId4"/>
              </a:rPr>
              <a:t>https://predis-h2020.eu/</a:t>
            </a:r>
            <a:r>
              <a:rPr lang="en-US" sz="1000" dirty="0"/>
              <a:t> for more information.</a:t>
            </a:r>
          </a:p>
          <a:p>
            <a:pPr marL="108000" indent="-108000">
              <a:lnSpc>
                <a:spcPct val="120000"/>
              </a:lnSpc>
              <a:spcBef>
                <a:spcPts val="600"/>
              </a:spcBef>
            </a:pPr>
            <a:endParaRPr lang="en-GB" sz="1000" dirty="0"/>
          </a:p>
        </p:txBody>
      </p:sp>
      <p:sp>
        <p:nvSpPr>
          <p:cNvPr id="40" name="Content Placeholder 16">
            <a:extLst>
              <a:ext uri="{FF2B5EF4-FFF2-40B4-BE49-F238E27FC236}">
                <a16:creationId xmlns:a16="http://schemas.microsoft.com/office/drawing/2014/main" id="{E723E3E9-BFCA-49FD-871D-987E3669650D}"/>
              </a:ext>
            </a:extLst>
          </p:cNvPr>
          <p:cNvSpPr txBox="1">
            <a:spLocks/>
          </p:cNvSpPr>
          <p:nvPr/>
        </p:nvSpPr>
        <p:spPr>
          <a:xfrm>
            <a:off x="8317582" y="2900250"/>
            <a:ext cx="3742439" cy="23651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</a:rPr>
              <a:t>CONCLUSION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41" name="Content Placeholder 18">
            <a:extLst>
              <a:ext uri="{FF2B5EF4-FFF2-40B4-BE49-F238E27FC236}">
                <a16:creationId xmlns:a16="http://schemas.microsoft.com/office/drawing/2014/main" id="{BF6C0802-BA08-4987-BE64-74BC0F807974}"/>
              </a:ext>
            </a:extLst>
          </p:cNvPr>
          <p:cNvSpPr txBox="1">
            <a:spLocks/>
          </p:cNvSpPr>
          <p:nvPr/>
        </p:nvSpPr>
        <p:spPr>
          <a:xfrm>
            <a:off x="8317579" y="4829330"/>
            <a:ext cx="2094503" cy="13043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1000" dirty="0">
                <a:ea typeface="ＭＳ Ｐゴシック" charset="-128"/>
              </a:rPr>
              <a:t>This project has received funding from the Euratom research and training </a:t>
            </a:r>
            <a:r>
              <a:rPr lang="en-US" altLang="ja-JP" sz="1000" dirty="0" err="1">
                <a:ea typeface="ＭＳ Ｐゴシック" charset="-128"/>
              </a:rPr>
              <a:t>programme</a:t>
            </a:r>
            <a:r>
              <a:rPr lang="en-US" altLang="ja-JP" sz="1000" dirty="0">
                <a:ea typeface="ＭＳ Ｐゴシック" charset="-128"/>
              </a:rPr>
              <a:t> 2019-2020 under grant agreement No 945098.</a:t>
            </a:r>
          </a:p>
        </p:txBody>
      </p:sp>
      <p:sp>
        <p:nvSpPr>
          <p:cNvPr id="42" name="Content Placeholder 16">
            <a:extLst>
              <a:ext uri="{FF2B5EF4-FFF2-40B4-BE49-F238E27FC236}">
                <a16:creationId xmlns:a16="http://schemas.microsoft.com/office/drawing/2014/main" id="{855B8555-6DA3-4379-A5AD-C840880173D9}"/>
              </a:ext>
            </a:extLst>
          </p:cNvPr>
          <p:cNvSpPr txBox="1">
            <a:spLocks/>
          </p:cNvSpPr>
          <p:nvPr/>
        </p:nvSpPr>
        <p:spPr>
          <a:xfrm>
            <a:off x="8317580" y="4581328"/>
            <a:ext cx="3742442" cy="24112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</a:rPr>
              <a:t>ACNOWLEDGEMENTS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46" name="Content Placeholder 18">
            <a:extLst>
              <a:ext uri="{FF2B5EF4-FFF2-40B4-BE49-F238E27FC236}">
                <a16:creationId xmlns:a16="http://schemas.microsoft.com/office/drawing/2014/main" id="{2A8A37B9-9FA5-446D-9E94-AA80DC429816}"/>
              </a:ext>
            </a:extLst>
          </p:cNvPr>
          <p:cNvSpPr txBox="1">
            <a:spLocks/>
          </p:cNvSpPr>
          <p:nvPr/>
        </p:nvSpPr>
        <p:spPr>
          <a:xfrm>
            <a:off x="10412084" y="4968084"/>
            <a:ext cx="1647937" cy="102686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1400" b="1" dirty="0" smtClean="0">
                <a:latin typeface="+mn-lt"/>
                <a:ea typeface="ＭＳ Ｐゴシック" charset="-128"/>
              </a:rPr>
              <a:t>VIDEO</a:t>
            </a:r>
            <a:endParaRPr lang="en-US" altLang="ja-JP" sz="1400" b="1" dirty="0">
              <a:latin typeface="+mn-lt"/>
              <a:ea typeface="ＭＳ Ｐゴシック" charset="-128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1400" b="1" dirty="0" smtClean="0">
                <a:ea typeface="ＭＳ Ｐゴシック" charset="-128"/>
              </a:rPr>
              <a:t>RECORDING LINK</a:t>
            </a:r>
            <a:endParaRPr lang="en-US" altLang="ja-JP" sz="1400" b="1" dirty="0">
              <a:latin typeface="+mn-lt"/>
              <a:ea typeface="ＭＳ Ｐゴシック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B81126-17C9-4256-9045-145E6830A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54" y="3898751"/>
            <a:ext cx="2780433" cy="180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147E82-6453-484D-86B3-CFD62C4A8C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134" y="4421652"/>
            <a:ext cx="4140000" cy="1381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B5D6F2-F117-4DBF-853A-846377193E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5867" y="4932377"/>
            <a:ext cx="529714" cy="3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FD8F73-846D-4D9C-8F67-6F05A040B0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8106" y="1934096"/>
            <a:ext cx="1203461" cy="36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724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"/>
    </mc:Choice>
    <mc:Fallback xmlns="">
      <p:transition spd="slow" advTm="117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5D6C7BCD04A944BDEBCB3B61BEC5CF" ma:contentTypeVersion="14" ma:contentTypeDescription="Create a new document." ma:contentTypeScope="" ma:versionID="4236cfa08421f92206faa679a32c8e4d">
  <xsd:schema xmlns:xsd="http://www.w3.org/2001/XMLSchema" xmlns:xs="http://www.w3.org/2001/XMLSchema" xmlns:p="http://schemas.microsoft.com/office/2006/metadata/properties" xmlns:ns3="a7581780-e204-4b1b-ad56-f0a44b348806" xmlns:ns4="fcfa3a70-d26e-46d4-8b9a-d69f9f065c75" targetNamespace="http://schemas.microsoft.com/office/2006/metadata/properties" ma:root="true" ma:fieldsID="334aa207df205b4dadebbd46afbf59ae" ns3:_="" ns4:_="">
    <xsd:import namespace="a7581780-e204-4b1b-ad56-f0a44b348806"/>
    <xsd:import namespace="fcfa3a70-d26e-46d4-8b9a-d69f9f065c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581780-e204-4b1b-ad56-f0a44b3488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a3a70-d26e-46d4-8b9a-d69f9f065c7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FCB01E-9F09-48EF-B766-5EA85E9C70F9}">
  <ds:schemaRefs>
    <ds:schemaRef ds:uri="fcfa3a70-d26e-46d4-8b9a-d69f9f065c7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7581780-e204-4b1b-ad56-f0a44b348806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88F1EFE-1709-4606-B4A1-D30E601FD1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0B568D-FD5A-41D9-A0DB-AD5DB7B8DD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581780-e204-4b1b-ad56-f0a44b348806"/>
    <ds:schemaRef ds:uri="fcfa3a70-d26e-46d4-8b9a-d69f9f065c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439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Theme</vt:lpstr>
      <vt:lpstr>International cooperation on pre-disposal waste management innovation in the PREDIS project: Addressing technology gaps and common industrial challenges Erika Holt and Maria Oksa, VTT, Finland Anthony Banford, NNL, UK erika.holt@vtt.fi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Schlosman</dc:creator>
  <cp:lastModifiedBy>Holt Erika</cp:lastModifiedBy>
  <cp:revision>16</cp:revision>
  <dcterms:created xsi:type="dcterms:W3CDTF">2021-04-28T15:23:16Z</dcterms:created>
  <dcterms:modified xsi:type="dcterms:W3CDTF">2021-10-01T13:29:20Z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E38D47A5-4076-4A69-9F2A-4FAEE4A58320</vt:lpwstr>
  </property>
  <property fmtid="{D5CDD505-2E9C-101B-9397-08002B2CF9AE}" pid="3" name="ArticulatePath">
    <vt:lpwstr>https://iaeacloud-my.sharepoint.com/personal/c_bal_iaea_org1/Documents/My Documents/RWM Conference 2021/INDICO/Oral Presentations/21-00620E_CN294_PPT_presentation_template</vt:lpwstr>
  </property>
  <property fmtid="{D5CDD505-2E9C-101B-9397-08002B2CF9AE}" pid="4" name="ContentTypeId">
    <vt:lpwstr>0x0101006E5D6C7BCD04A944BDEBCB3B61BEC5CF</vt:lpwstr>
  </property>
</Properties>
</file>