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347" r:id="rId3"/>
    <p:sldId id="449" r:id="rId4"/>
    <p:sldId id="450" r:id="rId5"/>
    <p:sldId id="451" r:id="rId6"/>
    <p:sldId id="453" r:id="rId7"/>
    <p:sldId id="454" r:id="rId8"/>
    <p:sldId id="452" r:id="rId9"/>
    <p:sldId id="455" r:id="rId10"/>
    <p:sldId id="457" r:id="rId11"/>
    <p:sldId id="456" r:id="rId12"/>
    <p:sldId id="459" r:id="rId13"/>
    <p:sldId id="460" r:id="rId14"/>
    <p:sldId id="448" r:id="rId15"/>
    <p:sldId id="461" r:id="rId16"/>
  </p:sldIdLst>
  <p:sldSz cx="9144000" cy="5143500" type="screen16x9"/>
  <p:notesSz cx="7315200" cy="96012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001D3A"/>
    <a:srgbClr val="003366"/>
    <a:srgbClr val="660033"/>
    <a:srgbClr val="3061C2"/>
    <a:srgbClr val="5781D5"/>
    <a:srgbClr val="CC0099"/>
    <a:srgbClr val="005800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24" autoAdjust="0"/>
  </p:normalViewPr>
  <p:slideViewPr>
    <p:cSldViewPr>
      <p:cViewPr>
        <p:scale>
          <a:sx n="70" d="100"/>
          <a:sy n="70" d="100"/>
        </p:scale>
        <p:origin x="-1392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A4A1B79-B8D6-4309-AEA8-D969CF817CFC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EE8E621-13CF-4B2B-ADFD-8DCA218C6F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0983"/>
            <a:ext cx="2057400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0983"/>
            <a:ext cx="6019800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4216"/>
            <a:ext cx="4038600" cy="3801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4216"/>
            <a:ext cx="4038600" cy="3801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86150"/>
            <a:ext cx="8382000" cy="523210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52550"/>
            <a:ext cx="9144000" cy="138499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algn="ctr" hangingPunct="0"/>
            <a:r>
              <a:rPr lang="en-GB" sz="2800" b="1" dirty="0" smtClean="0">
                <a:solidFill>
                  <a:schemeClr val="bg1"/>
                </a:solidFill>
                <a:latin typeface="Bookman Old Style" pitchFamily="18" charset="0"/>
              </a:rPr>
              <a:t>DESIGN, MANUFACTURING AND IN-SODIUM TESTING OF AM350-WELDED DISC BELLOWS FOR FBTR CONTROL ROD DRIVE MECHANISM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789932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By</a:t>
            </a:r>
          </a:p>
          <a:p>
            <a:pPr algn="ctr"/>
            <a:r>
              <a:rPr lang="en-US" sz="2400" b="1" dirty="0" smtClean="0">
                <a:latin typeface="Bookman Old Style" pitchFamily="18" charset="0"/>
                <a:cs typeface="Times New Roman" pitchFamily="18" charset="0"/>
              </a:rPr>
              <a:t>Dr. KUMAR KROVVIDI S C S P</a:t>
            </a:r>
            <a:endParaRPr lang="en-US" sz="2000" dirty="0" smtClean="0"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rgbClr val="D6009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60827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1D3A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RAMESH E,  SHOBIT VERMA, GIRIBABU R, CHANDRAMOULI S, NAGARAJA BHAT Y V, SUNDARRAJ S I, Dr. SREEDHAR B K, Dr. NASHINE B K, SURESHKUMAR K V, RAGHUPATHY 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001D3A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rgbClr val="001D3A"/>
                </a:solidFill>
                <a:latin typeface="Bookman Old Style" pitchFamily="18" charset="0"/>
                <a:cs typeface="Arial" pitchFamily="34" charset="0"/>
              </a:rPr>
              <a:t>IGCAR, KALPAKKAM, INDIA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1D3A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" name="Picture 31" descr="Indira Gandhi Centre for Atomic Research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95400" cy="1295401"/>
          </a:xfrm>
          <a:prstGeom prst="rect">
            <a:avLst/>
          </a:prstGeom>
          <a:noFill/>
        </p:spPr>
      </p:pic>
      <p:pic>
        <p:nvPicPr>
          <p:cNvPr id="14339" name="Picture 3" descr="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61950"/>
            <a:ext cx="3059113" cy="588963"/>
          </a:xfrm>
          <a:prstGeom prst="rect">
            <a:avLst/>
          </a:prstGeom>
          <a:noFill/>
        </p:spPr>
      </p:pic>
      <p:pic>
        <p:nvPicPr>
          <p:cNvPr id="8" name="Picture 7" descr="Untitled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0"/>
            <a:ext cx="2133600" cy="550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5000" y="514350"/>
            <a:ext cx="3429000" cy="369332"/>
          </a:xfrm>
          <a:prstGeom prst="rect">
            <a:avLst/>
          </a:prstGeom>
          <a:solidFill>
            <a:srgbClr val="003366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Apr 19 – 22, 2022, Vienna, Austria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Testing in air (Phase 1)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2" name="Picture 2" descr="H:\crdm\DSCN0934.JPG"/>
          <p:cNvPicPr>
            <a:picLocks noChangeAspect="1" noChangeArrowheads="1"/>
          </p:cNvPicPr>
          <p:nvPr/>
        </p:nvPicPr>
        <p:blipFill>
          <a:blip r:embed="rId2" cstate="print"/>
          <a:srcRect l="38891" t="6667" r="23610"/>
          <a:stretch>
            <a:fillRect/>
          </a:stretch>
        </p:blipFill>
        <p:spPr bwMode="auto">
          <a:xfrm>
            <a:off x="76200" y="533400"/>
            <a:ext cx="1143000" cy="1449369"/>
          </a:xfrm>
          <a:prstGeom prst="rect">
            <a:avLst/>
          </a:prstGeom>
          <a:noFill/>
        </p:spPr>
      </p:pic>
      <p:pic>
        <p:nvPicPr>
          <p:cNvPr id="23" name="Picture 22" descr="DSCN1649.jpg"/>
          <p:cNvPicPr/>
          <p:nvPr/>
        </p:nvPicPr>
        <p:blipFill>
          <a:blip r:embed="rId3" cstate="print"/>
          <a:srcRect l="46546" r="12916"/>
          <a:stretch>
            <a:fillRect/>
          </a:stretch>
        </p:blipFill>
        <p:spPr>
          <a:xfrm>
            <a:off x="76200" y="1981200"/>
            <a:ext cx="1143000" cy="31051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371600" y="666750"/>
            <a:ext cx="4343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500 SCRAM cycles were carried out.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After every 25 cycles pressure hold test for 12 hrs was done. </a:t>
            </a:r>
            <a:endParaRPr lang="en-US" sz="19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pic>
        <p:nvPicPr>
          <p:cNvPr id="8" name="Picture 7" descr="F:\pavan\Pavan's doccuments\FBTR bellows material\crdm cabin\CRDM bellows testing photos\DSCN1629.jpg"/>
          <p:cNvPicPr/>
          <p:nvPr/>
        </p:nvPicPr>
        <p:blipFill>
          <a:blip r:embed="rId4" cstate="print"/>
          <a:srcRect l="7565" t="7706" b="1651"/>
          <a:stretch>
            <a:fillRect/>
          </a:stretch>
        </p:blipFill>
        <p:spPr bwMode="auto">
          <a:xfrm>
            <a:off x="6400800" y="51435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FBTR bellows material\photos\DSCN1549.jpg"/>
          <p:cNvPicPr>
            <a:picLocks noChangeAspect="1" noChangeArrowheads="1"/>
          </p:cNvPicPr>
          <p:nvPr/>
        </p:nvPicPr>
        <p:blipFill>
          <a:blip r:embed="rId5" cstate="print"/>
          <a:srcRect l="3783" t="26528" r="6554" b="14792"/>
          <a:stretch>
            <a:fillRect/>
          </a:stretch>
        </p:blipFill>
        <p:spPr bwMode="auto">
          <a:xfrm>
            <a:off x="1371600" y="2419350"/>
            <a:ext cx="41910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4400550"/>
            <a:ext cx="4382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 pitchFamily="18" charset="0"/>
              </a:rPr>
              <a:t>Arrangement for HLT of the lower part 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257175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Bookman Old Style" pitchFamily="18" charset="0"/>
              </a:rPr>
              <a:t>Pressure hold test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3384887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After 500 cycles, bellows were found leak-tight by HLT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Testing of translation bellows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2" cstate="print"/>
          <a:srcRect l="4762" t="1818" r="9524" b="3636"/>
          <a:stretch>
            <a:fillRect/>
          </a:stretch>
        </p:blipFill>
        <p:spPr bwMode="auto">
          <a:xfrm>
            <a:off x="6400800" y="81915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17" y="514350"/>
            <a:ext cx="4770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Phase 2: In Sodium at 530°C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895350"/>
            <a:ext cx="6248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Testing was done in Test Vessel-2 of Large Component Test Rig.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In the test setup, the following are simulated 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Temperature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Sodium level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Cover gas pressure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Inter seal Argon pressure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SCRAM from 450 mm height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275 cycles of testing was carried out including 170 cycles in sodium</a:t>
            </a:r>
            <a:endParaRPr lang="en-US" sz="20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In-Sodium Testing of the Bellows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86633"/>
            <a:ext cx="617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Testing was stopped after 275 cycles.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The envisaged SCRAMs during the remaining 10 </a:t>
            </a:r>
            <a:r>
              <a:rPr lang="en-US" sz="2000" b="1" dirty="0" err="1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Rys</a:t>
            </a: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of FBTR are 50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The bellows were qualified as per ASME section-III, div-1, Appendix-II (experimental stress analysis)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The bellows were found leak tight by HLT.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Sodium cleaning of the bellows were carried out using WV-CO2 process.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 The design of the bellows was validated for their use in FBTR.</a:t>
            </a:r>
          </a:p>
        </p:txBody>
      </p:sp>
      <p:pic>
        <p:nvPicPr>
          <p:cNvPr id="1026" name="Picture 2" descr="D:\Pendrive\FBTR CRDM Bellows-\Translation bellows\GAA prposal-Final\Figs with captions\Sodium wetted Translation bell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873" y="666750"/>
            <a:ext cx="2489927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Conclusions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90550"/>
            <a:ext cx="8001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 No standard design codes for welded disc bellows and the design was carried out by inelastic analysis.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Material data required for design was generated by tensile testing AM350-SCT1000 at 530°C.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Fatigue data was generated by 4 point correlation method. FOS-20 was applied as suggested in design  codes.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 Bellows were manufactured in India.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With 720 circumferential welds, around 300 m of weld, 0.2 mm depth of penetration and requirement of heat treatment, this work was first of its kind in India.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Bellows were tested in air &amp; in sodium and the design was qualified for deployment in reactor.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" name="Picture 7" descr="C:\Users\krovvidi\Downloads\bellows\bellows\IMG_20160518_132302.jpg"/>
          <p:cNvPicPr/>
          <p:nvPr/>
        </p:nvPicPr>
        <p:blipFill>
          <a:blip r:embed="rId2" cstate="print"/>
          <a:srcRect t="45414" b="15117"/>
          <a:stretch>
            <a:fillRect/>
          </a:stretch>
        </p:blipFill>
        <p:spPr bwMode="auto">
          <a:xfrm rot="16200000">
            <a:off x="-1743074" y="2333626"/>
            <a:ext cx="4476750" cy="99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Mamallapuram_rock_carving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783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" y="4324350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0033"/>
                </a:solidFill>
                <a:latin typeface="Bookman Old Style" pitchFamily="18" charset="0"/>
              </a:rPr>
              <a:t>Thank You </a:t>
            </a:r>
            <a:endParaRPr lang="en-US" sz="3600" b="1" dirty="0">
              <a:solidFill>
                <a:srgbClr val="6600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0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Appendix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: Experimental 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stress analysis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055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ASME </a:t>
            </a:r>
            <a:r>
              <a:rPr lang="en-US" sz="2400" b="1" dirty="0" smtClean="0">
                <a:latin typeface="Bookman Old Style" pitchFamily="18" charset="0"/>
              </a:rPr>
              <a:t>section-III/ Div-I,  </a:t>
            </a:r>
            <a:r>
              <a:rPr lang="en-US" sz="2400" b="1" dirty="0" smtClean="0">
                <a:latin typeface="Bookman Old Style" pitchFamily="18" charset="0"/>
              </a:rPr>
              <a:t>Appendix-2</a:t>
            </a:r>
            <a:r>
              <a:rPr lang="en-US" sz="2400" b="1" dirty="0" smtClean="0">
                <a:latin typeface="Bookman Old Style" pitchFamily="18" charset="0"/>
              </a:rPr>
              <a:t>:</a:t>
            </a:r>
            <a:endParaRPr lang="en-US" sz="2400" b="1" dirty="0" smtClean="0"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7069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</a:rPr>
              <a:t> Design qualification by </a:t>
            </a: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</a:rPr>
              <a:t>testing, applicable for components subjected to cyclic loading.</a:t>
            </a:r>
            <a:endParaRPr lang="en-US" sz="2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</a:rPr>
              <a:t>The </a:t>
            </a: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</a:rPr>
              <a:t>design life </a:t>
            </a:r>
            <a:r>
              <a:rPr lang="en-US" sz="2000" b="1" dirty="0" err="1" smtClean="0">
                <a:solidFill>
                  <a:srgbClr val="D60093"/>
                </a:solidFill>
                <a:latin typeface="Bookman Old Style" pitchFamily="18" charset="0"/>
              </a:rPr>
              <a:t>N</a:t>
            </a:r>
            <a:r>
              <a:rPr lang="en-US" sz="2000" b="1" baseline="-25000" dirty="0" err="1" smtClean="0">
                <a:solidFill>
                  <a:srgbClr val="D60093"/>
                </a:solidFill>
                <a:latin typeface="Bookman Old Style" pitchFamily="18" charset="0"/>
              </a:rPr>
              <a:t>design-Expt</a:t>
            </a: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</a:rPr>
              <a:t> = </a:t>
            </a:r>
            <a:r>
              <a:rPr lang="en-US" sz="2000" b="1" dirty="0" err="1" smtClean="0">
                <a:solidFill>
                  <a:srgbClr val="D60093"/>
                </a:solidFill>
                <a:latin typeface="Bookman Old Style" pitchFamily="18" charset="0"/>
              </a:rPr>
              <a:t>N</a:t>
            </a:r>
            <a:r>
              <a:rPr lang="en-US" sz="2000" b="1" baseline="-25000" dirty="0" err="1" smtClean="0">
                <a:solidFill>
                  <a:srgbClr val="D60093"/>
                </a:solidFill>
                <a:latin typeface="Bookman Old Style" pitchFamily="18" charset="0"/>
              </a:rPr>
              <a:t>testing</a:t>
            </a:r>
            <a:r>
              <a:rPr lang="en-US" sz="2000" b="1" dirty="0" smtClean="0">
                <a:solidFill>
                  <a:srgbClr val="D60093"/>
                </a:solidFill>
                <a:latin typeface="Bookman Old Style" pitchFamily="18" charset="0"/>
              </a:rPr>
              <a:t> / </a:t>
            </a:r>
            <a:r>
              <a:rPr lang="en-US" sz="2000" b="1" dirty="0" err="1" smtClean="0">
                <a:solidFill>
                  <a:srgbClr val="D60093"/>
                </a:solidFill>
                <a:latin typeface="Bookman Old Style" pitchFamily="18" charset="0"/>
              </a:rPr>
              <a:t>K</a:t>
            </a:r>
            <a:r>
              <a:rPr lang="en-US" sz="2000" b="1" baseline="-25000" dirty="0" err="1" smtClean="0">
                <a:solidFill>
                  <a:srgbClr val="D60093"/>
                </a:solidFill>
                <a:latin typeface="Bookman Old Style" pitchFamily="18" charset="0"/>
              </a:rPr>
              <a:t>n</a:t>
            </a:r>
            <a:endParaRPr lang="en-US" sz="2000" b="1" baseline="-25000" dirty="0" smtClean="0">
              <a:solidFill>
                <a:srgbClr val="D60093"/>
              </a:solidFill>
              <a:latin typeface="Bookman Old Style" pitchFamily="18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n</a:t>
            </a:r>
            <a:r>
              <a:rPr lang="en-US" sz="2000" dirty="0" smtClean="0">
                <a:latin typeface="Bookman Old Style" pitchFamily="18" charset="0"/>
              </a:rPr>
              <a:t> = (K</a:t>
            </a:r>
            <a:r>
              <a:rPr lang="en-US" sz="2000" baseline="-25000" dirty="0" smtClean="0">
                <a:latin typeface="Bookman Old Style" pitchFamily="18" charset="0"/>
              </a:rPr>
              <a:t>s</a:t>
            </a:r>
            <a:r>
              <a:rPr lang="en-US" sz="2000" dirty="0" smtClean="0">
                <a:latin typeface="Bookman Old Style" pitchFamily="18" charset="0"/>
              </a:rPr>
              <a:t>)</a:t>
            </a:r>
            <a:r>
              <a:rPr lang="en-US" sz="2000" baseline="30000" dirty="0" smtClean="0">
                <a:latin typeface="Bookman Old Style" pitchFamily="18" charset="0"/>
              </a:rPr>
              <a:t>4.3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 K</a:t>
            </a:r>
            <a:r>
              <a:rPr lang="en-US" sz="2000" baseline="-25000" dirty="0" smtClean="0">
                <a:latin typeface="Bookman Old Style" pitchFamily="18" charset="0"/>
              </a:rPr>
              <a:t>s</a:t>
            </a:r>
            <a:r>
              <a:rPr lang="en-US" sz="2000" dirty="0" smtClean="0">
                <a:latin typeface="Bookman Old Style" pitchFamily="18" charset="0"/>
              </a:rPr>
              <a:t> =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sl</a:t>
            </a:r>
            <a:r>
              <a:rPr lang="en-US" sz="2000" dirty="0" smtClean="0">
                <a:latin typeface="Bookman Old Style" pitchFamily="18" charset="0"/>
              </a:rPr>
              <a:t> .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sf</a:t>
            </a:r>
            <a:r>
              <a:rPr lang="en-US" sz="2000" dirty="0" smtClean="0">
                <a:latin typeface="Bookman Old Style" pitchFamily="18" charset="0"/>
              </a:rPr>
              <a:t> .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st</a:t>
            </a:r>
            <a:r>
              <a:rPr lang="en-US" sz="2000" dirty="0" smtClean="0">
                <a:latin typeface="Bookman Old Style" pitchFamily="18" charset="0"/>
              </a:rPr>
              <a:t> .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ss</a:t>
            </a:r>
            <a:r>
              <a:rPr lang="en-US" sz="2000" dirty="0" smtClean="0">
                <a:latin typeface="Bookman Old Style" pitchFamily="18" charset="0"/>
              </a:rPr>
              <a:t>.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sc</a:t>
            </a:r>
            <a:endParaRPr lang="en-US" sz="2000" dirty="0" smtClean="0">
              <a:latin typeface="Bookman Old Style" pitchFamily="18" charset="0"/>
            </a:endParaRP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sl</a:t>
            </a:r>
            <a:r>
              <a:rPr lang="en-US" sz="2000" dirty="0" smtClean="0">
                <a:latin typeface="Bookman Old Style" pitchFamily="18" charset="0"/>
              </a:rPr>
              <a:t> = Size factor = 1.5 – 0.5 (Scale factor)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sf</a:t>
            </a:r>
            <a:r>
              <a:rPr lang="en-US" sz="2000" baseline="-25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= </a:t>
            </a:r>
            <a:r>
              <a:rPr lang="en-US" sz="2000" dirty="0" err="1" smtClean="0">
                <a:latin typeface="Bookman Old Style" pitchFamily="18" charset="0"/>
              </a:rPr>
              <a:t>Surfce</a:t>
            </a:r>
            <a:r>
              <a:rPr lang="en-US" sz="2000" dirty="0" smtClean="0">
                <a:latin typeface="Bookman Old Style" pitchFamily="18" charset="0"/>
              </a:rPr>
              <a:t> finish factor = 1.175-0.175 (SF</a:t>
            </a:r>
            <a:r>
              <a:rPr lang="en-US" sz="2000" baseline="-25000" dirty="0" smtClean="0">
                <a:latin typeface="Bookman Old Style" pitchFamily="18" charset="0"/>
              </a:rPr>
              <a:t>M</a:t>
            </a:r>
            <a:r>
              <a:rPr lang="en-US" sz="2000" dirty="0" smtClean="0">
                <a:latin typeface="Bookman Old Style" pitchFamily="18" charset="0"/>
              </a:rPr>
              <a:t>/SF</a:t>
            </a:r>
            <a:r>
              <a:rPr lang="en-US" sz="2000" baseline="-25000" dirty="0" smtClean="0">
                <a:latin typeface="Bookman Old Style" pitchFamily="18" charset="0"/>
              </a:rPr>
              <a:t>P</a:t>
            </a:r>
            <a:r>
              <a:rPr lang="en-US" sz="2000" dirty="0" smtClean="0">
                <a:latin typeface="Bookman Old Style" pitchFamily="18" charset="0"/>
              </a:rPr>
              <a:t>)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st</a:t>
            </a:r>
            <a:r>
              <a:rPr lang="en-US" sz="2000" dirty="0" smtClean="0">
                <a:latin typeface="Bookman Old Style" pitchFamily="18" charset="0"/>
              </a:rPr>
              <a:t> = temperature factor = S</a:t>
            </a:r>
            <a:r>
              <a:rPr lang="en-US" sz="2000" baseline="-25000" dirty="0" smtClean="0">
                <a:latin typeface="Bookman Old Style" pitchFamily="18" charset="0"/>
              </a:rPr>
              <a:t>alt-Test</a:t>
            </a:r>
            <a:r>
              <a:rPr lang="en-US" sz="2000" dirty="0" smtClean="0">
                <a:latin typeface="Bookman Old Style" pitchFamily="18" charset="0"/>
              </a:rPr>
              <a:t>/S</a:t>
            </a:r>
            <a:r>
              <a:rPr lang="en-US" sz="2000" baseline="-25000" dirty="0" smtClean="0">
                <a:latin typeface="Bookman Old Style" pitchFamily="18" charset="0"/>
              </a:rPr>
              <a:t>alt-Actual</a:t>
            </a:r>
          </a:p>
          <a:p>
            <a:pPr lvl="1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latin typeface="Bookman Old Style" pitchFamily="18" charset="0"/>
              </a:rPr>
              <a:t>K</a:t>
            </a:r>
            <a:r>
              <a:rPr lang="en-US" sz="2000" baseline="-25000" dirty="0" err="1" smtClean="0">
                <a:latin typeface="Bookman Old Style" pitchFamily="18" charset="0"/>
              </a:rPr>
              <a:t>sc</a:t>
            </a:r>
            <a:r>
              <a:rPr lang="en-US" sz="2000" dirty="0" smtClean="0">
                <a:latin typeface="Bookman Old Style" pitchFamily="18" charset="0"/>
              </a:rPr>
              <a:t> = Factor to account statistical scatter </a:t>
            </a:r>
          </a:p>
          <a:p>
            <a:pPr lvl="1" algn="just">
              <a:spcAft>
                <a:spcPts val="600"/>
              </a:spcAft>
            </a:pPr>
            <a:r>
              <a:rPr lang="en-US" sz="2000" dirty="0" smtClean="0">
                <a:latin typeface="Bookman Old Style" pitchFamily="18" charset="0"/>
              </a:rPr>
              <a:t>	   </a:t>
            </a:r>
            <a:r>
              <a:rPr lang="en-US" sz="2000" dirty="0" smtClean="0">
                <a:latin typeface="Bookman Old Style" pitchFamily="18" charset="0"/>
              </a:rPr>
              <a:t>= 1.47-0.043(No. of samples tested)</a:t>
            </a:r>
          </a:p>
          <a:p>
            <a:pPr lvl="1" algn="just">
              <a:spcAft>
                <a:spcPts val="600"/>
              </a:spcAft>
            </a:pPr>
            <a:endParaRPr lang="en-US" sz="20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Introduction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44" name="Picture 4" descr="Fig. 1. Schematic of FBT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50"/>
            <a:ext cx="6324600" cy="37006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586085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Fast Breeder Test Reactor 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1132165"/>
            <a:ext cx="2743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 FBTR is Operational for the past 36y at </a:t>
            </a:r>
            <a:r>
              <a:rPr lang="en-US" dirty="0" err="1" smtClean="0">
                <a:latin typeface="Bookman Old Style" pitchFamily="18" charset="0"/>
                <a:cs typeface="Times New Roman" pitchFamily="18" charset="0"/>
              </a:rPr>
              <a:t>Kalpakkam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, India.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40 MW(</a:t>
            </a:r>
            <a:r>
              <a:rPr lang="en-US" dirty="0" err="1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th</a:t>
            </a:r>
            <a:r>
              <a:rPr lang="en-US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) loop type sodium cooled fast reactor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Mixed Carbide Fuel of </a:t>
            </a:r>
            <a:r>
              <a:rPr lang="en-US" dirty="0" err="1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Pu</a:t>
            </a:r>
            <a:r>
              <a:rPr lang="en-US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&amp;U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 6 CRDMs along with (enriched B</a:t>
            </a:r>
            <a:r>
              <a:rPr lang="en-US" baseline="30000" dirty="0" smtClean="0">
                <a:latin typeface="Bookman Old Style" pitchFamily="18" charset="0"/>
                <a:cs typeface="Times New Roman" pitchFamily="18" charset="0"/>
              </a:rPr>
              <a:t>10</a:t>
            </a:r>
            <a:r>
              <a:rPr lang="en-US" baseline="-25000" dirty="0" smtClean="0">
                <a:latin typeface="Bookman Old Style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Bookman Old Style" pitchFamily="18" charset="0"/>
                <a:cs typeface="Times New Roman" pitchFamily="18" charset="0"/>
              </a:rPr>
              <a:t>C) CRs for reactor power control and SCRAM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Introduction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14350"/>
            <a:ext cx="5006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Control Rod Drive Mechanism</a:t>
            </a:r>
            <a:endParaRPr lang="en-US" sz="2400" b="1" dirty="0">
              <a:latin typeface="Bookman Old Style" pitchFamily="18" charset="0"/>
            </a:endParaRPr>
          </a:p>
        </p:txBody>
      </p:sp>
      <p:pic>
        <p:nvPicPr>
          <p:cNvPr id="4" name="Picture 3" descr="000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47750"/>
            <a:ext cx="2514600" cy="395151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43200" y="971550"/>
            <a:ext cx="64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The upper part of the </a:t>
            </a:r>
            <a:r>
              <a:rPr lang="en-US" sz="1900" b="1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mechanism houses </a:t>
            </a: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the electromagnet and dashpot.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latin typeface="Bookman Old Style" pitchFamily="18" charset="0"/>
                <a:cs typeface="Times New Roman" pitchFamily="18" charset="0"/>
              </a:rPr>
              <a:t>The lower part of the mechanism is partially immersed in sodium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Lower part of the mechanism consists of three concentric tubes viz. tube sheath, translation tube and gripper control tube.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Entry of sodium in the annular spaces can result in increased friction due to sodium aerosol deposition and increase drop time.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latin typeface="Bookman Old Style" pitchFamily="18" charset="0"/>
                <a:cs typeface="Times New Roman" pitchFamily="18" charset="0"/>
              </a:rPr>
              <a:t> Welded disc bellows are used to prevent the entry of sodium in the annular spaces of CRDM</a:t>
            </a:r>
            <a:endParaRPr lang="en-US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Introduction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14350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Translation bellows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495550"/>
            <a:ext cx="86868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The bellows which prevents the entry of sodium between the translation tube and tube sheath are called translation bellows.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During SCRAM, translation tube moves at a peak speed of 2.4m/s for a maximum travel of 500mm.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latin typeface="Bookman Old Style" pitchFamily="18" charset="0"/>
                <a:cs typeface="Times New Roman" pitchFamily="18" charset="0"/>
              </a:rPr>
              <a:t> The stiffness of the bellows should be as low as possible so that the drop time during SCRAM should not be effected.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Hence nested ripple type welded disc bellows are used.</a:t>
            </a:r>
            <a:endParaRPr lang="en-US" sz="1900" b="1" dirty="0">
              <a:solidFill>
                <a:srgbClr val="D60093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krovvidi\Downloads\bellows\bellows\IMG_20160518_132302.jpg"/>
          <p:cNvPicPr/>
          <p:nvPr/>
        </p:nvPicPr>
        <p:blipFill>
          <a:blip r:embed="rId2" cstate="print"/>
          <a:srcRect t="42378" b="15117"/>
          <a:stretch>
            <a:fillRect/>
          </a:stretch>
        </p:blipFill>
        <p:spPr bwMode="auto">
          <a:xfrm>
            <a:off x="1752600" y="971550"/>
            <a:ext cx="5053282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Specifications of translation bellows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krovvidi\Downloads\bellows\bellows\IMG_20160518_132302.jpg"/>
          <p:cNvPicPr/>
          <p:nvPr/>
        </p:nvPicPr>
        <p:blipFill>
          <a:blip r:embed="rId2" cstate="print"/>
          <a:srcRect t="45414" b="15117"/>
          <a:stretch>
            <a:fillRect/>
          </a:stretch>
        </p:blipFill>
        <p:spPr bwMode="auto">
          <a:xfrm rot="16200000">
            <a:off x="-1743074" y="2333626"/>
            <a:ext cx="4476750" cy="990601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590550"/>
          <a:ext cx="7839334" cy="43674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97108"/>
                <a:gridCol w="3139440"/>
                <a:gridCol w="4002786"/>
              </a:tblGrid>
              <a:tr h="2316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/>
                        <a:t>S. No.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/>
                        <a:t>Parameter 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/>
                        <a:t>Value 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2316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/>
                        <a:t>1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 smtClean="0"/>
                        <a:t>External / internal</a:t>
                      </a:r>
                      <a:r>
                        <a:rPr lang="en-GB" sz="1800" baseline="0" dirty="0" smtClean="0"/>
                        <a:t> pressures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/>
                        <a:t>1240 </a:t>
                      </a:r>
                      <a:r>
                        <a:rPr lang="en-GB" sz="1800" dirty="0" smtClean="0"/>
                        <a:t>/1090 </a:t>
                      </a:r>
                      <a:r>
                        <a:rPr lang="en-GB" sz="1800" dirty="0"/>
                        <a:t>mbar abs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2316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/>
                        <a:t>2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 smtClean="0"/>
                        <a:t>Temperature 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 smtClean="0"/>
                        <a:t>530°C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2316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/>
                        <a:t>3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/>
                        <a:t>Travel		           	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/>
                        <a:t>500 mm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2316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/>
                        <a:t>4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/>
                        <a:t>Outer </a:t>
                      </a:r>
                      <a:r>
                        <a:rPr lang="en-GB" sz="1800" dirty="0" smtClean="0"/>
                        <a:t>/ inner diameters</a:t>
                      </a:r>
                      <a:r>
                        <a:rPr lang="en-GB" sz="1800" dirty="0"/>
                        <a:t>	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 smtClean="0"/>
                        <a:t>101.6 / 76.2 mm ( </a:t>
                      </a:r>
                      <a:r>
                        <a:rPr lang="en-GB" sz="1800" dirty="0"/>
                        <a:t>± 1 </a:t>
                      </a:r>
                      <a:r>
                        <a:rPr lang="en-GB" sz="1800" dirty="0" smtClean="0"/>
                        <a:t>mm)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800" dirty="0" smtClean="0"/>
                        <a:t>5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Peak speed during SCRAM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2.5 m/s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463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6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Speed during CR retrieval 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 1 mm/s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463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7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Material</a:t>
                      </a:r>
                      <a:r>
                        <a:rPr lang="en-US" sz="1800" baseline="0" dirty="0" smtClean="0">
                          <a:latin typeface="Times New Roman"/>
                        </a:rPr>
                        <a:t> of construction 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AM350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463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8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Thickness of ply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0.127 mm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  <a:tr h="4632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9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Number of convolutions</a:t>
                      </a:r>
                      <a:r>
                        <a:rPr lang="en-US" sz="1800" baseline="0" dirty="0" smtClean="0">
                          <a:latin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800" dirty="0" smtClean="0">
                          <a:latin typeface="Times New Roman"/>
                        </a:rPr>
                        <a:t>720 (i.e. 720 circumferential welds)</a:t>
                      </a:r>
                      <a:endParaRPr lang="en-US" sz="1800" dirty="0">
                        <a:latin typeface="Times New Roman"/>
                      </a:endParaRPr>
                    </a:p>
                  </a:txBody>
                  <a:tcPr marL="50104" marR="5010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Design of the bellows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617" y="514350"/>
            <a:ext cx="583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Material Data Required for Design: </a:t>
            </a:r>
            <a:endParaRPr lang="en-US" sz="2400" b="1" dirty="0">
              <a:latin typeface="Bookman Old Style" pitchFamily="18" charset="0"/>
            </a:endParaRPr>
          </a:p>
        </p:txBody>
      </p:sp>
      <p:pic>
        <p:nvPicPr>
          <p:cNvPr id="20" name="Picture 19" descr="Graph1"/>
          <p:cNvPicPr/>
          <p:nvPr/>
        </p:nvPicPr>
        <p:blipFill>
          <a:blip r:embed="rId2" cstate="print"/>
          <a:srcRect l="6380" t="7851" r="9410" b="5165"/>
          <a:stretch>
            <a:fillRect/>
          </a:stretch>
        </p:blipFill>
        <p:spPr bwMode="auto">
          <a:xfrm>
            <a:off x="0" y="2571750"/>
            <a:ext cx="2911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0" y="927378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 Tensile testing of AM350-SCT1000 was carried out at 530°C.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True stress-true plastic strain curve was used as material model in plastic range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900" b="1" dirty="0" smtClean="0">
                <a:latin typeface="Bookman Old Style" pitchFamily="18" charset="0"/>
                <a:cs typeface="Times New Roman" pitchFamily="18" charset="0"/>
              </a:rPr>
              <a:t> Using 4-point correlation method, Coffin-Manson plot was generated. </a:t>
            </a:r>
            <a:endParaRPr lang="en-US" sz="1900" dirty="0"/>
          </a:p>
        </p:txBody>
      </p:sp>
      <p:pic>
        <p:nvPicPr>
          <p:cNvPr id="22" name="Picture 21" descr="Four point.png"/>
          <p:cNvPicPr/>
          <p:nvPr/>
        </p:nvPicPr>
        <p:blipFill>
          <a:blip r:embed="rId3" cstate="print"/>
          <a:srcRect t="2470" r="1576"/>
          <a:stretch>
            <a:fillRect/>
          </a:stretch>
        </p:blipFill>
        <p:spPr bwMode="auto">
          <a:xfrm>
            <a:off x="2900680" y="2447925"/>
            <a:ext cx="3423920" cy="2562225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23" name="Picture 22" descr="Design curve revised.TIF"/>
          <p:cNvPicPr/>
          <p:nvPr/>
        </p:nvPicPr>
        <p:blipFill>
          <a:blip r:embed="rId4" cstate="print"/>
          <a:srcRect l="4723" t="6953" r="11941" b="4251"/>
          <a:stretch>
            <a:fillRect/>
          </a:stretch>
        </p:blipFill>
        <p:spPr bwMode="auto">
          <a:xfrm>
            <a:off x="6400800" y="249555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Design of the bellows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8" name="Picture 7" descr="AM350-Pressure"/>
          <p:cNvPicPr/>
          <p:nvPr/>
        </p:nvPicPr>
        <p:blipFill>
          <a:blip r:embed="rId2" cstate="print"/>
          <a:srcRect b="24072"/>
          <a:stretch>
            <a:fillRect/>
          </a:stretch>
        </p:blipFill>
        <p:spPr bwMode="auto">
          <a:xfrm>
            <a:off x="152400" y="2495550"/>
            <a:ext cx="4495800" cy="190500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4019550"/>
            <a:ext cx="252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Stresses due to pressure </a:t>
            </a:r>
            <a:endParaRPr lang="en-US" dirty="0"/>
          </a:p>
        </p:txBody>
      </p:sp>
      <p:pic>
        <p:nvPicPr>
          <p:cNvPr id="12" name="Picture 11" descr="strain"/>
          <p:cNvPicPr/>
          <p:nvPr/>
        </p:nvPicPr>
        <p:blipFill>
          <a:blip r:embed="rId3" cstate="print"/>
          <a:srcRect b="28335"/>
          <a:stretch>
            <a:fillRect/>
          </a:stretch>
        </p:blipFill>
        <p:spPr bwMode="auto">
          <a:xfrm>
            <a:off x="4648200" y="2419350"/>
            <a:ext cx="4495800" cy="198120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58778" y="4095750"/>
            <a:ext cx="338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Strain due to pressure +Deflection</a:t>
            </a:r>
            <a:endParaRPr lang="en-US" dirty="0"/>
          </a:p>
        </p:txBody>
      </p:sp>
      <p:pic>
        <p:nvPicPr>
          <p:cNvPr id="14" name="Picture 13" descr="Untitled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0550"/>
            <a:ext cx="5181600" cy="1743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1809750"/>
            <a:ext cx="336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Loading and boundary conditions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700781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/>
              <a:t> Bellows were modeled in ABAQUS using </a:t>
            </a:r>
            <a:r>
              <a:rPr lang="en-US" sz="2000" b="1" dirty="0" err="1" smtClean="0"/>
              <a:t>Axisymmetric</a:t>
            </a:r>
            <a:r>
              <a:rPr lang="en-US" sz="2000" b="1" dirty="0" smtClean="0"/>
              <a:t> </a:t>
            </a:r>
            <a:r>
              <a:rPr lang="en-US" sz="2000" b="1" dirty="0" smtClean="0"/>
              <a:t>shell-SAX1 element 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476750"/>
            <a:ext cx="89154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The analytical life of the bellows was found to be </a:t>
            </a:r>
            <a:r>
              <a:rPr lang="en-GB" sz="2000" b="1" dirty="0" smtClean="0">
                <a:solidFill>
                  <a:srgbClr val="0000FF"/>
                </a:solidFill>
              </a:rPr>
              <a:t>5×10</a:t>
            </a:r>
            <a:r>
              <a:rPr lang="en-GB" sz="2000" b="1" baseline="30000" dirty="0" smtClean="0">
                <a:solidFill>
                  <a:srgbClr val="0000FF"/>
                </a:solidFill>
              </a:rPr>
              <a:t>4</a:t>
            </a:r>
            <a:r>
              <a:rPr lang="en-GB" sz="2000" b="1" dirty="0" smtClean="0">
                <a:solidFill>
                  <a:srgbClr val="0000FF"/>
                </a:solidFill>
              </a:rPr>
              <a:t> cycles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Manufacturing of translation bellows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Picture 4" descr="IMG_20160311_120602.jpg"/>
          <p:cNvPicPr>
            <a:picLocks noChangeAspect="1"/>
          </p:cNvPicPr>
          <p:nvPr/>
        </p:nvPicPr>
        <p:blipFill>
          <a:blip r:embed="rId2" cstate="print"/>
          <a:srcRect t="5667"/>
          <a:stretch>
            <a:fillRect/>
          </a:stretch>
        </p:blipFill>
        <p:spPr>
          <a:xfrm>
            <a:off x="533400" y="553142"/>
            <a:ext cx="2667000" cy="1648692"/>
          </a:xfrm>
          <a:prstGeom prst="rect">
            <a:avLst/>
          </a:prstGeom>
        </p:spPr>
      </p:pic>
      <p:pic>
        <p:nvPicPr>
          <p:cNvPr id="8" name="Picture 7" descr="IMG_20160312_155856.jpg"/>
          <p:cNvPicPr>
            <a:picLocks noChangeAspect="1"/>
          </p:cNvPicPr>
          <p:nvPr/>
        </p:nvPicPr>
        <p:blipFill>
          <a:blip r:embed="rId3" cstate="print"/>
          <a:srcRect l="21818" r="23637"/>
          <a:stretch>
            <a:fillRect/>
          </a:stretch>
        </p:blipFill>
        <p:spPr>
          <a:xfrm>
            <a:off x="4495800" y="514350"/>
            <a:ext cx="1698171" cy="1828800"/>
          </a:xfrm>
          <a:prstGeom prst="rect">
            <a:avLst/>
          </a:prstGeom>
        </p:spPr>
      </p:pic>
      <p:pic>
        <p:nvPicPr>
          <p:cNvPr id="10" name="Picture 9" descr="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24150"/>
            <a:ext cx="3400698" cy="2011680"/>
          </a:xfrm>
          <a:prstGeom prst="rect">
            <a:avLst/>
          </a:prstGeom>
        </p:spPr>
      </p:pic>
      <p:pic>
        <p:nvPicPr>
          <p:cNvPr id="11" name="Picture 3" descr="C:\Users\krovvidi\Downloads\bellows\bellows\IMG_20160518_131858.jpg"/>
          <p:cNvPicPr>
            <a:picLocks noChangeAspect="1" noChangeArrowheads="1"/>
          </p:cNvPicPr>
          <p:nvPr/>
        </p:nvPicPr>
        <p:blipFill>
          <a:blip r:embed="rId5" cstate="print"/>
          <a:srcRect l="7273" r="20000"/>
          <a:stretch>
            <a:fillRect/>
          </a:stretch>
        </p:blipFill>
        <p:spPr bwMode="auto">
          <a:xfrm>
            <a:off x="6781800" y="590550"/>
            <a:ext cx="2286000" cy="4191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76200" y="2190750"/>
            <a:ext cx="398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Individual convolutions after ID welding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774168"/>
            <a:ext cx="30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HLT of Individual convolutions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40555" y="4774168"/>
            <a:ext cx="157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HLT of Bellows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219075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Weld profile</a:t>
            </a:r>
            <a:endParaRPr lang="en-US" b="1" dirty="0"/>
          </a:p>
        </p:txBody>
      </p:sp>
      <p:pic>
        <p:nvPicPr>
          <p:cNvPr id="18" name="Picture 2" descr="C:\Users\krovvidi\Desktop\Office Pics\CRDM translation bellows\CDRM-HT\20170704_182946.jpg"/>
          <p:cNvPicPr>
            <a:picLocks noChangeAspect="1" noChangeArrowheads="1"/>
          </p:cNvPicPr>
          <p:nvPr/>
        </p:nvPicPr>
        <p:blipFill>
          <a:blip r:embed="rId6" cstate="print"/>
          <a:srcRect t="25606" b="32328"/>
          <a:stretch>
            <a:fillRect/>
          </a:stretch>
        </p:blipFill>
        <p:spPr bwMode="auto">
          <a:xfrm>
            <a:off x="3429000" y="3181350"/>
            <a:ext cx="3276600" cy="77532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733800" y="394335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Fixture for heat treatment of Bellows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1"/>
            <a:ext cx="9144000" cy="523210"/>
          </a:xfrm>
          <a:prstGeom prst="rect">
            <a:avLst/>
          </a:prstGeom>
          <a:solidFill>
            <a:srgbClr val="005800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Testing of translation bellows 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7" name="Picture 16" descr="CRDM Translation  BELLOW TEST SETUP FOR REPORT-1.jpg"/>
          <p:cNvPicPr/>
          <p:nvPr/>
        </p:nvPicPr>
        <p:blipFill>
          <a:blip r:embed="rId2" cstate="print"/>
          <a:srcRect t="3031" r="2564" b="3896"/>
          <a:stretch>
            <a:fillRect/>
          </a:stretch>
        </p:blipFill>
        <p:spPr>
          <a:xfrm>
            <a:off x="0" y="1047750"/>
            <a:ext cx="2895600" cy="4095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617" y="514350"/>
            <a:ext cx="604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Phase 1: In air at room temperature </a:t>
            </a:r>
            <a:endParaRPr lang="en-US" sz="2400" b="1" dirty="0">
              <a:latin typeface="Bookman Old Style" pitchFamily="18" charset="0"/>
            </a:endParaRPr>
          </a:p>
        </p:txBody>
      </p:sp>
      <p:pic>
        <p:nvPicPr>
          <p:cNvPr id="22" name="Picture 2" descr="H:\crdm\DSCN0934.JPG"/>
          <p:cNvPicPr>
            <a:picLocks noChangeAspect="1" noChangeArrowheads="1"/>
          </p:cNvPicPr>
          <p:nvPr/>
        </p:nvPicPr>
        <p:blipFill>
          <a:blip r:embed="rId3" cstate="print"/>
          <a:srcRect l="38891" t="6667" r="23610"/>
          <a:stretch>
            <a:fillRect/>
          </a:stretch>
        </p:blipFill>
        <p:spPr bwMode="auto">
          <a:xfrm>
            <a:off x="7696200" y="590550"/>
            <a:ext cx="1143000" cy="1449369"/>
          </a:xfrm>
          <a:prstGeom prst="rect">
            <a:avLst/>
          </a:prstGeom>
          <a:noFill/>
        </p:spPr>
      </p:pic>
      <p:pic>
        <p:nvPicPr>
          <p:cNvPr id="23" name="Picture 22" descr="DSCN1649.jpg"/>
          <p:cNvPicPr/>
          <p:nvPr/>
        </p:nvPicPr>
        <p:blipFill>
          <a:blip r:embed="rId4" cstate="print"/>
          <a:srcRect l="46546" r="12916"/>
          <a:stretch>
            <a:fillRect/>
          </a:stretch>
        </p:blipFill>
        <p:spPr>
          <a:xfrm>
            <a:off x="7696200" y="2038350"/>
            <a:ext cx="1143000" cy="31051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48000" y="1011287"/>
            <a:ext cx="44196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A simplified lower part was made for testing of translation bellows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D60093"/>
                </a:solidFill>
                <a:latin typeface="Bookman Old Style" pitchFamily="18" charset="0"/>
                <a:cs typeface="Times New Roman" pitchFamily="18" charset="0"/>
              </a:rPr>
              <a:t>It is interfaced to actual upper part for simulating SCRAM loading.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latin typeface="Bookman Old Style" pitchFamily="18" charset="0"/>
                <a:cs typeface="Times New Roman" pitchFamily="18" charset="0"/>
              </a:rPr>
              <a:t> A dummy weight was attached to simulate the weight of CR.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9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Arrangements to measure the drop time and peak acceleration were provided.</a:t>
            </a:r>
            <a:endParaRPr lang="en-US" sz="19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8920</TotalTime>
  <Words>944</Words>
  <Application>Microsoft Office PowerPoint</Application>
  <PresentationFormat>On-screen Show (16:9)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Syamalamba</dc:creator>
  <cp:lastModifiedBy>igc6194</cp:lastModifiedBy>
  <cp:revision>682</cp:revision>
  <dcterms:created xsi:type="dcterms:W3CDTF">2006-08-16T00:00:00Z</dcterms:created>
  <dcterms:modified xsi:type="dcterms:W3CDTF">2022-04-18T09:14:14Z</dcterms:modified>
</cp:coreProperties>
</file>