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9"/>
  </p:notesMasterIdLst>
  <p:sldIdLst>
    <p:sldId id="460" r:id="rId2"/>
    <p:sldId id="257" r:id="rId3"/>
    <p:sldId id="431" r:id="rId4"/>
    <p:sldId id="457" r:id="rId5"/>
    <p:sldId id="445" r:id="rId6"/>
    <p:sldId id="455" r:id="rId7"/>
    <p:sldId id="45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B2858-155E-4E89-B1CE-0039F7CACBA4}" type="datetimeFigureOut">
              <a:rPr lang="en-GB" smtClean="0"/>
              <a:pPr/>
              <a:t>18/04/2022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A73E5-8548-4284-AC77-307CA513817B}" type="slidenum">
              <a:rPr lang="en-GB" smtClean="0"/>
              <a:pPr/>
              <a:t>‹#›</a:t>
            </a:fld>
            <a:endParaRPr lang="en-GB"/>
          </a:p>
        </p:txBody>
      </p:sp>
    </p:spTree>
    <p:extLst>
      <p:ext uri="{BB962C8B-B14F-4D97-AF65-F5344CB8AC3E}">
        <p14:creationId xmlns:p14="http://schemas.microsoft.com/office/powerpoint/2010/main" val="891785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6A73E5-8548-4284-AC77-307CA513817B}" type="slidenum">
              <a:rPr lang="en-GB" smtClean="0"/>
              <a:pPr/>
              <a:t>4</a:t>
            </a:fld>
            <a:endParaRPr lang="en-GB"/>
          </a:p>
        </p:txBody>
      </p:sp>
    </p:spTree>
    <p:extLst>
      <p:ext uri="{BB962C8B-B14F-4D97-AF65-F5344CB8AC3E}">
        <p14:creationId xmlns:p14="http://schemas.microsoft.com/office/powerpoint/2010/main" val="1217641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CC50B-F24E-4C0F-8A65-E70D2CDE50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C84EF7-C25C-407F-AF76-336D0FC81C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B450A1-12DE-4230-95CE-8F98276ADEEC}"/>
              </a:ext>
            </a:extLst>
          </p:cNvPr>
          <p:cNvSpPr>
            <a:spLocks noGrp="1"/>
          </p:cNvSpPr>
          <p:nvPr>
            <p:ph type="dt" sz="half" idx="10"/>
          </p:nvPr>
        </p:nvSpPr>
        <p:spPr/>
        <p:txBody>
          <a:bodyPr/>
          <a:lstStyle/>
          <a:p>
            <a:fld id="{448CB937-14CA-4B91-B366-9550652821E9}" type="datetimeFigureOut">
              <a:rPr lang="en-GB" smtClean="0"/>
              <a:pPr/>
              <a:t>18/04/2022</a:t>
            </a:fld>
            <a:endParaRPr lang="en-GB"/>
          </a:p>
        </p:txBody>
      </p:sp>
      <p:sp>
        <p:nvSpPr>
          <p:cNvPr id="5" name="Footer Placeholder 4">
            <a:extLst>
              <a:ext uri="{FF2B5EF4-FFF2-40B4-BE49-F238E27FC236}">
                <a16:creationId xmlns:a16="http://schemas.microsoft.com/office/drawing/2014/main" id="{8481C203-751E-4362-B25B-6C9B5F293A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05F794-9565-4310-A769-1149AF98163D}"/>
              </a:ext>
            </a:extLst>
          </p:cNvPr>
          <p:cNvSpPr>
            <a:spLocks noGrp="1"/>
          </p:cNvSpPr>
          <p:nvPr>
            <p:ph type="sldNum" sz="quarter" idx="12"/>
          </p:nvPr>
        </p:nvSpPr>
        <p:spPr/>
        <p:txBody>
          <a:bodyPr/>
          <a:lstStyle/>
          <a:p>
            <a:fld id="{345E994A-C86F-4564-90E2-9FC8AC422802}" type="slidenum">
              <a:rPr lang="en-GB" smtClean="0"/>
              <a:pPr/>
              <a:t>‹#›</a:t>
            </a:fld>
            <a:endParaRPr lang="en-GB"/>
          </a:p>
        </p:txBody>
      </p:sp>
    </p:spTree>
    <p:extLst>
      <p:ext uri="{BB962C8B-B14F-4D97-AF65-F5344CB8AC3E}">
        <p14:creationId xmlns:p14="http://schemas.microsoft.com/office/powerpoint/2010/main" val="2597804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5CEA-C7FB-432B-BBAB-9A1769E99A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01598B-C913-49C2-B86E-06456CCF8C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47B13B-E8FB-4F6D-BE02-8C716ADEAA90}"/>
              </a:ext>
            </a:extLst>
          </p:cNvPr>
          <p:cNvSpPr>
            <a:spLocks noGrp="1"/>
          </p:cNvSpPr>
          <p:nvPr>
            <p:ph type="dt" sz="half" idx="10"/>
          </p:nvPr>
        </p:nvSpPr>
        <p:spPr/>
        <p:txBody>
          <a:bodyPr/>
          <a:lstStyle/>
          <a:p>
            <a:fld id="{448CB937-14CA-4B91-B366-9550652821E9}" type="datetimeFigureOut">
              <a:rPr lang="en-GB" smtClean="0"/>
              <a:pPr/>
              <a:t>18/04/2022</a:t>
            </a:fld>
            <a:endParaRPr lang="en-GB"/>
          </a:p>
        </p:txBody>
      </p:sp>
      <p:sp>
        <p:nvSpPr>
          <p:cNvPr id="5" name="Footer Placeholder 4">
            <a:extLst>
              <a:ext uri="{FF2B5EF4-FFF2-40B4-BE49-F238E27FC236}">
                <a16:creationId xmlns:a16="http://schemas.microsoft.com/office/drawing/2014/main" id="{F5D48219-7C4E-4AE0-8FB2-D96080842A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E0FF1C-8FF9-46FA-9BE5-E4212857F0B2}"/>
              </a:ext>
            </a:extLst>
          </p:cNvPr>
          <p:cNvSpPr>
            <a:spLocks noGrp="1"/>
          </p:cNvSpPr>
          <p:nvPr>
            <p:ph type="sldNum" sz="quarter" idx="12"/>
          </p:nvPr>
        </p:nvSpPr>
        <p:spPr/>
        <p:txBody>
          <a:bodyPr/>
          <a:lstStyle/>
          <a:p>
            <a:fld id="{345E994A-C86F-4564-90E2-9FC8AC422802}" type="slidenum">
              <a:rPr lang="en-GB" smtClean="0"/>
              <a:pPr/>
              <a:t>‹#›</a:t>
            </a:fld>
            <a:endParaRPr lang="en-GB"/>
          </a:p>
        </p:txBody>
      </p:sp>
    </p:spTree>
    <p:extLst>
      <p:ext uri="{BB962C8B-B14F-4D97-AF65-F5344CB8AC3E}">
        <p14:creationId xmlns:p14="http://schemas.microsoft.com/office/powerpoint/2010/main" val="4030987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94452D-2100-4CF2-938F-9EF4C9224A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BFF2DC-0C4E-4BFD-9655-A49B24E312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A366FF-1875-4A98-AAD0-72760411DF6C}"/>
              </a:ext>
            </a:extLst>
          </p:cNvPr>
          <p:cNvSpPr>
            <a:spLocks noGrp="1"/>
          </p:cNvSpPr>
          <p:nvPr>
            <p:ph type="dt" sz="half" idx="10"/>
          </p:nvPr>
        </p:nvSpPr>
        <p:spPr/>
        <p:txBody>
          <a:bodyPr/>
          <a:lstStyle/>
          <a:p>
            <a:fld id="{448CB937-14CA-4B91-B366-9550652821E9}" type="datetimeFigureOut">
              <a:rPr lang="en-GB" smtClean="0"/>
              <a:pPr/>
              <a:t>18/04/2022</a:t>
            </a:fld>
            <a:endParaRPr lang="en-GB"/>
          </a:p>
        </p:txBody>
      </p:sp>
      <p:sp>
        <p:nvSpPr>
          <p:cNvPr id="5" name="Footer Placeholder 4">
            <a:extLst>
              <a:ext uri="{FF2B5EF4-FFF2-40B4-BE49-F238E27FC236}">
                <a16:creationId xmlns:a16="http://schemas.microsoft.com/office/drawing/2014/main" id="{FCCAEED4-373C-4AFA-B2C8-2E900C45F9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81F04B-F922-4F0D-9711-C95EA014417D}"/>
              </a:ext>
            </a:extLst>
          </p:cNvPr>
          <p:cNvSpPr>
            <a:spLocks noGrp="1"/>
          </p:cNvSpPr>
          <p:nvPr>
            <p:ph type="sldNum" sz="quarter" idx="12"/>
          </p:nvPr>
        </p:nvSpPr>
        <p:spPr/>
        <p:txBody>
          <a:bodyPr/>
          <a:lstStyle/>
          <a:p>
            <a:fld id="{345E994A-C86F-4564-90E2-9FC8AC422802}" type="slidenum">
              <a:rPr lang="en-GB" smtClean="0"/>
              <a:pPr/>
              <a:t>‹#›</a:t>
            </a:fld>
            <a:endParaRPr lang="en-GB"/>
          </a:p>
        </p:txBody>
      </p:sp>
    </p:spTree>
    <p:extLst>
      <p:ext uri="{BB962C8B-B14F-4D97-AF65-F5344CB8AC3E}">
        <p14:creationId xmlns:p14="http://schemas.microsoft.com/office/powerpoint/2010/main" val="14103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3DF9-C165-4238-B8B3-175E1541F3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06D538-B564-4407-A3D9-A530ACF2A4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DABB84-FDD4-499D-8BE4-A48DD161EC3B}"/>
              </a:ext>
            </a:extLst>
          </p:cNvPr>
          <p:cNvSpPr>
            <a:spLocks noGrp="1"/>
          </p:cNvSpPr>
          <p:nvPr>
            <p:ph type="dt" sz="half" idx="10"/>
          </p:nvPr>
        </p:nvSpPr>
        <p:spPr/>
        <p:txBody>
          <a:bodyPr/>
          <a:lstStyle/>
          <a:p>
            <a:fld id="{448CB937-14CA-4B91-B366-9550652821E9}" type="datetimeFigureOut">
              <a:rPr lang="en-GB" smtClean="0"/>
              <a:pPr/>
              <a:t>18/04/2022</a:t>
            </a:fld>
            <a:endParaRPr lang="en-GB"/>
          </a:p>
        </p:txBody>
      </p:sp>
      <p:sp>
        <p:nvSpPr>
          <p:cNvPr id="5" name="Footer Placeholder 4">
            <a:extLst>
              <a:ext uri="{FF2B5EF4-FFF2-40B4-BE49-F238E27FC236}">
                <a16:creationId xmlns:a16="http://schemas.microsoft.com/office/drawing/2014/main" id="{71D0B88A-BDA3-4D9A-A7C2-7055953306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7FECD3-D5C9-48C4-A51E-C3D3D64FBC1E}"/>
              </a:ext>
            </a:extLst>
          </p:cNvPr>
          <p:cNvSpPr>
            <a:spLocks noGrp="1"/>
          </p:cNvSpPr>
          <p:nvPr>
            <p:ph type="sldNum" sz="quarter" idx="12"/>
          </p:nvPr>
        </p:nvSpPr>
        <p:spPr/>
        <p:txBody>
          <a:bodyPr/>
          <a:lstStyle/>
          <a:p>
            <a:fld id="{345E994A-C86F-4564-90E2-9FC8AC422802}" type="slidenum">
              <a:rPr lang="en-GB" smtClean="0"/>
              <a:pPr/>
              <a:t>‹#›</a:t>
            </a:fld>
            <a:endParaRPr lang="en-GB"/>
          </a:p>
        </p:txBody>
      </p:sp>
    </p:spTree>
    <p:extLst>
      <p:ext uri="{BB962C8B-B14F-4D97-AF65-F5344CB8AC3E}">
        <p14:creationId xmlns:p14="http://schemas.microsoft.com/office/powerpoint/2010/main" val="48280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07CD3-5424-4D2E-A14D-5C81D2CFF1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1F91E5-80AE-4964-A202-696DF56C51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9C10AF-9B2E-4393-8DBB-06399EC0D193}"/>
              </a:ext>
            </a:extLst>
          </p:cNvPr>
          <p:cNvSpPr>
            <a:spLocks noGrp="1"/>
          </p:cNvSpPr>
          <p:nvPr>
            <p:ph type="dt" sz="half" idx="10"/>
          </p:nvPr>
        </p:nvSpPr>
        <p:spPr/>
        <p:txBody>
          <a:bodyPr/>
          <a:lstStyle/>
          <a:p>
            <a:fld id="{448CB937-14CA-4B91-B366-9550652821E9}" type="datetimeFigureOut">
              <a:rPr lang="en-GB" smtClean="0"/>
              <a:pPr/>
              <a:t>18/04/2022</a:t>
            </a:fld>
            <a:endParaRPr lang="en-GB"/>
          </a:p>
        </p:txBody>
      </p:sp>
      <p:sp>
        <p:nvSpPr>
          <p:cNvPr id="5" name="Footer Placeholder 4">
            <a:extLst>
              <a:ext uri="{FF2B5EF4-FFF2-40B4-BE49-F238E27FC236}">
                <a16:creationId xmlns:a16="http://schemas.microsoft.com/office/drawing/2014/main" id="{AE2A19AE-2B31-449B-BDC1-100CE756DF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80FF91-A3E8-4DBD-A515-8F4F194151A5}"/>
              </a:ext>
            </a:extLst>
          </p:cNvPr>
          <p:cNvSpPr>
            <a:spLocks noGrp="1"/>
          </p:cNvSpPr>
          <p:nvPr>
            <p:ph type="sldNum" sz="quarter" idx="12"/>
          </p:nvPr>
        </p:nvSpPr>
        <p:spPr/>
        <p:txBody>
          <a:bodyPr/>
          <a:lstStyle/>
          <a:p>
            <a:fld id="{345E994A-C86F-4564-90E2-9FC8AC422802}" type="slidenum">
              <a:rPr lang="en-GB" smtClean="0"/>
              <a:pPr/>
              <a:t>‹#›</a:t>
            </a:fld>
            <a:endParaRPr lang="en-GB"/>
          </a:p>
        </p:txBody>
      </p:sp>
    </p:spTree>
    <p:extLst>
      <p:ext uri="{BB962C8B-B14F-4D97-AF65-F5344CB8AC3E}">
        <p14:creationId xmlns:p14="http://schemas.microsoft.com/office/powerpoint/2010/main" val="301670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56586-7DD4-4F69-8CEB-0F7E8D2A2F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AED08F-D737-42C5-A071-7EC4302E51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20A8BDA-0682-4D16-A661-8CB5CAE30D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D0D109C-AF74-4258-8AFB-13BF8BC94F7D}"/>
              </a:ext>
            </a:extLst>
          </p:cNvPr>
          <p:cNvSpPr>
            <a:spLocks noGrp="1"/>
          </p:cNvSpPr>
          <p:nvPr>
            <p:ph type="dt" sz="half" idx="10"/>
          </p:nvPr>
        </p:nvSpPr>
        <p:spPr/>
        <p:txBody>
          <a:bodyPr/>
          <a:lstStyle/>
          <a:p>
            <a:fld id="{448CB937-14CA-4B91-B366-9550652821E9}" type="datetimeFigureOut">
              <a:rPr lang="en-GB" smtClean="0"/>
              <a:pPr/>
              <a:t>18/04/2022</a:t>
            </a:fld>
            <a:endParaRPr lang="en-GB"/>
          </a:p>
        </p:txBody>
      </p:sp>
      <p:sp>
        <p:nvSpPr>
          <p:cNvPr id="6" name="Footer Placeholder 5">
            <a:extLst>
              <a:ext uri="{FF2B5EF4-FFF2-40B4-BE49-F238E27FC236}">
                <a16:creationId xmlns:a16="http://schemas.microsoft.com/office/drawing/2014/main" id="{3D0563D2-F1B1-44D5-93C5-E2F1124B91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C824F0-0BE4-4BE5-A075-D4DC1D9805EC}"/>
              </a:ext>
            </a:extLst>
          </p:cNvPr>
          <p:cNvSpPr>
            <a:spLocks noGrp="1"/>
          </p:cNvSpPr>
          <p:nvPr>
            <p:ph type="sldNum" sz="quarter" idx="12"/>
          </p:nvPr>
        </p:nvSpPr>
        <p:spPr/>
        <p:txBody>
          <a:bodyPr/>
          <a:lstStyle/>
          <a:p>
            <a:fld id="{345E994A-C86F-4564-90E2-9FC8AC422802}" type="slidenum">
              <a:rPr lang="en-GB" smtClean="0"/>
              <a:pPr/>
              <a:t>‹#›</a:t>
            </a:fld>
            <a:endParaRPr lang="en-GB"/>
          </a:p>
        </p:txBody>
      </p:sp>
    </p:spTree>
    <p:extLst>
      <p:ext uri="{BB962C8B-B14F-4D97-AF65-F5344CB8AC3E}">
        <p14:creationId xmlns:p14="http://schemas.microsoft.com/office/powerpoint/2010/main" val="39775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C5E6A-6A0A-4BED-BAAB-ECBB6166C1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3032A5-A93F-4F95-8DDA-98801FD43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E03831-9EBF-4E53-BFB8-65A640AA7A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3DCA1A1-9B45-4A15-9628-6F164D31CB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7DC28F-03E5-4DC9-A443-EF7478B724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9F7B8F0-807C-4EAE-BFEC-0259C2A5A44E}"/>
              </a:ext>
            </a:extLst>
          </p:cNvPr>
          <p:cNvSpPr>
            <a:spLocks noGrp="1"/>
          </p:cNvSpPr>
          <p:nvPr>
            <p:ph type="dt" sz="half" idx="10"/>
          </p:nvPr>
        </p:nvSpPr>
        <p:spPr/>
        <p:txBody>
          <a:bodyPr/>
          <a:lstStyle/>
          <a:p>
            <a:fld id="{448CB937-14CA-4B91-B366-9550652821E9}" type="datetimeFigureOut">
              <a:rPr lang="en-GB" smtClean="0"/>
              <a:pPr/>
              <a:t>18/04/2022</a:t>
            </a:fld>
            <a:endParaRPr lang="en-GB"/>
          </a:p>
        </p:txBody>
      </p:sp>
      <p:sp>
        <p:nvSpPr>
          <p:cNvPr id="8" name="Footer Placeholder 7">
            <a:extLst>
              <a:ext uri="{FF2B5EF4-FFF2-40B4-BE49-F238E27FC236}">
                <a16:creationId xmlns:a16="http://schemas.microsoft.com/office/drawing/2014/main" id="{C44B9CF6-70C4-4271-BAB6-8E7B3CA3D18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463CA4-1C14-4D24-BE31-14F8983A3C2B}"/>
              </a:ext>
            </a:extLst>
          </p:cNvPr>
          <p:cNvSpPr>
            <a:spLocks noGrp="1"/>
          </p:cNvSpPr>
          <p:nvPr>
            <p:ph type="sldNum" sz="quarter" idx="12"/>
          </p:nvPr>
        </p:nvSpPr>
        <p:spPr/>
        <p:txBody>
          <a:bodyPr/>
          <a:lstStyle/>
          <a:p>
            <a:fld id="{345E994A-C86F-4564-90E2-9FC8AC422802}" type="slidenum">
              <a:rPr lang="en-GB" smtClean="0"/>
              <a:pPr/>
              <a:t>‹#›</a:t>
            </a:fld>
            <a:endParaRPr lang="en-GB"/>
          </a:p>
        </p:txBody>
      </p:sp>
    </p:spTree>
    <p:extLst>
      <p:ext uri="{BB962C8B-B14F-4D97-AF65-F5344CB8AC3E}">
        <p14:creationId xmlns:p14="http://schemas.microsoft.com/office/powerpoint/2010/main" val="1499180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51B71-09CE-4F8B-9046-C834992405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8A22DB5-A0F5-410E-A4F6-208C5F7E3E0E}"/>
              </a:ext>
            </a:extLst>
          </p:cNvPr>
          <p:cNvSpPr>
            <a:spLocks noGrp="1"/>
          </p:cNvSpPr>
          <p:nvPr>
            <p:ph type="dt" sz="half" idx="10"/>
          </p:nvPr>
        </p:nvSpPr>
        <p:spPr/>
        <p:txBody>
          <a:bodyPr/>
          <a:lstStyle/>
          <a:p>
            <a:fld id="{448CB937-14CA-4B91-B366-9550652821E9}" type="datetimeFigureOut">
              <a:rPr lang="en-GB" smtClean="0"/>
              <a:pPr/>
              <a:t>18/04/2022</a:t>
            </a:fld>
            <a:endParaRPr lang="en-GB"/>
          </a:p>
        </p:txBody>
      </p:sp>
      <p:sp>
        <p:nvSpPr>
          <p:cNvPr id="4" name="Footer Placeholder 3">
            <a:extLst>
              <a:ext uri="{FF2B5EF4-FFF2-40B4-BE49-F238E27FC236}">
                <a16:creationId xmlns:a16="http://schemas.microsoft.com/office/drawing/2014/main" id="{28696661-C786-4675-A42A-C0FB833CA3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4A531D5-AA56-48AE-93B3-EFB497B21CC4}"/>
              </a:ext>
            </a:extLst>
          </p:cNvPr>
          <p:cNvSpPr>
            <a:spLocks noGrp="1"/>
          </p:cNvSpPr>
          <p:nvPr>
            <p:ph type="sldNum" sz="quarter" idx="12"/>
          </p:nvPr>
        </p:nvSpPr>
        <p:spPr/>
        <p:txBody>
          <a:bodyPr/>
          <a:lstStyle/>
          <a:p>
            <a:fld id="{345E994A-C86F-4564-90E2-9FC8AC422802}" type="slidenum">
              <a:rPr lang="en-GB" smtClean="0"/>
              <a:pPr/>
              <a:t>‹#›</a:t>
            </a:fld>
            <a:endParaRPr lang="en-GB"/>
          </a:p>
        </p:txBody>
      </p:sp>
    </p:spTree>
    <p:extLst>
      <p:ext uri="{BB962C8B-B14F-4D97-AF65-F5344CB8AC3E}">
        <p14:creationId xmlns:p14="http://schemas.microsoft.com/office/powerpoint/2010/main" val="3718691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8B723-B3F5-48F4-A605-D9DBB07FCEA8}"/>
              </a:ext>
            </a:extLst>
          </p:cNvPr>
          <p:cNvSpPr>
            <a:spLocks noGrp="1"/>
          </p:cNvSpPr>
          <p:nvPr>
            <p:ph type="dt" sz="half" idx="10"/>
          </p:nvPr>
        </p:nvSpPr>
        <p:spPr/>
        <p:txBody>
          <a:bodyPr/>
          <a:lstStyle/>
          <a:p>
            <a:fld id="{448CB937-14CA-4B91-B366-9550652821E9}" type="datetimeFigureOut">
              <a:rPr lang="en-GB" smtClean="0"/>
              <a:pPr/>
              <a:t>18/04/2022</a:t>
            </a:fld>
            <a:endParaRPr lang="en-GB"/>
          </a:p>
        </p:txBody>
      </p:sp>
      <p:sp>
        <p:nvSpPr>
          <p:cNvPr id="3" name="Footer Placeholder 2">
            <a:extLst>
              <a:ext uri="{FF2B5EF4-FFF2-40B4-BE49-F238E27FC236}">
                <a16:creationId xmlns:a16="http://schemas.microsoft.com/office/drawing/2014/main" id="{17DC5F58-8357-4EE8-B2AB-8BDB48F853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529432-F385-45BB-8438-49F9D40642AD}"/>
              </a:ext>
            </a:extLst>
          </p:cNvPr>
          <p:cNvSpPr>
            <a:spLocks noGrp="1"/>
          </p:cNvSpPr>
          <p:nvPr>
            <p:ph type="sldNum" sz="quarter" idx="12"/>
          </p:nvPr>
        </p:nvSpPr>
        <p:spPr/>
        <p:txBody>
          <a:bodyPr/>
          <a:lstStyle/>
          <a:p>
            <a:fld id="{345E994A-C86F-4564-90E2-9FC8AC422802}" type="slidenum">
              <a:rPr lang="en-GB" smtClean="0"/>
              <a:pPr/>
              <a:t>‹#›</a:t>
            </a:fld>
            <a:endParaRPr lang="en-GB"/>
          </a:p>
        </p:txBody>
      </p:sp>
    </p:spTree>
    <p:extLst>
      <p:ext uri="{BB962C8B-B14F-4D97-AF65-F5344CB8AC3E}">
        <p14:creationId xmlns:p14="http://schemas.microsoft.com/office/powerpoint/2010/main" val="419313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515C-D643-4267-A85D-EA647CD50A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522DDF-4DF1-424E-BBAE-142C8FE92D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940A053-8FE1-4C34-B297-81EEB2601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EF11A4-7CD6-404D-BE9D-B3C9C3B041CF}"/>
              </a:ext>
            </a:extLst>
          </p:cNvPr>
          <p:cNvSpPr>
            <a:spLocks noGrp="1"/>
          </p:cNvSpPr>
          <p:nvPr>
            <p:ph type="dt" sz="half" idx="10"/>
          </p:nvPr>
        </p:nvSpPr>
        <p:spPr/>
        <p:txBody>
          <a:bodyPr/>
          <a:lstStyle/>
          <a:p>
            <a:fld id="{448CB937-14CA-4B91-B366-9550652821E9}" type="datetimeFigureOut">
              <a:rPr lang="en-GB" smtClean="0"/>
              <a:pPr/>
              <a:t>18/04/2022</a:t>
            </a:fld>
            <a:endParaRPr lang="en-GB"/>
          </a:p>
        </p:txBody>
      </p:sp>
      <p:sp>
        <p:nvSpPr>
          <p:cNvPr id="6" name="Footer Placeholder 5">
            <a:extLst>
              <a:ext uri="{FF2B5EF4-FFF2-40B4-BE49-F238E27FC236}">
                <a16:creationId xmlns:a16="http://schemas.microsoft.com/office/drawing/2014/main" id="{3D53ACE2-ACE8-426E-831D-3AD50D5794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E9D791-1937-4CF3-B660-E1FFC2464BE5}"/>
              </a:ext>
            </a:extLst>
          </p:cNvPr>
          <p:cNvSpPr>
            <a:spLocks noGrp="1"/>
          </p:cNvSpPr>
          <p:nvPr>
            <p:ph type="sldNum" sz="quarter" idx="12"/>
          </p:nvPr>
        </p:nvSpPr>
        <p:spPr/>
        <p:txBody>
          <a:bodyPr/>
          <a:lstStyle/>
          <a:p>
            <a:fld id="{345E994A-C86F-4564-90E2-9FC8AC422802}" type="slidenum">
              <a:rPr lang="en-GB" smtClean="0"/>
              <a:pPr/>
              <a:t>‹#›</a:t>
            </a:fld>
            <a:endParaRPr lang="en-GB"/>
          </a:p>
        </p:txBody>
      </p:sp>
    </p:spTree>
    <p:extLst>
      <p:ext uri="{BB962C8B-B14F-4D97-AF65-F5344CB8AC3E}">
        <p14:creationId xmlns:p14="http://schemas.microsoft.com/office/powerpoint/2010/main" val="533536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3F234-D4C7-42B5-8181-E68A8F07DE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E74A85-53C7-4C42-B127-C3DBA7D2F8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1F15C3-0961-4298-9DB4-BAAFAB771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C705B-795D-4561-B3BA-291F0283D281}"/>
              </a:ext>
            </a:extLst>
          </p:cNvPr>
          <p:cNvSpPr>
            <a:spLocks noGrp="1"/>
          </p:cNvSpPr>
          <p:nvPr>
            <p:ph type="dt" sz="half" idx="10"/>
          </p:nvPr>
        </p:nvSpPr>
        <p:spPr/>
        <p:txBody>
          <a:bodyPr/>
          <a:lstStyle/>
          <a:p>
            <a:fld id="{448CB937-14CA-4B91-B366-9550652821E9}" type="datetimeFigureOut">
              <a:rPr lang="en-GB" smtClean="0"/>
              <a:pPr/>
              <a:t>18/04/2022</a:t>
            </a:fld>
            <a:endParaRPr lang="en-GB"/>
          </a:p>
        </p:txBody>
      </p:sp>
      <p:sp>
        <p:nvSpPr>
          <p:cNvPr id="6" name="Footer Placeholder 5">
            <a:extLst>
              <a:ext uri="{FF2B5EF4-FFF2-40B4-BE49-F238E27FC236}">
                <a16:creationId xmlns:a16="http://schemas.microsoft.com/office/drawing/2014/main" id="{6CF14872-7635-4CC4-881E-F8855BFC42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C9D693-7503-4E00-BECD-0248C321B197}"/>
              </a:ext>
            </a:extLst>
          </p:cNvPr>
          <p:cNvSpPr>
            <a:spLocks noGrp="1"/>
          </p:cNvSpPr>
          <p:nvPr>
            <p:ph type="sldNum" sz="quarter" idx="12"/>
          </p:nvPr>
        </p:nvSpPr>
        <p:spPr/>
        <p:txBody>
          <a:bodyPr/>
          <a:lstStyle/>
          <a:p>
            <a:fld id="{345E994A-C86F-4564-90E2-9FC8AC422802}" type="slidenum">
              <a:rPr lang="en-GB" smtClean="0"/>
              <a:pPr/>
              <a:t>‹#›</a:t>
            </a:fld>
            <a:endParaRPr lang="en-GB"/>
          </a:p>
        </p:txBody>
      </p:sp>
    </p:spTree>
    <p:extLst>
      <p:ext uri="{BB962C8B-B14F-4D97-AF65-F5344CB8AC3E}">
        <p14:creationId xmlns:p14="http://schemas.microsoft.com/office/powerpoint/2010/main" val="3630950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5CE085-FFB1-42BD-BE7F-02ECFD53D1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2C1F81-CABB-4143-ABBB-F13C9741E9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3A4052-0815-4887-832B-FAB4886653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CB937-14CA-4B91-B366-9550652821E9}" type="datetimeFigureOut">
              <a:rPr lang="en-GB" smtClean="0"/>
              <a:pPr/>
              <a:t>18/04/2022</a:t>
            </a:fld>
            <a:endParaRPr lang="en-GB"/>
          </a:p>
        </p:txBody>
      </p:sp>
      <p:sp>
        <p:nvSpPr>
          <p:cNvPr id="5" name="Footer Placeholder 4">
            <a:extLst>
              <a:ext uri="{FF2B5EF4-FFF2-40B4-BE49-F238E27FC236}">
                <a16:creationId xmlns:a16="http://schemas.microsoft.com/office/drawing/2014/main" id="{51C704E6-46AB-4903-B8AA-C35EA12D5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0452D1A-39D9-450C-A320-226CA821D2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E994A-C86F-4564-90E2-9FC8AC422802}" type="slidenum">
              <a:rPr lang="en-GB" smtClean="0"/>
              <a:pPr/>
              <a:t>‹#›</a:t>
            </a:fld>
            <a:endParaRPr lang="en-GB"/>
          </a:p>
        </p:txBody>
      </p:sp>
    </p:spTree>
    <p:extLst>
      <p:ext uri="{BB962C8B-B14F-4D97-AF65-F5344CB8AC3E}">
        <p14:creationId xmlns:p14="http://schemas.microsoft.com/office/powerpoint/2010/main" val="2366420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A6C7439-11CE-4CC4-98DF-5705EDE39661}"/>
              </a:ext>
            </a:extLst>
          </p:cNvPr>
          <p:cNvSpPr>
            <a:spLocks noGrp="1"/>
          </p:cNvSpPr>
          <p:nvPr>
            <p:ph type="subTitle" idx="1"/>
          </p:nvPr>
        </p:nvSpPr>
        <p:spPr>
          <a:xfrm>
            <a:off x="4642108" y="2645626"/>
            <a:ext cx="7427971" cy="1715059"/>
          </a:xfrm>
        </p:spPr>
        <p:txBody>
          <a:bodyPr>
            <a:normAutofit/>
          </a:bodyPr>
          <a:lstStyle/>
          <a:p>
            <a:r>
              <a:rPr lang="en-IN" sz="1800" dirty="0">
                <a:latin typeface="Segoe UI" panose="020B0502040204020203" pitchFamily="34" charset="0"/>
                <a:cs typeface="Segoe UI" panose="020B0502040204020203" pitchFamily="34" charset="0"/>
              </a:rPr>
              <a:t>Parthkumar R. </a:t>
            </a:r>
            <a:r>
              <a:rPr lang="en-IN" sz="1800" dirty="0" err="1">
                <a:latin typeface="Segoe UI" panose="020B0502040204020203" pitchFamily="34" charset="0"/>
                <a:cs typeface="Segoe UI" panose="020B0502040204020203" pitchFamily="34" charset="0"/>
              </a:rPr>
              <a:t>Patel</a:t>
            </a:r>
            <a:r>
              <a:rPr lang="en-IN" sz="1800" baseline="30000" dirty="0" err="1">
                <a:latin typeface="Segoe UI" panose="020B0502040204020203" pitchFamily="34" charset="0"/>
                <a:cs typeface="Segoe UI" panose="020B0502040204020203" pitchFamily="34" charset="0"/>
              </a:rPr>
              <a:t>,a</a:t>
            </a:r>
            <a:r>
              <a:rPr lang="en-IN" sz="1800" dirty="0">
                <a:latin typeface="Segoe UI" panose="020B0502040204020203" pitchFamily="34" charset="0"/>
                <a:cs typeface="Segoe UI" panose="020B0502040204020203" pitchFamily="34" charset="0"/>
              </a:rPr>
              <a:t>, </a:t>
            </a:r>
            <a:r>
              <a:rPr lang="en-US" sz="1800" b="1" dirty="0">
                <a:effectLst/>
                <a:latin typeface="Segoe UI" panose="020B0502040204020203" pitchFamily="34" charset="0"/>
                <a:ea typeface="Times New Roman" panose="02020603050405020304" pitchFamily="18" charset="0"/>
                <a:cs typeface="Segoe UI" panose="020B0502040204020203" pitchFamily="34" charset="0"/>
              </a:rPr>
              <a:t>A. John </a:t>
            </a:r>
            <a:r>
              <a:rPr lang="en-US" sz="1800" b="1" dirty="0" err="1">
                <a:effectLst/>
                <a:latin typeface="Segoe UI" panose="020B0502040204020203" pitchFamily="34" charset="0"/>
                <a:ea typeface="Times New Roman" panose="02020603050405020304" pitchFamily="18" charset="0"/>
                <a:cs typeface="Segoe UI" panose="020B0502040204020203" pitchFamily="34" charset="0"/>
              </a:rPr>
              <a:t>Arul</a:t>
            </a:r>
            <a:r>
              <a:rPr lang="en-US" sz="1800" baseline="30000" dirty="0" err="1">
                <a:effectLst/>
                <a:latin typeface="Segoe UI" panose="020B0502040204020203" pitchFamily="34" charset="0"/>
                <a:ea typeface="Times New Roman" panose="02020603050405020304" pitchFamily="18" charset="0"/>
                <a:cs typeface="Segoe UI" panose="020B0502040204020203" pitchFamily="34" charset="0"/>
              </a:rPr>
              <a:t>a</a:t>
            </a:r>
            <a:r>
              <a:rPr lang="en-US" sz="1800" dirty="0">
                <a:effectLst/>
                <a:latin typeface="Segoe UI" panose="020B0502040204020203" pitchFamily="34" charset="0"/>
                <a:ea typeface="Times New Roman" panose="02020603050405020304" pitchFamily="18" charset="0"/>
                <a:cs typeface="Segoe UI" panose="020B0502040204020203" pitchFamily="34" charset="0"/>
              </a:rPr>
              <a:t>, S. </a:t>
            </a:r>
            <a:r>
              <a:rPr lang="en-US" sz="1800" dirty="0" err="1">
                <a:effectLst/>
                <a:latin typeface="Segoe UI" panose="020B0502040204020203" pitchFamily="34" charset="0"/>
                <a:ea typeface="Times New Roman" panose="02020603050405020304" pitchFamily="18" charset="0"/>
                <a:cs typeface="Segoe UI" panose="020B0502040204020203" pitchFamily="34" charset="0"/>
              </a:rPr>
              <a:t>Raghupathy</a:t>
            </a:r>
            <a:r>
              <a:rPr lang="en-US" sz="1800" baseline="30000" dirty="0" err="1">
                <a:effectLst/>
                <a:latin typeface="Segoe UI" panose="020B0502040204020203" pitchFamily="34" charset="0"/>
                <a:ea typeface="Times New Roman" panose="02020603050405020304" pitchFamily="18" charset="0"/>
                <a:cs typeface="Segoe UI" panose="020B0502040204020203" pitchFamily="34" charset="0"/>
              </a:rPr>
              <a:t>b</a:t>
            </a:r>
            <a:endParaRPr lang="en-US" sz="1800" baseline="30000" dirty="0">
              <a:effectLst/>
              <a:latin typeface="Segoe UI" panose="020B0502040204020203" pitchFamily="34" charset="0"/>
              <a:ea typeface="Times New Roman" panose="02020603050405020304" pitchFamily="18" charset="0"/>
              <a:cs typeface="Segoe UI" panose="020B0502040204020203" pitchFamily="34" charset="0"/>
            </a:endParaRPr>
          </a:p>
          <a:p>
            <a:r>
              <a:rPr lang="en-GB" sz="1400" baseline="30000" dirty="0">
                <a:latin typeface="Segoe UI" panose="020B0502040204020203" pitchFamily="34" charset="0"/>
                <a:ea typeface="Times New Roman" panose="02020603050405020304" pitchFamily="18" charset="0"/>
                <a:cs typeface="Segoe UI" panose="020B0502040204020203" pitchFamily="34" charset="0"/>
              </a:rPr>
              <a:t>a</a:t>
            </a:r>
            <a:r>
              <a:rPr lang="en-GB" sz="1400" baseline="30000" dirty="0">
                <a:effectLst/>
                <a:latin typeface="Segoe UI" panose="020B0502040204020203" pitchFamily="34" charset="0"/>
                <a:ea typeface="Times New Roman" panose="02020603050405020304" pitchFamily="18" charset="0"/>
                <a:cs typeface="Segoe UI" panose="020B0502040204020203" pitchFamily="34" charset="0"/>
              </a:rPr>
              <a:t> </a:t>
            </a:r>
            <a:r>
              <a:rPr lang="en-GB" sz="1400" dirty="0" err="1">
                <a:effectLst/>
                <a:latin typeface="Segoe UI" panose="020B0502040204020203" pitchFamily="34" charset="0"/>
                <a:ea typeface="Times New Roman" panose="02020603050405020304" pitchFamily="18" charset="0"/>
                <a:cs typeface="Segoe UI" panose="020B0502040204020203" pitchFamily="34" charset="0"/>
              </a:rPr>
              <a:t>Homi</a:t>
            </a:r>
            <a:r>
              <a:rPr lang="en-GB" sz="1400" dirty="0">
                <a:effectLst/>
                <a:latin typeface="Segoe UI" panose="020B0502040204020203" pitchFamily="34" charset="0"/>
                <a:ea typeface="Times New Roman" panose="02020603050405020304" pitchFamily="18" charset="0"/>
                <a:cs typeface="Segoe UI" panose="020B0502040204020203" pitchFamily="34" charset="0"/>
              </a:rPr>
              <a:t> Bhabha National Institute and RSDD, NSDG, Indira Gandhi Centre for Atomic Research, </a:t>
            </a:r>
            <a:r>
              <a:rPr lang="en-GB" sz="1400" dirty="0" err="1">
                <a:effectLst/>
                <a:latin typeface="Segoe UI" panose="020B0502040204020203" pitchFamily="34" charset="0"/>
                <a:ea typeface="Times New Roman" panose="02020603050405020304" pitchFamily="18" charset="0"/>
                <a:cs typeface="Segoe UI" panose="020B0502040204020203" pitchFamily="34" charset="0"/>
              </a:rPr>
              <a:t>Kalpakkam</a:t>
            </a:r>
            <a:r>
              <a:rPr lang="en-GB" sz="1400" dirty="0">
                <a:effectLst/>
                <a:latin typeface="Segoe UI" panose="020B0502040204020203" pitchFamily="34" charset="0"/>
                <a:ea typeface="Times New Roman" panose="02020603050405020304" pitchFamily="18" charset="0"/>
                <a:cs typeface="Segoe UI" panose="020B0502040204020203" pitchFamily="34" charset="0"/>
              </a:rPr>
              <a:t>, India.</a:t>
            </a:r>
          </a:p>
          <a:p>
            <a:r>
              <a:rPr lang="en-GB" sz="1400" baseline="30000" dirty="0">
                <a:latin typeface="Segoe UI" panose="020B0502040204020203" pitchFamily="34" charset="0"/>
                <a:ea typeface="Times New Roman" panose="02020603050405020304" pitchFamily="18" charset="0"/>
                <a:cs typeface="Segoe UI" panose="020B0502040204020203" pitchFamily="34" charset="0"/>
              </a:rPr>
              <a:t>b</a:t>
            </a:r>
            <a:r>
              <a:rPr lang="en-GB" sz="1400" dirty="0">
                <a:effectLst/>
                <a:latin typeface="Segoe UI" panose="020B0502040204020203" pitchFamily="34" charset="0"/>
                <a:ea typeface="Times New Roman" panose="02020603050405020304" pitchFamily="18" charset="0"/>
                <a:cs typeface="Segoe UI" panose="020B0502040204020203" pitchFamily="34" charset="0"/>
              </a:rPr>
              <a:t> NSDG, Indira Gandhi Centre for Atomic Research, </a:t>
            </a:r>
            <a:r>
              <a:rPr lang="en-GB" sz="1400" dirty="0" err="1">
                <a:effectLst/>
                <a:latin typeface="Segoe UI" panose="020B0502040204020203" pitchFamily="34" charset="0"/>
                <a:ea typeface="Times New Roman" panose="02020603050405020304" pitchFamily="18" charset="0"/>
                <a:cs typeface="Segoe UI" panose="020B0502040204020203" pitchFamily="34" charset="0"/>
              </a:rPr>
              <a:t>Kalpakkam</a:t>
            </a:r>
            <a:r>
              <a:rPr lang="en-GB" sz="1400" dirty="0">
                <a:effectLst/>
                <a:latin typeface="Segoe UI" panose="020B0502040204020203" pitchFamily="34" charset="0"/>
                <a:ea typeface="Times New Roman" panose="02020603050405020304" pitchFamily="18" charset="0"/>
                <a:cs typeface="Segoe UI" panose="020B0502040204020203" pitchFamily="34" charset="0"/>
              </a:rPr>
              <a:t>, India.</a:t>
            </a:r>
          </a:p>
        </p:txBody>
      </p:sp>
      <p:sp>
        <p:nvSpPr>
          <p:cNvPr id="5" name="Slide Number Placeholder 4">
            <a:extLst>
              <a:ext uri="{FF2B5EF4-FFF2-40B4-BE49-F238E27FC236}">
                <a16:creationId xmlns:a16="http://schemas.microsoft.com/office/drawing/2014/main" id="{92D2A02B-6AD9-412E-A34F-FBED83167925}"/>
              </a:ext>
            </a:extLst>
          </p:cNvPr>
          <p:cNvSpPr>
            <a:spLocks noGrp="1"/>
          </p:cNvSpPr>
          <p:nvPr>
            <p:ph type="sldNum" sz="quarter" idx="12"/>
          </p:nvPr>
        </p:nvSpPr>
        <p:spPr>
          <a:xfrm>
            <a:off x="9448800" y="6478696"/>
            <a:ext cx="2743200" cy="365125"/>
          </a:xfrm>
          <a:prstGeom prst="ellipse">
            <a:avLst/>
          </a:prstGeom>
        </p:spPr>
        <p:txBody>
          <a:bodyPr>
            <a:normAutofit/>
          </a:bodyPr>
          <a:lstStyle/>
          <a:p>
            <a:pPr>
              <a:lnSpc>
                <a:spcPct val="90000"/>
              </a:lnSpc>
              <a:spcAft>
                <a:spcPts val="600"/>
              </a:spcAft>
            </a:pPr>
            <a:fld id="{945FCB8E-36E7-4B05-9D1E-B99AC1D03EC8}" type="slidenum">
              <a:rPr lang="en-IN">
                <a:solidFill>
                  <a:schemeClr val="tx1">
                    <a:lumMod val="50000"/>
                    <a:lumOff val="50000"/>
                  </a:schemeClr>
                </a:solidFill>
              </a:rPr>
              <a:pPr>
                <a:lnSpc>
                  <a:spcPct val="90000"/>
                </a:lnSpc>
                <a:spcAft>
                  <a:spcPts val="600"/>
                </a:spcAft>
              </a:pPr>
              <a:t>1</a:t>
            </a:fld>
            <a:r>
              <a:rPr lang="en-IN" dirty="0">
                <a:solidFill>
                  <a:schemeClr val="tx1">
                    <a:lumMod val="50000"/>
                    <a:lumOff val="50000"/>
                  </a:schemeClr>
                </a:solidFill>
              </a:rPr>
              <a:t> of 13</a:t>
            </a:r>
          </a:p>
        </p:txBody>
      </p:sp>
      <p:graphicFrame>
        <p:nvGraphicFramePr>
          <p:cNvPr id="4" name="Table 5">
            <a:extLst>
              <a:ext uri="{FF2B5EF4-FFF2-40B4-BE49-F238E27FC236}">
                <a16:creationId xmlns:a16="http://schemas.microsoft.com/office/drawing/2014/main" id="{B944394E-5577-40A3-A8BA-4E37DBDE0F01}"/>
              </a:ext>
            </a:extLst>
          </p:cNvPr>
          <p:cNvGraphicFramePr>
            <a:graphicFrameLocks noGrp="1"/>
          </p:cNvGraphicFramePr>
          <p:nvPr>
            <p:extLst>
              <p:ext uri="{D42A27DB-BD31-4B8C-83A1-F6EECF244321}">
                <p14:modId xmlns:p14="http://schemas.microsoft.com/office/powerpoint/2010/main" val="593119706"/>
              </p:ext>
            </p:extLst>
          </p:nvPr>
        </p:nvGraphicFramePr>
        <p:xfrm>
          <a:off x="1711656" y="298788"/>
          <a:ext cx="8848965" cy="1009995"/>
        </p:xfrm>
        <a:graphic>
          <a:graphicData uri="http://schemas.openxmlformats.org/drawingml/2006/table">
            <a:tbl>
              <a:tblPr firstRow="1" bandRow="1">
                <a:tableStyleId>{5C22544A-7EE6-4342-B048-85BDC9FD1C3A}</a:tableStyleId>
              </a:tblPr>
              <a:tblGrid>
                <a:gridCol w="8848965">
                  <a:extLst>
                    <a:ext uri="{9D8B030D-6E8A-4147-A177-3AD203B41FA5}">
                      <a16:colId xmlns:a16="http://schemas.microsoft.com/office/drawing/2014/main" val="3640445806"/>
                    </a:ext>
                  </a:extLst>
                </a:gridCol>
              </a:tblGrid>
              <a:tr h="1009995">
                <a:tc>
                  <a:txBody>
                    <a:bodyPr/>
                    <a:lstStyle/>
                    <a:p>
                      <a:pPr algn="ctr"/>
                      <a:r>
                        <a:rPr lang="en-US" sz="2600" b="1" i="0" kern="1200" dirty="0">
                          <a:solidFill>
                            <a:schemeClr val="tx1"/>
                          </a:solidFill>
                          <a:effectLst/>
                          <a:latin typeface="Segoe UI Semibold" panose="020B0702040204020203" pitchFamily="34" charset="0"/>
                          <a:ea typeface="+mn-ea"/>
                          <a:cs typeface="Segoe UI Semibold" panose="020B0702040204020203" pitchFamily="34" charset="0"/>
                        </a:rPr>
                        <a:t>Modelling of Radionuclide Release from an SFR Primary System During a Hypothetical Severe Accident</a:t>
                      </a:r>
                      <a:endParaRPr lang="en-IN" sz="2600" b="1" i="0" kern="1200" dirty="0">
                        <a:solidFill>
                          <a:schemeClr val="tx1"/>
                        </a:solidFill>
                        <a:effectLst/>
                        <a:latin typeface="Segoe UI Semibold" panose="020B0702040204020203" pitchFamily="34" charset="0"/>
                        <a:ea typeface="+mn-ea"/>
                        <a:cs typeface="Segoe UI Semibold" panose="020B0702040204020203"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403064"/>
                  </a:ext>
                </a:extLst>
              </a:tr>
            </a:tbl>
          </a:graphicData>
        </a:graphic>
      </p:graphicFrame>
      <p:pic>
        <p:nvPicPr>
          <p:cNvPr id="1028" name="Picture 4">
            <a:extLst>
              <a:ext uri="{FF2B5EF4-FFF2-40B4-BE49-F238E27FC236}">
                <a16:creationId xmlns:a16="http://schemas.microsoft.com/office/drawing/2014/main" id="{D8DF9B88-B4BD-4851-A282-8AB2DC1EE3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949" y="110247"/>
            <a:ext cx="1205219" cy="12116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A40FD29-F744-4C37-8CBC-E19BAFBA1811}"/>
              </a:ext>
            </a:extLst>
          </p:cNvPr>
          <p:cNvPicPr>
            <a:picLocks noChangeAspect="1"/>
          </p:cNvPicPr>
          <p:nvPr/>
        </p:nvPicPr>
        <p:blipFill>
          <a:blip r:embed="rId3" cstate="print"/>
          <a:stretch>
            <a:fillRect/>
          </a:stretch>
        </p:blipFill>
        <p:spPr>
          <a:xfrm>
            <a:off x="10560621" y="110247"/>
            <a:ext cx="1631379" cy="1189771"/>
          </a:xfrm>
          <a:prstGeom prst="rect">
            <a:avLst/>
          </a:prstGeom>
        </p:spPr>
      </p:pic>
      <p:sp>
        <p:nvSpPr>
          <p:cNvPr id="8" name="Subtitle 2">
            <a:extLst>
              <a:ext uri="{FF2B5EF4-FFF2-40B4-BE49-F238E27FC236}">
                <a16:creationId xmlns:a16="http://schemas.microsoft.com/office/drawing/2014/main" id="{964D80C3-F72E-4DA6-950B-E70395B0E3D1}"/>
              </a:ext>
            </a:extLst>
          </p:cNvPr>
          <p:cNvSpPr txBox="1">
            <a:spLocks/>
          </p:cNvSpPr>
          <p:nvPr/>
        </p:nvSpPr>
        <p:spPr>
          <a:xfrm>
            <a:off x="4853121" y="4360685"/>
            <a:ext cx="7005943" cy="564077"/>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n-IN" sz="1800" dirty="0">
                <a:solidFill>
                  <a:srgbClr val="C00000"/>
                </a:solidFill>
                <a:latin typeface="Segoe UI" panose="020B0502040204020203" pitchFamily="34" charset="0"/>
                <a:cs typeface="Segoe UI" panose="020B0502040204020203" pitchFamily="34" charset="0"/>
              </a:rPr>
              <a:t>*Present work is performed as part of IAEA CRP on “</a:t>
            </a:r>
            <a:r>
              <a:rPr lang="en-IN" sz="1800" b="0" i="0" dirty="0">
                <a:solidFill>
                  <a:srgbClr val="C00000"/>
                </a:solidFill>
                <a:effectLst/>
                <a:latin typeface="Segoe UI" panose="020B0502040204020203" pitchFamily="34" charset="0"/>
                <a:cs typeface="Segoe UI" panose="020B0502040204020203" pitchFamily="34" charset="0"/>
              </a:rPr>
              <a:t>Radioactive Release from the Prototype Sodium cooled Fast Reactor under Severe Accident Conditions</a:t>
            </a:r>
            <a:r>
              <a:rPr lang="en-IN" sz="1800" dirty="0">
                <a:solidFill>
                  <a:srgbClr val="C00000"/>
                </a:solidFill>
                <a:latin typeface="Segoe UI" panose="020B0502040204020203" pitchFamily="34" charset="0"/>
                <a:cs typeface="Segoe UI" panose="020B0502040204020203" pitchFamily="34" charset="0"/>
              </a:rPr>
              <a:t>”</a:t>
            </a:r>
            <a:endParaRPr lang="en-GB" sz="1800" dirty="0">
              <a:solidFill>
                <a:srgbClr val="C00000"/>
              </a:solidFill>
              <a:latin typeface="Segoe UI" panose="020B0502040204020203" pitchFamily="34" charset="0"/>
              <a:ea typeface="Times New Roman" panose="02020603050405020304" pitchFamily="18" charset="0"/>
              <a:cs typeface="Segoe UI" panose="020B0502040204020203" pitchFamily="34" charset="0"/>
            </a:endParaRPr>
          </a:p>
        </p:txBody>
      </p:sp>
      <p:sp>
        <p:nvSpPr>
          <p:cNvPr id="6" name="TextBox 5">
            <a:extLst>
              <a:ext uri="{FF2B5EF4-FFF2-40B4-BE49-F238E27FC236}">
                <a16:creationId xmlns:a16="http://schemas.microsoft.com/office/drawing/2014/main" id="{AA47C72A-8BDD-4F96-91CD-1933272FBF0F}"/>
              </a:ext>
            </a:extLst>
          </p:cNvPr>
          <p:cNvSpPr txBox="1"/>
          <p:nvPr/>
        </p:nvSpPr>
        <p:spPr>
          <a:xfrm>
            <a:off x="3657600" y="1643605"/>
            <a:ext cx="416688" cy="253916"/>
          </a:xfrm>
          <a:prstGeom prst="rect">
            <a:avLst/>
          </a:prstGeom>
          <a:solidFill>
            <a:schemeClr val="bg1"/>
          </a:solidFill>
        </p:spPr>
        <p:txBody>
          <a:bodyPr wrap="square" rtlCol="0">
            <a:spAutoFit/>
          </a:bodyPr>
          <a:lstStyle/>
          <a:p>
            <a:r>
              <a:rPr lang="en-IN" sz="1050" dirty="0"/>
              <a:t>IHX</a:t>
            </a:r>
            <a:endParaRPr lang="en-GB" sz="1050" dirty="0"/>
          </a:p>
        </p:txBody>
      </p:sp>
      <p:pic>
        <p:nvPicPr>
          <p:cNvPr id="12" name="Picture 11" descr="phenomenon.png"/>
          <p:cNvPicPr>
            <a:picLocks noChangeAspect="1"/>
          </p:cNvPicPr>
          <p:nvPr/>
        </p:nvPicPr>
        <p:blipFill>
          <a:blip r:embed="rId4" cstate="print"/>
          <a:stretch>
            <a:fillRect/>
          </a:stretch>
        </p:blipFill>
        <p:spPr>
          <a:xfrm>
            <a:off x="349427" y="1652337"/>
            <a:ext cx="4447163" cy="4657857"/>
          </a:xfrm>
          <a:prstGeom prst="rect">
            <a:avLst/>
          </a:prstGeom>
        </p:spPr>
      </p:pic>
    </p:spTree>
    <p:extLst>
      <p:ext uri="{BB962C8B-B14F-4D97-AF65-F5344CB8AC3E}">
        <p14:creationId xmlns:p14="http://schemas.microsoft.com/office/powerpoint/2010/main" val="3963538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D7718E3E-D3FD-4AA0-829F-EDF08989FF6E}"/>
              </a:ext>
            </a:extLst>
          </p:cNvPr>
          <p:cNvGraphicFramePr>
            <a:graphicFrameLocks noGrp="1"/>
          </p:cNvGraphicFramePr>
          <p:nvPr>
            <p:ph idx="1"/>
          </p:nvPr>
        </p:nvGraphicFramePr>
        <p:xfrm>
          <a:off x="838200" y="98476"/>
          <a:ext cx="10515600" cy="762000"/>
        </p:xfrm>
        <a:graphic>
          <a:graphicData uri="http://schemas.openxmlformats.org/drawingml/2006/table">
            <a:tbl>
              <a:tblPr firstRow="1" bandRow="1">
                <a:tableStyleId>{2D5ABB26-0587-4C30-8999-92F81FD0307C}</a:tableStyleId>
              </a:tblPr>
              <a:tblGrid>
                <a:gridCol w="10515600">
                  <a:extLst>
                    <a:ext uri="{9D8B030D-6E8A-4147-A177-3AD203B41FA5}">
                      <a16:colId xmlns:a16="http://schemas.microsoft.com/office/drawing/2014/main" val="137220588"/>
                    </a:ext>
                  </a:extLst>
                </a:gridCol>
              </a:tblGrid>
              <a:tr h="370840">
                <a:tc>
                  <a:txBody>
                    <a:bodyPr/>
                    <a:lstStyle/>
                    <a:p>
                      <a:pPr algn="ctr"/>
                      <a:r>
                        <a:rPr lang="en-IN" sz="4400" b="1" dirty="0"/>
                        <a:t>Introduction</a:t>
                      </a:r>
                      <a:endParaRPr lang="en-GB" sz="44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5142655"/>
                  </a:ext>
                </a:extLst>
              </a:tr>
            </a:tbl>
          </a:graphicData>
        </a:graphic>
      </p:graphicFrame>
      <p:sp>
        <p:nvSpPr>
          <p:cNvPr id="2" name="TextBox 1">
            <a:extLst>
              <a:ext uri="{FF2B5EF4-FFF2-40B4-BE49-F238E27FC236}">
                <a16:creationId xmlns:a16="http://schemas.microsoft.com/office/drawing/2014/main" id="{4D4E824F-4817-416E-BED3-6D5EC009E3F4}"/>
              </a:ext>
            </a:extLst>
          </p:cNvPr>
          <p:cNvSpPr txBox="1"/>
          <p:nvPr/>
        </p:nvSpPr>
        <p:spPr>
          <a:xfrm>
            <a:off x="838200" y="1120259"/>
            <a:ext cx="10515600" cy="5816977"/>
          </a:xfrm>
          <a:prstGeom prst="rect">
            <a:avLst/>
          </a:prstGeom>
          <a:noFill/>
        </p:spPr>
        <p:txBody>
          <a:bodyPr wrap="square" rtlCol="0">
            <a:spAutoFit/>
          </a:bodyPr>
          <a:lstStyle/>
          <a:p>
            <a:pPr marL="285750" indent="-285750">
              <a:buFont typeface="Arial" panose="020B0604020202020204" pitchFamily="34" charset="0"/>
              <a:buChar char="•"/>
            </a:pPr>
            <a:r>
              <a:rPr lang="en-GB" sz="2200" dirty="0">
                <a:latin typeface="Segoe UI" panose="020B0502040204020203" pitchFamily="34" charset="0"/>
                <a:cs typeface="Segoe UI" panose="020B0502040204020203" pitchFamily="34" charset="0"/>
              </a:rPr>
              <a:t>The determination of the radionuclide (RN) release from the primary system is a challenging task, owing to the complexity of various process following a core melt. </a:t>
            </a:r>
          </a:p>
          <a:p>
            <a:pPr marL="285750" indent="-285750">
              <a:buFont typeface="Arial" panose="020B0604020202020204" pitchFamily="34" charset="0"/>
              <a:buChar char="•"/>
            </a:pPr>
            <a:r>
              <a:rPr lang="en-GB" sz="2200" dirty="0">
                <a:latin typeface="Segoe UI" panose="020B0502040204020203" pitchFamily="34" charset="0"/>
                <a:cs typeface="Segoe UI" panose="020B0502040204020203" pitchFamily="34" charset="0"/>
              </a:rPr>
              <a:t>The RN release and transport is mainly controlled by the thermo-chemical and diffusion characteristics of the compounds in the fuel and coolant, among a number of other phenomena. </a:t>
            </a:r>
          </a:p>
          <a:p>
            <a:pPr marL="285750" indent="-285750">
              <a:buFont typeface="Arial" panose="020B0604020202020204" pitchFamily="34" charset="0"/>
              <a:buChar char="•"/>
            </a:pPr>
            <a:r>
              <a:rPr lang="en-GB" sz="2200" dirty="0">
                <a:latin typeface="Segoe UI" panose="020B0502040204020203" pitchFamily="34" charset="0"/>
                <a:cs typeface="Segoe UI" panose="020B0502040204020203" pitchFamily="34" charset="0"/>
              </a:rPr>
              <a:t>Therefore, in the present work, a </a:t>
            </a:r>
            <a:r>
              <a:rPr lang="en-GB" sz="2200" dirty="0">
                <a:solidFill>
                  <a:srgbClr val="C00000"/>
                </a:solidFill>
                <a:latin typeface="Segoe UI" panose="020B0502040204020203" pitchFamily="34" charset="0"/>
                <a:cs typeface="Segoe UI" panose="020B0502040204020203" pitchFamily="34" charset="0"/>
              </a:rPr>
              <a:t>thermo-chemical equilibrium approach </a:t>
            </a:r>
            <a:r>
              <a:rPr lang="en-GB" sz="2200" dirty="0">
                <a:latin typeface="Segoe UI" panose="020B0502040204020203" pitchFamily="34" charset="0"/>
                <a:cs typeface="Segoe UI" panose="020B0502040204020203" pitchFamily="34" charset="0"/>
              </a:rPr>
              <a:t>is adopted to study the release behaviour of RN from the core and coolant to the cover gas volume.</a:t>
            </a:r>
          </a:p>
          <a:p>
            <a:pPr marL="285750" indent="-285750">
              <a:buFont typeface="Arial" panose="020B0604020202020204" pitchFamily="34" charset="0"/>
              <a:buChar char="•"/>
            </a:pPr>
            <a:r>
              <a:rPr lang="en-GB" sz="2200" dirty="0">
                <a:latin typeface="Segoe UI" panose="020B0502040204020203" pitchFamily="34" charset="0"/>
                <a:cs typeface="Segoe UI" panose="020B0502040204020203" pitchFamily="34" charset="0"/>
              </a:rPr>
              <a:t>We would consider this approach as the first step towards a more detailed mechanistic model development for oxide fuelled Sodium cooled Fast Reactors (SFRs). </a:t>
            </a:r>
          </a:p>
          <a:p>
            <a:pPr marL="285750" indent="-285750">
              <a:buFont typeface="Arial" panose="020B0604020202020204" pitchFamily="34" charset="0"/>
              <a:buChar char="•"/>
            </a:pPr>
            <a:r>
              <a:rPr lang="en-GB" sz="2200" dirty="0">
                <a:latin typeface="Segoe UI" panose="020B0502040204020203" pitchFamily="34" charset="0"/>
                <a:cs typeface="Segoe UI" panose="020B0502040204020203" pitchFamily="34" charset="0"/>
              </a:rPr>
              <a:t>A medium-size oxide fuelled, pool type SFR (1250 </a:t>
            </a:r>
            <a:r>
              <a:rPr lang="en-GB" sz="2200" dirty="0" err="1">
                <a:latin typeface="Segoe UI" panose="020B0502040204020203" pitchFamily="34" charset="0"/>
                <a:cs typeface="Segoe UI" panose="020B0502040204020203" pitchFamily="34" charset="0"/>
              </a:rPr>
              <a:t>MWt</a:t>
            </a:r>
            <a:r>
              <a:rPr lang="en-GB" sz="2200" dirty="0">
                <a:latin typeface="Segoe UI" panose="020B0502040204020203" pitchFamily="34" charset="0"/>
                <a:cs typeface="Segoe UI" panose="020B0502040204020203" pitchFamily="34" charset="0"/>
              </a:rPr>
              <a:t>) is chosen as a reference design. </a:t>
            </a:r>
          </a:p>
          <a:p>
            <a:pPr marL="285750" indent="-285750">
              <a:buFont typeface="Arial" panose="020B0604020202020204" pitchFamily="34" charset="0"/>
              <a:buChar char="•"/>
            </a:pPr>
            <a:r>
              <a:rPr lang="en-GB" sz="2200" dirty="0">
                <a:latin typeface="Segoe UI" panose="020B0502040204020203" pitchFamily="34" charset="0"/>
                <a:cs typeface="Segoe UI" panose="020B0502040204020203" pitchFamily="34" charset="0"/>
              </a:rPr>
              <a:t>For the analysis, Unprotected Loss of Flow Accident (ULOFA), resulting in whole core melt is considered as the initial condition. </a:t>
            </a:r>
          </a:p>
          <a:p>
            <a:pPr marL="285750" indent="-285750">
              <a:buFont typeface="Arial" panose="020B0604020202020204" pitchFamily="34" charset="0"/>
              <a:buChar char="•"/>
            </a:pPr>
            <a:endParaRPr lang="en-GB" sz="2000" dirty="0">
              <a:latin typeface="Segoe UI" panose="020B0502040204020203" pitchFamily="34" charset="0"/>
              <a:cs typeface="Segoe UI" panose="020B0502040204020203" pitchFamily="34" charset="0"/>
            </a:endParaRPr>
          </a:p>
        </p:txBody>
      </p:sp>
      <p:sp>
        <p:nvSpPr>
          <p:cNvPr id="3" name="Slide Number Placeholder 2">
            <a:extLst>
              <a:ext uri="{FF2B5EF4-FFF2-40B4-BE49-F238E27FC236}">
                <a16:creationId xmlns:a16="http://schemas.microsoft.com/office/drawing/2014/main" id="{FCCA0FF7-938F-434B-BFBC-22D5F37EF856}"/>
              </a:ext>
            </a:extLst>
          </p:cNvPr>
          <p:cNvSpPr>
            <a:spLocks noGrp="1"/>
          </p:cNvSpPr>
          <p:nvPr>
            <p:ph type="sldNum" sz="quarter" idx="12"/>
          </p:nvPr>
        </p:nvSpPr>
        <p:spPr/>
        <p:txBody>
          <a:bodyPr/>
          <a:lstStyle/>
          <a:p>
            <a:fld id="{6AF20864-57AF-4649-AB02-18A55BD4E41D}" type="slidenum">
              <a:rPr lang="en-IN" smtClean="0"/>
              <a:pPr/>
              <a:t>2</a:t>
            </a:fld>
            <a:r>
              <a:rPr lang="en-IN" dirty="0">
                <a:solidFill>
                  <a:schemeClr val="tx1">
                    <a:lumMod val="50000"/>
                    <a:lumOff val="50000"/>
                  </a:schemeClr>
                </a:solidFill>
              </a:rPr>
              <a:t> of 13</a:t>
            </a:r>
            <a:endParaRPr lang="en-IN" dirty="0"/>
          </a:p>
        </p:txBody>
      </p:sp>
    </p:spTree>
    <p:extLst>
      <p:ext uri="{BB962C8B-B14F-4D97-AF65-F5344CB8AC3E}">
        <p14:creationId xmlns:p14="http://schemas.microsoft.com/office/powerpoint/2010/main" val="3265776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4AC9EB9-3E29-4DF0-AFBD-1413D1921C87}"/>
              </a:ext>
            </a:extLst>
          </p:cNvPr>
          <p:cNvCxnSpPr>
            <a:cxnSpLocks/>
          </p:cNvCxnSpPr>
          <p:nvPr/>
        </p:nvCxnSpPr>
        <p:spPr>
          <a:xfrm>
            <a:off x="7137012" y="136525"/>
            <a:ext cx="0" cy="685800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2" name="Table 12">
            <a:extLst>
              <a:ext uri="{FF2B5EF4-FFF2-40B4-BE49-F238E27FC236}">
                <a16:creationId xmlns:a16="http://schemas.microsoft.com/office/drawing/2014/main" id="{1A75126A-2000-45A4-8B48-72C4E6D4B34C}"/>
              </a:ext>
            </a:extLst>
          </p:cNvPr>
          <p:cNvGraphicFramePr>
            <a:graphicFrameLocks noGrp="1"/>
          </p:cNvGraphicFramePr>
          <p:nvPr>
            <p:extLst>
              <p:ext uri="{D42A27DB-BD31-4B8C-83A1-F6EECF244321}">
                <p14:modId xmlns:p14="http://schemas.microsoft.com/office/powerpoint/2010/main" val="984002657"/>
              </p:ext>
            </p:extLst>
          </p:nvPr>
        </p:nvGraphicFramePr>
        <p:xfrm>
          <a:off x="7391400" y="383787"/>
          <a:ext cx="4487673" cy="396240"/>
        </p:xfrm>
        <a:graphic>
          <a:graphicData uri="http://schemas.openxmlformats.org/drawingml/2006/table">
            <a:tbl>
              <a:tblPr firstRow="1" bandRow="1">
                <a:tableStyleId>{2D5ABB26-0587-4C30-8999-92F81FD0307C}</a:tableStyleId>
              </a:tblPr>
              <a:tblGrid>
                <a:gridCol w="4487673">
                  <a:extLst>
                    <a:ext uri="{9D8B030D-6E8A-4147-A177-3AD203B41FA5}">
                      <a16:colId xmlns:a16="http://schemas.microsoft.com/office/drawing/2014/main" val="258929422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b="1" dirty="0"/>
                        <a:t>Major Assumptions</a:t>
                      </a:r>
                      <a:endParaRPr lang="en-GB" sz="20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3653243"/>
                  </a:ext>
                </a:extLst>
              </a:tr>
            </a:tbl>
          </a:graphicData>
        </a:graphic>
      </p:graphicFrame>
      <p:sp>
        <p:nvSpPr>
          <p:cNvPr id="2" name="Slide Number Placeholder 1">
            <a:extLst>
              <a:ext uri="{FF2B5EF4-FFF2-40B4-BE49-F238E27FC236}">
                <a16:creationId xmlns:a16="http://schemas.microsoft.com/office/drawing/2014/main" id="{AC90108A-03C3-4288-A2CA-806444DE3E8E}"/>
              </a:ext>
            </a:extLst>
          </p:cNvPr>
          <p:cNvSpPr>
            <a:spLocks noGrp="1"/>
          </p:cNvSpPr>
          <p:nvPr>
            <p:ph type="sldNum" sz="quarter" idx="12"/>
          </p:nvPr>
        </p:nvSpPr>
        <p:spPr/>
        <p:txBody>
          <a:bodyPr/>
          <a:lstStyle/>
          <a:p>
            <a:fld id="{6AF20864-57AF-4649-AB02-18A55BD4E41D}" type="slidenum">
              <a:rPr lang="en-IN" smtClean="0"/>
              <a:pPr/>
              <a:t>3</a:t>
            </a:fld>
            <a:r>
              <a:rPr lang="en-IN" dirty="0">
                <a:solidFill>
                  <a:schemeClr val="tx1">
                    <a:lumMod val="50000"/>
                    <a:lumOff val="50000"/>
                  </a:schemeClr>
                </a:solidFill>
              </a:rPr>
              <a:t> of 13</a:t>
            </a:r>
            <a:endParaRPr lang="en-IN" dirty="0"/>
          </a:p>
        </p:txBody>
      </p:sp>
      <p:graphicFrame>
        <p:nvGraphicFramePr>
          <p:cNvPr id="10" name="Table 6">
            <a:extLst>
              <a:ext uri="{FF2B5EF4-FFF2-40B4-BE49-F238E27FC236}">
                <a16:creationId xmlns:a16="http://schemas.microsoft.com/office/drawing/2014/main" id="{DE891D60-1177-488E-81B5-CF03248B19CC}"/>
              </a:ext>
            </a:extLst>
          </p:cNvPr>
          <p:cNvGraphicFramePr>
            <a:graphicFrameLocks noGrp="1"/>
          </p:cNvGraphicFramePr>
          <p:nvPr>
            <p:ph idx="1"/>
            <p:extLst>
              <p:ext uri="{D42A27DB-BD31-4B8C-83A1-F6EECF244321}">
                <p14:modId xmlns:p14="http://schemas.microsoft.com/office/powerpoint/2010/main" val="4043925297"/>
              </p:ext>
            </p:extLst>
          </p:nvPr>
        </p:nvGraphicFramePr>
        <p:xfrm>
          <a:off x="284415" y="136525"/>
          <a:ext cx="6477001" cy="643502"/>
        </p:xfrm>
        <a:graphic>
          <a:graphicData uri="http://schemas.openxmlformats.org/drawingml/2006/table">
            <a:tbl>
              <a:tblPr firstRow="1" bandRow="1">
                <a:tableStyleId>{2D5ABB26-0587-4C30-8999-92F81FD0307C}</a:tableStyleId>
              </a:tblPr>
              <a:tblGrid>
                <a:gridCol w="6477001">
                  <a:extLst>
                    <a:ext uri="{9D8B030D-6E8A-4147-A177-3AD203B41FA5}">
                      <a16:colId xmlns:a16="http://schemas.microsoft.com/office/drawing/2014/main" val="137220588"/>
                    </a:ext>
                  </a:extLst>
                </a:gridCol>
              </a:tblGrid>
              <a:tr h="643502">
                <a:tc>
                  <a:txBody>
                    <a:bodyPr/>
                    <a:lstStyle/>
                    <a:p>
                      <a:pPr algn="ctr"/>
                      <a:r>
                        <a:rPr lang="en-IN" sz="2800" b="1" dirty="0">
                          <a:latin typeface="Segoe UI" panose="020B0502040204020203" pitchFamily="34" charset="0"/>
                          <a:cs typeface="Segoe UI" panose="020B0502040204020203" pitchFamily="34" charset="0"/>
                        </a:rPr>
                        <a:t>ULOF Sequence</a:t>
                      </a:r>
                      <a:endParaRPr lang="en-GB" sz="2800" b="1" dirty="0">
                        <a:latin typeface="Segoe UI" panose="020B0502040204020203" pitchFamily="34" charset="0"/>
                        <a:cs typeface="Segoe UI" panose="020B0502040204020203"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5142655"/>
                  </a:ext>
                </a:extLst>
              </a:tr>
            </a:tbl>
          </a:graphicData>
        </a:graphic>
      </p:graphicFrame>
      <p:sp>
        <p:nvSpPr>
          <p:cNvPr id="3" name="TextBox 2">
            <a:extLst>
              <a:ext uri="{FF2B5EF4-FFF2-40B4-BE49-F238E27FC236}">
                <a16:creationId xmlns:a16="http://schemas.microsoft.com/office/drawing/2014/main" id="{17A315E8-C423-427F-9B06-CC3AC41002FF}"/>
              </a:ext>
            </a:extLst>
          </p:cNvPr>
          <p:cNvSpPr txBox="1"/>
          <p:nvPr/>
        </p:nvSpPr>
        <p:spPr>
          <a:xfrm>
            <a:off x="7326489" y="1027289"/>
            <a:ext cx="4673793" cy="5687711"/>
          </a:xfrm>
          <a:prstGeom prst="rect">
            <a:avLst/>
          </a:prstGeom>
          <a:noFill/>
        </p:spPr>
        <p:txBody>
          <a:bodyPr wrap="square" rtlCol="0">
            <a:spAutoFit/>
          </a:bodyPr>
          <a:lstStyle/>
          <a:p>
            <a:pPr marL="285750" indent="-285750" algn="just">
              <a:lnSpc>
                <a:spcPct val="120000"/>
              </a:lnSpc>
              <a:buFont typeface="Arial" panose="020B0604020202020204" pitchFamily="34" charset="0"/>
              <a:buChar char="•"/>
            </a:pPr>
            <a:r>
              <a:rPr lang="en-IN" sz="1800" dirty="0">
                <a:latin typeface="Segoe UI" panose="020B0502040204020203" pitchFamily="34" charset="0"/>
                <a:cs typeface="Segoe UI" panose="020B0502040204020203" pitchFamily="34" charset="0"/>
              </a:rPr>
              <a:t>It is assumed that all RNs are </a:t>
            </a:r>
            <a:r>
              <a:rPr lang="en-IN" sz="1800" dirty="0">
                <a:solidFill>
                  <a:srgbClr val="FF0000"/>
                </a:solidFill>
                <a:latin typeface="Segoe UI" panose="020B0502040204020203" pitchFamily="34" charset="0"/>
                <a:cs typeface="Segoe UI" panose="020B0502040204020203" pitchFamily="34" charset="0"/>
              </a:rPr>
              <a:t>homogeneously mixed</a:t>
            </a:r>
            <a:r>
              <a:rPr lang="en-IN" sz="1800" dirty="0">
                <a:latin typeface="Segoe UI" panose="020B0502040204020203" pitchFamily="34" charset="0"/>
                <a:cs typeface="Segoe UI" panose="020B0502040204020203" pitchFamily="34" charset="0"/>
              </a:rPr>
              <a:t> in the sodium pool at a uniform temperature.</a:t>
            </a:r>
          </a:p>
          <a:p>
            <a:pPr marL="285750" indent="-285750" algn="just">
              <a:lnSpc>
                <a:spcPct val="120000"/>
              </a:lnSpc>
              <a:buFont typeface="Arial" panose="020B0604020202020204" pitchFamily="34" charset="0"/>
              <a:buChar char="•"/>
            </a:pPr>
            <a:endParaRPr lang="en-IN" sz="1800" dirty="0">
              <a:latin typeface="Segoe UI" panose="020B0502040204020203" pitchFamily="34" charset="0"/>
              <a:cs typeface="Segoe UI" panose="020B0502040204020203" pitchFamily="34" charset="0"/>
            </a:endParaRPr>
          </a:p>
          <a:p>
            <a:pPr marL="285750" indent="-285750" algn="just">
              <a:lnSpc>
                <a:spcPct val="120000"/>
              </a:lnSpc>
              <a:buFont typeface="Arial" panose="020B0604020202020204" pitchFamily="34" charset="0"/>
              <a:buChar char="•"/>
            </a:pPr>
            <a:r>
              <a:rPr lang="en-IN" sz="1800" dirty="0">
                <a:latin typeface="Segoe UI" panose="020B0502040204020203" pitchFamily="34" charset="0"/>
                <a:cs typeface="Segoe UI" panose="020B0502040204020203" pitchFamily="34" charset="0"/>
              </a:rPr>
              <a:t>The considered species are in the </a:t>
            </a:r>
            <a:r>
              <a:rPr lang="en-IN" sz="1800" dirty="0">
                <a:solidFill>
                  <a:srgbClr val="FF0000"/>
                </a:solidFill>
                <a:latin typeface="Segoe UI" panose="020B0502040204020203" pitchFamily="34" charset="0"/>
                <a:cs typeface="Segoe UI" panose="020B0502040204020203" pitchFamily="34" charset="0"/>
              </a:rPr>
              <a:t>thermo chemical equilibrium</a:t>
            </a:r>
            <a:r>
              <a:rPr lang="en-IN" sz="1800" dirty="0">
                <a:latin typeface="Segoe UI" panose="020B0502040204020203" pitchFamily="34" charset="0"/>
                <a:cs typeface="Segoe UI" panose="020B0502040204020203" pitchFamily="34" charset="0"/>
              </a:rPr>
              <a:t>.</a:t>
            </a:r>
          </a:p>
          <a:p>
            <a:pPr marL="285750" indent="-285750" algn="just">
              <a:lnSpc>
                <a:spcPct val="120000"/>
              </a:lnSpc>
              <a:buFont typeface="Arial" panose="020B0604020202020204" pitchFamily="34" charset="0"/>
              <a:buChar char="•"/>
            </a:pPr>
            <a:endParaRPr lang="en-IN" sz="1800" dirty="0">
              <a:latin typeface="Segoe UI" panose="020B0502040204020203" pitchFamily="34" charset="0"/>
              <a:cs typeface="Segoe UI" panose="020B0502040204020203" pitchFamily="34" charset="0"/>
            </a:endParaRPr>
          </a:p>
          <a:p>
            <a:pPr marL="285750" indent="-285750" algn="just">
              <a:lnSpc>
                <a:spcPct val="120000"/>
              </a:lnSpc>
              <a:buFont typeface="Arial" panose="020B0604020202020204" pitchFamily="34" charset="0"/>
              <a:buChar char="•"/>
            </a:pPr>
            <a:r>
              <a:rPr lang="en-IN" dirty="0">
                <a:latin typeface="Segoe UI" panose="020B0502040204020203" pitchFamily="34" charset="0"/>
                <a:cs typeface="Segoe UI" panose="020B0502040204020203" pitchFamily="34" charset="0"/>
              </a:rPr>
              <a:t>C</a:t>
            </a:r>
            <a:r>
              <a:rPr lang="en-IN" sz="1800" dirty="0">
                <a:latin typeface="Segoe UI" panose="020B0502040204020203" pitchFamily="34" charset="0"/>
                <a:cs typeface="Segoe UI" panose="020B0502040204020203" pitchFamily="34" charset="0"/>
              </a:rPr>
              <a:t>ore inventory &lt;0.1 moles were not considered.</a:t>
            </a:r>
          </a:p>
          <a:p>
            <a:pPr marL="285750" indent="-285750" algn="just">
              <a:lnSpc>
                <a:spcPct val="120000"/>
              </a:lnSpc>
              <a:buFont typeface="Arial" panose="020B0604020202020204" pitchFamily="34" charset="0"/>
              <a:buChar char="•"/>
            </a:pPr>
            <a:endParaRPr lang="en-IN" sz="1800" dirty="0">
              <a:solidFill>
                <a:srgbClr val="FF0000"/>
              </a:solidFill>
              <a:latin typeface="Segoe UI" panose="020B0502040204020203" pitchFamily="34" charset="0"/>
              <a:cs typeface="Segoe UI" panose="020B0502040204020203" pitchFamily="34" charset="0"/>
            </a:endParaRPr>
          </a:p>
          <a:p>
            <a:pPr marL="285750" indent="-285750" algn="just">
              <a:lnSpc>
                <a:spcPct val="120000"/>
              </a:lnSpc>
              <a:buFont typeface="Arial" panose="020B0604020202020204" pitchFamily="34" charset="0"/>
              <a:buChar char="•"/>
            </a:pPr>
            <a:r>
              <a:rPr lang="en-IN" sz="1800" dirty="0">
                <a:latin typeface="Segoe UI" panose="020B0502040204020203" pitchFamily="34" charset="0"/>
                <a:cs typeface="Segoe UI" panose="020B0502040204020203" pitchFamily="34" charset="0"/>
              </a:rPr>
              <a:t>Assumed to be a constant temperature and volume problem.</a:t>
            </a:r>
          </a:p>
          <a:p>
            <a:pPr marL="285750" indent="-285750" algn="just">
              <a:lnSpc>
                <a:spcPct val="120000"/>
              </a:lnSpc>
              <a:buFont typeface="Arial" panose="020B0604020202020204" pitchFamily="34" charset="0"/>
              <a:buChar char="•"/>
            </a:pPr>
            <a:endParaRPr lang="en-IN" sz="1800" dirty="0">
              <a:latin typeface="Segoe UI" panose="020B0502040204020203" pitchFamily="34" charset="0"/>
              <a:cs typeface="Segoe UI" panose="020B0502040204020203" pitchFamily="34" charset="0"/>
            </a:endParaRPr>
          </a:p>
          <a:p>
            <a:pPr marL="285750" indent="-285750" algn="just">
              <a:lnSpc>
                <a:spcPct val="120000"/>
              </a:lnSpc>
              <a:buFont typeface="Arial" panose="020B0604020202020204" pitchFamily="34" charset="0"/>
              <a:buChar char="•"/>
            </a:pPr>
            <a:r>
              <a:rPr lang="en-IN" sz="1800" dirty="0">
                <a:latin typeface="Segoe UI" panose="020B0502040204020203" pitchFamily="34" charset="0"/>
                <a:cs typeface="Segoe UI" panose="020B0502040204020203" pitchFamily="34" charset="0"/>
              </a:rPr>
              <a:t>Activated structural material  not included				</a:t>
            </a:r>
            <a:endParaRPr lang="en-GB" sz="1800" dirty="0">
              <a:latin typeface="Segoe UI" panose="020B0502040204020203" pitchFamily="34" charset="0"/>
              <a:cs typeface="Segoe UI" panose="020B0502040204020203" pitchFamily="34" charset="0"/>
            </a:endParaRPr>
          </a:p>
          <a:p>
            <a:endParaRPr lang="en-GB" dirty="0"/>
          </a:p>
        </p:txBody>
      </p:sp>
      <p:pic>
        <p:nvPicPr>
          <p:cNvPr id="11" name="Picture 10" descr="timeline.png"/>
          <p:cNvPicPr>
            <a:picLocks noChangeAspect="1"/>
          </p:cNvPicPr>
          <p:nvPr/>
        </p:nvPicPr>
        <p:blipFill>
          <a:blip r:embed="rId2" cstate="print"/>
          <a:stretch>
            <a:fillRect/>
          </a:stretch>
        </p:blipFill>
        <p:spPr>
          <a:xfrm>
            <a:off x="200527" y="1106904"/>
            <a:ext cx="6585284" cy="4684295"/>
          </a:xfrm>
          <a:prstGeom prst="rect">
            <a:avLst/>
          </a:prstGeom>
        </p:spPr>
      </p:pic>
    </p:spTree>
    <p:extLst>
      <p:ext uri="{BB962C8B-B14F-4D97-AF65-F5344CB8AC3E}">
        <p14:creationId xmlns:p14="http://schemas.microsoft.com/office/powerpoint/2010/main" val="3709122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4F54CA5C-8446-4AD8-8317-7AE4E86F48C1}"/>
              </a:ext>
            </a:extLst>
          </p:cNvPr>
          <p:cNvGraphicFramePr>
            <a:graphicFrameLocks/>
          </p:cNvGraphicFramePr>
          <p:nvPr>
            <p:extLst>
              <p:ext uri="{D42A27DB-BD31-4B8C-83A1-F6EECF244321}">
                <p14:modId xmlns:p14="http://schemas.microsoft.com/office/powerpoint/2010/main" val="3163938847"/>
              </p:ext>
            </p:extLst>
          </p:nvPr>
        </p:nvGraphicFramePr>
        <p:xfrm>
          <a:off x="838200" y="98476"/>
          <a:ext cx="10515600" cy="579120"/>
        </p:xfrm>
        <a:graphic>
          <a:graphicData uri="http://schemas.openxmlformats.org/drawingml/2006/table">
            <a:tbl>
              <a:tblPr firstRow="1" bandRow="1">
                <a:tableStyleId>{2D5ABB26-0587-4C30-8999-92F81FD0307C}</a:tableStyleId>
              </a:tblPr>
              <a:tblGrid>
                <a:gridCol w="10515600">
                  <a:extLst>
                    <a:ext uri="{9D8B030D-6E8A-4147-A177-3AD203B41FA5}">
                      <a16:colId xmlns:a16="http://schemas.microsoft.com/office/drawing/2014/main" val="137220588"/>
                    </a:ext>
                  </a:extLst>
                </a:gridCol>
              </a:tblGrid>
              <a:tr h="370840">
                <a:tc>
                  <a:txBody>
                    <a:bodyPr/>
                    <a:lstStyle/>
                    <a:p>
                      <a:pPr algn="ctr"/>
                      <a:r>
                        <a:rPr lang="en-IN" sz="3200" b="1" dirty="0">
                          <a:latin typeface="Segoe UI" panose="020B0502040204020203" pitchFamily="34" charset="0"/>
                          <a:cs typeface="Segoe UI" panose="020B0502040204020203" pitchFamily="34" charset="0"/>
                        </a:rPr>
                        <a:t>Helmholtz Free Energy Minimisation</a:t>
                      </a:r>
                      <a:endParaRPr lang="en-GB" sz="3200" b="1" dirty="0">
                        <a:latin typeface="Segoe UI" panose="020B0502040204020203" pitchFamily="34" charset="0"/>
                        <a:cs typeface="Segoe UI" panose="020B0502040204020203"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5142655"/>
                  </a:ext>
                </a:extLst>
              </a:tr>
            </a:tbl>
          </a:graphicData>
        </a:graphic>
      </p:graphicFrame>
      <p:sp>
        <p:nvSpPr>
          <p:cNvPr id="9" name="Slide Number Placeholder 2">
            <a:extLst>
              <a:ext uri="{FF2B5EF4-FFF2-40B4-BE49-F238E27FC236}">
                <a16:creationId xmlns:a16="http://schemas.microsoft.com/office/drawing/2014/main" id="{DABBE031-5EE5-4210-8516-C27300B2266E}"/>
              </a:ext>
            </a:extLst>
          </p:cNvPr>
          <p:cNvSpPr>
            <a:spLocks noGrp="1"/>
          </p:cNvSpPr>
          <p:nvPr>
            <p:ph type="sldNum" sz="quarter" idx="12"/>
          </p:nvPr>
        </p:nvSpPr>
        <p:spPr>
          <a:xfrm>
            <a:off x="8610600" y="6356350"/>
            <a:ext cx="2743200" cy="365125"/>
          </a:xfrm>
        </p:spPr>
        <p:txBody>
          <a:bodyPr/>
          <a:lstStyle/>
          <a:p>
            <a:fld id="{6AF20864-57AF-4649-AB02-18A55BD4E41D}" type="slidenum">
              <a:rPr lang="en-IN" smtClean="0"/>
              <a:pPr/>
              <a:t>4</a:t>
            </a:fld>
            <a:r>
              <a:rPr lang="en-IN" dirty="0">
                <a:solidFill>
                  <a:schemeClr val="tx1">
                    <a:lumMod val="50000"/>
                    <a:lumOff val="50000"/>
                  </a:schemeClr>
                </a:solidFill>
              </a:rPr>
              <a:t> of 13</a:t>
            </a:r>
            <a:endParaRPr lang="en-IN" dirty="0"/>
          </a:p>
        </p:txBody>
      </p:sp>
      <p:sp>
        <p:nvSpPr>
          <p:cNvPr id="7" name="Content Placeholder 4">
            <a:extLst>
              <a:ext uri="{FF2B5EF4-FFF2-40B4-BE49-F238E27FC236}">
                <a16:creationId xmlns:a16="http://schemas.microsoft.com/office/drawing/2014/main" id="{7B8DF1F9-E46B-4040-8F8E-9B12751D32F0}"/>
              </a:ext>
            </a:extLst>
          </p:cNvPr>
          <p:cNvSpPr>
            <a:spLocks noGrp="1" noRot="1" noChangeAspect="1" noMove="1" noResize="1" noEditPoints="1" noAdjustHandles="1" noChangeArrowheads="1" noChangeShapeType="1" noTextEdit="1"/>
          </p:cNvSpPr>
          <p:nvPr>
            <p:ph idx="1"/>
          </p:nvPr>
        </p:nvSpPr>
        <p:spPr>
          <a:xfrm>
            <a:off x="838200" y="995630"/>
            <a:ext cx="10515600" cy="5489575"/>
          </a:xfrm>
          <a:blipFill>
            <a:blip r:embed="rId3"/>
            <a:stretch>
              <a:fillRect l="-2551" t="-111" r="-174"/>
            </a:stretch>
          </a:blipFill>
        </p:spPr>
        <p:txBody>
          <a:bodyPr/>
          <a:lstStyle/>
          <a:p>
            <a:r>
              <a:rPr lang="en-GB">
                <a:noFill/>
              </a:rPr>
              <a:t> </a:t>
            </a:r>
          </a:p>
        </p:txBody>
      </p:sp>
    </p:spTree>
    <p:extLst>
      <p:ext uri="{BB962C8B-B14F-4D97-AF65-F5344CB8AC3E}">
        <p14:creationId xmlns:p14="http://schemas.microsoft.com/office/powerpoint/2010/main" val="1285178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D7718E3E-D3FD-4AA0-829F-EDF08989FF6E}"/>
              </a:ext>
            </a:extLst>
          </p:cNvPr>
          <p:cNvGraphicFramePr>
            <a:graphicFrameLocks noGrp="1"/>
          </p:cNvGraphicFramePr>
          <p:nvPr>
            <p:ph idx="1"/>
            <p:extLst>
              <p:ext uri="{D42A27DB-BD31-4B8C-83A1-F6EECF244321}">
                <p14:modId xmlns:p14="http://schemas.microsoft.com/office/powerpoint/2010/main" val="806346457"/>
              </p:ext>
            </p:extLst>
          </p:nvPr>
        </p:nvGraphicFramePr>
        <p:xfrm>
          <a:off x="838200" y="98476"/>
          <a:ext cx="10515600" cy="518160"/>
        </p:xfrm>
        <a:graphic>
          <a:graphicData uri="http://schemas.openxmlformats.org/drawingml/2006/table">
            <a:tbl>
              <a:tblPr firstRow="1" bandRow="1">
                <a:tableStyleId>{2D5ABB26-0587-4C30-8999-92F81FD0307C}</a:tableStyleId>
              </a:tblPr>
              <a:tblGrid>
                <a:gridCol w="10515600">
                  <a:extLst>
                    <a:ext uri="{9D8B030D-6E8A-4147-A177-3AD203B41FA5}">
                      <a16:colId xmlns:a16="http://schemas.microsoft.com/office/drawing/2014/main" val="137220588"/>
                    </a:ext>
                  </a:extLst>
                </a:gridCol>
              </a:tblGrid>
              <a:tr h="370840">
                <a:tc>
                  <a:txBody>
                    <a:bodyPr/>
                    <a:lstStyle/>
                    <a:p>
                      <a:pPr algn="ctr"/>
                      <a:r>
                        <a:rPr lang="en-IN" sz="2800" b="1" dirty="0">
                          <a:latin typeface="Segoe UI" panose="020B0502040204020203" pitchFamily="34" charset="0"/>
                          <a:cs typeface="Segoe UI" panose="020B0502040204020203" pitchFamily="34" charset="0"/>
                        </a:rPr>
                        <a:t>In-vessel RN Release Fractions: 873K</a:t>
                      </a:r>
                      <a:endParaRPr lang="en-GB" sz="2800" b="1" dirty="0">
                        <a:latin typeface="Segoe UI" panose="020B0502040204020203" pitchFamily="34" charset="0"/>
                        <a:cs typeface="Segoe UI" panose="020B0502040204020203"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5142655"/>
                  </a:ext>
                </a:extLst>
              </a:tr>
            </a:tbl>
          </a:graphicData>
        </a:graphic>
      </p:graphicFrame>
      <p:sp>
        <p:nvSpPr>
          <p:cNvPr id="3" name="Slide Number Placeholder 2">
            <a:extLst>
              <a:ext uri="{FF2B5EF4-FFF2-40B4-BE49-F238E27FC236}">
                <a16:creationId xmlns:a16="http://schemas.microsoft.com/office/drawing/2014/main" id="{FCCA0FF7-938F-434B-BFBC-22D5F37EF856}"/>
              </a:ext>
            </a:extLst>
          </p:cNvPr>
          <p:cNvSpPr>
            <a:spLocks noGrp="1"/>
          </p:cNvSpPr>
          <p:nvPr>
            <p:ph type="sldNum" sz="quarter" idx="12"/>
          </p:nvPr>
        </p:nvSpPr>
        <p:spPr/>
        <p:txBody>
          <a:bodyPr/>
          <a:lstStyle/>
          <a:p>
            <a:fld id="{6AF20864-57AF-4649-AB02-18A55BD4E41D}" type="slidenum">
              <a:rPr lang="en-IN" smtClean="0"/>
              <a:pPr/>
              <a:t>5</a:t>
            </a:fld>
            <a:r>
              <a:rPr lang="en-IN" dirty="0">
                <a:solidFill>
                  <a:schemeClr val="tx1">
                    <a:lumMod val="50000"/>
                    <a:lumOff val="50000"/>
                  </a:schemeClr>
                </a:solidFill>
              </a:rPr>
              <a:t> of 13</a:t>
            </a:r>
            <a:endParaRPr lang="en-IN" dirty="0"/>
          </a:p>
        </p:txBody>
      </p:sp>
      <p:pic>
        <p:nvPicPr>
          <p:cNvPr id="10" name="Picture 9">
            <a:extLst>
              <a:ext uri="{FF2B5EF4-FFF2-40B4-BE49-F238E27FC236}">
                <a16:creationId xmlns:a16="http://schemas.microsoft.com/office/drawing/2014/main" id="{4AB11EA7-347A-426A-8F40-5EFA8D651F8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896" y="2690176"/>
            <a:ext cx="4892600" cy="3666174"/>
          </a:xfrm>
          <a:prstGeom prst="rect">
            <a:avLst/>
          </a:prstGeom>
          <a:noFill/>
          <a:ln>
            <a:noFill/>
          </a:ln>
        </p:spPr>
      </p:pic>
      <p:pic>
        <p:nvPicPr>
          <p:cNvPr id="12" name="Picture 11">
            <a:extLst>
              <a:ext uri="{FF2B5EF4-FFF2-40B4-BE49-F238E27FC236}">
                <a16:creationId xmlns:a16="http://schemas.microsoft.com/office/drawing/2014/main" id="{0976A667-3A2B-4A83-9728-2BE4AE9AEFE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7431" y="2794971"/>
            <a:ext cx="4891158" cy="3666173"/>
          </a:xfrm>
          <a:prstGeom prst="rect">
            <a:avLst/>
          </a:prstGeom>
          <a:noFill/>
          <a:ln>
            <a:noFill/>
          </a:ln>
        </p:spPr>
      </p:pic>
      <p:sp>
        <p:nvSpPr>
          <p:cNvPr id="4" name="Rectangle 3">
            <a:extLst>
              <a:ext uri="{FF2B5EF4-FFF2-40B4-BE49-F238E27FC236}">
                <a16:creationId xmlns:a16="http://schemas.microsoft.com/office/drawing/2014/main" id="{C0957736-9F4D-4BB3-B02F-F1B3696E255B}"/>
              </a:ext>
            </a:extLst>
          </p:cNvPr>
          <p:cNvSpPr/>
          <p:nvPr/>
        </p:nvSpPr>
        <p:spPr>
          <a:xfrm>
            <a:off x="280307" y="6113193"/>
            <a:ext cx="5815693" cy="646331"/>
          </a:xfrm>
          <a:prstGeom prst="rect">
            <a:avLst/>
          </a:prstGeom>
        </p:spPr>
        <p:txBody>
          <a:bodyPr wrap="square">
            <a:spAutoFit/>
          </a:bodyPr>
          <a:lstStyle/>
          <a:p>
            <a:r>
              <a:rPr lang="en-GB" dirty="0">
                <a:solidFill>
                  <a:srgbClr val="C00000"/>
                </a:solidFill>
                <a:latin typeface="Times New Roman" panose="02020603050405020304" pitchFamily="18" charset="0"/>
                <a:ea typeface="Times New Roman" panose="02020603050405020304" pitchFamily="18" charset="0"/>
              </a:rPr>
              <a:t>(a) RFs in the cover gas calculated for the constant temperature (873 K) and cover gas volume (100 m</a:t>
            </a:r>
            <a:r>
              <a:rPr lang="en-GB" baseline="30000" dirty="0">
                <a:solidFill>
                  <a:srgbClr val="C00000"/>
                </a:solidFill>
                <a:latin typeface="Times New Roman" panose="02020603050405020304" pitchFamily="18" charset="0"/>
                <a:ea typeface="Times New Roman" panose="02020603050405020304" pitchFamily="18" charset="0"/>
              </a:rPr>
              <a:t>3</a:t>
            </a:r>
            <a:r>
              <a:rPr lang="en-GB" dirty="0">
                <a:solidFill>
                  <a:srgbClr val="C00000"/>
                </a:solidFill>
                <a:latin typeface="Times New Roman" panose="02020603050405020304" pitchFamily="18" charset="0"/>
                <a:ea typeface="Times New Roman" panose="02020603050405020304" pitchFamily="18" charset="0"/>
              </a:rPr>
              <a:t>) </a:t>
            </a:r>
            <a:endParaRPr lang="en-IN" dirty="0">
              <a:solidFill>
                <a:srgbClr val="C00000"/>
              </a:solidFill>
            </a:endParaRPr>
          </a:p>
        </p:txBody>
      </p:sp>
      <p:sp>
        <p:nvSpPr>
          <p:cNvPr id="5" name="Rectangle 4">
            <a:extLst>
              <a:ext uri="{FF2B5EF4-FFF2-40B4-BE49-F238E27FC236}">
                <a16:creationId xmlns:a16="http://schemas.microsoft.com/office/drawing/2014/main" id="{BB724579-7EA1-4360-B09F-F88B51D0134D}"/>
              </a:ext>
            </a:extLst>
          </p:cNvPr>
          <p:cNvSpPr/>
          <p:nvPr/>
        </p:nvSpPr>
        <p:spPr>
          <a:xfrm>
            <a:off x="6096000" y="6211669"/>
            <a:ext cx="5582104" cy="646331"/>
          </a:xfrm>
          <a:prstGeom prst="rect">
            <a:avLst/>
          </a:prstGeom>
        </p:spPr>
        <p:txBody>
          <a:bodyPr wrap="square">
            <a:spAutoFit/>
          </a:bodyPr>
          <a:lstStyle/>
          <a:p>
            <a:r>
              <a:rPr lang="en-GB" dirty="0">
                <a:solidFill>
                  <a:srgbClr val="C00000"/>
                </a:solidFill>
                <a:latin typeface="Times New Roman" panose="02020603050405020304" pitchFamily="18" charset="0"/>
                <a:ea typeface="Times New Roman" panose="02020603050405020304" pitchFamily="18" charset="0"/>
              </a:rPr>
              <a:t>(b) RFs in the containment calculated for the constant temperature (873 K) and containment volume (74000 m</a:t>
            </a:r>
            <a:r>
              <a:rPr lang="en-GB" baseline="30000" dirty="0">
                <a:solidFill>
                  <a:srgbClr val="C00000"/>
                </a:solidFill>
                <a:latin typeface="Times New Roman" panose="02020603050405020304" pitchFamily="18" charset="0"/>
                <a:ea typeface="Times New Roman" panose="02020603050405020304" pitchFamily="18" charset="0"/>
              </a:rPr>
              <a:t>3</a:t>
            </a:r>
            <a:r>
              <a:rPr lang="en-GB" dirty="0">
                <a:solidFill>
                  <a:srgbClr val="C00000"/>
                </a:solidFill>
                <a:latin typeface="Times New Roman" panose="02020603050405020304" pitchFamily="18" charset="0"/>
                <a:ea typeface="Times New Roman" panose="02020603050405020304" pitchFamily="18" charset="0"/>
              </a:rPr>
              <a:t>) </a:t>
            </a:r>
            <a:endParaRPr lang="en-IN" dirty="0">
              <a:solidFill>
                <a:srgbClr val="C00000"/>
              </a:solidFill>
            </a:endParaRPr>
          </a:p>
        </p:txBody>
      </p:sp>
      <p:sp>
        <p:nvSpPr>
          <p:cNvPr id="2" name="Rectangle 1">
            <a:extLst>
              <a:ext uri="{FF2B5EF4-FFF2-40B4-BE49-F238E27FC236}">
                <a16:creationId xmlns:a16="http://schemas.microsoft.com/office/drawing/2014/main" id="{B125BE97-F8DA-42FF-A038-DF13A2113B1A}"/>
              </a:ext>
            </a:extLst>
          </p:cNvPr>
          <p:cNvSpPr>
            <a:spLocks noChangeArrowheads="1"/>
          </p:cNvSpPr>
          <p:nvPr/>
        </p:nvSpPr>
        <p:spPr bwMode="auto">
          <a:xfrm>
            <a:off x="838199" y="675916"/>
            <a:ext cx="10515601"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dirty="0">
                <a:latin typeface="Segoe UI" panose="020B0502040204020203" pitchFamily="34" charset="0"/>
                <a:ea typeface="Times New Roman" panose="02020603050405020304" pitchFamily="18" charset="0"/>
                <a:cs typeface="Segoe UI" panose="020B0502040204020203" pitchFamily="34" charset="0"/>
              </a:rPr>
              <a:t>T</a:t>
            </a:r>
            <a:r>
              <a:rPr kumimoji="0" lang="en-GB" altLang="en-US"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he sensitivity of the release of RN with respect to different release control volumes is studied.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rgbClr val="FF0000"/>
                </a:solidFill>
                <a:effectLst/>
                <a:latin typeface="Segoe UI" panose="020B0502040204020203" pitchFamily="34" charset="0"/>
                <a:ea typeface="Times New Roman" panose="02020603050405020304" pitchFamily="18" charset="0"/>
                <a:cs typeface="Segoe UI" panose="020B0502040204020203" pitchFamily="34" charset="0"/>
              </a:rPr>
              <a:t>Two release control volumes: </a:t>
            </a:r>
            <a:r>
              <a:rPr kumimoji="0" lang="en-GB" altLang="en-US" b="0" i="0" u="none" strike="noStrike" cap="none" normalizeH="0" baseline="0" dirty="0" err="1">
                <a:ln>
                  <a:noFill/>
                </a:ln>
                <a:solidFill>
                  <a:srgbClr val="FF0000"/>
                </a:solidFill>
                <a:effectLst/>
                <a:latin typeface="Segoe UI" panose="020B0502040204020203" pitchFamily="34" charset="0"/>
                <a:ea typeface="Times New Roman" panose="02020603050405020304" pitchFamily="18" charset="0"/>
                <a:cs typeface="Segoe UI" panose="020B0502040204020203" pitchFamily="34" charset="0"/>
              </a:rPr>
              <a:t>i</a:t>
            </a:r>
            <a:r>
              <a:rPr kumimoji="0" lang="en-GB" altLang="en-US" b="0" i="0" u="none" strike="noStrike" cap="none" normalizeH="0" baseline="0" dirty="0">
                <a:ln>
                  <a:noFill/>
                </a:ln>
                <a:solidFill>
                  <a:srgbClr val="FF0000"/>
                </a:solidFill>
                <a:effectLst/>
                <a:latin typeface="Segoe UI" panose="020B0502040204020203" pitchFamily="34" charset="0"/>
                <a:ea typeface="Times New Roman" panose="02020603050405020304" pitchFamily="18" charset="0"/>
                <a:cs typeface="Segoe UI" panose="020B0502040204020203" pitchFamily="34" charset="0"/>
              </a:rPr>
              <a:t>) cover gas volume ii) containment volume.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The RF from the constant temperature and cover gas volume can be considered as an instantaneous source to be released to the containment.</a:t>
            </a:r>
            <a:r>
              <a:rPr kumimoji="0" lang="en-GB" altLang="en-US" b="0" i="0" u="sng" strike="noStrike" cap="none" normalizeH="0" baseline="0" dirty="0">
                <a:ln>
                  <a:noFill/>
                </a:ln>
                <a:solidFill>
                  <a:srgbClr val="008080"/>
                </a:solidFill>
                <a:effectLst/>
                <a:latin typeface="Segoe UI" panose="020B0502040204020203" pitchFamily="34" charset="0"/>
                <a:ea typeface="Times New Roman" panose="02020603050405020304" pitchFamily="18" charset="0"/>
                <a:cs typeface="Segoe UI" panose="020B0502040204020203" pitchFamily="34" charset="0"/>
              </a:rPr>
              <a: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Whereas RF from the constant temperature and containment volume can be considered as the long term</a:t>
            </a:r>
            <a:r>
              <a:rPr lang="en-GB" altLang="en-US" dirty="0">
                <a:latin typeface="Segoe UI" panose="020B0502040204020203" pitchFamily="34" charset="0"/>
                <a:ea typeface="Times New Roman" panose="02020603050405020304" pitchFamily="18" charset="0"/>
                <a:cs typeface="Segoe UI" panose="020B0502040204020203" pitchFamily="34" charset="0"/>
              </a:rPr>
              <a:t> </a:t>
            </a:r>
            <a:r>
              <a:rPr kumimoji="0" lang="en-GB" altLang="en-US"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RN source to the containment.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The analysis is performed at 873 K and 1156 K with both no-mixture and real mixture assumptions. </a:t>
            </a:r>
            <a:endParaRPr kumimoji="0" lang="en-GB" altLang="en-US"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01378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D7718E3E-D3FD-4AA0-829F-EDF08989FF6E}"/>
              </a:ext>
            </a:extLst>
          </p:cNvPr>
          <p:cNvGraphicFramePr>
            <a:graphicFrameLocks noGrp="1"/>
          </p:cNvGraphicFramePr>
          <p:nvPr>
            <p:ph idx="1"/>
            <p:extLst>
              <p:ext uri="{D42A27DB-BD31-4B8C-83A1-F6EECF244321}">
                <p14:modId xmlns:p14="http://schemas.microsoft.com/office/powerpoint/2010/main" val="3148758386"/>
              </p:ext>
            </p:extLst>
          </p:nvPr>
        </p:nvGraphicFramePr>
        <p:xfrm>
          <a:off x="838200" y="98476"/>
          <a:ext cx="10515600" cy="701040"/>
        </p:xfrm>
        <a:graphic>
          <a:graphicData uri="http://schemas.openxmlformats.org/drawingml/2006/table">
            <a:tbl>
              <a:tblPr firstRow="1" bandRow="1">
                <a:tableStyleId>{2D5ABB26-0587-4C30-8999-92F81FD0307C}</a:tableStyleId>
              </a:tblPr>
              <a:tblGrid>
                <a:gridCol w="10515600">
                  <a:extLst>
                    <a:ext uri="{9D8B030D-6E8A-4147-A177-3AD203B41FA5}">
                      <a16:colId xmlns:a16="http://schemas.microsoft.com/office/drawing/2014/main" val="137220588"/>
                    </a:ext>
                  </a:extLst>
                </a:gridCol>
              </a:tblGrid>
              <a:tr h="370840">
                <a:tc>
                  <a:txBody>
                    <a:bodyPr/>
                    <a:lstStyle/>
                    <a:p>
                      <a:pPr algn="ctr"/>
                      <a:r>
                        <a:rPr lang="en-IN" sz="4000" b="1" dirty="0">
                          <a:latin typeface="Segoe UI" panose="020B0502040204020203" pitchFamily="34" charset="0"/>
                          <a:cs typeface="Segoe UI" panose="020B0502040204020203" pitchFamily="34" charset="0"/>
                        </a:rPr>
                        <a:t>In-vessel RN Release Fractions: 1156K</a:t>
                      </a:r>
                      <a:endParaRPr lang="en-GB" sz="4000" b="1" dirty="0">
                        <a:latin typeface="Segoe UI" panose="020B0502040204020203" pitchFamily="34" charset="0"/>
                        <a:cs typeface="Segoe UI" panose="020B0502040204020203"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5142655"/>
                  </a:ext>
                </a:extLst>
              </a:tr>
            </a:tbl>
          </a:graphicData>
        </a:graphic>
      </p:graphicFrame>
      <p:sp>
        <p:nvSpPr>
          <p:cNvPr id="3" name="Slide Number Placeholder 2">
            <a:extLst>
              <a:ext uri="{FF2B5EF4-FFF2-40B4-BE49-F238E27FC236}">
                <a16:creationId xmlns:a16="http://schemas.microsoft.com/office/drawing/2014/main" id="{FCCA0FF7-938F-434B-BFBC-22D5F37EF856}"/>
              </a:ext>
            </a:extLst>
          </p:cNvPr>
          <p:cNvSpPr>
            <a:spLocks noGrp="1"/>
          </p:cNvSpPr>
          <p:nvPr>
            <p:ph type="sldNum" sz="quarter" idx="12"/>
          </p:nvPr>
        </p:nvSpPr>
        <p:spPr/>
        <p:txBody>
          <a:bodyPr/>
          <a:lstStyle/>
          <a:p>
            <a:fld id="{6AF20864-57AF-4649-AB02-18A55BD4E41D}" type="slidenum">
              <a:rPr lang="en-IN" smtClean="0"/>
              <a:pPr/>
              <a:t>6</a:t>
            </a:fld>
            <a:r>
              <a:rPr lang="en-IN" dirty="0">
                <a:solidFill>
                  <a:schemeClr val="tx1">
                    <a:lumMod val="50000"/>
                    <a:lumOff val="50000"/>
                  </a:schemeClr>
                </a:solidFill>
              </a:rPr>
              <a:t> of 13</a:t>
            </a:r>
            <a:endParaRPr lang="en-IN" dirty="0"/>
          </a:p>
        </p:txBody>
      </p:sp>
      <p:pic>
        <p:nvPicPr>
          <p:cNvPr id="2" name="Picture 1">
            <a:extLst>
              <a:ext uri="{FF2B5EF4-FFF2-40B4-BE49-F238E27FC236}">
                <a16:creationId xmlns:a16="http://schemas.microsoft.com/office/drawing/2014/main" id="{D347D300-2C8B-472B-81F5-6A82B33FA47A}"/>
              </a:ext>
            </a:extLst>
          </p:cNvPr>
          <p:cNvPicPr>
            <a:picLocks noChangeAspect="1"/>
          </p:cNvPicPr>
          <p:nvPr/>
        </p:nvPicPr>
        <p:blipFill>
          <a:blip r:embed="rId2"/>
          <a:stretch>
            <a:fillRect/>
          </a:stretch>
        </p:blipFill>
        <p:spPr>
          <a:xfrm>
            <a:off x="547008" y="1187324"/>
            <a:ext cx="5330690" cy="3998017"/>
          </a:xfrm>
          <a:prstGeom prst="rect">
            <a:avLst/>
          </a:prstGeom>
        </p:spPr>
      </p:pic>
      <p:pic>
        <p:nvPicPr>
          <p:cNvPr id="9" name="Picture 8">
            <a:extLst>
              <a:ext uri="{FF2B5EF4-FFF2-40B4-BE49-F238E27FC236}">
                <a16:creationId xmlns:a16="http://schemas.microsoft.com/office/drawing/2014/main" id="{72FD1159-8E4A-4AEC-AA7B-D972C223973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665" y="1187324"/>
            <a:ext cx="5334135" cy="3998016"/>
          </a:xfrm>
          <a:prstGeom prst="rect">
            <a:avLst/>
          </a:prstGeom>
          <a:noFill/>
          <a:ln>
            <a:noFill/>
          </a:ln>
        </p:spPr>
      </p:pic>
      <p:sp>
        <p:nvSpPr>
          <p:cNvPr id="7" name="Rectangle 6">
            <a:extLst>
              <a:ext uri="{FF2B5EF4-FFF2-40B4-BE49-F238E27FC236}">
                <a16:creationId xmlns:a16="http://schemas.microsoft.com/office/drawing/2014/main" id="{D2C7B2AF-F12D-4541-8841-58FBE4E1BD63}"/>
              </a:ext>
            </a:extLst>
          </p:cNvPr>
          <p:cNvSpPr/>
          <p:nvPr/>
        </p:nvSpPr>
        <p:spPr>
          <a:xfrm>
            <a:off x="284389" y="5185340"/>
            <a:ext cx="6096000" cy="646331"/>
          </a:xfrm>
          <a:prstGeom prst="rect">
            <a:avLst/>
          </a:prstGeom>
        </p:spPr>
        <p:txBody>
          <a:bodyPr>
            <a:spAutoFit/>
          </a:bodyPr>
          <a:lstStyle/>
          <a:p>
            <a:r>
              <a:rPr lang="en-GB" dirty="0">
                <a:solidFill>
                  <a:srgbClr val="C00000"/>
                </a:solidFill>
                <a:latin typeface="Times New Roman" panose="02020603050405020304" pitchFamily="18" charset="0"/>
                <a:ea typeface="Times New Roman" panose="02020603050405020304" pitchFamily="18" charset="0"/>
              </a:rPr>
              <a:t>(c) RFs in the cover gas calculated for the constant temperature (1156 K) and cover gas volume (100 m</a:t>
            </a:r>
            <a:r>
              <a:rPr lang="en-GB" baseline="30000" dirty="0">
                <a:solidFill>
                  <a:srgbClr val="C00000"/>
                </a:solidFill>
                <a:latin typeface="Times New Roman" panose="02020603050405020304" pitchFamily="18" charset="0"/>
                <a:ea typeface="Times New Roman" panose="02020603050405020304" pitchFamily="18" charset="0"/>
              </a:rPr>
              <a:t>3</a:t>
            </a:r>
            <a:r>
              <a:rPr lang="en-GB" dirty="0">
                <a:solidFill>
                  <a:srgbClr val="C00000"/>
                </a:solidFill>
                <a:latin typeface="Times New Roman" panose="02020603050405020304" pitchFamily="18" charset="0"/>
                <a:ea typeface="Times New Roman" panose="02020603050405020304" pitchFamily="18" charset="0"/>
              </a:rPr>
              <a:t>) </a:t>
            </a:r>
            <a:endParaRPr lang="en-IN" dirty="0">
              <a:solidFill>
                <a:srgbClr val="C00000"/>
              </a:solidFill>
            </a:endParaRPr>
          </a:p>
        </p:txBody>
      </p:sp>
      <p:sp>
        <p:nvSpPr>
          <p:cNvPr id="8" name="Rectangle 7">
            <a:extLst>
              <a:ext uri="{FF2B5EF4-FFF2-40B4-BE49-F238E27FC236}">
                <a16:creationId xmlns:a16="http://schemas.microsoft.com/office/drawing/2014/main" id="{0C6D1094-7E59-4336-8077-CEE704F82D4D}"/>
              </a:ext>
            </a:extLst>
          </p:cNvPr>
          <p:cNvSpPr/>
          <p:nvPr/>
        </p:nvSpPr>
        <p:spPr>
          <a:xfrm>
            <a:off x="6260646" y="5185340"/>
            <a:ext cx="5724525" cy="646331"/>
          </a:xfrm>
          <a:prstGeom prst="rect">
            <a:avLst/>
          </a:prstGeom>
        </p:spPr>
        <p:txBody>
          <a:bodyPr wrap="square">
            <a:spAutoFit/>
          </a:bodyPr>
          <a:lstStyle/>
          <a:p>
            <a:r>
              <a:rPr lang="en-GB" dirty="0">
                <a:solidFill>
                  <a:srgbClr val="C00000"/>
                </a:solidFill>
                <a:latin typeface="Times New Roman" panose="02020603050405020304" pitchFamily="18" charset="0"/>
                <a:ea typeface="Times New Roman" panose="02020603050405020304" pitchFamily="18" charset="0"/>
              </a:rPr>
              <a:t>(d) RFs in the containment calculated for the constant temperature (1156 K) and containment volume (74000 m</a:t>
            </a:r>
            <a:r>
              <a:rPr lang="en-GB" baseline="30000" dirty="0">
                <a:solidFill>
                  <a:srgbClr val="C00000"/>
                </a:solidFill>
                <a:latin typeface="Times New Roman" panose="02020603050405020304" pitchFamily="18" charset="0"/>
                <a:ea typeface="Times New Roman" panose="02020603050405020304" pitchFamily="18" charset="0"/>
              </a:rPr>
              <a:t>3</a:t>
            </a:r>
            <a:r>
              <a:rPr lang="en-GB" dirty="0">
                <a:solidFill>
                  <a:srgbClr val="C00000"/>
                </a:solidFill>
                <a:latin typeface="Times New Roman" panose="02020603050405020304" pitchFamily="18" charset="0"/>
                <a:ea typeface="Times New Roman" panose="02020603050405020304" pitchFamily="18" charset="0"/>
              </a:rPr>
              <a:t>)</a:t>
            </a:r>
            <a:endParaRPr lang="en-IN" dirty="0">
              <a:solidFill>
                <a:srgbClr val="C00000"/>
              </a:solidFill>
            </a:endParaRPr>
          </a:p>
        </p:txBody>
      </p:sp>
    </p:spTree>
    <p:extLst>
      <p:ext uri="{BB962C8B-B14F-4D97-AF65-F5344CB8AC3E}">
        <p14:creationId xmlns:p14="http://schemas.microsoft.com/office/powerpoint/2010/main" val="771950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D7718E3E-D3FD-4AA0-829F-EDF08989FF6E}"/>
              </a:ext>
            </a:extLst>
          </p:cNvPr>
          <p:cNvGraphicFramePr>
            <a:graphicFrameLocks noGrp="1"/>
          </p:cNvGraphicFramePr>
          <p:nvPr>
            <p:ph idx="1"/>
            <p:extLst>
              <p:ext uri="{D42A27DB-BD31-4B8C-83A1-F6EECF244321}">
                <p14:modId xmlns:p14="http://schemas.microsoft.com/office/powerpoint/2010/main" val="187182043"/>
              </p:ext>
            </p:extLst>
          </p:nvPr>
        </p:nvGraphicFramePr>
        <p:xfrm>
          <a:off x="838200" y="118886"/>
          <a:ext cx="10515600" cy="579120"/>
        </p:xfrm>
        <a:graphic>
          <a:graphicData uri="http://schemas.openxmlformats.org/drawingml/2006/table">
            <a:tbl>
              <a:tblPr firstRow="1" bandRow="1">
                <a:tableStyleId>{2D5ABB26-0587-4C30-8999-92F81FD0307C}</a:tableStyleId>
              </a:tblPr>
              <a:tblGrid>
                <a:gridCol w="10515600">
                  <a:extLst>
                    <a:ext uri="{9D8B030D-6E8A-4147-A177-3AD203B41FA5}">
                      <a16:colId xmlns:a16="http://schemas.microsoft.com/office/drawing/2014/main" val="137220588"/>
                    </a:ext>
                  </a:extLst>
                </a:gridCol>
              </a:tblGrid>
              <a:tr h="370840">
                <a:tc>
                  <a:txBody>
                    <a:bodyPr/>
                    <a:lstStyle/>
                    <a:p>
                      <a:pPr algn="ctr"/>
                      <a:r>
                        <a:rPr lang="en-IN" sz="3200" b="1" dirty="0">
                          <a:latin typeface="Segoe UI" panose="020B0502040204020203" pitchFamily="34" charset="0"/>
                          <a:cs typeface="Segoe UI" panose="020B0502040204020203" pitchFamily="34" charset="0"/>
                        </a:rPr>
                        <a:t>Conclusion</a:t>
                      </a:r>
                      <a:endParaRPr lang="en-GB" sz="3200" b="1" dirty="0">
                        <a:latin typeface="Segoe UI" panose="020B0502040204020203" pitchFamily="34" charset="0"/>
                        <a:cs typeface="Segoe UI" panose="020B0502040204020203"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5142655"/>
                  </a:ext>
                </a:extLst>
              </a:tr>
            </a:tbl>
          </a:graphicData>
        </a:graphic>
      </p:graphicFrame>
      <p:sp>
        <p:nvSpPr>
          <p:cNvPr id="3" name="Slide Number Placeholder 2">
            <a:extLst>
              <a:ext uri="{FF2B5EF4-FFF2-40B4-BE49-F238E27FC236}">
                <a16:creationId xmlns:a16="http://schemas.microsoft.com/office/drawing/2014/main" id="{FCCA0FF7-938F-434B-BFBC-22D5F37EF856}"/>
              </a:ext>
            </a:extLst>
          </p:cNvPr>
          <p:cNvSpPr>
            <a:spLocks noGrp="1"/>
          </p:cNvSpPr>
          <p:nvPr>
            <p:ph type="sldNum" sz="quarter" idx="12"/>
          </p:nvPr>
        </p:nvSpPr>
        <p:spPr/>
        <p:txBody>
          <a:bodyPr/>
          <a:lstStyle/>
          <a:p>
            <a:fld id="{6AF20864-57AF-4649-AB02-18A55BD4E41D}" type="slidenum">
              <a:rPr lang="en-IN" smtClean="0"/>
              <a:pPr/>
              <a:t>7</a:t>
            </a:fld>
            <a:r>
              <a:rPr lang="en-IN" dirty="0">
                <a:solidFill>
                  <a:schemeClr val="tx1">
                    <a:lumMod val="50000"/>
                    <a:lumOff val="50000"/>
                  </a:schemeClr>
                </a:solidFill>
              </a:rPr>
              <a:t> of 13</a:t>
            </a:r>
            <a:endParaRPr lang="en-IN" dirty="0"/>
          </a:p>
        </p:txBody>
      </p:sp>
      <p:sp>
        <p:nvSpPr>
          <p:cNvPr id="2" name="Rectangle 1">
            <a:extLst>
              <a:ext uri="{FF2B5EF4-FFF2-40B4-BE49-F238E27FC236}">
                <a16:creationId xmlns:a16="http://schemas.microsoft.com/office/drawing/2014/main" id="{3EAFFFA5-6669-4F92-9DE5-1D2D0B2838B2}"/>
              </a:ext>
            </a:extLst>
          </p:cNvPr>
          <p:cNvSpPr/>
          <p:nvPr/>
        </p:nvSpPr>
        <p:spPr>
          <a:xfrm>
            <a:off x="838200" y="889843"/>
            <a:ext cx="10657114" cy="5078313"/>
          </a:xfrm>
          <a:prstGeom prst="rect">
            <a:avLst/>
          </a:prstGeom>
        </p:spPr>
        <p:txBody>
          <a:bodyPr wrap="square">
            <a:spAutoFit/>
          </a:bodyPr>
          <a:lstStyle/>
          <a:p>
            <a:pPr marL="285750" indent="-285750">
              <a:buFont typeface="Arial" panose="020B0604020202020204" pitchFamily="34" charset="0"/>
              <a:buChar char="•"/>
            </a:pPr>
            <a:r>
              <a:rPr lang="en-US" dirty="0"/>
              <a:t>The in-vessel RN release fraction for a medium-sized FBR is evaluated using the thermo-chemical equilibrium approach under no-mixture and real mixture assumptions. </a:t>
            </a:r>
          </a:p>
          <a:p>
            <a:pPr marL="285750" indent="-285750">
              <a:buFont typeface="Arial" panose="020B0604020202020204" pitchFamily="34" charset="0"/>
              <a:buChar char="•"/>
            </a:pPr>
            <a:r>
              <a:rPr lang="en-US" dirty="0"/>
              <a:t>For the current analysis, an extended version of in-house developed code MINICHEM (available in </a:t>
            </a:r>
            <a:r>
              <a:rPr lang="en-US" dirty="0" err="1"/>
              <a:t>Github</a:t>
            </a:r>
            <a:r>
              <a:rPr lang="en-US" dirty="0"/>
              <a:t>) is used, which is validated with the ALMR source term problem. </a:t>
            </a:r>
          </a:p>
          <a:p>
            <a:pPr marL="285750" indent="-285750">
              <a:buFont typeface="Arial" panose="020B0604020202020204" pitchFamily="34" charset="0"/>
              <a:buChar char="•"/>
            </a:pPr>
            <a:r>
              <a:rPr lang="en-GB" dirty="0">
                <a:solidFill>
                  <a:srgbClr val="FF0000"/>
                </a:solidFill>
              </a:rPr>
              <a:t>It is observed that different mixture assumptions do affect the formation of chemical species. </a:t>
            </a:r>
            <a:r>
              <a:rPr lang="en-GB" dirty="0"/>
              <a:t>For example, with no mix assumption, iodine has more affinity toward Cs, whereas, with real mixture assumption, almost all iodine reacts with Na.</a:t>
            </a:r>
          </a:p>
          <a:p>
            <a:pPr marL="285750" indent="-285750">
              <a:buFont typeface="Arial" panose="020B0604020202020204" pitchFamily="34" charset="0"/>
              <a:buChar char="•"/>
            </a:pPr>
            <a:r>
              <a:rPr lang="en-GB" dirty="0">
                <a:solidFill>
                  <a:srgbClr val="FF0000"/>
                </a:solidFill>
              </a:rPr>
              <a:t>It is also found that the solubility of the RN has greater impact on the release of RNs. </a:t>
            </a:r>
            <a:r>
              <a:rPr lang="en-GB" dirty="0"/>
              <a:t>For example, in the no mixture case, the RF for Cs is about 0.9; when mixing is considered, the RFs are of the order of 1E-04 – 1E-05 for cover gas as release control volume.</a:t>
            </a:r>
          </a:p>
          <a:p>
            <a:pPr marL="285750" indent="-285750">
              <a:buFont typeface="Arial" panose="020B0604020202020204" pitchFamily="34" charset="0"/>
              <a:buChar char="•"/>
            </a:pPr>
            <a:r>
              <a:rPr lang="en-GB" dirty="0">
                <a:solidFill>
                  <a:srgbClr val="FF0000"/>
                </a:solidFill>
              </a:rPr>
              <a:t>The sensitivity study for different release control volumes shows that the released fractions for the containment as release control volume are higher compared to cover gas as release control volume as expected. </a:t>
            </a:r>
          </a:p>
          <a:p>
            <a:pPr marL="285750" indent="-285750">
              <a:buFont typeface="Arial" panose="020B0604020202020204" pitchFamily="34" charset="0"/>
              <a:buChar char="•"/>
            </a:pPr>
            <a:r>
              <a:rPr lang="en-GB" dirty="0"/>
              <a:t>The above  case is applicable for the long-term source term, where the reactor vessel may be in contact with the containment volume. </a:t>
            </a:r>
          </a:p>
          <a:p>
            <a:pPr marL="285750" indent="-285750">
              <a:buFont typeface="Arial" panose="020B0604020202020204" pitchFamily="34" charset="0"/>
              <a:buChar char="•"/>
            </a:pPr>
            <a:r>
              <a:rPr lang="en-GB" dirty="0">
                <a:solidFill>
                  <a:srgbClr val="FF0000"/>
                </a:solidFill>
              </a:rPr>
              <a:t>It should be noted that the present analysis is performed with respect to the thermochemical aspect only. In future, it would be interesting to see coupled analysis incorporating diffusion and aerosol aspects of the release.</a:t>
            </a:r>
            <a:endParaRPr lang="en-IN" dirty="0">
              <a:solidFill>
                <a:srgbClr val="FF0000"/>
              </a:solidFill>
            </a:endParaRPr>
          </a:p>
        </p:txBody>
      </p:sp>
      <p:sp>
        <p:nvSpPr>
          <p:cNvPr id="7" name="TextBox 6">
            <a:extLst>
              <a:ext uri="{FF2B5EF4-FFF2-40B4-BE49-F238E27FC236}">
                <a16:creationId xmlns:a16="http://schemas.microsoft.com/office/drawing/2014/main" id="{757319E3-214F-47D2-A264-01EB9CEB0397}"/>
              </a:ext>
            </a:extLst>
          </p:cNvPr>
          <p:cNvSpPr txBox="1"/>
          <p:nvPr/>
        </p:nvSpPr>
        <p:spPr>
          <a:xfrm>
            <a:off x="993421" y="5980837"/>
            <a:ext cx="10216445" cy="461665"/>
          </a:xfrm>
          <a:prstGeom prst="rect">
            <a:avLst/>
          </a:prstGeom>
          <a:noFill/>
        </p:spPr>
        <p:txBody>
          <a:bodyPr wrap="square">
            <a:spAutoFit/>
          </a:bodyPr>
          <a:lstStyle/>
          <a:p>
            <a:r>
              <a:rPr lang="en-IN" sz="1200" b="1" i="0" dirty="0">
                <a:effectLst/>
                <a:latin typeface="Segoe UI" panose="020B0502040204020203" pitchFamily="34" charset="0"/>
                <a:cs typeface="Segoe UI" panose="020B0502040204020203" pitchFamily="34" charset="0"/>
              </a:rPr>
              <a:t>Acknowledgement: </a:t>
            </a:r>
            <a:r>
              <a:rPr lang="en-IN" sz="1200" b="0" i="0" dirty="0">
                <a:effectLst/>
                <a:latin typeface="Segoe UI" panose="020B0502040204020203" pitchFamily="34" charset="0"/>
                <a:cs typeface="Segoe UI" panose="020B0502040204020203" pitchFamily="34" charset="0"/>
              </a:rPr>
              <a:t>The assistance provided by the Department of Atomic Energy (DAE) for this project is gratefully acknowledged.</a:t>
            </a:r>
            <a:r>
              <a:rPr lang="en-IN" sz="1200" dirty="0">
                <a:latin typeface="Segoe UI" panose="020B0502040204020203" pitchFamily="34" charset="0"/>
                <a:cs typeface="Segoe UI" panose="020B0502040204020203" pitchFamily="34" charset="0"/>
              </a:rPr>
              <a:t> The present work is performed as part of IAEA CRP on “</a:t>
            </a:r>
            <a:r>
              <a:rPr lang="en-IN" sz="1200" b="0" i="0" dirty="0">
                <a:effectLst/>
                <a:latin typeface="Segoe UI" panose="020B0502040204020203" pitchFamily="34" charset="0"/>
                <a:cs typeface="Segoe UI" panose="020B0502040204020203" pitchFamily="34" charset="0"/>
              </a:rPr>
              <a:t>Radioactive Release from the Prototype Sodium cooled Fast Reactor under Severe Accident Conditions</a:t>
            </a:r>
            <a:r>
              <a:rPr lang="en-IN" sz="1200" dirty="0">
                <a:latin typeface="Segoe UI" panose="020B0502040204020203" pitchFamily="34" charset="0"/>
                <a:cs typeface="Segoe UI" panose="020B0502040204020203" pitchFamily="34" charset="0"/>
              </a:rPr>
              <a:t>”. </a:t>
            </a:r>
            <a:endParaRPr lang="en-GB" sz="1200" dirty="0">
              <a:latin typeface="Segoe UI" panose="020B0502040204020203"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4264203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1344</TotalTime>
  <Words>843</Words>
  <Application>Microsoft Office PowerPoint</Application>
  <PresentationFormat>Widescreen</PresentationFormat>
  <Paragraphs>54</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Segoe UI</vt:lpstr>
      <vt:lpstr>Segoe UI 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Parth Patel</dc:creator>
  <cp:lastModifiedBy>DAE</cp:lastModifiedBy>
  <cp:revision>81</cp:revision>
  <dcterms:created xsi:type="dcterms:W3CDTF">2021-08-19T02:52:01Z</dcterms:created>
  <dcterms:modified xsi:type="dcterms:W3CDTF">2022-04-18T07:58:50Z</dcterms:modified>
</cp:coreProperties>
</file>