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6"/>
  </p:notesMasterIdLst>
  <p:sldIdLst>
    <p:sldId id="270" r:id="rId2"/>
    <p:sldId id="257" r:id="rId3"/>
    <p:sldId id="258" r:id="rId4"/>
    <p:sldId id="259" r:id="rId5"/>
    <p:sldId id="260" r:id="rId6"/>
    <p:sldId id="261" r:id="rId7"/>
    <p:sldId id="269" r:id="rId8"/>
    <p:sldId id="262" r:id="rId9"/>
    <p:sldId id="263" r:id="rId10"/>
    <p:sldId id="264" r:id="rId11"/>
    <p:sldId id="268" r:id="rId12"/>
    <p:sldId id="265" r:id="rId13"/>
    <p:sldId id="266" r:id="rId14"/>
    <p:sldId id="267"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17" autoAdjust="0"/>
    <p:restoredTop sz="94660"/>
  </p:normalViewPr>
  <p:slideViewPr>
    <p:cSldViewPr>
      <p:cViewPr varScale="1">
        <p:scale>
          <a:sx n="100" d="100"/>
          <a:sy n="100" d="100"/>
        </p:scale>
        <p:origin x="-2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C17B144-656F-47B2-AFA4-CD155F4C5977}" type="datetimeFigureOut">
              <a:rPr lang="en-US" smtClean="0"/>
              <a:pPr/>
              <a:t>4/18/2022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4FF4964-9F6F-4485-A7FD-42D588C7F5D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
        <p:nvSpPr>
          <p:cNvPr id="89" name="Google Shape;89;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FF4964-9F6F-4485-A7FD-42D588C7F5D7}"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FF4964-9F6F-4485-A7FD-42D588C7F5D7}"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FA9BA0C-6DB2-4737-8E4A-4FB6E768E359}" type="datetime1">
              <a:rPr lang="en-US" smtClean="0"/>
              <a:pPr/>
              <a:t>4/18/2022</a:t>
            </a:fld>
            <a:endParaRPr lang="en-US" dirty="0"/>
          </a:p>
        </p:txBody>
      </p:sp>
      <p:sp>
        <p:nvSpPr>
          <p:cNvPr id="20" name="Footer Placeholder 19"/>
          <p:cNvSpPr>
            <a:spLocks noGrp="1"/>
          </p:cNvSpPr>
          <p:nvPr>
            <p:ph type="ftr" sz="quarter" idx="11"/>
          </p:nvPr>
        </p:nvSpPr>
        <p:spPr/>
        <p:txBody>
          <a:bodyPr/>
          <a:lstStyle>
            <a:extLst/>
          </a:lstStyle>
          <a:p>
            <a:r>
              <a:rPr lang="en-US" dirty="0" smtClean="0"/>
              <a:t>International Conference on Fast Reactors and Related Fuel Cycles FR22 (CN-291)</a:t>
            </a:r>
            <a:endParaRPr lang="en-US" dirty="0"/>
          </a:p>
        </p:txBody>
      </p:sp>
      <p:sp>
        <p:nvSpPr>
          <p:cNvPr id="10" name="Slide Number Placeholder 9"/>
          <p:cNvSpPr>
            <a:spLocks noGrp="1"/>
          </p:cNvSpPr>
          <p:nvPr>
            <p:ph type="sldNum" sz="quarter" idx="12"/>
          </p:nvPr>
        </p:nvSpPr>
        <p:spPr/>
        <p:txBody>
          <a:bodyPr/>
          <a:lstStyle>
            <a:extLst/>
          </a:lstStyle>
          <a:p>
            <a:fld id="{CA13489A-CE4B-4EC6-8F75-8E7941B6A2AC}"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CB86B3-DE21-4DE9-8C09-683E478BF4A5}" type="datetime1">
              <a:rPr lang="en-US" smtClean="0"/>
              <a:pPr/>
              <a:t>4/18/2022</a:t>
            </a:fld>
            <a:endParaRPr lang="en-US" dirty="0"/>
          </a:p>
        </p:txBody>
      </p:sp>
      <p:sp>
        <p:nvSpPr>
          <p:cNvPr id="5" name="Footer Placeholder 4"/>
          <p:cNvSpPr>
            <a:spLocks noGrp="1"/>
          </p:cNvSpPr>
          <p:nvPr>
            <p:ph type="ftr" sz="quarter" idx="11"/>
          </p:nvPr>
        </p:nvSpPr>
        <p:spPr/>
        <p:txBody>
          <a:bodyPr/>
          <a:lstStyle>
            <a:extLst/>
          </a:lstStyle>
          <a:p>
            <a:r>
              <a:rPr lang="en-US" dirty="0" smtClean="0"/>
              <a:t>International Conference on Fast Reactors and Related Fuel Cycles FR22 (CN-291)</a:t>
            </a:r>
            <a:endParaRPr lang="en-US" dirty="0"/>
          </a:p>
        </p:txBody>
      </p:sp>
      <p:sp>
        <p:nvSpPr>
          <p:cNvPr id="6" name="Slide Number Placeholder 5"/>
          <p:cNvSpPr>
            <a:spLocks noGrp="1"/>
          </p:cNvSpPr>
          <p:nvPr>
            <p:ph type="sldNum" sz="quarter" idx="12"/>
          </p:nvPr>
        </p:nvSpPr>
        <p:spPr/>
        <p:txBody>
          <a:bodyPr/>
          <a:lstStyle>
            <a:extLst/>
          </a:lstStyle>
          <a:p>
            <a:fld id="{CA13489A-CE4B-4EC6-8F75-8E7941B6A2A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6DA469-4693-4E4F-A502-F290993C072F}" type="datetime1">
              <a:rPr lang="en-US" smtClean="0"/>
              <a:pPr/>
              <a:t>4/18/2022</a:t>
            </a:fld>
            <a:endParaRPr lang="en-US" dirty="0"/>
          </a:p>
        </p:txBody>
      </p:sp>
      <p:sp>
        <p:nvSpPr>
          <p:cNvPr id="5" name="Footer Placeholder 4"/>
          <p:cNvSpPr>
            <a:spLocks noGrp="1"/>
          </p:cNvSpPr>
          <p:nvPr>
            <p:ph type="ftr" sz="quarter" idx="11"/>
          </p:nvPr>
        </p:nvSpPr>
        <p:spPr/>
        <p:txBody>
          <a:bodyPr/>
          <a:lstStyle>
            <a:extLst/>
          </a:lstStyle>
          <a:p>
            <a:r>
              <a:rPr lang="en-US" dirty="0" smtClean="0"/>
              <a:t>International Conference on Fast Reactors and Related Fuel Cycles FR22 (CN-291)</a:t>
            </a:r>
            <a:endParaRPr lang="en-US" dirty="0"/>
          </a:p>
        </p:txBody>
      </p:sp>
      <p:sp>
        <p:nvSpPr>
          <p:cNvPr id="6" name="Slide Number Placeholder 5"/>
          <p:cNvSpPr>
            <a:spLocks noGrp="1"/>
          </p:cNvSpPr>
          <p:nvPr>
            <p:ph type="sldNum" sz="quarter" idx="12"/>
          </p:nvPr>
        </p:nvSpPr>
        <p:spPr/>
        <p:txBody>
          <a:bodyPr/>
          <a:lstStyle>
            <a:extLst/>
          </a:lstStyle>
          <a:p>
            <a:fld id="{CA13489A-CE4B-4EC6-8F75-8E7941B6A2A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E1BF09-9501-4495-9280-F4812E6672D7}" type="datetime1">
              <a:rPr lang="en-US" smtClean="0"/>
              <a:pPr/>
              <a:t>4/18/2022</a:t>
            </a:fld>
            <a:endParaRPr lang="en-US" dirty="0"/>
          </a:p>
        </p:txBody>
      </p:sp>
      <p:sp>
        <p:nvSpPr>
          <p:cNvPr id="5" name="Footer Placeholder 4"/>
          <p:cNvSpPr>
            <a:spLocks noGrp="1"/>
          </p:cNvSpPr>
          <p:nvPr>
            <p:ph type="ftr" sz="quarter" idx="11"/>
          </p:nvPr>
        </p:nvSpPr>
        <p:spPr/>
        <p:txBody>
          <a:bodyPr/>
          <a:lstStyle>
            <a:extLst/>
          </a:lstStyle>
          <a:p>
            <a:r>
              <a:rPr lang="en-US" dirty="0" smtClean="0"/>
              <a:t>International Conference on Fast Reactors and Related Fuel Cycles FR22 (CN-291)</a:t>
            </a:r>
            <a:endParaRPr lang="en-US" dirty="0"/>
          </a:p>
        </p:txBody>
      </p:sp>
      <p:sp>
        <p:nvSpPr>
          <p:cNvPr id="6" name="Slide Number Placeholder 5"/>
          <p:cNvSpPr>
            <a:spLocks noGrp="1"/>
          </p:cNvSpPr>
          <p:nvPr>
            <p:ph type="sldNum" sz="quarter" idx="12"/>
          </p:nvPr>
        </p:nvSpPr>
        <p:spPr/>
        <p:txBody>
          <a:bodyPr/>
          <a:lstStyle>
            <a:extLst/>
          </a:lstStyle>
          <a:p>
            <a:fld id="{CA13489A-CE4B-4EC6-8F75-8E7941B6A2A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21752D2-96C4-49C6-96B8-5D112FDDFD81}" type="datetime1">
              <a:rPr lang="en-US" smtClean="0"/>
              <a:pPr/>
              <a:t>4/18/2022</a:t>
            </a:fld>
            <a:endParaRPr lang="en-US" dirty="0"/>
          </a:p>
        </p:txBody>
      </p:sp>
      <p:sp>
        <p:nvSpPr>
          <p:cNvPr id="5" name="Footer Placeholder 4"/>
          <p:cNvSpPr>
            <a:spLocks noGrp="1"/>
          </p:cNvSpPr>
          <p:nvPr>
            <p:ph type="ftr" sz="quarter" idx="11"/>
          </p:nvPr>
        </p:nvSpPr>
        <p:spPr/>
        <p:txBody>
          <a:bodyPr/>
          <a:lstStyle>
            <a:extLst/>
          </a:lstStyle>
          <a:p>
            <a:r>
              <a:rPr lang="en-US" dirty="0" smtClean="0"/>
              <a:t>International Conference on Fast Reactors and Related Fuel Cycles FR22 (CN-291)</a:t>
            </a:r>
            <a:endParaRPr lang="en-US" dirty="0"/>
          </a:p>
        </p:txBody>
      </p:sp>
      <p:sp>
        <p:nvSpPr>
          <p:cNvPr id="6" name="Slide Number Placeholder 5"/>
          <p:cNvSpPr>
            <a:spLocks noGrp="1"/>
          </p:cNvSpPr>
          <p:nvPr>
            <p:ph type="sldNum" sz="quarter" idx="12"/>
          </p:nvPr>
        </p:nvSpPr>
        <p:spPr/>
        <p:txBody>
          <a:bodyPr/>
          <a:lstStyle>
            <a:extLst/>
          </a:lstStyle>
          <a:p>
            <a:fld id="{CA13489A-CE4B-4EC6-8F75-8E7941B6A2AC}"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164AB0-EE35-4DD4-9E65-6DFD66C61EFA}" type="datetime1">
              <a:rPr lang="en-US" smtClean="0"/>
              <a:pPr/>
              <a:t>4/18/2022</a:t>
            </a:fld>
            <a:endParaRPr lang="en-US" dirty="0"/>
          </a:p>
        </p:txBody>
      </p:sp>
      <p:sp>
        <p:nvSpPr>
          <p:cNvPr id="6" name="Footer Placeholder 5"/>
          <p:cNvSpPr>
            <a:spLocks noGrp="1"/>
          </p:cNvSpPr>
          <p:nvPr>
            <p:ph type="ftr" sz="quarter" idx="11"/>
          </p:nvPr>
        </p:nvSpPr>
        <p:spPr/>
        <p:txBody>
          <a:bodyPr/>
          <a:lstStyle>
            <a:extLst/>
          </a:lstStyle>
          <a:p>
            <a:r>
              <a:rPr lang="en-US" dirty="0" smtClean="0"/>
              <a:t>International Conference on Fast Reactors and Related Fuel Cycles FR22 (CN-291)</a:t>
            </a:r>
            <a:endParaRPr lang="en-US" dirty="0"/>
          </a:p>
        </p:txBody>
      </p:sp>
      <p:sp>
        <p:nvSpPr>
          <p:cNvPr id="7" name="Slide Number Placeholder 6"/>
          <p:cNvSpPr>
            <a:spLocks noGrp="1"/>
          </p:cNvSpPr>
          <p:nvPr>
            <p:ph type="sldNum" sz="quarter" idx="12"/>
          </p:nvPr>
        </p:nvSpPr>
        <p:spPr/>
        <p:txBody>
          <a:bodyPr/>
          <a:lstStyle>
            <a:extLst/>
          </a:lstStyle>
          <a:p>
            <a:fld id="{CA13489A-CE4B-4EC6-8F75-8E7941B6A2A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B01D731-3572-49C5-B23F-AF47AC5C2B77}" type="datetime1">
              <a:rPr lang="en-US" smtClean="0"/>
              <a:pPr/>
              <a:t>4/18/2022</a:t>
            </a:fld>
            <a:endParaRPr lang="en-US" dirty="0"/>
          </a:p>
        </p:txBody>
      </p:sp>
      <p:sp>
        <p:nvSpPr>
          <p:cNvPr id="8" name="Footer Placeholder 7"/>
          <p:cNvSpPr>
            <a:spLocks noGrp="1"/>
          </p:cNvSpPr>
          <p:nvPr>
            <p:ph type="ftr" sz="quarter" idx="11"/>
          </p:nvPr>
        </p:nvSpPr>
        <p:spPr/>
        <p:txBody>
          <a:bodyPr/>
          <a:lstStyle>
            <a:extLst/>
          </a:lstStyle>
          <a:p>
            <a:r>
              <a:rPr lang="en-US" dirty="0" smtClean="0"/>
              <a:t>International Conference on Fast Reactors and Related Fuel Cycles FR22 (CN-291)</a:t>
            </a:r>
            <a:endParaRPr lang="en-US" dirty="0"/>
          </a:p>
        </p:txBody>
      </p:sp>
      <p:sp>
        <p:nvSpPr>
          <p:cNvPr id="9" name="Slide Number Placeholder 8"/>
          <p:cNvSpPr>
            <a:spLocks noGrp="1"/>
          </p:cNvSpPr>
          <p:nvPr>
            <p:ph type="sldNum" sz="quarter" idx="12"/>
          </p:nvPr>
        </p:nvSpPr>
        <p:spPr/>
        <p:txBody>
          <a:bodyPr/>
          <a:lstStyle>
            <a:extLst/>
          </a:lstStyle>
          <a:p>
            <a:fld id="{CA13489A-CE4B-4EC6-8F75-8E7941B6A2A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39A777-F57D-4E72-B820-88C5A35FC490}" type="datetime1">
              <a:rPr lang="en-US" smtClean="0"/>
              <a:pPr/>
              <a:t>4/18/2022</a:t>
            </a:fld>
            <a:endParaRPr lang="en-US" dirty="0"/>
          </a:p>
        </p:txBody>
      </p:sp>
      <p:sp>
        <p:nvSpPr>
          <p:cNvPr id="4" name="Footer Placeholder 3"/>
          <p:cNvSpPr>
            <a:spLocks noGrp="1"/>
          </p:cNvSpPr>
          <p:nvPr>
            <p:ph type="ftr" sz="quarter" idx="11"/>
          </p:nvPr>
        </p:nvSpPr>
        <p:spPr/>
        <p:txBody>
          <a:bodyPr/>
          <a:lstStyle>
            <a:extLst/>
          </a:lstStyle>
          <a:p>
            <a:r>
              <a:rPr lang="en-US" dirty="0" smtClean="0"/>
              <a:t>International Conference on Fast Reactors and Related Fuel Cycles FR22 (CN-291)</a:t>
            </a:r>
            <a:endParaRPr lang="en-US" dirty="0"/>
          </a:p>
        </p:txBody>
      </p:sp>
      <p:sp>
        <p:nvSpPr>
          <p:cNvPr id="5" name="Slide Number Placeholder 4"/>
          <p:cNvSpPr>
            <a:spLocks noGrp="1"/>
          </p:cNvSpPr>
          <p:nvPr>
            <p:ph type="sldNum" sz="quarter" idx="12"/>
          </p:nvPr>
        </p:nvSpPr>
        <p:spPr/>
        <p:txBody>
          <a:bodyPr/>
          <a:lstStyle>
            <a:extLst/>
          </a:lstStyle>
          <a:p>
            <a:fld id="{CA13489A-CE4B-4EC6-8F75-8E7941B6A2A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7D001F17-90A8-47A1-BE01-7910ACED6680}" type="datetime1">
              <a:rPr lang="en-US" smtClean="0"/>
              <a:pPr/>
              <a:t>4/18/2022</a:t>
            </a:fld>
            <a:endParaRPr lang="en-US" dirty="0"/>
          </a:p>
        </p:txBody>
      </p:sp>
      <p:sp>
        <p:nvSpPr>
          <p:cNvPr id="3" name="Footer Placeholder 2"/>
          <p:cNvSpPr>
            <a:spLocks noGrp="1"/>
          </p:cNvSpPr>
          <p:nvPr>
            <p:ph type="ftr" sz="quarter" idx="11"/>
          </p:nvPr>
        </p:nvSpPr>
        <p:spPr/>
        <p:txBody>
          <a:bodyPr/>
          <a:lstStyle>
            <a:extLst/>
          </a:lstStyle>
          <a:p>
            <a:r>
              <a:rPr lang="en-US" dirty="0" smtClean="0"/>
              <a:t>International Conference on Fast Reactors and Related Fuel Cycles FR22 (CN-291)</a:t>
            </a:r>
            <a:endParaRPr lang="en-US" dirty="0"/>
          </a:p>
        </p:txBody>
      </p:sp>
      <p:sp>
        <p:nvSpPr>
          <p:cNvPr id="4" name="Slide Number Placeholder 3"/>
          <p:cNvSpPr>
            <a:spLocks noGrp="1"/>
          </p:cNvSpPr>
          <p:nvPr>
            <p:ph type="sldNum" sz="quarter" idx="12"/>
          </p:nvPr>
        </p:nvSpPr>
        <p:spPr/>
        <p:txBody>
          <a:bodyPr/>
          <a:lstStyle>
            <a:extLst/>
          </a:lstStyle>
          <a:p>
            <a:fld id="{CA13489A-CE4B-4EC6-8F75-8E7941B6A2AC}"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0A39D3-C31E-4F55-8A89-F04124108E54}" type="datetime1">
              <a:rPr lang="en-US" smtClean="0"/>
              <a:pPr/>
              <a:t>4/18/2022</a:t>
            </a:fld>
            <a:endParaRPr lang="en-US" dirty="0"/>
          </a:p>
        </p:txBody>
      </p:sp>
      <p:sp>
        <p:nvSpPr>
          <p:cNvPr id="6" name="Footer Placeholder 5"/>
          <p:cNvSpPr>
            <a:spLocks noGrp="1"/>
          </p:cNvSpPr>
          <p:nvPr>
            <p:ph type="ftr" sz="quarter" idx="11"/>
          </p:nvPr>
        </p:nvSpPr>
        <p:spPr/>
        <p:txBody>
          <a:bodyPr/>
          <a:lstStyle>
            <a:extLst/>
          </a:lstStyle>
          <a:p>
            <a:r>
              <a:rPr lang="en-US" dirty="0" smtClean="0"/>
              <a:t>International Conference on Fast Reactors and Related Fuel Cycles FR22 (CN-291)</a:t>
            </a:r>
            <a:endParaRPr lang="en-US" dirty="0"/>
          </a:p>
        </p:txBody>
      </p:sp>
      <p:sp>
        <p:nvSpPr>
          <p:cNvPr id="7" name="Slide Number Placeholder 6"/>
          <p:cNvSpPr>
            <a:spLocks noGrp="1"/>
          </p:cNvSpPr>
          <p:nvPr>
            <p:ph type="sldNum" sz="quarter" idx="12"/>
          </p:nvPr>
        </p:nvSpPr>
        <p:spPr/>
        <p:txBody>
          <a:bodyPr/>
          <a:lstStyle>
            <a:extLst/>
          </a:lstStyle>
          <a:p>
            <a:fld id="{CA13489A-CE4B-4EC6-8F75-8E7941B6A2A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4930569-D8FA-4CF7-9CF6-87035D3A1BB1}" type="datetime1">
              <a:rPr lang="en-US" smtClean="0"/>
              <a:pPr/>
              <a:t>4/18/2022</a:t>
            </a:fld>
            <a:endParaRPr lang="en-US" dirty="0"/>
          </a:p>
        </p:txBody>
      </p:sp>
      <p:sp>
        <p:nvSpPr>
          <p:cNvPr id="6" name="Footer Placeholder 5"/>
          <p:cNvSpPr>
            <a:spLocks noGrp="1"/>
          </p:cNvSpPr>
          <p:nvPr>
            <p:ph type="ftr" sz="quarter" idx="11"/>
          </p:nvPr>
        </p:nvSpPr>
        <p:spPr/>
        <p:txBody>
          <a:bodyPr/>
          <a:lstStyle>
            <a:extLst/>
          </a:lstStyle>
          <a:p>
            <a:r>
              <a:rPr lang="en-US" dirty="0" smtClean="0"/>
              <a:t>International Conference on Fast Reactors and Related Fuel Cycles FR22 (CN-291)</a:t>
            </a:r>
            <a:endParaRPr lang="en-US" dirty="0"/>
          </a:p>
        </p:txBody>
      </p:sp>
      <p:sp>
        <p:nvSpPr>
          <p:cNvPr id="7" name="Slide Number Placeholder 6"/>
          <p:cNvSpPr>
            <a:spLocks noGrp="1"/>
          </p:cNvSpPr>
          <p:nvPr>
            <p:ph type="sldNum" sz="quarter" idx="12"/>
          </p:nvPr>
        </p:nvSpPr>
        <p:spPr/>
        <p:txBody>
          <a:bodyPr/>
          <a:lstStyle>
            <a:extLst/>
          </a:lstStyle>
          <a:p>
            <a:fld id="{CA13489A-CE4B-4EC6-8F75-8E7941B6A2AC}"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5BDECF1-E900-4BDA-9F1C-349F129A1CFA}" type="datetime1">
              <a:rPr lang="en-US" smtClean="0"/>
              <a:pPr/>
              <a:t>4/18/2022</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dirty="0" smtClean="0"/>
              <a:t>International Conference on Fast Reactors and Related Fuel Cycles FR22 (CN-291)</a:t>
            </a: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A13489A-CE4B-4EC6-8F75-8E7941B6A2AC}"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00200"/>
            <a:ext cx="7924800" cy="1009650"/>
          </a:xfrm>
        </p:spPr>
        <p:txBody>
          <a:bodyPr>
            <a:normAutofit/>
          </a:bodyPr>
          <a:lstStyle/>
          <a:p>
            <a:pPr algn="ctr"/>
            <a:r>
              <a:rPr lang="en-US" sz="2000" b="1" dirty="0" smtClean="0">
                <a:solidFill>
                  <a:srgbClr val="3333FF"/>
                </a:solidFill>
                <a:latin typeface="Times New Roman" pitchFamily="18" charset="0"/>
                <a:cs typeface="Times New Roman" pitchFamily="18" charset="0"/>
              </a:rPr>
              <a:t>AN EXPERIMENTAL STUDY ON SECONDARY SODIUM SYSTEM</a:t>
            </a:r>
            <a:r>
              <a:rPr lang="en-US" sz="2000" dirty="0" smtClean="0">
                <a:solidFill>
                  <a:srgbClr val="3333FF"/>
                </a:solidFill>
                <a:latin typeface="Times New Roman" pitchFamily="18" charset="0"/>
                <a:cs typeface="Times New Roman" pitchFamily="18" charset="0"/>
              </a:rPr>
              <a:t/>
            </a:r>
            <a:br>
              <a:rPr lang="en-US" sz="2000" dirty="0" smtClean="0">
                <a:solidFill>
                  <a:srgbClr val="3333FF"/>
                </a:solidFill>
                <a:latin typeface="Times New Roman" pitchFamily="18" charset="0"/>
                <a:cs typeface="Times New Roman" pitchFamily="18" charset="0"/>
              </a:rPr>
            </a:br>
            <a:r>
              <a:rPr lang="en-US" sz="2000" b="1" dirty="0" smtClean="0">
                <a:solidFill>
                  <a:srgbClr val="3333FF"/>
                </a:solidFill>
                <a:latin typeface="Times New Roman" pitchFamily="18" charset="0"/>
                <a:cs typeface="Times New Roman" pitchFamily="18" charset="0"/>
              </a:rPr>
              <a:t>BASED DECAY HEAT REMOVAL CIRCUIT OF A SODIUM </a:t>
            </a:r>
            <a:r>
              <a:rPr lang="en-US" sz="2000" dirty="0" smtClean="0">
                <a:solidFill>
                  <a:srgbClr val="3333FF"/>
                </a:solidFill>
                <a:latin typeface="Times New Roman" pitchFamily="18" charset="0"/>
                <a:cs typeface="Times New Roman" pitchFamily="18" charset="0"/>
              </a:rPr>
              <a:t/>
            </a:r>
            <a:br>
              <a:rPr lang="en-US" sz="2000" dirty="0" smtClean="0">
                <a:solidFill>
                  <a:srgbClr val="3333FF"/>
                </a:solidFill>
                <a:latin typeface="Times New Roman" pitchFamily="18" charset="0"/>
                <a:cs typeface="Times New Roman" pitchFamily="18" charset="0"/>
              </a:rPr>
            </a:br>
            <a:r>
              <a:rPr lang="en-US" sz="2000" b="1" dirty="0" smtClean="0">
                <a:solidFill>
                  <a:srgbClr val="3333FF"/>
                </a:solidFill>
                <a:latin typeface="Times New Roman" pitchFamily="18" charset="0"/>
                <a:cs typeface="Times New Roman" pitchFamily="18" charset="0"/>
              </a:rPr>
              <a:t>COOLED FAST REACTOR</a:t>
            </a:r>
            <a:endParaRPr lang="en-US" sz="1200" dirty="0">
              <a:latin typeface="Times New Roman" pitchFamily="18" charset="0"/>
              <a:cs typeface="Times New Roman" pitchFamily="18" charset="0"/>
            </a:endParaRPr>
          </a:p>
        </p:txBody>
      </p:sp>
      <p:sp>
        <p:nvSpPr>
          <p:cNvPr id="9217" name="Rectangle 1"/>
          <p:cNvSpPr>
            <a:spLocks noChangeArrowheads="1"/>
          </p:cNvSpPr>
          <p:nvPr/>
        </p:nvSpPr>
        <p:spPr bwMode="auto">
          <a:xfrm>
            <a:off x="1371600" y="4038600"/>
            <a:ext cx="7543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FF"/>
                </a:solidFill>
                <a:effectLst/>
                <a:latin typeface="Times New Roman" pitchFamily="18" charset="0"/>
                <a:cs typeface="Times New Roman" pitchFamily="18" charset="0"/>
              </a:rPr>
              <a:t>Reactor Design and Technology Group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FF"/>
                </a:solidFill>
                <a:effectLst/>
                <a:latin typeface="Times New Roman" pitchFamily="18" charset="0"/>
                <a:cs typeface="Times New Roman" pitchFamily="18" charset="0"/>
              </a:rPr>
              <a:t>Indira Gandhi Centre for Atomic Research, Kalpakkam, India</a:t>
            </a:r>
          </a:p>
        </p:txBody>
      </p:sp>
      <p:sp>
        <p:nvSpPr>
          <p:cNvPr id="9219" name="Rectangle 3"/>
          <p:cNvSpPr>
            <a:spLocks noChangeArrowheads="1"/>
          </p:cNvSpPr>
          <p:nvPr/>
        </p:nvSpPr>
        <p:spPr bwMode="auto">
          <a:xfrm>
            <a:off x="990600" y="609600"/>
            <a:ext cx="3124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2000" b="1" i="0" u="none"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FR 21: IAEA-CN-291-476</a:t>
            </a:r>
            <a:endParaRPr kumimoji="0" lang="en-US" sz="2000" b="0" i="0" u="none" strike="noStrike" cap="none" normalizeH="0" baseline="0" dirty="0" smtClean="0">
              <a:ln>
                <a:noFill/>
              </a:ln>
              <a:solidFill>
                <a:srgbClr val="3333FF"/>
              </a:solidFill>
              <a:effectLst/>
              <a:latin typeface="Arial" pitchFamily="34" charset="0"/>
              <a:cs typeface="Arial" pitchFamily="34" charset="0"/>
            </a:endParaRPr>
          </a:p>
        </p:txBody>
      </p:sp>
      <p:sp>
        <p:nvSpPr>
          <p:cNvPr id="9" name="Subtitle 2"/>
          <p:cNvSpPr txBox="1">
            <a:spLocks/>
          </p:cNvSpPr>
          <p:nvPr/>
        </p:nvSpPr>
        <p:spPr>
          <a:xfrm>
            <a:off x="2057400" y="2895600"/>
            <a:ext cx="6705600" cy="5334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1600" b="0" i="0" u="none"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S.P. Pathak, K. Natesan, V.A. Suresh Kumar, B.K. Nashine, S. Raghupathy</a:t>
            </a:r>
            <a:endParaRPr kumimoji="0" lang="en-US" sz="1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endParaRPr>
          </a:p>
        </p:txBody>
      </p:sp>
      <p:sp>
        <p:nvSpPr>
          <p:cNvPr id="10" name="Slide Number Placeholder 9"/>
          <p:cNvSpPr>
            <a:spLocks noGrp="1"/>
          </p:cNvSpPr>
          <p:nvPr>
            <p:ph type="sldNum" sz="quarter" idx="12"/>
          </p:nvPr>
        </p:nvSpPr>
        <p:spPr/>
        <p:txBody>
          <a:bodyPr/>
          <a:lstStyle/>
          <a:p>
            <a:fld id="{CA13489A-CE4B-4EC6-8F75-8E7941B6A2AC}" type="slidenum">
              <a:rPr lang="en-US" smtClean="0"/>
              <a:pPr/>
              <a:t>1</a:t>
            </a:fld>
            <a:endParaRPr lang="en-US" dirty="0"/>
          </a:p>
        </p:txBody>
      </p:sp>
      <p:sp>
        <p:nvSpPr>
          <p:cNvPr id="11" name="Footer Placeholder 10"/>
          <p:cNvSpPr>
            <a:spLocks noGrp="1"/>
          </p:cNvSpPr>
          <p:nvPr>
            <p:ph type="ftr" sz="quarter" idx="11"/>
          </p:nvPr>
        </p:nvSpPr>
        <p:spPr/>
        <p:txBody>
          <a:bodyPr/>
          <a:lstStyle/>
          <a:p>
            <a:r>
              <a:rPr lang="en-US" dirty="0" smtClean="0"/>
              <a:t>International Conference on Fast Reactors and Related Fuel Cycles FR22 (CN-291)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 y="2"/>
            <a:ext cx="9144001" cy="457199"/>
          </a:xfrm>
          <a:prstGeom prst="rect">
            <a:avLst/>
          </a:prstGeom>
          <a:solidFill>
            <a:srgbClr val="7030A0"/>
          </a:solidFill>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cap="none" spc="0" normalizeH="0" noProof="0" dirty="0" smtClean="0">
                <a:ln>
                  <a:noFill/>
                </a:ln>
                <a:solidFill>
                  <a:srgbClr val="FFFF66"/>
                </a:solidFill>
                <a:effectLst/>
                <a:uLnTx/>
                <a:uFillTx/>
                <a:latin typeface="Times New Roman" pitchFamily="18" charset="0"/>
                <a:ea typeface="+mj-ea"/>
                <a:cs typeface="Times New Roman" pitchFamily="18" charset="0"/>
              </a:rPr>
              <a:t> -Continue</a:t>
            </a:r>
            <a:endParaRPr kumimoji="0" lang="en-GB" sz="2400" b="1" i="0" u="none" strike="noStrike" kern="1200" cap="none" spc="0" normalizeH="0" baseline="0" noProof="0" dirty="0" smtClean="0">
              <a:ln>
                <a:noFill/>
              </a:ln>
              <a:solidFill>
                <a:srgbClr val="FFFF66"/>
              </a:solidFill>
              <a:effectLst/>
              <a:uLnTx/>
              <a:uFillTx/>
              <a:latin typeface="Times New Roman" pitchFamily="18" charset="0"/>
              <a:ea typeface="+mj-ea"/>
              <a:cs typeface="Times New Roman" pitchFamily="18" charset="0"/>
            </a:endParaRP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solidFill>
                  <a:srgbClr val="FFFF00"/>
                </a:solidFill>
              </a:rPr>
              <a:pPr marL="0" lvl="0" indent="0" algn="r" rtl="0">
                <a:spcBef>
                  <a:spcPts val="0"/>
                </a:spcBef>
                <a:spcAft>
                  <a:spcPts val="0"/>
                </a:spcAft>
                <a:buNone/>
              </a:pPr>
              <a:t>10</a:t>
            </a:fld>
            <a:endParaRPr lang="en-US" dirty="0">
              <a:solidFill>
                <a:srgbClr val="FFFF00"/>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p:cNvSpPr/>
          <p:nvPr/>
        </p:nvSpPr>
        <p:spPr>
          <a:xfrm>
            <a:off x="1066800" y="609600"/>
            <a:ext cx="2659702" cy="369332"/>
          </a:xfrm>
          <a:prstGeom prst="rect">
            <a:avLst/>
          </a:prstGeom>
        </p:spPr>
        <p:txBody>
          <a:bodyPr wrap="none">
            <a:spAutoFit/>
          </a:bodyPr>
          <a:lstStyle/>
          <a:p>
            <a:r>
              <a:rPr lang="en-US" b="1" dirty="0" smtClean="0">
                <a:solidFill>
                  <a:srgbClr val="3333FF"/>
                </a:solidFill>
                <a:latin typeface="Times New Roman" pitchFamily="18" charset="0"/>
                <a:cs typeface="Times New Roman" pitchFamily="18" charset="0"/>
              </a:rPr>
              <a:t>Cold shutdown condition</a:t>
            </a:r>
            <a:endParaRPr lang="en-US" dirty="0">
              <a:solidFill>
                <a:srgbClr val="3333FF"/>
              </a:solidFill>
              <a:latin typeface="Times New Roman" pitchFamily="18" charset="0"/>
              <a:cs typeface="Times New Roman" pitchFamily="18" charset="0"/>
            </a:endParaRPr>
          </a:p>
        </p:txBody>
      </p:sp>
      <p:sp>
        <p:nvSpPr>
          <p:cNvPr id="235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3556" name="Object 4"/>
          <p:cNvGraphicFramePr>
            <a:graphicFrameLocks noChangeAspect="1"/>
          </p:cNvGraphicFramePr>
          <p:nvPr/>
        </p:nvGraphicFramePr>
        <p:xfrm>
          <a:off x="4914900" y="1090613"/>
          <a:ext cx="3932238" cy="3078162"/>
        </p:xfrm>
        <a:graphic>
          <a:graphicData uri="http://schemas.openxmlformats.org/presentationml/2006/ole">
            <p:oleObj spid="_x0000_s23556" name="Graph" r:id="rId3" imgW="3194640" imgH="2497320" progId="Origin50.Graph">
              <p:embed/>
            </p:oleObj>
          </a:graphicData>
        </a:graphic>
      </p:graphicFrame>
      <p:sp>
        <p:nvSpPr>
          <p:cNvPr id="17" name="Rectangle 16"/>
          <p:cNvSpPr/>
          <p:nvPr/>
        </p:nvSpPr>
        <p:spPr>
          <a:xfrm>
            <a:off x="5029200" y="4267200"/>
            <a:ext cx="4114800" cy="461665"/>
          </a:xfrm>
          <a:prstGeom prst="rect">
            <a:avLst/>
          </a:prstGeom>
        </p:spPr>
        <p:txBody>
          <a:bodyPr wrap="square">
            <a:spAutoFit/>
          </a:bodyPr>
          <a:lstStyle/>
          <a:p>
            <a:pPr lvl="0" algn="ctr" fontAlgn="base">
              <a:spcBef>
                <a:spcPct val="0"/>
              </a:spcBef>
              <a:spcAft>
                <a:spcPct val="0"/>
              </a:spcAft>
            </a:pPr>
            <a:r>
              <a:rPr lang="en-US" sz="1200" dirty="0" smtClean="0">
                <a:solidFill>
                  <a:srgbClr val="3333FF"/>
                </a:solidFill>
                <a:latin typeface="Times New Roman" pitchFamily="18" charset="0"/>
                <a:ea typeface="Calibri" pitchFamily="34" charset="0"/>
                <a:cs typeface="Times New Roman" pitchFamily="18" charset="0"/>
              </a:rPr>
              <a:t>Parameters recorded in the facility during the test on maintaining cold shutdown temperature of 200 °C in the hot leg </a:t>
            </a:r>
            <a:endParaRPr lang="en-US" sz="1200" dirty="0" smtClean="0">
              <a:solidFill>
                <a:srgbClr val="3333FF"/>
              </a:solidFill>
              <a:latin typeface="Arial" pitchFamily="34" charset="0"/>
              <a:cs typeface="Arial" pitchFamily="34" charset="0"/>
            </a:endParaRPr>
          </a:p>
        </p:txBody>
      </p:sp>
      <p:sp>
        <p:nvSpPr>
          <p:cNvPr id="19" name="Rectangle 18"/>
          <p:cNvSpPr/>
          <p:nvPr/>
        </p:nvSpPr>
        <p:spPr>
          <a:xfrm>
            <a:off x="1066800" y="990600"/>
            <a:ext cx="3810000" cy="5355312"/>
          </a:xfrm>
          <a:prstGeom prst="rect">
            <a:avLst/>
          </a:prstGeom>
        </p:spPr>
        <p:txBody>
          <a:bodyPr wrap="square">
            <a:spAutoFit/>
          </a:bodyPr>
          <a:lstStyle/>
          <a:p>
            <a:pPr algn="just">
              <a:buFont typeface="Wingdings" pitchFamily="2" charset="2"/>
              <a:buChar char="Ø"/>
            </a:pPr>
            <a:r>
              <a:rPr lang="en-US" dirty="0" smtClean="0">
                <a:solidFill>
                  <a:srgbClr val="3333FF"/>
                </a:solidFill>
                <a:latin typeface="Times New Roman" pitchFamily="18" charset="0"/>
                <a:cs typeface="Times New Roman" pitchFamily="18" charset="0"/>
              </a:rPr>
              <a:t> Cold shutdown condition in the   reactor corresponds to maintain the temperature of loop sodium at ~ 200 ˚C. </a:t>
            </a:r>
          </a:p>
          <a:p>
            <a:pPr algn="just"/>
            <a:endParaRPr lang="en-US" dirty="0" smtClean="0">
              <a:solidFill>
                <a:srgbClr val="3333FF"/>
              </a:solidFill>
              <a:latin typeface="Times New Roman" pitchFamily="18" charset="0"/>
              <a:cs typeface="Times New Roman" pitchFamily="18" charset="0"/>
            </a:endParaRPr>
          </a:p>
          <a:p>
            <a:pPr algn="just"/>
            <a:endParaRPr lang="en-US" dirty="0" smtClean="0">
              <a:solidFill>
                <a:srgbClr val="3333FF"/>
              </a:solidFill>
              <a:latin typeface="Times New Roman" pitchFamily="18" charset="0"/>
              <a:cs typeface="Times New Roman" pitchFamily="18" charset="0"/>
            </a:endParaRPr>
          </a:p>
          <a:p>
            <a:pPr algn="just">
              <a:buFont typeface="Wingdings" pitchFamily="2" charset="2"/>
              <a:buChar char="Ø"/>
            </a:pPr>
            <a:r>
              <a:rPr lang="en-US" dirty="0" smtClean="0">
                <a:solidFill>
                  <a:srgbClr val="3333FF"/>
                </a:solidFill>
                <a:latin typeface="Times New Roman" pitchFamily="18" charset="0"/>
                <a:cs typeface="Times New Roman" pitchFamily="18" charset="0"/>
              </a:rPr>
              <a:t> At a constant AHX inlet sodium temperature of 200 ˚C, air flow rate was varied in multiple steps to achieve desired AHX outlet sodium temperatures of 192 ˚C, 195 ˚C and 198 ˚C respectively.</a:t>
            </a: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a:p>
            <a:pPr algn="just">
              <a:buFont typeface="Wingdings" pitchFamily="2" charset="2"/>
              <a:buChar char="Ø"/>
            </a:pPr>
            <a:r>
              <a:rPr lang="en-US" dirty="0" smtClean="0">
                <a:solidFill>
                  <a:srgbClr val="3333FF"/>
                </a:solidFill>
                <a:latin typeface="Times New Roman" pitchFamily="18" charset="0"/>
                <a:cs typeface="Times New Roman" pitchFamily="18" charset="0"/>
              </a:rPr>
              <a:t> Experiment revels that the cold shutdown condition can be maintained under varying heat source condition by adjusting the air flow rate through the AHX.</a:t>
            </a:r>
            <a:endParaRPr lang="en-US" dirty="0">
              <a:solidFill>
                <a:srgbClr val="3333FF"/>
              </a:solidFill>
              <a:latin typeface="Times New Roman" pitchFamily="18" charset="0"/>
              <a:cs typeface="Times New Roman" pitchFamily="18" charset="0"/>
            </a:endParaRPr>
          </a:p>
        </p:txBody>
      </p:sp>
      <p:sp>
        <p:nvSpPr>
          <p:cNvPr id="11" name="Footer Placeholder 4"/>
          <p:cNvSpPr>
            <a:spLocks noGrp="1"/>
          </p:cNvSpPr>
          <p:nvPr>
            <p:ph type="ftr" sz="quarter" idx="11"/>
          </p:nvPr>
        </p:nvSpPr>
        <p:spPr>
          <a:xfrm>
            <a:off x="990600" y="6477000"/>
            <a:ext cx="8153400" cy="381001"/>
          </a:xfrm>
          <a:solidFill>
            <a:srgbClr val="009900"/>
          </a:solidFill>
        </p:spPr>
        <p:txBody>
          <a:bodyPr/>
          <a:lstStyle/>
          <a:p>
            <a:pPr algn="ctr"/>
            <a:r>
              <a:rPr lang="en-US" dirty="0" smtClean="0">
                <a:solidFill>
                  <a:srgbClr val="FFFF66"/>
                </a:solidFill>
              </a:rPr>
              <a:t>International Conference on Fast Reactors and Related Fuel Cycles FR22 (CN-291)</a:t>
            </a:r>
          </a:p>
        </p:txBody>
      </p:sp>
      <p:sp>
        <p:nvSpPr>
          <p:cNvPr id="13" name="Slide Number Placeholder 7"/>
          <p:cNvSpPr txBox="1">
            <a:spLocks/>
          </p:cNvSpPr>
          <p:nvPr/>
        </p:nvSpPr>
        <p:spPr>
          <a:xfrm>
            <a:off x="8766048" y="64579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CA13489A-CE4B-4EC6-8F75-8E7941B6A2AC}" type="slidenum">
              <a:rPr kumimoji="0" lang="en-US" sz="12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 y="2"/>
            <a:ext cx="9144001" cy="457199"/>
          </a:xfrm>
          <a:prstGeom prst="rect">
            <a:avLst/>
          </a:prstGeom>
          <a:solidFill>
            <a:srgbClr val="7030A0"/>
          </a:solidFill>
        </p:spPr>
        <p:txBody>
          <a:bodyPr/>
          <a:lstStyle/>
          <a:p>
            <a:pPr lvl="0">
              <a:spcBef>
                <a:spcPct val="0"/>
              </a:spcBef>
              <a:defRPr/>
            </a:pPr>
            <a:r>
              <a:rPr lang="en-US" sz="2400" b="1" dirty="0" smtClean="0">
                <a:solidFill>
                  <a:srgbClr val="FFFF66"/>
                </a:solidFill>
                <a:latin typeface="Times New Roman" pitchFamily="18" charset="0"/>
                <a:cs typeface="Times New Roman" pitchFamily="18" charset="0"/>
              </a:rPr>
              <a:t>-Continue</a:t>
            </a:r>
            <a:endParaRPr lang="en-GB" sz="2400" b="1" dirty="0" smtClean="0">
              <a:solidFill>
                <a:srgbClr val="FFFF66"/>
              </a:solidFill>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solidFill>
                  <a:srgbClr val="FFFF00"/>
                </a:solidFill>
              </a:rPr>
              <a:pPr marL="0" lvl="0" indent="0" algn="r" rtl="0">
                <a:spcBef>
                  <a:spcPts val="0"/>
                </a:spcBef>
                <a:spcAft>
                  <a:spcPts val="0"/>
                </a:spcAft>
                <a:buNone/>
              </a:pPr>
              <a:t>11</a:t>
            </a:fld>
            <a:endParaRPr lang="en-US" dirty="0">
              <a:solidFill>
                <a:srgbClr val="FFFF00"/>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5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4579" name="Object 3"/>
          <p:cNvGraphicFramePr>
            <a:graphicFrameLocks noChangeAspect="1"/>
          </p:cNvGraphicFramePr>
          <p:nvPr/>
        </p:nvGraphicFramePr>
        <p:xfrm>
          <a:off x="4957763" y="1293813"/>
          <a:ext cx="3913187" cy="3175000"/>
        </p:xfrm>
        <a:graphic>
          <a:graphicData uri="http://schemas.openxmlformats.org/presentationml/2006/ole">
            <p:oleObj spid="_x0000_s24579" name="Graph" r:id="rId3" imgW="3294000" imgH="2665080" progId="Origin50.Graph">
              <p:embed/>
            </p:oleObj>
          </a:graphicData>
        </a:graphic>
      </p:graphicFrame>
      <p:sp>
        <p:nvSpPr>
          <p:cNvPr id="14" name="Rectangle 13"/>
          <p:cNvSpPr/>
          <p:nvPr/>
        </p:nvSpPr>
        <p:spPr>
          <a:xfrm>
            <a:off x="4953000" y="4572000"/>
            <a:ext cx="4191000" cy="461665"/>
          </a:xfrm>
          <a:prstGeom prst="rect">
            <a:avLst/>
          </a:prstGeom>
        </p:spPr>
        <p:txBody>
          <a:bodyPr wrap="square">
            <a:spAutoFit/>
          </a:bodyPr>
          <a:lstStyle/>
          <a:p>
            <a:pPr lvl="0" algn="ctr" fontAlgn="base">
              <a:spcBef>
                <a:spcPct val="0"/>
              </a:spcBef>
              <a:spcAft>
                <a:spcPct val="0"/>
              </a:spcAft>
              <a:tabLst>
                <a:tab pos="2370138" algn="l"/>
              </a:tabLst>
            </a:pPr>
            <a:r>
              <a:rPr lang="en-US" sz="1200" dirty="0" smtClean="0">
                <a:solidFill>
                  <a:srgbClr val="3333FF"/>
                </a:solidFill>
                <a:latin typeface="Times New Roman" pitchFamily="18" charset="0"/>
                <a:ea typeface="Calibri" pitchFamily="34" charset="0"/>
                <a:cs typeface="Times New Roman" pitchFamily="18" charset="0"/>
              </a:rPr>
              <a:t>Parameters recorded in the facility during the simulation of cool down transient in the reactor post shutdown condition</a:t>
            </a:r>
            <a:endParaRPr lang="en-US" sz="1200" dirty="0" smtClean="0">
              <a:solidFill>
                <a:srgbClr val="3333FF"/>
              </a:solidFill>
              <a:latin typeface="Arial" pitchFamily="34" charset="0"/>
              <a:cs typeface="Arial" pitchFamily="34" charset="0"/>
            </a:endParaRPr>
          </a:p>
        </p:txBody>
      </p:sp>
      <p:sp>
        <p:nvSpPr>
          <p:cNvPr id="15" name="Rectangle 14"/>
          <p:cNvSpPr/>
          <p:nvPr/>
        </p:nvSpPr>
        <p:spPr>
          <a:xfrm>
            <a:off x="1143000" y="1371600"/>
            <a:ext cx="3733800" cy="4524315"/>
          </a:xfrm>
          <a:prstGeom prst="rect">
            <a:avLst/>
          </a:prstGeom>
        </p:spPr>
        <p:txBody>
          <a:bodyPr wrap="square">
            <a:spAutoFit/>
          </a:bodyPr>
          <a:lstStyle/>
          <a:p>
            <a:pPr algn="just">
              <a:buFont typeface="Wingdings" pitchFamily="2" charset="2"/>
              <a:buChar char="Ø"/>
            </a:pPr>
            <a:r>
              <a:rPr lang="en-US" dirty="0" smtClean="0">
                <a:solidFill>
                  <a:srgbClr val="3333FF"/>
                </a:solidFill>
                <a:latin typeface="Times New Roman" pitchFamily="18" charset="0"/>
                <a:cs typeface="Times New Roman" pitchFamily="18" charset="0"/>
              </a:rPr>
              <a:t> Fired heater power and heat removal through AHX were adjusted simultaneously to simulate the decay heat removal condition along with cool down of the system at a desired rate.</a:t>
            </a: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a:p>
            <a:pPr algn="just">
              <a:buFont typeface="Wingdings" pitchFamily="2" charset="2"/>
              <a:buChar char="Ø"/>
            </a:pPr>
            <a:r>
              <a:rPr lang="en-US" dirty="0" smtClean="0">
                <a:solidFill>
                  <a:srgbClr val="3333FF"/>
                </a:solidFill>
                <a:latin typeface="Times New Roman" pitchFamily="18" charset="0"/>
                <a:cs typeface="Times New Roman" pitchFamily="18" charset="0"/>
              </a:rPr>
              <a:t> The heater power was reduced from 264 kW (t) to 142 kW (t) (53.8 %) within four and half hours. </a:t>
            </a: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a:p>
            <a:pPr algn="just">
              <a:buFont typeface="Wingdings" pitchFamily="2" charset="2"/>
              <a:buChar char="Ø"/>
            </a:pPr>
            <a:r>
              <a:rPr lang="en-US" dirty="0" smtClean="0">
                <a:solidFill>
                  <a:srgbClr val="3333FF"/>
                </a:solidFill>
                <a:latin typeface="Times New Roman" pitchFamily="18" charset="0"/>
                <a:cs typeface="Times New Roman" pitchFamily="18" charset="0"/>
              </a:rPr>
              <a:t> The feasibility of cooling down the reactor system at a desired rate without violating the thermal constraints is established through this test. </a:t>
            </a:r>
            <a:endParaRPr lang="en-US" dirty="0">
              <a:solidFill>
                <a:srgbClr val="3333FF"/>
              </a:solidFill>
              <a:latin typeface="Times New Roman" pitchFamily="18" charset="0"/>
              <a:cs typeface="Times New Roman" pitchFamily="18" charset="0"/>
            </a:endParaRPr>
          </a:p>
        </p:txBody>
      </p:sp>
      <p:sp>
        <p:nvSpPr>
          <p:cNvPr id="16" name="Rectangle 15"/>
          <p:cNvSpPr/>
          <p:nvPr/>
        </p:nvSpPr>
        <p:spPr>
          <a:xfrm>
            <a:off x="1066800" y="533400"/>
            <a:ext cx="7543800" cy="646331"/>
          </a:xfrm>
          <a:prstGeom prst="rect">
            <a:avLst/>
          </a:prstGeom>
        </p:spPr>
        <p:txBody>
          <a:bodyPr wrap="square">
            <a:spAutoFit/>
          </a:bodyPr>
          <a:lstStyle/>
          <a:p>
            <a:r>
              <a:rPr lang="en-US" b="1" dirty="0" smtClean="0">
                <a:solidFill>
                  <a:srgbClr val="3333FF"/>
                </a:solidFill>
                <a:latin typeface="Times New Roman" pitchFamily="18" charset="0"/>
                <a:cs typeface="Times New Roman" pitchFamily="18" charset="0"/>
              </a:rPr>
              <a:t>Cool down phase following SCRAM replicating the operation grade decay heat removal (OGDHR) deployment</a:t>
            </a:r>
            <a:endParaRPr lang="en-US" dirty="0">
              <a:solidFill>
                <a:srgbClr val="3333FF"/>
              </a:solidFill>
              <a:latin typeface="Times New Roman" pitchFamily="18" charset="0"/>
              <a:cs typeface="Times New Roman" pitchFamily="18" charset="0"/>
            </a:endParaRPr>
          </a:p>
        </p:txBody>
      </p:sp>
      <p:sp>
        <p:nvSpPr>
          <p:cNvPr id="12" name="Footer Placeholder 4"/>
          <p:cNvSpPr>
            <a:spLocks noGrp="1"/>
          </p:cNvSpPr>
          <p:nvPr>
            <p:ph type="ftr" sz="quarter" idx="11"/>
          </p:nvPr>
        </p:nvSpPr>
        <p:spPr>
          <a:xfrm>
            <a:off x="990600" y="6477000"/>
            <a:ext cx="8153400" cy="381001"/>
          </a:xfrm>
          <a:solidFill>
            <a:srgbClr val="009900"/>
          </a:solidFill>
        </p:spPr>
        <p:txBody>
          <a:bodyPr/>
          <a:lstStyle/>
          <a:p>
            <a:pPr algn="ctr"/>
            <a:r>
              <a:rPr lang="en-US" dirty="0" smtClean="0">
                <a:solidFill>
                  <a:srgbClr val="FFFF66"/>
                </a:solidFill>
              </a:rPr>
              <a:t>International Conference on Fast Reactors and Related Fuel Cycles FR22 (CN-291)</a:t>
            </a:r>
          </a:p>
        </p:txBody>
      </p:sp>
      <p:sp>
        <p:nvSpPr>
          <p:cNvPr id="13" name="Slide Number Placeholder 7"/>
          <p:cNvSpPr txBox="1">
            <a:spLocks/>
          </p:cNvSpPr>
          <p:nvPr/>
        </p:nvSpPr>
        <p:spPr>
          <a:xfrm>
            <a:off x="8766048" y="64579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CA13489A-CE4B-4EC6-8F75-8E7941B6A2AC}" type="slidenum">
              <a:rPr kumimoji="0" lang="en-US" sz="12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 y="2"/>
            <a:ext cx="9144001" cy="457199"/>
          </a:xfrm>
          <a:prstGeom prst="rect">
            <a:avLst/>
          </a:prstGeom>
          <a:solidFill>
            <a:srgbClr val="7030A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cap="none" spc="0" normalizeH="0" noProof="0" dirty="0" smtClean="0">
                <a:ln>
                  <a:noFill/>
                </a:ln>
                <a:solidFill>
                  <a:srgbClr val="FFFF66"/>
                </a:solidFill>
                <a:effectLst/>
                <a:uLnTx/>
                <a:uFillTx/>
                <a:latin typeface="Times New Roman" pitchFamily="18" charset="0"/>
                <a:ea typeface="+mj-ea"/>
                <a:cs typeface="Times New Roman" pitchFamily="18" charset="0"/>
              </a:rPr>
              <a:t> </a:t>
            </a:r>
            <a:r>
              <a:rPr lang="en-US" sz="2400" b="1" dirty="0" smtClean="0">
                <a:solidFill>
                  <a:srgbClr val="FFFF66"/>
                </a:solidFill>
                <a:latin typeface="Times New Roman" pitchFamily="18" charset="0"/>
                <a:ea typeface="+mj-ea"/>
                <a:cs typeface="Times New Roman" pitchFamily="18" charset="0"/>
              </a:rPr>
              <a:t>SUMMARY</a:t>
            </a:r>
            <a:endParaRPr kumimoji="0" lang="en-GB" sz="2400" b="1" i="0" u="none" strike="noStrike" kern="1200" cap="none" spc="0" normalizeH="0" baseline="0" noProof="0" dirty="0" smtClean="0">
              <a:ln>
                <a:noFill/>
              </a:ln>
              <a:solidFill>
                <a:srgbClr val="FFFF66"/>
              </a:solidFill>
              <a:effectLst/>
              <a:uLnTx/>
              <a:uFillTx/>
              <a:latin typeface="Times New Roman" pitchFamily="18" charset="0"/>
              <a:ea typeface="+mj-ea"/>
              <a:cs typeface="Times New Roman" pitchFamily="18" charset="0"/>
            </a:endParaRP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solidFill>
                  <a:srgbClr val="FFFF00"/>
                </a:solidFill>
              </a:rPr>
              <a:pPr marL="0" lvl="0" indent="0" algn="r" rtl="0">
                <a:spcBef>
                  <a:spcPts val="0"/>
                </a:spcBef>
                <a:spcAft>
                  <a:spcPts val="0"/>
                </a:spcAft>
                <a:buNone/>
              </a:pPr>
              <a:t>12</a:t>
            </a:fld>
            <a:endParaRPr lang="en-US" dirty="0">
              <a:solidFill>
                <a:srgbClr val="FFFF00"/>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5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 name="Rectangle 20"/>
          <p:cNvSpPr/>
          <p:nvPr/>
        </p:nvSpPr>
        <p:spPr>
          <a:xfrm>
            <a:off x="1143000" y="609600"/>
            <a:ext cx="7848600" cy="6740307"/>
          </a:xfrm>
          <a:prstGeom prst="rect">
            <a:avLst/>
          </a:prstGeom>
        </p:spPr>
        <p:txBody>
          <a:bodyPr wrap="square">
            <a:spAutoFit/>
          </a:bodyPr>
          <a:lstStyle/>
          <a:p>
            <a:pPr algn="just" defTabSz="274320">
              <a:buFont typeface="Wingdings" pitchFamily="2" charset="2"/>
              <a:buChar char="Ø"/>
            </a:pPr>
            <a:r>
              <a:rPr lang="en-US" dirty="0" smtClean="0">
                <a:solidFill>
                  <a:srgbClr val="3333FF"/>
                </a:solidFill>
                <a:latin typeface="Times New Roman" pitchFamily="18" charset="0"/>
                <a:cs typeface="Times New Roman" pitchFamily="18" charset="0"/>
              </a:rPr>
              <a:t>  Preliminary experimental studies have been carried out to understand the 	controllability and operability of secondary circuit based decay heat removal   	system before adopting in reactor. </a:t>
            </a: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a:p>
            <a:pPr algn="just"/>
            <a:endParaRPr lang="en-US" dirty="0" smtClean="0">
              <a:solidFill>
                <a:srgbClr val="3333FF"/>
              </a:solidFill>
              <a:latin typeface="Times New Roman" pitchFamily="18" charset="0"/>
              <a:cs typeface="Times New Roman" pitchFamily="18" charset="0"/>
            </a:endParaRPr>
          </a:p>
          <a:p>
            <a:pPr algn="just" defTabSz="274320">
              <a:buFont typeface="Wingdings" pitchFamily="2" charset="2"/>
              <a:buChar char="Ø"/>
            </a:pPr>
            <a:r>
              <a:rPr lang="en-US" dirty="0" smtClean="0">
                <a:solidFill>
                  <a:srgbClr val="3333FF"/>
                </a:solidFill>
                <a:latin typeface="Times New Roman" pitchFamily="18" charset="0"/>
                <a:cs typeface="Times New Roman" pitchFamily="18" charset="0"/>
              </a:rPr>
              <a:t>  Ensured maintainability of hot and cold shutdown conditions  in reactor by  	varying the air flow rate through the AHX.</a:t>
            </a: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a:p>
            <a:pPr algn="just"/>
            <a:endParaRPr lang="en-US" dirty="0" smtClean="0">
              <a:solidFill>
                <a:srgbClr val="3333FF"/>
              </a:solidFill>
              <a:latin typeface="Times New Roman" pitchFamily="18" charset="0"/>
              <a:cs typeface="Times New Roman" pitchFamily="18" charset="0"/>
            </a:endParaRPr>
          </a:p>
          <a:p>
            <a:pPr algn="just" defTabSz="274320">
              <a:buFont typeface="Wingdings" pitchFamily="2" charset="2"/>
              <a:buChar char="Ø"/>
            </a:pPr>
            <a:r>
              <a:rPr lang="en-US" dirty="0" smtClean="0">
                <a:solidFill>
                  <a:srgbClr val="3333FF"/>
                </a:solidFill>
                <a:latin typeface="Times New Roman" pitchFamily="18" charset="0"/>
                <a:cs typeface="Times New Roman" pitchFamily="18" charset="0"/>
              </a:rPr>
              <a:t>  It can be concluded that the proposed SSDHR system is also capable of 	maintaining the cool down phase following SCRAM replicating the OGDHR 	deployment.</a:t>
            </a: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a:p>
            <a:pPr algn="just" defTabSz="274320">
              <a:buFont typeface="Wingdings" pitchFamily="2" charset="2"/>
              <a:buChar char="Ø"/>
            </a:pPr>
            <a:r>
              <a:rPr lang="en-US" dirty="0" smtClean="0">
                <a:solidFill>
                  <a:srgbClr val="3333FF"/>
                </a:solidFill>
                <a:latin typeface="Times New Roman" pitchFamily="18" charset="0"/>
                <a:cs typeface="Times New Roman" pitchFamily="18" charset="0"/>
              </a:rPr>
              <a:t>  A variable frequency drive motor for AHX fans is found to be very useful in 	controlling the heat removal performance of the system in a very effective 	manner.</a:t>
            </a: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a:p>
            <a:pPr algn="just" defTabSz="274320">
              <a:buFont typeface="Wingdings" pitchFamily="2" charset="2"/>
              <a:buChar char="Ø"/>
            </a:pPr>
            <a:r>
              <a:rPr lang="en-US" dirty="0" smtClean="0">
                <a:solidFill>
                  <a:srgbClr val="3333FF"/>
                </a:solidFill>
                <a:latin typeface="Times New Roman" pitchFamily="18" charset="0"/>
                <a:cs typeface="Times New Roman" pitchFamily="18" charset="0"/>
              </a:rPr>
              <a:t> It is seen that the desired hot leg temperature can be maintained by adjusting air 	flow through AHX  using either manual or auto control mode.</a:t>
            </a: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a:p>
            <a:pPr algn="just"/>
            <a:endParaRPr lang="en-US" dirty="0" smtClean="0">
              <a:solidFill>
                <a:srgbClr val="3333FF"/>
              </a:solidFill>
              <a:latin typeface="Times New Roman" pitchFamily="18" charset="0"/>
              <a:cs typeface="Times New Roman" pitchFamily="18" charset="0"/>
            </a:endParaRPr>
          </a:p>
        </p:txBody>
      </p:sp>
      <p:sp>
        <p:nvSpPr>
          <p:cNvPr id="9" name="Footer Placeholder 4"/>
          <p:cNvSpPr>
            <a:spLocks noGrp="1"/>
          </p:cNvSpPr>
          <p:nvPr>
            <p:ph type="ftr" sz="quarter" idx="11"/>
          </p:nvPr>
        </p:nvSpPr>
        <p:spPr>
          <a:xfrm>
            <a:off x="990600" y="6477000"/>
            <a:ext cx="8153400" cy="381001"/>
          </a:xfrm>
          <a:solidFill>
            <a:srgbClr val="009900"/>
          </a:solidFill>
        </p:spPr>
        <p:txBody>
          <a:bodyPr/>
          <a:lstStyle/>
          <a:p>
            <a:pPr algn="ctr"/>
            <a:r>
              <a:rPr lang="en-US" dirty="0" smtClean="0">
                <a:solidFill>
                  <a:srgbClr val="FFFF66"/>
                </a:solidFill>
              </a:rPr>
              <a:t>International Conference on Fast Reactors and Related Fuel Cycles FR22 (CN-291)</a:t>
            </a:r>
          </a:p>
        </p:txBody>
      </p:sp>
      <p:sp>
        <p:nvSpPr>
          <p:cNvPr id="11" name="Slide Number Placeholder 7"/>
          <p:cNvSpPr txBox="1">
            <a:spLocks/>
          </p:cNvSpPr>
          <p:nvPr/>
        </p:nvSpPr>
        <p:spPr>
          <a:xfrm>
            <a:off x="8766048" y="64579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CA13489A-CE4B-4EC6-8F75-8E7941B6A2AC}" type="slidenum">
              <a:rPr kumimoji="0" lang="en-US" sz="12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 y="2"/>
            <a:ext cx="9144001" cy="380997"/>
          </a:xfrm>
          <a:prstGeom prst="rect">
            <a:avLst/>
          </a:prstGeom>
          <a:solidFill>
            <a:srgbClr val="7030A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cap="none" spc="0" normalizeH="0" noProof="0" dirty="0" smtClean="0">
                <a:ln>
                  <a:noFill/>
                </a:ln>
                <a:solidFill>
                  <a:srgbClr val="FFFF66"/>
                </a:solidFill>
                <a:effectLst/>
                <a:uLnTx/>
                <a:uFillTx/>
                <a:latin typeface="Times New Roman" pitchFamily="18" charset="0"/>
                <a:ea typeface="+mj-ea"/>
                <a:cs typeface="Times New Roman" pitchFamily="18" charset="0"/>
              </a:rPr>
              <a:t> REFERENCES</a:t>
            </a:r>
            <a:endParaRPr kumimoji="0" lang="en-GB" sz="2400" b="1" i="0" u="none" strike="noStrike" kern="1200" cap="none" spc="0" normalizeH="0" baseline="0" noProof="0" dirty="0" smtClean="0">
              <a:ln>
                <a:noFill/>
              </a:ln>
              <a:solidFill>
                <a:srgbClr val="FFFF66"/>
              </a:solidFill>
              <a:effectLst/>
              <a:uLnTx/>
              <a:uFillTx/>
              <a:latin typeface="Times New Roman" pitchFamily="18" charset="0"/>
              <a:ea typeface="+mj-ea"/>
              <a:cs typeface="Times New Roman" pitchFamily="18" charset="0"/>
            </a:endParaRP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solidFill>
                  <a:srgbClr val="FFFF00"/>
                </a:solidFill>
              </a:rPr>
              <a:pPr marL="0" lvl="0" indent="0" algn="r" rtl="0">
                <a:spcBef>
                  <a:spcPts val="0"/>
                </a:spcBef>
                <a:spcAft>
                  <a:spcPts val="0"/>
                </a:spcAft>
                <a:buNone/>
              </a:pPr>
              <a:t>13</a:t>
            </a:fld>
            <a:endParaRPr lang="en-US" dirty="0">
              <a:solidFill>
                <a:srgbClr val="FFFF00"/>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5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p:cNvSpPr/>
          <p:nvPr/>
        </p:nvSpPr>
        <p:spPr>
          <a:xfrm>
            <a:off x="1066800" y="457200"/>
            <a:ext cx="8077200" cy="6771084"/>
          </a:xfrm>
          <a:prstGeom prst="rect">
            <a:avLst/>
          </a:prstGeom>
        </p:spPr>
        <p:txBody>
          <a:bodyPr wrap="square">
            <a:spAutoFit/>
          </a:bodyPr>
          <a:lstStyle/>
          <a:p>
            <a:pPr lvl="0" algn="just" defTabSz="457200" fontAlgn="base">
              <a:spcBef>
                <a:spcPct val="0"/>
              </a:spcBef>
              <a:spcAft>
                <a:spcPct val="0"/>
              </a:spcAft>
              <a:tabLst>
                <a:tab pos="0" algn="l"/>
              </a:tabLst>
            </a:pPr>
            <a:r>
              <a:rPr lang="en-US" dirty="0" smtClean="0">
                <a:solidFill>
                  <a:srgbClr val="3333FF"/>
                </a:solidFill>
                <a:latin typeface="Times New Roman" pitchFamily="18" charset="0"/>
                <a:ea typeface="Calibri" pitchFamily="34" charset="0"/>
                <a:cs typeface="Times New Roman" pitchFamily="18" charset="0"/>
              </a:rPr>
              <a:t>[1]	</a:t>
            </a:r>
            <a:r>
              <a:rPr lang="en-US" sz="1400" dirty="0" smtClean="0">
                <a:solidFill>
                  <a:srgbClr val="3333FF"/>
                </a:solidFill>
                <a:latin typeface="Times New Roman" pitchFamily="18" charset="0"/>
                <a:ea typeface="Calibri" pitchFamily="34" charset="0"/>
                <a:cs typeface="Times New Roman" pitchFamily="18" charset="0"/>
              </a:rPr>
              <a:t>Kugeler, K. 1992. Principles of decay heat removal in reactor technology- Present status and Future 			prospects, IAEA-TECDOC-757, Proceedings of a specialists meeting 	held in Jolich, Germany, 6-8 July.</a:t>
            </a:r>
          </a:p>
          <a:p>
            <a:pPr lvl="0" algn="just" defTabSz="457200" fontAlgn="base">
              <a:spcBef>
                <a:spcPct val="0"/>
              </a:spcBef>
              <a:spcAft>
                <a:spcPct val="0"/>
              </a:spcAft>
              <a:tabLst>
                <a:tab pos="0" algn="l"/>
              </a:tabLst>
            </a:pPr>
            <a:endParaRPr lang="en-US" sz="1400" dirty="0" smtClean="0">
              <a:solidFill>
                <a:srgbClr val="3333FF"/>
              </a:solidFill>
              <a:latin typeface="Times New Roman" pitchFamily="18" charset="0"/>
              <a:cs typeface="Times New Roman" pitchFamily="18" charset="0"/>
            </a:endParaRPr>
          </a:p>
          <a:p>
            <a:pPr lvl="0" algn="just" defTabSz="457200" eaLnBrk="0" fontAlgn="base" hangingPunct="0">
              <a:spcBef>
                <a:spcPct val="0"/>
              </a:spcBef>
              <a:spcAft>
                <a:spcPct val="0"/>
              </a:spcAft>
              <a:tabLst>
                <a:tab pos="0" algn="l"/>
              </a:tabLst>
            </a:pPr>
            <a:r>
              <a:rPr lang="en-US" sz="1400" dirty="0" smtClean="0">
                <a:solidFill>
                  <a:srgbClr val="3333FF"/>
                </a:solidFill>
                <a:latin typeface="Times New Roman" pitchFamily="18" charset="0"/>
                <a:ea typeface="Calibri" pitchFamily="34" charset="0"/>
                <a:cs typeface="Times New Roman" pitchFamily="18" charset="0"/>
              </a:rPr>
              <a:t>[2]	Chetal, S.C., 2015. Safety aspects of Intermediate heat transport and decay heat removal systems of 			sodium-cooled fast reactors, Nucl. Eng Techno (47), 260-266.</a:t>
            </a:r>
          </a:p>
          <a:p>
            <a:pPr lvl="0" algn="just" defTabSz="457200" eaLnBrk="0" fontAlgn="base" hangingPunct="0">
              <a:spcBef>
                <a:spcPct val="0"/>
              </a:spcBef>
              <a:spcAft>
                <a:spcPct val="0"/>
              </a:spcAft>
              <a:tabLst>
                <a:tab pos="0" algn="l"/>
              </a:tabLst>
            </a:pPr>
            <a:endParaRPr lang="en-US" sz="1400" dirty="0" smtClean="0">
              <a:solidFill>
                <a:srgbClr val="3333FF"/>
              </a:solidFill>
              <a:latin typeface="Times New Roman" pitchFamily="18" charset="0"/>
              <a:ea typeface="Calibri" pitchFamily="34" charset="0"/>
              <a:cs typeface="Times New Roman" pitchFamily="18" charset="0"/>
            </a:endParaRPr>
          </a:p>
          <a:p>
            <a:pPr algn="just" defTabSz="457200"/>
            <a:r>
              <a:rPr lang="en-US" sz="1400" dirty="0" smtClean="0">
                <a:solidFill>
                  <a:srgbClr val="3333FF"/>
                </a:solidFill>
                <a:latin typeface="Times New Roman" pitchFamily="18" charset="0"/>
                <a:cs typeface="Times New Roman" pitchFamily="18" charset="0"/>
              </a:rPr>
              <a:t>[3]</a:t>
            </a:r>
            <a:r>
              <a:rPr lang="en-US" sz="1400" b="1" dirty="0" smtClean="0">
                <a:solidFill>
                  <a:srgbClr val="3333FF"/>
                </a:solidFill>
                <a:latin typeface="Times New Roman" pitchFamily="18" charset="0"/>
                <a:cs typeface="Times New Roman" pitchFamily="18" charset="0"/>
              </a:rPr>
              <a:t>	</a:t>
            </a:r>
            <a:r>
              <a:rPr lang="en-US" sz="1400" dirty="0" smtClean="0">
                <a:solidFill>
                  <a:srgbClr val="3333FF"/>
                </a:solidFill>
                <a:latin typeface="Times New Roman" pitchFamily="18" charset="0"/>
                <a:cs typeface="Times New Roman" pitchFamily="18" charset="0"/>
              </a:rPr>
              <a:t>Pathak, S.P. et al., “Experimental investigation of transients in SFR steam generators  during decay 	heat removal condition”, Proceedings of the 25</a:t>
            </a:r>
            <a:r>
              <a:rPr lang="en-US" sz="1400" baseline="30000" dirty="0" smtClean="0">
                <a:solidFill>
                  <a:srgbClr val="3333FF"/>
                </a:solidFill>
                <a:latin typeface="Times New Roman" pitchFamily="18" charset="0"/>
                <a:cs typeface="Times New Roman" pitchFamily="18" charset="0"/>
              </a:rPr>
              <a:t>th</a:t>
            </a:r>
            <a:r>
              <a:rPr lang="en-US" sz="1400" dirty="0" smtClean="0">
                <a:solidFill>
                  <a:srgbClr val="3333FF"/>
                </a:solidFill>
                <a:latin typeface="Times New Roman" pitchFamily="18" charset="0"/>
                <a:cs typeface="Times New Roman" pitchFamily="18" charset="0"/>
              </a:rPr>
              <a:t>National and  3</a:t>
            </a:r>
            <a:r>
              <a:rPr lang="en-US" sz="1400" baseline="30000" dirty="0" smtClean="0">
                <a:solidFill>
                  <a:srgbClr val="3333FF"/>
                </a:solidFill>
                <a:latin typeface="Times New Roman" pitchFamily="18" charset="0"/>
                <a:cs typeface="Times New Roman" pitchFamily="18" charset="0"/>
              </a:rPr>
              <a:t>rd</a:t>
            </a:r>
            <a:r>
              <a:rPr lang="en-US" sz="1400" dirty="0" smtClean="0">
                <a:solidFill>
                  <a:srgbClr val="3333FF"/>
                </a:solidFill>
                <a:latin typeface="Times New Roman" pitchFamily="18" charset="0"/>
                <a:cs typeface="Times New Roman" pitchFamily="18" charset="0"/>
              </a:rPr>
              <a:t>InternationalISHMT-	ASTFE Heat 	and Mass Transfer Conference (IHMTC-2019), December 28-31, 2019, IIT Roorkee, Roorkee, India</a:t>
            </a:r>
            <a:r>
              <a:rPr lang="en-US" sz="1400" b="1" dirty="0" smtClean="0">
                <a:solidFill>
                  <a:srgbClr val="3333FF"/>
                </a:solidFill>
                <a:latin typeface="Times New Roman" pitchFamily="18" charset="0"/>
                <a:cs typeface="Times New Roman" pitchFamily="18" charset="0"/>
              </a:rPr>
              <a:t>.</a:t>
            </a:r>
          </a:p>
          <a:p>
            <a:pPr algn="just" defTabSz="457200"/>
            <a:endParaRPr lang="en-US" sz="1400" b="1" dirty="0" smtClean="0">
              <a:solidFill>
                <a:srgbClr val="3333FF"/>
              </a:solidFill>
              <a:latin typeface="Times New Roman" pitchFamily="18" charset="0"/>
              <a:cs typeface="Times New Roman" pitchFamily="18" charset="0"/>
            </a:endParaRPr>
          </a:p>
          <a:p>
            <a:pPr algn="just" defTabSz="457200"/>
            <a:r>
              <a:rPr lang="en-US" sz="1400" dirty="0" smtClean="0">
                <a:solidFill>
                  <a:srgbClr val="3333FF"/>
                </a:solidFill>
                <a:latin typeface="Times New Roman" pitchFamily="18" charset="0"/>
                <a:cs typeface="Times New Roman" pitchFamily="18" charset="0"/>
              </a:rPr>
              <a:t>[4]	Somavathi et al., Control of decay heat removal through alternate system in PFBR, Nuclear Engineering 	and Design 259 (2013), 8-13.</a:t>
            </a:r>
          </a:p>
          <a:p>
            <a:pPr algn="just" defTabSz="457200"/>
            <a:endParaRPr lang="en-US" sz="1400" dirty="0" smtClean="0">
              <a:solidFill>
                <a:srgbClr val="3333FF"/>
              </a:solidFill>
              <a:latin typeface="Times New Roman" pitchFamily="18" charset="0"/>
              <a:cs typeface="Times New Roman" pitchFamily="18" charset="0"/>
            </a:endParaRPr>
          </a:p>
          <a:p>
            <a:pPr algn="just" defTabSz="457200"/>
            <a:r>
              <a:rPr lang="en-US" sz="1400" dirty="0" smtClean="0">
                <a:solidFill>
                  <a:srgbClr val="3333FF"/>
                </a:solidFill>
                <a:latin typeface="Times New Roman" pitchFamily="18" charset="0"/>
                <a:cs typeface="Times New Roman" pitchFamily="18" charset="0"/>
              </a:rPr>
              <a:t>[5]	Ashurko, I. Decay heat removal system in the secondary circuit of the sodium cooled fast reactor 	and evaluation of its capacity, IAEA-CN245-161.</a:t>
            </a:r>
          </a:p>
          <a:p>
            <a:pPr algn="just" defTabSz="457200"/>
            <a:endParaRPr lang="en-US" sz="1400" dirty="0" smtClean="0">
              <a:solidFill>
                <a:srgbClr val="3333FF"/>
              </a:solidFill>
              <a:latin typeface="Times New Roman" pitchFamily="18" charset="0"/>
              <a:cs typeface="Times New Roman" pitchFamily="18" charset="0"/>
            </a:endParaRPr>
          </a:p>
          <a:p>
            <a:pPr algn="just" defTabSz="457200"/>
            <a:r>
              <a:rPr lang="en-US" sz="1400" dirty="0" smtClean="0">
                <a:solidFill>
                  <a:srgbClr val="3333FF"/>
                </a:solidFill>
                <a:latin typeface="Times New Roman" pitchFamily="18" charset="0"/>
                <a:cs typeface="Times New Roman" pitchFamily="18" charset="0"/>
              </a:rPr>
              <a:t>[6]	Satya P. Pathak, et al. 2014. “Numerical and Experimental Investigations of Heat Removal 	Performance of Sodium to Air Heat Exchanger used in Fast Reactors”, Heat Transfer 	Engineering, 	36:5, 439-451.</a:t>
            </a:r>
          </a:p>
          <a:p>
            <a:pPr algn="just" defTabSz="457200"/>
            <a:endParaRPr lang="en-US" sz="1400" b="1" dirty="0" smtClean="0">
              <a:solidFill>
                <a:srgbClr val="3333FF"/>
              </a:solidFill>
              <a:latin typeface="Times New Roman" pitchFamily="18" charset="0"/>
              <a:cs typeface="Times New Roman" pitchFamily="18" charset="0"/>
            </a:endParaRPr>
          </a:p>
          <a:p>
            <a:pPr algn="just" defTabSz="457200"/>
            <a:r>
              <a:rPr lang="en-US" sz="1400" dirty="0" smtClean="0">
                <a:solidFill>
                  <a:srgbClr val="3333FF"/>
                </a:solidFill>
                <a:latin typeface="Times New Roman" pitchFamily="18" charset="0"/>
                <a:cs typeface="Times New Roman" pitchFamily="18" charset="0"/>
              </a:rPr>
              <a:t>[7]	Vinod, V.et al., 2013. Experimental evaluation of sodium to air heat exchanger performance, Annals 	of Nuclear Energy 58, pp.6-11.</a:t>
            </a:r>
          </a:p>
          <a:p>
            <a:pPr algn="just" defTabSz="457200"/>
            <a:endParaRPr lang="en-US" sz="1400" b="1" dirty="0" smtClean="0">
              <a:solidFill>
                <a:srgbClr val="3333FF"/>
              </a:solidFill>
              <a:latin typeface="Times New Roman" pitchFamily="18" charset="0"/>
              <a:cs typeface="Times New Roman" pitchFamily="18" charset="0"/>
            </a:endParaRPr>
          </a:p>
          <a:p>
            <a:pPr algn="just" defTabSz="457200"/>
            <a:r>
              <a:rPr lang="en-US" sz="1400" dirty="0" smtClean="0">
                <a:solidFill>
                  <a:srgbClr val="3333FF"/>
                </a:solidFill>
                <a:latin typeface="Times New Roman" pitchFamily="18" charset="0"/>
                <a:cs typeface="Times New Roman" pitchFamily="18" charset="0"/>
              </a:rPr>
              <a:t>[8]	Chetal, S.C. and Chellapandi, P., 2013. Indian fast reactor technology: Current status and future 	programme, Indian Academy of Sciences Vol (38) part 5, pp.795-815.</a:t>
            </a:r>
            <a:endParaRPr lang="en-US" sz="1400" dirty="0" smtClean="0">
              <a:solidFill>
                <a:srgbClr val="3333FF"/>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tabLst>
                <a:tab pos="0" algn="l"/>
              </a:tabLst>
            </a:pPr>
            <a:endParaRPr lang="en-US" sz="4000" dirty="0" smtClean="0">
              <a:solidFill>
                <a:srgbClr val="3333FF"/>
              </a:solidFill>
              <a:latin typeface="Times New Roman" pitchFamily="18" charset="0"/>
              <a:cs typeface="Times New Roman" pitchFamily="18" charset="0"/>
            </a:endParaRPr>
          </a:p>
          <a:p>
            <a:pPr lvl="0" algn="just" eaLnBrk="0" fontAlgn="base" hangingPunct="0">
              <a:spcBef>
                <a:spcPct val="0"/>
              </a:spcBef>
              <a:spcAft>
                <a:spcPct val="0"/>
              </a:spcAft>
              <a:tabLst>
                <a:tab pos="0" algn="l"/>
              </a:tabLst>
            </a:pPr>
            <a:endParaRPr lang="en-US" sz="4000" dirty="0" smtClean="0">
              <a:solidFill>
                <a:srgbClr val="3333FF"/>
              </a:solidFill>
              <a:latin typeface="Times New Roman" pitchFamily="18" charset="0"/>
              <a:cs typeface="Times New Roman" pitchFamily="18" charset="0"/>
            </a:endParaRPr>
          </a:p>
        </p:txBody>
      </p:sp>
      <p:sp>
        <p:nvSpPr>
          <p:cNvPr id="9" name="Footer Placeholder 4"/>
          <p:cNvSpPr>
            <a:spLocks noGrp="1"/>
          </p:cNvSpPr>
          <p:nvPr>
            <p:ph type="ftr" sz="quarter" idx="11"/>
          </p:nvPr>
        </p:nvSpPr>
        <p:spPr>
          <a:xfrm>
            <a:off x="990600" y="6477000"/>
            <a:ext cx="8153400" cy="381001"/>
          </a:xfrm>
          <a:solidFill>
            <a:srgbClr val="009900"/>
          </a:solidFill>
        </p:spPr>
        <p:txBody>
          <a:bodyPr/>
          <a:lstStyle/>
          <a:p>
            <a:pPr algn="ctr"/>
            <a:r>
              <a:rPr lang="en-US" dirty="0" smtClean="0">
                <a:solidFill>
                  <a:srgbClr val="FFFF66"/>
                </a:solidFill>
              </a:rPr>
              <a:t>International Conference on Fast Reactors and Related Fuel Cycles FR22 (CN-291)</a:t>
            </a:r>
          </a:p>
        </p:txBody>
      </p:sp>
      <p:sp>
        <p:nvSpPr>
          <p:cNvPr id="11" name="Slide Number Placeholder 7"/>
          <p:cNvSpPr txBox="1">
            <a:spLocks/>
          </p:cNvSpPr>
          <p:nvPr/>
        </p:nvSpPr>
        <p:spPr>
          <a:xfrm>
            <a:off x="8766048" y="64579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CA13489A-CE4B-4EC6-8F75-8E7941B6A2AC}" type="slidenum">
              <a:rPr kumimoji="0" lang="en-US" sz="12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solidFill>
                  <a:srgbClr val="FFFF00"/>
                </a:solidFill>
              </a:rPr>
              <a:pPr marL="0" lvl="0" indent="0" algn="r" rtl="0">
                <a:spcBef>
                  <a:spcPts val="0"/>
                </a:spcBef>
                <a:spcAft>
                  <a:spcPts val="0"/>
                </a:spcAft>
                <a:buNone/>
              </a:pPr>
              <a:t>14</a:t>
            </a:fld>
            <a:endParaRPr lang="en-US" dirty="0">
              <a:solidFill>
                <a:srgbClr val="FFFF00"/>
              </a:solidFill>
            </a:endParaRPr>
          </a:p>
        </p:txBody>
      </p:sp>
      <p:pic>
        <p:nvPicPr>
          <p:cNvPr id="4" name="Picture 5" descr="C:\Program Files\Microsoft Office\MEDIA\CAGCAT10\j0292020.wmf"/>
          <p:cNvPicPr>
            <a:picLocks noChangeAspect="1" noChangeArrowheads="1"/>
          </p:cNvPicPr>
          <p:nvPr/>
        </p:nvPicPr>
        <p:blipFill>
          <a:blip r:embed="rId2"/>
          <a:srcRect/>
          <a:stretch>
            <a:fillRect/>
          </a:stretch>
        </p:blipFill>
        <p:spPr bwMode="auto">
          <a:xfrm>
            <a:off x="1688664" y="304800"/>
            <a:ext cx="4714188" cy="4191000"/>
          </a:xfrm>
          <a:prstGeom prst="rect">
            <a:avLst/>
          </a:prstGeom>
          <a:noFill/>
          <a:ln w="9525">
            <a:noFill/>
            <a:miter lim="800000"/>
            <a:headEnd/>
            <a:tailEnd/>
          </a:ln>
        </p:spPr>
      </p:pic>
      <p:sp>
        <p:nvSpPr>
          <p:cNvPr id="5" name="Rectangle 4"/>
          <p:cNvSpPr/>
          <p:nvPr/>
        </p:nvSpPr>
        <p:spPr>
          <a:xfrm>
            <a:off x="4009111" y="4724401"/>
            <a:ext cx="2971967" cy="646331"/>
          </a:xfrm>
          <a:prstGeom prst="rect">
            <a:avLst/>
          </a:prstGeom>
        </p:spPr>
        <p:txBody>
          <a:bodyPr wrap="none">
            <a:spAutoFit/>
          </a:bodyPr>
          <a:lstStyle/>
          <a:p>
            <a:pPr algn="ctr">
              <a:defRPr/>
            </a:pPr>
            <a:r>
              <a:rPr lang="en-US" sz="3600" b="1" dirty="0" smtClean="0">
                <a:ln w="11430"/>
                <a:solidFill>
                  <a:srgbClr val="FF0000"/>
                </a:solidFill>
                <a:effectLst>
                  <a:outerShdw blurRad="80000" dist="40000" dir="5040000" algn="tl">
                    <a:srgbClr val="000000">
                      <a:alpha val="30000"/>
                    </a:srgbClr>
                  </a:outerShdw>
                </a:effectLst>
                <a:latin typeface="Arial Black" pitchFamily="34" charset="0"/>
              </a:rPr>
              <a:t>T</a:t>
            </a:r>
            <a:r>
              <a:rPr lang="en-US" sz="3600" b="1" dirty="0" smtClean="0">
                <a:ln w="11430"/>
                <a:solidFill>
                  <a:srgbClr val="FF0000"/>
                </a:solidFill>
                <a:effectLst>
                  <a:outerShdw blurRad="80000" dist="40000" dir="5040000" algn="tl">
                    <a:srgbClr val="000000">
                      <a:alpha val="30000"/>
                    </a:srgbClr>
                  </a:outerShdw>
                </a:effectLst>
                <a:latin typeface="Arial" charset="0"/>
              </a:rPr>
              <a:t>HANK YOU</a:t>
            </a:r>
            <a:endParaRPr lang="en-US" sz="3600" b="1" dirty="0">
              <a:ln w="11430"/>
              <a:solidFill>
                <a:srgbClr val="FF0000"/>
              </a:solidFill>
              <a:effectLst>
                <a:outerShdw blurRad="80000" dist="40000" dir="5040000" algn="tl">
                  <a:srgbClr val="000000">
                    <a:alpha val="30000"/>
                  </a:srgbClr>
                </a:outerShdw>
              </a:effectLst>
              <a:latin typeface="Arial" charset="0"/>
            </a:endParaRPr>
          </a:p>
        </p:txBody>
      </p:sp>
      <p:sp>
        <p:nvSpPr>
          <p:cNvPr id="6" name="Footer Placeholder 4"/>
          <p:cNvSpPr>
            <a:spLocks noGrp="1"/>
          </p:cNvSpPr>
          <p:nvPr>
            <p:ph type="ftr" sz="quarter" idx="11"/>
          </p:nvPr>
        </p:nvSpPr>
        <p:spPr>
          <a:xfrm>
            <a:off x="990600" y="6477000"/>
            <a:ext cx="8153400" cy="381001"/>
          </a:xfrm>
          <a:solidFill>
            <a:srgbClr val="009900"/>
          </a:solidFill>
        </p:spPr>
        <p:txBody>
          <a:bodyPr/>
          <a:lstStyle/>
          <a:p>
            <a:pPr algn="ctr"/>
            <a:r>
              <a:rPr lang="en-US" dirty="0" smtClean="0">
                <a:solidFill>
                  <a:srgbClr val="FFFF66"/>
                </a:solidFill>
              </a:rPr>
              <a:t>International Conference on Fast Reactors and Related Fuel Cycles FR22 (CN-291)</a:t>
            </a:r>
          </a:p>
        </p:txBody>
      </p:sp>
      <p:sp>
        <p:nvSpPr>
          <p:cNvPr id="8" name="Slide Number Placeholder 7"/>
          <p:cNvSpPr txBox="1">
            <a:spLocks/>
          </p:cNvSpPr>
          <p:nvPr/>
        </p:nvSpPr>
        <p:spPr>
          <a:xfrm>
            <a:off x="8766048" y="64579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CA13489A-CE4B-4EC6-8F75-8E7941B6A2AC}" type="slidenum">
              <a:rPr kumimoji="0" lang="en-US" sz="12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447800"/>
            <a:ext cx="7162800" cy="3693319"/>
          </a:xfrm>
          <a:prstGeom prst="rect">
            <a:avLst/>
          </a:prstGeom>
          <a:noFill/>
        </p:spPr>
        <p:txBody>
          <a:bodyPr wrap="square" rtlCol="0">
            <a:spAutoFit/>
          </a:bodyPr>
          <a:lstStyle/>
          <a:p>
            <a:r>
              <a:rPr lang="en-US" b="1" dirty="0" smtClean="0">
                <a:solidFill>
                  <a:srgbClr val="3333FF"/>
                </a:solidFill>
                <a:latin typeface="Times New Roman" pitchFamily="18" charset="0"/>
                <a:cs typeface="Times New Roman" pitchFamily="18" charset="0"/>
              </a:rPr>
              <a:t>INTRODUCTION</a:t>
            </a:r>
          </a:p>
          <a:p>
            <a:endParaRPr lang="en-US" b="1" dirty="0" smtClean="0">
              <a:solidFill>
                <a:srgbClr val="3333FF"/>
              </a:solidFill>
              <a:latin typeface="Times New Roman" pitchFamily="18" charset="0"/>
              <a:cs typeface="Times New Roman" pitchFamily="18" charset="0"/>
            </a:endParaRPr>
          </a:p>
          <a:p>
            <a:r>
              <a:rPr lang="en-US" b="1" dirty="0" smtClean="0">
                <a:solidFill>
                  <a:srgbClr val="3333FF"/>
                </a:solidFill>
                <a:latin typeface="Times New Roman" pitchFamily="18" charset="0"/>
                <a:cs typeface="Times New Roman" pitchFamily="18" charset="0"/>
              </a:rPr>
              <a:t>TEST SET UP</a:t>
            </a:r>
          </a:p>
          <a:p>
            <a:endParaRPr lang="en-US" b="1" dirty="0" smtClean="0">
              <a:solidFill>
                <a:srgbClr val="3333FF"/>
              </a:solidFill>
              <a:latin typeface="Times New Roman" pitchFamily="18" charset="0"/>
              <a:cs typeface="Times New Roman" pitchFamily="18" charset="0"/>
            </a:endParaRPr>
          </a:p>
          <a:p>
            <a:r>
              <a:rPr lang="en-US" b="1" dirty="0" smtClean="0">
                <a:solidFill>
                  <a:srgbClr val="3333FF"/>
                </a:solidFill>
                <a:latin typeface="Times New Roman" pitchFamily="18" charset="0"/>
                <a:cs typeface="Times New Roman" pitchFamily="18" charset="0"/>
              </a:rPr>
              <a:t>BRIEF ABOUT AHX</a:t>
            </a:r>
          </a:p>
          <a:p>
            <a:endParaRPr lang="en-US" b="1" dirty="0" smtClean="0">
              <a:solidFill>
                <a:srgbClr val="3333FF"/>
              </a:solidFill>
              <a:latin typeface="Times New Roman" pitchFamily="18" charset="0"/>
              <a:cs typeface="Times New Roman" pitchFamily="18" charset="0"/>
            </a:endParaRPr>
          </a:p>
          <a:p>
            <a:r>
              <a:rPr lang="en-US" b="1" dirty="0" smtClean="0">
                <a:solidFill>
                  <a:srgbClr val="3333FF"/>
                </a:solidFill>
                <a:latin typeface="Times New Roman" pitchFamily="18" charset="0"/>
                <a:cs typeface="Times New Roman" pitchFamily="18" charset="0"/>
              </a:rPr>
              <a:t>EXPERIMENT</a:t>
            </a:r>
          </a:p>
          <a:p>
            <a:endParaRPr lang="en-US" b="1" dirty="0" smtClean="0">
              <a:solidFill>
                <a:srgbClr val="3333FF"/>
              </a:solidFill>
              <a:latin typeface="Times New Roman" pitchFamily="18" charset="0"/>
              <a:cs typeface="Times New Roman" pitchFamily="18" charset="0"/>
            </a:endParaRPr>
          </a:p>
          <a:p>
            <a:r>
              <a:rPr lang="en-US" b="1" dirty="0" smtClean="0">
                <a:solidFill>
                  <a:srgbClr val="3333FF"/>
                </a:solidFill>
                <a:latin typeface="Times New Roman" pitchFamily="18" charset="0"/>
                <a:cs typeface="Times New Roman" pitchFamily="18" charset="0"/>
              </a:rPr>
              <a:t>EXPERIMENTAL OBSERVATION</a:t>
            </a:r>
          </a:p>
          <a:p>
            <a:endParaRPr lang="en-US" b="1" dirty="0" smtClean="0">
              <a:solidFill>
                <a:srgbClr val="3333FF"/>
              </a:solidFill>
              <a:latin typeface="Times New Roman" pitchFamily="18" charset="0"/>
              <a:cs typeface="Times New Roman" pitchFamily="18" charset="0"/>
            </a:endParaRPr>
          </a:p>
          <a:p>
            <a:r>
              <a:rPr lang="en-US" b="1" dirty="0" smtClean="0">
                <a:solidFill>
                  <a:srgbClr val="3333FF"/>
                </a:solidFill>
                <a:latin typeface="Times New Roman" pitchFamily="18" charset="0"/>
                <a:cs typeface="Times New Roman" pitchFamily="18" charset="0"/>
              </a:rPr>
              <a:t>SUMMARY</a:t>
            </a:r>
          </a:p>
          <a:p>
            <a:endParaRPr lang="en-US" b="1" dirty="0" smtClean="0">
              <a:solidFill>
                <a:srgbClr val="3333FF"/>
              </a:solidFill>
              <a:latin typeface="Times New Roman" pitchFamily="18" charset="0"/>
              <a:cs typeface="Times New Roman" pitchFamily="18" charset="0"/>
            </a:endParaRPr>
          </a:p>
          <a:p>
            <a:r>
              <a:rPr lang="en-US" b="1" dirty="0" smtClean="0">
                <a:solidFill>
                  <a:srgbClr val="3333FF"/>
                </a:solidFill>
                <a:latin typeface="Times New Roman" pitchFamily="18" charset="0"/>
                <a:cs typeface="Times New Roman" pitchFamily="18" charset="0"/>
              </a:rPr>
              <a:t>REFERENCES</a:t>
            </a:r>
          </a:p>
        </p:txBody>
      </p:sp>
      <p:sp>
        <p:nvSpPr>
          <p:cNvPr id="6" name="Footer Placeholder 4"/>
          <p:cNvSpPr>
            <a:spLocks noGrp="1"/>
          </p:cNvSpPr>
          <p:nvPr>
            <p:ph type="ftr" sz="quarter" idx="11"/>
          </p:nvPr>
        </p:nvSpPr>
        <p:spPr>
          <a:xfrm>
            <a:off x="990600" y="6477000"/>
            <a:ext cx="8153400" cy="381001"/>
          </a:xfrm>
          <a:solidFill>
            <a:srgbClr val="009900"/>
          </a:solidFill>
        </p:spPr>
        <p:txBody>
          <a:bodyPr/>
          <a:lstStyle/>
          <a:p>
            <a:pPr algn="ctr"/>
            <a:r>
              <a:rPr lang="en-US" dirty="0" smtClean="0">
                <a:solidFill>
                  <a:srgbClr val="FFFF66"/>
                </a:solidFill>
              </a:rPr>
              <a:t>International Conference on Fast Reactors and Related Fuel Cycles FR22 (CN-291)</a:t>
            </a:r>
          </a:p>
        </p:txBody>
      </p:sp>
      <p:sp>
        <p:nvSpPr>
          <p:cNvPr id="7" name="Slide Number Placeholder 6"/>
          <p:cNvSpPr>
            <a:spLocks noGrp="1"/>
          </p:cNvSpPr>
          <p:nvPr>
            <p:ph type="sldNum" sz="quarter" idx="12"/>
          </p:nvPr>
        </p:nvSpPr>
        <p:spPr/>
        <p:txBody>
          <a:bodyPr/>
          <a:lstStyle/>
          <a:p>
            <a:fld id="{CA13489A-CE4B-4EC6-8F75-8E7941B6A2AC}" type="slidenum">
              <a:rPr lang="en-US" smtClean="0"/>
              <a:pPr/>
              <a:t>2</a:t>
            </a:fld>
            <a:endParaRPr lang="en-US" dirty="0"/>
          </a:p>
        </p:txBody>
      </p:sp>
      <p:sp>
        <p:nvSpPr>
          <p:cNvPr id="8" name="Rectangle 2"/>
          <p:cNvSpPr txBox="1">
            <a:spLocks noChangeArrowheads="1"/>
          </p:cNvSpPr>
          <p:nvPr/>
        </p:nvSpPr>
        <p:spPr>
          <a:xfrm>
            <a:off x="990600" y="2"/>
            <a:ext cx="8153400" cy="457199"/>
          </a:xfrm>
          <a:prstGeom prst="rect">
            <a:avLst/>
          </a:prstGeom>
          <a:solidFill>
            <a:srgbClr val="7030A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FFFF66"/>
                </a:solidFill>
                <a:effectLst/>
                <a:uLnTx/>
                <a:uFillTx/>
                <a:latin typeface="Times New Roman" pitchFamily="18" charset="0"/>
                <a:ea typeface="+mj-ea"/>
                <a:cs typeface="Times New Roman" pitchFamily="18" charset="0"/>
              </a:rPr>
              <a:t>CONTENTS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676400"/>
            <a:ext cx="7010400" cy="369332"/>
          </a:xfrm>
          <a:prstGeom prst="rect">
            <a:avLst/>
          </a:prstGeom>
          <a:noFill/>
        </p:spPr>
        <p:txBody>
          <a:bodyPr wrap="square" rtlCol="0">
            <a:spAutoFit/>
          </a:bodyPr>
          <a:lstStyle/>
          <a:p>
            <a:pPr>
              <a:buFont typeface="Wingdings" pitchFamily="2" charset="2"/>
              <a:buChar char="v"/>
            </a:pPr>
            <a:endParaRPr lang="en-US" dirty="0"/>
          </a:p>
        </p:txBody>
      </p:sp>
      <p:sp>
        <p:nvSpPr>
          <p:cNvPr id="5" name="TextBox 4"/>
          <p:cNvSpPr txBox="1"/>
          <p:nvPr/>
        </p:nvSpPr>
        <p:spPr>
          <a:xfrm>
            <a:off x="1066800" y="914400"/>
            <a:ext cx="7848600" cy="4893647"/>
          </a:xfrm>
          <a:prstGeom prst="rect">
            <a:avLst/>
          </a:prstGeom>
          <a:noFill/>
        </p:spPr>
        <p:txBody>
          <a:bodyPr wrap="square" rtlCol="0">
            <a:spAutoFit/>
          </a:bodyPr>
          <a:lstStyle/>
          <a:p>
            <a:pPr algn="just" defTabSz="457200">
              <a:buFont typeface="Wingdings" pitchFamily="2" charset="2"/>
              <a:buChar char="v"/>
            </a:pPr>
            <a:r>
              <a:rPr lang="en-US" sz="2400" b="1" dirty="0" smtClean="0">
                <a:solidFill>
                  <a:srgbClr val="3333FF"/>
                </a:solidFill>
                <a:latin typeface="Times New Roman" pitchFamily="18" charset="0"/>
                <a:cs typeface="Times New Roman" pitchFamily="18" charset="0"/>
              </a:rPr>
              <a:t> 	The heat produced due to radioactive decay of fission 	product after reactor shutdown is known as Decay 	heat. </a:t>
            </a:r>
          </a:p>
          <a:p>
            <a:pPr algn="just" defTabSz="457200">
              <a:buFont typeface="Wingdings" pitchFamily="2" charset="2"/>
              <a:buChar char="v"/>
            </a:pPr>
            <a:endParaRPr lang="en-US" sz="2400" b="1" dirty="0">
              <a:solidFill>
                <a:srgbClr val="3333FF"/>
              </a:solidFill>
              <a:latin typeface="Times New Roman" pitchFamily="18" charset="0"/>
              <a:cs typeface="Times New Roman" pitchFamily="18" charset="0"/>
            </a:endParaRPr>
          </a:p>
          <a:p>
            <a:pPr algn="just" defTabSz="457200">
              <a:buFont typeface="Wingdings" pitchFamily="2" charset="2"/>
              <a:buChar char="v"/>
            </a:pPr>
            <a:r>
              <a:rPr lang="en-IN" sz="2400" b="1" dirty="0" smtClean="0">
                <a:solidFill>
                  <a:srgbClr val="3333FF"/>
                </a:solidFill>
                <a:latin typeface="Times New Roman" pitchFamily="18" charset="0"/>
                <a:cs typeface="Times New Roman" pitchFamily="18" charset="0"/>
              </a:rPr>
              <a:t>  To </a:t>
            </a:r>
            <a:r>
              <a:rPr lang="en-IN" sz="2400" b="1" dirty="0">
                <a:solidFill>
                  <a:srgbClr val="3333FF"/>
                </a:solidFill>
                <a:latin typeface="Times New Roman" pitchFamily="18" charset="0"/>
                <a:cs typeface="Times New Roman" pitchFamily="18" charset="0"/>
              </a:rPr>
              <a:t>maintain the </a:t>
            </a:r>
            <a:r>
              <a:rPr lang="en-IN" sz="2400" b="1" dirty="0" smtClean="0">
                <a:solidFill>
                  <a:srgbClr val="3333FF"/>
                </a:solidFill>
                <a:latin typeface="Times New Roman" pitchFamily="18" charset="0"/>
                <a:cs typeface="Times New Roman" pitchFamily="18" charset="0"/>
              </a:rPr>
              <a:t>reactor internals below </a:t>
            </a:r>
            <a:r>
              <a:rPr lang="en-IN" sz="2400" b="1" dirty="0">
                <a:solidFill>
                  <a:srgbClr val="3333FF"/>
                </a:solidFill>
                <a:latin typeface="Times New Roman" pitchFamily="18" charset="0"/>
                <a:cs typeface="Times New Roman" pitchFamily="18" charset="0"/>
              </a:rPr>
              <a:t>their </a:t>
            </a:r>
            <a:r>
              <a:rPr lang="en-IN" sz="2400" b="1" dirty="0" smtClean="0">
                <a:solidFill>
                  <a:srgbClr val="3333FF"/>
                </a:solidFill>
                <a:latin typeface="Times New Roman" pitchFamily="18" charset="0"/>
                <a:cs typeface="Times New Roman" pitchFamily="18" charset="0"/>
              </a:rPr>
              <a:t> 	admissible </a:t>
            </a:r>
            <a:r>
              <a:rPr lang="en-IN" sz="2400" b="1" dirty="0">
                <a:solidFill>
                  <a:srgbClr val="3333FF"/>
                </a:solidFill>
                <a:latin typeface="Times New Roman" pitchFamily="18" charset="0"/>
                <a:cs typeface="Times New Roman" pitchFamily="18" charset="0"/>
              </a:rPr>
              <a:t>design safety </a:t>
            </a:r>
            <a:r>
              <a:rPr lang="en-IN" sz="2400" b="1" dirty="0" smtClean="0">
                <a:solidFill>
                  <a:srgbClr val="3333FF"/>
                </a:solidFill>
                <a:latin typeface="Times New Roman" pitchFamily="18" charset="0"/>
                <a:cs typeface="Times New Roman" pitchFamily="18" charset="0"/>
              </a:rPr>
              <a:t>limits, the decay heat needs to 	be removed continuously. </a:t>
            </a:r>
          </a:p>
          <a:p>
            <a:pPr algn="just" defTabSz="457200">
              <a:buFont typeface="Wingdings" pitchFamily="2" charset="2"/>
              <a:buChar char="v"/>
            </a:pPr>
            <a:endParaRPr lang="en-IN" sz="2400" b="1" dirty="0" smtClean="0">
              <a:solidFill>
                <a:srgbClr val="3333FF"/>
              </a:solidFill>
              <a:latin typeface="Times New Roman" pitchFamily="18" charset="0"/>
              <a:cs typeface="Times New Roman" pitchFamily="18" charset="0"/>
            </a:endParaRPr>
          </a:p>
          <a:p>
            <a:pPr algn="just" defTabSz="274320">
              <a:buFont typeface="Wingdings" pitchFamily="2" charset="2"/>
              <a:buChar char="v"/>
            </a:pPr>
            <a:r>
              <a:rPr lang="en-US" sz="2400" b="1" dirty="0" smtClean="0">
                <a:solidFill>
                  <a:srgbClr val="3333FF"/>
                </a:solidFill>
                <a:latin typeface="Times New Roman" pitchFamily="18" charset="0"/>
                <a:cs typeface="Times New Roman" pitchFamily="18" charset="0"/>
              </a:rPr>
              <a:t>  The failure of decay heat removal system needs to be  	   	  practically eliminated.</a:t>
            </a:r>
          </a:p>
          <a:p>
            <a:pPr algn="just">
              <a:buFont typeface="Wingdings" pitchFamily="2" charset="2"/>
              <a:buChar char="v"/>
            </a:pPr>
            <a:endParaRPr lang="en-US" sz="2400" b="1" dirty="0">
              <a:solidFill>
                <a:srgbClr val="3333FF"/>
              </a:solidFill>
              <a:latin typeface="Times New Roman" pitchFamily="18" charset="0"/>
              <a:cs typeface="Times New Roman" pitchFamily="18" charset="0"/>
            </a:endParaRPr>
          </a:p>
          <a:p>
            <a:pPr algn="just" defTabSz="274320">
              <a:buFont typeface="Wingdings" pitchFamily="2" charset="2"/>
              <a:buChar char="v"/>
            </a:pPr>
            <a:r>
              <a:rPr lang="en-US" sz="2400" b="1" dirty="0" smtClean="0">
                <a:solidFill>
                  <a:srgbClr val="3333FF"/>
                </a:solidFill>
                <a:latin typeface="Times New Roman" pitchFamily="18" charset="0"/>
                <a:cs typeface="Times New Roman" pitchFamily="18" charset="0"/>
              </a:rPr>
              <a:t> Normally, Sodium cooled Fast Reactor (SFR) has two 	diverse and independent paths for decay heat removal. </a:t>
            </a:r>
          </a:p>
        </p:txBody>
      </p:sp>
      <p:sp>
        <p:nvSpPr>
          <p:cNvPr id="7" name="Footer Placeholder 4"/>
          <p:cNvSpPr>
            <a:spLocks noGrp="1"/>
          </p:cNvSpPr>
          <p:nvPr>
            <p:ph type="ftr" sz="quarter" idx="11"/>
          </p:nvPr>
        </p:nvSpPr>
        <p:spPr>
          <a:xfrm>
            <a:off x="990600" y="6477000"/>
            <a:ext cx="8153400" cy="381001"/>
          </a:xfrm>
          <a:solidFill>
            <a:srgbClr val="009900"/>
          </a:solidFill>
        </p:spPr>
        <p:txBody>
          <a:bodyPr/>
          <a:lstStyle/>
          <a:p>
            <a:pPr algn="ctr"/>
            <a:r>
              <a:rPr lang="en-US" dirty="0" smtClean="0">
                <a:solidFill>
                  <a:srgbClr val="FFFF66"/>
                </a:solidFill>
              </a:rPr>
              <a:t>International Conference on Fast Reactors and Related Fuel Cycles FR22 (CN-291)</a:t>
            </a:r>
          </a:p>
        </p:txBody>
      </p:sp>
      <p:sp>
        <p:nvSpPr>
          <p:cNvPr id="8" name="Slide Number Placeholder 7"/>
          <p:cNvSpPr>
            <a:spLocks noGrp="1"/>
          </p:cNvSpPr>
          <p:nvPr>
            <p:ph type="sldNum" sz="quarter" idx="12"/>
          </p:nvPr>
        </p:nvSpPr>
        <p:spPr/>
        <p:txBody>
          <a:bodyPr/>
          <a:lstStyle/>
          <a:p>
            <a:fld id="{CA13489A-CE4B-4EC6-8F75-8E7941B6A2AC}" type="slidenum">
              <a:rPr lang="en-US" smtClean="0"/>
              <a:pPr/>
              <a:t>3</a:t>
            </a:fld>
            <a:endParaRPr lang="en-US" dirty="0"/>
          </a:p>
        </p:txBody>
      </p:sp>
      <p:sp>
        <p:nvSpPr>
          <p:cNvPr id="9" name="Rectangle 2"/>
          <p:cNvSpPr txBox="1">
            <a:spLocks noChangeArrowheads="1"/>
          </p:cNvSpPr>
          <p:nvPr/>
        </p:nvSpPr>
        <p:spPr>
          <a:xfrm>
            <a:off x="990600" y="2"/>
            <a:ext cx="8153400" cy="457199"/>
          </a:xfrm>
          <a:prstGeom prst="rect">
            <a:avLst/>
          </a:prstGeom>
          <a:solidFill>
            <a:srgbClr val="7030A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b="1" dirty="0" smtClean="0">
                <a:solidFill>
                  <a:srgbClr val="FFFF66"/>
                </a:solidFill>
                <a:latin typeface="Times New Roman" pitchFamily="18" charset="0"/>
                <a:ea typeface="+mj-ea"/>
                <a:cs typeface="Times New Roman" pitchFamily="18" charset="0"/>
              </a:rPr>
              <a:t>INTRODUCTION</a:t>
            </a:r>
            <a:endParaRPr kumimoji="0" lang="en-GB" sz="2400" b="1" i="0" u="none" strike="noStrike" kern="1200" cap="none" spc="0" normalizeH="0" baseline="0" noProof="0" dirty="0" smtClean="0">
              <a:ln>
                <a:noFill/>
              </a:ln>
              <a:solidFill>
                <a:srgbClr val="FFFF66"/>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5" name="Rectangle 2"/>
          <p:cNvSpPr txBox="1">
            <a:spLocks noChangeArrowheads="1"/>
          </p:cNvSpPr>
          <p:nvPr/>
        </p:nvSpPr>
        <p:spPr>
          <a:xfrm>
            <a:off x="-1" y="2"/>
            <a:ext cx="9144001" cy="457199"/>
          </a:xfrm>
          <a:prstGeom prst="rect">
            <a:avLst/>
          </a:prstGeom>
          <a:solidFill>
            <a:srgbClr val="7030A0"/>
          </a:solidFill>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FFFF66"/>
                </a:solidFill>
                <a:effectLst/>
                <a:uLnTx/>
                <a:uFillTx/>
                <a:latin typeface="Times New Roman" pitchFamily="18" charset="0"/>
                <a:ea typeface="+mj-ea"/>
                <a:cs typeface="Times New Roman" pitchFamily="18" charset="0"/>
              </a:rPr>
              <a:t>-Continue</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solidFill>
                  <a:srgbClr val="FFFF00"/>
                </a:solidFill>
              </a:rPr>
              <a:pPr marL="0" lvl="0" indent="0" algn="r" rtl="0">
                <a:spcBef>
                  <a:spcPts val="0"/>
                </a:spcBef>
                <a:spcAft>
                  <a:spcPts val="0"/>
                </a:spcAft>
                <a:buNone/>
              </a:pPr>
              <a:t>4</a:t>
            </a:fld>
            <a:endParaRPr lang="en-US" dirty="0">
              <a:solidFill>
                <a:srgbClr val="FFFF00"/>
              </a:solidFill>
            </a:endParaRPr>
          </a:p>
        </p:txBody>
      </p:sp>
      <p:sp>
        <p:nvSpPr>
          <p:cNvPr id="14" name="Rectangle 13"/>
          <p:cNvSpPr/>
          <p:nvPr/>
        </p:nvSpPr>
        <p:spPr>
          <a:xfrm>
            <a:off x="990600" y="457200"/>
            <a:ext cx="7924800" cy="7140416"/>
          </a:xfrm>
          <a:prstGeom prst="rect">
            <a:avLst/>
          </a:prstGeom>
        </p:spPr>
        <p:txBody>
          <a:bodyPr wrap="square">
            <a:spAutoFit/>
          </a:bodyPr>
          <a:lstStyle/>
          <a:p>
            <a:pPr algn="just">
              <a:buFont typeface="Wingdings" pitchFamily="2" charset="2"/>
              <a:buChar char="Ø"/>
            </a:pPr>
            <a:r>
              <a:rPr lang="en-US" b="1" dirty="0" smtClean="0">
                <a:solidFill>
                  <a:srgbClr val="3333FF"/>
                </a:solidFill>
                <a:latin typeface="Times New Roman" pitchFamily="18" charset="0"/>
                <a:cs typeface="Times New Roman" pitchFamily="18" charset="0"/>
              </a:rPr>
              <a:t>Operation </a:t>
            </a:r>
            <a:r>
              <a:rPr lang="en-US" b="1" dirty="0">
                <a:solidFill>
                  <a:srgbClr val="3333FF"/>
                </a:solidFill>
                <a:latin typeface="Times New Roman" pitchFamily="18" charset="0"/>
                <a:cs typeface="Times New Roman" pitchFamily="18" charset="0"/>
              </a:rPr>
              <a:t>Grade Decay Heat Removal (OGDHR) </a:t>
            </a:r>
            <a:r>
              <a:rPr lang="en-US" b="1" dirty="0" smtClean="0">
                <a:solidFill>
                  <a:srgbClr val="3333FF"/>
                </a:solidFill>
                <a:latin typeface="Times New Roman" pitchFamily="18" charset="0"/>
                <a:cs typeface="Times New Roman" pitchFamily="18" charset="0"/>
              </a:rPr>
              <a:t>system</a:t>
            </a:r>
          </a:p>
          <a:p>
            <a:pPr algn="just"/>
            <a:endParaRPr lang="en-US" b="1" dirty="0">
              <a:latin typeface="Times New Roman" pitchFamily="18" charset="0"/>
              <a:cs typeface="Times New Roman" pitchFamily="18" charset="0"/>
            </a:endParaRPr>
          </a:p>
          <a:p>
            <a:pPr algn="just" defTabSz="274320">
              <a:buFont typeface="Wingdings" pitchFamily="2" charset="2"/>
              <a:buChar char="§"/>
            </a:pPr>
            <a:r>
              <a:rPr lang="en-IN" b="1" dirty="0" smtClean="0">
                <a:solidFill>
                  <a:srgbClr val="3333FF"/>
                </a:solidFill>
                <a:latin typeface="Times New Roman" pitchFamily="18" charset="0"/>
                <a:cs typeface="Times New Roman" pitchFamily="18" charset="0"/>
              </a:rPr>
              <a:t> 	</a:t>
            </a:r>
            <a:r>
              <a:rPr lang="en-IN" sz="1600" b="1" dirty="0" smtClean="0">
                <a:solidFill>
                  <a:srgbClr val="3333FF"/>
                </a:solidFill>
                <a:latin typeface="Times New Roman" pitchFamily="18" charset="0"/>
                <a:cs typeface="Times New Roman" pitchFamily="18" charset="0"/>
              </a:rPr>
              <a:t>Decay heat removal from the reactor core to steam water system through steam   	generators. </a:t>
            </a:r>
          </a:p>
          <a:p>
            <a:pPr algn="just">
              <a:buFont typeface="Wingdings" pitchFamily="2" charset="2"/>
              <a:buChar char="Ø"/>
            </a:pPr>
            <a:endParaRPr lang="en-IN" sz="1600" b="1" dirty="0" smtClean="0">
              <a:solidFill>
                <a:srgbClr val="3333FF"/>
              </a:solidFill>
              <a:latin typeface="Times New Roman" pitchFamily="18" charset="0"/>
              <a:cs typeface="Times New Roman" pitchFamily="18" charset="0"/>
            </a:endParaRPr>
          </a:p>
          <a:p>
            <a:pPr algn="just" defTabSz="274320">
              <a:buFont typeface="Wingdings" pitchFamily="2" charset="2"/>
              <a:buChar char="§"/>
            </a:pPr>
            <a:r>
              <a:rPr lang="en-IN" sz="1600" b="1" dirty="0" smtClean="0">
                <a:solidFill>
                  <a:srgbClr val="3333FF"/>
                </a:solidFill>
                <a:latin typeface="Times New Roman" pitchFamily="18" charset="0"/>
                <a:cs typeface="Times New Roman" pitchFamily="18" charset="0"/>
              </a:rPr>
              <a:t>    Meeting the requirement of bringing down the sodium system temperature at a     	controlled rate.</a:t>
            </a:r>
          </a:p>
          <a:p>
            <a:pPr algn="just">
              <a:buFont typeface="Wingdings" pitchFamily="2" charset="2"/>
              <a:buChar char="Ø"/>
            </a:pPr>
            <a:endParaRPr lang="en-IN" sz="1600" b="1" dirty="0" smtClean="0">
              <a:solidFill>
                <a:srgbClr val="3333FF"/>
              </a:solidFill>
              <a:latin typeface="Times New Roman" pitchFamily="18" charset="0"/>
              <a:cs typeface="Times New Roman" pitchFamily="18" charset="0"/>
            </a:endParaRPr>
          </a:p>
          <a:p>
            <a:pPr algn="just" defTabSz="274320">
              <a:buFont typeface="Wingdings" pitchFamily="2" charset="2"/>
              <a:buChar char="§"/>
            </a:pPr>
            <a:r>
              <a:rPr lang="en-IN" sz="1600" b="1" dirty="0" smtClean="0">
                <a:solidFill>
                  <a:srgbClr val="3333FF"/>
                </a:solidFill>
                <a:latin typeface="Times New Roman" pitchFamily="18" charset="0"/>
                <a:cs typeface="Times New Roman" pitchFamily="18" charset="0"/>
              </a:rPr>
              <a:t>    Maintaining the plant at hot shutdown condition for up to 8 hours and maintaining   	the plant at cold condition at 200 ˚C for longer period to carry out maintenance / fuel 	handling operations. </a:t>
            </a:r>
          </a:p>
          <a:p>
            <a:pPr algn="just"/>
            <a:endParaRPr lang="en-IN" sz="1600" b="1" dirty="0" smtClean="0">
              <a:solidFill>
                <a:srgbClr val="3333FF"/>
              </a:solidFill>
              <a:latin typeface="Times New Roman" pitchFamily="18" charset="0"/>
              <a:cs typeface="Times New Roman" pitchFamily="18" charset="0"/>
            </a:endParaRPr>
          </a:p>
          <a:p>
            <a:pPr algn="just"/>
            <a:endParaRPr lang="en-IN" b="1" dirty="0" smtClean="0">
              <a:solidFill>
                <a:srgbClr val="3333FF"/>
              </a:solidFill>
              <a:latin typeface="Times New Roman" pitchFamily="18" charset="0"/>
              <a:cs typeface="Times New Roman" pitchFamily="18" charset="0"/>
            </a:endParaRPr>
          </a:p>
          <a:p>
            <a:pPr algn="just">
              <a:buFont typeface="Wingdings" pitchFamily="2" charset="2"/>
              <a:buChar char="Ø"/>
            </a:pPr>
            <a:r>
              <a:rPr lang="en-US" b="1" dirty="0" smtClean="0">
                <a:solidFill>
                  <a:srgbClr val="0000FF"/>
                </a:solidFill>
                <a:latin typeface="Times New Roman" pitchFamily="18" charset="0"/>
                <a:cs typeface="Times New Roman" pitchFamily="18" charset="0"/>
              </a:rPr>
              <a:t>Safety Grade Decay Heat Removal (SGDHR) system</a:t>
            </a:r>
          </a:p>
          <a:p>
            <a:pPr algn="just"/>
            <a:endParaRPr lang="en-US" b="1" dirty="0" smtClean="0">
              <a:solidFill>
                <a:srgbClr val="0000FF"/>
              </a:solidFill>
              <a:latin typeface="Times New Roman" pitchFamily="18" charset="0"/>
              <a:cs typeface="Times New Roman" pitchFamily="18" charset="0"/>
            </a:endParaRPr>
          </a:p>
          <a:p>
            <a:pPr algn="just" defTabSz="274320">
              <a:buFont typeface="Wingdings" pitchFamily="2" charset="2"/>
              <a:buChar char="§"/>
            </a:pPr>
            <a:r>
              <a:rPr lang="en-US" dirty="0" smtClean="0"/>
              <a:t>   </a:t>
            </a:r>
            <a:r>
              <a:rPr lang="en-US" sz="1600" b="1" dirty="0" smtClean="0">
                <a:solidFill>
                  <a:srgbClr val="3333FF"/>
                </a:solidFill>
                <a:latin typeface="Times New Roman" pitchFamily="18" charset="0"/>
                <a:cs typeface="Times New Roman" pitchFamily="18" charset="0"/>
              </a:rPr>
              <a:t>Meets all safety </a:t>
            </a:r>
            <a:r>
              <a:rPr lang="en-US" sz="1600" b="1" dirty="0">
                <a:solidFill>
                  <a:srgbClr val="3333FF"/>
                </a:solidFill>
                <a:latin typeface="Times New Roman" pitchFamily="18" charset="0"/>
                <a:cs typeface="Times New Roman" pitchFamily="18" charset="0"/>
              </a:rPr>
              <a:t>aspects and </a:t>
            </a:r>
            <a:r>
              <a:rPr lang="en-US" sz="1600" b="1" dirty="0" smtClean="0">
                <a:solidFill>
                  <a:srgbClr val="3333FF"/>
                </a:solidFill>
                <a:latin typeface="Times New Roman" pitchFamily="18" charset="0"/>
                <a:cs typeface="Times New Roman" pitchFamily="18" charset="0"/>
              </a:rPr>
              <a:t>the decay heat removal </a:t>
            </a:r>
            <a:r>
              <a:rPr lang="en-US" sz="1600" b="1" dirty="0">
                <a:solidFill>
                  <a:srgbClr val="3333FF"/>
                </a:solidFill>
                <a:latin typeface="Times New Roman" pitchFamily="18" charset="0"/>
                <a:cs typeface="Times New Roman" pitchFamily="18" charset="0"/>
              </a:rPr>
              <a:t>relies completely on natural </a:t>
            </a:r>
            <a:r>
              <a:rPr lang="en-US" sz="1600" b="1" dirty="0" smtClean="0">
                <a:solidFill>
                  <a:srgbClr val="3333FF"/>
                </a:solidFill>
                <a:latin typeface="Times New Roman" pitchFamily="18" charset="0"/>
                <a:cs typeface="Times New Roman" pitchFamily="18" charset="0"/>
              </a:rPr>
              <a:t>	circulation </a:t>
            </a:r>
            <a:r>
              <a:rPr lang="en-US" sz="1600" b="1" dirty="0">
                <a:solidFill>
                  <a:srgbClr val="3333FF"/>
                </a:solidFill>
                <a:latin typeface="Times New Roman" pitchFamily="18" charset="0"/>
                <a:cs typeface="Times New Roman" pitchFamily="18" charset="0"/>
              </a:rPr>
              <a:t>of sodium as well as air. </a:t>
            </a:r>
            <a:endParaRPr lang="en-US" sz="1600" b="1" dirty="0" smtClean="0">
              <a:solidFill>
                <a:srgbClr val="3333FF"/>
              </a:solidFill>
              <a:latin typeface="Times New Roman" pitchFamily="18" charset="0"/>
              <a:cs typeface="Times New Roman" pitchFamily="18" charset="0"/>
            </a:endParaRPr>
          </a:p>
          <a:p>
            <a:pPr algn="just"/>
            <a:endParaRPr lang="en-US" sz="1600" b="1" dirty="0" smtClean="0">
              <a:solidFill>
                <a:srgbClr val="3333FF"/>
              </a:solidFill>
              <a:latin typeface="Times New Roman" pitchFamily="18" charset="0"/>
              <a:cs typeface="Times New Roman" pitchFamily="18" charset="0"/>
            </a:endParaRPr>
          </a:p>
          <a:p>
            <a:pPr algn="just" defTabSz="274320">
              <a:buFont typeface="Wingdings" pitchFamily="2" charset="2"/>
              <a:buChar char="§"/>
            </a:pPr>
            <a:r>
              <a:rPr lang="en-US" sz="1600" b="1" dirty="0" smtClean="0">
                <a:solidFill>
                  <a:srgbClr val="3333FF"/>
                </a:solidFill>
                <a:latin typeface="Times New Roman" pitchFamily="18" charset="0"/>
                <a:cs typeface="Times New Roman" pitchFamily="18" charset="0"/>
              </a:rPr>
              <a:t>   The </a:t>
            </a:r>
            <a:r>
              <a:rPr lang="en-US" sz="1600" b="1" dirty="0">
                <a:solidFill>
                  <a:srgbClr val="3333FF"/>
                </a:solidFill>
                <a:latin typeface="Times New Roman" pitchFamily="18" charset="0"/>
                <a:cs typeface="Times New Roman" pitchFamily="18" charset="0"/>
              </a:rPr>
              <a:t>SGDHR system can satisfy all the requirements with respect to those specified in </a:t>
            </a:r>
            <a:r>
              <a:rPr lang="en-US" sz="1600" b="1" dirty="0" smtClean="0">
                <a:solidFill>
                  <a:srgbClr val="3333FF"/>
                </a:solidFill>
                <a:latin typeface="Times New Roman" pitchFamily="18" charset="0"/>
                <a:cs typeface="Times New Roman" pitchFamily="18" charset="0"/>
              </a:rPr>
              <a:t> 	the </a:t>
            </a:r>
            <a:r>
              <a:rPr lang="en-US" sz="1600" b="1" dirty="0">
                <a:solidFill>
                  <a:srgbClr val="3333FF"/>
                </a:solidFill>
                <a:latin typeface="Times New Roman" pitchFamily="18" charset="0"/>
                <a:cs typeface="Times New Roman" pitchFamily="18" charset="0"/>
              </a:rPr>
              <a:t>safety criteria for </a:t>
            </a:r>
            <a:r>
              <a:rPr lang="en-US" sz="1600" b="1" dirty="0" smtClean="0">
                <a:solidFill>
                  <a:srgbClr val="3333FF"/>
                </a:solidFill>
                <a:latin typeface="Times New Roman" pitchFamily="18" charset="0"/>
                <a:cs typeface="Times New Roman" pitchFamily="18" charset="0"/>
              </a:rPr>
              <a:t>defense </a:t>
            </a:r>
            <a:r>
              <a:rPr lang="en-US" sz="1600" b="1" dirty="0">
                <a:solidFill>
                  <a:srgbClr val="3333FF"/>
                </a:solidFill>
                <a:latin typeface="Times New Roman" pitchFamily="18" charset="0"/>
                <a:cs typeface="Times New Roman" pitchFamily="18" charset="0"/>
              </a:rPr>
              <a:t>in depth system credited to multiple levels and systems </a:t>
            </a:r>
            <a:r>
              <a:rPr lang="en-US" sz="1600" b="1" dirty="0" smtClean="0">
                <a:solidFill>
                  <a:srgbClr val="3333FF"/>
                </a:solidFill>
                <a:latin typeface="Times New Roman" pitchFamily="18" charset="0"/>
                <a:cs typeface="Times New Roman" pitchFamily="18" charset="0"/>
              </a:rPr>
              <a:t>	intended </a:t>
            </a:r>
            <a:r>
              <a:rPr lang="en-US" sz="1600" b="1" dirty="0">
                <a:solidFill>
                  <a:srgbClr val="3333FF"/>
                </a:solidFill>
                <a:latin typeface="Times New Roman" pitchFamily="18" charset="0"/>
                <a:cs typeface="Times New Roman" pitchFamily="18" charset="0"/>
              </a:rPr>
              <a:t>for Design Extended Condition (DEC).</a:t>
            </a:r>
            <a:endParaRPr lang="en-US" sz="1600" b="1" dirty="0" smtClean="0">
              <a:solidFill>
                <a:srgbClr val="3333FF"/>
              </a:solidFill>
              <a:latin typeface="Times New Roman" pitchFamily="18" charset="0"/>
              <a:cs typeface="Times New Roman" pitchFamily="18" charset="0"/>
            </a:endParaRPr>
          </a:p>
          <a:p>
            <a:pPr algn="just"/>
            <a:endParaRPr lang="en-IN" b="1" dirty="0" smtClean="0">
              <a:solidFill>
                <a:srgbClr val="3333FF"/>
              </a:solidFill>
              <a:latin typeface="Times New Roman" pitchFamily="18" charset="0"/>
              <a:cs typeface="Times New Roman" pitchFamily="18" charset="0"/>
            </a:endParaRPr>
          </a:p>
          <a:p>
            <a:pPr algn="just">
              <a:buFont typeface="Wingdings" pitchFamily="2" charset="2"/>
              <a:buChar char="§"/>
            </a:pPr>
            <a:endParaRPr lang="en-IN" b="1" dirty="0">
              <a:solidFill>
                <a:srgbClr val="3333FF"/>
              </a:solidFill>
              <a:latin typeface="Times New Roman" pitchFamily="18" charset="0"/>
              <a:cs typeface="Times New Roman" pitchFamily="18" charset="0"/>
            </a:endParaRPr>
          </a:p>
          <a:p>
            <a:pPr algn="just"/>
            <a:endParaRPr lang="en-IN" b="1" dirty="0" smtClean="0">
              <a:solidFill>
                <a:srgbClr val="3333FF"/>
              </a:solidFill>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8" name="Footer Placeholder 4"/>
          <p:cNvSpPr>
            <a:spLocks noGrp="1"/>
          </p:cNvSpPr>
          <p:nvPr>
            <p:ph type="ftr" sz="quarter" idx="11"/>
          </p:nvPr>
        </p:nvSpPr>
        <p:spPr>
          <a:xfrm>
            <a:off x="990600" y="6477000"/>
            <a:ext cx="8153400" cy="381001"/>
          </a:xfrm>
          <a:solidFill>
            <a:srgbClr val="009900"/>
          </a:solidFill>
        </p:spPr>
        <p:txBody>
          <a:bodyPr/>
          <a:lstStyle/>
          <a:p>
            <a:pPr algn="ctr"/>
            <a:r>
              <a:rPr lang="en-US" dirty="0" smtClean="0">
                <a:solidFill>
                  <a:srgbClr val="FFFF66"/>
                </a:solidFill>
              </a:rPr>
              <a:t>International Conference on Fast Reactors and Related Fuel Cycles FR22 (CN-291)</a:t>
            </a:r>
          </a:p>
        </p:txBody>
      </p:sp>
      <p:sp>
        <p:nvSpPr>
          <p:cNvPr id="10" name="Slide Number Placeholder 7"/>
          <p:cNvSpPr txBox="1">
            <a:spLocks/>
          </p:cNvSpPr>
          <p:nvPr/>
        </p:nvSpPr>
        <p:spPr>
          <a:xfrm>
            <a:off x="8766048" y="64579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CA13489A-CE4B-4EC6-8F75-8E7941B6A2AC}" type="slidenum">
              <a:rPr kumimoji="0" lang="en-US" sz="12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 y="2"/>
            <a:ext cx="9144001" cy="457199"/>
          </a:xfrm>
          <a:prstGeom prst="rect">
            <a:avLst/>
          </a:prstGeom>
          <a:solidFill>
            <a:srgbClr val="7030A0"/>
          </a:solidFill>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kern="1200" dirty="0" smtClean="0">
                <a:solidFill>
                  <a:srgbClr val="FFFF66"/>
                </a:solidFill>
                <a:latin typeface="Times New Roman" pitchFamily="18" charset="0"/>
                <a:ea typeface="+mj-ea"/>
                <a:cs typeface="Times New Roman" pitchFamily="18" charset="0"/>
              </a:rPr>
              <a:t>-Continue</a:t>
            </a:r>
            <a:endParaRPr kumimoji="0" lang="en-GB" sz="2400" b="1" i="0" u="none" strike="noStrike" kern="1200" cap="none" spc="0" normalizeH="0" baseline="0" noProof="0" dirty="0" smtClean="0">
              <a:ln>
                <a:noFill/>
              </a:ln>
              <a:solidFill>
                <a:srgbClr val="FFFF66"/>
              </a:solidFill>
              <a:effectLst/>
              <a:uLnTx/>
              <a:uFillTx/>
              <a:latin typeface="Times New Roman" pitchFamily="18" charset="0"/>
              <a:ea typeface="+mj-ea"/>
              <a:cs typeface="Times New Roman" pitchFamily="18" charset="0"/>
            </a:endParaRP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solidFill>
                  <a:srgbClr val="FFFF00"/>
                </a:solidFill>
              </a:rPr>
              <a:pPr marL="0" lvl="0" indent="0" algn="r" rtl="0">
                <a:spcBef>
                  <a:spcPts val="0"/>
                </a:spcBef>
                <a:spcAft>
                  <a:spcPts val="0"/>
                </a:spcAft>
                <a:buNone/>
              </a:pPr>
              <a:t>5</a:t>
            </a:fld>
            <a:endParaRPr lang="en-US" dirty="0">
              <a:solidFill>
                <a:srgbClr val="FFFF00"/>
              </a:solidFill>
            </a:endParaRPr>
          </a:p>
        </p:txBody>
      </p:sp>
      <p:pic>
        <p:nvPicPr>
          <p:cNvPr id="12" name="Picture 11"/>
          <p:cNvPicPr>
            <a:picLocks noChangeAspect="1" noChangeArrowheads="1"/>
          </p:cNvPicPr>
          <p:nvPr/>
        </p:nvPicPr>
        <p:blipFill>
          <a:blip r:embed="rId2"/>
          <a:srcRect/>
          <a:stretch>
            <a:fillRect/>
          </a:stretch>
        </p:blipFill>
        <p:spPr>
          <a:xfrm>
            <a:off x="609600" y="838200"/>
            <a:ext cx="3553231" cy="4495800"/>
          </a:xfrm>
          <a:prstGeom prst="rect">
            <a:avLst/>
          </a:prstGeom>
          <a:noFill/>
        </p:spPr>
      </p:pic>
      <p:sp>
        <p:nvSpPr>
          <p:cNvPr id="13" name="Rectangle 12"/>
          <p:cNvSpPr/>
          <p:nvPr/>
        </p:nvSpPr>
        <p:spPr>
          <a:xfrm>
            <a:off x="609600" y="5410200"/>
            <a:ext cx="3729133" cy="276999"/>
          </a:xfrm>
          <a:prstGeom prst="rect">
            <a:avLst/>
          </a:prstGeom>
        </p:spPr>
        <p:txBody>
          <a:bodyPr wrap="square">
            <a:spAutoFit/>
          </a:bodyPr>
          <a:lstStyle/>
          <a:p>
            <a:r>
              <a:rPr lang="en-US" sz="1200" dirty="0" smtClean="0">
                <a:solidFill>
                  <a:srgbClr val="3333FF"/>
                </a:solidFill>
                <a:latin typeface="Times New Roman" pitchFamily="18" charset="0"/>
                <a:cs typeface="Times New Roman" pitchFamily="18" charset="0"/>
              </a:rPr>
              <a:t>Safety Grade Decay Heat Removal System</a:t>
            </a:r>
            <a:endParaRPr lang="en-US" sz="1200" dirty="0">
              <a:solidFill>
                <a:srgbClr val="3333FF"/>
              </a:solidFill>
              <a:latin typeface="Times New Roman" pitchFamily="18" charset="0"/>
              <a:cs typeface="Times New Roman" pitchFamily="18" charset="0"/>
            </a:endParaRPr>
          </a:p>
        </p:txBody>
      </p:sp>
      <p:sp>
        <p:nvSpPr>
          <p:cNvPr id="15" name="TextBox 14"/>
          <p:cNvSpPr txBox="1"/>
          <p:nvPr/>
        </p:nvSpPr>
        <p:spPr>
          <a:xfrm>
            <a:off x="4191000" y="1219200"/>
            <a:ext cx="4724400" cy="4524315"/>
          </a:xfrm>
          <a:prstGeom prst="rect">
            <a:avLst/>
          </a:prstGeom>
          <a:noFill/>
        </p:spPr>
        <p:txBody>
          <a:bodyPr wrap="square" rtlCol="0">
            <a:spAutoFit/>
          </a:bodyPr>
          <a:lstStyle/>
          <a:p>
            <a:pPr algn="just">
              <a:buFont typeface="Wingdings" pitchFamily="2" charset="2"/>
              <a:buChar char="Ø"/>
            </a:pPr>
            <a:r>
              <a:rPr lang="en-US" dirty="0" smtClean="0">
                <a:solidFill>
                  <a:srgbClr val="3333FF"/>
                </a:solidFill>
                <a:latin typeface="Times New Roman" pitchFamily="18" charset="0"/>
                <a:cs typeface="Times New Roman" pitchFamily="18" charset="0"/>
              </a:rPr>
              <a:t> Due to such a high </a:t>
            </a:r>
            <a:r>
              <a:rPr lang="en-US" dirty="0">
                <a:solidFill>
                  <a:srgbClr val="3333FF"/>
                </a:solidFill>
                <a:latin typeface="Times New Roman" pitchFamily="18" charset="0"/>
                <a:cs typeface="Times New Roman" pitchFamily="18" charset="0"/>
              </a:rPr>
              <a:t>demand on </a:t>
            </a:r>
            <a:r>
              <a:rPr lang="en-US" dirty="0" smtClean="0">
                <a:solidFill>
                  <a:srgbClr val="3333FF"/>
                </a:solidFill>
                <a:latin typeface="Times New Roman" pitchFamily="18" charset="0"/>
                <a:cs typeface="Times New Roman" pitchFamily="18" charset="0"/>
              </a:rPr>
              <a:t>SGDHR, the </a:t>
            </a:r>
            <a:r>
              <a:rPr lang="en-US" dirty="0">
                <a:solidFill>
                  <a:srgbClr val="3333FF"/>
                </a:solidFill>
                <a:latin typeface="Times New Roman" pitchFamily="18" charset="0"/>
                <a:cs typeface="Times New Roman" pitchFamily="18" charset="0"/>
              </a:rPr>
              <a:t>failure of decay heat removal function is highly unlikely to be regarded as Practically Eliminated</a:t>
            </a:r>
            <a:r>
              <a:rPr lang="en-US" dirty="0" smtClean="0">
                <a:solidFill>
                  <a:srgbClr val="3333FF"/>
                </a:solidFill>
                <a:latin typeface="Times New Roman" pitchFamily="18" charset="0"/>
                <a:cs typeface="Times New Roman" pitchFamily="18" charset="0"/>
              </a:rPr>
              <a:t>.</a:t>
            </a:r>
          </a:p>
          <a:p>
            <a:pPr algn="just">
              <a:buFont typeface="Wingdings" pitchFamily="2" charset="2"/>
              <a:buChar char="Ø"/>
            </a:pPr>
            <a:endParaRPr lang="en-US" dirty="0">
              <a:solidFill>
                <a:srgbClr val="3333FF"/>
              </a:solidFill>
              <a:latin typeface="Times New Roman" pitchFamily="18" charset="0"/>
              <a:cs typeface="Times New Roman" pitchFamily="18" charset="0"/>
            </a:endParaRPr>
          </a:p>
          <a:p>
            <a:pPr algn="just">
              <a:buFont typeface="Wingdings" pitchFamily="2" charset="2"/>
              <a:buChar char="Ø"/>
            </a:pPr>
            <a:r>
              <a:rPr lang="en-US" dirty="0" smtClean="0">
                <a:solidFill>
                  <a:srgbClr val="3333FF"/>
                </a:solidFill>
                <a:latin typeface="Times New Roman" pitchFamily="18" charset="0"/>
                <a:cs typeface="Times New Roman" pitchFamily="18" charset="0"/>
              </a:rPr>
              <a:t>To meet these </a:t>
            </a:r>
            <a:r>
              <a:rPr lang="en-US" dirty="0">
                <a:solidFill>
                  <a:srgbClr val="3333FF"/>
                </a:solidFill>
                <a:latin typeface="Times New Roman" pitchFamily="18" charset="0"/>
                <a:cs typeface="Times New Roman" pitchFamily="18" charset="0"/>
              </a:rPr>
              <a:t>safety and reliability aspects, it is envisaged to adopt an additional decay heat removal </a:t>
            </a:r>
            <a:r>
              <a:rPr lang="en-US" dirty="0" smtClean="0">
                <a:solidFill>
                  <a:srgbClr val="3333FF"/>
                </a:solidFill>
                <a:latin typeface="Times New Roman" pitchFamily="18" charset="0"/>
                <a:cs typeface="Times New Roman" pitchFamily="18" charset="0"/>
              </a:rPr>
              <a:t>system which is known as </a:t>
            </a:r>
            <a:r>
              <a:rPr lang="en-US" dirty="0">
                <a:solidFill>
                  <a:srgbClr val="3333FF"/>
                </a:solidFill>
                <a:latin typeface="Times New Roman" pitchFamily="18" charset="0"/>
                <a:cs typeface="Times New Roman" pitchFamily="18" charset="0"/>
              </a:rPr>
              <a:t>Secondary Sodium based Decay Heat Removal System (SSDHRS). </a:t>
            </a:r>
            <a:endParaRPr lang="en-US" dirty="0" smtClean="0">
              <a:solidFill>
                <a:srgbClr val="3333FF"/>
              </a:solidFill>
              <a:latin typeface="Times New Roman" pitchFamily="18" charset="0"/>
              <a:cs typeface="Times New Roman" pitchFamily="18" charset="0"/>
            </a:endParaRPr>
          </a:p>
          <a:p>
            <a:pPr algn="just"/>
            <a:endParaRPr lang="en-US" dirty="0" smtClean="0">
              <a:solidFill>
                <a:srgbClr val="3333FF"/>
              </a:solidFill>
              <a:latin typeface="Times New Roman" pitchFamily="18" charset="0"/>
              <a:cs typeface="Times New Roman" pitchFamily="18" charset="0"/>
            </a:endParaRPr>
          </a:p>
          <a:p>
            <a:pPr algn="just">
              <a:buFont typeface="Wingdings" pitchFamily="2" charset="2"/>
              <a:buChar char="Ø"/>
            </a:pPr>
            <a:r>
              <a:rPr lang="en-US" dirty="0" smtClean="0">
                <a:solidFill>
                  <a:srgbClr val="3333FF"/>
                </a:solidFill>
                <a:latin typeface="Times New Roman" pitchFamily="18" charset="0"/>
                <a:cs typeface="Times New Roman" pitchFamily="18" charset="0"/>
              </a:rPr>
              <a:t>The proposed  SSDHR</a:t>
            </a:r>
            <a:r>
              <a:rPr lang="en-US" b="1" dirty="0" smtClean="0">
                <a:solidFill>
                  <a:srgbClr val="3333FF"/>
                </a:solidFill>
                <a:latin typeface="Times New Roman" pitchFamily="18" charset="0"/>
                <a:cs typeface="Times New Roman" pitchFamily="18" charset="0"/>
              </a:rPr>
              <a:t> </a:t>
            </a:r>
            <a:r>
              <a:rPr lang="en-US" dirty="0" smtClean="0">
                <a:solidFill>
                  <a:srgbClr val="3333FF"/>
                </a:solidFill>
                <a:latin typeface="Times New Roman" pitchFamily="18" charset="0"/>
                <a:cs typeface="Times New Roman" pitchFamily="18" charset="0"/>
              </a:rPr>
              <a:t>system</a:t>
            </a:r>
            <a:r>
              <a:rPr lang="en-US" b="1" dirty="0" smtClean="0">
                <a:solidFill>
                  <a:srgbClr val="3333FF"/>
                </a:solidFill>
                <a:latin typeface="Times New Roman" pitchFamily="18" charset="0"/>
                <a:cs typeface="Times New Roman" pitchFamily="18" charset="0"/>
              </a:rPr>
              <a:t> </a:t>
            </a:r>
            <a:r>
              <a:rPr lang="en-US" dirty="0">
                <a:solidFill>
                  <a:srgbClr val="3333FF"/>
                </a:solidFill>
                <a:latin typeface="Times New Roman" pitchFamily="18" charset="0"/>
                <a:cs typeface="Times New Roman" pitchFamily="18" charset="0"/>
              </a:rPr>
              <a:t>is planned as a forced cooling type of sodium to air heat exchanger (AHX), operating in parallel to steam generators in the secondary sodium main circuit of the reactor</a:t>
            </a:r>
          </a:p>
          <a:p>
            <a:pPr algn="just">
              <a:buFont typeface="Wingdings" pitchFamily="2" charset="2"/>
              <a:buChar char="Ø"/>
            </a:pPr>
            <a:endParaRPr lang="en-US" dirty="0">
              <a:solidFill>
                <a:srgbClr val="3333FF"/>
              </a:solidFill>
              <a:latin typeface="Times New Roman" pitchFamily="18" charset="0"/>
              <a:cs typeface="Times New Roman" pitchFamily="18" charset="0"/>
            </a:endParaRPr>
          </a:p>
        </p:txBody>
      </p:sp>
      <p:sp>
        <p:nvSpPr>
          <p:cNvPr id="9" name="TextBox 8"/>
          <p:cNvSpPr txBox="1"/>
          <p:nvPr/>
        </p:nvSpPr>
        <p:spPr>
          <a:xfrm>
            <a:off x="4114800" y="533400"/>
            <a:ext cx="5029200" cy="369332"/>
          </a:xfrm>
          <a:prstGeom prst="rect">
            <a:avLst/>
          </a:prstGeom>
          <a:noFill/>
        </p:spPr>
        <p:txBody>
          <a:bodyPr wrap="square" rtlCol="0">
            <a:spAutoFit/>
          </a:bodyPr>
          <a:lstStyle/>
          <a:p>
            <a:r>
              <a:rPr lang="en-US" b="1" dirty="0" smtClean="0">
                <a:solidFill>
                  <a:srgbClr val="3333FF"/>
                </a:solidFill>
                <a:latin typeface="Times New Roman" pitchFamily="18" charset="0"/>
                <a:cs typeface="Times New Roman" pitchFamily="18" charset="0"/>
              </a:rPr>
              <a:t>Need for additional decay heat removal system</a:t>
            </a:r>
            <a:endParaRPr lang="en-US" b="1" dirty="0">
              <a:solidFill>
                <a:srgbClr val="3333FF"/>
              </a:solidFill>
              <a:latin typeface="Times New Roman" pitchFamily="18" charset="0"/>
              <a:cs typeface="Times New Roman" pitchFamily="18" charset="0"/>
            </a:endParaRPr>
          </a:p>
        </p:txBody>
      </p:sp>
      <p:sp>
        <p:nvSpPr>
          <p:cNvPr id="11" name="Footer Placeholder 4"/>
          <p:cNvSpPr>
            <a:spLocks noGrp="1"/>
          </p:cNvSpPr>
          <p:nvPr>
            <p:ph type="ftr" sz="quarter" idx="11"/>
          </p:nvPr>
        </p:nvSpPr>
        <p:spPr>
          <a:xfrm>
            <a:off x="990600" y="6477000"/>
            <a:ext cx="8153400" cy="381001"/>
          </a:xfrm>
          <a:solidFill>
            <a:srgbClr val="009900"/>
          </a:solidFill>
        </p:spPr>
        <p:txBody>
          <a:bodyPr/>
          <a:lstStyle/>
          <a:p>
            <a:pPr algn="ctr"/>
            <a:r>
              <a:rPr lang="en-US" dirty="0" smtClean="0">
                <a:solidFill>
                  <a:srgbClr val="FFFF66"/>
                </a:solidFill>
              </a:rPr>
              <a:t>International Conference on Fast Reactors and Related Fuel Cycles FR22 (CN-291)</a:t>
            </a:r>
          </a:p>
        </p:txBody>
      </p:sp>
      <p:sp>
        <p:nvSpPr>
          <p:cNvPr id="14" name="Slide Number Placeholder 7"/>
          <p:cNvSpPr txBox="1">
            <a:spLocks/>
          </p:cNvSpPr>
          <p:nvPr/>
        </p:nvSpPr>
        <p:spPr>
          <a:xfrm>
            <a:off x="8766048" y="64579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CA13489A-CE4B-4EC6-8F75-8E7941B6A2AC}" type="slidenum">
              <a:rPr kumimoji="0" lang="en-US" sz="12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 y="2"/>
            <a:ext cx="9144001" cy="457199"/>
          </a:xfrm>
          <a:prstGeom prst="rect">
            <a:avLst/>
          </a:prstGeom>
          <a:solidFill>
            <a:srgbClr val="7030A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cap="none" spc="0" normalizeH="0" noProof="0" dirty="0" smtClean="0">
                <a:ln>
                  <a:noFill/>
                </a:ln>
                <a:solidFill>
                  <a:srgbClr val="FFFF66"/>
                </a:solidFill>
                <a:effectLst/>
                <a:uLnTx/>
                <a:uFillTx/>
                <a:latin typeface="Times New Roman" pitchFamily="18" charset="0"/>
                <a:ea typeface="+mj-ea"/>
                <a:cs typeface="Times New Roman" pitchFamily="18" charset="0"/>
              </a:rPr>
              <a:t> </a:t>
            </a:r>
            <a:r>
              <a:rPr lang="en-US" sz="2400" b="1" dirty="0" smtClean="0">
                <a:solidFill>
                  <a:srgbClr val="FFFF66"/>
                </a:solidFill>
                <a:latin typeface="Times New Roman" pitchFamily="18" charset="0"/>
                <a:ea typeface="+mj-ea"/>
                <a:cs typeface="Times New Roman" pitchFamily="18" charset="0"/>
              </a:rPr>
              <a:t>TEST SET UP</a:t>
            </a:r>
            <a:endParaRPr kumimoji="0" lang="en-GB" sz="2400" b="1" i="0" u="none" strike="noStrike" kern="1200" cap="none" spc="0" normalizeH="0" baseline="0" noProof="0" dirty="0" smtClean="0">
              <a:ln>
                <a:noFill/>
              </a:ln>
              <a:solidFill>
                <a:srgbClr val="FFFF66"/>
              </a:solidFill>
              <a:effectLst/>
              <a:uLnTx/>
              <a:uFillTx/>
              <a:latin typeface="Times New Roman" pitchFamily="18" charset="0"/>
              <a:ea typeface="+mj-ea"/>
              <a:cs typeface="Times New Roman" pitchFamily="18" charset="0"/>
            </a:endParaRP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solidFill>
                  <a:srgbClr val="FFFF00"/>
                </a:solidFill>
              </a:rPr>
              <a:pPr marL="0" lvl="0" indent="0" algn="r" rtl="0">
                <a:spcBef>
                  <a:spcPts val="0"/>
                </a:spcBef>
                <a:spcAft>
                  <a:spcPts val="0"/>
                </a:spcAft>
                <a:buNone/>
              </a:pPr>
              <a:t>6</a:t>
            </a:fld>
            <a:endParaRPr lang="en-US" dirty="0">
              <a:solidFill>
                <a:srgbClr val="FFFF00"/>
              </a:solidFill>
            </a:endParaRPr>
          </a:p>
        </p:txBody>
      </p:sp>
      <p:pic>
        <p:nvPicPr>
          <p:cNvPr id="11" name="Picture 10" descr="flow sheet sgtf new Model (1).jpg"/>
          <p:cNvPicPr/>
          <p:nvPr/>
        </p:nvPicPr>
        <p:blipFill>
          <a:blip r:embed="rId2" cstate="print"/>
          <a:stretch>
            <a:fillRect/>
          </a:stretch>
        </p:blipFill>
        <p:spPr>
          <a:xfrm>
            <a:off x="1447800" y="685800"/>
            <a:ext cx="6705600" cy="3581400"/>
          </a:xfrm>
          <a:prstGeom prst="rect">
            <a:avLst/>
          </a:prstGeom>
        </p:spPr>
      </p:pic>
      <p:sp>
        <p:nvSpPr>
          <p:cNvPr id="14" name="Rectangle 13"/>
          <p:cNvSpPr/>
          <p:nvPr/>
        </p:nvSpPr>
        <p:spPr>
          <a:xfrm>
            <a:off x="1143000" y="4800600"/>
            <a:ext cx="7620000" cy="1646605"/>
          </a:xfrm>
          <a:prstGeom prst="rect">
            <a:avLst/>
          </a:prstGeom>
        </p:spPr>
        <p:txBody>
          <a:bodyPr wrap="square">
            <a:spAutoFit/>
          </a:bodyPr>
          <a:lstStyle/>
          <a:p>
            <a:pPr marL="347663" indent="-347663" algn="just" defTabSz="882650">
              <a:lnSpc>
                <a:spcPct val="90000"/>
              </a:lnSpc>
              <a:spcBef>
                <a:spcPts val="1200"/>
              </a:spcBef>
              <a:buSzPct val="80000"/>
              <a:buFont typeface="Wingdings" pitchFamily="2" charset="2"/>
              <a:buChar char="v"/>
            </a:pPr>
            <a:r>
              <a:rPr lang="en-US" dirty="0" smtClean="0">
                <a:solidFill>
                  <a:srgbClr val="3333FF"/>
                </a:solidFill>
                <a:latin typeface="Times New Roman" pitchFamily="18" charset="0"/>
                <a:cs typeface="Times New Roman" pitchFamily="18" charset="0"/>
              </a:rPr>
              <a:t>A 2 MWt capacity Sodium to Air heat exchanger (AHX) is in parallel to Steam Generator (SG) of 5.5 MWt capacity. </a:t>
            </a:r>
          </a:p>
          <a:p>
            <a:pPr marL="347663" indent="-347663" algn="just" defTabSz="882650">
              <a:lnSpc>
                <a:spcPct val="90000"/>
              </a:lnSpc>
              <a:spcBef>
                <a:spcPts val="1200"/>
              </a:spcBef>
              <a:buSzPct val="80000"/>
              <a:buFont typeface="Wingdings" pitchFamily="2" charset="2"/>
              <a:buChar char="v"/>
            </a:pPr>
            <a:r>
              <a:rPr lang="en-US" dirty="0" smtClean="0">
                <a:solidFill>
                  <a:srgbClr val="3333FF"/>
                </a:solidFill>
                <a:latin typeface="Times New Roman" pitchFamily="18" charset="0"/>
                <a:cs typeface="Times New Roman" pitchFamily="18" charset="0"/>
              </a:rPr>
              <a:t>The heat source of the facility is furnace oil fired heater which heats sodium to the desired temperature. </a:t>
            </a:r>
          </a:p>
          <a:p>
            <a:pPr marL="347663" indent="-347663" algn="just" defTabSz="882650">
              <a:lnSpc>
                <a:spcPct val="90000"/>
              </a:lnSpc>
              <a:spcBef>
                <a:spcPts val="1200"/>
              </a:spcBef>
              <a:buSzPct val="80000"/>
              <a:buFont typeface="Wingdings" pitchFamily="2" charset="2"/>
              <a:buChar char="v"/>
            </a:pPr>
            <a:r>
              <a:rPr lang="en-US" dirty="0" smtClean="0">
                <a:solidFill>
                  <a:srgbClr val="3333FF"/>
                </a:solidFill>
                <a:latin typeface="Times New Roman" pitchFamily="18" charset="0"/>
                <a:cs typeface="Times New Roman" pitchFamily="18" charset="0"/>
              </a:rPr>
              <a:t>A 170 m</a:t>
            </a:r>
            <a:r>
              <a:rPr lang="en-US" baseline="30000" dirty="0" smtClean="0">
                <a:solidFill>
                  <a:srgbClr val="3333FF"/>
                </a:solidFill>
                <a:latin typeface="Times New Roman" pitchFamily="18" charset="0"/>
                <a:cs typeface="Times New Roman" pitchFamily="18" charset="0"/>
              </a:rPr>
              <a:t>3</a:t>
            </a:r>
            <a:r>
              <a:rPr lang="en-US" dirty="0" smtClean="0">
                <a:solidFill>
                  <a:srgbClr val="3333FF"/>
                </a:solidFill>
                <a:latin typeface="Times New Roman" pitchFamily="18" charset="0"/>
                <a:cs typeface="Times New Roman" pitchFamily="18" charset="0"/>
              </a:rPr>
              <a:t>/h Electromagnetic pump (ALIP) is used for circulation of sodium.</a:t>
            </a:r>
          </a:p>
        </p:txBody>
      </p:sp>
      <p:sp>
        <p:nvSpPr>
          <p:cNvPr id="9" name="Footer Placeholder 4"/>
          <p:cNvSpPr>
            <a:spLocks noGrp="1"/>
          </p:cNvSpPr>
          <p:nvPr>
            <p:ph type="ftr" sz="quarter" idx="11"/>
          </p:nvPr>
        </p:nvSpPr>
        <p:spPr>
          <a:xfrm>
            <a:off x="990600" y="6477000"/>
            <a:ext cx="8153400" cy="381001"/>
          </a:xfrm>
          <a:solidFill>
            <a:srgbClr val="009900"/>
          </a:solidFill>
        </p:spPr>
        <p:txBody>
          <a:bodyPr/>
          <a:lstStyle/>
          <a:p>
            <a:pPr algn="ctr"/>
            <a:r>
              <a:rPr lang="en-US" dirty="0" smtClean="0">
                <a:solidFill>
                  <a:srgbClr val="FFFF66"/>
                </a:solidFill>
              </a:rPr>
              <a:t>International Conference on Fast Reactors and Related Fuel Cycles FR22 (CN-291)</a:t>
            </a:r>
          </a:p>
        </p:txBody>
      </p:sp>
      <p:sp>
        <p:nvSpPr>
          <p:cNvPr id="12" name="Slide Number Placeholder 7"/>
          <p:cNvSpPr txBox="1">
            <a:spLocks/>
          </p:cNvSpPr>
          <p:nvPr/>
        </p:nvSpPr>
        <p:spPr>
          <a:xfrm>
            <a:off x="8766048" y="64579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CA13489A-CE4B-4EC6-8F75-8E7941B6A2AC}" type="slidenum">
              <a:rPr kumimoji="0" lang="en-US" sz="12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
        <p:nvSpPr>
          <p:cNvPr id="13" name="TextBox 12"/>
          <p:cNvSpPr txBox="1"/>
          <p:nvPr/>
        </p:nvSpPr>
        <p:spPr>
          <a:xfrm>
            <a:off x="3505200" y="4191000"/>
            <a:ext cx="2438400" cy="276999"/>
          </a:xfrm>
          <a:prstGeom prst="rect">
            <a:avLst/>
          </a:prstGeom>
          <a:noFill/>
        </p:spPr>
        <p:txBody>
          <a:bodyPr wrap="square" rtlCol="0">
            <a:spAutoFit/>
          </a:bodyPr>
          <a:lstStyle/>
          <a:p>
            <a:pPr algn="ctr"/>
            <a:r>
              <a:rPr lang="en-US" sz="1200" dirty="0" smtClean="0">
                <a:solidFill>
                  <a:srgbClr val="3333FF"/>
                </a:solidFill>
                <a:latin typeface="Times New Roman" pitchFamily="18" charset="0"/>
                <a:cs typeface="Times New Roman" pitchFamily="18" charset="0"/>
              </a:rPr>
              <a:t>Schematic of test facility</a:t>
            </a:r>
            <a:endParaRPr lang="en-US" sz="1200" dirty="0">
              <a:solidFill>
                <a:srgbClr val="3333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 y="2"/>
            <a:ext cx="9144001" cy="457199"/>
          </a:xfrm>
          <a:prstGeom prst="rect">
            <a:avLst/>
          </a:prstGeom>
          <a:solidFill>
            <a:srgbClr val="7030A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cap="none" spc="0" normalizeH="0" noProof="0" dirty="0" smtClean="0">
                <a:ln>
                  <a:noFill/>
                </a:ln>
                <a:solidFill>
                  <a:srgbClr val="FFFF66"/>
                </a:solidFill>
                <a:effectLst/>
                <a:uLnTx/>
                <a:uFillTx/>
                <a:latin typeface="Times New Roman" pitchFamily="18" charset="0"/>
                <a:ea typeface="+mj-ea"/>
                <a:cs typeface="Times New Roman" pitchFamily="18" charset="0"/>
              </a:rPr>
              <a:t> Brief about AHX</a:t>
            </a:r>
            <a:endParaRPr kumimoji="0" lang="en-GB" sz="2400" b="1" i="0" u="none" strike="noStrike" kern="1200" cap="none" spc="0" normalizeH="0" baseline="0" noProof="0" dirty="0" smtClean="0">
              <a:ln>
                <a:noFill/>
              </a:ln>
              <a:solidFill>
                <a:srgbClr val="FFFF66"/>
              </a:solidFill>
              <a:effectLst/>
              <a:uLnTx/>
              <a:uFillTx/>
              <a:latin typeface="Times New Roman" pitchFamily="18" charset="0"/>
              <a:ea typeface="+mj-ea"/>
              <a:cs typeface="Times New Roman" pitchFamily="18" charset="0"/>
            </a:endParaRP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solidFill>
                  <a:srgbClr val="FFFF00"/>
                </a:solidFill>
              </a:rPr>
              <a:pPr marL="0" lvl="0" indent="0" algn="r" rtl="0">
                <a:spcBef>
                  <a:spcPts val="0"/>
                </a:spcBef>
                <a:spcAft>
                  <a:spcPts val="0"/>
                </a:spcAft>
                <a:buNone/>
              </a:pPr>
              <a:t>7</a:t>
            </a:fld>
            <a:endParaRPr lang="en-US" dirty="0">
              <a:solidFill>
                <a:srgbClr val="FFFF00"/>
              </a:solidFill>
            </a:endParaRPr>
          </a:p>
        </p:txBody>
      </p:sp>
      <p:pic>
        <p:nvPicPr>
          <p:cNvPr id="9" name="Picture 8" descr="C:\Users\Admin\AppData\Local\Microsoft\Windows\Temporary Internet Files\Content.Outlook\8RLBX006\nax1 Model (1) (2).jpg"/>
          <p:cNvPicPr/>
          <p:nvPr/>
        </p:nvPicPr>
        <p:blipFill>
          <a:blip r:embed="rId3" cstate="print"/>
          <a:srcRect/>
          <a:stretch>
            <a:fillRect/>
          </a:stretch>
        </p:blipFill>
        <p:spPr bwMode="auto">
          <a:xfrm>
            <a:off x="5486400" y="533400"/>
            <a:ext cx="3381489" cy="3219450"/>
          </a:xfrm>
          <a:prstGeom prst="rect">
            <a:avLst/>
          </a:prstGeom>
          <a:noFill/>
          <a:ln w="9525">
            <a:noFill/>
            <a:miter lim="800000"/>
            <a:headEnd/>
            <a:tailEnd/>
          </a:ln>
        </p:spPr>
      </p:pic>
      <p:graphicFrame>
        <p:nvGraphicFramePr>
          <p:cNvPr id="13" name="Content Placeholder 12"/>
          <p:cNvGraphicFramePr>
            <a:graphicFrameLocks/>
          </p:cNvGraphicFramePr>
          <p:nvPr/>
        </p:nvGraphicFramePr>
        <p:xfrm>
          <a:off x="1219200" y="1371600"/>
          <a:ext cx="3048000" cy="2128639"/>
        </p:xfrm>
        <a:graphic>
          <a:graphicData uri="http://schemas.openxmlformats.org/drawingml/2006/table">
            <a:tbl>
              <a:tblPr/>
              <a:tblGrid>
                <a:gridCol w="2286000"/>
                <a:gridCol w="762000"/>
              </a:tblGrid>
              <a:tr h="387025">
                <a:tc>
                  <a:txBody>
                    <a:bodyPr/>
                    <a:lstStyle/>
                    <a:p>
                      <a:pPr marL="0" marR="0" algn="ctr">
                        <a:lnSpc>
                          <a:spcPct val="115000"/>
                        </a:lnSpc>
                        <a:spcBef>
                          <a:spcPts val="0"/>
                        </a:spcBef>
                        <a:spcAft>
                          <a:spcPts val="0"/>
                        </a:spcAft>
                        <a:tabLst>
                          <a:tab pos="952500" algn="l"/>
                        </a:tabLst>
                      </a:pPr>
                      <a:r>
                        <a:rPr lang="en-US" sz="1000" b="1" dirty="0" smtClean="0">
                          <a:solidFill>
                            <a:srgbClr val="3333FF"/>
                          </a:solidFill>
                          <a:latin typeface="Times New Roman"/>
                          <a:ea typeface="Calibri"/>
                          <a:cs typeface="Times New Roman"/>
                        </a:rPr>
                        <a:t>Geometrical Parameter</a:t>
                      </a:r>
                      <a:endParaRPr lang="en-US" sz="11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52500" algn="l"/>
                        </a:tabLst>
                      </a:pPr>
                      <a:r>
                        <a:rPr lang="en-US" sz="1000" b="1" dirty="0">
                          <a:solidFill>
                            <a:srgbClr val="3333FF"/>
                          </a:solidFill>
                          <a:latin typeface="Times New Roman"/>
                          <a:ea typeface="Calibri"/>
                          <a:cs typeface="Times New Roman"/>
                        </a:rPr>
                        <a:t>Value</a:t>
                      </a:r>
                      <a:endParaRPr lang="en-US" sz="11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69">
                <a:tc>
                  <a:txBody>
                    <a:bodyPr/>
                    <a:lstStyle/>
                    <a:p>
                      <a:pPr marL="0" marR="0">
                        <a:lnSpc>
                          <a:spcPct val="115000"/>
                        </a:lnSpc>
                        <a:spcBef>
                          <a:spcPts val="0"/>
                        </a:spcBef>
                        <a:spcAft>
                          <a:spcPts val="0"/>
                        </a:spcAft>
                        <a:tabLst>
                          <a:tab pos="952500" algn="l"/>
                        </a:tabLst>
                      </a:pPr>
                      <a:r>
                        <a:rPr lang="en-US" sz="1200" dirty="0">
                          <a:solidFill>
                            <a:srgbClr val="3333FF"/>
                          </a:solidFill>
                          <a:latin typeface="Times New Roman"/>
                          <a:ea typeface="Calibri"/>
                          <a:cs typeface="Times New Roman"/>
                        </a:rPr>
                        <a:t>Tube outside diameter (mm)</a:t>
                      </a:r>
                      <a:endParaRPr lang="en-US" sz="12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952500" algn="l"/>
                        </a:tabLst>
                      </a:pPr>
                      <a:r>
                        <a:rPr lang="en-US" sz="1200" dirty="0">
                          <a:solidFill>
                            <a:srgbClr val="3333FF"/>
                          </a:solidFill>
                          <a:latin typeface="Times New Roman"/>
                          <a:ea typeface="Calibri"/>
                          <a:cs typeface="Times New Roman"/>
                        </a:rPr>
                        <a:t>38.1</a:t>
                      </a:r>
                      <a:endParaRPr lang="en-US" sz="12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69">
                <a:tc>
                  <a:txBody>
                    <a:bodyPr/>
                    <a:lstStyle/>
                    <a:p>
                      <a:pPr marL="0" marR="0">
                        <a:lnSpc>
                          <a:spcPct val="115000"/>
                        </a:lnSpc>
                        <a:spcBef>
                          <a:spcPts val="0"/>
                        </a:spcBef>
                        <a:spcAft>
                          <a:spcPts val="0"/>
                        </a:spcAft>
                        <a:tabLst>
                          <a:tab pos="952500" algn="l"/>
                        </a:tabLst>
                      </a:pPr>
                      <a:r>
                        <a:rPr lang="en-US" sz="1200" dirty="0">
                          <a:solidFill>
                            <a:srgbClr val="3333FF"/>
                          </a:solidFill>
                          <a:latin typeface="Times New Roman"/>
                          <a:ea typeface="Calibri"/>
                          <a:cs typeface="Times New Roman"/>
                        </a:rPr>
                        <a:t>Tube  thickness (mm)</a:t>
                      </a:r>
                      <a:endParaRPr lang="en-US" sz="12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952500" algn="l"/>
                        </a:tabLst>
                      </a:pPr>
                      <a:r>
                        <a:rPr lang="en-US" sz="1200" dirty="0">
                          <a:solidFill>
                            <a:srgbClr val="3333FF"/>
                          </a:solidFill>
                          <a:latin typeface="Times New Roman"/>
                          <a:ea typeface="Calibri"/>
                          <a:cs typeface="Times New Roman"/>
                        </a:rPr>
                        <a:t>2.6</a:t>
                      </a:r>
                      <a:endParaRPr lang="en-US" sz="12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69">
                <a:tc>
                  <a:txBody>
                    <a:bodyPr/>
                    <a:lstStyle/>
                    <a:p>
                      <a:pPr marL="0" marR="0">
                        <a:lnSpc>
                          <a:spcPct val="115000"/>
                        </a:lnSpc>
                        <a:spcBef>
                          <a:spcPts val="0"/>
                        </a:spcBef>
                        <a:spcAft>
                          <a:spcPts val="0"/>
                        </a:spcAft>
                        <a:tabLst>
                          <a:tab pos="952500" algn="l"/>
                        </a:tabLst>
                      </a:pPr>
                      <a:r>
                        <a:rPr lang="en-US" sz="1200" dirty="0">
                          <a:solidFill>
                            <a:srgbClr val="3333FF"/>
                          </a:solidFill>
                          <a:latin typeface="Times New Roman"/>
                          <a:ea typeface="Calibri"/>
                          <a:cs typeface="Times New Roman"/>
                        </a:rPr>
                        <a:t>Fin outside diameter (mm)</a:t>
                      </a:r>
                      <a:endParaRPr lang="en-US" sz="12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952500" algn="l"/>
                        </a:tabLst>
                      </a:pPr>
                      <a:r>
                        <a:rPr lang="en-US" sz="1200" dirty="0">
                          <a:solidFill>
                            <a:srgbClr val="3333FF"/>
                          </a:solidFill>
                          <a:latin typeface="Times New Roman"/>
                          <a:ea typeface="Calibri"/>
                          <a:cs typeface="Times New Roman"/>
                        </a:rPr>
                        <a:t>64.1</a:t>
                      </a:r>
                      <a:endParaRPr lang="en-US" sz="12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69">
                <a:tc>
                  <a:txBody>
                    <a:bodyPr/>
                    <a:lstStyle/>
                    <a:p>
                      <a:pPr marL="0" marR="0">
                        <a:lnSpc>
                          <a:spcPct val="115000"/>
                        </a:lnSpc>
                        <a:spcBef>
                          <a:spcPts val="0"/>
                        </a:spcBef>
                        <a:spcAft>
                          <a:spcPts val="0"/>
                        </a:spcAft>
                        <a:tabLst>
                          <a:tab pos="952500" algn="l"/>
                        </a:tabLst>
                      </a:pPr>
                      <a:r>
                        <a:rPr lang="en-US" sz="1200" dirty="0">
                          <a:solidFill>
                            <a:srgbClr val="3333FF"/>
                          </a:solidFill>
                          <a:latin typeface="Times New Roman"/>
                          <a:ea typeface="Calibri"/>
                          <a:cs typeface="Times New Roman"/>
                        </a:rPr>
                        <a:t>Fin height (mm)</a:t>
                      </a:r>
                      <a:endParaRPr lang="en-US" sz="12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952500" algn="l"/>
                        </a:tabLst>
                      </a:pPr>
                      <a:r>
                        <a:rPr lang="en-US" sz="1200" dirty="0">
                          <a:solidFill>
                            <a:srgbClr val="3333FF"/>
                          </a:solidFill>
                          <a:latin typeface="Times New Roman"/>
                          <a:ea typeface="Calibri"/>
                          <a:cs typeface="Times New Roman"/>
                        </a:rPr>
                        <a:t>12.5</a:t>
                      </a:r>
                      <a:endParaRPr lang="en-US" sz="12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69">
                <a:tc>
                  <a:txBody>
                    <a:bodyPr/>
                    <a:lstStyle/>
                    <a:p>
                      <a:pPr marL="0" marR="0">
                        <a:lnSpc>
                          <a:spcPct val="115000"/>
                        </a:lnSpc>
                        <a:spcBef>
                          <a:spcPts val="0"/>
                        </a:spcBef>
                        <a:spcAft>
                          <a:spcPts val="0"/>
                        </a:spcAft>
                        <a:tabLst>
                          <a:tab pos="952500" algn="l"/>
                        </a:tabLst>
                      </a:pPr>
                      <a:r>
                        <a:rPr lang="en-US" sz="1200" dirty="0">
                          <a:solidFill>
                            <a:srgbClr val="3333FF"/>
                          </a:solidFill>
                          <a:latin typeface="Times New Roman"/>
                          <a:ea typeface="Calibri"/>
                          <a:cs typeface="Times New Roman"/>
                        </a:rPr>
                        <a:t>Fin thickness (mm)</a:t>
                      </a:r>
                      <a:endParaRPr lang="en-US" sz="12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952500" algn="l"/>
                        </a:tabLst>
                      </a:pPr>
                      <a:r>
                        <a:rPr lang="en-US" sz="1200" dirty="0">
                          <a:solidFill>
                            <a:srgbClr val="3333FF"/>
                          </a:solidFill>
                          <a:latin typeface="Times New Roman"/>
                          <a:ea typeface="Calibri"/>
                          <a:cs typeface="Times New Roman"/>
                        </a:rPr>
                        <a:t>1.22</a:t>
                      </a:r>
                      <a:endParaRPr lang="en-US" sz="12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69">
                <a:tc>
                  <a:txBody>
                    <a:bodyPr/>
                    <a:lstStyle/>
                    <a:p>
                      <a:pPr marL="0" marR="0">
                        <a:lnSpc>
                          <a:spcPct val="115000"/>
                        </a:lnSpc>
                        <a:spcBef>
                          <a:spcPts val="0"/>
                        </a:spcBef>
                        <a:spcAft>
                          <a:spcPts val="0"/>
                        </a:spcAft>
                        <a:tabLst>
                          <a:tab pos="952500" algn="l"/>
                        </a:tabLst>
                      </a:pPr>
                      <a:r>
                        <a:rPr lang="en-US" sz="1200" dirty="0">
                          <a:solidFill>
                            <a:srgbClr val="3333FF"/>
                          </a:solidFill>
                          <a:latin typeface="Times New Roman"/>
                          <a:ea typeface="Calibri"/>
                          <a:cs typeface="Times New Roman"/>
                        </a:rPr>
                        <a:t>Transverse pitch (mm)</a:t>
                      </a:r>
                      <a:endParaRPr lang="en-US" sz="12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952500" algn="l"/>
                        </a:tabLst>
                      </a:pPr>
                      <a:r>
                        <a:rPr lang="en-US" sz="1200" dirty="0">
                          <a:solidFill>
                            <a:srgbClr val="3333FF"/>
                          </a:solidFill>
                          <a:latin typeface="Times New Roman"/>
                          <a:ea typeface="Calibri"/>
                          <a:cs typeface="Times New Roman"/>
                        </a:rPr>
                        <a:t>85 </a:t>
                      </a:r>
                      <a:endParaRPr lang="en-US" sz="1200" dirty="0">
                        <a:solidFill>
                          <a:srgbClr val="3333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Rectangle 14"/>
          <p:cNvSpPr/>
          <p:nvPr/>
        </p:nvSpPr>
        <p:spPr>
          <a:xfrm>
            <a:off x="1219200" y="914400"/>
            <a:ext cx="3175869" cy="369332"/>
          </a:xfrm>
          <a:prstGeom prst="rect">
            <a:avLst/>
          </a:prstGeom>
        </p:spPr>
        <p:txBody>
          <a:bodyPr wrap="none">
            <a:spAutoFit/>
          </a:bodyPr>
          <a:lstStyle/>
          <a:p>
            <a:pPr algn="ctr" eaLnBrk="0" hangingPunct="0"/>
            <a:r>
              <a:rPr lang="en-US" dirty="0" smtClean="0">
                <a:solidFill>
                  <a:srgbClr val="3333FF"/>
                </a:solidFill>
                <a:latin typeface="Times New Roman" pitchFamily="18" charset="0"/>
                <a:ea typeface="Calibri" pitchFamily="34" charset="0"/>
                <a:cs typeface="Times New Roman" pitchFamily="18" charset="0"/>
              </a:rPr>
              <a:t>Table 1 Model AHX design data</a:t>
            </a:r>
            <a:endParaRPr lang="en-US" dirty="0">
              <a:solidFill>
                <a:srgbClr val="3333FF"/>
              </a:solidFill>
              <a:ea typeface="Calibri" pitchFamily="34" charset="0"/>
              <a:cs typeface="Times New Roman" pitchFamily="18" charset="0"/>
            </a:endParaRPr>
          </a:p>
        </p:txBody>
      </p:sp>
      <p:sp>
        <p:nvSpPr>
          <p:cNvPr id="16" name="Rectangle 15"/>
          <p:cNvSpPr/>
          <p:nvPr/>
        </p:nvSpPr>
        <p:spPr>
          <a:xfrm>
            <a:off x="5562600" y="3810001"/>
            <a:ext cx="3352800" cy="276999"/>
          </a:xfrm>
          <a:prstGeom prst="rect">
            <a:avLst/>
          </a:prstGeom>
        </p:spPr>
        <p:txBody>
          <a:bodyPr wrap="square">
            <a:spAutoFit/>
          </a:bodyPr>
          <a:lstStyle/>
          <a:p>
            <a:pPr lvl="0" fontAlgn="base">
              <a:spcBef>
                <a:spcPct val="0"/>
              </a:spcBef>
              <a:spcAft>
                <a:spcPct val="0"/>
              </a:spcAft>
              <a:tabLst>
                <a:tab pos="1752600" algn="l"/>
              </a:tabLst>
            </a:pPr>
            <a:r>
              <a:rPr lang="en-US" sz="1200" dirty="0" smtClean="0">
                <a:solidFill>
                  <a:srgbClr val="3333FF"/>
                </a:solidFill>
                <a:latin typeface="Times New Roman" pitchFamily="18" charset="0"/>
                <a:ea typeface="Calibri" charset="0"/>
                <a:cs typeface="Times New Roman" pitchFamily="18" charset="0"/>
              </a:rPr>
              <a:t>Schematic of sodium to air heat exchanger (AHX)</a:t>
            </a:r>
            <a:endParaRPr lang="en-US" sz="1200" dirty="0" smtClean="0">
              <a:solidFill>
                <a:srgbClr val="3333FF"/>
              </a:solidFill>
              <a:latin typeface="Arial" pitchFamily="34" charset="0"/>
              <a:cs typeface="Arial" pitchFamily="34" charset="0"/>
            </a:endParaRPr>
          </a:p>
        </p:txBody>
      </p:sp>
      <p:sp>
        <p:nvSpPr>
          <p:cNvPr id="17" name="Rectangle 16"/>
          <p:cNvSpPr/>
          <p:nvPr/>
        </p:nvSpPr>
        <p:spPr>
          <a:xfrm>
            <a:off x="990600" y="4267200"/>
            <a:ext cx="7924800" cy="2031325"/>
          </a:xfrm>
          <a:prstGeom prst="rect">
            <a:avLst/>
          </a:prstGeom>
        </p:spPr>
        <p:txBody>
          <a:bodyPr wrap="square">
            <a:spAutoFit/>
          </a:bodyPr>
          <a:lstStyle/>
          <a:p>
            <a:pPr defTabSz="274320">
              <a:buFont typeface="Wingdings" pitchFamily="2" charset="2"/>
              <a:buChar char="Ø"/>
            </a:pPr>
            <a:r>
              <a:rPr lang="en-GB" dirty="0" smtClean="0">
                <a:solidFill>
                  <a:srgbClr val="3333FF"/>
                </a:solidFill>
                <a:latin typeface="Times New Roman" pitchFamily="18" charset="0"/>
                <a:cs typeface="Times New Roman" pitchFamily="18" charset="0"/>
              </a:rPr>
              <a:t>  AHX is a cross flow heat exchanger with sodium on the tube side and air in cross 	flow across finned tubes.</a:t>
            </a:r>
          </a:p>
          <a:p>
            <a:endParaRPr lang="en-GB" dirty="0" smtClean="0">
              <a:solidFill>
                <a:srgbClr val="3333FF"/>
              </a:solidFill>
              <a:latin typeface="Times New Roman" pitchFamily="18" charset="0"/>
              <a:cs typeface="Times New Roman" pitchFamily="18" charset="0"/>
            </a:endParaRPr>
          </a:p>
          <a:p>
            <a:pPr>
              <a:buFont typeface="Wingdings" pitchFamily="2" charset="2"/>
              <a:buChar char="Ø"/>
            </a:pPr>
            <a:r>
              <a:rPr lang="en-US" dirty="0" smtClean="0">
                <a:solidFill>
                  <a:srgbClr val="3333FF"/>
                </a:solidFill>
                <a:latin typeface="Times New Roman" pitchFamily="18" charset="0"/>
                <a:cs typeface="Times New Roman" pitchFamily="18" charset="0"/>
              </a:rPr>
              <a:t>  Sodium and air circulation through AHX is by forced circulation.</a:t>
            </a:r>
          </a:p>
          <a:p>
            <a:endParaRPr lang="en-US" dirty="0" smtClean="0">
              <a:solidFill>
                <a:srgbClr val="3333FF"/>
              </a:solidFill>
              <a:latin typeface="Times New Roman" pitchFamily="18" charset="0"/>
              <a:cs typeface="Times New Roman" pitchFamily="18" charset="0"/>
            </a:endParaRPr>
          </a:p>
          <a:p>
            <a:pPr defTabSz="274320">
              <a:buFont typeface="Wingdings" pitchFamily="2" charset="2"/>
              <a:buChar char="Ø"/>
            </a:pPr>
            <a:r>
              <a:rPr lang="en-US" dirty="0" smtClean="0">
                <a:solidFill>
                  <a:srgbClr val="3333FF"/>
                </a:solidFill>
                <a:latin typeface="Times New Roman" pitchFamily="18" charset="0"/>
                <a:cs typeface="Times New Roman" pitchFamily="18" charset="0"/>
              </a:rPr>
              <a:t>  The heat transfer from the sodium to air involves multiple resistances, viz., from 	tube to fin and fin to air and directly from tube to air. </a:t>
            </a:r>
          </a:p>
        </p:txBody>
      </p:sp>
      <p:sp>
        <p:nvSpPr>
          <p:cNvPr id="18" name="Footer Placeholder 4"/>
          <p:cNvSpPr>
            <a:spLocks noGrp="1"/>
          </p:cNvSpPr>
          <p:nvPr>
            <p:ph type="ftr" sz="quarter" idx="11"/>
          </p:nvPr>
        </p:nvSpPr>
        <p:spPr>
          <a:xfrm>
            <a:off x="990600" y="6477000"/>
            <a:ext cx="8153400" cy="381001"/>
          </a:xfrm>
          <a:solidFill>
            <a:srgbClr val="009900"/>
          </a:solidFill>
        </p:spPr>
        <p:txBody>
          <a:bodyPr/>
          <a:lstStyle/>
          <a:p>
            <a:pPr algn="ctr"/>
            <a:r>
              <a:rPr lang="en-US" dirty="0" smtClean="0">
                <a:solidFill>
                  <a:srgbClr val="FFFF66"/>
                </a:solidFill>
              </a:rPr>
              <a:t>International Conference on Fast Reactors and Related Fuel Cycles FR22 (CN-291)</a:t>
            </a:r>
          </a:p>
        </p:txBody>
      </p:sp>
      <p:sp>
        <p:nvSpPr>
          <p:cNvPr id="19" name="Slide Number Placeholder 7"/>
          <p:cNvSpPr txBox="1">
            <a:spLocks/>
          </p:cNvSpPr>
          <p:nvPr/>
        </p:nvSpPr>
        <p:spPr>
          <a:xfrm>
            <a:off x="8766048" y="64579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CA13489A-CE4B-4EC6-8F75-8E7941B6A2AC}" type="slidenum">
              <a:rPr kumimoji="0" lang="en-US" sz="12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 y="2"/>
            <a:ext cx="9144001" cy="457199"/>
          </a:xfrm>
          <a:prstGeom prst="rect">
            <a:avLst/>
          </a:prstGeom>
          <a:solidFill>
            <a:srgbClr val="7030A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cap="none" spc="0" normalizeH="0" noProof="0" dirty="0" smtClean="0">
                <a:ln>
                  <a:noFill/>
                </a:ln>
                <a:solidFill>
                  <a:srgbClr val="FFFF66"/>
                </a:solidFill>
                <a:effectLst/>
                <a:uLnTx/>
                <a:uFillTx/>
                <a:latin typeface="Times New Roman" pitchFamily="18" charset="0"/>
                <a:ea typeface="+mj-ea"/>
                <a:cs typeface="Times New Roman" pitchFamily="18" charset="0"/>
              </a:rPr>
              <a:t> </a:t>
            </a:r>
            <a:r>
              <a:rPr lang="en-US" sz="2400" b="1" dirty="0" smtClean="0">
                <a:solidFill>
                  <a:srgbClr val="FFFF66"/>
                </a:solidFill>
                <a:latin typeface="Times New Roman" pitchFamily="18" charset="0"/>
                <a:ea typeface="+mj-ea"/>
                <a:cs typeface="Times New Roman" pitchFamily="18" charset="0"/>
              </a:rPr>
              <a:t>E</a:t>
            </a:r>
            <a:r>
              <a:rPr kumimoji="0" lang="en-US" sz="2400" b="1" i="0" u="none" strike="noStrike" cap="none" spc="0" normalizeH="0" noProof="0" dirty="0" smtClean="0">
                <a:ln>
                  <a:noFill/>
                </a:ln>
                <a:solidFill>
                  <a:srgbClr val="FFFF66"/>
                </a:solidFill>
                <a:effectLst/>
                <a:uLnTx/>
                <a:uFillTx/>
                <a:latin typeface="Times New Roman" pitchFamily="18" charset="0"/>
                <a:ea typeface="+mj-ea"/>
                <a:cs typeface="Times New Roman" pitchFamily="18" charset="0"/>
              </a:rPr>
              <a:t>XPERIMENT</a:t>
            </a:r>
            <a:endParaRPr kumimoji="0" lang="en-GB" sz="2400" b="1" i="0" u="none" strike="noStrike" kern="1200" cap="none" spc="0" normalizeH="0" baseline="0" noProof="0" dirty="0" smtClean="0">
              <a:ln>
                <a:noFill/>
              </a:ln>
              <a:solidFill>
                <a:srgbClr val="FFFF66"/>
              </a:solidFill>
              <a:effectLst/>
              <a:uLnTx/>
              <a:uFillTx/>
              <a:latin typeface="Times New Roman" pitchFamily="18" charset="0"/>
              <a:ea typeface="+mj-ea"/>
              <a:cs typeface="Times New Roman" pitchFamily="18" charset="0"/>
            </a:endParaRP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solidFill>
                  <a:srgbClr val="FFFF00"/>
                </a:solidFill>
              </a:rPr>
              <a:pPr marL="0" lvl="0" indent="0" algn="r" rtl="0">
                <a:spcBef>
                  <a:spcPts val="0"/>
                </a:spcBef>
                <a:spcAft>
                  <a:spcPts val="0"/>
                </a:spcAft>
                <a:buNone/>
              </a:pPr>
              <a:t>8</a:t>
            </a:fld>
            <a:endParaRPr lang="en-US" dirty="0">
              <a:solidFill>
                <a:srgbClr val="FFFF00"/>
              </a:solidFill>
            </a:endParaRPr>
          </a:p>
        </p:txBody>
      </p:sp>
      <p:sp>
        <p:nvSpPr>
          <p:cNvPr id="12" name="TextBox 11"/>
          <p:cNvSpPr txBox="1"/>
          <p:nvPr/>
        </p:nvSpPr>
        <p:spPr>
          <a:xfrm>
            <a:off x="1143000" y="533400"/>
            <a:ext cx="8001000" cy="2616101"/>
          </a:xfrm>
          <a:prstGeom prst="rect">
            <a:avLst/>
          </a:prstGeom>
          <a:noFill/>
        </p:spPr>
        <p:txBody>
          <a:bodyPr wrap="square" rtlCol="0">
            <a:spAutoFit/>
          </a:bodyPr>
          <a:lstStyle/>
          <a:p>
            <a:pPr algn="just"/>
            <a:endParaRPr lang="en-US" sz="2000" b="1" dirty="0" smtClean="0">
              <a:solidFill>
                <a:srgbClr val="3333FF"/>
              </a:solidFill>
              <a:latin typeface="Times New Roman" pitchFamily="18" charset="0"/>
              <a:cs typeface="Times New Roman" pitchFamily="18" charset="0"/>
            </a:endParaRPr>
          </a:p>
          <a:p>
            <a:pPr algn="just"/>
            <a:endParaRPr lang="en-US" dirty="0" smtClean="0">
              <a:solidFill>
                <a:srgbClr val="3333FF"/>
              </a:solidFill>
            </a:endParaRPr>
          </a:p>
          <a:p>
            <a:pPr algn="just"/>
            <a:r>
              <a:rPr lang="en-US" dirty="0" smtClean="0">
                <a:solidFill>
                  <a:srgbClr val="3333FF"/>
                </a:solidFill>
              </a:rPr>
              <a:t> </a:t>
            </a:r>
          </a:p>
          <a:p>
            <a:pPr algn="just"/>
            <a:r>
              <a:rPr lang="en-US" dirty="0" smtClean="0">
                <a:solidFill>
                  <a:srgbClr val="3333FF"/>
                </a:solidFill>
              </a:rPr>
              <a:t>  (i)     </a:t>
            </a:r>
            <a:r>
              <a:rPr lang="en-US" dirty="0" smtClean="0">
                <a:solidFill>
                  <a:srgbClr val="3333FF"/>
                </a:solidFill>
                <a:latin typeface="Times New Roman" pitchFamily="18" charset="0"/>
                <a:cs typeface="Times New Roman" pitchFamily="18" charset="0"/>
              </a:rPr>
              <a:t>Maintaining hot shutdown condition at various temperatures.</a:t>
            </a:r>
          </a:p>
          <a:p>
            <a:pPr algn="just"/>
            <a:r>
              <a:rPr lang="en-US" dirty="0" smtClean="0">
                <a:solidFill>
                  <a:srgbClr val="3333FF"/>
                </a:solidFill>
                <a:latin typeface="Times New Roman" pitchFamily="18" charset="0"/>
                <a:cs typeface="Times New Roman" pitchFamily="18" charset="0"/>
              </a:rPr>
              <a:t> </a:t>
            </a:r>
          </a:p>
          <a:p>
            <a:pPr algn="just"/>
            <a:r>
              <a:rPr lang="en-US" dirty="0" smtClean="0">
                <a:solidFill>
                  <a:srgbClr val="3333FF"/>
                </a:solidFill>
                <a:latin typeface="Times New Roman" pitchFamily="18" charset="0"/>
                <a:cs typeface="Times New Roman" pitchFamily="18" charset="0"/>
              </a:rPr>
              <a:t>  (ii)    Maintaining cold shutdown condition.</a:t>
            </a:r>
          </a:p>
          <a:p>
            <a:pPr algn="just"/>
            <a:r>
              <a:rPr lang="en-US" dirty="0" smtClean="0">
                <a:solidFill>
                  <a:srgbClr val="3333FF"/>
                </a:solidFill>
                <a:latin typeface="Times New Roman" pitchFamily="18" charset="0"/>
                <a:cs typeface="Times New Roman" pitchFamily="18" charset="0"/>
              </a:rPr>
              <a:t> </a:t>
            </a:r>
          </a:p>
          <a:p>
            <a:pPr algn="just" defTabSz="365760"/>
            <a:r>
              <a:rPr lang="en-US" dirty="0" smtClean="0">
                <a:solidFill>
                  <a:srgbClr val="3333FF"/>
                </a:solidFill>
                <a:latin typeface="Times New Roman" pitchFamily="18" charset="0"/>
                <a:cs typeface="Times New Roman" pitchFamily="18" charset="0"/>
              </a:rPr>
              <a:t>  (iii)  Cool down phase following SCRAM replicating the operation grade decay  		    heat removal (OGDHR) deployment.</a:t>
            </a:r>
          </a:p>
        </p:txBody>
      </p:sp>
      <p:sp>
        <p:nvSpPr>
          <p:cNvPr id="11" name="Footer Placeholder 4"/>
          <p:cNvSpPr>
            <a:spLocks noGrp="1"/>
          </p:cNvSpPr>
          <p:nvPr>
            <p:ph type="ftr" sz="quarter" idx="11"/>
          </p:nvPr>
        </p:nvSpPr>
        <p:spPr>
          <a:xfrm>
            <a:off x="990600" y="6477000"/>
            <a:ext cx="8153400" cy="381001"/>
          </a:xfrm>
          <a:solidFill>
            <a:srgbClr val="009900"/>
          </a:solidFill>
        </p:spPr>
        <p:txBody>
          <a:bodyPr/>
          <a:lstStyle/>
          <a:p>
            <a:pPr algn="ctr"/>
            <a:r>
              <a:rPr lang="en-US" dirty="0" smtClean="0">
                <a:solidFill>
                  <a:srgbClr val="FFFF66"/>
                </a:solidFill>
              </a:rPr>
              <a:t>International Conference on Fast Reactors and Related Fuel Cycles FR22 (CN-291)</a:t>
            </a:r>
          </a:p>
        </p:txBody>
      </p:sp>
      <p:sp>
        <p:nvSpPr>
          <p:cNvPr id="13" name="Slide Number Placeholder 7"/>
          <p:cNvSpPr txBox="1">
            <a:spLocks/>
          </p:cNvSpPr>
          <p:nvPr/>
        </p:nvSpPr>
        <p:spPr>
          <a:xfrm>
            <a:off x="8766048" y="64579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CA13489A-CE4B-4EC6-8F75-8E7941B6A2AC}" type="slidenum">
              <a:rPr kumimoji="0" lang="en-US" sz="12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
        <p:nvSpPr>
          <p:cNvPr id="9" name="Rectangle 8"/>
          <p:cNvSpPr/>
          <p:nvPr/>
        </p:nvSpPr>
        <p:spPr>
          <a:xfrm>
            <a:off x="1066800" y="3886200"/>
            <a:ext cx="8077200" cy="2308324"/>
          </a:xfrm>
          <a:prstGeom prst="rect">
            <a:avLst/>
          </a:prstGeom>
        </p:spPr>
        <p:txBody>
          <a:bodyPr wrap="square">
            <a:spAutoFit/>
          </a:bodyPr>
          <a:lstStyle/>
          <a:p>
            <a:pPr algn="just" defTabSz="274320">
              <a:buFont typeface="Wingdings" pitchFamily="2" charset="2"/>
              <a:buChar char="Ø"/>
            </a:pPr>
            <a:r>
              <a:rPr lang="en-US" dirty="0" smtClean="0">
                <a:solidFill>
                  <a:srgbClr val="3333FF"/>
                </a:solidFill>
                <a:latin typeface="Times New Roman" pitchFamily="18" charset="0"/>
                <a:cs typeface="Times New Roman" pitchFamily="18" charset="0"/>
              </a:rPr>
              <a:t>  Decay heat power evolution in the core was simulated by varying the heater power 	of oil fired heater in the facility (representing the decay power evolution in core) 	and controlled cooling of the system was established by varying the heat removed 	by adjusting the air flow rate through AHX.</a:t>
            </a: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a:p>
            <a:pPr lvl="0" algn="just" defTabSz="274320">
              <a:buFont typeface="Wingdings" pitchFamily="2" charset="2"/>
              <a:buChar char="Ø"/>
            </a:pPr>
            <a:r>
              <a:rPr lang="en-US" dirty="0" smtClean="0">
                <a:solidFill>
                  <a:srgbClr val="3333FF"/>
                </a:solidFill>
                <a:latin typeface="Times New Roman" pitchFamily="18" charset="0"/>
                <a:cs typeface="Times New Roman" pitchFamily="18" charset="0"/>
              </a:rPr>
              <a:t> Considering all the constraints, the maximum heat removal capacity is estimated 	as 264 kW (t) for simulating SSDHRS operating conditions in experimental loop.</a:t>
            </a:r>
          </a:p>
          <a:p>
            <a:pPr algn="just">
              <a:buFont typeface="Wingdings" pitchFamily="2" charset="2"/>
              <a:buChar char="Ø"/>
            </a:pPr>
            <a:endParaRPr lang="en-US" dirty="0" smtClean="0">
              <a:solidFill>
                <a:srgbClr val="3333FF"/>
              </a:solidFill>
              <a:latin typeface="Times New Roman" pitchFamily="18" charset="0"/>
              <a:cs typeface="Times New Roman" pitchFamily="18" charset="0"/>
            </a:endParaRPr>
          </a:p>
        </p:txBody>
      </p:sp>
      <p:sp>
        <p:nvSpPr>
          <p:cNvPr id="14" name="Rectangle 13"/>
          <p:cNvSpPr/>
          <p:nvPr/>
        </p:nvSpPr>
        <p:spPr>
          <a:xfrm>
            <a:off x="1143000" y="533401"/>
            <a:ext cx="8001000" cy="707886"/>
          </a:xfrm>
          <a:prstGeom prst="rect">
            <a:avLst/>
          </a:prstGeom>
        </p:spPr>
        <p:txBody>
          <a:bodyPr wrap="square">
            <a:spAutoFit/>
          </a:bodyPr>
          <a:lstStyle/>
          <a:p>
            <a:pPr defTabSz="457200">
              <a:buFont typeface="Wingdings" pitchFamily="2" charset="2"/>
              <a:buChar char="q"/>
            </a:pPr>
            <a:r>
              <a:rPr lang="en-US" sz="2000" dirty="0" smtClean="0">
                <a:solidFill>
                  <a:srgbClr val="3333FF"/>
                </a:solidFill>
                <a:latin typeface="Times New Roman" pitchFamily="18" charset="0"/>
                <a:cs typeface="Times New Roman" pitchFamily="18" charset="0"/>
              </a:rPr>
              <a:t>   </a:t>
            </a:r>
            <a:r>
              <a:rPr lang="en-US" sz="2000" b="1" dirty="0" smtClean="0">
                <a:solidFill>
                  <a:srgbClr val="3333FF"/>
                </a:solidFill>
                <a:latin typeface="Times New Roman" pitchFamily="18" charset="0"/>
                <a:cs typeface="Times New Roman" pitchFamily="18" charset="0"/>
              </a:rPr>
              <a:t>The tests were performed by simulating the three operating phases 	of   SSDHRS;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 y="2"/>
            <a:ext cx="9144001" cy="457199"/>
          </a:xfrm>
          <a:prstGeom prst="rect">
            <a:avLst/>
          </a:prstGeom>
          <a:solidFill>
            <a:srgbClr val="7030A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FFFF66"/>
                </a:solidFill>
                <a:effectLst/>
                <a:uLnTx/>
                <a:uFillTx/>
                <a:latin typeface="Times New Roman" pitchFamily="18" charset="0"/>
                <a:ea typeface="+mj-ea"/>
                <a:cs typeface="Times New Roman" pitchFamily="18" charset="0"/>
              </a:rPr>
              <a:t>EXPERIMENTAL OBSERVATION</a:t>
            </a: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solidFill>
                  <a:srgbClr val="FFFF00"/>
                </a:solidFill>
              </a:rPr>
              <a:pPr marL="0" lvl="0" indent="0" algn="r" rtl="0">
                <a:spcBef>
                  <a:spcPts val="0"/>
                </a:spcBef>
                <a:spcAft>
                  <a:spcPts val="0"/>
                </a:spcAft>
                <a:buNone/>
              </a:pPr>
              <a:t>9</a:t>
            </a:fld>
            <a:endParaRPr lang="en-US" dirty="0">
              <a:solidFill>
                <a:srgbClr val="FFFF00"/>
              </a:solidFill>
            </a:endParaRPr>
          </a:p>
        </p:txBody>
      </p:sp>
      <p:sp>
        <p:nvSpPr>
          <p:cNvPr id="11" name="Rectangle 10"/>
          <p:cNvSpPr/>
          <p:nvPr/>
        </p:nvSpPr>
        <p:spPr>
          <a:xfrm>
            <a:off x="990600" y="533400"/>
            <a:ext cx="5486400" cy="369332"/>
          </a:xfrm>
          <a:prstGeom prst="rect">
            <a:avLst/>
          </a:prstGeom>
        </p:spPr>
        <p:txBody>
          <a:bodyPr wrap="square">
            <a:spAutoFit/>
          </a:bodyPr>
          <a:lstStyle/>
          <a:p>
            <a:pPr lvl="0" algn="just" fontAlgn="base">
              <a:spcBef>
                <a:spcPct val="0"/>
              </a:spcBef>
              <a:spcAft>
                <a:spcPct val="0"/>
              </a:spcAft>
            </a:pPr>
            <a:r>
              <a:rPr lang="en-US" b="1" dirty="0" smtClean="0">
                <a:solidFill>
                  <a:srgbClr val="3333FF"/>
                </a:solidFill>
                <a:latin typeface="Times New Roman" pitchFamily="18" charset="0"/>
                <a:ea typeface="Calibri" pitchFamily="34" charset="0"/>
                <a:cs typeface="Times New Roman" pitchFamily="18" charset="0"/>
              </a:rPr>
              <a:t>Hot shutdown condition at various temperatures</a:t>
            </a:r>
            <a:endParaRPr lang="en-US" sz="4000" dirty="0" smtClean="0">
              <a:solidFill>
                <a:srgbClr val="3333FF"/>
              </a:solidFill>
              <a:latin typeface="Arial" pitchFamily="34" charset="0"/>
              <a:cs typeface="Arial" pitchFamily="34" charset="0"/>
            </a:endParaRPr>
          </a:p>
        </p:txBody>
      </p:sp>
      <p:graphicFrame>
        <p:nvGraphicFramePr>
          <p:cNvPr id="1026" name="Object 2"/>
          <p:cNvGraphicFramePr>
            <a:graphicFrameLocks noChangeAspect="1"/>
          </p:cNvGraphicFramePr>
          <p:nvPr/>
        </p:nvGraphicFramePr>
        <p:xfrm>
          <a:off x="1447800" y="1143000"/>
          <a:ext cx="3582988" cy="2830513"/>
        </p:xfrm>
        <a:graphic>
          <a:graphicData uri="http://schemas.openxmlformats.org/presentationml/2006/ole">
            <p:oleObj spid="_x0000_s1026" name="Graph" r:id="rId3" imgW="3205080" imgH="2515680" progId="Origin50.Graph">
              <p:embed/>
            </p:oleObj>
          </a:graphicData>
        </a:graphic>
      </p:graphicFrame>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27" name="Object 3"/>
          <p:cNvGraphicFramePr>
            <a:graphicFrameLocks noChangeAspect="1"/>
          </p:cNvGraphicFramePr>
          <p:nvPr/>
        </p:nvGraphicFramePr>
        <p:xfrm>
          <a:off x="5399088" y="1108075"/>
          <a:ext cx="3641725" cy="2849563"/>
        </p:xfrm>
        <a:graphic>
          <a:graphicData uri="http://schemas.openxmlformats.org/presentationml/2006/ole">
            <p:oleObj spid="_x0000_s1027" name="Graph" r:id="rId4" imgW="3223440" imgH="2540880" progId="Origin50.Graph">
              <p:embed/>
            </p:oleObj>
          </a:graphicData>
        </a:graphic>
      </p:graphicFrame>
      <p:sp>
        <p:nvSpPr>
          <p:cNvPr id="16" name="Rectangle 15"/>
          <p:cNvSpPr/>
          <p:nvPr/>
        </p:nvSpPr>
        <p:spPr>
          <a:xfrm>
            <a:off x="914400" y="4038600"/>
            <a:ext cx="4038600" cy="461665"/>
          </a:xfrm>
          <a:prstGeom prst="rect">
            <a:avLst/>
          </a:prstGeom>
        </p:spPr>
        <p:txBody>
          <a:bodyPr wrap="square">
            <a:spAutoFit/>
          </a:bodyPr>
          <a:lstStyle/>
          <a:p>
            <a:pPr lvl="0" algn="ctr" fontAlgn="base">
              <a:spcBef>
                <a:spcPct val="0"/>
              </a:spcBef>
              <a:spcAft>
                <a:spcPct val="0"/>
              </a:spcAft>
            </a:pPr>
            <a:r>
              <a:rPr lang="en-US" sz="1200" dirty="0" smtClean="0">
                <a:solidFill>
                  <a:srgbClr val="3333FF"/>
                </a:solidFill>
                <a:latin typeface="Times New Roman" pitchFamily="18" charset="0"/>
                <a:ea typeface="Calibri" pitchFamily="34" charset="0"/>
                <a:cs typeface="Times New Roman" pitchFamily="18" charset="0"/>
              </a:rPr>
              <a:t>Parameters recorded in the facility during the test on </a:t>
            </a:r>
          </a:p>
          <a:p>
            <a:pPr lvl="0" algn="ctr" fontAlgn="base">
              <a:spcBef>
                <a:spcPct val="0"/>
              </a:spcBef>
              <a:spcAft>
                <a:spcPct val="0"/>
              </a:spcAft>
            </a:pPr>
            <a:r>
              <a:rPr lang="en-US" sz="1200" dirty="0" smtClean="0">
                <a:solidFill>
                  <a:srgbClr val="3333FF"/>
                </a:solidFill>
                <a:latin typeface="Times New Roman" pitchFamily="18" charset="0"/>
                <a:ea typeface="Calibri" pitchFamily="34" charset="0"/>
                <a:cs typeface="Times New Roman" pitchFamily="18" charset="0"/>
              </a:rPr>
              <a:t>maintaining hot shutdown temperature of 350°C in the hot leg </a:t>
            </a:r>
            <a:endParaRPr lang="en-US" sz="1200" dirty="0" smtClean="0">
              <a:solidFill>
                <a:srgbClr val="3333FF"/>
              </a:solidFill>
              <a:latin typeface="Arial" pitchFamily="34" charset="0"/>
              <a:cs typeface="Arial" pitchFamily="34" charset="0"/>
            </a:endParaRPr>
          </a:p>
        </p:txBody>
      </p:sp>
      <p:sp>
        <p:nvSpPr>
          <p:cNvPr id="18" name="Rectangle 17"/>
          <p:cNvSpPr/>
          <p:nvPr/>
        </p:nvSpPr>
        <p:spPr>
          <a:xfrm>
            <a:off x="5105400" y="3962400"/>
            <a:ext cx="4038600" cy="461665"/>
          </a:xfrm>
          <a:prstGeom prst="rect">
            <a:avLst/>
          </a:prstGeom>
        </p:spPr>
        <p:txBody>
          <a:bodyPr wrap="square">
            <a:spAutoFit/>
          </a:bodyPr>
          <a:lstStyle/>
          <a:p>
            <a:pPr lvl="0" algn="ctr" fontAlgn="base">
              <a:spcBef>
                <a:spcPct val="0"/>
              </a:spcBef>
              <a:spcAft>
                <a:spcPct val="0"/>
              </a:spcAft>
            </a:pPr>
            <a:r>
              <a:rPr lang="en-US" sz="1200" dirty="0" smtClean="0">
                <a:solidFill>
                  <a:srgbClr val="3333FF"/>
                </a:solidFill>
                <a:latin typeface="Times New Roman" pitchFamily="18" charset="0"/>
                <a:ea typeface="Calibri" pitchFamily="34" charset="0"/>
                <a:cs typeface="Times New Roman" pitchFamily="18" charset="0"/>
              </a:rPr>
              <a:t> Parameters recorded in the facility during the test on </a:t>
            </a:r>
          </a:p>
          <a:p>
            <a:pPr lvl="0" algn="ctr" fontAlgn="base">
              <a:spcBef>
                <a:spcPct val="0"/>
              </a:spcBef>
              <a:spcAft>
                <a:spcPct val="0"/>
              </a:spcAft>
            </a:pPr>
            <a:r>
              <a:rPr lang="en-US" sz="1200" dirty="0" smtClean="0">
                <a:solidFill>
                  <a:srgbClr val="3333FF"/>
                </a:solidFill>
                <a:latin typeface="Times New Roman" pitchFamily="18" charset="0"/>
                <a:ea typeface="Calibri" pitchFamily="34" charset="0"/>
                <a:cs typeface="Times New Roman" pitchFamily="18" charset="0"/>
              </a:rPr>
              <a:t>maintaining hot shutdown temperature of 300 °C in the hot leg </a:t>
            </a:r>
            <a:endParaRPr lang="en-US" sz="1200" dirty="0" smtClean="0">
              <a:solidFill>
                <a:srgbClr val="3333FF"/>
              </a:solidFill>
              <a:latin typeface="Arial" pitchFamily="34" charset="0"/>
              <a:cs typeface="Arial" pitchFamily="34" charset="0"/>
            </a:endParaRPr>
          </a:p>
        </p:txBody>
      </p:sp>
      <p:sp>
        <p:nvSpPr>
          <p:cNvPr id="20" name="Rectangle 19"/>
          <p:cNvSpPr/>
          <p:nvPr/>
        </p:nvSpPr>
        <p:spPr>
          <a:xfrm>
            <a:off x="1066800" y="4648200"/>
            <a:ext cx="8077200" cy="2031325"/>
          </a:xfrm>
          <a:prstGeom prst="rect">
            <a:avLst/>
          </a:prstGeom>
        </p:spPr>
        <p:txBody>
          <a:bodyPr wrap="square">
            <a:spAutoFit/>
          </a:bodyPr>
          <a:lstStyle/>
          <a:p>
            <a:pPr algn="just" defTabSz="274320">
              <a:buFont typeface="Wingdings" pitchFamily="2" charset="2"/>
              <a:buChar char="Ø"/>
            </a:pPr>
            <a:r>
              <a:rPr lang="en-US" dirty="0" smtClean="0">
                <a:solidFill>
                  <a:srgbClr val="3333FF"/>
                </a:solidFill>
                <a:latin typeface="Times New Roman" pitchFamily="18" charset="0"/>
                <a:cs typeface="Times New Roman" pitchFamily="18" charset="0"/>
              </a:rPr>
              <a:t>  The decay heat source in the experiment is simulated through heat added by the      	 oil fired heater. </a:t>
            </a:r>
          </a:p>
          <a:p>
            <a:pPr algn="just"/>
            <a:endParaRPr lang="en-US" dirty="0" smtClean="0">
              <a:solidFill>
                <a:srgbClr val="3333FF"/>
              </a:solidFill>
              <a:latin typeface="Times New Roman" pitchFamily="18" charset="0"/>
              <a:cs typeface="Times New Roman" pitchFamily="18" charset="0"/>
            </a:endParaRPr>
          </a:p>
          <a:p>
            <a:pPr algn="just" defTabSz="274320">
              <a:buFont typeface="Wingdings" pitchFamily="2" charset="2"/>
              <a:buChar char="Ø"/>
            </a:pPr>
            <a:r>
              <a:rPr lang="en-US" dirty="0" smtClean="0">
                <a:solidFill>
                  <a:srgbClr val="3333FF"/>
                </a:solidFill>
                <a:latin typeface="Times New Roman" pitchFamily="18" charset="0"/>
                <a:cs typeface="Times New Roman" pitchFamily="18" charset="0"/>
              </a:rPr>
              <a:t>  It is established from the test that hot shutdown condition at any desired   	  	 	temperature can be maintained under varying heat source condition by adjusting   	the air flow rate through the AHX. </a:t>
            </a:r>
          </a:p>
          <a:p>
            <a:pPr>
              <a:buFont typeface="Wingdings" pitchFamily="2" charset="2"/>
              <a:buChar char="Ø"/>
            </a:pPr>
            <a:endParaRPr lang="en-US" dirty="0"/>
          </a:p>
        </p:txBody>
      </p:sp>
      <p:sp>
        <p:nvSpPr>
          <p:cNvPr id="12" name="Footer Placeholder 4"/>
          <p:cNvSpPr>
            <a:spLocks noGrp="1"/>
          </p:cNvSpPr>
          <p:nvPr>
            <p:ph type="ftr" sz="quarter" idx="11"/>
          </p:nvPr>
        </p:nvSpPr>
        <p:spPr>
          <a:xfrm>
            <a:off x="990600" y="6477000"/>
            <a:ext cx="8153400" cy="381001"/>
          </a:xfrm>
          <a:solidFill>
            <a:srgbClr val="009900"/>
          </a:solidFill>
        </p:spPr>
        <p:txBody>
          <a:bodyPr/>
          <a:lstStyle/>
          <a:p>
            <a:pPr algn="ctr"/>
            <a:r>
              <a:rPr lang="en-US" dirty="0" smtClean="0">
                <a:solidFill>
                  <a:srgbClr val="FFFF66"/>
                </a:solidFill>
              </a:rPr>
              <a:t>International Conference on Fast Reactors and Related Fuel Cycles FR22 (CN-291)</a:t>
            </a:r>
          </a:p>
        </p:txBody>
      </p:sp>
      <p:sp>
        <p:nvSpPr>
          <p:cNvPr id="13" name="Slide Number Placeholder 7"/>
          <p:cNvSpPr txBox="1">
            <a:spLocks/>
          </p:cNvSpPr>
          <p:nvPr/>
        </p:nvSpPr>
        <p:spPr>
          <a:xfrm>
            <a:off x="8766048" y="64579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CA13489A-CE4B-4EC6-8F75-8E7941B6A2AC}" type="slidenum">
              <a:rPr kumimoji="0" lang="en-US" sz="12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1260</TotalTime>
  <Words>923</Words>
  <Application>Microsoft Office PowerPoint</Application>
  <PresentationFormat>On-screen Show (4:3)</PresentationFormat>
  <Paragraphs>196</Paragraphs>
  <Slides>14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Solstice</vt:lpstr>
      <vt:lpstr>Graph</vt:lpstr>
      <vt:lpstr>AN EXPERIMENTAL STUDY ON SECONDARY SODIUM SYSTEM BASED DECAY HEAT REMOVAL CIRCUIT OF A SODIUM  COOLED FAST REACTOR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200</cp:revision>
  <dcterms:created xsi:type="dcterms:W3CDTF">2022-03-22T05:08:51Z</dcterms:created>
  <dcterms:modified xsi:type="dcterms:W3CDTF">2022-04-18T05:18:29Z</dcterms:modified>
</cp:coreProperties>
</file>