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 id="2147483769" r:id="rId2"/>
    <p:sldMasterId id="2147483772" r:id="rId3"/>
    <p:sldMasterId id="2147483794" r:id="rId4"/>
    <p:sldMasterId id="2147483803" r:id="rId5"/>
    <p:sldMasterId id="2147483811" r:id="rId6"/>
    <p:sldMasterId id="2147483780" r:id="rId7"/>
  </p:sldMasterIdLst>
  <p:notesMasterIdLst>
    <p:notesMasterId r:id="rId17"/>
  </p:notesMasterIdLst>
  <p:handoutMasterIdLst>
    <p:handoutMasterId r:id="rId18"/>
  </p:handoutMasterIdLst>
  <p:sldIdLst>
    <p:sldId id="264" r:id="rId8"/>
    <p:sldId id="273" r:id="rId9"/>
    <p:sldId id="278" r:id="rId10"/>
    <p:sldId id="279" r:id="rId11"/>
    <p:sldId id="280" r:id="rId12"/>
    <p:sldId id="281" r:id="rId13"/>
    <p:sldId id="282" r:id="rId14"/>
    <p:sldId id="283" r:id="rId15"/>
    <p:sldId id="277" r:id="rId16"/>
  </p:sldIdLst>
  <p:sldSz cx="9144000" cy="514826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 userDrawn="1">
          <p15:clr>
            <a:srgbClr val="A4A3A4"/>
          </p15:clr>
        </p15:guide>
        <p15:guide id="2" pos="340" userDrawn="1">
          <p15:clr>
            <a:srgbClr val="A4A3A4"/>
          </p15:clr>
        </p15:guide>
        <p15:guide id="3" orient="horz" pos="3050" userDrawn="1">
          <p15:clr>
            <a:srgbClr val="A4A3A4"/>
          </p15:clr>
        </p15:guide>
        <p15:guide id="4" pos="5511" userDrawn="1">
          <p15:clr>
            <a:srgbClr val="A4A3A4"/>
          </p15:clr>
        </p15:guide>
        <p15:guide id="5" orient="horz" pos="283" userDrawn="1">
          <p15:clr>
            <a:srgbClr val="A4A3A4"/>
          </p15:clr>
        </p15:guide>
        <p15:guide id="6" orient="horz" pos="2982" userDrawn="1">
          <p15:clr>
            <a:srgbClr val="A4A3A4"/>
          </p15:clr>
        </p15:guide>
        <p15:guide id="7" orient="horz" pos="941" userDrawn="1">
          <p15:clr>
            <a:srgbClr val="A4A3A4"/>
          </p15:clr>
        </p15:guide>
        <p15:guide id="8" orient="horz" pos="1349" userDrawn="1">
          <p15:clr>
            <a:srgbClr val="A4A3A4"/>
          </p15:clr>
        </p15:guide>
        <p15:guide id="9" orient="horz" pos="2098" userDrawn="1">
          <p15:clr>
            <a:srgbClr val="A4A3A4"/>
          </p15:clr>
        </p15:guide>
        <p15:guide id="10" orient="horz" pos="1622" userDrawn="1">
          <p15:clr>
            <a:srgbClr val="A4A3A4"/>
          </p15:clr>
        </p15:guide>
        <p15:guide id="11" orient="horz" userDrawn="1">
          <p15:clr>
            <a:srgbClr val="A4A3A4"/>
          </p15:clr>
        </p15:guide>
        <p15:guide id="12" orient="horz" pos="11" userDrawn="1">
          <p15:clr>
            <a:srgbClr val="A4A3A4"/>
          </p15:clr>
        </p15:guide>
        <p15:guide id="13" pos="2331">
          <p15:clr>
            <a:srgbClr val="A4A3A4"/>
          </p15:clr>
        </p15:guide>
        <p15:guide id="14" pos="642">
          <p15:clr>
            <a:srgbClr val="A4A3A4"/>
          </p15:clr>
        </p15:guide>
        <p15:guide id="15" pos="875">
          <p15:clr>
            <a:srgbClr val="A4A3A4"/>
          </p15:clr>
        </p15:guide>
        <p15:guide id="16" pos="1260">
          <p15:clr>
            <a:srgbClr val="A4A3A4"/>
          </p15:clr>
        </p15:guide>
        <p15:guide id="17" pos="1410">
          <p15:clr>
            <a:srgbClr val="A4A3A4"/>
          </p15:clr>
        </p15:guide>
        <p15:guide id="18" pos="1796">
          <p15:clr>
            <a:srgbClr val="A4A3A4"/>
          </p15:clr>
        </p15:guide>
        <p15:guide id="19" pos="1944">
          <p15:clr>
            <a:srgbClr val="A4A3A4"/>
          </p15:clr>
        </p15:guide>
        <p15:guide id="20"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74"/>
    <a:srgbClr val="333333"/>
    <a:srgbClr val="6CACE4"/>
    <a:srgbClr val="404040"/>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939C9E-500A-4E02-9291-9229DCE10D32}" v="23" dt="2022-04-13T13:55:00.388"/>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5126" autoAdjust="0"/>
  </p:normalViewPr>
  <p:slideViewPr>
    <p:cSldViewPr snapToGrid="0">
      <p:cViewPr varScale="1">
        <p:scale>
          <a:sx n="113" d="100"/>
          <a:sy n="113" d="100"/>
        </p:scale>
        <p:origin x="176" y="584"/>
      </p:cViewPr>
      <p:guideLst>
        <p:guide orient="horz" pos="34"/>
        <p:guide pos="340"/>
        <p:guide orient="horz" pos="3050"/>
        <p:guide pos="5511"/>
        <p:guide orient="horz" pos="283"/>
        <p:guide orient="horz" pos="2982"/>
        <p:guide orient="horz" pos="941"/>
        <p:guide orient="horz" pos="1349"/>
        <p:guide orient="horz" pos="2098"/>
        <p:guide orient="horz" pos="1622"/>
        <p:guide orient="horz"/>
        <p:guide orient="horz" pos="11"/>
        <p:guide pos="2331"/>
        <p:guide pos="642"/>
        <p:guide pos="875"/>
        <p:guide pos="1260"/>
        <p:guide pos="1410"/>
        <p:guide pos="1796"/>
        <p:guide pos="19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172" d="100"/>
          <a:sy n="172" d="100"/>
        </p:scale>
        <p:origin x="6552" y="208"/>
      </p:cViewPr>
      <p:guideLst>
        <p:guide orient="horz" pos="2880"/>
        <p:guide pos="2160"/>
      </p:guideLst>
    </p:cSldViewPr>
  </p:notesViewPr>
  <p:gridSpacing cx="1080136" cy="1080136"/>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slav Shuvalov" userId="474cf1bd15ce3829" providerId="LiveId" clId="{CB939C9E-500A-4E02-9291-9229DCE10D32}"/>
    <pc:docChg chg="undo custSel modSld">
      <pc:chgData name="Vladislav Shuvalov" userId="474cf1bd15ce3829" providerId="LiveId" clId="{CB939C9E-500A-4E02-9291-9229DCE10D32}" dt="2022-04-13T13:55:48.126" v="213" actId="1076"/>
      <pc:docMkLst>
        <pc:docMk/>
      </pc:docMkLst>
      <pc:sldChg chg="addSp modSp mod">
        <pc:chgData name="Vladislav Shuvalov" userId="474cf1bd15ce3829" providerId="LiveId" clId="{CB939C9E-500A-4E02-9291-9229DCE10D32}" dt="2022-04-13T13:51:17.109" v="130" actId="1076"/>
        <pc:sldMkLst>
          <pc:docMk/>
          <pc:sldMk cId="3626144696" sldId="273"/>
        </pc:sldMkLst>
        <pc:spChg chg="add mod">
          <ac:chgData name="Vladislav Shuvalov" userId="474cf1bd15ce3829" providerId="LiveId" clId="{CB939C9E-500A-4E02-9291-9229DCE10D32}" dt="2022-04-13T13:50:58.574" v="124" actId="1076"/>
          <ac:spMkLst>
            <pc:docMk/>
            <pc:sldMk cId="3626144696" sldId="273"/>
            <ac:spMk id="2" creationId="{EDF32206-F84D-417F-B9DD-CDA10F9D0319}"/>
          </ac:spMkLst>
        </pc:spChg>
        <pc:spChg chg="mod">
          <ac:chgData name="Vladislav Shuvalov" userId="474cf1bd15ce3829" providerId="LiveId" clId="{CB939C9E-500A-4E02-9291-9229DCE10D32}" dt="2022-04-13T13:51:06.874" v="127" actId="552"/>
          <ac:spMkLst>
            <pc:docMk/>
            <pc:sldMk cId="3626144696" sldId="273"/>
            <ac:spMk id="4" creationId="{00000000-0000-0000-0000-000000000000}"/>
          </ac:spMkLst>
        </pc:spChg>
        <pc:spChg chg="mod">
          <ac:chgData name="Vladislav Shuvalov" userId="474cf1bd15ce3829" providerId="LiveId" clId="{CB939C9E-500A-4E02-9291-9229DCE10D32}" dt="2022-04-13T13:51:09.041" v="128" actId="465"/>
          <ac:spMkLst>
            <pc:docMk/>
            <pc:sldMk cId="3626144696" sldId="273"/>
            <ac:spMk id="8" creationId="{00000000-0000-0000-0000-000000000000}"/>
          </ac:spMkLst>
        </pc:spChg>
        <pc:spChg chg="add mod ord">
          <ac:chgData name="Vladislav Shuvalov" userId="474cf1bd15ce3829" providerId="LiveId" clId="{CB939C9E-500A-4E02-9291-9229DCE10D32}" dt="2022-04-13T13:50:21.051" v="114" actId="14100"/>
          <ac:spMkLst>
            <pc:docMk/>
            <pc:sldMk cId="3626144696" sldId="273"/>
            <ac:spMk id="9" creationId="{774041A3-E2D3-44C3-ABD8-89E986A9D1E8}"/>
          </ac:spMkLst>
        </pc:spChg>
        <pc:spChg chg="mod">
          <ac:chgData name="Vladislav Shuvalov" userId="474cf1bd15ce3829" providerId="LiveId" clId="{CB939C9E-500A-4E02-9291-9229DCE10D32}" dt="2022-04-13T13:51:06.874" v="127" actId="552"/>
          <ac:spMkLst>
            <pc:docMk/>
            <pc:sldMk cId="3626144696" sldId="273"/>
            <ac:spMk id="10" creationId="{00000000-0000-0000-0000-000000000000}"/>
          </ac:spMkLst>
        </pc:spChg>
        <pc:spChg chg="add mod">
          <ac:chgData name="Vladislav Shuvalov" userId="474cf1bd15ce3829" providerId="LiveId" clId="{CB939C9E-500A-4E02-9291-9229DCE10D32}" dt="2022-04-13T13:51:02.767" v="126" actId="1076"/>
          <ac:spMkLst>
            <pc:docMk/>
            <pc:sldMk cId="3626144696" sldId="273"/>
            <ac:spMk id="11" creationId="{78019A66-5AA8-442F-84E8-39D960D838EB}"/>
          </ac:spMkLst>
        </pc:spChg>
        <pc:spChg chg="add mod">
          <ac:chgData name="Vladislav Shuvalov" userId="474cf1bd15ce3829" providerId="LiveId" clId="{CB939C9E-500A-4E02-9291-9229DCE10D32}" dt="2022-04-13T13:51:17.109" v="130" actId="1076"/>
          <ac:spMkLst>
            <pc:docMk/>
            <pc:sldMk cId="3626144696" sldId="273"/>
            <ac:spMk id="12" creationId="{2E0EC022-706E-4380-A991-31107409262D}"/>
          </ac:spMkLst>
        </pc:spChg>
        <pc:picChg chg="mod">
          <ac:chgData name="Vladislav Shuvalov" userId="474cf1bd15ce3829" providerId="LiveId" clId="{CB939C9E-500A-4E02-9291-9229DCE10D32}" dt="2022-04-13T13:43:51.245" v="5" actId="1362"/>
          <ac:picMkLst>
            <pc:docMk/>
            <pc:sldMk cId="3626144696" sldId="273"/>
            <ac:picMk id="7" creationId="{00000000-0000-0000-0000-000000000000}"/>
          </ac:picMkLst>
        </pc:picChg>
      </pc:sldChg>
      <pc:sldChg chg="addSp modSp mod">
        <pc:chgData name="Vladislav Shuvalov" userId="474cf1bd15ce3829" providerId="LiveId" clId="{CB939C9E-500A-4E02-9291-9229DCE10D32}" dt="2022-04-13T13:52:34.148" v="152" actId="1076"/>
        <pc:sldMkLst>
          <pc:docMk/>
          <pc:sldMk cId="636623531" sldId="278"/>
        </pc:sldMkLst>
        <pc:spChg chg="mod">
          <ac:chgData name="Vladislav Shuvalov" userId="474cf1bd15ce3829" providerId="LiveId" clId="{CB939C9E-500A-4E02-9291-9229DCE10D32}" dt="2022-04-13T13:52:34.148" v="152" actId="1076"/>
          <ac:spMkLst>
            <pc:docMk/>
            <pc:sldMk cId="636623531" sldId="278"/>
            <ac:spMk id="4" creationId="{00000000-0000-0000-0000-000000000000}"/>
          </ac:spMkLst>
        </pc:spChg>
        <pc:spChg chg="add mod ord">
          <ac:chgData name="Vladislav Shuvalov" userId="474cf1bd15ce3829" providerId="LiveId" clId="{CB939C9E-500A-4E02-9291-9229DCE10D32}" dt="2022-04-13T13:49:43.383" v="100" actId="167"/>
          <ac:spMkLst>
            <pc:docMk/>
            <pc:sldMk cId="636623531" sldId="278"/>
            <ac:spMk id="7" creationId="{E8DC0D56-1935-432D-8173-36FB532ED032}"/>
          </ac:spMkLst>
        </pc:spChg>
        <pc:spChg chg="mod">
          <ac:chgData name="Vladislav Shuvalov" userId="474cf1bd15ce3829" providerId="LiveId" clId="{CB939C9E-500A-4E02-9291-9229DCE10D32}" dt="2022-04-13T13:52:31.292" v="151" actId="1076"/>
          <ac:spMkLst>
            <pc:docMk/>
            <pc:sldMk cId="636623531" sldId="278"/>
            <ac:spMk id="8" creationId="{00000000-0000-0000-0000-000000000000}"/>
          </ac:spMkLst>
        </pc:spChg>
        <pc:spChg chg="add mod ord">
          <ac:chgData name="Vladislav Shuvalov" userId="474cf1bd15ce3829" providerId="LiveId" clId="{CB939C9E-500A-4E02-9291-9229DCE10D32}" dt="2022-04-13T13:49:46.440" v="101" actId="167"/>
          <ac:spMkLst>
            <pc:docMk/>
            <pc:sldMk cId="636623531" sldId="278"/>
            <ac:spMk id="10" creationId="{9C33B486-54F0-405F-B68F-05D814D2481F}"/>
          </ac:spMkLst>
        </pc:spChg>
        <pc:picChg chg="mod">
          <ac:chgData name="Vladislav Shuvalov" userId="474cf1bd15ce3829" providerId="LiveId" clId="{CB939C9E-500A-4E02-9291-9229DCE10D32}" dt="2022-04-13T13:49:55.057" v="104" actId="1076"/>
          <ac:picMkLst>
            <pc:docMk/>
            <pc:sldMk cId="636623531" sldId="278"/>
            <ac:picMk id="9" creationId="{00000000-0000-0000-0000-000000000000}"/>
          </ac:picMkLst>
        </pc:picChg>
        <pc:picChg chg="mod">
          <ac:chgData name="Vladislav Shuvalov" userId="474cf1bd15ce3829" providerId="LiveId" clId="{CB939C9E-500A-4E02-9291-9229DCE10D32}" dt="2022-04-13T13:49:51.553" v="103" actId="1076"/>
          <ac:picMkLst>
            <pc:docMk/>
            <pc:sldMk cId="636623531" sldId="278"/>
            <ac:picMk id="11" creationId="{00000000-0000-0000-0000-000000000000}"/>
          </ac:picMkLst>
        </pc:picChg>
      </pc:sldChg>
      <pc:sldChg chg="addSp modSp mod">
        <pc:chgData name="Vladislav Shuvalov" userId="474cf1bd15ce3829" providerId="LiveId" clId="{CB939C9E-500A-4E02-9291-9229DCE10D32}" dt="2022-04-13T13:55:48.126" v="213" actId="1076"/>
        <pc:sldMkLst>
          <pc:docMk/>
          <pc:sldMk cId="2824312550" sldId="279"/>
        </pc:sldMkLst>
        <pc:spChg chg="mod">
          <ac:chgData name="Vladislav Shuvalov" userId="474cf1bd15ce3829" providerId="LiveId" clId="{CB939C9E-500A-4E02-9291-9229DCE10D32}" dt="2022-04-13T13:55:46" v="212" actId="1076"/>
          <ac:spMkLst>
            <pc:docMk/>
            <pc:sldMk cId="2824312550" sldId="279"/>
            <ac:spMk id="7" creationId="{ECAF1D59-3E1E-EF40-9AF9-C6967F889738}"/>
          </ac:spMkLst>
        </pc:spChg>
        <pc:spChg chg="mod">
          <ac:chgData name="Vladislav Shuvalov" userId="474cf1bd15ce3829" providerId="LiveId" clId="{CB939C9E-500A-4E02-9291-9229DCE10D32}" dt="2022-04-13T13:55:43.170" v="211" actId="1076"/>
          <ac:spMkLst>
            <pc:docMk/>
            <pc:sldMk cId="2824312550" sldId="279"/>
            <ac:spMk id="8" creationId="{00000000-0000-0000-0000-000000000000}"/>
          </ac:spMkLst>
        </pc:spChg>
        <pc:spChg chg="add mod ord">
          <ac:chgData name="Vladislav Shuvalov" userId="474cf1bd15ce3829" providerId="LiveId" clId="{CB939C9E-500A-4E02-9291-9229DCE10D32}" dt="2022-04-13T13:55:39.279" v="210" actId="14100"/>
          <ac:spMkLst>
            <pc:docMk/>
            <pc:sldMk cId="2824312550" sldId="279"/>
            <ac:spMk id="9" creationId="{04507EF7-F872-4D53-8DE0-D881626B1E55}"/>
          </ac:spMkLst>
        </pc:spChg>
        <pc:spChg chg="mod">
          <ac:chgData name="Vladislav Shuvalov" userId="474cf1bd15ce3829" providerId="LiveId" clId="{CB939C9E-500A-4E02-9291-9229DCE10D32}" dt="2022-04-13T13:55:48.126" v="213" actId="1076"/>
          <ac:spMkLst>
            <pc:docMk/>
            <pc:sldMk cId="2824312550" sldId="279"/>
            <ac:spMk id="12" creationId="{00000000-0000-0000-0000-000000000000}"/>
          </ac:spMkLst>
        </pc:spChg>
        <pc:picChg chg="mod">
          <ac:chgData name="Vladislav Shuvalov" userId="474cf1bd15ce3829" providerId="LiveId" clId="{CB939C9E-500A-4E02-9291-9229DCE10D32}" dt="2022-04-13T13:55:10.528" v="199" actId="1076"/>
          <ac:picMkLst>
            <pc:docMk/>
            <pc:sldMk cId="2824312550" sldId="279"/>
            <ac:picMk id="14" creationId="{00000000-0000-0000-0000-000000000000}"/>
          </ac:picMkLst>
        </pc:picChg>
      </pc:sldChg>
      <pc:sldChg chg="addSp modSp mod">
        <pc:chgData name="Vladislav Shuvalov" userId="474cf1bd15ce3829" providerId="LiveId" clId="{CB939C9E-500A-4E02-9291-9229DCE10D32}" dt="2022-04-13T13:52:22.092" v="149" actId="1076"/>
        <pc:sldMkLst>
          <pc:docMk/>
          <pc:sldMk cId="876989366" sldId="280"/>
        </pc:sldMkLst>
        <pc:spChg chg="mod">
          <ac:chgData name="Vladislav Shuvalov" userId="474cf1bd15ce3829" providerId="LiveId" clId="{CB939C9E-500A-4E02-9291-9229DCE10D32}" dt="2022-04-13T13:52:22.092" v="149" actId="1076"/>
          <ac:spMkLst>
            <pc:docMk/>
            <pc:sldMk cId="876989366" sldId="280"/>
            <ac:spMk id="4" creationId="{00000000-0000-0000-0000-000000000000}"/>
          </ac:spMkLst>
        </pc:spChg>
        <pc:spChg chg="add mod ord">
          <ac:chgData name="Vladislav Shuvalov" userId="474cf1bd15ce3829" providerId="LiveId" clId="{CB939C9E-500A-4E02-9291-9229DCE10D32}" dt="2022-04-13T13:51:44.493" v="137" actId="167"/>
          <ac:spMkLst>
            <pc:docMk/>
            <pc:sldMk cId="876989366" sldId="280"/>
            <ac:spMk id="7" creationId="{264FBEF5-5CE3-4D10-977F-902A8D4DB732}"/>
          </ac:spMkLst>
        </pc:spChg>
        <pc:spChg chg="mod">
          <ac:chgData name="Vladislav Shuvalov" userId="474cf1bd15ce3829" providerId="LiveId" clId="{CB939C9E-500A-4E02-9291-9229DCE10D32}" dt="2022-04-13T13:52:05.691" v="145" actId="1076"/>
          <ac:spMkLst>
            <pc:docMk/>
            <pc:sldMk cId="876989366" sldId="280"/>
            <ac:spMk id="8" creationId="{00000000-0000-0000-0000-000000000000}"/>
          </ac:spMkLst>
        </pc:spChg>
        <pc:spChg chg="add mod ord">
          <ac:chgData name="Vladislav Shuvalov" userId="474cf1bd15ce3829" providerId="LiveId" clId="{CB939C9E-500A-4E02-9291-9229DCE10D32}" dt="2022-04-13T13:51:44.493" v="137" actId="167"/>
          <ac:spMkLst>
            <pc:docMk/>
            <pc:sldMk cId="876989366" sldId="280"/>
            <ac:spMk id="9" creationId="{8AD72D5D-8324-4145-A484-B4E114EDC3E8}"/>
          </ac:spMkLst>
        </pc:spChg>
        <pc:picChg chg="mod">
          <ac:chgData name="Vladislav Shuvalov" userId="474cf1bd15ce3829" providerId="LiveId" clId="{CB939C9E-500A-4E02-9291-9229DCE10D32}" dt="2022-04-13T13:52:13.324" v="147" actId="1076"/>
          <ac:picMkLst>
            <pc:docMk/>
            <pc:sldMk cId="876989366" sldId="280"/>
            <ac:picMk id="5" creationId="{00000000-0000-0000-0000-000000000000}"/>
          </ac:picMkLst>
        </pc:picChg>
        <pc:picChg chg="mod">
          <ac:chgData name="Vladislav Shuvalov" userId="474cf1bd15ce3829" providerId="LiveId" clId="{CB939C9E-500A-4E02-9291-9229DCE10D32}" dt="2022-04-13T13:51:53.237" v="141" actId="1076"/>
          <ac:picMkLst>
            <pc:docMk/>
            <pc:sldMk cId="876989366" sldId="280"/>
            <ac:picMk id="10" creationId="{00000000-0000-0000-0000-000000000000}"/>
          </ac:picMkLst>
        </pc:picChg>
      </pc:sldChg>
      <pc:sldChg chg="addSp modSp mod">
        <pc:chgData name="Vladislav Shuvalov" userId="474cf1bd15ce3829" providerId="LiveId" clId="{CB939C9E-500A-4E02-9291-9229DCE10D32}" dt="2022-04-13T13:48:38.754" v="84" actId="1076"/>
        <pc:sldMkLst>
          <pc:docMk/>
          <pc:sldMk cId="1835269239" sldId="281"/>
        </pc:sldMkLst>
        <pc:spChg chg="mod">
          <ac:chgData name="Vladislav Shuvalov" userId="474cf1bd15ce3829" providerId="LiveId" clId="{CB939C9E-500A-4E02-9291-9229DCE10D32}" dt="2022-04-13T13:48:33.792" v="81" actId="120"/>
          <ac:spMkLst>
            <pc:docMk/>
            <pc:sldMk cId="1835269239" sldId="281"/>
            <ac:spMk id="4" creationId="{00000000-0000-0000-0000-000000000000}"/>
          </ac:spMkLst>
        </pc:spChg>
        <pc:spChg chg="mod">
          <ac:chgData name="Vladislav Shuvalov" userId="474cf1bd15ce3829" providerId="LiveId" clId="{CB939C9E-500A-4E02-9291-9229DCE10D32}" dt="2022-04-13T13:47:32.121" v="60" actId="1076"/>
          <ac:spMkLst>
            <pc:docMk/>
            <pc:sldMk cId="1835269239" sldId="281"/>
            <ac:spMk id="8" creationId="{00000000-0000-0000-0000-000000000000}"/>
          </ac:spMkLst>
        </pc:spChg>
        <pc:spChg chg="mod">
          <ac:chgData name="Vladislav Shuvalov" userId="474cf1bd15ce3829" providerId="LiveId" clId="{CB939C9E-500A-4E02-9291-9229DCE10D32}" dt="2022-04-13T13:48:07.129" v="70" actId="14100"/>
          <ac:spMkLst>
            <pc:docMk/>
            <pc:sldMk cId="1835269239" sldId="281"/>
            <ac:spMk id="9" creationId="{00000000-0000-0000-0000-000000000000}"/>
          </ac:spMkLst>
        </pc:spChg>
        <pc:spChg chg="mod">
          <ac:chgData name="Vladislav Shuvalov" userId="474cf1bd15ce3829" providerId="LiveId" clId="{CB939C9E-500A-4E02-9291-9229DCE10D32}" dt="2022-04-13T13:47:44.662" v="63" actId="14100"/>
          <ac:spMkLst>
            <pc:docMk/>
            <pc:sldMk cId="1835269239" sldId="281"/>
            <ac:spMk id="12" creationId="{00000000-0000-0000-0000-000000000000}"/>
          </ac:spMkLst>
        </pc:spChg>
        <pc:spChg chg="add mod ord">
          <ac:chgData name="Vladislav Shuvalov" userId="474cf1bd15ce3829" providerId="LiveId" clId="{CB939C9E-500A-4E02-9291-9229DCE10D32}" dt="2022-04-13T13:47:21.447" v="56" actId="167"/>
          <ac:spMkLst>
            <pc:docMk/>
            <pc:sldMk cId="1835269239" sldId="281"/>
            <ac:spMk id="14" creationId="{BA3975D1-63A6-44E3-A824-A191A1F11A9C}"/>
          </ac:spMkLst>
        </pc:spChg>
        <pc:spChg chg="add mod ord">
          <ac:chgData name="Vladislav Shuvalov" userId="474cf1bd15ce3829" providerId="LiveId" clId="{CB939C9E-500A-4E02-9291-9229DCE10D32}" dt="2022-04-13T13:48:17.346" v="74" actId="14100"/>
          <ac:spMkLst>
            <pc:docMk/>
            <pc:sldMk cId="1835269239" sldId="281"/>
            <ac:spMk id="15" creationId="{8FEB4F7A-BC4A-4F3A-81DA-0DC06AD66F97}"/>
          </ac:spMkLst>
        </pc:spChg>
        <pc:spChg chg="add mod ord">
          <ac:chgData name="Vladislav Shuvalov" userId="474cf1bd15ce3829" providerId="LiveId" clId="{CB939C9E-500A-4E02-9291-9229DCE10D32}" dt="2022-04-13T13:47:21.447" v="56" actId="167"/>
          <ac:spMkLst>
            <pc:docMk/>
            <pc:sldMk cId="1835269239" sldId="281"/>
            <ac:spMk id="16" creationId="{D70E494D-45BF-4010-BBBC-DF37DACA55AC}"/>
          </ac:spMkLst>
        </pc:spChg>
        <pc:spChg chg="add mod ord">
          <ac:chgData name="Vladislav Shuvalov" userId="474cf1bd15ce3829" providerId="LiveId" clId="{CB939C9E-500A-4E02-9291-9229DCE10D32}" dt="2022-04-13T13:47:57.163" v="67" actId="14100"/>
          <ac:spMkLst>
            <pc:docMk/>
            <pc:sldMk cId="1835269239" sldId="281"/>
            <ac:spMk id="17" creationId="{ECEDD9C0-BEFE-4B4B-95B4-7AA8E1C5055B}"/>
          </ac:spMkLst>
        </pc:spChg>
        <pc:picChg chg="mod">
          <ac:chgData name="Vladislav Shuvalov" userId="474cf1bd15ce3829" providerId="LiveId" clId="{CB939C9E-500A-4E02-9291-9229DCE10D32}" dt="2022-04-13T13:48:38.754" v="84" actId="1076"/>
          <ac:picMkLst>
            <pc:docMk/>
            <pc:sldMk cId="1835269239" sldId="281"/>
            <ac:picMk id="6" creationId="{00000000-0000-0000-0000-000000000000}"/>
          </ac:picMkLst>
        </pc:picChg>
        <pc:picChg chg="mod">
          <ac:chgData name="Vladislav Shuvalov" userId="474cf1bd15ce3829" providerId="LiveId" clId="{CB939C9E-500A-4E02-9291-9229DCE10D32}" dt="2022-04-13T13:47:26.802" v="58" actId="1076"/>
          <ac:picMkLst>
            <pc:docMk/>
            <pc:sldMk cId="1835269239" sldId="281"/>
            <ac:picMk id="7" creationId="{00000000-0000-0000-0000-000000000000}"/>
          </ac:picMkLst>
        </pc:picChg>
        <pc:picChg chg="mod">
          <ac:chgData name="Vladislav Shuvalov" userId="474cf1bd15ce3829" providerId="LiveId" clId="{CB939C9E-500A-4E02-9291-9229DCE10D32}" dt="2022-04-13T13:48:21.593" v="75" actId="1076"/>
          <ac:picMkLst>
            <pc:docMk/>
            <pc:sldMk cId="1835269239" sldId="281"/>
            <ac:picMk id="11" creationId="{00000000-0000-0000-0000-000000000000}"/>
          </ac:picMkLst>
        </pc:picChg>
        <pc:picChg chg="mod">
          <ac:chgData name="Vladislav Shuvalov" userId="474cf1bd15ce3829" providerId="LiveId" clId="{CB939C9E-500A-4E02-9291-9229DCE10D32}" dt="2022-04-13T13:47:54.795" v="66" actId="1076"/>
          <ac:picMkLst>
            <pc:docMk/>
            <pc:sldMk cId="1835269239" sldId="281"/>
            <ac:picMk id="13" creationId="{00000000-0000-0000-0000-000000000000}"/>
          </ac:picMkLst>
        </pc:picChg>
      </pc:sldChg>
      <pc:sldChg chg="addSp modSp mod">
        <pc:chgData name="Vladislav Shuvalov" userId="474cf1bd15ce3829" providerId="LiveId" clId="{CB939C9E-500A-4E02-9291-9229DCE10D32}" dt="2022-04-13T13:54:42.113" v="191" actId="1076"/>
        <pc:sldMkLst>
          <pc:docMk/>
          <pc:sldMk cId="4078897390" sldId="282"/>
        </pc:sldMkLst>
        <pc:spChg chg="mod">
          <ac:chgData name="Vladislav Shuvalov" userId="474cf1bd15ce3829" providerId="LiveId" clId="{CB939C9E-500A-4E02-9291-9229DCE10D32}" dt="2022-04-13T13:54:42.113" v="191" actId="1076"/>
          <ac:spMkLst>
            <pc:docMk/>
            <pc:sldMk cId="4078897390" sldId="282"/>
            <ac:spMk id="9" creationId="{CD019EB3-7C33-594D-B728-95A0D4B63B38}"/>
          </ac:spMkLst>
        </pc:spChg>
        <pc:spChg chg="add mod ord">
          <ac:chgData name="Vladislav Shuvalov" userId="474cf1bd15ce3829" providerId="LiveId" clId="{CB939C9E-500A-4E02-9291-9229DCE10D32}" dt="2022-04-13T13:54:32.735" v="188" actId="14100"/>
          <ac:spMkLst>
            <pc:docMk/>
            <pc:sldMk cId="4078897390" sldId="282"/>
            <ac:spMk id="11" creationId="{E1F75CBB-5F22-4882-9978-CE550D34EB6A}"/>
          </ac:spMkLst>
        </pc:spChg>
        <pc:spChg chg="add mod ord">
          <ac:chgData name="Vladislav Shuvalov" userId="474cf1bd15ce3829" providerId="LiveId" clId="{CB939C9E-500A-4E02-9291-9229DCE10D32}" dt="2022-04-13T13:54:21.623" v="182" actId="14100"/>
          <ac:spMkLst>
            <pc:docMk/>
            <pc:sldMk cId="4078897390" sldId="282"/>
            <ac:spMk id="12" creationId="{02FA2F1C-1801-41E2-AEAF-4AB40453A781}"/>
          </ac:spMkLst>
        </pc:spChg>
        <pc:spChg chg="mod">
          <ac:chgData name="Vladislav Shuvalov" userId="474cf1bd15ce3829" providerId="LiveId" clId="{CB939C9E-500A-4E02-9291-9229DCE10D32}" dt="2022-04-13T13:53:15.487" v="164" actId="207"/>
          <ac:spMkLst>
            <pc:docMk/>
            <pc:sldMk cId="4078897390" sldId="282"/>
            <ac:spMk id="14" creationId="{00000000-0000-0000-0000-000000000000}"/>
          </ac:spMkLst>
        </pc:spChg>
        <pc:spChg chg="mod">
          <ac:chgData name="Vladislav Shuvalov" userId="474cf1bd15ce3829" providerId="LiveId" clId="{CB939C9E-500A-4E02-9291-9229DCE10D32}" dt="2022-04-13T13:54:35.761" v="189" actId="1076"/>
          <ac:spMkLst>
            <pc:docMk/>
            <pc:sldMk cId="4078897390" sldId="282"/>
            <ac:spMk id="16" creationId="{00000000-0000-0000-0000-000000000000}"/>
          </ac:spMkLst>
        </pc:spChg>
        <pc:graphicFrameChg chg="mod modGraphic">
          <ac:chgData name="Vladislav Shuvalov" userId="474cf1bd15ce3829" providerId="LiveId" clId="{CB939C9E-500A-4E02-9291-9229DCE10D32}" dt="2022-04-13T13:54:27.344" v="184" actId="14100"/>
          <ac:graphicFrameMkLst>
            <pc:docMk/>
            <pc:sldMk cId="4078897390" sldId="282"/>
            <ac:graphicFrameMk id="5" creationId="{00000000-0000-0000-0000-000000000000}"/>
          </ac:graphicFrameMkLst>
        </pc:graphicFrameChg>
        <pc:picChg chg="mod">
          <ac:chgData name="Vladislav Shuvalov" userId="474cf1bd15ce3829" providerId="LiveId" clId="{CB939C9E-500A-4E02-9291-9229DCE10D32}" dt="2022-04-13T13:54:18.312" v="180" actId="1076"/>
          <ac:picMkLst>
            <pc:docMk/>
            <pc:sldMk cId="4078897390" sldId="282"/>
            <ac:picMk id="10" creationId="{00000000-0000-0000-0000-000000000000}"/>
          </ac:picMkLst>
        </pc:picChg>
      </pc:sldChg>
      <pc:sldChg chg="addSp modSp mod">
        <pc:chgData name="Vladislav Shuvalov" userId="474cf1bd15ce3829" providerId="LiveId" clId="{CB939C9E-500A-4E02-9291-9229DCE10D32}" dt="2022-04-13T13:45:54.585" v="40" actId="552"/>
        <pc:sldMkLst>
          <pc:docMk/>
          <pc:sldMk cId="454161389" sldId="283"/>
        </pc:sldMkLst>
        <pc:spChg chg="mod">
          <ac:chgData name="Vladislav Shuvalov" userId="474cf1bd15ce3829" providerId="LiveId" clId="{CB939C9E-500A-4E02-9291-9229DCE10D32}" dt="2022-04-13T13:44:56.578" v="17"/>
          <ac:spMkLst>
            <pc:docMk/>
            <pc:sldMk cId="454161389" sldId="283"/>
            <ac:spMk id="8" creationId="{9F7AB9CB-C2BA-4863-8B12-46892F39C850}"/>
          </ac:spMkLst>
        </pc:spChg>
        <pc:spChg chg="mod">
          <ac:chgData name="Vladislav Shuvalov" userId="474cf1bd15ce3829" providerId="LiveId" clId="{CB939C9E-500A-4E02-9291-9229DCE10D32}" dt="2022-04-13T13:44:56.578" v="17"/>
          <ac:spMkLst>
            <pc:docMk/>
            <pc:sldMk cId="454161389" sldId="283"/>
            <ac:spMk id="9" creationId="{C59D562F-A4A9-4FF0-8114-8559D6E7FEFB}"/>
          </ac:spMkLst>
        </pc:spChg>
        <pc:spChg chg="mod">
          <ac:chgData name="Vladislav Shuvalov" userId="474cf1bd15ce3829" providerId="LiveId" clId="{CB939C9E-500A-4E02-9291-9229DCE10D32}" dt="2022-04-13T13:45:54.585" v="40" actId="552"/>
          <ac:spMkLst>
            <pc:docMk/>
            <pc:sldMk cId="454161389" sldId="283"/>
            <ac:spMk id="10" creationId="{F6B683A9-1DA2-424B-A558-FDE0ACF0A445}"/>
          </ac:spMkLst>
        </pc:spChg>
        <pc:spChg chg="mod">
          <ac:chgData name="Vladislav Shuvalov" userId="474cf1bd15ce3829" providerId="LiveId" clId="{CB939C9E-500A-4E02-9291-9229DCE10D32}" dt="2022-04-13T13:44:59.108" v="19"/>
          <ac:spMkLst>
            <pc:docMk/>
            <pc:sldMk cId="454161389" sldId="283"/>
            <ac:spMk id="12" creationId="{2C445588-280D-49A9-B712-D31106F321F0}"/>
          </ac:spMkLst>
        </pc:spChg>
        <pc:spChg chg="mod">
          <ac:chgData name="Vladislav Shuvalov" userId="474cf1bd15ce3829" providerId="LiveId" clId="{CB939C9E-500A-4E02-9291-9229DCE10D32}" dt="2022-04-13T13:44:59.108" v="19"/>
          <ac:spMkLst>
            <pc:docMk/>
            <pc:sldMk cId="454161389" sldId="283"/>
            <ac:spMk id="13" creationId="{C966EEF1-A4C3-4B5A-983A-D1F1F4A768A3}"/>
          </ac:spMkLst>
        </pc:spChg>
        <pc:spChg chg="mod">
          <ac:chgData name="Vladislav Shuvalov" userId="474cf1bd15ce3829" providerId="LiveId" clId="{CB939C9E-500A-4E02-9291-9229DCE10D32}" dt="2022-04-13T13:45:54.585" v="40" actId="552"/>
          <ac:spMkLst>
            <pc:docMk/>
            <pc:sldMk cId="454161389" sldId="283"/>
            <ac:spMk id="14" creationId="{4299684B-9DA3-EE45-9EA5-FD475A3CABC0}"/>
          </ac:spMkLst>
        </pc:spChg>
        <pc:spChg chg="mod">
          <ac:chgData name="Vladislav Shuvalov" userId="474cf1bd15ce3829" providerId="LiveId" clId="{CB939C9E-500A-4E02-9291-9229DCE10D32}" dt="2022-04-13T13:45:54.585" v="40" actId="552"/>
          <ac:spMkLst>
            <pc:docMk/>
            <pc:sldMk cId="454161389" sldId="283"/>
            <ac:spMk id="15" creationId="{94E36925-7585-DE43-9E35-67AE104A5401}"/>
          </ac:spMkLst>
        </pc:spChg>
        <pc:spChg chg="mod">
          <ac:chgData name="Vladislav Shuvalov" userId="474cf1bd15ce3829" providerId="LiveId" clId="{CB939C9E-500A-4E02-9291-9229DCE10D32}" dt="2022-04-13T13:45:54.585" v="40" actId="552"/>
          <ac:spMkLst>
            <pc:docMk/>
            <pc:sldMk cId="454161389" sldId="283"/>
            <ac:spMk id="16" creationId="{00000000-0000-0000-0000-000000000000}"/>
          </ac:spMkLst>
        </pc:spChg>
        <pc:spChg chg="mod">
          <ac:chgData name="Vladislav Shuvalov" userId="474cf1bd15ce3829" providerId="LiveId" clId="{CB939C9E-500A-4E02-9291-9229DCE10D32}" dt="2022-04-13T13:45:02.708" v="21"/>
          <ac:spMkLst>
            <pc:docMk/>
            <pc:sldMk cId="454161389" sldId="283"/>
            <ac:spMk id="18" creationId="{28C205EC-7A00-4EFD-9905-8837EE9C276D}"/>
          </ac:spMkLst>
        </pc:spChg>
        <pc:spChg chg="mod">
          <ac:chgData name="Vladislav Shuvalov" userId="474cf1bd15ce3829" providerId="LiveId" clId="{CB939C9E-500A-4E02-9291-9229DCE10D32}" dt="2022-04-13T13:45:02.708" v="21"/>
          <ac:spMkLst>
            <pc:docMk/>
            <pc:sldMk cId="454161389" sldId="283"/>
            <ac:spMk id="19" creationId="{A3884A58-D49F-4C97-89C0-4DA9DBA11156}"/>
          </ac:spMkLst>
        </pc:spChg>
        <pc:spChg chg="mod">
          <ac:chgData name="Vladislav Shuvalov" userId="474cf1bd15ce3829" providerId="LiveId" clId="{CB939C9E-500A-4E02-9291-9229DCE10D32}" dt="2022-04-13T13:45:05.769" v="23"/>
          <ac:spMkLst>
            <pc:docMk/>
            <pc:sldMk cId="454161389" sldId="283"/>
            <ac:spMk id="21" creationId="{087E9EC9-7825-4DD6-8E90-01FDE692B85D}"/>
          </ac:spMkLst>
        </pc:spChg>
        <pc:spChg chg="mod">
          <ac:chgData name="Vladislav Shuvalov" userId="474cf1bd15ce3829" providerId="LiveId" clId="{CB939C9E-500A-4E02-9291-9229DCE10D32}" dt="2022-04-13T13:45:05.769" v="23"/>
          <ac:spMkLst>
            <pc:docMk/>
            <pc:sldMk cId="454161389" sldId="283"/>
            <ac:spMk id="22" creationId="{16AB52AA-EF7A-4427-98EF-6D39392A0D51}"/>
          </ac:spMkLst>
        </pc:spChg>
        <pc:grpChg chg="add mod ord">
          <ac:chgData name="Vladislav Shuvalov" userId="474cf1bd15ce3829" providerId="LiveId" clId="{CB939C9E-500A-4E02-9291-9229DCE10D32}" dt="2022-04-13T13:45:25.351" v="29" actId="1076"/>
          <ac:grpSpMkLst>
            <pc:docMk/>
            <pc:sldMk cId="454161389" sldId="283"/>
            <ac:grpSpMk id="7" creationId="{88FE0DF9-921D-4FD4-AFF2-661A43DDC326}"/>
          </ac:grpSpMkLst>
        </pc:grpChg>
        <pc:grpChg chg="add mod ord">
          <ac:chgData name="Vladislav Shuvalov" userId="474cf1bd15ce3829" providerId="LiveId" clId="{CB939C9E-500A-4E02-9291-9229DCE10D32}" dt="2022-04-13T13:45:22.947" v="27" actId="167"/>
          <ac:grpSpMkLst>
            <pc:docMk/>
            <pc:sldMk cId="454161389" sldId="283"/>
            <ac:grpSpMk id="11" creationId="{234A70D3-5766-496D-BA1E-B5E90F02661E}"/>
          </ac:grpSpMkLst>
        </pc:grpChg>
        <pc:grpChg chg="add mod ord">
          <ac:chgData name="Vladislav Shuvalov" userId="474cf1bd15ce3829" providerId="LiveId" clId="{CB939C9E-500A-4E02-9291-9229DCE10D32}" dt="2022-04-13T13:45:22.947" v="27" actId="167"/>
          <ac:grpSpMkLst>
            <pc:docMk/>
            <pc:sldMk cId="454161389" sldId="283"/>
            <ac:grpSpMk id="17" creationId="{D04FC82A-E0A3-4670-A636-BF5F3EB3B773}"/>
          </ac:grpSpMkLst>
        </pc:grpChg>
        <pc:grpChg chg="add mod ord">
          <ac:chgData name="Vladislav Shuvalov" userId="474cf1bd15ce3829" providerId="LiveId" clId="{CB939C9E-500A-4E02-9291-9229DCE10D32}" dt="2022-04-13T13:45:22.947" v="27" actId="167"/>
          <ac:grpSpMkLst>
            <pc:docMk/>
            <pc:sldMk cId="454161389" sldId="283"/>
            <ac:grpSpMk id="20" creationId="{6E0A53A8-EF32-4F98-AB13-0C1C01F19369}"/>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86DCCD-FB14-4FA8-B1C2-D065E82645DF}" type="datetimeFigureOut">
              <a:rPr lang="ru-RU" smtClean="0"/>
              <a:pPr/>
              <a:t>14.04.2022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8D96E1-DF61-4A53-9932-3DFD8899BB97}" type="slidenum">
              <a:rPr lang="ru-RU" smtClean="0"/>
              <a:pPr/>
              <a:t>‹#›</a:t>
            </a:fld>
            <a:endParaRPr lang="ru-RU"/>
          </a:p>
        </p:txBody>
      </p:sp>
    </p:spTree>
    <p:extLst>
      <p:ext uri="{BB962C8B-B14F-4D97-AF65-F5344CB8AC3E}">
        <p14:creationId xmlns:p14="http://schemas.microsoft.com/office/powerpoint/2010/main" val="2110548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84D8A-822D-488E-8D1C-8C90CBE022BE}" type="datetimeFigureOut">
              <a:rPr lang="ru-RU" smtClean="0"/>
              <a:pPr/>
              <a:t>14.04.2022</a:t>
            </a:fld>
            <a:endParaRPr lang="ru-RU"/>
          </a:p>
        </p:txBody>
      </p:sp>
      <p:sp>
        <p:nvSpPr>
          <p:cNvPr id="4" name="Образ слайда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70B7F-3432-4DBE-B821-B38A127FB2DF}" type="slidenum">
              <a:rPr lang="ru-RU" smtClean="0"/>
              <a:pPr/>
              <a:t>‹#›</a:t>
            </a:fld>
            <a:endParaRPr lang="ru-RU"/>
          </a:p>
        </p:txBody>
      </p:sp>
    </p:spTree>
    <p:extLst>
      <p:ext uri="{BB962C8B-B14F-4D97-AF65-F5344CB8AC3E}">
        <p14:creationId xmlns:p14="http://schemas.microsoft.com/office/powerpoint/2010/main" val="18992022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1"/>
            <a:r>
              <a:rPr lang="en-GB" sz="1200" b="1" kern="1200" cap="all" dirty="0">
                <a:solidFill>
                  <a:schemeClr val="tx1"/>
                </a:solidFill>
                <a:effectLst/>
                <a:latin typeface="+mn-lt"/>
                <a:ea typeface="+mn-ea"/>
                <a:cs typeface="+mn-cs"/>
              </a:rPr>
              <a:t>INTRODUCTION</a:t>
            </a:r>
            <a:endParaRPr lang="ru-RU" sz="1200" b="1" kern="1200" cap="all"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paper presents the results comparing the calculated data with the indications of water-to-sodium leak detection system and hydrodynamic parameters in the second sodium circuit, observed during the water-to-sodium leak incident in the </a:t>
            </a:r>
            <a:r>
              <a:rPr lang="en-US" sz="1200" kern="1200" dirty="0" err="1">
                <a:solidFill>
                  <a:schemeClr val="tx1"/>
                </a:solidFill>
                <a:effectLst/>
                <a:latin typeface="+mn-lt"/>
                <a:ea typeface="+mn-ea"/>
                <a:cs typeface="+mn-cs"/>
              </a:rPr>
              <a:t>superheater</a:t>
            </a:r>
            <a:r>
              <a:rPr lang="en-US" sz="1200" kern="1200" dirty="0">
                <a:solidFill>
                  <a:schemeClr val="tx1"/>
                </a:solidFill>
                <a:effectLst/>
                <a:latin typeface="+mn-lt"/>
                <a:ea typeface="+mn-ea"/>
                <a:cs typeface="+mn-cs"/>
              </a:rPr>
              <a:t> module of the BN-600 unit on January 19, 1982 and presented in [1].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should be noted that the reconstruction of events in [1] was mostly performed on the basis of post-accident analysis data, which is rather desultory (</a:t>
            </a:r>
            <a:r>
              <a:rPr lang="ru-RU" sz="1200" kern="1200" dirty="0">
                <a:solidFill>
                  <a:schemeClr val="tx1"/>
                </a:solidFill>
                <a:effectLst/>
                <a:latin typeface="+mn-lt"/>
                <a:ea typeface="+mn-ea"/>
                <a:cs typeface="+mn-cs"/>
              </a:rPr>
              <a:t>с точки зрения динамики процесса</a:t>
            </a:r>
            <a:r>
              <a:rPr lang="en-US" sz="1200" kern="1200" dirty="0">
                <a:solidFill>
                  <a:schemeClr val="tx1"/>
                </a:solidFill>
                <a:effectLst/>
                <a:latin typeface="+mn-lt"/>
                <a:ea typeface="+mn-ea"/>
                <a:cs typeface="+mn-cs"/>
              </a:rPr>
              <a:t>) and does not describe the occurring processes accurately enough. However, this reconstruction can be used for the comparative analysis.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calculations were performed using two codes designed to analyze the efficiency of the steam generator protection system in case of small leaks and the secondary circuit protection system against overpressure large leaks. The use of two calculation codes made it possible to simulate the operation of the BN-600 steam generator protection system in case of water leak in the steam generator, taking into account its leak evolution from small to large.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SLEAK code [2] was used to calculate the indications of the small leak monitoring sensors in the BN-600 steam generator such as: IVA-1 – hydrogen in sodium meter, KAV-7 – hydrogen in gas meter; ITI and ISHIT are the detectors of gas phase in the sodium flowing.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LLEAK-3C 1.0 [3] code was used to calculate the indications of the large leaks monitoring sensors in the BN-600 steam generator, such as the pressure sensors, the magnetic flowmeters, level meter.</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obtained data can be used for verification of physical and mathematical models in the SLEAK and LLEAK-3C 1.0 codes.</a:t>
            </a:r>
            <a:endParaRPr lang="ru-RU" dirty="0"/>
          </a:p>
        </p:txBody>
      </p:sp>
      <p:sp>
        <p:nvSpPr>
          <p:cNvPr id="4" name="Номер слайда 3"/>
          <p:cNvSpPr>
            <a:spLocks noGrp="1"/>
          </p:cNvSpPr>
          <p:nvPr>
            <p:ph type="sldNum" sz="quarter" idx="10"/>
          </p:nvPr>
        </p:nvSpPr>
        <p:spPr/>
        <p:txBody>
          <a:bodyPr/>
          <a:lstStyle/>
          <a:p>
            <a:fld id="{A0F70B7F-3432-4DBE-B821-B38A127FB2DF}" type="slidenum">
              <a:rPr lang="ru-RU" smtClean="0"/>
              <a:pPr/>
              <a:t>2</a:t>
            </a:fld>
            <a:endParaRPr lang="ru-RU"/>
          </a:p>
        </p:txBody>
      </p:sp>
    </p:spTree>
    <p:extLst>
      <p:ext uri="{BB962C8B-B14F-4D97-AF65-F5344CB8AC3E}">
        <p14:creationId xmlns:p14="http://schemas.microsoft.com/office/powerpoint/2010/main" val="307064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1"/>
            <a:r>
              <a:rPr lang="en-GB" sz="1200" b="1" kern="1200" cap="all" dirty="0">
                <a:solidFill>
                  <a:schemeClr val="tx1"/>
                </a:solidFill>
                <a:effectLst/>
                <a:latin typeface="+mn-lt"/>
                <a:ea typeface="+mn-ea"/>
                <a:cs typeface="+mn-cs"/>
              </a:rPr>
              <a:t>Steam generator of the BN-600 NPP and safety system in case of water leaks</a:t>
            </a:r>
            <a:endParaRPr lang="ru-RU" sz="1200" b="1" kern="1200" cap="all"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steam generator (SG) of the BN-600 NPP is once-through sectional heat exchanger. The steam generator consists of eight parallel sections. Each section consists of three modules: an evaporator (EP), </a:t>
            </a:r>
            <a:r>
              <a:rPr lang="en-GB" sz="1200" kern="1200" dirty="0" err="1">
                <a:solidFill>
                  <a:schemeClr val="tx1"/>
                </a:solidFill>
                <a:effectLst/>
                <a:latin typeface="+mn-lt"/>
                <a:ea typeface="+mn-ea"/>
                <a:cs typeface="+mn-cs"/>
              </a:rPr>
              <a:t>superheater</a:t>
            </a:r>
            <a:r>
              <a:rPr lang="en-GB" sz="1200" kern="1200" dirty="0">
                <a:solidFill>
                  <a:schemeClr val="tx1"/>
                </a:solidFill>
                <a:effectLst/>
                <a:latin typeface="+mn-lt"/>
                <a:ea typeface="+mn-ea"/>
                <a:cs typeface="+mn-cs"/>
              </a:rPr>
              <a:t> (SH) and </a:t>
            </a:r>
            <a:r>
              <a:rPr lang="en-GB" sz="1200" kern="1200" dirty="0" err="1">
                <a:solidFill>
                  <a:schemeClr val="tx1"/>
                </a:solidFill>
                <a:effectLst/>
                <a:latin typeface="+mn-lt"/>
                <a:ea typeface="+mn-ea"/>
                <a:cs typeface="+mn-cs"/>
              </a:rPr>
              <a:t>reheater</a:t>
            </a:r>
            <a:r>
              <a:rPr lang="en-GB" sz="1200" kern="1200" dirty="0">
                <a:solidFill>
                  <a:schemeClr val="tx1"/>
                </a:solidFill>
                <a:effectLst/>
                <a:latin typeface="+mn-lt"/>
                <a:ea typeface="+mn-ea"/>
                <a:cs typeface="+mn-cs"/>
              </a:rPr>
              <a:t> (RH), as well as piping strapping for sodium, steam and water. The inlet and outlet sodium and steam-water pipelines of each SG section are provided with shut-off valves in order to isolate the failed section and continue to operate on the rest ones.</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ET is equipped with 2 rupture disk devices to protect against overpressure.</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scheme of the second sodium circuit BN-600 is shown in Figure 1.</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following devices are used to monitor an inter-circuit leak (Figure 2): </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IVA-1 – hydrogen in sodium meter installed at the outlet of each section of the steam generator;</a:t>
            </a:r>
            <a:endParaRPr lang="ru-R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KAV-7- hydrogen in gas meter at the ET;</a:t>
            </a:r>
            <a:endParaRPr lang="ru-R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ITI and ISHIT - the detectors of gas phase in the sodium flowing through the SG relief pipelines and IVA-1 inlet sodium pipeline;</a:t>
            </a:r>
            <a:endParaRPr lang="ru-R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pressure sensors indicating pressure rise in the ET;</a:t>
            </a:r>
            <a:endParaRPr lang="ru-R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level meter in the ET;</a:t>
            </a:r>
            <a:endParaRPr lang="ru-R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magnetic flowmeters indicating the increase of the sodium flow rate at the section outlet.</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0F70B7F-3432-4DBE-B821-B38A127FB2DF}" type="slidenum">
              <a:rPr lang="ru-RU" smtClean="0"/>
              <a:pPr/>
              <a:t>3</a:t>
            </a:fld>
            <a:endParaRPr lang="ru-RU"/>
          </a:p>
        </p:txBody>
      </p:sp>
    </p:spTree>
    <p:extLst>
      <p:ext uri="{BB962C8B-B14F-4D97-AF65-F5344CB8AC3E}">
        <p14:creationId xmlns:p14="http://schemas.microsoft.com/office/powerpoint/2010/main" val="161704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 to the results of the post-accident analysis, the amount of water that entered the second sodium circuit was estimated 20.3 kg, including 5.4 kg of water received during the first 13 minutes after the leak began, and the remaining 14.9 kg were received during the SG shutdown. The results of the module inspection identified 7 heat exchange tubes of the steam generator with through faults.</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0F70B7F-3432-4DBE-B821-B38A127FB2DF}" type="slidenum">
              <a:rPr lang="ru-RU" smtClean="0"/>
              <a:pPr/>
              <a:t>4</a:t>
            </a:fld>
            <a:endParaRPr lang="ru-RU"/>
          </a:p>
        </p:txBody>
      </p:sp>
    </p:spTree>
    <p:extLst>
      <p:ext uri="{BB962C8B-B14F-4D97-AF65-F5344CB8AC3E}">
        <p14:creationId xmlns:p14="http://schemas.microsoft.com/office/powerpoint/2010/main" val="158310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sz="1200" kern="1200" dirty="0">
                <a:solidFill>
                  <a:schemeClr val="tx1"/>
                </a:solidFill>
                <a:effectLst/>
                <a:latin typeface="+mn-lt"/>
                <a:ea typeface="+mn-ea"/>
                <a:cs typeface="+mn-cs"/>
              </a:rPr>
              <a:t>The calculations were performed using the SLEAK and LLEAK-3C 1.0 codes. The use of two calculation codes made it possible to simulate the operation of the BN-600 steam generator protection system in case of water leak in the steam generator, taking into account its leak evolution from small to large.</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SLEAK code is designed for efficiency analysis of the small water leaks monitoring subsystem of the steam generator safety system. SLEAK technique includes the calculation of dissolved and gaseous products of the sodium water reaction</a:t>
            </a:r>
            <a:r>
              <a:rPr lang="en-US" sz="1200" kern="1200" dirty="0">
                <a:solidFill>
                  <a:schemeClr val="tx1"/>
                </a:solidFill>
                <a:effectLst/>
                <a:latin typeface="+mn-lt"/>
                <a:ea typeface="+mn-ea"/>
                <a:cs typeface="+mn-cs"/>
              </a:rPr>
              <a:t>, shown in</a:t>
            </a:r>
            <a:r>
              <a:rPr lang="en-GB" sz="1200" kern="1200" dirty="0">
                <a:solidFill>
                  <a:schemeClr val="tx1"/>
                </a:solidFill>
                <a:effectLst/>
                <a:latin typeface="+mn-lt"/>
                <a:ea typeface="+mn-ea"/>
                <a:cs typeface="+mn-cs"/>
              </a:rPr>
              <a:t> [4].</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evolving of the small leak with a water flow rate up to 8.3 g/s occurred within 13 minutes. Left Figure shows the water flow rate taken into account in SLEAK code and the derived concentrations of hydrogen in sodium at the outlet of the failed and non- failed sections in case of a small leak. The evolution of a small leak does not occur monotonously, the water flow rate increases </a:t>
            </a:r>
            <a:r>
              <a:rPr lang="en-GB" sz="1200" kern="1200" dirty="0" err="1">
                <a:solidFill>
                  <a:schemeClr val="tx1"/>
                </a:solidFill>
                <a:effectLst/>
                <a:latin typeface="+mn-lt"/>
                <a:ea typeface="+mn-ea"/>
                <a:cs typeface="+mn-cs"/>
              </a:rPr>
              <a:t>skippingly</a:t>
            </a:r>
            <a:r>
              <a:rPr lang="en-GB" sz="1200" kern="1200" dirty="0">
                <a:solidFill>
                  <a:schemeClr val="tx1"/>
                </a:solidFill>
                <a:effectLst/>
                <a:latin typeface="+mn-lt"/>
                <a:ea typeface="+mn-ea"/>
                <a:cs typeface="+mn-cs"/>
              </a:rPr>
              <a:t> as the nearest pipes burn through. According to the calculation results, a good match was obtained with the indications of the IVA-1 on the failed section.</a:t>
            </a:r>
            <a:endParaRPr lang="ru-RU" sz="1200" kern="1200" dirty="0">
              <a:solidFill>
                <a:schemeClr val="tx1"/>
              </a:solidFill>
              <a:effectLst/>
              <a:latin typeface="+mn-lt"/>
              <a:ea typeface="+mn-ea"/>
              <a:cs typeface="+mn-cs"/>
            </a:endParaRPr>
          </a:p>
          <a:p>
            <a:pPr hangingPunct="0"/>
            <a:r>
              <a:rPr lang="en-GB" sz="1200" kern="1200" dirty="0">
                <a:solidFill>
                  <a:schemeClr val="tx1"/>
                </a:solidFill>
                <a:effectLst/>
                <a:latin typeface="+mn-lt"/>
                <a:ea typeface="+mn-ea"/>
                <a:cs typeface="+mn-cs"/>
              </a:rPr>
              <a:t>SLEAK code also helped to obtain the values of the volume content of hydrogen gas in sodium at the failed section outlet (ISHIT) and in the protective gas of the ET (KAV-7). The calculated indications of the ISHIT and KAV-7 devices correspond to the data of the post-accident analysis and are shown in right Figure. It is known from [1] that the ISHIT detector in the failed section showed "leak" 13 minutes later from the beginning of the leak, while the volume content of hydrogen exceeded the emergency set point of 5% after 12 minutes, according to calculated data. The indications of the KAV-7 monitor installed on the ET, reached 5% vol. by 20 minutes from the beginning of the leak. Such a long time is associated with a long delivery time of the gas sample to the device.</a:t>
            </a:r>
            <a:endParaRPr lang="ru-RU" sz="1200" kern="1200" dirty="0">
              <a:solidFill>
                <a:schemeClr val="tx1"/>
              </a:solidFill>
              <a:effectLst/>
              <a:latin typeface="+mn-lt"/>
              <a:ea typeface="+mn-ea"/>
              <a:cs typeface="+mn-cs"/>
            </a:endParaRPr>
          </a:p>
          <a:p>
            <a:pPr lvl="1"/>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0F70B7F-3432-4DBE-B821-B38A127FB2DF}" type="slidenum">
              <a:rPr lang="ru-RU" smtClean="0"/>
              <a:pPr/>
              <a:t>5</a:t>
            </a:fld>
            <a:endParaRPr lang="ru-RU"/>
          </a:p>
        </p:txBody>
      </p:sp>
    </p:spTree>
    <p:extLst>
      <p:ext uri="{BB962C8B-B14F-4D97-AF65-F5344CB8AC3E}">
        <p14:creationId xmlns:p14="http://schemas.microsoft.com/office/powerpoint/2010/main" val="4789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sz="1200" kern="1200" dirty="0">
                <a:solidFill>
                  <a:schemeClr val="tx1"/>
                </a:solidFill>
                <a:effectLst/>
                <a:latin typeface="+mn-lt"/>
                <a:ea typeface="+mn-ea"/>
                <a:cs typeface="+mn-cs"/>
              </a:rPr>
              <a:t>At 16:23, 13 minutes after the leak started (according to the post-accident analysis), the flow rate sharply increased to 250 g/s. This led to the rapid formation of hydrogen bubble in the module and pushing sodium into the headers. Sodium flow rate at the failed section outlet increased by 1.35 times; sodium level in the expansion tank increased by 250 mm. One of the rupture disks devices installed on the ET burst spontaneously at 0.18 MPa pressure value at 16:23:30. After that, at 16:24, "large leak" automatic algorithm was initiated, both SG and secondary loop were shut down and SG was dried out. </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calculation of the hydrodynamic parameters of the BN-600 secondary circuit with a large leak was performed using LLEAK-3C 1.0 code. The code is meant for </a:t>
            </a:r>
            <a:r>
              <a:rPr lang="en-GB" sz="1200" kern="1200" dirty="0" err="1">
                <a:solidFill>
                  <a:schemeClr val="tx1"/>
                </a:solidFill>
                <a:effectLst/>
                <a:latin typeface="+mn-lt"/>
                <a:ea typeface="+mn-ea"/>
                <a:cs typeface="+mn-cs"/>
              </a:rPr>
              <a:t>analyzing</a:t>
            </a:r>
            <a:r>
              <a:rPr lang="en-GB" sz="1200" kern="1200" dirty="0">
                <a:solidFill>
                  <a:schemeClr val="tx1"/>
                </a:solidFill>
                <a:effectLst/>
                <a:latin typeface="+mn-lt"/>
                <a:ea typeface="+mn-ea"/>
                <a:cs typeface="+mn-cs"/>
              </a:rPr>
              <a:t> the effectiveness of the steam generator and second sodium circuit protection system against overpressure. The processes with water-to-sodium leak that occur in the sodium circuit are described with a one-dimensional, one-speed physical and mathematical model of a thermally </a:t>
            </a:r>
            <a:r>
              <a:rPr lang="en-GB" sz="1200" kern="1200" dirty="0" err="1">
                <a:solidFill>
                  <a:schemeClr val="tx1"/>
                </a:solidFill>
                <a:effectLst/>
                <a:latin typeface="+mn-lt"/>
                <a:ea typeface="+mn-ea"/>
                <a:cs typeface="+mn-cs"/>
              </a:rPr>
              <a:t>nonequilibrium</a:t>
            </a:r>
            <a:r>
              <a:rPr lang="en-GB" sz="1200" kern="1200" dirty="0">
                <a:solidFill>
                  <a:schemeClr val="tx1"/>
                </a:solidFill>
                <a:effectLst/>
                <a:latin typeface="+mn-lt"/>
                <a:ea typeface="+mn-ea"/>
                <a:cs typeface="+mn-cs"/>
              </a:rPr>
              <a:t> three-component gas-liquid flow (sodium, hydrogen, sodium hydroxide). Hydrodynamic parameters of the second sodium circuit such as pressure, flow rate, and temperature of all components are calculated. </a:t>
            </a:r>
          </a:p>
          <a:p>
            <a:r>
              <a:rPr lang="en-GB" sz="1200" kern="1200" dirty="0">
                <a:solidFill>
                  <a:schemeClr val="tx1"/>
                </a:solidFill>
                <a:effectLst/>
                <a:latin typeface="+mn-lt"/>
                <a:ea typeface="+mn-ea"/>
                <a:cs typeface="+mn-cs"/>
              </a:rPr>
              <a:t>The dependence of the steam flow rate took into account in the calculation is </a:t>
            </a:r>
            <a:r>
              <a:rPr lang="en-GB" sz="1200" kern="1200" dirty="0" err="1">
                <a:solidFill>
                  <a:schemeClr val="tx1"/>
                </a:solidFill>
                <a:effectLst/>
                <a:latin typeface="+mn-lt"/>
                <a:ea typeface="+mn-ea"/>
                <a:cs typeface="+mn-cs"/>
              </a:rPr>
              <a:t>fiest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Figure . The maximum value of water flow rate was reduced to 200 g/s (compared to 250 g/s [1]), while the total mass of incoming water within large leak corresponds to the post-accident analysis – 14.9 kg.</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Next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Figure shows the pressure at the area of sodium-water reaction. A sharp increase of water flow rate (at 90 s of estimate time) leads to a short-term pressure surge in the area of sodium-water reaction. The pressure increase continues until the rupture disk is busted at the ET (at 115 s of estimate time), after which the pressure in the second circuit decreases.</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Last Figures show the comparison of the calculated data and indications of water-to-sodium leak monitoring devices (data from post-accident analysis). In general, the hydrodynamic parameters derived the LLEAK-3C 1.0 code describe securely the processes in the second circuit of the BN-600 with a large water-to-sodium leak and do not contradict the data of the post-accident analysis of the incident. The results obtained confirm the correctness of the physical and mathematical models implemented in the LLEAK-3C 1.0 code: model of the sodium-water reaction, model of the rupture disk, the point model of the expansion tank, etc.</a:t>
            </a:r>
            <a:endParaRPr lang="ru-RU" sz="1200" kern="1200" dirty="0">
              <a:solidFill>
                <a:schemeClr val="tx1"/>
              </a:solidFill>
              <a:effectLst/>
              <a:latin typeface="+mn-lt"/>
              <a:ea typeface="+mn-ea"/>
              <a:cs typeface="+mn-cs"/>
            </a:endParaRPr>
          </a:p>
          <a:p>
            <a:pPr lvl="1"/>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0F70B7F-3432-4DBE-B821-B38A127FB2DF}" type="slidenum">
              <a:rPr lang="ru-RU" smtClean="0"/>
              <a:pPr/>
              <a:t>6</a:t>
            </a:fld>
            <a:endParaRPr lang="ru-RU"/>
          </a:p>
        </p:txBody>
      </p:sp>
    </p:spTree>
    <p:extLst>
      <p:ext uri="{BB962C8B-B14F-4D97-AF65-F5344CB8AC3E}">
        <p14:creationId xmlns:p14="http://schemas.microsoft.com/office/powerpoint/2010/main" val="228807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1"/>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0F70B7F-3432-4DBE-B821-B38A127FB2DF}" type="slidenum">
              <a:rPr lang="ru-RU" smtClean="0"/>
              <a:pPr/>
              <a:t>7</a:t>
            </a:fld>
            <a:endParaRPr lang="ru-RU"/>
          </a:p>
        </p:txBody>
      </p:sp>
    </p:spTree>
    <p:extLst>
      <p:ext uri="{BB962C8B-B14F-4D97-AF65-F5344CB8AC3E}">
        <p14:creationId xmlns:p14="http://schemas.microsoft.com/office/powerpoint/2010/main" val="384813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1"/>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0F70B7F-3432-4DBE-B821-B38A127FB2DF}" type="slidenum">
              <a:rPr lang="ru-RU" smtClean="0"/>
              <a:pPr/>
              <a:t>8</a:t>
            </a:fld>
            <a:endParaRPr lang="ru-RU"/>
          </a:p>
        </p:txBody>
      </p:sp>
    </p:spTree>
    <p:extLst>
      <p:ext uri="{BB962C8B-B14F-4D97-AF65-F5344CB8AC3E}">
        <p14:creationId xmlns:p14="http://schemas.microsoft.com/office/powerpoint/2010/main" val="2938475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That brings us to the end of the presentation. Thank you for your attention. </a:t>
            </a:r>
            <a:endParaRPr lang="ru-RU" dirty="0"/>
          </a:p>
        </p:txBody>
      </p:sp>
      <p:sp>
        <p:nvSpPr>
          <p:cNvPr id="4" name="Номер слайда 3"/>
          <p:cNvSpPr>
            <a:spLocks noGrp="1"/>
          </p:cNvSpPr>
          <p:nvPr>
            <p:ph type="sldNum" sz="quarter" idx="10"/>
          </p:nvPr>
        </p:nvSpPr>
        <p:spPr/>
        <p:txBody>
          <a:bodyPr/>
          <a:lstStyle/>
          <a:p>
            <a:fld id="{A0F70B7F-3432-4DBE-B821-B38A127FB2DF}" type="slidenum">
              <a:rPr lang="ru-RU" smtClean="0"/>
              <a:pPr/>
              <a:t>9</a:t>
            </a:fld>
            <a:endParaRPr lang="ru-RU"/>
          </a:p>
        </p:txBody>
      </p:sp>
    </p:spTree>
    <p:extLst>
      <p:ext uri="{BB962C8B-B14F-4D97-AF65-F5344CB8AC3E}">
        <p14:creationId xmlns:p14="http://schemas.microsoft.com/office/powerpoint/2010/main" val="362630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9749" y="2122487"/>
            <a:ext cx="5711825" cy="1189037"/>
          </a:xfrm>
          <a:prstGeom prst="rect">
            <a:avLst/>
          </a:prstGeom>
        </p:spPr>
        <p:txBody>
          <a:bodyPr lIns="0" tIns="0" rIns="0" bIns="0"/>
          <a:lstStyle>
            <a:lvl1pPr>
              <a:defRPr sz="2700" b="1">
                <a:solidFill>
                  <a:srgbClr val="404040"/>
                </a:solidFill>
                <a:latin typeface="+mn-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700" b="1" i="0" u="none" strike="noStrike" kern="0" cap="none" spc="0" normalizeH="0" baseline="0" noProof="0" dirty="0">
                <a:ln>
                  <a:noFill/>
                </a:ln>
                <a:solidFill>
                  <a:sysClr val="windowText" lastClr="000000">
                    <a:lumMod val="75000"/>
                    <a:lumOff val="25000"/>
                  </a:sysClr>
                </a:solidFill>
                <a:effectLst/>
                <a:uLnTx/>
                <a:uFillTx/>
                <a:latin typeface="Arial"/>
              </a:rPr>
              <a:t>Тема презентации</a:t>
            </a:r>
            <a:endParaRPr kumimoji="0" lang="en-US" sz="2700" b="1" i="0" u="none" strike="noStrike" kern="0" cap="none" spc="0" normalizeH="0" baseline="0" noProof="0" dirty="0">
              <a:ln>
                <a:noFill/>
              </a:ln>
              <a:solidFill>
                <a:sysClr val="windowText" lastClr="000000">
                  <a:lumMod val="75000"/>
                  <a:lumOff val="25000"/>
                </a:sysClr>
              </a:solidFill>
              <a:effectLst/>
              <a:uLnTx/>
              <a:uFillTx/>
              <a:latin typeface="Arial"/>
            </a:endParaRPr>
          </a:p>
        </p:txBody>
      </p:sp>
      <p:sp>
        <p:nvSpPr>
          <p:cNvPr id="8" name="Text Placeholder 2"/>
          <p:cNvSpPr>
            <a:spLocks noGrp="1"/>
          </p:cNvSpPr>
          <p:nvPr>
            <p:ph type="body" sz="quarter" idx="10" hasCustomPrompt="1"/>
          </p:nvPr>
        </p:nvSpPr>
        <p:spPr>
          <a:xfrm>
            <a:off x="539749" y="3798267"/>
            <a:ext cx="5711825" cy="284683"/>
          </a:xfrm>
          <a:prstGeom prst="rect">
            <a:avLst/>
          </a:prstGeom>
        </p:spPr>
        <p:txBody>
          <a:bodyPr lIns="0" tIns="0" rIns="0" bIns="0"/>
          <a:lstStyle>
            <a:lvl1pPr marL="0" indent="0">
              <a:buNone/>
              <a:defRPr sz="1400">
                <a:solidFill>
                  <a:schemeClr val="tx1">
                    <a:lumMod val="75000"/>
                    <a:lumOff val="25000"/>
                  </a:schemeClr>
                </a:solidFill>
                <a:latin typeface="+mn-lt"/>
              </a:defRPr>
            </a:lvl1pPr>
          </a:lstStyle>
          <a:p>
            <a:r>
              <a:rPr lang="ru-RU" dirty="0">
                <a:latin typeface="Arial" pitchFamily="34" charset="0"/>
                <a:cs typeface="Arial" pitchFamily="34" charset="0"/>
              </a:rPr>
              <a:t>Наименование мероприятия </a:t>
            </a:r>
            <a:r>
              <a:rPr lang="en-US" dirty="0">
                <a:latin typeface="Arial" pitchFamily="34" charset="0"/>
                <a:cs typeface="Arial" pitchFamily="34" charset="0"/>
              </a:rPr>
              <a:t>/</a:t>
            </a:r>
            <a:r>
              <a:rPr lang="ru-RU" dirty="0">
                <a:latin typeface="Arial" pitchFamily="34" charset="0"/>
                <a:cs typeface="Arial" pitchFamily="34" charset="0"/>
              </a:rPr>
              <a:t> название площадки</a:t>
            </a:r>
          </a:p>
        </p:txBody>
      </p:sp>
      <p:sp>
        <p:nvSpPr>
          <p:cNvPr id="6" name="Text Placeholder 3"/>
          <p:cNvSpPr>
            <a:spLocks noGrp="1"/>
          </p:cNvSpPr>
          <p:nvPr>
            <p:ph type="body" sz="quarter" idx="11" hasCustomPrompt="1"/>
          </p:nvPr>
        </p:nvSpPr>
        <p:spPr>
          <a:xfrm>
            <a:off x="539749" y="4212000"/>
            <a:ext cx="5711825" cy="21848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400" b="1">
                <a:solidFill>
                  <a:schemeClr val="tx1">
                    <a:lumMod val="75000"/>
                    <a:lumOff val="2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a:solidFill>
                  <a:srgbClr val="333333"/>
                </a:solidFill>
                <a:latin typeface="Arial" panose="020B0604020202020204" pitchFamily="34" charset="0"/>
                <a:ea typeface="Rosatom Light" pitchFamily="34" charset="-52"/>
                <a:cs typeface="Arial" pitchFamily="34" charset="0"/>
              </a:rPr>
              <a:t>ФИО</a:t>
            </a:r>
          </a:p>
        </p:txBody>
      </p:sp>
      <p:sp>
        <p:nvSpPr>
          <p:cNvPr id="11" name="Text Placeholder 4"/>
          <p:cNvSpPr>
            <a:spLocks noGrp="1"/>
          </p:cNvSpPr>
          <p:nvPr>
            <p:ph type="body" sz="quarter" idx="12" hasCustomPrompt="1"/>
          </p:nvPr>
        </p:nvSpPr>
        <p:spPr>
          <a:xfrm>
            <a:off x="539749" y="4428000"/>
            <a:ext cx="5711825" cy="28468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400">
                <a:solidFill>
                  <a:schemeClr val="tx1">
                    <a:lumMod val="75000"/>
                    <a:lumOff val="2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333333"/>
                </a:solidFill>
                <a:latin typeface="Arial" pitchFamily="34" charset="0"/>
                <a:ea typeface="Rosatom Light" pitchFamily="34" charset="-52"/>
                <a:cs typeface="Arial" pitchFamily="34" charset="0"/>
              </a:rPr>
              <a:t>Должность</a:t>
            </a:r>
          </a:p>
        </p:txBody>
      </p:sp>
    </p:spTree>
    <p:extLst>
      <p:ext uri="{BB962C8B-B14F-4D97-AF65-F5344CB8AC3E}">
        <p14:creationId xmlns:p14="http://schemas.microsoft.com/office/powerpoint/2010/main" val="8705562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 картинка">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15" name="Text Placeholder 7"/>
          <p:cNvSpPr>
            <a:spLocks noGrp="1"/>
          </p:cNvSpPr>
          <p:nvPr>
            <p:ph type="body" sz="quarter" idx="10" hasCustomPrompt="1"/>
          </p:nvPr>
        </p:nvSpPr>
        <p:spPr>
          <a:xfrm>
            <a:off x="539750" y="1476376"/>
            <a:ext cx="4014788" cy="2465908"/>
          </a:xfrm>
          <a:prstGeom prst="rect">
            <a:avLst/>
          </a:prstGeom>
        </p:spPr>
        <p:txBody>
          <a:bodyPr lIns="0" tIns="0" rIns="0" bIns="0"/>
          <a:lstStyle>
            <a:lvl1pPr marL="0" indent="0">
              <a:buFont typeface="Arial" pitchFamily="34" charset="0"/>
              <a:buNone/>
              <a:defRPr sz="1200">
                <a:solidFill>
                  <a:srgbClr val="333333"/>
                </a:solidFill>
                <a:latin typeface="Arial" charset="0"/>
                <a:ea typeface="Arial" charset="0"/>
                <a:cs typeface="Arial"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3" name="Рисунок 2"/>
          <p:cNvSpPr>
            <a:spLocks noGrp="1"/>
          </p:cNvSpPr>
          <p:nvPr>
            <p:ph type="pic" sz="quarter" idx="15"/>
          </p:nvPr>
        </p:nvSpPr>
        <p:spPr>
          <a:xfrm>
            <a:off x="4808538" y="1476375"/>
            <a:ext cx="3940175" cy="2456996"/>
          </a:xfrm>
          <a:prstGeom prst="rect">
            <a:avLst/>
          </a:prstGeom>
        </p:spPr>
        <p:txBody>
          <a:bodyPr/>
          <a:lstStyle>
            <a:lvl1pPr marL="0" indent="0">
              <a:buNone/>
              <a:defRPr sz="700">
                <a:latin typeface="Arial" pitchFamily="34" charset="0"/>
                <a:cs typeface="Arial" pitchFamily="34" charset="0"/>
              </a:defRPr>
            </a:lvl1pPr>
          </a:lstStyle>
          <a:p>
            <a:endParaRPr lang="ru-RU" dirty="0"/>
          </a:p>
        </p:txBody>
      </p:sp>
    </p:spTree>
    <p:extLst>
      <p:ext uri="{BB962C8B-B14F-4D97-AF65-F5344CB8AC3E}">
        <p14:creationId xmlns:p14="http://schemas.microsoft.com/office/powerpoint/2010/main" val="34299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иаграммы 1">
    <p:spTree>
      <p:nvGrpSpPr>
        <p:cNvPr id="1" name=""/>
        <p:cNvGrpSpPr/>
        <p:nvPr/>
      </p:nvGrpSpPr>
      <p:grpSpPr>
        <a:xfrm>
          <a:off x="0" y="0"/>
          <a:ext cx="0" cy="0"/>
          <a:chOff x="0" y="0"/>
          <a:chExt cx="0" cy="0"/>
        </a:xfrm>
      </p:grpSpPr>
      <p:sp>
        <p:nvSpPr>
          <p:cNvPr id="15" name="Chart Placeholder 4"/>
          <p:cNvSpPr>
            <a:spLocks noGrp="1"/>
          </p:cNvSpPr>
          <p:nvPr>
            <p:ph type="chart" sz="quarter" idx="16"/>
          </p:nvPr>
        </p:nvSpPr>
        <p:spPr>
          <a:xfrm>
            <a:off x="539750" y="1476375"/>
            <a:ext cx="4014788"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16" name="Chart Placeholder 4"/>
          <p:cNvSpPr>
            <a:spLocks noGrp="1"/>
          </p:cNvSpPr>
          <p:nvPr>
            <p:ph type="chart" sz="quarter" idx="17"/>
          </p:nvPr>
        </p:nvSpPr>
        <p:spPr>
          <a:xfrm>
            <a:off x="4808538" y="1476375"/>
            <a:ext cx="3940175"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9"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7"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8"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3" name="Текст 2"/>
          <p:cNvSpPr>
            <a:spLocks noGrp="1"/>
          </p:cNvSpPr>
          <p:nvPr>
            <p:ph type="body" sz="quarter" idx="18" hasCustomPrompt="1"/>
          </p:nvPr>
        </p:nvSpPr>
        <p:spPr>
          <a:xfrm>
            <a:off x="539750" y="3482975"/>
            <a:ext cx="4014788"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19" name="Текст 2"/>
          <p:cNvSpPr>
            <a:spLocks noGrp="1"/>
          </p:cNvSpPr>
          <p:nvPr>
            <p:ph type="body" sz="quarter" idx="19" hasCustomPrompt="1"/>
          </p:nvPr>
        </p:nvSpPr>
        <p:spPr>
          <a:xfrm>
            <a:off x="4808538" y="3479346"/>
            <a:ext cx="3940174"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Tree>
    <p:extLst>
      <p:ext uri="{BB962C8B-B14F-4D97-AF65-F5344CB8AC3E}">
        <p14:creationId xmlns:p14="http://schemas.microsoft.com/office/powerpoint/2010/main" val="164540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иаграммы 2">
    <p:spTree>
      <p:nvGrpSpPr>
        <p:cNvPr id="1" name=""/>
        <p:cNvGrpSpPr/>
        <p:nvPr/>
      </p:nvGrpSpPr>
      <p:grpSpPr>
        <a:xfrm>
          <a:off x="0" y="0"/>
          <a:ext cx="0" cy="0"/>
          <a:chOff x="0" y="0"/>
          <a:chExt cx="0" cy="0"/>
        </a:xfrm>
      </p:grpSpPr>
      <p:sp>
        <p:nvSpPr>
          <p:cNvPr id="8" name="Content Placeholder 2"/>
          <p:cNvSpPr>
            <a:spLocks noGrp="1"/>
          </p:cNvSpPr>
          <p:nvPr>
            <p:ph idx="18" hasCustomPrompt="1"/>
          </p:nvPr>
        </p:nvSpPr>
        <p:spPr>
          <a:xfrm>
            <a:off x="539750" y="1476375"/>
            <a:ext cx="4014788"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9" name="Content Placeholder 2"/>
          <p:cNvSpPr>
            <a:spLocks noGrp="1"/>
          </p:cNvSpPr>
          <p:nvPr>
            <p:ph idx="19" hasCustomPrompt="1"/>
          </p:nvPr>
        </p:nvSpPr>
        <p:spPr>
          <a:xfrm>
            <a:off x="4808539" y="1476375"/>
            <a:ext cx="3940174"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11"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2"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3"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144547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екст диаграмма">
    <p:spTree>
      <p:nvGrpSpPr>
        <p:cNvPr id="1" name=""/>
        <p:cNvGrpSpPr/>
        <p:nvPr/>
      </p:nvGrpSpPr>
      <p:grpSpPr>
        <a:xfrm>
          <a:off x="0" y="0"/>
          <a:ext cx="0" cy="0"/>
          <a:chOff x="0" y="0"/>
          <a:chExt cx="0" cy="0"/>
        </a:xfrm>
      </p:grpSpPr>
      <p:sp>
        <p:nvSpPr>
          <p:cNvPr id="10" name="Chart Placeholder 4"/>
          <p:cNvSpPr>
            <a:spLocks noGrp="1"/>
          </p:cNvSpPr>
          <p:nvPr>
            <p:ph type="chart" sz="quarter" idx="17"/>
          </p:nvPr>
        </p:nvSpPr>
        <p:spPr>
          <a:xfrm>
            <a:off x="4808537" y="1476375"/>
            <a:ext cx="3940175" cy="2507870"/>
          </a:xfrm>
          <a:prstGeom prst="rect">
            <a:avLst/>
          </a:prstGeom>
        </p:spPr>
        <p:txBody>
          <a:bodyPr lIns="0" tIns="0" rIns="0" bIns="0"/>
          <a:lstStyle>
            <a:lvl1pPr marL="0" indent="0">
              <a:buFontTx/>
              <a:buNone/>
              <a:defRPr lang="en-US" sz="700" kern="1200" dirty="0">
                <a:solidFill>
                  <a:srgbClr val="333333"/>
                </a:solidFill>
                <a:latin typeface="Arial" charset="0"/>
                <a:ea typeface="Arial" charset="0"/>
                <a:cs typeface="Arial" charset="0"/>
              </a:defRPr>
            </a:lvl1pPr>
          </a:lstStyle>
          <a:p>
            <a:endParaRPr lang="en-US" dirty="0"/>
          </a:p>
        </p:txBody>
      </p:sp>
      <p:sp>
        <p:nvSpPr>
          <p:cNvPr id="11" name="Text Placeholder 7"/>
          <p:cNvSpPr>
            <a:spLocks noGrp="1"/>
          </p:cNvSpPr>
          <p:nvPr>
            <p:ph type="body" sz="quarter" idx="10" hasCustomPrompt="1"/>
          </p:nvPr>
        </p:nvSpPr>
        <p:spPr>
          <a:xfrm>
            <a:off x="539750" y="1476375"/>
            <a:ext cx="4014788" cy="2458451"/>
          </a:xfrm>
          <a:prstGeom prst="rect">
            <a:avLst/>
          </a:prstGeom>
        </p:spPr>
        <p:txBody>
          <a:bodyPr lIns="0" tIns="0" rIns="0" bIns="0"/>
          <a:lstStyle>
            <a:lvl1pPr marL="0" indent="0">
              <a:buFont typeface="Arial" charset="0"/>
              <a:buNone/>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9"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4040775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Заключительный слайд">
    <p:spTree>
      <p:nvGrpSpPr>
        <p:cNvPr id="1" name=""/>
        <p:cNvGrpSpPr/>
        <p:nvPr/>
      </p:nvGrpSpPr>
      <p:grpSpPr>
        <a:xfrm>
          <a:off x="0" y="0"/>
          <a:ext cx="0" cy="0"/>
          <a:chOff x="0" y="0"/>
          <a:chExt cx="0" cy="0"/>
        </a:xfrm>
      </p:grpSpPr>
      <p:sp>
        <p:nvSpPr>
          <p:cNvPr id="7" name="Text Placeholder 7"/>
          <p:cNvSpPr>
            <a:spLocks noGrp="1"/>
          </p:cNvSpPr>
          <p:nvPr>
            <p:ph type="body" sz="quarter" idx="11" hasCustomPrompt="1"/>
          </p:nvPr>
        </p:nvSpPr>
        <p:spPr>
          <a:xfrm>
            <a:off x="539749" y="1476375"/>
            <a:ext cx="4860925" cy="1274082"/>
          </a:xfrm>
          <a:prstGeom prst="rect">
            <a:avLst/>
          </a:prstGeom>
        </p:spPr>
        <p:txBody>
          <a:bodyPr lIns="0" tIns="0" rIns="0" bIns="0"/>
          <a:lstStyle>
            <a:lvl1pPr marL="0" indent="0">
              <a:lnSpc>
                <a:spcPts val="3780"/>
              </a:lnSpc>
              <a:spcBef>
                <a:spcPts val="0"/>
              </a:spcBef>
              <a:buFontTx/>
              <a:buNone/>
              <a:defRPr sz="4100" b="1">
                <a:solidFill>
                  <a:srgbClr val="333333"/>
                </a:solidFill>
                <a:latin typeface="Arial" charset="0"/>
                <a:ea typeface="Arial" charset="0"/>
                <a:cs typeface="Arial" charset="0"/>
              </a:defRPr>
            </a:lvl1pPr>
          </a:lstStyle>
          <a:p>
            <a:pPr lvl="0"/>
            <a:r>
              <a:rPr lang="ru-RU" dirty="0"/>
              <a:t>Заголовок</a:t>
            </a:r>
            <a:endParaRPr lang="en-US" dirty="0"/>
          </a:p>
        </p:txBody>
      </p:sp>
      <p:sp>
        <p:nvSpPr>
          <p:cNvPr id="5" name="Текст 4"/>
          <p:cNvSpPr>
            <a:spLocks noGrp="1"/>
          </p:cNvSpPr>
          <p:nvPr>
            <p:ph type="body" sz="quarter" idx="12" hasCustomPrompt="1"/>
          </p:nvPr>
        </p:nvSpPr>
        <p:spPr>
          <a:xfrm>
            <a:off x="539750" y="4488543"/>
            <a:ext cx="4860925" cy="227920"/>
          </a:xfrm>
          <a:prstGeom prst="rect">
            <a:avLst/>
          </a:prstGeom>
        </p:spPr>
        <p:txBody>
          <a:bodyPr lIns="0" tIns="0" rIns="0" bIns="0" anchor="b"/>
          <a:lstStyle>
            <a:lvl1pPr marL="0" indent="0">
              <a:lnSpc>
                <a:spcPct val="100000"/>
              </a:lnSpc>
              <a:spcBef>
                <a:spcPts val="0"/>
              </a:spcBef>
              <a:buNone/>
              <a:defRPr sz="1050" b="1">
                <a:solidFill>
                  <a:srgbClr val="333333"/>
                </a:solidFill>
                <a:latin typeface="Arial" pitchFamily="34" charset="0"/>
                <a:cs typeface="Arial" pitchFamily="34" charset="0"/>
              </a:defRPr>
            </a:lvl1pPr>
          </a:lstStyle>
          <a:p>
            <a:pPr lvl="0"/>
            <a:r>
              <a:rPr lang="ru-RU" dirty="0"/>
              <a:t>Дата</a:t>
            </a:r>
          </a:p>
        </p:txBody>
      </p:sp>
      <p:sp>
        <p:nvSpPr>
          <p:cNvPr id="4" name="Текст 4"/>
          <p:cNvSpPr>
            <a:spLocks noGrp="1"/>
          </p:cNvSpPr>
          <p:nvPr>
            <p:ph type="body" sz="quarter" idx="13" hasCustomPrompt="1"/>
          </p:nvPr>
        </p:nvSpPr>
        <p:spPr>
          <a:xfrm>
            <a:off x="539750" y="3537857"/>
            <a:ext cx="4860925" cy="946377"/>
          </a:xfrm>
          <a:prstGeom prst="rect">
            <a:avLst/>
          </a:prstGeom>
        </p:spPr>
        <p:txBody>
          <a:bodyPr lIns="0" tIns="0" rIns="0" bIns="0" anchor="ctr"/>
          <a:lstStyle>
            <a:lvl1pPr marL="0" indent="0">
              <a:lnSpc>
                <a:spcPct val="100000"/>
              </a:lnSpc>
              <a:spcBef>
                <a:spcPts val="0"/>
              </a:spcBef>
              <a:buNone/>
              <a:defRPr sz="1100">
                <a:solidFill>
                  <a:srgbClr val="333333"/>
                </a:solidFill>
                <a:latin typeface="Arial" pitchFamily="34" charset="0"/>
                <a:cs typeface="Arial" pitchFamily="34" charset="0"/>
              </a:defRPr>
            </a:lvl1pPr>
          </a:lstStyle>
          <a:p>
            <a:pPr lvl="0"/>
            <a:r>
              <a:rPr lang="ru-RU" dirty="0"/>
              <a:t>Основная информация</a:t>
            </a:r>
          </a:p>
        </p:txBody>
      </p:sp>
      <p:sp>
        <p:nvSpPr>
          <p:cNvPr id="6" name="Текст 4"/>
          <p:cNvSpPr>
            <a:spLocks noGrp="1"/>
          </p:cNvSpPr>
          <p:nvPr>
            <p:ph type="body" sz="quarter" idx="14" hasCustomPrompt="1"/>
          </p:nvPr>
        </p:nvSpPr>
        <p:spPr>
          <a:xfrm>
            <a:off x="539750" y="3083605"/>
            <a:ext cx="4860925" cy="227920"/>
          </a:xfrm>
          <a:prstGeom prst="rect">
            <a:avLst/>
          </a:prstGeom>
        </p:spPr>
        <p:txBody>
          <a:bodyPr lIns="0" tIns="0" rIns="0" bIns="0"/>
          <a:lstStyle>
            <a:lvl1pPr marL="0" indent="0">
              <a:lnSpc>
                <a:spcPct val="100000"/>
              </a:lnSpc>
              <a:spcBef>
                <a:spcPts val="0"/>
              </a:spcBef>
              <a:buNone/>
              <a:defRPr sz="1400" b="1">
                <a:solidFill>
                  <a:srgbClr val="333333"/>
                </a:solidFill>
                <a:latin typeface="Arial" pitchFamily="34" charset="0"/>
                <a:cs typeface="Arial" pitchFamily="34" charset="0"/>
              </a:defRPr>
            </a:lvl1pPr>
          </a:lstStyle>
          <a:p>
            <a:pPr lvl="0"/>
            <a:r>
              <a:rPr lang="ru-RU" dirty="0"/>
              <a:t>ФИО</a:t>
            </a:r>
          </a:p>
        </p:txBody>
      </p:sp>
      <p:sp>
        <p:nvSpPr>
          <p:cNvPr id="8" name="Текст 4"/>
          <p:cNvSpPr>
            <a:spLocks noGrp="1"/>
          </p:cNvSpPr>
          <p:nvPr>
            <p:ph type="body" sz="quarter" idx="15" hasCustomPrompt="1"/>
          </p:nvPr>
        </p:nvSpPr>
        <p:spPr>
          <a:xfrm>
            <a:off x="539750" y="3311525"/>
            <a:ext cx="4860925" cy="227920"/>
          </a:xfrm>
          <a:prstGeom prst="rect">
            <a:avLst/>
          </a:prstGeom>
        </p:spPr>
        <p:txBody>
          <a:bodyPr lIns="0" tIns="0" rIns="0" bIns="0"/>
          <a:lstStyle>
            <a:lvl1pPr marL="0" indent="0">
              <a:lnSpc>
                <a:spcPct val="100000"/>
              </a:lnSpc>
              <a:spcBef>
                <a:spcPts val="0"/>
              </a:spcBef>
              <a:buNone/>
              <a:defRPr sz="1400">
                <a:solidFill>
                  <a:srgbClr val="333333"/>
                </a:solidFill>
                <a:latin typeface="Arial" pitchFamily="34" charset="0"/>
                <a:cs typeface="Arial" pitchFamily="34" charset="0"/>
              </a:defRPr>
            </a:lvl1pPr>
          </a:lstStyle>
          <a:p>
            <a:pPr lvl="0"/>
            <a:r>
              <a:rPr lang="ru-RU" dirty="0"/>
              <a:t>Должность</a:t>
            </a:r>
          </a:p>
        </p:txBody>
      </p:sp>
    </p:spTree>
    <p:extLst>
      <p:ext uri="{BB962C8B-B14F-4D97-AF65-F5344CB8AC3E}">
        <p14:creationId xmlns:p14="http://schemas.microsoft.com/office/powerpoint/2010/main" val="109050184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52839"/>
          </a:xfrm>
          <a:prstGeom prst="rect">
            <a:avLst/>
          </a:prstGeom>
        </p:spPr>
      </p:pic>
      <p:pic>
        <p:nvPicPr>
          <p:cNvPr id="2" name="Picture 2" descr="D:\2020\ЛОГОТИПЫ\ФЭИ_анг.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4338" y="261523"/>
            <a:ext cx="1700212" cy="104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016039"/>
      </p:ext>
    </p:extLst>
  </p:cSld>
  <p:clrMap bg1="lt1" tx1="dk1" bg2="lt2" tx2="dk2" accent1="accent1" accent2="accent2" accent3="accent3" accent4="accent4" accent5="accent5" accent6="accent6" hlink="hlink" folHlink="folHlink"/>
  <p:sldLayoutIdLst>
    <p:sldLayoutId id="214748381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52839"/>
          </a:xfrm>
          <a:prstGeom prst="rect">
            <a:avLst/>
          </a:prstGeom>
        </p:spPr>
      </p:pic>
    </p:spTree>
    <p:extLst>
      <p:ext uri="{BB962C8B-B14F-4D97-AF65-F5344CB8AC3E}">
        <p14:creationId xmlns:p14="http://schemas.microsoft.com/office/powerpoint/2010/main" val="17557351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descr="D:\2020\ЛОГОТИПЫ\ФЭИ_анг.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0200" y="280139"/>
            <a:ext cx="793749" cy="48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descr="D:\2020\ЛОГОТИПЫ\ФЭИ_анг.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50200" y="280139"/>
            <a:ext cx="793749" cy="48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descr="D:\2020\ЛОГОТИПЫ\ФЭИ_анг.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50200" y="280139"/>
            <a:ext cx="793749" cy="48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10" r:id="rId1"/>
    <p:sldLayoutId id="21474838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descr="D:\2020\ЛОГОТИПЫ\ФЭИ_анг.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0200" y="280139"/>
            <a:ext cx="793749" cy="48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5152839"/>
          </a:xfrm>
          <a:prstGeom prst="rect">
            <a:avLst/>
          </a:prstGeom>
        </p:spPr>
      </p:pic>
    </p:spTree>
    <p:extLst>
      <p:ext uri="{BB962C8B-B14F-4D97-AF65-F5344CB8AC3E}">
        <p14:creationId xmlns:p14="http://schemas.microsoft.com/office/powerpoint/2010/main" val="1194332045"/>
      </p:ext>
    </p:extLst>
  </p:cSld>
  <p:clrMap bg1="lt1" tx1="dk1" bg2="lt2" tx2="dk2" accent1="accent1" accent2="accent2" accent3="accent3" accent4="accent4" accent5="accent5" accent6="accent6" hlink="hlink" folHlink="folHlink"/>
  <p:sldLayoutIdLst>
    <p:sldLayoutId id="2147483782"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okorzun@ippe.ru"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rosatom.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
          <p:cNvSpPr>
            <a:spLocks noGrp="1"/>
          </p:cNvSpPr>
          <p:nvPr>
            <p:ph type="title"/>
          </p:nvPr>
        </p:nvSpPr>
        <p:spPr>
          <a:xfrm>
            <a:off x="532189" y="2097199"/>
            <a:ext cx="6131507" cy="703826"/>
          </a:xfrm>
        </p:spPr>
        <p:txBody>
          <a:bodyPr/>
          <a:lstStyle/>
          <a:p>
            <a:r>
              <a:rPr lang="en-US" dirty="0">
                <a:solidFill>
                  <a:srgbClr val="333333"/>
                </a:solidFill>
                <a:latin typeface="Arial" pitchFamily="34" charset="0"/>
                <a:cs typeface="Arial" pitchFamily="34" charset="0"/>
              </a:rPr>
              <a:t>Modeling of water leak into sodium in the BN-600 steam generator</a:t>
            </a:r>
          </a:p>
        </p:txBody>
      </p:sp>
      <p:sp>
        <p:nvSpPr>
          <p:cNvPr id="17" name="Текст 2"/>
          <p:cNvSpPr>
            <a:spLocks noGrp="1"/>
          </p:cNvSpPr>
          <p:nvPr>
            <p:ph type="body" sz="quarter" idx="10"/>
          </p:nvPr>
        </p:nvSpPr>
        <p:spPr>
          <a:xfrm>
            <a:off x="532189" y="3717700"/>
            <a:ext cx="5711825" cy="361774"/>
          </a:xfrm>
        </p:spPr>
        <p:txBody>
          <a:bodyPr/>
          <a:lstStyle/>
          <a:p>
            <a:r>
              <a:rPr lang="en-US" dirty="0">
                <a:solidFill>
                  <a:srgbClr val="333333"/>
                </a:solidFill>
                <a:latin typeface="Arial" pitchFamily="34" charset="0"/>
                <a:cs typeface="Arial" pitchFamily="34" charset="0"/>
              </a:rPr>
              <a:t>International Conference on Fast Reactors and Related Fuel Cycles: Sustainable Clean Energy for the Future (FR21)</a:t>
            </a:r>
            <a:endParaRPr lang="ru-RU" dirty="0">
              <a:solidFill>
                <a:srgbClr val="333333"/>
              </a:solidFill>
              <a:latin typeface="Arial" pitchFamily="34" charset="0"/>
              <a:cs typeface="Arial" pitchFamily="34" charset="0"/>
            </a:endParaRPr>
          </a:p>
        </p:txBody>
      </p:sp>
      <p:sp>
        <p:nvSpPr>
          <p:cNvPr id="18" name="Текст 3"/>
          <p:cNvSpPr>
            <a:spLocks noGrp="1"/>
          </p:cNvSpPr>
          <p:nvPr>
            <p:ph type="body" sz="quarter" idx="11"/>
          </p:nvPr>
        </p:nvSpPr>
        <p:spPr>
          <a:xfrm>
            <a:off x="532189" y="4185440"/>
            <a:ext cx="5546639" cy="436918"/>
          </a:xfrm>
          <a:prstGeom prst="rect">
            <a:avLst/>
          </a:prstGeom>
        </p:spPr>
        <p:txBody>
          <a:bodyPr/>
          <a:lstStyle/>
          <a:p>
            <a:r>
              <a:rPr lang="en-US" b="1" u="sng" dirty="0">
                <a:solidFill>
                  <a:srgbClr val="333333"/>
                </a:solidFill>
                <a:latin typeface="Arial" pitchFamily="34" charset="0"/>
                <a:cs typeface="Arial" pitchFamily="34" charset="0"/>
              </a:rPr>
              <a:t>O.I. </a:t>
            </a:r>
            <a:r>
              <a:rPr lang="en-US" b="1" u="sng" dirty="0" err="1">
                <a:solidFill>
                  <a:srgbClr val="333333"/>
                </a:solidFill>
                <a:latin typeface="Arial" pitchFamily="34" charset="0"/>
                <a:cs typeface="Arial" pitchFamily="34" charset="0"/>
              </a:rPr>
              <a:t>Miazdrikova</a:t>
            </a:r>
            <a:r>
              <a:rPr lang="en-US" b="1" dirty="0">
                <a:solidFill>
                  <a:srgbClr val="333333"/>
                </a:solidFill>
                <a:latin typeface="Arial" pitchFamily="34" charset="0"/>
                <a:cs typeface="Arial" pitchFamily="34" charset="0"/>
              </a:rPr>
              <a:t>, S.V. </a:t>
            </a:r>
            <a:r>
              <a:rPr lang="en-US" b="1" dirty="0" err="1">
                <a:solidFill>
                  <a:srgbClr val="333333"/>
                </a:solidFill>
                <a:latin typeface="Arial" pitchFamily="34" charset="0"/>
                <a:cs typeface="Arial" pitchFamily="34" charset="0"/>
              </a:rPr>
              <a:t>Perevoznikov</a:t>
            </a:r>
            <a:r>
              <a:rPr lang="en-US" dirty="0">
                <a:solidFill>
                  <a:srgbClr val="333333"/>
                </a:solidFill>
                <a:latin typeface="Arial" pitchFamily="34" charset="0"/>
                <a:cs typeface="Arial" pitchFamily="34" charset="0"/>
              </a:rPr>
              <a:t>, A.A. </a:t>
            </a:r>
            <a:r>
              <a:rPr lang="en-US" dirty="0" err="1">
                <a:solidFill>
                  <a:srgbClr val="333333"/>
                </a:solidFill>
                <a:latin typeface="Arial" pitchFamily="34" charset="0"/>
                <a:cs typeface="Arial" pitchFamily="34" charset="0"/>
              </a:rPr>
              <a:t>Kamaev</a:t>
            </a:r>
            <a:r>
              <a:rPr lang="en-US" dirty="0">
                <a:solidFill>
                  <a:srgbClr val="333333"/>
                </a:solidFill>
                <a:latin typeface="Arial" pitchFamily="34" charset="0"/>
                <a:cs typeface="Arial" pitchFamily="34" charset="0"/>
              </a:rPr>
              <a:t>, G.N. </a:t>
            </a:r>
            <a:r>
              <a:rPr lang="en-US" dirty="0" err="1">
                <a:solidFill>
                  <a:srgbClr val="333333"/>
                </a:solidFill>
                <a:latin typeface="Arial" pitchFamily="34" charset="0"/>
                <a:cs typeface="Arial" pitchFamily="34" charset="0"/>
              </a:rPr>
              <a:t>Pazin</a:t>
            </a:r>
            <a:r>
              <a:rPr lang="en-US" dirty="0">
                <a:solidFill>
                  <a:srgbClr val="333333"/>
                </a:solidFill>
                <a:latin typeface="Arial" pitchFamily="34" charset="0"/>
                <a:cs typeface="Arial" pitchFamily="34" charset="0"/>
              </a:rPr>
              <a:t>, O.A. </a:t>
            </a:r>
            <a:r>
              <a:rPr lang="en-US" dirty="0" err="1">
                <a:solidFill>
                  <a:srgbClr val="333333"/>
                </a:solidFill>
                <a:latin typeface="Arial" pitchFamily="34" charset="0"/>
                <a:cs typeface="Arial" pitchFamily="34" charset="0"/>
              </a:rPr>
              <a:t>Mirzeabasov</a:t>
            </a:r>
            <a:r>
              <a:rPr lang="en-US" dirty="0">
                <a:solidFill>
                  <a:srgbClr val="333333"/>
                </a:solidFill>
                <a:latin typeface="Arial" pitchFamily="34" charset="0"/>
                <a:cs typeface="Arial" pitchFamily="34" charset="0"/>
              </a:rPr>
              <a:t>, V.V. </a:t>
            </a:r>
            <a:r>
              <a:rPr lang="en-US" dirty="0" err="1">
                <a:solidFill>
                  <a:srgbClr val="333333"/>
                </a:solidFill>
                <a:latin typeface="Arial" pitchFamily="34" charset="0"/>
                <a:cs typeface="Arial" pitchFamily="34" charset="0"/>
              </a:rPr>
              <a:t>Borisov</a:t>
            </a:r>
            <a:r>
              <a:rPr lang="en-US" dirty="0">
                <a:solidFill>
                  <a:srgbClr val="333333"/>
                </a:solidFill>
                <a:latin typeface="Arial" pitchFamily="34" charset="0"/>
                <a:cs typeface="Arial" pitchFamily="34" charset="0"/>
              </a:rPr>
              <a:t>, I.A. </a:t>
            </a:r>
            <a:r>
              <a:rPr lang="en-US" dirty="0" err="1">
                <a:solidFill>
                  <a:srgbClr val="333333"/>
                </a:solidFill>
                <a:latin typeface="Arial" pitchFamily="34" charset="0"/>
                <a:cs typeface="Arial" pitchFamily="34" charset="0"/>
              </a:rPr>
              <a:t>Pakhomov</a:t>
            </a:r>
            <a:r>
              <a:rPr lang="en-US" dirty="0">
                <a:solidFill>
                  <a:srgbClr val="333333"/>
                </a:solidFill>
                <a:latin typeface="Arial" pitchFamily="34" charset="0"/>
                <a:cs typeface="Arial" pitchFamily="34" charset="0"/>
              </a:rPr>
              <a:t>  </a:t>
            </a:r>
            <a:endParaRPr lang="ru-RU" b="1" dirty="0">
              <a:solidFill>
                <a:srgbClr val="333333"/>
              </a:solidFill>
              <a:latin typeface="Arial" pitchFamily="34" charset="0"/>
              <a:cs typeface="Arial" pitchFamily="34" charset="0"/>
            </a:endParaRPr>
          </a:p>
        </p:txBody>
      </p:sp>
      <p:sp>
        <p:nvSpPr>
          <p:cNvPr id="19" name="Текст 4"/>
          <p:cNvSpPr>
            <a:spLocks noGrp="1"/>
          </p:cNvSpPr>
          <p:nvPr>
            <p:ph type="body" sz="quarter" idx="12"/>
          </p:nvPr>
        </p:nvSpPr>
        <p:spPr>
          <a:xfrm>
            <a:off x="539750" y="4712584"/>
            <a:ext cx="5711825" cy="169040"/>
          </a:xfrm>
          <a:prstGeom prst="rect">
            <a:avLst/>
          </a:prstGeom>
        </p:spPr>
        <p:txBody>
          <a:bodyPr/>
          <a:lstStyle/>
          <a:p>
            <a:r>
              <a:rPr lang="ru-RU" sz="1050" b="1" dirty="0">
                <a:solidFill>
                  <a:srgbClr val="333333"/>
                </a:solidFill>
                <a:latin typeface="Arial" pitchFamily="34" charset="0"/>
                <a:cs typeface="Arial" pitchFamily="34" charset="0"/>
              </a:rPr>
              <a:t>19-22 </a:t>
            </a:r>
            <a:r>
              <a:rPr lang="en-US" sz="1050" b="1" dirty="0">
                <a:solidFill>
                  <a:srgbClr val="333333"/>
                </a:solidFill>
                <a:latin typeface="Arial" pitchFamily="34" charset="0"/>
                <a:cs typeface="Arial" pitchFamily="34" charset="0"/>
              </a:rPr>
              <a:t>April</a:t>
            </a:r>
            <a:r>
              <a:rPr lang="ru-RU" sz="1050" b="1" dirty="0">
                <a:solidFill>
                  <a:srgbClr val="333333"/>
                </a:solidFill>
                <a:latin typeface="Arial" pitchFamily="34" charset="0"/>
                <a:cs typeface="Arial" pitchFamily="34" charset="0"/>
              </a:rPr>
              <a:t> 2022 </a:t>
            </a:r>
          </a:p>
        </p:txBody>
      </p:sp>
    </p:spTree>
    <p:extLst>
      <p:ext uri="{BB962C8B-B14F-4D97-AF65-F5344CB8AC3E}">
        <p14:creationId xmlns:p14="http://schemas.microsoft.com/office/powerpoint/2010/main" val="121451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4041A3-E2D3-44C3-ABD8-89E986A9D1E8}"/>
              </a:ext>
            </a:extLst>
          </p:cNvPr>
          <p:cNvSpPr/>
          <p:nvPr/>
        </p:nvSpPr>
        <p:spPr>
          <a:xfrm>
            <a:off x="4822362" y="1412377"/>
            <a:ext cx="3792239" cy="2555241"/>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Заголовок 2"/>
          <p:cNvSpPr>
            <a:spLocks noGrp="1"/>
          </p:cNvSpPr>
          <p:nvPr>
            <p:ph type="title"/>
          </p:nvPr>
        </p:nvSpPr>
        <p:spPr>
          <a:xfrm>
            <a:off x="517525" y="423619"/>
            <a:ext cx="6583363" cy="330200"/>
          </a:xfrm>
        </p:spPr>
        <p:txBody>
          <a:bodyPr/>
          <a:lstStyle/>
          <a:p>
            <a:r>
              <a:rPr lang="en-US" dirty="0" err="1"/>
              <a:t>Introducion</a:t>
            </a:r>
            <a:endParaRPr lang="ru-RU" dirty="0"/>
          </a:p>
        </p:txBody>
      </p:sp>
      <p:sp>
        <p:nvSpPr>
          <p:cNvPr id="4" name="Текст 3"/>
          <p:cNvSpPr>
            <a:spLocks noGrp="1"/>
          </p:cNvSpPr>
          <p:nvPr>
            <p:ph type="body" sz="quarter" idx="10"/>
          </p:nvPr>
        </p:nvSpPr>
        <p:spPr>
          <a:xfrm>
            <a:off x="914400" y="1476375"/>
            <a:ext cx="3657600" cy="1097756"/>
          </a:xfrm>
        </p:spPr>
        <p:txBody>
          <a:bodyPr/>
          <a:lstStyle/>
          <a:p>
            <a:pPr lvl="0">
              <a:lnSpc>
                <a:spcPct val="100000"/>
              </a:lnSpc>
              <a:spcBef>
                <a:spcPct val="0"/>
              </a:spcBef>
            </a:pPr>
            <a:r>
              <a:rPr lang="en-US" dirty="0">
                <a:latin typeface="Arial" panose="020B0604020202020204" pitchFamily="34" charset="0"/>
                <a:cs typeface="Arial" panose="020B0604020202020204" pitchFamily="34" charset="0"/>
              </a:rPr>
              <a:t>The paper presents the results comparing the calculated data with the indications of water-to-sodium leak detection system and hydrodynamic parameters in the second sodium circuit, observed during the water-to-sodium leak incident in the </a:t>
            </a:r>
            <a:r>
              <a:rPr lang="en-US" dirty="0" err="1">
                <a:latin typeface="Arial" panose="020B0604020202020204" pitchFamily="34" charset="0"/>
                <a:cs typeface="Arial" panose="020B0604020202020204" pitchFamily="34" charset="0"/>
              </a:rPr>
              <a:t>superheater</a:t>
            </a:r>
            <a:r>
              <a:rPr lang="en-US" dirty="0">
                <a:latin typeface="Arial" panose="020B0604020202020204" pitchFamily="34" charset="0"/>
                <a:cs typeface="Arial" panose="020B0604020202020204" pitchFamily="34" charset="0"/>
              </a:rPr>
              <a:t> module of the BN-600 unit on January 19, 1982.</a:t>
            </a:r>
            <a:endParaRPr lang="ru-RU"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2363" y="1439458"/>
            <a:ext cx="3792239" cy="2528160"/>
          </a:xfrm>
          <a:prstGeom prst="rect">
            <a:avLst/>
          </a:prstGeom>
        </p:spPr>
      </p:pic>
      <p:sp>
        <p:nvSpPr>
          <p:cNvPr id="8" name="Текст 3"/>
          <p:cNvSpPr txBox="1">
            <a:spLocks/>
          </p:cNvSpPr>
          <p:nvPr/>
        </p:nvSpPr>
        <p:spPr>
          <a:xfrm>
            <a:off x="914400" y="2756165"/>
            <a:ext cx="3657600" cy="540522"/>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ct val="0"/>
              </a:spcBef>
            </a:pPr>
            <a:r>
              <a:rPr lang="en-US" dirty="0">
                <a:latin typeface="Arial" panose="020B0604020202020204" pitchFamily="34" charset="0"/>
                <a:cs typeface="Arial" panose="020B0604020202020204" pitchFamily="34" charset="0"/>
              </a:rPr>
              <a:t>The calculations were performed using  SLEAK and LLEAK-3C 1.0 codes designed to analyze the efficiency of the steam generator protection system.</a:t>
            </a:r>
            <a:endParaRPr lang="ru-RU" dirty="0">
              <a:latin typeface="Arial" panose="020B0604020202020204" pitchFamily="34" charset="0"/>
              <a:cs typeface="Arial" panose="020B0604020202020204" pitchFamily="34" charset="0"/>
            </a:endParaRPr>
          </a:p>
        </p:txBody>
      </p:sp>
      <p:sp>
        <p:nvSpPr>
          <p:cNvPr id="10" name="Текст 3"/>
          <p:cNvSpPr txBox="1">
            <a:spLocks/>
          </p:cNvSpPr>
          <p:nvPr/>
        </p:nvSpPr>
        <p:spPr>
          <a:xfrm>
            <a:off x="914400" y="3478721"/>
            <a:ext cx="3657600" cy="540522"/>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ct val="0"/>
              </a:spcBef>
            </a:pPr>
            <a:r>
              <a:rPr lang="en-US" dirty="0">
                <a:latin typeface="Arial" panose="020B0604020202020204" pitchFamily="34" charset="0"/>
                <a:cs typeface="Arial" panose="020B0604020202020204" pitchFamily="34" charset="0"/>
              </a:rPr>
              <a:t>The obtained data can be used for verification of physical and mathematical models in the SLEAK and LLEAK-3C 1.0 codes.</a:t>
            </a:r>
            <a:endParaRPr lang="ru-RU" dirty="0">
              <a:latin typeface="Arial" panose="020B0604020202020204" pitchFamily="34" charset="0"/>
              <a:cs typeface="Arial" panose="020B0604020202020204" pitchFamily="34" charset="0"/>
            </a:endParaRPr>
          </a:p>
        </p:txBody>
      </p:sp>
      <p:sp>
        <p:nvSpPr>
          <p:cNvPr id="2" name="Овал 1">
            <a:extLst>
              <a:ext uri="{FF2B5EF4-FFF2-40B4-BE49-F238E27FC236}">
                <a16:creationId xmlns:a16="http://schemas.microsoft.com/office/drawing/2014/main" id="{EDF32206-F84D-417F-B9DD-CDA10F9D0319}"/>
              </a:ext>
            </a:extLst>
          </p:cNvPr>
          <p:cNvSpPr/>
          <p:nvPr/>
        </p:nvSpPr>
        <p:spPr>
          <a:xfrm>
            <a:off x="672353" y="1519518"/>
            <a:ext cx="100853" cy="100853"/>
          </a:xfrm>
          <a:prstGeom prst="ellipse">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a:extLst>
              <a:ext uri="{FF2B5EF4-FFF2-40B4-BE49-F238E27FC236}">
                <a16:creationId xmlns:a16="http://schemas.microsoft.com/office/drawing/2014/main" id="{78019A66-5AA8-442F-84E8-39D960D838EB}"/>
              </a:ext>
            </a:extLst>
          </p:cNvPr>
          <p:cNvSpPr/>
          <p:nvPr/>
        </p:nvSpPr>
        <p:spPr>
          <a:xfrm>
            <a:off x="677484" y="2756165"/>
            <a:ext cx="100853" cy="100853"/>
          </a:xfrm>
          <a:prstGeom prst="ellipse">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a:extLst>
              <a:ext uri="{FF2B5EF4-FFF2-40B4-BE49-F238E27FC236}">
                <a16:creationId xmlns:a16="http://schemas.microsoft.com/office/drawing/2014/main" id="{2E0EC022-706E-4380-A991-31107409262D}"/>
              </a:ext>
            </a:extLst>
          </p:cNvPr>
          <p:cNvSpPr/>
          <p:nvPr/>
        </p:nvSpPr>
        <p:spPr>
          <a:xfrm>
            <a:off x="672353" y="3527892"/>
            <a:ext cx="100853" cy="100853"/>
          </a:xfrm>
          <a:prstGeom prst="ellipse">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2614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9C33B486-54F0-405F-B68F-05D814D2481F}"/>
              </a:ext>
            </a:extLst>
          </p:cNvPr>
          <p:cNvSpPr/>
          <p:nvPr/>
        </p:nvSpPr>
        <p:spPr>
          <a:xfrm>
            <a:off x="4940122" y="1641042"/>
            <a:ext cx="3376680" cy="2588058"/>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a:extLst>
              <a:ext uri="{FF2B5EF4-FFF2-40B4-BE49-F238E27FC236}">
                <a16:creationId xmlns:a16="http://schemas.microsoft.com/office/drawing/2014/main" id="{E8DC0D56-1935-432D-8173-36FB532ED032}"/>
              </a:ext>
            </a:extLst>
          </p:cNvPr>
          <p:cNvSpPr/>
          <p:nvPr/>
        </p:nvSpPr>
        <p:spPr>
          <a:xfrm>
            <a:off x="633229" y="1641042"/>
            <a:ext cx="3376680" cy="2588058"/>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Заголовок 2"/>
          <p:cNvSpPr>
            <a:spLocks noGrp="1"/>
          </p:cNvSpPr>
          <p:nvPr>
            <p:ph type="title"/>
          </p:nvPr>
        </p:nvSpPr>
        <p:spPr>
          <a:xfrm>
            <a:off x="539750" y="409575"/>
            <a:ext cx="6561138" cy="639579"/>
          </a:xfrm>
        </p:spPr>
        <p:txBody>
          <a:bodyPr/>
          <a:lstStyle/>
          <a:p>
            <a:r>
              <a:rPr lang="en-GB" dirty="0"/>
              <a:t>Steam generator of the BN-600 NPP and safety system in case of water leaks</a:t>
            </a:r>
            <a:endParaRPr lang="ru-RU" dirty="0"/>
          </a:p>
        </p:txBody>
      </p:sp>
      <p:sp>
        <p:nvSpPr>
          <p:cNvPr id="4" name="Текст 3"/>
          <p:cNvSpPr>
            <a:spLocks noGrp="1"/>
          </p:cNvSpPr>
          <p:nvPr>
            <p:ph type="body" sz="quarter" idx="10"/>
          </p:nvPr>
        </p:nvSpPr>
        <p:spPr>
          <a:xfrm>
            <a:off x="653799" y="1249249"/>
            <a:ext cx="3356110" cy="170199"/>
          </a:xfrm>
        </p:spPr>
        <p:txBody>
          <a:bodyPr/>
          <a:lstStyle/>
          <a:p>
            <a:pPr lvl="0" algn="just">
              <a:spcBef>
                <a:spcPct val="0"/>
              </a:spcBef>
            </a:pPr>
            <a:r>
              <a:rPr lang="en-US" dirty="0"/>
              <a:t>The scheme of the second sodium circuit BN-600</a:t>
            </a:r>
            <a:endParaRPr lang="ru-RU" dirty="0"/>
          </a:p>
        </p:txBody>
      </p:sp>
      <p:sp>
        <p:nvSpPr>
          <p:cNvPr id="8" name="Текст 3"/>
          <p:cNvSpPr txBox="1">
            <a:spLocks/>
          </p:cNvSpPr>
          <p:nvPr/>
        </p:nvSpPr>
        <p:spPr>
          <a:xfrm>
            <a:off x="4940122" y="1210538"/>
            <a:ext cx="3456545" cy="163868"/>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spcBef>
                <a:spcPct val="0"/>
              </a:spcBef>
            </a:pPr>
            <a:r>
              <a:rPr lang="en-US" dirty="0"/>
              <a:t>Location of water-to-sodium leak monitoring devices</a:t>
            </a:r>
            <a:endParaRPr lang="ru-RU" dirty="0"/>
          </a:p>
        </p:txBody>
      </p:sp>
      <p:pic>
        <p:nvPicPr>
          <p:cNvPr id="9" name="Рисунок 8"/>
          <p:cNvPicPr/>
          <p:nvPr/>
        </p:nvPicPr>
        <p:blipFill rotWithShape="1">
          <a:blip r:embed="rId3">
            <a:extLst>
              <a:ext uri="{28A0092B-C50C-407E-A947-70E740481C1C}">
                <a14:useLocalDpi xmlns:a14="http://schemas.microsoft.com/office/drawing/2010/main" val="0"/>
              </a:ext>
            </a:extLst>
          </a:blip>
          <a:srcRect l="12764" t="3343" r="11023" b="9056"/>
          <a:stretch/>
        </p:blipFill>
        <p:spPr bwMode="auto">
          <a:xfrm>
            <a:off x="849218" y="1828881"/>
            <a:ext cx="2944702" cy="2099013"/>
          </a:xfrm>
          <a:prstGeom prst="rect">
            <a:avLst/>
          </a:prstGeom>
          <a:noFill/>
        </p:spPr>
      </p:pic>
      <p:pic>
        <p:nvPicPr>
          <p:cNvPr id="11" name="Рисунок 10"/>
          <p:cNvPicPr/>
          <p:nvPr/>
        </p:nvPicPr>
        <p:blipFill rotWithShape="1">
          <a:blip r:embed="rId4">
            <a:extLst>
              <a:ext uri="{28A0092B-C50C-407E-A947-70E740481C1C}">
                <a14:useLocalDpi xmlns:a14="http://schemas.microsoft.com/office/drawing/2010/main" val="0"/>
              </a:ext>
            </a:extLst>
          </a:blip>
          <a:srcRect l="8361" r="8609"/>
          <a:stretch/>
        </p:blipFill>
        <p:spPr bwMode="auto">
          <a:xfrm>
            <a:off x="5034496" y="2141538"/>
            <a:ext cx="3187931" cy="1718836"/>
          </a:xfrm>
          <a:prstGeom prst="rect">
            <a:avLst/>
          </a:prstGeom>
          <a:noFill/>
        </p:spPr>
      </p:pic>
    </p:spTree>
    <p:extLst>
      <p:ext uri="{BB962C8B-B14F-4D97-AF65-F5344CB8AC3E}">
        <p14:creationId xmlns:p14="http://schemas.microsoft.com/office/powerpoint/2010/main" val="636623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507EF7-F872-4D53-8DE0-D881626B1E55}"/>
              </a:ext>
            </a:extLst>
          </p:cNvPr>
          <p:cNvSpPr/>
          <p:nvPr/>
        </p:nvSpPr>
        <p:spPr>
          <a:xfrm>
            <a:off x="573368" y="1171026"/>
            <a:ext cx="3907261" cy="3253056"/>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Текст 1"/>
          <p:cNvSpPr>
            <a:spLocks noGrp="1"/>
          </p:cNvSpPr>
          <p:nvPr>
            <p:ph type="body" sz="quarter" idx="14"/>
          </p:nvPr>
        </p:nvSpPr>
        <p:spPr>
          <a:xfrm>
            <a:off x="539750" y="4636516"/>
            <a:ext cx="7938351" cy="205360"/>
          </a:xfrm>
        </p:spPr>
        <p:txBody>
          <a:bodyPr/>
          <a:lstStyle/>
          <a:p>
            <a:r>
              <a:rPr lang="ru-RU" dirty="0"/>
              <a:t>* </a:t>
            </a:r>
            <a:r>
              <a:rPr lang="en-US" dirty="0"/>
              <a:t>Y</a:t>
            </a:r>
            <a:r>
              <a:rPr lang="ru-RU" dirty="0"/>
              <a:t>.</a:t>
            </a:r>
            <a:r>
              <a:rPr lang="en-US" dirty="0"/>
              <a:t>M</a:t>
            </a:r>
            <a:r>
              <a:rPr lang="ru-RU" dirty="0"/>
              <a:t>. </a:t>
            </a:r>
            <a:r>
              <a:rPr lang="en-US" dirty="0" err="1"/>
              <a:t>Ashurko</a:t>
            </a:r>
            <a:r>
              <a:rPr lang="ru-RU" dirty="0"/>
              <a:t>, </a:t>
            </a:r>
            <a:r>
              <a:rPr lang="en-US" dirty="0"/>
              <a:t>R</a:t>
            </a:r>
            <a:r>
              <a:rPr lang="ru-RU" dirty="0"/>
              <a:t>.</a:t>
            </a:r>
            <a:r>
              <a:rPr lang="en-US" dirty="0"/>
              <a:t>P</a:t>
            </a:r>
            <a:r>
              <a:rPr lang="ru-RU" dirty="0"/>
              <a:t>. </a:t>
            </a:r>
            <a:r>
              <a:rPr lang="en-US" dirty="0" err="1"/>
              <a:t>Baklushin</a:t>
            </a:r>
            <a:r>
              <a:rPr lang="en-US" dirty="0"/>
              <a:t> </a:t>
            </a:r>
            <a:r>
              <a:rPr lang="en-US" dirty="0" err="1"/>
              <a:t>etc</a:t>
            </a:r>
            <a:r>
              <a:rPr lang="ru-RU" dirty="0"/>
              <a:t>. </a:t>
            </a:r>
            <a:r>
              <a:rPr lang="en-US" dirty="0"/>
              <a:t>Fast reactor operating experience gained in Russia: analysis of anomalies and abnormal operation cases. Unusual occurrences during LMFR OPERATION, IAEA-TECDOC-1180, IAEA, VIENNA, 2000, p. 117-144</a:t>
            </a:r>
            <a:endParaRPr lang="ru-RU" dirty="0"/>
          </a:p>
        </p:txBody>
      </p:sp>
      <p:sp>
        <p:nvSpPr>
          <p:cNvPr id="3" name="Заголовок 2"/>
          <p:cNvSpPr>
            <a:spLocks noGrp="1"/>
          </p:cNvSpPr>
          <p:nvPr>
            <p:ph type="title"/>
          </p:nvPr>
        </p:nvSpPr>
        <p:spPr>
          <a:xfrm>
            <a:off x="539749" y="431800"/>
            <a:ext cx="7472493" cy="656836"/>
          </a:xfrm>
        </p:spPr>
        <p:txBody>
          <a:bodyPr/>
          <a:lstStyle/>
          <a:p>
            <a:r>
              <a:rPr lang="en-GB" dirty="0"/>
              <a:t>Description of the incident with leak in the </a:t>
            </a:r>
            <a:r>
              <a:rPr lang="en-GB" dirty="0" err="1"/>
              <a:t>superheater</a:t>
            </a:r>
            <a:r>
              <a:rPr lang="en-GB" dirty="0"/>
              <a:t> module NNP BN-600 on January 19, 1982</a:t>
            </a:r>
            <a:endParaRPr lang="ru-RU" dirty="0"/>
          </a:p>
        </p:txBody>
      </p:sp>
      <p:sp>
        <p:nvSpPr>
          <p:cNvPr id="8" name="Текст 3"/>
          <p:cNvSpPr txBox="1">
            <a:spLocks/>
          </p:cNvSpPr>
          <p:nvPr/>
        </p:nvSpPr>
        <p:spPr>
          <a:xfrm>
            <a:off x="4887340" y="1384077"/>
            <a:ext cx="3861373" cy="985666"/>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pPr>
            <a:r>
              <a:rPr lang="en-US" dirty="0"/>
              <a:t>Characteristics of steam generator No. 5 at the time of leak:</a:t>
            </a:r>
          </a:p>
          <a:p>
            <a:pPr marL="171450" indent="-171450">
              <a:spcBef>
                <a:spcPct val="0"/>
              </a:spcBef>
              <a:buClr>
                <a:srgbClr val="003274"/>
              </a:buClr>
              <a:buSzPct val="150000"/>
              <a:buFont typeface="Arial" panose="020B0604020202020204" pitchFamily="34" charset="0"/>
              <a:buChar char="•"/>
            </a:pPr>
            <a:r>
              <a:rPr lang="en-US" dirty="0"/>
              <a:t>sodium temperature at SG inlet 492 °C;</a:t>
            </a:r>
          </a:p>
          <a:p>
            <a:pPr marL="171450" indent="-171450">
              <a:spcBef>
                <a:spcPct val="0"/>
              </a:spcBef>
              <a:buClr>
                <a:srgbClr val="003274"/>
              </a:buClr>
              <a:buSzPct val="150000"/>
              <a:buFont typeface="Arial" panose="020B0604020202020204" pitchFamily="34" charset="0"/>
              <a:buChar char="•"/>
            </a:pPr>
            <a:r>
              <a:rPr lang="en-US" dirty="0"/>
              <a:t>sodium temperature at SG outlet 298 °C;</a:t>
            </a:r>
          </a:p>
          <a:p>
            <a:pPr marL="171450" indent="-171450">
              <a:spcBef>
                <a:spcPct val="0"/>
              </a:spcBef>
              <a:buClr>
                <a:srgbClr val="003274"/>
              </a:buClr>
              <a:buSzPct val="150000"/>
              <a:buFont typeface="Arial" panose="020B0604020202020204" pitchFamily="34" charset="0"/>
              <a:buChar char="•"/>
            </a:pPr>
            <a:r>
              <a:rPr lang="en-US" dirty="0"/>
              <a:t>superheated steam pressure 11.2 MPa;</a:t>
            </a:r>
          </a:p>
          <a:p>
            <a:pPr marL="171450" indent="-171450">
              <a:spcBef>
                <a:spcPct val="0"/>
              </a:spcBef>
              <a:buClr>
                <a:srgbClr val="003274"/>
              </a:buClr>
              <a:buSzPct val="150000"/>
              <a:buFont typeface="Arial" panose="020B0604020202020204" pitchFamily="34" charset="0"/>
              <a:buChar char="•"/>
            </a:pPr>
            <a:r>
              <a:rPr lang="en-US" dirty="0"/>
              <a:t>superheated steam temperature 489 °C;</a:t>
            </a:r>
          </a:p>
          <a:p>
            <a:pPr marL="171450" indent="-171450">
              <a:spcBef>
                <a:spcPct val="0"/>
              </a:spcBef>
              <a:buClr>
                <a:srgbClr val="003274"/>
              </a:buClr>
              <a:buSzPct val="150000"/>
              <a:buFont typeface="Arial" panose="020B0604020202020204" pitchFamily="34" charset="0"/>
              <a:buChar char="•"/>
            </a:pPr>
            <a:r>
              <a:rPr lang="en-US" dirty="0"/>
              <a:t>SG steam capacity 463 t/h.</a:t>
            </a:r>
          </a:p>
        </p:txBody>
      </p:sp>
      <p:sp>
        <p:nvSpPr>
          <p:cNvPr id="12" name="Текст 3"/>
          <p:cNvSpPr txBox="1">
            <a:spLocks/>
          </p:cNvSpPr>
          <p:nvPr/>
        </p:nvSpPr>
        <p:spPr>
          <a:xfrm>
            <a:off x="4887340" y="2907038"/>
            <a:ext cx="3861373" cy="531120"/>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pPr>
            <a:r>
              <a:rPr lang="en-US" dirty="0"/>
              <a:t>According to the results of the post-accident analysis, the amount of water that entered the second sodium circuit was estimated 20.3 kg.</a:t>
            </a:r>
          </a:p>
        </p:txBody>
      </p:sp>
      <p:pic>
        <p:nvPicPr>
          <p:cNvPr id="14" name="Рисунок 13"/>
          <p:cNvPicPr>
            <a:picLocks noChangeAspect="1"/>
          </p:cNvPicPr>
          <p:nvPr/>
        </p:nvPicPr>
        <p:blipFill>
          <a:blip r:embed="rId3"/>
          <a:stretch>
            <a:fillRect/>
          </a:stretch>
        </p:blipFill>
        <p:spPr>
          <a:xfrm>
            <a:off x="779813" y="1300664"/>
            <a:ext cx="3494369" cy="3050051"/>
          </a:xfrm>
          <a:prstGeom prst="rect">
            <a:avLst/>
          </a:prstGeom>
        </p:spPr>
      </p:pic>
      <p:sp>
        <p:nvSpPr>
          <p:cNvPr id="7" name="Текст 3">
            <a:extLst>
              <a:ext uri="{FF2B5EF4-FFF2-40B4-BE49-F238E27FC236}">
                <a16:creationId xmlns:a16="http://schemas.microsoft.com/office/drawing/2014/main" id="{ECAF1D59-3E1E-EF40-9AF9-C6967F889738}"/>
              </a:ext>
            </a:extLst>
          </p:cNvPr>
          <p:cNvSpPr txBox="1">
            <a:spLocks/>
          </p:cNvSpPr>
          <p:nvPr/>
        </p:nvSpPr>
        <p:spPr>
          <a:xfrm>
            <a:off x="4887341" y="3762364"/>
            <a:ext cx="3861372" cy="336857"/>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pPr>
            <a:r>
              <a:rPr lang="en-US" dirty="0"/>
              <a:t>The results of the module inspection identified 7 heat exchange tubes of the steam generator with through faults.</a:t>
            </a:r>
          </a:p>
        </p:txBody>
      </p:sp>
    </p:spTree>
    <p:extLst>
      <p:ext uri="{BB962C8B-B14F-4D97-AF65-F5344CB8AC3E}">
        <p14:creationId xmlns:p14="http://schemas.microsoft.com/office/powerpoint/2010/main" val="282431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264FBEF5-5CE3-4D10-977F-902A8D4DB732}"/>
              </a:ext>
            </a:extLst>
          </p:cNvPr>
          <p:cNvSpPr/>
          <p:nvPr/>
        </p:nvSpPr>
        <p:spPr>
          <a:xfrm>
            <a:off x="539750" y="1919533"/>
            <a:ext cx="4032250" cy="2588058"/>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AD72D5D-8324-4145-A484-B4E114EDC3E8}"/>
              </a:ext>
            </a:extLst>
          </p:cNvPr>
          <p:cNvSpPr/>
          <p:nvPr/>
        </p:nvSpPr>
        <p:spPr>
          <a:xfrm>
            <a:off x="4729974" y="1921816"/>
            <a:ext cx="4032250" cy="2588058"/>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Заголовок 2"/>
          <p:cNvSpPr>
            <a:spLocks noGrp="1"/>
          </p:cNvSpPr>
          <p:nvPr>
            <p:ph type="title"/>
          </p:nvPr>
        </p:nvSpPr>
        <p:spPr>
          <a:xfrm>
            <a:off x="539750" y="431800"/>
            <a:ext cx="6637798" cy="551426"/>
          </a:xfrm>
        </p:spPr>
        <p:txBody>
          <a:bodyPr/>
          <a:lstStyle/>
          <a:p>
            <a:r>
              <a:rPr lang="en-GB" dirty="0"/>
              <a:t>Modelling of the incident using SLEAK and LLEAK-3C 1.0 codes</a:t>
            </a:r>
            <a:endParaRPr lang="ru-RU" dirty="0"/>
          </a:p>
        </p:txBody>
      </p:sp>
      <p:sp>
        <p:nvSpPr>
          <p:cNvPr id="4" name="Текст 3"/>
          <p:cNvSpPr>
            <a:spLocks noGrp="1"/>
          </p:cNvSpPr>
          <p:nvPr>
            <p:ph type="body" sz="quarter" idx="10"/>
          </p:nvPr>
        </p:nvSpPr>
        <p:spPr>
          <a:xfrm>
            <a:off x="586471" y="1246663"/>
            <a:ext cx="3938464" cy="323812"/>
          </a:xfrm>
        </p:spPr>
        <p:txBody>
          <a:bodyPr/>
          <a:lstStyle/>
          <a:p>
            <a:pPr lvl="0">
              <a:spcBef>
                <a:spcPct val="0"/>
              </a:spcBef>
            </a:pPr>
            <a:r>
              <a:rPr lang="en-US" dirty="0"/>
              <a:t>Water flow rate and concentrations of hydrogen in sodium at the outlet of failed and non- failed sections with a small leak</a:t>
            </a:r>
            <a:endParaRPr lang="ru-RU" dirty="0"/>
          </a:p>
        </p:txBody>
      </p:sp>
      <p:sp>
        <p:nvSpPr>
          <p:cNvPr id="8" name="Текст 3"/>
          <p:cNvSpPr txBox="1">
            <a:spLocks/>
          </p:cNvSpPr>
          <p:nvPr/>
        </p:nvSpPr>
        <p:spPr>
          <a:xfrm>
            <a:off x="4729974" y="1253467"/>
            <a:ext cx="3827555" cy="155102"/>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pPr>
            <a:r>
              <a:rPr lang="en-US" dirty="0"/>
              <a:t>Calculated indications of the ISHIT and KAV-7 devices</a:t>
            </a:r>
            <a:endParaRPr lang="ru-RU" dirty="0"/>
          </a:p>
        </p:txBody>
      </p:sp>
      <p:pic>
        <p:nvPicPr>
          <p:cNvPr id="5" name="Рисунок 4"/>
          <p:cNvPicPr>
            <a:picLocks noChangeAspect="1"/>
          </p:cNvPicPr>
          <p:nvPr/>
        </p:nvPicPr>
        <p:blipFill>
          <a:blip r:embed="rId3"/>
          <a:stretch>
            <a:fillRect/>
          </a:stretch>
        </p:blipFill>
        <p:spPr>
          <a:xfrm>
            <a:off x="677007" y="2054132"/>
            <a:ext cx="3757735" cy="2176684"/>
          </a:xfrm>
          <a:prstGeom prst="rect">
            <a:avLst/>
          </a:prstGeom>
        </p:spPr>
      </p:pic>
      <p:pic>
        <p:nvPicPr>
          <p:cNvPr id="10" name="Рисунок 9"/>
          <p:cNvPicPr>
            <a:picLocks noChangeAspect="1"/>
          </p:cNvPicPr>
          <p:nvPr/>
        </p:nvPicPr>
        <p:blipFill>
          <a:blip r:embed="rId4"/>
          <a:stretch>
            <a:fillRect/>
          </a:stretch>
        </p:blipFill>
        <p:spPr>
          <a:xfrm>
            <a:off x="4913218" y="2141538"/>
            <a:ext cx="3665762" cy="2089278"/>
          </a:xfrm>
          <a:prstGeom prst="rect">
            <a:avLst/>
          </a:prstGeom>
        </p:spPr>
      </p:pic>
    </p:spTree>
    <p:extLst>
      <p:ext uri="{BB962C8B-B14F-4D97-AF65-F5344CB8AC3E}">
        <p14:creationId xmlns:p14="http://schemas.microsoft.com/office/powerpoint/2010/main" val="87698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BA3975D1-63A6-44E3-A824-A191A1F11A9C}"/>
              </a:ext>
            </a:extLst>
          </p:cNvPr>
          <p:cNvSpPr/>
          <p:nvPr/>
        </p:nvSpPr>
        <p:spPr>
          <a:xfrm>
            <a:off x="899234" y="1132609"/>
            <a:ext cx="3191501" cy="1686217"/>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8">
            <a:extLst>
              <a:ext uri="{FF2B5EF4-FFF2-40B4-BE49-F238E27FC236}">
                <a16:creationId xmlns:a16="http://schemas.microsoft.com/office/drawing/2014/main" id="{8FEB4F7A-BC4A-4F3A-81DA-0DC06AD66F97}"/>
              </a:ext>
            </a:extLst>
          </p:cNvPr>
          <p:cNvSpPr/>
          <p:nvPr/>
        </p:nvSpPr>
        <p:spPr>
          <a:xfrm>
            <a:off x="899234" y="2923052"/>
            <a:ext cx="3191501" cy="1918823"/>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8">
            <a:extLst>
              <a:ext uri="{FF2B5EF4-FFF2-40B4-BE49-F238E27FC236}">
                <a16:creationId xmlns:a16="http://schemas.microsoft.com/office/drawing/2014/main" id="{D70E494D-45BF-4010-BBBC-DF37DACA55AC}"/>
              </a:ext>
            </a:extLst>
          </p:cNvPr>
          <p:cNvSpPr/>
          <p:nvPr/>
        </p:nvSpPr>
        <p:spPr>
          <a:xfrm>
            <a:off x="4907879" y="1135643"/>
            <a:ext cx="3191501" cy="1686217"/>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8">
            <a:extLst>
              <a:ext uri="{FF2B5EF4-FFF2-40B4-BE49-F238E27FC236}">
                <a16:creationId xmlns:a16="http://schemas.microsoft.com/office/drawing/2014/main" id="{ECEDD9C0-BEFE-4B4B-95B4-7AA8E1C5055B}"/>
              </a:ext>
            </a:extLst>
          </p:cNvPr>
          <p:cNvSpPr/>
          <p:nvPr/>
        </p:nvSpPr>
        <p:spPr>
          <a:xfrm>
            <a:off x="4907879" y="2923052"/>
            <a:ext cx="3191501" cy="1918823"/>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Заголовок 2"/>
          <p:cNvSpPr>
            <a:spLocks noGrp="1"/>
          </p:cNvSpPr>
          <p:nvPr>
            <p:ph type="title"/>
          </p:nvPr>
        </p:nvSpPr>
        <p:spPr>
          <a:xfrm>
            <a:off x="539750" y="431799"/>
            <a:ext cx="6561138" cy="578039"/>
          </a:xfrm>
        </p:spPr>
        <p:txBody>
          <a:bodyPr/>
          <a:lstStyle/>
          <a:p>
            <a:r>
              <a:rPr lang="en-GB" dirty="0"/>
              <a:t>Modelling of the incident using SLEAK and LLEAK-3C 1.0 codes</a:t>
            </a:r>
            <a:endParaRPr lang="ru-RU" dirty="0"/>
          </a:p>
        </p:txBody>
      </p:sp>
      <p:sp>
        <p:nvSpPr>
          <p:cNvPr id="4" name="Текст 3"/>
          <p:cNvSpPr>
            <a:spLocks noGrp="1"/>
          </p:cNvSpPr>
          <p:nvPr>
            <p:ph type="body" sz="quarter" idx="10"/>
          </p:nvPr>
        </p:nvSpPr>
        <p:spPr>
          <a:xfrm>
            <a:off x="1019175" y="1181610"/>
            <a:ext cx="2150930" cy="164562"/>
          </a:xfrm>
        </p:spPr>
        <p:txBody>
          <a:bodyPr/>
          <a:lstStyle/>
          <a:p>
            <a:pPr lvl="0">
              <a:spcBef>
                <a:spcPct val="0"/>
              </a:spcBef>
            </a:pPr>
            <a:r>
              <a:rPr lang="en-US" dirty="0"/>
              <a:t>Water/steam flow rate</a:t>
            </a:r>
            <a:endParaRPr lang="ru-RU" dirty="0"/>
          </a:p>
        </p:txBody>
      </p:sp>
      <p:sp>
        <p:nvSpPr>
          <p:cNvPr id="8" name="Текст 3"/>
          <p:cNvSpPr txBox="1">
            <a:spLocks/>
          </p:cNvSpPr>
          <p:nvPr/>
        </p:nvSpPr>
        <p:spPr>
          <a:xfrm>
            <a:off x="4988133" y="1223448"/>
            <a:ext cx="3827555" cy="155102"/>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pPr>
            <a:r>
              <a:rPr lang="en-US" dirty="0"/>
              <a:t>Pressure at the area of sodium-water reaction</a:t>
            </a:r>
            <a:endParaRPr lang="ru-RU" dirty="0"/>
          </a:p>
        </p:txBody>
      </p:sp>
      <p:pic>
        <p:nvPicPr>
          <p:cNvPr id="6" name="Рисунок 5"/>
          <p:cNvPicPr>
            <a:picLocks noChangeAspect="1"/>
          </p:cNvPicPr>
          <p:nvPr/>
        </p:nvPicPr>
        <p:blipFill>
          <a:blip r:embed="rId3"/>
          <a:stretch>
            <a:fillRect/>
          </a:stretch>
        </p:blipFill>
        <p:spPr>
          <a:xfrm>
            <a:off x="1019175" y="1395173"/>
            <a:ext cx="2794713" cy="1342395"/>
          </a:xfrm>
          <a:prstGeom prst="rect">
            <a:avLst/>
          </a:prstGeom>
        </p:spPr>
      </p:pic>
      <p:sp>
        <p:nvSpPr>
          <p:cNvPr id="9" name="Текст 3"/>
          <p:cNvSpPr txBox="1">
            <a:spLocks/>
          </p:cNvSpPr>
          <p:nvPr/>
        </p:nvSpPr>
        <p:spPr>
          <a:xfrm>
            <a:off x="1019175" y="2958851"/>
            <a:ext cx="2941943" cy="245075"/>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pPr>
            <a:r>
              <a:rPr lang="en-US" dirty="0"/>
              <a:t>Water/Sodium flow rate at the failed SG section</a:t>
            </a:r>
            <a:endParaRPr lang="ru-RU" dirty="0"/>
          </a:p>
        </p:txBody>
      </p:sp>
      <p:pic>
        <p:nvPicPr>
          <p:cNvPr id="7" name="Рисунок 6"/>
          <p:cNvPicPr>
            <a:picLocks noChangeAspect="1"/>
          </p:cNvPicPr>
          <p:nvPr/>
        </p:nvPicPr>
        <p:blipFill>
          <a:blip r:embed="rId4"/>
          <a:stretch>
            <a:fillRect/>
          </a:stretch>
        </p:blipFill>
        <p:spPr>
          <a:xfrm>
            <a:off x="5349065" y="1466354"/>
            <a:ext cx="2268643" cy="1284349"/>
          </a:xfrm>
          <a:prstGeom prst="rect">
            <a:avLst/>
          </a:prstGeom>
        </p:spPr>
      </p:pic>
      <p:pic>
        <p:nvPicPr>
          <p:cNvPr id="11" name="Рисунок 10"/>
          <p:cNvPicPr>
            <a:picLocks noChangeAspect="1"/>
          </p:cNvPicPr>
          <p:nvPr/>
        </p:nvPicPr>
        <p:blipFill>
          <a:blip r:embed="rId5"/>
          <a:stretch>
            <a:fillRect/>
          </a:stretch>
        </p:blipFill>
        <p:spPr>
          <a:xfrm>
            <a:off x="1260479" y="3349682"/>
            <a:ext cx="2269843" cy="1384800"/>
          </a:xfrm>
          <a:prstGeom prst="rect">
            <a:avLst/>
          </a:prstGeom>
        </p:spPr>
      </p:pic>
      <p:sp>
        <p:nvSpPr>
          <p:cNvPr id="12" name="Текст 3"/>
          <p:cNvSpPr txBox="1">
            <a:spLocks/>
          </p:cNvSpPr>
          <p:nvPr/>
        </p:nvSpPr>
        <p:spPr>
          <a:xfrm>
            <a:off x="4968905" y="2951287"/>
            <a:ext cx="3056705" cy="191318"/>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pPr>
            <a:r>
              <a:rPr lang="en-US" dirty="0"/>
              <a:t>Sodium flow rate at the outlet of the non-failed SG section</a:t>
            </a:r>
            <a:endParaRPr lang="ru-RU" dirty="0"/>
          </a:p>
        </p:txBody>
      </p:sp>
      <p:pic>
        <p:nvPicPr>
          <p:cNvPr id="13" name="Рисунок 12"/>
          <p:cNvPicPr>
            <a:picLocks noChangeAspect="1"/>
          </p:cNvPicPr>
          <p:nvPr/>
        </p:nvPicPr>
        <p:blipFill>
          <a:blip r:embed="rId6"/>
          <a:stretch>
            <a:fillRect/>
          </a:stretch>
        </p:blipFill>
        <p:spPr>
          <a:xfrm>
            <a:off x="5244337" y="3330575"/>
            <a:ext cx="2518584" cy="1423015"/>
          </a:xfrm>
          <a:prstGeom prst="rect">
            <a:avLst/>
          </a:prstGeom>
        </p:spPr>
      </p:pic>
    </p:spTree>
    <p:extLst>
      <p:ext uri="{BB962C8B-B14F-4D97-AF65-F5344CB8AC3E}">
        <p14:creationId xmlns:p14="http://schemas.microsoft.com/office/powerpoint/2010/main" val="183526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E1F75CBB-5F22-4882-9978-CE550D34EB6A}"/>
              </a:ext>
            </a:extLst>
          </p:cNvPr>
          <p:cNvSpPr/>
          <p:nvPr/>
        </p:nvSpPr>
        <p:spPr>
          <a:xfrm>
            <a:off x="539750" y="1279939"/>
            <a:ext cx="4050104" cy="2239196"/>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8">
            <a:extLst>
              <a:ext uri="{FF2B5EF4-FFF2-40B4-BE49-F238E27FC236}">
                <a16:creationId xmlns:a16="http://schemas.microsoft.com/office/drawing/2014/main" id="{02FA2F1C-1801-41E2-AEAF-4AB40453A781}"/>
              </a:ext>
            </a:extLst>
          </p:cNvPr>
          <p:cNvSpPr/>
          <p:nvPr/>
        </p:nvSpPr>
        <p:spPr>
          <a:xfrm>
            <a:off x="4888771" y="1486541"/>
            <a:ext cx="3860576" cy="2032594"/>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Заголовок 2"/>
          <p:cNvSpPr>
            <a:spLocks noGrp="1"/>
          </p:cNvSpPr>
          <p:nvPr>
            <p:ph type="title"/>
          </p:nvPr>
        </p:nvSpPr>
        <p:spPr>
          <a:xfrm>
            <a:off x="539749" y="431800"/>
            <a:ext cx="7748845" cy="573374"/>
          </a:xfrm>
        </p:spPr>
        <p:txBody>
          <a:bodyPr/>
          <a:lstStyle/>
          <a:p>
            <a:r>
              <a:rPr lang="en-US" dirty="0"/>
              <a:t>The comparison between the post-accident analysis data and the calculation results using </a:t>
            </a:r>
            <a:r>
              <a:rPr lang="en-US" dirty="0" err="1"/>
              <a:t>lleak</a:t>
            </a:r>
            <a:r>
              <a:rPr lang="en-US" dirty="0"/>
              <a:t> -3c 1.0 code</a:t>
            </a:r>
            <a:endParaRPr lang="ru-RU" dirty="0"/>
          </a:p>
        </p:txBody>
      </p:sp>
      <p:sp>
        <p:nvSpPr>
          <p:cNvPr id="8" name="Текст 3"/>
          <p:cNvSpPr txBox="1">
            <a:spLocks/>
          </p:cNvSpPr>
          <p:nvPr/>
        </p:nvSpPr>
        <p:spPr>
          <a:xfrm>
            <a:off x="4589853" y="1145188"/>
            <a:ext cx="3827555" cy="155102"/>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pPr>
            <a:endParaRPr lang="ru-RU" sz="1100" dirty="0">
              <a:solidFill>
                <a:sysClr val="windowText" lastClr="0000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52210588"/>
              </p:ext>
            </p:extLst>
          </p:nvPr>
        </p:nvGraphicFramePr>
        <p:xfrm>
          <a:off x="547152" y="1279940"/>
          <a:ext cx="4042701" cy="2239196"/>
        </p:xfrm>
        <a:graphic>
          <a:graphicData uri="http://schemas.openxmlformats.org/drawingml/2006/table">
            <a:tbl>
              <a:tblPr firstRow="1" firstCol="1" bandRow="1">
                <a:tableStyleId>{5FD0F851-EC5A-4D38-B0AD-8093EC10F338}</a:tableStyleId>
              </a:tblPr>
              <a:tblGrid>
                <a:gridCol w="1644182">
                  <a:extLst>
                    <a:ext uri="{9D8B030D-6E8A-4147-A177-3AD203B41FA5}">
                      <a16:colId xmlns:a16="http://schemas.microsoft.com/office/drawing/2014/main" val="20000"/>
                    </a:ext>
                  </a:extLst>
                </a:gridCol>
                <a:gridCol w="931827">
                  <a:extLst>
                    <a:ext uri="{9D8B030D-6E8A-4147-A177-3AD203B41FA5}">
                      <a16:colId xmlns:a16="http://schemas.microsoft.com/office/drawing/2014/main" val="20001"/>
                    </a:ext>
                  </a:extLst>
                </a:gridCol>
                <a:gridCol w="1466692">
                  <a:extLst>
                    <a:ext uri="{9D8B030D-6E8A-4147-A177-3AD203B41FA5}">
                      <a16:colId xmlns:a16="http://schemas.microsoft.com/office/drawing/2014/main" val="20002"/>
                    </a:ext>
                  </a:extLst>
                </a:gridCol>
              </a:tblGrid>
              <a:tr h="559799">
                <a:tc>
                  <a:txBody>
                    <a:bodyPr/>
                    <a:lstStyle/>
                    <a:p>
                      <a:pPr algn="ctr" hangingPunct="0">
                        <a:spcAft>
                          <a:spcPts val="0"/>
                        </a:spcAft>
                      </a:pPr>
                      <a:r>
                        <a:rPr lang="en-GB" sz="1000" b="0" dirty="0">
                          <a:solidFill>
                            <a:schemeClr val="bg1"/>
                          </a:solidFill>
                          <a:effectLst/>
                          <a:latin typeface="Arial" panose="020B0604020202020204" pitchFamily="34" charset="0"/>
                          <a:cs typeface="Arial" panose="020B0604020202020204" pitchFamily="34" charset="0"/>
                        </a:rPr>
                        <a:t>Parameter</a:t>
                      </a:r>
                      <a:endParaRPr lang="ru-RU"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274"/>
                    </a:solidFill>
                  </a:tcPr>
                </a:tc>
                <a:tc>
                  <a:txBody>
                    <a:bodyPr/>
                    <a:lstStyle/>
                    <a:p>
                      <a:pPr algn="ctr" hangingPunct="0">
                        <a:spcAft>
                          <a:spcPts val="0"/>
                        </a:spcAft>
                      </a:pPr>
                      <a:r>
                        <a:rPr lang="en-GB" sz="1000" b="0" dirty="0">
                          <a:solidFill>
                            <a:schemeClr val="bg1"/>
                          </a:solidFill>
                          <a:effectLst/>
                          <a:latin typeface="Arial" panose="020B0604020202020204" pitchFamily="34" charset="0"/>
                          <a:cs typeface="Arial" panose="020B0604020202020204" pitchFamily="34" charset="0"/>
                        </a:rPr>
                        <a:t>Post-accident analysis</a:t>
                      </a:r>
                      <a:endParaRPr lang="ru-RU"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274"/>
                    </a:solidFill>
                  </a:tcPr>
                </a:tc>
                <a:tc>
                  <a:txBody>
                    <a:bodyPr/>
                    <a:lstStyle/>
                    <a:p>
                      <a:pPr algn="ctr" hangingPunct="0">
                        <a:spcAft>
                          <a:spcPts val="0"/>
                        </a:spcAft>
                      </a:pPr>
                      <a:r>
                        <a:rPr lang="en-US" sz="1000" b="0" dirty="0">
                          <a:solidFill>
                            <a:schemeClr val="bg1"/>
                          </a:solidFill>
                          <a:effectLst/>
                          <a:latin typeface="Arial" panose="020B0604020202020204" pitchFamily="34" charset="0"/>
                          <a:cs typeface="Arial" panose="020B0604020202020204" pitchFamily="34" charset="0"/>
                        </a:rPr>
                        <a:t>LLEAK -3C 1.0 calculation, max value</a:t>
                      </a:r>
                      <a:endParaRPr lang="ru-RU"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274"/>
                    </a:solidFill>
                  </a:tcPr>
                </a:tc>
                <a:extLst>
                  <a:ext uri="{0D108BD9-81ED-4DB2-BD59-A6C34878D82A}">
                    <a16:rowId xmlns:a16="http://schemas.microsoft.com/office/drawing/2014/main" val="10000"/>
                  </a:ext>
                </a:extLst>
              </a:tr>
              <a:tr h="559799">
                <a:tc>
                  <a:txBody>
                    <a:bodyPr/>
                    <a:lstStyle/>
                    <a:p>
                      <a:pPr hangingPunct="0">
                        <a:spcAft>
                          <a:spcPts val="0"/>
                        </a:spcAft>
                      </a:pPr>
                      <a:r>
                        <a:rPr lang="en-US" sz="1000" b="0" dirty="0">
                          <a:solidFill>
                            <a:srgbClr val="333333"/>
                          </a:solidFill>
                          <a:effectLst/>
                          <a:latin typeface="Arial" panose="020B0604020202020204" pitchFamily="34" charset="0"/>
                          <a:cs typeface="Arial" panose="020B0604020202020204" pitchFamily="34" charset="0"/>
                        </a:rPr>
                        <a:t>Increase of sodium flow rate at the outlet of the failed section, %</a:t>
                      </a:r>
                      <a:endParaRPr lang="ru-RU" sz="1000" b="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CACE4"/>
                    </a:solidFill>
                  </a:tcPr>
                </a:tc>
                <a:tc>
                  <a:txBody>
                    <a:bodyPr/>
                    <a:lstStyle/>
                    <a:p>
                      <a:pPr algn="ctr" hangingPunct="0">
                        <a:spcAft>
                          <a:spcPts val="0"/>
                        </a:spcAft>
                      </a:pPr>
                      <a:r>
                        <a:rPr lang="en-GB" sz="1000" dirty="0">
                          <a:solidFill>
                            <a:srgbClr val="333333"/>
                          </a:solidFill>
                          <a:effectLst/>
                          <a:latin typeface="Arial" panose="020B0604020202020204" pitchFamily="34" charset="0"/>
                          <a:cs typeface="Arial" panose="020B0604020202020204" pitchFamily="34" charset="0"/>
                        </a:rPr>
                        <a:t>35</a:t>
                      </a:r>
                      <a:endParaRPr lang="ru-RU" sz="1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CACE4"/>
                    </a:solidFill>
                  </a:tcPr>
                </a:tc>
                <a:tc>
                  <a:txBody>
                    <a:bodyPr/>
                    <a:lstStyle/>
                    <a:p>
                      <a:pPr algn="ctr" hangingPunct="0">
                        <a:spcAft>
                          <a:spcPts val="0"/>
                        </a:spcAft>
                      </a:pPr>
                      <a:r>
                        <a:rPr lang="en-GB" sz="1000" dirty="0">
                          <a:solidFill>
                            <a:srgbClr val="333333"/>
                          </a:solidFill>
                          <a:effectLst/>
                          <a:latin typeface="Arial" panose="020B0604020202020204" pitchFamily="34" charset="0"/>
                          <a:cs typeface="Arial" panose="020B0604020202020204" pitchFamily="34" charset="0"/>
                        </a:rPr>
                        <a:t>45</a:t>
                      </a:r>
                      <a:endParaRPr lang="ru-RU" sz="1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CACE4"/>
                    </a:solidFill>
                  </a:tcPr>
                </a:tc>
                <a:extLst>
                  <a:ext uri="{0D108BD9-81ED-4DB2-BD59-A6C34878D82A}">
                    <a16:rowId xmlns:a16="http://schemas.microsoft.com/office/drawing/2014/main" val="10001"/>
                  </a:ext>
                </a:extLst>
              </a:tr>
              <a:tr h="559799">
                <a:tc>
                  <a:txBody>
                    <a:bodyPr/>
                    <a:lstStyle/>
                    <a:p>
                      <a:pPr hangingPunct="0">
                        <a:spcAft>
                          <a:spcPts val="0"/>
                        </a:spcAft>
                      </a:pPr>
                      <a:r>
                        <a:rPr lang="en-US" sz="1000" b="0">
                          <a:solidFill>
                            <a:srgbClr val="333333"/>
                          </a:solidFill>
                          <a:effectLst/>
                          <a:latin typeface="Arial" panose="020B0604020202020204" pitchFamily="34" charset="0"/>
                          <a:cs typeface="Arial" panose="020B0604020202020204" pitchFamily="34" charset="0"/>
                        </a:rPr>
                        <a:t>Increase of sodium flow rate through non-failed sections, %</a:t>
                      </a:r>
                      <a:endParaRPr lang="ru-RU" sz="1000" b="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spcAft>
                          <a:spcPts val="0"/>
                        </a:spcAft>
                      </a:pPr>
                      <a:r>
                        <a:rPr lang="en-GB" sz="1000" dirty="0">
                          <a:solidFill>
                            <a:srgbClr val="333333"/>
                          </a:solidFill>
                          <a:effectLst/>
                          <a:latin typeface="Arial" panose="020B0604020202020204" pitchFamily="34" charset="0"/>
                          <a:cs typeface="Arial" panose="020B0604020202020204" pitchFamily="34" charset="0"/>
                        </a:rPr>
                        <a:t>10</a:t>
                      </a:r>
                      <a:endParaRPr lang="ru-RU" sz="1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spcAft>
                          <a:spcPts val="0"/>
                        </a:spcAft>
                      </a:pPr>
                      <a:r>
                        <a:rPr lang="en-GB" sz="1000" dirty="0">
                          <a:solidFill>
                            <a:srgbClr val="333333"/>
                          </a:solidFill>
                          <a:effectLst/>
                          <a:latin typeface="Arial" panose="020B0604020202020204" pitchFamily="34" charset="0"/>
                          <a:cs typeface="Arial" panose="020B0604020202020204" pitchFamily="34" charset="0"/>
                        </a:rPr>
                        <a:t>7,5</a:t>
                      </a:r>
                      <a:endParaRPr lang="ru-RU" sz="1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59799">
                <a:tc>
                  <a:txBody>
                    <a:bodyPr/>
                    <a:lstStyle/>
                    <a:p>
                      <a:pPr hangingPunct="0">
                        <a:spcAft>
                          <a:spcPts val="0"/>
                        </a:spcAft>
                      </a:pPr>
                      <a:r>
                        <a:rPr lang="en-US" sz="1000" b="0" dirty="0">
                          <a:solidFill>
                            <a:srgbClr val="333333"/>
                          </a:solidFill>
                          <a:effectLst/>
                          <a:latin typeface="Arial" panose="020B0604020202020204" pitchFamily="34" charset="0"/>
                          <a:cs typeface="Arial" panose="020B0604020202020204" pitchFamily="34" charset="0"/>
                        </a:rPr>
                        <a:t>Increase of sodium level in the ET, mm</a:t>
                      </a:r>
                      <a:endParaRPr lang="ru-RU" sz="1000" b="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CACE4"/>
                    </a:solidFill>
                  </a:tcPr>
                </a:tc>
                <a:tc>
                  <a:txBody>
                    <a:bodyPr/>
                    <a:lstStyle/>
                    <a:p>
                      <a:pPr algn="ctr" hangingPunct="0">
                        <a:spcAft>
                          <a:spcPts val="0"/>
                        </a:spcAft>
                      </a:pPr>
                      <a:r>
                        <a:rPr lang="en-GB" sz="1000" dirty="0">
                          <a:solidFill>
                            <a:srgbClr val="333333"/>
                          </a:solidFill>
                          <a:effectLst/>
                          <a:latin typeface="Arial" panose="020B0604020202020204" pitchFamily="34" charset="0"/>
                          <a:cs typeface="Arial" panose="020B0604020202020204" pitchFamily="34" charset="0"/>
                        </a:rPr>
                        <a:t>250</a:t>
                      </a:r>
                      <a:endParaRPr lang="ru-RU" sz="1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CACE4"/>
                    </a:solidFill>
                  </a:tcPr>
                </a:tc>
                <a:tc>
                  <a:txBody>
                    <a:bodyPr/>
                    <a:lstStyle/>
                    <a:p>
                      <a:pPr algn="ctr" hangingPunct="0">
                        <a:spcAft>
                          <a:spcPts val="0"/>
                        </a:spcAft>
                      </a:pPr>
                      <a:r>
                        <a:rPr lang="en-GB" sz="1000" dirty="0">
                          <a:solidFill>
                            <a:srgbClr val="333333"/>
                          </a:solidFill>
                          <a:effectLst/>
                          <a:latin typeface="Arial" panose="020B0604020202020204" pitchFamily="34" charset="0"/>
                          <a:cs typeface="Arial" panose="020B0604020202020204" pitchFamily="34" charset="0"/>
                        </a:rPr>
                        <a:t>267</a:t>
                      </a:r>
                      <a:endParaRPr lang="ru-RU" sz="1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CACE4"/>
                    </a:solidFill>
                  </a:tcPr>
                </a:tc>
                <a:extLst>
                  <a:ext uri="{0D108BD9-81ED-4DB2-BD59-A6C34878D82A}">
                    <a16:rowId xmlns:a16="http://schemas.microsoft.com/office/drawing/2014/main" val="10003"/>
                  </a:ext>
                </a:extLst>
              </a:tr>
            </a:tbl>
          </a:graphicData>
        </a:graphic>
      </p:graphicFrame>
      <p:pic>
        <p:nvPicPr>
          <p:cNvPr id="10" name="Рисунок 9"/>
          <p:cNvPicPr>
            <a:picLocks noChangeAspect="1"/>
          </p:cNvPicPr>
          <p:nvPr/>
        </p:nvPicPr>
        <p:blipFill>
          <a:blip r:embed="rId3"/>
          <a:stretch>
            <a:fillRect/>
          </a:stretch>
        </p:blipFill>
        <p:spPr>
          <a:xfrm>
            <a:off x="5353929" y="1622460"/>
            <a:ext cx="3063479" cy="1794429"/>
          </a:xfrm>
          <a:prstGeom prst="rect">
            <a:avLst/>
          </a:prstGeom>
        </p:spPr>
      </p:pic>
      <p:sp>
        <p:nvSpPr>
          <p:cNvPr id="14" name="Прямоугольник 13"/>
          <p:cNvSpPr/>
          <p:nvPr/>
        </p:nvSpPr>
        <p:spPr>
          <a:xfrm>
            <a:off x="4888771" y="1210710"/>
            <a:ext cx="2829621" cy="276999"/>
          </a:xfrm>
          <a:prstGeom prst="rect">
            <a:avLst/>
          </a:prstGeom>
        </p:spPr>
        <p:txBody>
          <a:bodyPr wrap="none">
            <a:spAutoFit/>
          </a:bodyPr>
          <a:lstStyle/>
          <a:p>
            <a:r>
              <a:rPr lang="en-US" sz="1200" b="1" dirty="0">
                <a:solidFill>
                  <a:srgbClr val="003274"/>
                </a:solidFill>
                <a:latin typeface="Arial" panose="020B0604020202020204" pitchFamily="34" charset="0"/>
                <a:cs typeface="Arial" panose="020B0604020202020204" pitchFamily="34" charset="0"/>
              </a:rPr>
              <a:t>Pressure and sodium level in the ET</a:t>
            </a:r>
            <a:endParaRPr lang="ru-RU" sz="1200" b="1" dirty="0">
              <a:solidFill>
                <a:srgbClr val="003274"/>
              </a:solidFill>
              <a:latin typeface="Arial" panose="020B0604020202020204" pitchFamily="34" charset="0"/>
              <a:cs typeface="Arial" panose="020B0604020202020204" pitchFamily="34" charset="0"/>
            </a:endParaRPr>
          </a:p>
        </p:txBody>
      </p:sp>
      <p:sp>
        <p:nvSpPr>
          <p:cNvPr id="16" name="Прямоугольник 15"/>
          <p:cNvSpPr/>
          <p:nvPr/>
        </p:nvSpPr>
        <p:spPr>
          <a:xfrm>
            <a:off x="458665" y="3727557"/>
            <a:ext cx="8348451" cy="646331"/>
          </a:xfrm>
          <a:prstGeom prst="rect">
            <a:avLst/>
          </a:prstGeom>
        </p:spPr>
        <p:txBody>
          <a:bodyPr wrap="square">
            <a:spAutoFit/>
          </a:bodyPr>
          <a:lstStyle/>
          <a:p>
            <a:r>
              <a:rPr lang="en-US" sz="1200" dirty="0">
                <a:solidFill>
                  <a:srgbClr val="333333"/>
                </a:solidFill>
                <a:latin typeface="Arial" panose="020B0604020202020204" pitchFamily="34" charset="0"/>
                <a:cs typeface="Arial" panose="020B0604020202020204" pitchFamily="34" charset="0"/>
              </a:rPr>
              <a:t>In general, the hydrodynamic parameters derived the LLEAK-3C 1.0 code describe securely the processes in the second circuit of the BN-600 with a large water-to-sodium leak and do not contradict the data of the post-accident analysis of the incident.</a:t>
            </a:r>
            <a:endParaRPr lang="ru-RU" sz="1200" dirty="0">
              <a:solidFill>
                <a:srgbClr val="333333"/>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CD019EB3-7C33-594D-B728-95A0D4B63B38}"/>
              </a:ext>
            </a:extLst>
          </p:cNvPr>
          <p:cNvSpPr/>
          <p:nvPr/>
        </p:nvSpPr>
        <p:spPr>
          <a:xfrm>
            <a:off x="458664" y="4351476"/>
            <a:ext cx="8348451" cy="461665"/>
          </a:xfrm>
          <a:prstGeom prst="rect">
            <a:avLst/>
          </a:prstGeom>
        </p:spPr>
        <p:txBody>
          <a:bodyPr wrap="square">
            <a:spAutoFit/>
          </a:bodyPr>
          <a:lstStyle/>
          <a:p>
            <a:r>
              <a:rPr lang="en-US" sz="1200" dirty="0">
                <a:solidFill>
                  <a:srgbClr val="333333"/>
                </a:solidFill>
                <a:latin typeface="Arial" panose="020B0604020202020204" pitchFamily="34" charset="0"/>
                <a:cs typeface="Arial" panose="020B0604020202020204" pitchFamily="34" charset="0"/>
              </a:rPr>
              <a:t>The results obtained confirm the correctness of the physical and mathematical models implemented in the LLEAK-3C 1.0 code: model of the sodium-water reaction, model of the rupture disk, the point model of the expansion tank, etc.</a:t>
            </a:r>
            <a:endParaRPr lang="ru-RU" sz="12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897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
            <a:extLst>
              <a:ext uri="{FF2B5EF4-FFF2-40B4-BE49-F238E27FC236}">
                <a16:creationId xmlns:a16="http://schemas.microsoft.com/office/drawing/2014/main" id="{88FE0DF9-921D-4FD4-AFF2-661A43DDC326}"/>
              </a:ext>
            </a:extLst>
          </p:cNvPr>
          <p:cNvGrpSpPr/>
          <p:nvPr/>
        </p:nvGrpSpPr>
        <p:grpSpPr>
          <a:xfrm>
            <a:off x="539750" y="1088408"/>
            <a:ext cx="8208963" cy="753085"/>
            <a:chOff x="1019175" y="2457450"/>
            <a:chExt cx="5076825" cy="1752600"/>
          </a:xfrm>
        </p:grpSpPr>
        <p:sp>
          <p:nvSpPr>
            <p:cNvPr id="8" name="Rectangle 8">
              <a:extLst>
                <a:ext uri="{FF2B5EF4-FFF2-40B4-BE49-F238E27FC236}">
                  <a16:creationId xmlns:a16="http://schemas.microsoft.com/office/drawing/2014/main" id="{9F7AB9CB-C2BA-4863-8B12-46892F39C850}"/>
                </a:ext>
              </a:extLst>
            </p:cNvPr>
            <p:cNvSpPr/>
            <p:nvPr/>
          </p:nvSpPr>
          <p:spPr>
            <a:xfrm>
              <a:off x="1019175" y="2457450"/>
              <a:ext cx="5076825" cy="17526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9">
              <a:extLst>
                <a:ext uri="{FF2B5EF4-FFF2-40B4-BE49-F238E27FC236}">
                  <a16:creationId xmlns:a16="http://schemas.microsoft.com/office/drawing/2014/main" id="{C59D562F-A4A9-4FF0-8114-8559D6E7FEFB}"/>
                </a:ext>
              </a:extLst>
            </p:cNvPr>
            <p:cNvSpPr/>
            <p:nvPr/>
          </p:nvSpPr>
          <p:spPr>
            <a:xfrm>
              <a:off x="1019176" y="2457450"/>
              <a:ext cx="42972" cy="17526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234A70D3-5766-496D-BA1E-B5E90F02661E}"/>
              </a:ext>
            </a:extLst>
          </p:cNvPr>
          <p:cNvGrpSpPr/>
          <p:nvPr/>
        </p:nvGrpSpPr>
        <p:grpSpPr>
          <a:xfrm>
            <a:off x="539750" y="1953376"/>
            <a:ext cx="8208963" cy="753085"/>
            <a:chOff x="1019175" y="2457450"/>
            <a:chExt cx="5076825" cy="1752600"/>
          </a:xfrm>
        </p:grpSpPr>
        <p:sp>
          <p:nvSpPr>
            <p:cNvPr id="12" name="Rectangle 8">
              <a:extLst>
                <a:ext uri="{FF2B5EF4-FFF2-40B4-BE49-F238E27FC236}">
                  <a16:creationId xmlns:a16="http://schemas.microsoft.com/office/drawing/2014/main" id="{2C445588-280D-49A9-B712-D31106F321F0}"/>
                </a:ext>
              </a:extLst>
            </p:cNvPr>
            <p:cNvSpPr/>
            <p:nvPr/>
          </p:nvSpPr>
          <p:spPr>
            <a:xfrm>
              <a:off x="1019175" y="2457450"/>
              <a:ext cx="5076825" cy="17526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C966EEF1-A4C3-4B5A-983A-D1F1F4A768A3}"/>
                </a:ext>
              </a:extLst>
            </p:cNvPr>
            <p:cNvSpPr/>
            <p:nvPr/>
          </p:nvSpPr>
          <p:spPr>
            <a:xfrm>
              <a:off x="1019176" y="2457450"/>
              <a:ext cx="42972" cy="17526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0">
            <a:extLst>
              <a:ext uri="{FF2B5EF4-FFF2-40B4-BE49-F238E27FC236}">
                <a16:creationId xmlns:a16="http://schemas.microsoft.com/office/drawing/2014/main" id="{D04FC82A-E0A3-4670-A636-BF5F3EB3B773}"/>
              </a:ext>
            </a:extLst>
          </p:cNvPr>
          <p:cNvGrpSpPr/>
          <p:nvPr/>
        </p:nvGrpSpPr>
        <p:grpSpPr>
          <a:xfrm>
            <a:off x="539750" y="2818344"/>
            <a:ext cx="8208963" cy="753085"/>
            <a:chOff x="1019175" y="2457450"/>
            <a:chExt cx="5076825" cy="1752600"/>
          </a:xfrm>
        </p:grpSpPr>
        <p:sp>
          <p:nvSpPr>
            <p:cNvPr id="18" name="Rectangle 8">
              <a:extLst>
                <a:ext uri="{FF2B5EF4-FFF2-40B4-BE49-F238E27FC236}">
                  <a16:creationId xmlns:a16="http://schemas.microsoft.com/office/drawing/2014/main" id="{28C205EC-7A00-4EFD-9905-8837EE9C276D}"/>
                </a:ext>
              </a:extLst>
            </p:cNvPr>
            <p:cNvSpPr/>
            <p:nvPr/>
          </p:nvSpPr>
          <p:spPr>
            <a:xfrm>
              <a:off x="1019175" y="2457450"/>
              <a:ext cx="5076825" cy="17526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A3884A58-D49F-4C97-89C0-4DA9DBA11156}"/>
                </a:ext>
              </a:extLst>
            </p:cNvPr>
            <p:cNvSpPr/>
            <p:nvPr/>
          </p:nvSpPr>
          <p:spPr>
            <a:xfrm>
              <a:off x="1019176" y="2457450"/>
              <a:ext cx="42972" cy="17526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0">
            <a:extLst>
              <a:ext uri="{FF2B5EF4-FFF2-40B4-BE49-F238E27FC236}">
                <a16:creationId xmlns:a16="http://schemas.microsoft.com/office/drawing/2014/main" id="{6E0A53A8-EF32-4F98-AB13-0C1C01F19369}"/>
              </a:ext>
            </a:extLst>
          </p:cNvPr>
          <p:cNvGrpSpPr/>
          <p:nvPr/>
        </p:nvGrpSpPr>
        <p:grpSpPr>
          <a:xfrm>
            <a:off x="539750" y="3683312"/>
            <a:ext cx="8208963" cy="753085"/>
            <a:chOff x="1019175" y="2457450"/>
            <a:chExt cx="5076825" cy="1752600"/>
          </a:xfrm>
        </p:grpSpPr>
        <p:sp>
          <p:nvSpPr>
            <p:cNvPr id="21" name="Rectangle 8">
              <a:extLst>
                <a:ext uri="{FF2B5EF4-FFF2-40B4-BE49-F238E27FC236}">
                  <a16:creationId xmlns:a16="http://schemas.microsoft.com/office/drawing/2014/main" id="{087E9EC9-7825-4DD6-8E90-01FDE692B85D}"/>
                </a:ext>
              </a:extLst>
            </p:cNvPr>
            <p:cNvSpPr/>
            <p:nvPr/>
          </p:nvSpPr>
          <p:spPr>
            <a:xfrm>
              <a:off x="1019175" y="2457450"/>
              <a:ext cx="5076825" cy="17526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id="{16AB52AA-EF7A-4427-98EF-6D39392A0D51}"/>
                </a:ext>
              </a:extLst>
            </p:cNvPr>
            <p:cNvSpPr/>
            <p:nvPr/>
          </p:nvSpPr>
          <p:spPr>
            <a:xfrm>
              <a:off x="1019176" y="2457450"/>
              <a:ext cx="42972" cy="17526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Заголовок 2"/>
          <p:cNvSpPr>
            <a:spLocks noGrp="1"/>
          </p:cNvSpPr>
          <p:nvPr>
            <p:ph type="title"/>
          </p:nvPr>
        </p:nvSpPr>
        <p:spPr>
          <a:xfrm>
            <a:off x="539749" y="431800"/>
            <a:ext cx="7240145" cy="330200"/>
          </a:xfrm>
        </p:spPr>
        <p:txBody>
          <a:bodyPr/>
          <a:lstStyle/>
          <a:p>
            <a:r>
              <a:rPr lang="en-US" dirty="0"/>
              <a:t>Conclusion</a:t>
            </a:r>
            <a:endParaRPr lang="ru-RU" dirty="0"/>
          </a:p>
        </p:txBody>
      </p:sp>
      <p:sp>
        <p:nvSpPr>
          <p:cNvPr id="16" name="Прямоугольник 15"/>
          <p:cNvSpPr/>
          <p:nvPr/>
        </p:nvSpPr>
        <p:spPr>
          <a:xfrm>
            <a:off x="681461" y="1257669"/>
            <a:ext cx="8067252" cy="461665"/>
          </a:xfrm>
          <a:prstGeom prst="rect">
            <a:avLst/>
          </a:prstGeom>
        </p:spPr>
        <p:txBody>
          <a:bodyPr wrap="square">
            <a:spAutoFit/>
          </a:bodyPr>
          <a:lstStyle/>
          <a:p>
            <a:pPr hangingPunct="0"/>
            <a:r>
              <a:rPr lang="en-US" sz="1200" dirty="0">
                <a:solidFill>
                  <a:srgbClr val="333333"/>
                </a:solidFill>
                <a:latin typeface="Arial" panose="020B0604020202020204" pitchFamily="34" charset="0"/>
                <a:cs typeface="Arial" panose="020B0604020202020204" pitchFamily="34" charset="0"/>
              </a:rPr>
              <a:t>The use of two codes SLEAK and LLEAK-3C 1.0 made it possible to simulate the processes that occurred in the second circuit of the BN-600 reactor in case of the water leak incident in the steam generator on January 19, 1982.</a:t>
            </a:r>
            <a:endParaRPr lang="ru-RU" sz="1200" dirty="0">
              <a:solidFill>
                <a:srgbClr val="333333"/>
              </a:solidFill>
              <a:latin typeface="Arial" panose="020B0604020202020204" pitchFamily="34" charset="0"/>
              <a:cs typeface="Arial" panose="020B0604020202020204" pitchFamily="34" charset="0"/>
            </a:endParaRPr>
          </a:p>
        </p:txBody>
      </p:sp>
      <p:sp>
        <p:nvSpPr>
          <p:cNvPr id="10" name="Прямоугольник 9">
            <a:extLst>
              <a:ext uri="{FF2B5EF4-FFF2-40B4-BE49-F238E27FC236}">
                <a16:creationId xmlns:a16="http://schemas.microsoft.com/office/drawing/2014/main" id="{F6B683A9-1DA2-424B-A558-FDE0ACF0A445}"/>
              </a:ext>
            </a:extLst>
          </p:cNvPr>
          <p:cNvSpPr/>
          <p:nvPr/>
        </p:nvSpPr>
        <p:spPr>
          <a:xfrm>
            <a:off x="681461" y="2089817"/>
            <a:ext cx="7760540" cy="461665"/>
          </a:xfrm>
          <a:prstGeom prst="rect">
            <a:avLst/>
          </a:prstGeom>
        </p:spPr>
        <p:txBody>
          <a:bodyPr wrap="square">
            <a:spAutoFit/>
          </a:bodyPr>
          <a:lstStyle/>
          <a:p>
            <a:pPr hangingPunct="0"/>
            <a:r>
              <a:rPr lang="en-US" sz="1200" dirty="0">
                <a:solidFill>
                  <a:srgbClr val="333333"/>
                </a:solidFill>
                <a:latin typeface="Arial" panose="020B0604020202020204" pitchFamily="34" charset="0"/>
                <a:cs typeface="Arial" panose="020B0604020202020204" pitchFamily="34" charset="0"/>
              </a:rPr>
              <a:t>The application of SLEAK code based on the small leak calculations helped to obtain a good match between the calculated data and the indications of IVA-1 in the failed section.</a:t>
            </a:r>
            <a:endParaRPr lang="ru-RU" sz="1200" dirty="0">
              <a:solidFill>
                <a:srgbClr val="333333"/>
              </a:solidFill>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4299684B-9DA3-EE45-9EA5-FD475A3CABC0}"/>
              </a:ext>
            </a:extLst>
          </p:cNvPr>
          <p:cNvSpPr/>
          <p:nvPr/>
        </p:nvSpPr>
        <p:spPr>
          <a:xfrm>
            <a:off x="681461" y="2871720"/>
            <a:ext cx="7912518" cy="646331"/>
          </a:xfrm>
          <a:prstGeom prst="rect">
            <a:avLst/>
          </a:prstGeom>
        </p:spPr>
        <p:txBody>
          <a:bodyPr wrap="square">
            <a:spAutoFit/>
          </a:bodyPr>
          <a:lstStyle/>
          <a:p>
            <a:pPr hangingPunct="0"/>
            <a:r>
              <a:rPr lang="en-US" sz="1200" dirty="0">
                <a:solidFill>
                  <a:srgbClr val="333333"/>
                </a:solidFill>
                <a:latin typeface="Arial" panose="020B0604020202020204" pitchFamily="34" charset="0"/>
                <a:cs typeface="Arial" panose="020B0604020202020204" pitchFamily="34" charset="0"/>
              </a:rPr>
              <a:t>The values of hydrodynamic parameters obtained using the LLEAK-3C1.0 code describe securely the processes in the second circuit NNP BN-600 with a large water-to-sodium leak and do not contradict the data of the retrospective analysis of the incident.</a:t>
            </a:r>
            <a:endParaRPr lang="ru-RU" sz="1200" dirty="0">
              <a:solidFill>
                <a:srgbClr val="333333"/>
              </a:solidFill>
              <a:latin typeface="Arial" panose="020B0604020202020204" pitchFamily="34" charset="0"/>
              <a:cs typeface="Arial" panose="020B0604020202020204" pitchFamily="34" charset="0"/>
            </a:endParaRPr>
          </a:p>
        </p:txBody>
      </p:sp>
      <p:sp>
        <p:nvSpPr>
          <p:cNvPr id="15" name="Прямоугольник 14">
            <a:extLst>
              <a:ext uri="{FF2B5EF4-FFF2-40B4-BE49-F238E27FC236}">
                <a16:creationId xmlns:a16="http://schemas.microsoft.com/office/drawing/2014/main" id="{94E36925-7585-DE43-9E35-67AE104A5401}"/>
              </a:ext>
            </a:extLst>
          </p:cNvPr>
          <p:cNvSpPr/>
          <p:nvPr/>
        </p:nvSpPr>
        <p:spPr>
          <a:xfrm>
            <a:off x="681461" y="3829021"/>
            <a:ext cx="7760540" cy="461665"/>
          </a:xfrm>
          <a:prstGeom prst="rect">
            <a:avLst/>
          </a:prstGeom>
        </p:spPr>
        <p:txBody>
          <a:bodyPr wrap="square">
            <a:spAutoFit/>
          </a:bodyPr>
          <a:lstStyle/>
          <a:p>
            <a:r>
              <a:rPr lang="en-US" sz="1200" dirty="0">
                <a:solidFill>
                  <a:srgbClr val="333333"/>
                </a:solidFill>
                <a:latin typeface="Arial" panose="020B0604020202020204" pitchFamily="34" charset="0"/>
                <a:cs typeface="Arial" panose="020B0604020202020204" pitchFamily="34" charset="0"/>
              </a:rPr>
              <a:t>The results of computational modelling of the real incident on the BN-600 confirm the correctness of the physical and mathematical models implemented in the SLEAK and LLEAK-3C 1.0 codes.</a:t>
            </a:r>
            <a:endParaRPr lang="ru-RU" sz="12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16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a:xfrm>
            <a:off x="539749" y="1514984"/>
            <a:ext cx="4860925" cy="1274082"/>
          </a:xfrm>
        </p:spPr>
        <p:txBody>
          <a:bodyPr/>
          <a:lstStyle/>
          <a:p>
            <a:r>
              <a:rPr lang="en-US" dirty="0"/>
              <a:t>Thank you</a:t>
            </a:r>
            <a:br>
              <a:rPr lang="en-US" dirty="0"/>
            </a:br>
            <a:r>
              <a:rPr lang="en-US" dirty="0"/>
              <a:t>for your attention</a:t>
            </a:r>
            <a:endParaRPr lang="ru-RU" dirty="0"/>
          </a:p>
        </p:txBody>
      </p:sp>
      <p:sp>
        <p:nvSpPr>
          <p:cNvPr id="3" name="Текст 2"/>
          <p:cNvSpPr>
            <a:spLocks noGrp="1"/>
          </p:cNvSpPr>
          <p:nvPr>
            <p:ph type="body" sz="quarter" idx="12"/>
          </p:nvPr>
        </p:nvSpPr>
        <p:spPr>
          <a:xfrm>
            <a:off x="539750" y="4596039"/>
            <a:ext cx="4860925" cy="232229"/>
          </a:xfrm>
        </p:spPr>
        <p:txBody>
          <a:bodyPr/>
          <a:lstStyle/>
          <a:p>
            <a:r>
              <a:rPr lang="en-US" dirty="0"/>
              <a:t>19</a:t>
            </a:r>
            <a:r>
              <a:rPr lang="ru-RU" dirty="0"/>
              <a:t>.0</a:t>
            </a:r>
            <a:r>
              <a:rPr lang="en-US" dirty="0"/>
              <a:t>4</a:t>
            </a:r>
            <a:r>
              <a:rPr lang="ru-RU" dirty="0"/>
              <a:t>.202</a:t>
            </a:r>
            <a:r>
              <a:rPr lang="en-US" dirty="0"/>
              <a:t>2</a:t>
            </a:r>
            <a:endParaRPr lang="ru-RU" dirty="0"/>
          </a:p>
        </p:txBody>
      </p:sp>
      <p:sp>
        <p:nvSpPr>
          <p:cNvPr id="4" name="Текст 3"/>
          <p:cNvSpPr>
            <a:spLocks noGrp="1"/>
          </p:cNvSpPr>
          <p:nvPr>
            <p:ph type="body" sz="quarter" idx="13"/>
          </p:nvPr>
        </p:nvSpPr>
        <p:spPr>
          <a:xfrm>
            <a:off x="539750" y="4236333"/>
            <a:ext cx="4860925" cy="359706"/>
          </a:xfrm>
        </p:spPr>
        <p:txBody>
          <a:bodyPr/>
          <a:lstStyle/>
          <a:p>
            <a:r>
              <a:rPr lang="ru-RU" dirty="0">
                <a:latin typeface="Arial" charset="0"/>
                <a:ea typeface="Arial" charset="0"/>
                <a:cs typeface="Arial" charset="0"/>
              </a:rPr>
              <a:t>E-</a:t>
            </a:r>
            <a:r>
              <a:rPr lang="ru-RU" dirty="0" err="1">
                <a:latin typeface="Arial" charset="0"/>
                <a:ea typeface="Arial" charset="0"/>
                <a:cs typeface="Arial" charset="0"/>
              </a:rPr>
              <a:t>mail</a:t>
            </a:r>
            <a:r>
              <a:rPr lang="ru-RU" dirty="0">
                <a:latin typeface="Arial" charset="0"/>
                <a:ea typeface="Arial" charset="0"/>
                <a:cs typeface="Arial" charset="0"/>
              </a:rPr>
              <a:t>: </a:t>
            </a:r>
            <a:r>
              <a:rPr lang="en-US" dirty="0" err="1">
                <a:latin typeface="Arial" charset="0"/>
                <a:ea typeface="Arial" charset="0"/>
                <a:cs typeface="Arial" charset="0"/>
                <a:hlinkClick r:id="rId3"/>
              </a:rPr>
              <a:t>okorzun</a:t>
            </a:r>
            <a:r>
              <a:rPr lang="ru-RU" dirty="0">
                <a:latin typeface="Arial" charset="0"/>
                <a:ea typeface="Arial" charset="0"/>
                <a:cs typeface="Arial" charset="0"/>
                <a:hlinkClick r:id="rId3"/>
              </a:rPr>
              <a:t>@</a:t>
            </a:r>
            <a:r>
              <a:rPr lang="en-US" dirty="0" err="1">
                <a:latin typeface="Arial" charset="0"/>
                <a:ea typeface="Arial" charset="0"/>
                <a:cs typeface="Arial" charset="0"/>
                <a:hlinkClick r:id="rId3"/>
              </a:rPr>
              <a:t>ippe</a:t>
            </a:r>
            <a:r>
              <a:rPr lang="ru-RU" dirty="0">
                <a:latin typeface="Arial" charset="0"/>
                <a:ea typeface="Arial" charset="0"/>
                <a:cs typeface="Arial" charset="0"/>
                <a:hlinkClick r:id="rId3"/>
              </a:rPr>
              <a:t>.</a:t>
            </a:r>
            <a:r>
              <a:rPr lang="ru-RU" dirty="0" err="1">
                <a:latin typeface="Arial" charset="0"/>
                <a:ea typeface="Arial" charset="0"/>
                <a:cs typeface="Arial" charset="0"/>
                <a:hlinkClick r:id="rId3"/>
              </a:rPr>
              <a:t>ru</a:t>
            </a:r>
            <a:endParaRPr lang="en-US" dirty="0">
              <a:latin typeface="Arial" charset="0"/>
              <a:ea typeface="Arial" charset="0"/>
              <a:cs typeface="Arial" charset="0"/>
            </a:endParaRPr>
          </a:p>
          <a:p>
            <a:r>
              <a:rPr lang="en-US" dirty="0">
                <a:latin typeface="Arial" charset="0"/>
                <a:ea typeface="Arial" charset="0"/>
                <a:cs typeface="Arial" charset="0"/>
                <a:hlinkClick r:id="rId4"/>
              </a:rPr>
              <a:t>www.rosatom.ru</a:t>
            </a:r>
            <a:endParaRPr lang="en-US" dirty="0">
              <a:latin typeface="Arial" charset="0"/>
              <a:ea typeface="Arial" charset="0"/>
              <a:cs typeface="Arial" charset="0"/>
            </a:endParaRPr>
          </a:p>
        </p:txBody>
      </p:sp>
      <p:sp>
        <p:nvSpPr>
          <p:cNvPr id="5" name="Текст 4"/>
          <p:cNvSpPr>
            <a:spLocks noGrp="1"/>
          </p:cNvSpPr>
          <p:nvPr>
            <p:ph type="body" sz="quarter" idx="14"/>
          </p:nvPr>
        </p:nvSpPr>
        <p:spPr>
          <a:xfrm>
            <a:off x="539750" y="3936508"/>
            <a:ext cx="4860925" cy="227920"/>
          </a:xfrm>
        </p:spPr>
        <p:txBody>
          <a:bodyPr/>
          <a:lstStyle/>
          <a:p>
            <a:r>
              <a:rPr lang="en-US" dirty="0"/>
              <a:t>Olga </a:t>
            </a:r>
            <a:r>
              <a:rPr lang="en-US" dirty="0" err="1"/>
              <a:t>Miazdrikova</a:t>
            </a:r>
            <a:endParaRPr lang="ru-RU" dirty="0"/>
          </a:p>
        </p:txBody>
      </p:sp>
    </p:spTree>
    <p:extLst>
      <p:ext uri="{BB962C8B-B14F-4D97-AF65-F5344CB8AC3E}">
        <p14:creationId xmlns:p14="http://schemas.microsoft.com/office/powerpoint/2010/main" val="264043814"/>
      </p:ext>
    </p:extLst>
  </p:cSld>
  <p:clrMapOvr>
    <a:masterClrMapping/>
  </p:clrMapOvr>
</p:sld>
</file>

<file path=ppt/theme/theme1.xml><?xml version="1.0" encoding="utf-8"?>
<a:theme xmlns:a="http://schemas.openxmlformats.org/drawingml/2006/main" name="Титульный слайд">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осатом">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541B8C7B-4633-2E45-B746-A05B8E1543F8}"/>
    </a:ext>
  </a:extLst>
</a:theme>
</file>

<file path=ppt/theme/theme2.xml><?xml version="1.0" encoding="utf-8"?>
<a:theme xmlns:a="http://schemas.openxmlformats.org/drawingml/2006/main" name="Перебивочный слайд">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6BE6B458-93C6-814D-A81B-47849E6A55A1}"/>
    </a:ext>
  </a:extLst>
</a:theme>
</file>

<file path=ppt/theme/theme3.xml><?xml version="1.0" encoding="utf-8"?>
<a:theme xmlns:a="http://schemas.openxmlformats.org/drawingml/2006/main" name="Текст картинка">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4.xml><?xml version="1.0" encoding="utf-8"?>
<a:theme xmlns:a="http://schemas.openxmlformats.org/drawingml/2006/main" name="Текст">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5.xml><?xml version="1.0" encoding="utf-8"?>
<a:theme xmlns:a="http://schemas.openxmlformats.org/drawingml/2006/main" name="Диаграммы">
  <a:themeElements>
    <a:clrScheme name="тема для слайдов с диаграммами">
      <a:dk1>
        <a:srgbClr val="414042"/>
      </a:dk1>
      <a:lt1>
        <a:sysClr val="window" lastClr="FFFFFF"/>
      </a:lt1>
      <a:dk2>
        <a:srgbClr val="FFFFFF"/>
      </a:dk2>
      <a:lt2>
        <a:srgbClr val="FFFFFF"/>
      </a:lt2>
      <a:accent1>
        <a:srgbClr val="293D6D"/>
      </a:accent1>
      <a:accent2>
        <a:srgbClr val="456EA9"/>
      </a:accent2>
      <a:accent3>
        <a:srgbClr val="68B0E0"/>
      </a:accent3>
      <a:accent4>
        <a:srgbClr val="ACC44D"/>
      </a:accent4>
      <a:accent5>
        <a:srgbClr val="4C9D8D"/>
      </a:accent5>
      <a:accent6>
        <a:srgbClr val="7F7F7F"/>
      </a:accent6>
      <a:hlink>
        <a:srgbClr val="414042"/>
      </a:hlink>
      <a:folHlink>
        <a:srgbClr val="414042"/>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6.xml><?xml version="1.0" encoding="utf-8"?>
<a:theme xmlns:a="http://schemas.openxmlformats.org/drawingml/2006/main" name="Текст диаграмма">
  <a:themeElements>
    <a:clrScheme name="тема для слайдов текст-диаграмма">
      <a:dk1>
        <a:srgbClr val="414042"/>
      </a:dk1>
      <a:lt1>
        <a:sysClr val="window" lastClr="FFFFFF"/>
      </a:lt1>
      <a:dk2>
        <a:srgbClr val="FFFFFF"/>
      </a:dk2>
      <a:lt2>
        <a:srgbClr val="FFFFFF"/>
      </a:lt2>
      <a:accent1>
        <a:srgbClr val="EBA444"/>
      </a:accent1>
      <a:accent2>
        <a:srgbClr val="F06942"/>
      </a:accent2>
      <a:accent3>
        <a:srgbClr val="AD5483"/>
      </a:accent3>
      <a:accent4>
        <a:srgbClr val="456EA9"/>
      </a:accent4>
      <a:accent5>
        <a:srgbClr val="68B0E0"/>
      </a:accent5>
      <a:accent6>
        <a:srgbClr val="259789"/>
      </a:accent6>
      <a:hlink>
        <a:srgbClr val="414042"/>
      </a:hlink>
      <a:folHlink>
        <a:srgbClr val="414042"/>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7.xml><?xml version="1.0" encoding="utf-8"?>
<a:theme xmlns:a="http://schemas.openxmlformats.org/drawingml/2006/main" name="Заключительный слайд">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осатом">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0DAE905-2894-9645-87E8-4A089C61D1E7}" vid="{BB001172-481D-5B4F-A54A-4F845D4C8301}"/>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Presentation_16x9_white_template</Template>
  <TotalTime>994</TotalTime>
  <Words>2194</Words>
  <Application>Microsoft Macintosh PowerPoint</Application>
  <PresentationFormat>Custom</PresentationFormat>
  <Paragraphs>93</Paragraphs>
  <Slides>9</Slides>
  <Notes>8</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9</vt:i4>
      </vt:variant>
    </vt:vector>
  </HeadingPairs>
  <TitlesOfParts>
    <vt:vector size="18" baseType="lpstr">
      <vt:lpstr>Arial</vt:lpstr>
      <vt:lpstr>Calibri</vt:lpstr>
      <vt:lpstr>Титульный слайд</vt:lpstr>
      <vt:lpstr>Перебивочный слайд</vt:lpstr>
      <vt:lpstr>Текст картинка</vt:lpstr>
      <vt:lpstr>Текст</vt:lpstr>
      <vt:lpstr>Диаграммы</vt:lpstr>
      <vt:lpstr>Текст диаграмма</vt:lpstr>
      <vt:lpstr>Заключительный слайд</vt:lpstr>
      <vt:lpstr>Modeling of water leak into sodium in the BN-600 steam generator</vt:lpstr>
      <vt:lpstr>Introducion</vt:lpstr>
      <vt:lpstr>Steam generator of the BN-600 NPP and safety system in case of water leaks</vt:lpstr>
      <vt:lpstr>Description of the incident with leak in the superheater module NNP BN-600 on January 19, 1982</vt:lpstr>
      <vt:lpstr>Modelling of the incident using SLEAK and LLEAK-3C 1.0 codes</vt:lpstr>
      <vt:lpstr>Modelling of the incident using SLEAK and LLEAK-3C 1.0 codes</vt:lpstr>
      <vt:lpstr>The comparison between the post-accident analysis data and the calculation results using lleak -3c 1.0 code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Анна Хомякова</dc:creator>
  <cp:lastModifiedBy>Мария Прохорова</cp:lastModifiedBy>
  <cp:revision>154</cp:revision>
  <dcterms:created xsi:type="dcterms:W3CDTF">2019-09-24T12:37:05Z</dcterms:created>
  <dcterms:modified xsi:type="dcterms:W3CDTF">2022-04-14T13:21:01Z</dcterms:modified>
</cp:coreProperties>
</file>