
<file path=[Content_Types].xml><?xml version="1.0" encoding="utf-8"?>
<Types xmlns="http://schemas.openxmlformats.org/package/2006/content-types">
  <Default Extension="png" ContentType="image/png"/>
  <Default Extension="mp3" ContentType="audio/mpe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5" r:id="rId4"/>
    <p:sldId id="264" r:id="rId5"/>
    <p:sldId id="263"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1088;&#1073;&#1077;&#1094;_&#1089;&#1090;&#1072;&#1090;&#1100;&#1103;\&#1056;&#1077;&#1079;&#1091;&#1083;&#1100;&#1090;&#1072;&#1090;C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0180176879685"/>
          <c:y val="3.7256562235393732E-2"/>
          <c:w val="0.84687233138729046"/>
          <c:h val="0.7893249414949296"/>
        </c:manualLayout>
      </c:layout>
      <c:scatterChart>
        <c:scatterStyle val="smoothMarker"/>
        <c:varyColors val="0"/>
        <c:ser>
          <c:idx val="0"/>
          <c:order val="0"/>
          <c:tx>
            <c:strRef>
              <c:f>Лист1!$C$2</c:f>
              <c:strCache>
                <c:ptCount val="1"/>
                <c:pt idx="0">
                  <c:v>U-Pu</c:v>
                </c:pt>
              </c:strCache>
            </c:strRef>
          </c:tx>
          <c:spPr>
            <a:ln w="19050" cap="rnd">
              <a:solidFill>
                <a:schemeClr val="accent1"/>
              </a:solidFill>
              <a:prstDash val="lgDash"/>
              <a:round/>
            </a:ln>
            <a:effectLst/>
          </c:spPr>
          <c:marker>
            <c:symbol val="none"/>
          </c:marker>
          <c:xVal>
            <c:numRef>
              <c:f>Лист1!$B$3:$B$18</c:f>
              <c:numCache>
                <c:formatCode>General</c:formatCode>
                <c:ptCount val="1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numCache>
            </c:numRef>
          </c:xVal>
          <c:yVal>
            <c:numRef>
              <c:f>Лист1!$C$3:$C$18</c:f>
              <c:numCache>
                <c:formatCode>0.00000</c:formatCode>
                <c:ptCount val="16"/>
                <c:pt idx="0">
                  <c:v>1.00498</c:v>
                </c:pt>
                <c:pt idx="1">
                  <c:v>1.01711</c:v>
                </c:pt>
                <c:pt idx="2">
                  <c:v>1.0282500000000001</c:v>
                </c:pt>
                <c:pt idx="3">
                  <c:v>1.0368900000000001</c:v>
                </c:pt>
                <c:pt idx="4">
                  <c:v>1.04376</c:v>
                </c:pt>
                <c:pt idx="5">
                  <c:v>1.0491200000000001</c:v>
                </c:pt>
                <c:pt idx="6">
                  <c:v>1.05288</c:v>
                </c:pt>
                <c:pt idx="7">
                  <c:v>1.05552</c:v>
                </c:pt>
                <c:pt idx="8">
                  <c:v>1.0572299999999999</c:v>
                </c:pt>
                <c:pt idx="9">
                  <c:v>1.0578000000000001</c:v>
                </c:pt>
                <c:pt idx="10">
                  <c:v>1.0573699999999999</c:v>
                </c:pt>
                <c:pt idx="11">
                  <c:v>1.05636</c:v>
                </c:pt>
                <c:pt idx="12">
                  <c:v>1.0546199999999999</c:v>
                </c:pt>
                <c:pt idx="13">
                  <c:v>1.05209</c:v>
                </c:pt>
                <c:pt idx="14">
                  <c:v>1.04922</c:v>
                </c:pt>
                <c:pt idx="15">
                  <c:v>1.04545</c:v>
                </c:pt>
              </c:numCache>
            </c:numRef>
          </c:yVal>
          <c:smooth val="1"/>
          <c:extLst>
            <c:ext xmlns:c16="http://schemas.microsoft.com/office/drawing/2014/chart" uri="{C3380CC4-5D6E-409C-BE32-E72D297353CC}">
              <c16:uniqueId val="{00000000-B9BF-48BC-8830-FA21C6268A00}"/>
            </c:ext>
          </c:extLst>
        </c:ser>
        <c:ser>
          <c:idx val="1"/>
          <c:order val="1"/>
          <c:tx>
            <c:strRef>
              <c:f>Лист1!$D$2</c:f>
              <c:strCache>
                <c:ptCount val="1"/>
                <c:pt idx="0">
                  <c:v>U-Cm</c:v>
                </c:pt>
              </c:strCache>
            </c:strRef>
          </c:tx>
          <c:spPr>
            <a:ln w="19050" cap="rnd">
              <a:solidFill>
                <a:schemeClr val="accent2"/>
              </a:solidFill>
              <a:round/>
            </a:ln>
            <a:effectLst/>
          </c:spPr>
          <c:marker>
            <c:symbol val="none"/>
          </c:marker>
          <c:xVal>
            <c:numRef>
              <c:f>Лист1!$B$3:$B$18</c:f>
              <c:numCache>
                <c:formatCode>General</c:formatCode>
                <c:ptCount val="1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numCache>
            </c:numRef>
          </c:xVal>
          <c:yVal>
            <c:numRef>
              <c:f>Лист1!$D$3:$D$18</c:f>
              <c:numCache>
                <c:formatCode>0.0000000</c:formatCode>
                <c:ptCount val="16"/>
                <c:pt idx="0">
                  <c:v>1.01542</c:v>
                </c:pt>
                <c:pt idx="1">
                  <c:v>1.1182099999999999</c:v>
                </c:pt>
                <c:pt idx="2">
                  <c:v>1.18028</c:v>
                </c:pt>
                <c:pt idx="3">
                  <c:v>1.2231000000000001</c:v>
                </c:pt>
                <c:pt idx="4">
                  <c:v>1.2519100000000001</c:v>
                </c:pt>
                <c:pt idx="5">
                  <c:v>1.2716499999999999</c:v>
                </c:pt>
                <c:pt idx="6">
                  <c:v>1.2842800000000001</c:v>
                </c:pt>
                <c:pt idx="7">
                  <c:v>1.2929999999999999</c:v>
                </c:pt>
                <c:pt idx="8">
                  <c:v>1.29722</c:v>
                </c:pt>
                <c:pt idx="9">
                  <c:v>1.29725</c:v>
                </c:pt>
                <c:pt idx="10">
                  <c:v>1.29661</c:v>
                </c:pt>
                <c:pt idx="11">
                  <c:v>1.2925500000000001</c:v>
                </c:pt>
                <c:pt idx="12">
                  <c:v>1.2875700000000001</c:v>
                </c:pt>
                <c:pt idx="13">
                  <c:v>1.2796099999999999</c:v>
                </c:pt>
                <c:pt idx="14">
                  <c:v>1.2714399999999999</c:v>
                </c:pt>
                <c:pt idx="15">
                  <c:v>1.26237</c:v>
                </c:pt>
              </c:numCache>
            </c:numRef>
          </c:yVal>
          <c:smooth val="1"/>
          <c:extLst>
            <c:ext xmlns:c16="http://schemas.microsoft.com/office/drawing/2014/chart" uri="{C3380CC4-5D6E-409C-BE32-E72D297353CC}">
              <c16:uniqueId val="{00000001-B9BF-48BC-8830-FA21C6268A00}"/>
            </c:ext>
          </c:extLst>
        </c:ser>
        <c:ser>
          <c:idx val="2"/>
          <c:order val="2"/>
          <c:tx>
            <c:strRef>
              <c:f>Лист1!$E$2</c:f>
              <c:strCache>
                <c:ptCount val="1"/>
                <c:pt idx="0">
                  <c:v>U-Cm244</c:v>
                </c:pt>
              </c:strCache>
            </c:strRef>
          </c:tx>
          <c:spPr>
            <a:ln w="19050" cap="rnd">
              <a:solidFill>
                <a:schemeClr val="accent3"/>
              </a:solidFill>
              <a:prstDash val="sysDash"/>
              <a:round/>
            </a:ln>
            <a:effectLst/>
          </c:spPr>
          <c:marker>
            <c:symbol val="none"/>
          </c:marker>
          <c:xVal>
            <c:numRef>
              <c:f>Лист1!$B$3:$B$18</c:f>
              <c:numCache>
                <c:formatCode>General</c:formatCode>
                <c:ptCount val="1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numCache>
            </c:numRef>
          </c:xVal>
          <c:yVal>
            <c:numRef>
              <c:f>Лист1!$E$3:$E$18</c:f>
              <c:numCache>
                <c:formatCode>0.00000</c:formatCode>
                <c:ptCount val="16"/>
                <c:pt idx="0">
                  <c:v>1.0054000000000001</c:v>
                </c:pt>
                <c:pt idx="1">
                  <c:v>1.15717</c:v>
                </c:pt>
                <c:pt idx="2">
                  <c:v>1.24675</c:v>
                </c:pt>
                <c:pt idx="3">
                  <c:v>1.3075399999999999</c:v>
                </c:pt>
                <c:pt idx="4">
                  <c:v>1.35101</c:v>
                </c:pt>
                <c:pt idx="5">
                  <c:v>1.38323</c:v>
                </c:pt>
                <c:pt idx="6">
                  <c:v>1.4063600000000001</c:v>
                </c:pt>
                <c:pt idx="7">
                  <c:v>1.4235899999999999</c:v>
                </c:pt>
                <c:pt idx="8">
                  <c:v>1.43544</c:v>
                </c:pt>
                <c:pt idx="9">
                  <c:v>1.44323</c:v>
                </c:pt>
                <c:pt idx="10">
                  <c:v>1.44746</c:v>
                </c:pt>
                <c:pt idx="11">
                  <c:v>1.4486000000000001</c:v>
                </c:pt>
                <c:pt idx="12">
                  <c:v>1.44754</c:v>
                </c:pt>
                <c:pt idx="13">
                  <c:v>1.44411</c:v>
                </c:pt>
                <c:pt idx="14">
                  <c:v>1.4387399999999999</c:v>
                </c:pt>
                <c:pt idx="15">
                  <c:v>1.4313400000000001</c:v>
                </c:pt>
              </c:numCache>
            </c:numRef>
          </c:yVal>
          <c:smooth val="1"/>
          <c:extLst>
            <c:ext xmlns:c16="http://schemas.microsoft.com/office/drawing/2014/chart" uri="{C3380CC4-5D6E-409C-BE32-E72D297353CC}">
              <c16:uniqueId val="{00000002-B9BF-48BC-8830-FA21C6268A00}"/>
            </c:ext>
          </c:extLst>
        </c:ser>
        <c:dLbls>
          <c:showLegendKey val="0"/>
          <c:showVal val="0"/>
          <c:showCatName val="0"/>
          <c:showSerName val="0"/>
          <c:showPercent val="0"/>
          <c:showBubbleSize val="0"/>
        </c:dLbls>
        <c:axId val="413977840"/>
        <c:axId val="413978256"/>
      </c:scatterChart>
      <c:valAx>
        <c:axId val="413977840"/>
        <c:scaling>
          <c:orientation val="minMax"/>
          <c:max val="15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latin typeface="Times New Roman" panose="02020603050405020304" pitchFamily="18" charset="0"/>
                    <a:cs typeface="Times New Roman" panose="02020603050405020304" pitchFamily="18" charset="0"/>
                  </a:rPr>
                  <a:t>Burnup,</a:t>
                </a:r>
                <a:r>
                  <a:rPr lang="en-US" sz="1800" baseline="0">
                    <a:latin typeface="Times New Roman" panose="02020603050405020304" pitchFamily="18" charset="0"/>
                    <a:cs typeface="Times New Roman" panose="02020603050405020304" pitchFamily="18" charset="0"/>
                  </a:rPr>
                  <a:t> MW*days/kg</a:t>
                </a:r>
                <a:endParaRPr lang="ru-RU" sz="1800">
                  <a:latin typeface="Times New Roman" panose="02020603050405020304" pitchFamily="18" charset="0"/>
                  <a:cs typeface="Times New Roman" panose="02020603050405020304" pitchFamily="18" charset="0"/>
                </a:endParaRPr>
              </a:p>
            </c:rich>
          </c:tx>
          <c:layout>
            <c:manualLayout>
              <c:xMode val="edge"/>
              <c:yMode val="edge"/>
              <c:x val="0.41890412228886198"/>
              <c:y val="0.9316559118871422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413978256"/>
        <c:crosses val="autoZero"/>
        <c:crossBetween val="midCat"/>
      </c:valAx>
      <c:valAx>
        <c:axId val="413978256"/>
        <c:scaling>
          <c:orientation val="minMax"/>
          <c:max val="1.4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latin typeface="Times New Roman" panose="02020603050405020304" pitchFamily="18" charset="0"/>
                    <a:cs typeface="Times New Roman" panose="02020603050405020304" pitchFamily="18" charset="0"/>
                  </a:rPr>
                  <a:t>Multiplication constant</a:t>
                </a:r>
                <a:endParaRPr lang="ru-RU" sz="1800">
                  <a:latin typeface="Times New Roman" panose="02020603050405020304" pitchFamily="18" charset="0"/>
                  <a:cs typeface="Times New Roman" panose="02020603050405020304" pitchFamily="18" charset="0"/>
                </a:endParaRPr>
              </a:p>
            </c:rich>
          </c:tx>
          <c:layout>
            <c:manualLayout>
              <c:xMode val="edge"/>
              <c:yMode val="edge"/>
              <c:x val="1.1215018892286689E-2"/>
              <c:y val="0.2618338519887192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413977840"/>
        <c:crosses val="autoZero"/>
        <c:crossBetween val="midCat"/>
      </c:valAx>
      <c:spPr>
        <a:noFill/>
        <a:ln>
          <a:noFill/>
        </a:ln>
        <a:effectLst/>
      </c:spPr>
    </c:plotArea>
    <c:legend>
      <c:legendPos val="b"/>
      <c:layout>
        <c:manualLayout>
          <c:xMode val="edge"/>
          <c:yMode val="edge"/>
          <c:x val="0.51782387361812843"/>
          <c:y val="0.31927311169437156"/>
          <c:w val="0.16035576592884071"/>
          <c:h val="0.3908293234179061"/>
        </c:manualLayout>
      </c:layout>
      <c:overlay val="0"/>
      <c:spPr>
        <a:noFill/>
        <a:ln>
          <a:solidFill>
            <a:schemeClr val="accent1"/>
          </a:solidFill>
          <a:prstDash val="lgDash"/>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8AA394-864D-4EDD-8D92-857AD577C5B4}"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348742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8AA394-864D-4EDD-8D92-857AD577C5B4}"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130406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8AA394-864D-4EDD-8D92-857AD577C5B4}"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172637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8AA394-864D-4EDD-8D92-857AD577C5B4}"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294876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8AA394-864D-4EDD-8D92-857AD577C5B4}"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146357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8AA394-864D-4EDD-8D92-857AD577C5B4}" type="datetimeFigureOut">
              <a:rPr lang="ru-RU" smtClean="0"/>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390777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8AA394-864D-4EDD-8D92-857AD577C5B4}" type="datetimeFigureOut">
              <a:rPr lang="ru-RU" smtClean="0"/>
              <a:t>08.04.2022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389400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8AA394-864D-4EDD-8D92-857AD577C5B4}" type="datetimeFigureOut">
              <a:rPr lang="ru-RU" smtClean="0"/>
              <a:t>08.04.2022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370697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8AA394-864D-4EDD-8D92-857AD577C5B4}" type="datetimeFigureOut">
              <a:rPr lang="ru-RU" smtClean="0"/>
              <a:t>08.04.2022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78922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F8AA394-864D-4EDD-8D92-857AD577C5B4}" type="datetimeFigureOut">
              <a:rPr lang="ru-RU" smtClean="0"/>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2393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F8AA394-864D-4EDD-8D92-857AD577C5B4}" type="datetimeFigureOut">
              <a:rPr lang="ru-RU" smtClean="0"/>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C8998B-E9D2-474C-859A-5CA3297C8225}" type="slidenum">
              <a:rPr lang="ru-RU" smtClean="0"/>
              <a:t>‹#›</a:t>
            </a:fld>
            <a:endParaRPr lang="ru-RU"/>
          </a:p>
        </p:txBody>
      </p:sp>
    </p:spTree>
    <p:extLst>
      <p:ext uri="{BB962C8B-B14F-4D97-AF65-F5344CB8AC3E}">
        <p14:creationId xmlns:p14="http://schemas.microsoft.com/office/powerpoint/2010/main" val="181939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AA394-864D-4EDD-8D92-857AD577C5B4}" type="datetimeFigureOut">
              <a:rPr lang="ru-RU" smtClean="0"/>
              <a:t>08.04.2022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998B-E9D2-474C-859A-5CA3297C8225}" type="slidenum">
              <a:rPr lang="ru-RU" smtClean="0"/>
              <a:t>‹#›</a:t>
            </a:fld>
            <a:endParaRPr lang="ru-RU"/>
          </a:p>
        </p:txBody>
      </p:sp>
    </p:spTree>
    <p:extLst>
      <p:ext uri="{BB962C8B-B14F-4D97-AF65-F5344CB8AC3E}">
        <p14:creationId xmlns:p14="http://schemas.microsoft.com/office/powerpoint/2010/main" val="198030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6182" y="1403021"/>
            <a:ext cx="9144000" cy="2387600"/>
          </a:xfrm>
        </p:spPr>
        <p:txBody>
          <a:bodyPr>
            <a:normAutofit fontScale="90000"/>
          </a:bodyPr>
          <a:lstStyle/>
          <a:p>
            <a:r>
              <a:rPr lang="en-US" dirty="0">
                <a:latin typeface="Times New Roman" panose="02020603050405020304" pitchFamily="18" charset="0"/>
                <a:cs typeface="Times New Roman" panose="02020603050405020304" pitchFamily="18" charset="0"/>
              </a:rPr>
              <a:t>Transmutation of minor actinides in a fast reactor with uranium-curium </a:t>
            </a:r>
            <a:r>
              <a:rPr lang="en-US" dirty="0" smtClean="0">
                <a:latin typeface="Times New Roman" panose="02020603050405020304" pitchFamily="18" charset="0"/>
                <a:cs typeface="Times New Roman" panose="02020603050405020304" pitchFamily="18" charset="0"/>
              </a:rPr>
              <a:t>fuel</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143754" y="333737"/>
            <a:ext cx="9144000" cy="951855"/>
          </a:xfrm>
        </p:spPr>
        <p:txBody>
          <a:bodyPr>
            <a:normAutofit/>
          </a:bodyPr>
          <a:lstStyle/>
          <a:p>
            <a:r>
              <a:rPr lang="en-US" sz="2800" dirty="0">
                <a:latin typeface="Times New Roman" panose="02020603050405020304" pitchFamily="18" charset="0"/>
                <a:cs typeface="Times New Roman" panose="02020603050405020304" pitchFamily="18" charset="0"/>
              </a:rPr>
              <a:t>International Conference on Fast Reactors and Related Fuel Cycles FR22: Sustainable Clean Energy for the </a:t>
            </a:r>
            <a:r>
              <a:rPr lang="en-US" sz="2800" dirty="0" smtClean="0">
                <a:latin typeface="Times New Roman" panose="02020603050405020304" pitchFamily="18" charset="0"/>
                <a:cs typeface="Times New Roman" panose="02020603050405020304" pitchFamily="18" charset="0"/>
              </a:rPr>
              <a:t>Future</a:t>
            </a:r>
            <a:endParaRPr lang="ru-RU"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819993" y="4744512"/>
            <a:ext cx="1994780" cy="923330"/>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A.M. </a:t>
            </a:r>
            <a:r>
              <a:rPr lang="en-GB" dirty="0" err="1" smtClean="0">
                <a:latin typeface="Times New Roman" panose="02020603050405020304" pitchFamily="18" charset="0"/>
                <a:ea typeface="Times New Roman" panose="02020603050405020304" pitchFamily="18" charset="0"/>
              </a:rPr>
              <a:t>Terekhova</a:t>
            </a:r>
            <a:r>
              <a:rPr lang="en-GB" dirty="0" smtClean="0">
                <a:latin typeface="Times New Roman" panose="02020603050405020304" pitchFamily="18" charset="0"/>
                <a:ea typeface="Times New Roman" panose="02020603050405020304" pitchFamily="18" charset="0"/>
              </a:rPr>
              <a:t>, </a:t>
            </a:r>
          </a:p>
          <a:p>
            <a:r>
              <a:rPr lang="en-GB" dirty="0" err="1" smtClean="0">
                <a:latin typeface="Times New Roman" panose="02020603050405020304" pitchFamily="18" charset="0"/>
                <a:ea typeface="Times New Roman" panose="02020603050405020304" pitchFamily="18" charset="0"/>
              </a:rPr>
              <a:t>Yu.E</a:t>
            </a:r>
            <a:r>
              <a:rPr lang="en-GB" dirty="0">
                <a:latin typeface="Times New Roman" panose="02020603050405020304" pitchFamily="18" charset="0"/>
                <a:ea typeface="Times New Roman" panose="02020603050405020304" pitchFamily="18" charset="0"/>
              </a:rPr>
              <a:t>. </a:t>
            </a:r>
            <a:r>
              <a:rPr lang="en-GB" dirty="0" err="1" smtClean="0">
                <a:latin typeface="Times New Roman" panose="02020603050405020304" pitchFamily="18" charset="0"/>
                <a:ea typeface="Times New Roman" panose="02020603050405020304" pitchFamily="18" charset="0"/>
              </a:rPr>
              <a:t>Zhakova</a:t>
            </a:r>
            <a:r>
              <a:rPr lang="en-GB" dirty="0" smtClean="0">
                <a:latin typeface="Times New Roman" panose="02020603050405020304" pitchFamily="18" charset="0"/>
                <a:ea typeface="Times New Roman" panose="02020603050405020304" pitchFamily="18" charset="0"/>
              </a:rPr>
              <a:t>, </a:t>
            </a:r>
          </a:p>
          <a:p>
            <a:r>
              <a:rPr lang="en-GB" dirty="0" smtClean="0">
                <a:latin typeface="Times New Roman" panose="02020603050405020304" pitchFamily="18" charset="0"/>
                <a:ea typeface="Times New Roman" panose="02020603050405020304" pitchFamily="18" charset="0"/>
              </a:rPr>
              <a:t>V.V</a:t>
            </a:r>
            <a:r>
              <a:rPr lang="en-GB" dirty="0">
                <a:latin typeface="Times New Roman" panose="02020603050405020304" pitchFamily="18" charset="0"/>
                <a:ea typeface="Times New Roman" panose="02020603050405020304" pitchFamily="18" charset="0"/>
              </a:rPr>
              <a:t>. </a:t>
            </a:r>
            <a:r>
              <a:rPr lang="en-GB" dirty="0" err="1" smtClean="0">
                <a:latin typeface="Times New Roman" panose="02020603050405020304" pitchFamily="18" charset="0"/>
                <a:ea typeface="Times New Roman" panose="02020603050405020304" pitchFamily="18" charset="0"/>
              </a:rPr>
              <a:t>Korobeinikov</a:t>
            </a:r>
            <a:endParaRPr lang="ru-RU" dirty="0"/>
          </a:p>
        </p:txBody>
      </p:sp>
      <p:sp>
        <p:nvSpPr>
          <p:cNvPr id="5" name="Прямоугольник 4"/>
          <p:cNvSpPr/>
          <p:nvPr/>
        </p:nvSpPr>
        <p:spPr>
          <a:xfrm>
            <a:off x="5504617" y="6107865"/>
            <a:ext cx="248786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19–22 Apr </a:t>
            </a:r>
            <a:r>
              <a:rPr lang="en-US" dirty="0" smtClean="0">
                <a:latin typeface="Times New Roman" panose="02020603050405020304" pitchFamily="18" charset="0"/>
                <a:cs typeface="Times New Roman" panose="02020603050405020304" pitchFamily="18" charset="0"/>
              </a:rPr>
              <a:t>2022,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Vienna</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887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258" y="182062"/>
            <a:ext cx="10515600" cy="990033"/>
          </a:xfrm>
        </p:spPr>
        <p:txBody>
          <a:bodyPr/>
          <a:lstStyle/>
          <a:p>
            <a:r>
              <a:rPr lang="en-GB" b="1" cap="all" dirty="0" smtClean="0">
                <a:latin typeface="Times New Roman" panose="02020603050405020304" pitchFamily="18" charset="0"/>
                <a:cs typeface="Times New Roman" panose="02020603050405020304" pitchFamily="18" charset="0"/>
              </a:rPr>
              <a:t>Curium</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44362"/>
            <a:ext cx="10515600" cy="4351338"/>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Curium</a:t>
            </a:r>
            <a:r>
              <a:rPr lang="en-GB"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96th element of the periodic table, synthesized transuranic element. There are 14 known curium isotopes with mass numbers of 238 - 250, and the most interesting from the point of view of nuclear energy are </a:t>
            </a:r>
            <a:r>
              <a:rPr lang="en-US" baseline="30000" dirty="0">
                <a:latin typeface="Times New Roman" panose="02020603050405020304" pitchFamily="18" charset="0"/>
                <a:cs typeface="Times New Roman" panose="02020603050405020304" pitchFamily="18" charset="0"/>
              </a:rPr>
              <a:t>243</a:t>
            </a:r>
            <a:r>
              <a:rPr lang="en-GB" dirty="0">
                <a:latin typeface="Times New Roman" panose="02020603050405020304" pitchFamily="18" charset="0"/>
                <a:cs typeface="Times New Roman" panose="02020603050405020304" pitchFamily="18" charset="0"/>
              </a:rPr>
              <a:t>Cm</a:t>
            </a:r>
            <a:r>
              <a:rPr lang="en-US" dirty="0">
                <a:latin typeface="Times New Roman" panose="02020603050405020304" pitchFamily="18" charset="0"/>
                <a:cs typeface="Times New Roman" panose="02020603050405020304" pitchFamily="18" charset="0"/>
              </a:rPr>
              <a:t>, </a:t>
            </a:r>
            <a:r>
              <a:rPr lang="en-US" baseline="30000" dirty="0">
                <a:latin typeface="Times New Roman" panose="02020603050405020304" pitchFamily="18" charset="0"/>
                <a:cs typeface="Times New Roman" panose="02020603050405020304" pitchFamily="18" charset="0"/>
              </a:rPr>
              <a:t>244</a:t>
            </a:r>
            <a:r>
              <a:rPr lang="en-GB" dirty="0">
                <a:latin typeface="Times New Roman" panose="02020603050405020304" pitchFamily="18" charset="0"/>
                <a:cs typeface="Times New Roman" panose="02020603050405020304" pitchFamily="18" charset="0"/>
              </a:rPr>
              <a:t>Cm,</a:t>
            </a:r>
            <a:r>
              <a:rPr lang="en-US" dirty="0">
                <a:latin typeface="Times New Roman" panose="02020603050405020304" pitchFamily="18" charset="0"/>
                <a:cs typeface="Times New Roman" panose="02020603050405020304" pitchFamily="18" charset="0"/>
              </a:rPr>
              <a:t> and </a:t>
            </a:r>
            <a:r>
              <a:rPr lang="en-US" baseline="30000" dirty="0">
                <a:latin typeface="Times New Roman" panose="02020603050405020304" pitchFamily="18" charset="0"/>
                <a:cs typeface="Times New Roman" panose="02020603050405020304" pitchFamily="18" charset="0"/>
              </a:rPr>
              <a:t>245</a:t>
            </a:r>
            <a:r>
              <a:rPr lang="en-GB" dirty="0">
                <a:latin typeface="Times New Roman" panose="02020603050405020304" pitchFamily="18" charset="0"/>
                <a:cs typeface="Times New Roman" panose="02020603050405020304" pitchFamily="18" charset="0"/>
              </a:rPr>
              <a:t>Cm</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p:nvPr/>
        </p:nvPicPr>
        <p:blipFill>
          <a:blip r:embed="rId4">
            <a:extLst>
              <a:ext uri="{28A0092B-C50C-407E-A947-70E740481C1C}">
                <a14:useLocalDpi xmlns:a14="http://schemas.microsoft.com/office/drawing/2010/main" val="0"/>
              </a:ext>
            </a:extLst>
          </a:blip>
          <a:srcRect/>
          <a:stretch>
            <a:fillRect/>
          </a:stretch>
        </p:blipFill>
        <p:spPr bwMode="auto">
          <a:xfrm>
            <a:off x="4605254" y="3282469"/>
            <a:ext cx="4854595" cy="2413231"/>
          </a:xfrm>
          <a:prstGeom prst="rect">
            <a:avLst/>
          </a:prstGeom>
          <a:noFill/>
          <a:ln>
            <a:noFill/>
          </a:ln>
        </p:spPr>
      </p:pic>
      <p:pic>
        <p:nvPicPr>
          <p:cNvPr id="1026" name="Picture 2" descr="https://eponym.ru/EObjectImages/1241/NU5SNPNECWDOGPVQI0STUT3Y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495" y="3145564"/>
            <a:ext cx="3296653" cy="329665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9840" y="4090943"/>
            <a:ext cx="1971108" cy="2621574"/>
          </a:xfrm>
          <a:prstGeom prst="rect">
            <a:avLst/>
          </a:prstGeom>
        </p:spPr>
      </p:pic>
      <p:pic>
        <p:nvPicPr>
          <p:cNvPr id="6" name="msg401959183-704_gyFU2SoJ">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01890" y="5695700"/>
            <a:ext cx="609600" cy="609600"/>
          </a:xfrm>
          <a:prstGeom prst="rect">
            <a:avLst/>
          </a:prstGeom>
        </p:spPr>
      </p:pic>
    </p:spTree>
    <p:extLst>
      <p:ext uri="{BB962C8B-B14F-4D97-AF65-F5344CB8AC3E}">
        <p14:creationId xmlns:p14="http://schemas.microsoft.com/office/powerpoint/2010/main" val="2386473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86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258" y="182062"/>
            <a:ext cx="10515600" cy="990033"/>
          </a:xfrm>
        </p:spPr>
        <p:txBody>
          <a:bodyPr>
            <a:normAutofit fontScale="90000"/>
          </a:bodyPr>
          <a:lstStyle/>
          <a:p>
            <a:r>
              <a:rPr lang="en-GB" dirty="0" smtClean="0">
                <a:latin typeface="Times New Roman" panose="02020603050405020304" pitchFamily="18" charset="0"/>
                <a:cs typeface="Times New Roman" panose="02020603050405020304" pitchFamily="18" charset="0"/>
              </a:rPr>
              <a:t>THE ISOTOPIC COMPOSITION OF THE FUEL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60258" y="1172094"/>
            <a:ext cx="9173204" cy="4680065"/>
          </a:xfrm>
        </p:spPr>
        <p:txBody>
          <a:bodyPr>
            <a:normAutofit lnSpcReduction="10000"/>
          </a:bodyPr>
          <a:lstStyle/>
          <a:p>
            <a:pPr marL="0" indent="0" algn="just">
              <a:buNone/>
            </a:pPr>
            <a:r>
              <a:rPr lang="en-GB" dirty="0">
                <a:latin typeface="Times New Roman" panose="02020603050405020304" pitchFamily="18" charset="0"/>
                <a:cs typeface="Times New Roman" panose="02020603050405020304" pitchFamily="18" charset="0"/>
              </a:rPr>
              <a:t>For </a:t>
            </a:r>
            <a:r>
              <a:rPr lang="en-GB" dirty="0" smtClean="0">
                <a:latin typeface="Times New Roman" panose="02020603050405020304" pitchFamily="18" charset="0"/>
                <a:cs typeface="Times New Roman" panose="02020603050405020304" pitchFamily="18" charset="0"/>
              </a:rPr>
              <a:t>analyse, </a:t>
            </a:r>
            <a:r>
              <a:rPr lang="en-GB" dirty="0">
                <a:latin typeface="Times New Roman" panose="02020603050405020304" pitchFamily="18" charset="0"/>
                <a:cs typeface="Times New Roman" panose="02020603050405020304" pitchFamily="18" charset="0"/>
              </a:rPr>
              <a:t>three types of fuel were taken:</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(U-Pu)O</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fuel of uranium-plutonium fuel (mixed oxide fuel) with a volume fraction of plutonium 37.1% (uranium dioxide from depleted uranium with 0.1% enrichment)</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algn="just"/>
            <a:r>
              <a:rPr lang="en-GB" dirty="0">
                <a:latin typeface="Times New Roman" panose="02020603050405020304" pitchFamily="18" charset="0"/>
                <a:cs typeface="Times New Roman" panose="02020603050405020304" pitchFamily="18" charset="0"/>
              </a:rPr>
              <a:t>(U-Cm)O</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fuel of UO</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(uranium from depleted uranium with 0.1% enrichment) and Cm</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O</a:t>
            </a:r>
            <a:r>
              <a:rPr lang="en-GB" baseline="-25000" dirty="0">
                <a:latin typeface="Times New Roman" panose="02020603050405020304" pitchFamily="18" charset="0"/>
                <a:cs typeface="Times New Roman" panose="02020603050405020304" pitchFamily="18" charset="0"/>
              </a:rPr>
              <a:t>3</a:t>
            </a:r>
            <a:r>
              <a:rPr lang="en-GB" dirty="0">
                <a:latin typeface="Times New Roman" panose="02020603050405020304" pitchFamily="18" charset="0"/>
                <a:cs typeface="Times New Roman" panose="02020603050405020304" pitchFamily="18" charset="0"/>
              </a:rPr>
              <a:t> (volume fraction 59%). Curium consists of 90% </a:t>
            </a:r>
            <a:r>
              <a:rPr lang="en-GB" baseline="30000" dirty="0">
                <a:latin typeface="Times New Roman" panose="02020603050405020304" pitchFamily="18" charset="0"/>
                <a:cs typeface="Times New Roman" panose="02020603050405020304" pitchFamily="18" charset="0"/>
              </a:rPr>
              <a:t>244</a:t>
            </a:r>
            <a:r>
              <a:rPr lang="en-GB" dirty="0">
                <a:latin typeface="Times New Roman" panose="02020603050405020304" pitchFamily="18" charset="0"/>
                <a:cs typeface="Times New Roman" panose="02020603050405020304" pitchFamily="18" charset="0"/>
              </a:rPr>
              <a:t>Cm and 10% </a:t>
            </a:r>
            <a:r>
              <a:rPr lang="en-GB" baseline="30000" dirty="0">
                <a:latin typeface="Times New Roman" panose="02020603050405020304" pitchFamily="18" charset="0"/>
                <a:cs typeface="Times New Roman" panose="02020603050405020304" pitchFamily="18" charset="0"/>
              </a:rPr>
              <a:t>245</a:t>
            </a:r>
            <a:r>
              <a:rPr lang="en-GB" dirty="0">
                <a:latin typeface="Times New Roman" panose="02020603050405020304" pitchFamily="18" charset="0"/>
                <a:cs typeface="Times New Roman" panose="02020603050405020304" pitchFamily="18" charset="0"/>
              </a:rPr>
              <a:t>Cm;</a:t>
            </a:r>
            <a:endParaRPr lang="ru-RU" dirty="0">
              <a:latin typeface="Times New Roman" panose="02020603050405020304" pitchFamily="18" charset="0"/>
              <a:cs typeface="Times New Roman" panose="02020603050405020304" pitchFamily="18" charset="0"/>
            </a:endParaRPr>
          </a:p>
          <a:p>
            <a:pPr lvl="0" algn="just"/>
            <a:r>
              <a:rPr lang="en-GB" dirty="0">
                <a:latin typeface="Times New Roman" panose="02020603050405020304" pitchFamily="18" charset="0"/>
                <a:cs typeface="Times New Roman" panose="02020603050405020304" pitchFamily="18" charset="0"/>
              </a:rPr>
              <a:t>(U-Cm244)O</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fuel from UO</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(uranium from depleted uranium with 0.1% enrichment) and Cm</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O</a:t>
            </a:r>
            <a:r>
              <a:rPr lang="en-GB" baseline="-25000" dirty="0">
                <a:latin typeface="Times New Roman" panose="02020603050405020304" pitchFamily="18" charset="0"/>
                <a:cs typeface="Times New Roman" panose="02020603050405020304" pitchFamily="18" charset="0"/>
              </a:rPr>
              <a:t>3</a:t>
            </a:r>
            <a:r>
              <a:rPr lang="en-GB" dirty="0">
                <a:latin typeface="Times New Roman" panose="02020603050405020304" pitchFamily="18" charset="0"/>
                <a:cs typeface="Times New Roman" panose="02020603050405020304" pitchFamily="18" charset="0"/>
              </a:rPr>
              <a:t> (volume fraction 93%). Curium consists of 100% </a:t>
            </a:r>
            <a:r>
              <a:rPr lang="en-GB" baseline="30000" dirty="0">
                <a:latin typeface="Times New Roman" panose="02020603050405020304" pitchFamily="18" charset="0"/>
                <a:cs typeface="Times New Roman" panose="02020603050405020304" pitchFamily="18" charset="0"/>
              </a:rPr>
              <a:t>244</a:t>
            </a:r>
            <a:r>
              <a:rPr lang="en-GB" dirty="0">
                <a:latin typeface="Times New Roman" panose="02020603050405020304" pitchFamily="18" charset="0"/>
                <a:cs typeface="Times New Roman" panose="02020603050405020304" pitchFamily="18" charset="0"/>
              </a:rPr>
              <a:t>Cm</a:t>
            </a:r>
            <a:r>
              <a:rPr lang="en-GB"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9840" y="4090943"/>
            <a:ext cx="1971108" cy="2621574"/>
          </a:xfrm>
          <a:prstGeom prst="rect">
            <a:avLst/>
          </a:prstGeom>
        </p:spPr>
      </p:pic>
      <p:pic>
        <p:nvPicPr>
          <p:cNvPr id="5" name="msg401959183-707_u3WbRv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2960" y="5701145"/>
            <a:ext cx="609600" cy="609600"/>
          </a:xfrm>
          <a:prstGeom prst="rect">
            <a:avLst/>
          </a:prstGeom>
        </p:spPr>
      </p:pic>
    </p:spTree>
    <p:extLst>
      <p:ext uri="{BB962C8B-B14F-4D97-AF65-F5344CB8AC3E}">
        <p14:creationId xmlns:p14="http://schemas.microsoft.com/office/powerpoint/2010/main" val="674758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6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258" y="182062"/>
            <a:ext cx="10515600" cy="990033"/>
          </a:xfrm>
        </p:spPr>
        <p:txBody>
          <a:bodyPr/>
          <a:lstStyle/>
          <a:p>
            <a:r>
              <a:rPr lang="en-GB" b="1" cap="all" dirty="0" smtClean="0">
                <a:latin typeface="Times New Roman" panose="02020603050405020304" pitchFamily="18" charset="0"/>
                <a:cs typeface="Times New Roman" panose="02020603050405020304" pitchFamily="18" charset="0"/>
              </a:rPr>
              <a:t>RESULTS CULCULATION</a:t>
            </a:r>
            <a:endParaRPr lang="ru-RU"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1901252100"/>
              </p:ext>
            </p:extLst>
          </p:nvPr>
        </p:nvGraphicFramePr>
        <p:xfrm>
          <a:off x="1395663" y="1172095"/>
          <a:ext cx="8280351" cy="5100368"/>
        </p:xfrm>
        <a:graphic>
          <a:graphicData uri="http://schemas.openxmlformats.org/drawingml/2006/chart">
            <c:chart xmlns:c="http://schemas.openxmlformats.org/drawingml/2006/chart" xmlns:r="http://schemas.openxmlformats.org/officeDocument/2006/relationships" r:id="rId4"/>
          </a:graphicData>
        </a:graphic>
      </p:graphicFrame>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840" y="4090943"/>
            <a:ext cx="1971108" cy="2621574"/>
          </a:xfrm>
          <a:prstGeom prst="rect">
            <a:avLst/>
          </a:prstGeom>
        </p:spPr>
      </p:pic>
      <p:pic>
        <p:nvPicPr>
          <p:cNvPr id="3" name="msg401959183-707_HWElZ4C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43207" y="5850774"/>
            <a:ext cx="609600" cy="609600"/>
          </a:xfrm>
          <a:prstGeom prst="rect">
            <a:avLst/>
          </a:prstGeom>
        </p:spPr>
      </p:pic>
    </p:spTree>
    <p:extLst>
      <p:ext uri="{BB962C8B-B14F-4D97-AF65-F5344CB8AC3E}">
        <p14:creationId xmlns:p14="http://schemas.microsoft.com/office/powerpoint/2010/main" val="643806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258" y="182062"/>
            <a:ext cx="10515600" cy="990033"/>
          </a:xfrm>
        </p:spPr>
        <p:txBody>
          <a:bodyPr/>
          <a:lstStyle/>
          <a:p>
            <a:r>
              <a:rPr lang="en-GB" b="1" dirty="0">
                <a:latin typeface="Times New Roman" panose="02020603050405020304" pitchFamily="18" charset="0"/>
                <a:cs typeface="Times New Roman" panose="02020603050405020304" pitchFamily="18" charset="0"/>
              </a:rPr>
              <a:t>CUNCLUSIONS</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44362"/>
            <a:ext cx="9236825" cy="4532736"/>
          </a:xfrm>
        </p:spPr>
        <p:txBody>
          <a:bodyPr>
            <a:normAutofit lnSpcReduction="10000"/>
          </a:bodyPr>
          <a:lstStyle/>
          <a:p>
            <a:pPr marL="0" indent="0" algn="just">
              <a:buNone/>
            </a:pPr>
            <a:r>
              <a:rPr lang="en-US" dirty="0" smtClean="0">
                <a:latin typeface="Times New Roman" panose="02020603050405020304" pitchFamily="18" charset="0"/>
                <a:cs typeface="Times New Roman" panose="02020603050405020304" pitchFamily="18" charset="0"/>
              </a:rPr>
              <a:t>	Curium </a:t>
            </a:r>
            <a:r>
              <a:rPr lang="en-US" dirty="0">
                <a:latin typeface="Times New Roman" panose="02020603050405020304" pitchFamily="18" charset="0"/>
                <a:cs typeface="Times New Roman" panose="02020603050405020304" pitchFamily="18" charset="0"/>
              </a:rPr>
              <a:t>has neutron-physical properties that allow a fast neutron reactor with a curium fuel to achieve greater criticality than a reactor with a uranium oxide fuel. But at the same time, additional features in the design of the heat removal and the removal of gaseous fission fragments are necessary for the stationary operation conditions of the nuclear reactor on fast neutrons with curium fuel.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operating time of breeding gain of minor actinides in such a reactor is significantly less than in a fast reactor with uranium-plutonium fuel. The fuel is a mixture of curium isotopes can be made critical, and its multiplying properties will be significantly increased than in uranium-oxide fuel.</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9840" y="4090943"/>
            <a:ext cx="1971108" cy="2621574"/>
          </a:xfrm>
          <a:prstGeom prst="rect">
            <a:avLst/>
          </a:prstGeom>
        </p:spPr>
      </p:pic>
      <p:pic>
        <p:nvPicPr>
          <p:cNvPr id="5" name="msg401959183-707_qpmwSG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1273" y="5744565"/>
            <a:ext cx="609600" cy="609600"/>
          </a:xfrm>
          <a:prstGeom prst="rect">
            <a:avLst/>
          </a:prstGeom>
        </p:spPr>
      </p:pic>
    </p:spTree>
    <p:extLst>
      <p:ext uri="{BB962C8B-B14F-4D97-AF65-F5344CB8AC3E}">
        <p14:creationId xmlns:p14="http://schemas.microsoft.com/office/powerpoint/2010/main" val="3860466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26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6182" y="1403021"/>
            <a:ext cx="9144000" cy="2387600"/>
          </a:xfrm>
        </p:spPr>
        <p:txBody>
          <a:bodyPr>
            <a:normAutofit/>
          </a:bodyPr>
          <a:lstStyle/>
          <a:p>
            <a:r>
              <a:rPr lang="en-US" dirty="0" smtClean="0">
                <a:latin typeface="Times New Roman" panose="02020603050405020304" pitchFamily="18" charset="0"/>
                <a:cs typeface="Times New Roman" panose="02020603050405020304" pitchFamily="18" charset="0"/>
              </a:rPr>
              <a:t>Thank you for your attention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7511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341</Words>
  <Application>Microsoft Office PowerPoint</Application>
  <PresentationFormat>Широкоэкранный</PresentationFormat>
  <Paragraphs>20</Paragraphs>
  <Slides>6</Slides>
  <Notes>0</Notes>
  <HiddenSlides>0</HiddenSlides>
  <MMClips>4</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Calibri Light</vt:lpstr>
      <vt:lpstr>Times New Roman</vt:lpstr>
      <vt:lpstr>Тема Office</vt:lpstr>
      <vt:lpstr>Transmutation of minor actinides in a fast reactor with uranium-curium fuel</vt:lpstr>
      <vt:lpstr>Curium</vt:lpstr>
      <vt:lpstr>THE ISOTOPIC COMPOSITION OF THE FUEL </vt:lpstr>
      <vt:lpstr>RESULTS CULCULATION</vt:lpstr>
      <vt:lpstr>CUNCLUSIONS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Transmutation of minor actinides in a fast reactor with uranium-curium fuel</dc:title>
  <dc:creator>Федор Фтек</dc:creator>
  <cp:lastModifiedBy>Федор Фтек</cp:lastModifiedBy>
  <cp:revision>7</cp:revision>
  <dcterms:created xsi:type="dcterms:W3CDTF">2022-03-26T15:04:35Z</dcterms:created>
  <dcterms:modified xsi:type="dcterms:W3CDTF">2022-04-08T18:37:08Z</dcterms:modified>
</cp:coreProperties>
</file>