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3">
  <p:sldMasterIdLst>
    <p:sldMasterId id="2147483648" r:id="rId1"/>
  </p:sldMasterIdLst>
  <p:notesMasterIdLst>
    <p:notesMasterId r:id="rId19"/>
  </p:notesMasterIdLst>
  <p:sldIdLst>
    <p:sldId id="256" r:id="rId2"/>
    <p:sldId id="404" r:id="rId3"/>
    <p:sldId id="473" r:id="rId4"/>
    <p:sldId id="360" r:id="rId5"/>
    <p:sldId id="367" r:id="rId6"/>
    <p:sldId id="489" r:id="rId7"/>
    <p:sldId id="486" r:id="rId8"/>
    <p:sldId id="317" r:id="rId9"/>
    <p:sldId id="375" r:id="rId10"/>
    <p:sldId id="487" r:id="rId11"/>
    <p:sldId id="385" r:id="rId12"/>
    <p:sldId id="479" r:id="rId13"/>
    <p:sldId id="412" r:id="rId14"/>
    <p:sldId id="409" r:id="rId15"/>
    <p:sldId id="398" r:id="rId16"/>
    <p:sldId id="427" r:id="rId17"/>
    <p:sldId id="320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4111" userDrawn="1">
          <p15:clr>
            <a:srgbClr val="A4A3A4"/>
          </p15:clr>
        </p15:guide>
        <p15:guide id="3" orient="horz" pos="981" userDrawn="1">
          <p15:clr>
            <a:srgbClr val="A4A3A4"/>
          </p15:clr>
        </p15:guide>
        <p15:guide id="4" orient="horz" pos="3703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64" userDrawn="1">
          <p15:clr>
            <a:srgbClr val="A4A3A4"/>
          </p15:clr>
        </p15:guide>
        <p15:guide id="7" pos="332" userDrawn="1">
          <p15:clr>
            <a:srgbClr val="A4A3A4"/>
          </p15:clr>
        </p15:guide>
        <p15:guide id="8" pos="7348" userDrawn="1">
          <p15:clr>
            <a:srgbClr val="A4A3A4"/>
          </p15:clr>
        </p15:guide>
        <p15:guide id="9" pos="8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tte Bernardi" initials="AB" lastIdx="1" clrIdx="0"/>
  <p:cmAuthor id="1" name="LEMASSON DAVID" initials="LD" lastIdx="12" clrIdx="1">
    <p:extLst>
      <p:ext uri="{19B8F6BF-5375-455C-9EA6-DF929625EA0E}">
        <p15:presenceInfo xmlns:p15="http://schemas.microsoft.com/office/powerpoint/2012/main" userId="S-1-5-21-2415383333-406384120-3540199839-295315" providerId="AD"/>
      </p:ext>
    </p:extLst>
  </p:cmAuthor>
  <p:cmAuthor id="2" name="ANDRIOLO Lena" initials="AL" lastIdx="43" clrIdx="2">
    <p:extLst>
      <p:ext uri="{19B8F6BF-5375-455C-9EA6-DF929625EA0E}">
        <p15:presenceInfo xmlns:p15="http://schemas.microsoft.com/office/powerpoint/2012/main" userId="S-1-5-21-2415383333-406384120-3540199839-846228" providerId="AD"/>
      </p:ext>
    </p:extLst>
  </p:cmAuthor>
  <p:cmAuthor id="3" name="Delphine Gérardin" initials="DG" lastIdx="4" clrIdx="3">
    <p:extLst>
      <p:ext uri="{19B8F6BF-5375-455C-9EA6-DF929625EA0E}">
        <p15:presenceInfo xmlns:p15="http://schemas.microsoft.com/office/powerpoint/2012/main" userId="1fb59e83e3b349bd" providerId="Windows Live"/>
      </p:ext>
    </p:extLst>
  </p:cmAuthor>
  <p:cmAuthor id="4" name="GERARDIN Delphine" initials="GD" lastIdx="42" clrIdx="4">
    <p:extLst>
      <p:ext uri="{19B8F6BF-5375-455C-9EA6-DF929625EA0E}">
        <p15:presenceInfo xmlns:p15="http://schemas.microsoft.com/office/powerpoint/2012/main" userId="S-1-5-21-2415383333-406384120-3540199839-1079496" providerId="AD"/>
      </p:ext>
    </p:extLst>
  </p:cmAuthor>
  <p:cmAuthor id="5" name="GERARDIN Delphine" initials="GD [2]" lastIdx="3" clrIdx="5">
    <p:extLst>
      <p:ext uri="{19B8F6BF-5375-455C-9EA6-DF929625EA0E}">
        <p15:presenceInfo xmlns:p15="http://schemas.microsoft.com/office/powerpoint/2012/main" userId="S::delphine.gerardin@edf.fr::1c170dde-dd8a-4d59-95b4-553c173992f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64"/>
    <a:srgbClr val="D00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89" autoAdjust="0"/>
    <p:restoredTop sz="96333" autoAdjust="0"/>
  </p:normalViewPr>
  <p:slideViewPr>
    <p:cSldViewPr showGuides="1">
      <p:cViewPr varScale="1">
        <p:scale>
          <a:sx n="96" d="100"/>
          <a:sy n="96" d="100"/>
        </p:scale>
        <p:origin x="1026" y="78"/>
      </p:cViewPr>
      <p:guideLst>
        <p:guide orient="horz" pos="2160"/>
        <p:guide orient="horz" pos="4111"/>
        <p:guide orient="horz" pos="981"/>
        <p:guide orient="horz" pos="3703"/>
        <p:guide pos="3840"/>
        <p:guide pos="6864"/>
        <p:guide pos="332"/>
        <p:guide pos="7348"/>
        <p:guide pos="8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F0C8AA-B45A-4226-B652-A7A9A985EC0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E52DAD8-80B4-49B3-BDE1-6A8E07286A07}">
      <dgm:prSet phldrT="[Texte]"/>
      <dgm:spPr/>
      <dgm:t>
        <a:bodyPr/>
        <a:lstStyle/>
        <a:p>
          <a:r>
            <a:rPr lang="en-GB" noProof="0" dirty="0"/>
            <a:t>Reduction of SFR cost</a:t>
          </a:r>
        </a:p>
      </dgm:t>
    </dgm:pt>
    <dgm:pt modelId="{F59B0BC0-0382-45CF-A511-6B297EB2582D}" type="parTrans" cxnId="{98BB0F30-FBD8-4405-A7CE-13DF3B02B433}">
      <dgm:prSet/>
      <dgm:spPr/>
      <dgm:t>
        <a:bodyPr/>
        <a:lstStyle/>
        <a:p>
          <a:endParaRPr lang="en-GB" noProof="0" dirty="0"/>
        </a:p>
      </dgm:t>
    </dgm:pt>
    <dgm:pt modelId="{7A878A1F-370C-4FA9-96B0-9545C1D5127B}" type="sibTrans" cxnId="{98BB0F30-FBD8-4405-A7CE-13DF3B02B433}">
      <dgm:prSet/>
      <dgm:spPr/>
      <dgm:t>
        <a:bodyPr/>
        <a:lstStyle/>
        <a:p>
          <a:endParaRPr lang="en-GB" noProof="0" dirty="0"/>
        </a:p>
      </dgm:t>
    </dgm:pt>
    <dgm:pt modelId="{7C560C0A-97E9-461F-854E-80596443D75E}">
      <dgm:prSet phldrT="[Texte]"/>
      <dgm:spPr/>
      <dgm:t>
        <a:bodyPr/>
        <a:lstStyle/>
        <a:p>
          <a:r>
            <a:rPr lang="en-GB" noProof="0" dirty="0"/>
            <a:t>Reduction of the vessel size</a:t>
          </a:r>
        </a:p>
      </dgm:t>
    </dgm:pt>
    <dgm:pt modelId="{2B313C5C-7B9E-4003-A766-A9545E125A2A}" type="parTrans" cxnId="{9793B44F-5BEA-42BB-BA62-0988E7AAB1D8}">
      <dgm:prSet/>
      <dgm:spPr/>
      <dgm:t>
        <a:bodyPr/>
        <a:lstStyle/>
        <a:p>
          <a:endParaRPr lang="en-GB" noProof="0" dirty="0"/>
        </a:p>
      </dgm:t>
    </dgm:pt>
    <dgm:pt modelId="{09217C97-169D-4311-9A77-272A42730D34}" type="sibTrans" cxnId="{9793B44F-5BEA-42BB-BA62-0988E7AAB1D8}">
      <dgm:prSet/>
      <dgm:spPr/>
      <dgm:t>
        <a:bodyPr/>
        <a:lstStyle/>
        <a:p>
          <a:endParaRPr lang="en-GB" noProof="0" dirty="0"/>
        </a:p>
      </dgm:t>
    </dgm:pt>
    <dgm:pt modelId="{C71B1879-535B-4963-9959-59008EBBF0EC}">
      <dgm:prSet phldrT="[Texte]"/>
      <dgm:spPr>
        <a:solidFill>
          <a:schemeClr val="accent2"/>
        </a:solidFill>
      </dgm:spPr>
      <dgm:t>
        <a:bodyPr/>
        <a:lstStyle/>
        <a:p>
          <a:r>
            <a:rPr lang="en-GB" b="0" noProof="0" dirty="0"/>
            <a:t>Reduction of the core size</a:t>
          </a:r>
        </a:p>
      </dgm:t>
    </dgm:pt>
    <dgm:pt modelId="{762081D8-521C-4D21-A1FE-157D9E749219}" type="parTrans" cxnId="{CCD576F0-634A-4AE6-9AB7-81D0AE554F67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GB" noProof="0" dirty="0"/>
        </a:p>
      </dgm:t>
    </dgm:pt>
    <dgm:pt modelId="{CFB10703-72EB-4957-9635-5AC922930538}" type="sibTrans" cxnId="{CCD576F0-634A-4AE6-9AB7-81D0AE554F67}">
      <dgm:prSet/>
      <dgm:spPr/>
      <dgm:t>
        <a:bodyPr/>
        <a:lstStyle/>
        <a:p>
          <a:endParaRPr lang="en-GB" noProof="0" dirty="0"/>
        </a:p>
      </dgm:t>
    </dgm:pt>
    <dgm:pt modelId="{759BD220-A221-41DB-8C24-C609E5EDF284}">
      <dgm:prSet phldrT="[Texte]"/>
      <dgm:spPr>
        <a:solidFill>
          <a:schemeClr val="accent3"/>
        </a:solidFill>
      </dgm:spPr>
      <dgm:t>
        <a:bodyPr/>
        <a:lstStyle/>
        <a:p>
          <a:r>
            <a:rPr lang="en-GB" noProof="0" dirty="0"/>
            <a:t>Increase of the power density</a:t>
          </a:r>
        </a:p>
      </dgm:t>
    </dgm:pt>
    <dgm:pt modelId="{CDFD2E9B-052E-4EF1-AF53-5B0B0BFFE592}" type="parTrans" cxnId="{4AD5E1AF-D333-4556-B0ED-9E627764D705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GB" noProof="0" dirty="0"/>
        </a:p>
      </dgm:t>
    </dgm:pt>
    <dgm:pt modelId="{C659B4F8-F279-4996-914B-51DDFBF8B0B0}" type="sibTrans" cxnId="{4AD5E1AF-D333-4556-B0ED-9E627764D705}">
      <dgm:prSet/>
      <dgm:spPr/>
      <dgm:t>
        <a:bodyPr/>
        <a:lstStyle/>
        <a:p>
          <a:endParaRPr lang="en-GB" noProof="0" dirty="0"/>
        </a:p>
      </dgm:t>
    </dgm:pt>
    <dgm:pt modelId="{C0818AAE-01C7-44CB-B47A-594A73AC9A51}">
      <dgm:prSet phldrT="[Texte]"/>
      <dgm:spPr>
        <a:solidFill>
          <a:schemeClr val="accent4"/>
        </a:solidFill>
      </dgm:spPr>
      <dgm:t>
        <a:bodyPr/>
        <a:lstStyle/>
        <a:p>
          <a:r>
            <a:rPr lang="en-US" noProof="0" dirty="0"/>
            <a:t>Concept of short secondary loops</a:t>
          </a:r>
          <a:endParaRPr lang="en-GB" noProof="0" dirty="0"/>
        </a:p>
      </dgm:t>
    </dgm:pt>
    <dgm:pt modelId="{0DC68BA3-8523-4CF0-9EEC-75206DC4D04F}" type="parTrans" cxnId="{448D8524-AE40-4F29-9932-A36D63E2AC88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GB" noProof="0" dirty="0"/>
        </a:p>
      </dgm:t>
    </dgm:pt>
    <dgm:pt modelId="{A585AEDF-6586-414C-9FF9-56C48ECA9402}" type="sibTrans" cxnId="{448D8524-AE40-4F29-9932-A36D63E2AC88}">
      <dgm:prSet/>
      <dgm:spPr/>
      <dgm:t>
        <a:bodyPr/>
        <a:lstStyle/>
        <a:p>
          <a:endParaRPr lang="en-GB" noProof="0" dirty="0"/>
        </a:p>
      </dgm:t>
    </dgm:pt>
    <dgm:pt modelId="{D7F4B462-49B5-44E5-ADCE-2BB2DD8A27BA}">
      <dgm:prSet/>
      <dgm:spPr>
        <a:solidFill>
          <a:schemeClr val="accent5"/>
        </a:solidFill>
      </dgm:spPr>
      <dgm:t>
        <a:bodyPr/>
        <a:lstStyle/>
        <a:p>
          <a:r>
            <a:rPr lang="en-GB" noProof="0" dirty="0"/>
            <a:t>Etc.</a:t>
          </a:r>
        </a:p>
      </dgm:t>
    </dgm:pt>
    <dgm:pt modelId="{8AF322FD-55CD-4E88-848C-24C01A77B9B9}" type="parTrans" cxnId="{EE2DBF11-B4A7-4ABB-A1FD-C15A778A3E67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GB" noProof="0" dirty="0"/>
        </a:p>
      </dgm:t>
    </dgm:pt>
    <dgm:pt modelId="{D94B660B-8F0C-40DC-A82E-4B4DD962AC9C}" type="sibTrans" cxnId="{EE2DBF11-B4A7-4ABB-A1FD-C15A778A3E67}">
      <dgm:prSet/>
      <dgm:spPr/>
      <dgm:t>
        <a:bodyPr/>
        <a:lstStyle/>
        <a:p>
          <a:endParaRPr lang="en-GB" noProof="0" dirty="0"/>
        </a:p>
      </dgm:t>
    </dgm:pt>
    <dgm:pt modelId="{C3EAA347-6625-434D-98AC-98D5AF308F74}">
      <dgm:prSet/>
      <dgm:spPr>
        <a:solidFill>
          <a:schemeClr val="accent2"/>
        </a:solidFill>
      </dgm:spPr>
      <dgm:t>
        <a:bodyPr/>
        <a:lstStyle/>
        <a:p>
          <a:r>
            <a:rPr lang="en-GB" noProof="0" dirty="0"/>
            <a:t>Reduction of the size of the neutron protection</a:t>
          </a:r>
        </a:p>
      </dgm:t>
    </dgm:pt>
    <dgm:pt modelId="{CA58671C-1502-447F-AC44-658806C09043}" type="parTrans" cxnId="{6F4A9F5E-4BDC-44E0-AACD-83C2E8E61C08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GB" noProof="0" dirty="0"/>
        </a:p>
      </dgm:t>
    </dgm:pt>
    <dgm:pt modelId="{9E84E22E-E95A-4595-A15C-5BE01FFA1E0F}" type="sibTrans" cxnId="{6F4A9F5E-4BDC-44E0-AACD-83C2E8E61C08}">
      <dgm:prSet/>
      <dgm:spPr/>
      <dgm:t>
        <a:bodyPr/>
        <a:lstStyle/>
        <a:p>
          <a:endParaRPr lang="en-GB" noProof="0" dirty="0"/>
        </a:p>
      </dgm:t>
    </dgm:pt>
    <dgm:pt modelId="{7C70E682-BE52-40A1-9ABD-584E2B175DF7}">
      <dgm:prSet/>
      <dgm:spPr>
        <a:solidFill>
          <a:schemeClr val="accent2"/>
        </a:solidFill>
      </dgm:spPr>
      <dgm:t>
        <a:bodyPr/>
        <a:lstStyle/>
        <a:p>
          <a:r>
            <a:rPr lang="en-GB" noProof="0" dirty="0"/>
            <a:t>Reduction of the pump size</a:t>
          </a:r>
        </a:p>
      </dgm:t>
    </dgm:pt>
    <dgm:pt modelId="{1E2E6ADC-BE5E-49AE-8639-3676DE8031FE}" type="parTrans" cxnId="{C7CD78FD-2B1D-4D98-9505-9F8A4170FAFC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GB" noProof="0" dirty="0"/>
        </a:p>
      </dgm:t>
    </dgm:pt>
    <dgm:pt modelId="{9DED0083-EBBA-4AD0-8A00-AA4E6495727E}" type="sibTrans" cxnId="{C7CD78FD-2B1D-4D98-9505-9F8A4170FAFC}">
      <dgm:prSet/>
      <dgm:spPr/>
      <dgm:t>
        <a:bodyPr/>
        <a:lstStyle/>
        <a:p>
          <a:endParaRPr lang="en-GB" noProof="0" dirty="0"/>
        </a:p>
      </dgm:t>
    </dgm:pt>
    <dgm:pt modelId="{C4368B9B-5723-46FF-8A2B-C4C59488EE61}">
      <dgm:prSet/>
      <dgm:spPr>
        <a:solidFill>
          <a:schemeClr val="accent2"/>
        </a:solidFill>
      </dgm:spPr>
      <dgm:t>
        <a:bodyPr/>
        <a:lstStyle/>
        <a:p>
          <a:r>
            <a:rPr lang="en-GB" noProof="0" dirty="0"/>
            <a:t>Etc.</a:t>
          </a:r>
        </a:p>
      </dgm:t>
    </dgm:pt>
    <dgm:pt modelId="{97EE931B-ADD2-4E3F-911A-06C18936887D}" type="parTrans" cxnId="{E88ECB54-5896-41E0-B798-464ADF05EE6C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GB" noProof="0" dirty="0"/>
        </a:p>
      </dgm:t>
    </dgm:pt>
    <dgm:pt modelId="{63B4211C-BB35-46AB-9D7F-AD6601E3D7D5}" type="sibTrans" cxnId="{E88ECB54-5896-41E0-B798-464ADF05EE6C}">
      <dgm:prSet/>
      <dgm:spPr/>
      <dgm:t>
        <a:bodyPr/>
        <a:lstStyle/>
        <a:p>
          <a:endParaRPr lang="en-GB" noProof="0" dirty="0"/>
        </a:p>
      </dgm:t>
    </dgm:pt>
    <dgm:pt modelId="{733B2E6F-B528-4527-B650-80014BF8E36A}" type="pres">
      <dgm:prSet presAssocID="{3DF0C8AA-B45A-4226-B652-A7A9A985EC0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9128EDC-9829-41EF-94F4-FD227E1AE0F2}" type="pres">
      <dgm:prSet presAssocID="{3E52DAD8-80B4-49B3-BDE1-6A8E07286A07}" presName="root1" presStyleCnt="0"/>
      <dgm:spPr/>
    </dgm:pt>
    <dgm:pt modelId="{AF7B6E57-F250-4E69-B7F8-1D29EB011674}" type="pres">
      <dgm:prSet presAssocID="{3E52DAD8-80B4-49B3-BDE1-6A8E07286A07}" presName="LevelOneTextNode" presStyleLbl="node0" presStyleIdx="0" presStyleCnt="1" custScaleX="177079" custLinFactNeighborX="21914" custLinFactNeighborY="-19316">
        <dgm:presLayoutVars>
          <dgm:chPref val="3"/>
        </dgm:presLayoutVars>
      </dgm:prSet>
      <dgm:spPr>
        <a:prstGeom prst="rect">
          <a:avLst/>
        </a:prstGeom>
      </dgm:spPr>
    </dgm:pt>
    <dgm:pt modelId="{F469834D-AAE8-4D72-9E99-6EB90118C4E3}" type="pres">
      <dgm:prSet presAssocID="{3E52DAD8-80B4-49B3-BDE1-6A8E07286A07}" presName="level2hierChild" presStyleCnt="0"/>
      <dgm:spPr/>
    </dgm:pt>
    <dgm:pt modelId="{E7CCDB1C-E14C-4809-A5E9-7D780FC0874B}" type="pres">
      <dgm:prSet presAssocID="{2B313C5C-7B9E-4003-A766-A9545E125A2A}" presName="conn2-1" presStyleLbl="parChTrans1D2" presStyleIdx="0" presStyleCnt="4"/>
      <dgm:spPr/>
    </dgm:pt>
    <dgm:pt modelId="{1CB45302-45D9-418C-BB76-84977D74C6CF}" type="pres">
      <dgm:prSet presAssocID="{2B313C5C-7B9E-4003-A766-A9545E125A2A}" presName="connTx" presStyleLbl="parChTrans1D2" presStyleIdx="0" presStyleCnt="4"/>
      <dgm:spPr/>
    </dgm:pt>
    <dgm:pt modelId="{49A51345-3244-4009-B3CC-AEF8478B36BC}" type="pres">
      <dgm:prSet presAssocID="{7C560C0A-97E9-461F-854E-80596443D75E}" presName="root2" presStyleCnt="0"/>
      <dgm:spPr/>
    </dgm:pt>
    <dgm:pt modelId="{E94803C5-FB60-4D27-BBEF-ECB14DDC9898}" type="pres">
      <dgm:prSet presAssocID="{7C560C0A-97E9-461F-854E-80596443D75E}" presName="LevelTwoTextNode" presStyleLbl="node2" presStyleIdx="0" presStyleCnt="4" custScaleX="177079">
        <dgm:presLayoutVars>
          <dgm:chPref val="3"/>
        </dgm:presLayoutVars>
      </dgm:prSet>
      <dgm:spPr>
        <a:prstGeom prst="rect">
          <a:avLst/>
        </a:prstGeom>
      </dgm:spPr>
    </dgm:pt>
    <dgm:pt modelId="{6BBBC369-B297-4A5C-A67D-EEBDB48B55EE}" type="pres">
      <dgm:prSet presAssocID="{7C560C0A-97E9-461F-854E-80596443D75E}" presName="level3hierChild" presStyleCnt="0"/>
      <dgm:spPr/>
    </dgm:pt>
    <dgm:pt modelId="{D1E003EF-787D-4BA1-A0BB-CCF31E5A6E79}" type="pres">
      <dgm:prSet presAssocID="{762081D8-521C-4D21-A1FE-157D9E749219}" presName="conn2-1" presStyleLbl="parChTrans1D3" presStyleIdx="0" presStyleCnt="4"/>
      <dgm:spPr/>
    </dgm:pt>
    <dgm:pt modelId="{81CFAEED-A388-4B28-8A98-EA630D61880A}" type="pres">
      <dgm:prSet presAssocID="{762081D8-521C-4D21-A1FE-157D9E749219}" presName="connTx" presStyleLbl="parChTrans1D3" presStyleIdx="0" presStyleCnt="4"/>
      <dgm:spPr/>
    </dgm:pt>
    <dgm:pt modelId="{6AB74643-EA09-4CC8-BC8E-317DA0082DEF}" type="pres">
      <dgm:prSet presAssocID="{C71B1879-535B-4963-9959-59008EBBF0EC}" presName="root2" presStyleCnt="0"/>
      <dgm:spPr/>
    </dgm:pt>
    <dgm:pt modelId="{E0DD39D6-65D9-4037-8248-A4A2D3DC56D0}" type="pres">
      <dgm:prSet presAssocID="{C71B1879-535B-4963-9959-59008EBBF0EC}" presName="LevelTwoTextNode" presStyleLbl="node3" presStyleIdx="0" presStyleCnt="4" custScaleX="177079" custLinFactNeighborX="-2237" custLinFactNeighborY="86907">
        <dgm:presLayoutVars>
          <dgm:chPref val="3"/>
        </dgm:presLayoutVars>
      </dgm:prSet>
      <dgm:spPr>
        <a:prstGeom prst="rect">
          <a:avLst/>
        </a:prstGeom>
      </dgm:spPr>
    </dgm:pt>
    <dgm:pt modelId="{91ED4474-6662-46A6-AAE0-5F17C035F361}" type="pres">
      <dgm:prSet presAssocID="{C71B1879-535B-4963-9959-59008EBBF0EC}" presName="level3hierChild" presStyleCnt="0"/>
      <dgm:spPr/>
    </dgm:pt>
    <dgm:pt modelId="{D4D0C079-0179-43EF-B857-6743B0EAEBCB}" type="pres">
      <dgm:prSet presAssocID="{CA58671C-1502-447F-AC44-658806C09043}" presName="conn2-1" presStyleLbl="parChTrans1D3" presStyleIdx="1" presStyleCnt="4"/>
      <dgm:spPr/>
    </dgm:pt>
    <dgm:pt modelId="{874DB882-398C-4589-8823-99BD07128FA4}" type="pres">
      <dgm:prSet presAssocID="{CA58671C-1502-447F-AC44-658806C09043}" presName="connTx" presStyleLbl="parChTrans1D3" presStyleIdx="1" presStyleCnt="4"/>
      <dgm:spPr/>
    </dgm:pt>
    <dgm:pt modelId="{803ECF9C-5EEE-4728-9942-3D813E012D19}" type="pres">
      <dgm:prSet presAssocID="{C3EAA347-6625-434D-98AC-98D5AF308F74}" presName="root2" presStyleCnt="0"/>
      <dgm:spPr/>
    </dgm:pt>
    <dgm:pt modelId="{EC9B690A-4407-4CF1-967B-FB62901312E5}" type="pres">
      <dgm:prSet presAssocID="{C3EAA347-6625-434D-98AC-98D5AF308F74}" presName="LevelTwoTextNode" presStyleLbl="node3" presStyleIdx="1" presStyleCnt="4" custScaleX="177079" custLinFactNeighborX="-2237" custLinFactNeighborY="81316">
        <dgm:presLayoutVars>
          <dgm:chPref val="3"/>
        </dgm:presLayoutVars>
      </dgm:prSet>
      <dgm:spPr>
        <a:prstGeom prst="rect">
          <a:avLst/>
        </a:prstGeom>
      </dgm:spPr>
    </dgm:pt>
    <dgm:pt modelId="{511910DF-8B3E-4966-B095-53C393272513}" type="pres">
      <dgm:prSet presAssocID="{C3EAA347-6625-434D-98AC-98D5AF308F74}" presName="level3hierChild" presStyleCnt="0"/>
      <dgm:spPr/>
    </dgm:pt>
    <dgm:pt modelId="{414A1E05-9225-458E-BF78-4D39D496D65C}" type="pres">
      <dgm:prSet presAssocID="{1E2E6ADC-BE5E-49AE-8639-3676DE8031FE}" presName="conn2-1" presStyleLbl="parChTrans1D3" presStyleIdx="2" presStyleCnt="4"/>
      <dgm:spPr/>
    </dgm:pt>
    <dgm:pt modelId="{388C6ED8-B5A7-4905-99FE-FDB02B004108}" type="pres">
      <dgm:prSet presAssocID="{1E2E6ADC-BE5E-49AE-8639-3676DE8031FE}" presName="connTx" presStyleLbl="parChTrans1D3" presStyleIdx="2" presStyleCnt="4"/>
      <dgm:spPr/>
    </dgm:pt>
    <dgm:pt modelId="{B511DF11-6E0D-43D0-9FA3-F0511EDBE9E4}" type="pres">
      <dgm:prSet presAssocID="{7C70E682-BE52-40A1-9ABD-584E2B175DF7}" presName="root2" presStyleCnt="0"/>
      <dgm:spPr/>
    </dgm:pt>
    <dgm:pt modelId="{9AA7FE4C-5731-42DD-8D01-C4FDE3D1634F}" type="pres">
      <dgm:prSet presAssocID="{7C70E682-BE52-40A1-9ABD-584E2B175DF7}" presName="LevelTwoTextNode" presStyleLbl="node3" presStyleIdx="2" presStyleCnt="4" custScaleX="177079" custLinFactNeighborX="-2237" custLinFactNeighborY="81316">
        <dgm:presLayoutVars>
          <dgm:chPref val="3"/>
        </dgm:presLayoutVars>
      </dgm:prSet>
      <dgm:spPr>
        <a:prstGeom prst="rect">
          <a:avLst/>
        </a:prstGeom>
      </dgm:spPr>
    </dgm:pt>
    <dgm:pt modelId="{15130517-3AF2-4BCF-B201-96DBDF4DDA11}" type="pres">
      <dgm:prSet presAssocID="{7C70E682-BE52-40A1-9ABD-584E2B175DF7}" presName="level3hierChild" presStyleCnt="0"/>
      <dgm:spPr/>
    </dgm:pt>
    <dgm:pt modelId="{D8313149-67FE-4465-936A-4F1F2BB1D430}" type="pres">
      <dgm:prSet presAssocID="{97EE931B-ADD2-4E3F-911A-06C18936887D}" presName="conn2-1" presStyleLbl="parChTrans1D3" presStyleIdx="3" presStyleCnt="4"/>
      <dgm:spPr/>
    </dgm:pt>
    <dgm:pt modelId="{2BCBA449-0AD8-46AE-AD5F-331222109248}" type="pres">
      <dgm:prSet presAssocID="{97EE931B-ADD2-4E3F-911A-06C18936887D}" presName="connTx" presStyleLbl="parChTrans1D3" presStyleIdx="3" presStyleCnt="4"/>
      <dgm:spPr/>
    </dgm:pt>
    <dgm:pt modelId="{75D8E991-B29F-418F-8F4C-B437929A0D8A}" type="pres">
      <dgm:prSet presAssocID="{C4368B9B-5723-46FF-8A2B-C4C59488EE61}" presName="root2" presStyleCnt="0"/>
      <dgm:spPr/>
    </dgm:pt>
    <dgm:pt modelId="{1541AA08-4C2B-4E5C-B113-473731FECD45}" type="pres">
      <dgm:prSet presAssocID="{C4368B9B-5723-46FF-8A2B-C4C59488EE61}" presName="LevelTwoTextNode" presStyleLbl="node3" presStyleIdx="3" presStyleCnt="4" custScaleX="177079" custLinFactNeighborX="-2237" custLinFactNeighborY="81316">
        <dgm:presLayoutVars>
          <dgm:chPref val="3"/>
        </dgm:presLayoutVars>
      </dgm:prSet>
      <dgm:spPr>
        <a:prstGeom prst="rect">
          <a:avLst/>
        </a:prstGeom>
      </dgm:spPr>
    </dgm:pt>
    <dgm:pt modelId="{3241C377-D996-4AD5-BF0D-D98AB6430B0D}" type="pres">
      <dgm:prSet presAssocID="{C4368B9B-5723-46FF-8A2B-C4C59488EE61}" presName="level3hierChild" presStyleCnt="0"/>
      <dgm:spPr/>
    </dgm:pt>
    <dgm:pt modelId="{74622235-9D1F-4826-AF7D-F3CEFDB8EB1C}" type="pres">
      <dgm:prSet presAssocID="{CDFD2E9B-052E-4EF1-AF53-5B0B0BFFE592}" presName="conn2-1" presStyleLbl="parChTrans1D2" presStyleIdx="1" presStyleCnt="4"/>
      <dgm:spPr/>
    </dgm:pt>
    <dgm:pt modelId="{7947044F-FC43-435E-AEAB-AE34A017339C}" type="pres">
      <dgm:prSet presAssocID="{CDFD2E9B-052E-4EF1-AF53-5B0B0BFFE592}" presName="connTx" presStyleLbl="parChTrans1D2" presStyleIdx="1" presStyleCnt="4"/>
      <dgm:spPr/>
    </dgm:pt>
    <dgm:pt modelId="{73BB61B6-F103-4EE6-8A2A-BF89B8D53E5B}" type="pres">
      <dgm:prSet presAssocID="{759BD220-A221-41DB-8C24-C609E5EDF284}" presName="root2" presStyleCnt="0"/>
      <dgm:spPr/>
    </dgm:pt>
    <dgm:pt modelId="{08A32E98-3B5A-4BD0-A0FE-A33AC7E6EEAA}" type="pres">
      <dgm:prSet presAssocID="{759BD220-A221-41DB-8C24-C609E5EDF284}" presName="LevelTwoTextNode" presStyleLbl="node2" presStyleIdx="1" presStyleCnt="4" custScaleX="177079">
        <dgm:presLayoutVars>
          <dgm:chPref val="3"/>
        </dgm:presLayoutVars>
      </dgm:prSet>
      <dgm:spPr>
        <a:prstGeom prst="rect">
          <a:avLst/>
        </a:prstGeom>
      </dgm:spPr>
    </dgm:pt>
    <dgm:pt modelId="{77433A4A-24C1-426E-B845-D3339C53D301}" type="pres">
      <dgm:prSet presAssocID="{759BD220-A221-41DB-8C24-C609E5EDF284}" presName="level3hierChild" presStyleCnt="0"/>
      <dgm:spPr/>
    </dgm:pt>
    <dgm:pt modelId="{B85B465A-C12B-4B4A-9E93-2443E75F3939}" type="pres">
      <dgm:prSet presAssocID="{0DC68BA3-8523-4CF0-9EEC-75206DC4D04F}" presName="conn2-1" presStyleLbl="parChTrans1D2" presStyleIdx="2" presStyleCnt="4"/>
      <dgm:spPr/>
    </dgm:pt>
    <dgm:pt modelId="{03352BC6-E9FF-4478-A492-7649A5718A3A}" type="pres">
      <dgm:prSet presAssocID="{0DC68BA3-8523-4CF0-9EEC-75206DC4D04F}" presName="connTx" presStyleLbl="parChTrans1D2" presStyleIdx="2" presStyleCnt="4"/>
      <dgm:spPr/>
    </dgm:pt>
    <dgm:pt modelId="{266C9735-FDF5-4410-8B5A-016B51BF3E72}" type="pres">
      <dgm:prSet presAssocID="{C0818AAE-01C7-44CB-B47A-594A73AC9A51}" presName="root2" presStyleCnt="0"/>
      <dgm:spPr/>
    </dgm:pt>
    <dgm:pt modelId="{70657D7F-E8E3-4271-993B-58607825F297}" type="pres">
      <dgm:prSet presAssocID="{C0818AAE-01C7-44CB-B47A-594A73AC9A51}" presName="LevelTwoTextNode" presStyleLbl="node2" presStyleIdx="2" presStyleCnt="4" custScaleX="177079">
        <dgm:presLayoutVars>
          <dgm:chPref val="3"/>
        </dgm:presLayoutVars>
      </dgm:prSet>
      <dgm:spPr>
        <a:prstGeom prst="rect">
          <a:avLst/>
        </a:prstGeom>
      </dgm:spPr>
    </dgm:pt>
    <dgm:pt modelId="{75B8CD16-8F72-4D31-991D-EEF29B9A474F}" type="pres">
      <dgm:prSet presAssocID="{C0818AAE-01C7-44CB-B47A-594A73AC9A51}" presName="level3hierChild" presStyleCnt="0"/>
      <dgm:spPr/>
    </dgm:pt>
    <dgm:pt modelId="{94B7A647-95BF-493A-B90A-EAF52A031419}" type="pres">
      <dgm:prSet presAssocID="{8AF322FD-55CD-4E88-848C-24C01A77B9B9}" presName="conn2-1" presStyleLbl="parChTrans1D2" presStyleIdx="3" presStyleCnt="4"/>
      <dgm:spPr/>
    </dgm:pt>
    <dgm:pt modelId="{8A79F2D7-C972-460D-8AE9-47EC662AC3AE}" type="pres">
      <dgm:prSet presAssocID="{8AF322FD-55CD-4E88-848C-24C01A77B9B9}" presName="connTx" presStyleLbl="parChTrans1D2" presStyleIdx="3" presStyleCnt="4"/>
      <dgm:spPr/>
    </dgm:pt>
    <dgm:pt modelId="{02888C7E-8A87-40C6-A10F-D61D21216986}" type="pres">
      <dgm:prSet presAssocID="{D7F4B462-49B5-44E5-ADCE-2BB2DD8A27BA}" presName="root2" presStyleCnt="0"/>
      <dgm:spPr/>
    </dgm:pt>
    <dgm:pt modelId="{29160FA5-E900-4D85-92E6-53957D975523}" type="pres">
      <dgm:prSet presAssocID="{D7F4B462-49B5-44E5-ADCE-2BB2DD8A27BA}" presName="LevelTwoTextNode" presStyleLbl="node2" presStyleIdx="3" presStyleCnt="4" custScaleX="177079">
        <dgm:presLayoutVars>
          <dgm:chPref val="3"/>
        </dgm:presLayoutVars>
      </dgm:prSet>
      <dgm:spPr>
        <a:prstGeom prst="rect">
          <a:avLst/>
        </a:prstGeom>
      </dgm:spPr>
    </dgm:pt>
    <dgm:pt modelId="{02B3AFDC-696F-4F2C-B72C-C4B32CD11A12}" type="pres">
      <dgm:prSet presAssocID="{D7F4B462-49B5-44E5-ADCE-2BB2DD8A27BA}" presName="level3hierChild" presStyleCnt="0"/>
      <dgm:spPr/>
    </dgm:pt>
  </dgm:ptLst>
  <dgm:cxnLst>
    <dgm:cxn modelId="{EE2DBF11-B4A7-4ABB-A1FD-C15A778A3E67}" srcId="{3E52DAD8-80B4-49B3-BDE1-6A8E07286A07}" destId="{D7F4B462-49B5-44E5-ADCE-2BB2DD8A27BA}" srcOrd="3" destOrd="0" parTransId="{8AF322FD-55CD-4E88-848C-24C01A77B9B9}" sibTransId="{D94B660B-8F0C-40DC-A82E-4B4DD962AC9C}"/>
    <dgm:cxn modelId="{A373BA19-73F1-4EB3-AD9D-1906DB51DA1D}" type="presOf" srcId="{97EE931B-ADD2-4E3F-911A-06C18936887D}" destId="{D8313149-67FE-4465-936A-4F1F2BB1D430}" srcOrd="0" destOrd="0" presId="urn:microsoft.com/office/officeart/2005/8/layout/hierarchy2"/>
    <dgm:cxn modelId="{448D8524-AE40-4F29-9932-A36D63E2AC88}" srcId="{3E52DAD8-80B4-49B3-BDE1-6A8E07286A07}" destId="{C0818AAE-01C7-44CB-B47A-594A73AC9A51}" srcOrd="2" destOrd="0" parTransId="{0DC68BA3-8523-4CF0-9EEC-75206DC4D04F}" sibTransId="{A585AEDF-6586-414C-9FF9-56C48ECA9402}"/>
    <dgm:cxn modelId="{F6B47A26-54CD-48AB-A582-7D5C46708E3F}" type="presOf" srcId="{0DC68BA3-8523-4CF0-9EEC-75206DC4D04F}" destId="{B85B465A-C12B-4B4A-9E93-2443E75F3939}" srcOrd="0" destOrd="0" presId="urn:microsoft.com/office/officeart/2005/8/layout/hierarchy2"/>
    <dgm:cxn modelId="{8984622B-005C-40A6-8BBE-D1D2AFF6E6DF}" type="presOf" srcId="{97EE931B-ADD2-4E3F-911A-06C18936887D}" destId="{2BCBA449-0AD8-46AE-AD5F-331222109248}" srcOrd="1" destOrd="0" presId="urn:microsoft.com/office/officeart/2005/8/layout/hierarchy2"/>
    <dgm:cxn modelId="{98BB0F30-FBD8-4405-A7CE-13DF3B02B433}" srcId="{3DF0C8AA-B45A-4226-B652-A7A9A985EC06}" destId="{3E52DAD8-80B4-49B3-BDE1-6A8E07286A07}" srcOrd="0" destOrd="0" parTransId="{F59B0BC0-0382-45CF-A511-6B297EB2582D}" sibTransId="{7A878A1F-370C-4FA9-96B0-9545C1D5127B}"/>
    <dgm:cxn modelId="{7C2EB032-B911-4200-956F-1EFFA66B1897}" type="presOf" srcId="{CDFD2E9B-052E-4EF1-AF53-5B0B0BFFE592}" destId="{74622235-9D1F-4826-AF7D-F3CEFDB8EB1C}" srcOrd="0" destOrd="0" presId="urn:microsoft.com/office/officeart/2005/8/layout/hierarchy2"/>
    <dgm:cxn modelId="{98A8525D-780E-485E-954C-5FC75EE91F88}" type="presOf" srcId="{3E52DAD8-80B4-49B3-BDE1-6A8E07286A07}" destId="{AF7B6E57-F250-4E69-B7F8-1D29EB011674}" srcOrd="0" destOrd="0" presId="urn:microsoft.com/office/officeart/2005/8/layout/hierarchy2"/>
    <dgm:cxn modelId="{6F4A9F5E-4BDC-44E0-AACD-83C2E8E61C08}" srcId="{7C560C0A-97E9-461F-854E-80596443D75E}" destId="{C3EAA347-6625-434D-98AC-98D5AF308F74}" srcOrd="1" destOrd="0" parTransId="{CA58671C-1502-447F-AC44-658806C09043}" sibTransId="{9E84E22E-E95A-4595-A15C-5BE01FFA1E0F}"/>
    <dgm:cxn modelId="{2B08F66C-0485-47A0-8056-1959AF60AE30}" type="presOf" srcId="{C71B1879-535B-4963-9959-59008EBBF0EC}" destId="{E0DD39D6-65D9-4037-8248-A4A2D3DC56D0}" srcOrd="0" destOrd="0" presId="urn:microsoft.com/office/officeart/2005/8/layout/hierarchy2"/>
    <dgm:cxn modelId="{9793B44F-5BEA-42BB-BA62-0988E7AAB1D8}" srcId="{3E52DAD8-80B4-49B3-BDE1-6A8E07286A07}" destId="{7C560C0A-97E9-461F-854E-80596443D75E}" srcOrd="0" destOrd="0" parTransId="{2B313C5C-7B9E-4003-A766-A9545E125A2A}" sibTransId="{09217C97-169D-4311-9A77-272A42730D34}"/>
    <dgm:cxn modelId="{C4D3DC72-F3D5-4535-825F-9D02A698B8D2}" type="presOf" srcId="{D7F4B462-49B5-44E5-ADCE-2BB2DD8A27BA}" destId="{29160FA5-E900-4D85-92E6-53957D975523}" srcOrd="0" destOrd="0" presId="urn:microsoft.com/office/officeart/2005/8/layout/hierarchy2"/>
    <dgm:cxn modelId="{E88ECB54-5896-41E0-B798-464ADF05EE6C}" srcId="{7C560C0A-97E9-461F-854E-80596443D75E}" destId="{C4368B9B-5723-46FF-8A2B-C4C59488EE61}" srcOrd="3" destOrd="0" parTransId="{97EE931B-ADD2-4E3F-911A-06C18936887D}" sibTransId="{63B4211C-BB35-46AB-9D7F-AD6601E3D7D5}"/>
    <dgm:cxn modelId="{8A92EF54-38F3-40FE-84DD-5301C3AF370A}" type="presOf" srcId="{2B313C5C-7B9E-4003-A766-A9545E125A2A}" destId="{E7CCDB1C-E14C-4809-A5E9-7D780FC0874B}" srcOrd="0" destOrd="0" presId="urn:microsoft.com/office/officeart/2005/8/layout/hierarchy2"/>
    <dgm:cxn modelId="{51DFF677-6349-4C9B-9822-CBE49BA68347}" type="presOf" srcId="{1E2E6ADC-BE5E-49AE-8639-3676DE8031FE}" destId="{414A1E05-9225-458E-BF78-4D39D496D65C}" srcOrd="0" destOrd="0" presId="urn:microsoft.com/office/officeart/2005/8/layout/hierarchy2"/>
    <dgm:cxn modelId="{F096AB58-F0B5-4D75-8B59-513670C2A401}" type="presOf" srcId="{C3EAA347-6625-434D-98AC-98D5AF308F74}" destId="{EC9B690A-4407-4CF1-967B-FB62901312E5}" srcOrd="0" destOrd="0" presId="urn:microsoft.com/office/officeart/2005/8/layout/hierarchy2"/>
    <dgm:cxn modelId="{3D70468C-1B10-4E74-968A-579560FB8FA1}" type="presOf" srcId="{C0818AAE-01C7-44CB-B47A-594A73AC9A51}" destId="{70657D7F-E8E3-4271-993B-58607825F297}" srcOrd="0" destOrd="0" presId="urn:microsoft.com/office/officeart/2005/8/layout/hierarchy2"/>
    <dgm:cxn modelId="{D1A7788F-037E-43F4-8722-5E78E41B3BD5}" type="presOf" srcId="{C4368B9B-5723-46FF-8A2B-C4C59488EE61}" destId="{1541AA08-4C2B-4E5C-B113-473731FECD45}" srcOrd="0" destOrd="0" presId="urn:microsoft.com/office/officeart/2005/8/layout/hierarchy2"/>
    <dgm:cxn modelId="{33F3F1A0-3500-4D0E-BD6B-738392821394}" type="presOf" srcId="{7C70E682-BE52-40A1-9ABD-584E2B175DF7}" destId="{9AA7FE4C-5731-42DD-8D01-C4FDE3D1634F}" srcOrd="0" destOrd="0" presId="urn:microsoft.com/office/officeart/2005/8/layout/hierarchy2"/>
    <dgm:cxn modelId="{DD1D49A4-A5F2-4C7B-9F9B-9CE74E42C872}" type="presOf" srcId="{CA58671C-1502-447F-AC44-658806C09043}" destId="{874DB882-398C-4589-8823-99BD07128FA4}" srcOrd="1" destOrd="0" presId="urn:microsoft.com/office/officeart/2005/8/layout/hierarchy2"/>
    <dgm:cxn modelId="{51E963A8-1575-4337-A2A3-198D509EA16B}" type="presOf" srcId="{2B313C5C-7B9E-4003-A766-A9545E125A2A}" destId="{1CB45302-45D9-418C-BB76-84977D74C6CF}" srcOrd="1" destOrd="0" presId="urn:microsoft.com/office/officeart/2005/8/layout/hierarchy2"/>
    <dgm:cxn modelId="{4AD5E1AF-D333-4556-B0ED-9E627764D705}" srcId="{3E52DAD8-80B4-49B3-BDE1-6A8E07286A07}" destId="{759BD220-A221-41DB-8C24-C609E5EDF284}" srcOrd="1" destOrd="0" parTransId="{CDFD2E9B-052E-4EF1-AF53-5B0B0BFFE592}" sibTransId="{C659B4F8-F279-4996-914B-51DDFBF8B0B0}"/>
    <dgm:cxn modelId="{30FE14C4-68BA-44DC-9448-0087E8297DB4}" type="presOf" srcId="{CA58671C-1502-447F-AC44-658806C09043}" destId="{D4D0C079-0179-43EF-B857-6743B0EAEBCB}" srcOrd="0" destOrd="0" presId="urn:microsoft.com/office/officeart/2005/8/layout/hierarchy2"/>
    <dgm:cxn modelId="{0A3EB9C7-06A5-4378-8847-73CDBA596D7F}" type="presOf" srcId="{0DC68BA3-8523-4CF0-9EEC-75206DC4D04F}" destId="{03352BC6-E9FF-4478-A492-7649A5718A3A}" srcOrd="1" destOrd="0" presId="urn:microsoft.com/office/officeart/2005/8/layout/hierarchy2"/>
    <dgm:cxn modelId="{098F85C9-6E24-4E46-9AF9-EB274E8BBD60}" type="presOf" srcId="{CDFD2E9B-052E-4EF1-AF53-5B0B0BFFE592}" destId="{7947044F-FC43-435E-AEAB-AE34A017339C}" srcOrd="1" destOrd="0" presId="urn:microsoft.com/office/officeart/2005/8/layout/hierarchy2"/>
    <dgm:cxn modelId="{26FCFED0-C7AE-4513-AAD7-47D98247A3C4}" type="presOf" srcId="{3DF0C8AA-B45A-4226-B652-A7A9A985EC06}" destId="{733B2E6F-B528-4527-B650-80014BF8E36A}" srcOrd="0" destOrd="0" presId="urn:microsoft.com/office/officeart/2005/8/layout/hierarchy2"/>
    <dgm:cxn modelId="{F1BC7EE7-703F-40A0-9610-F600C697DCB8}" type="presOf" srcId="{759BD220-A221-41DB-8C24-C609E5EDF284}" destId="{08A32E98-3B5A-4BD0-A0FE-A33AC7E6EEAA}" srcOrd="0" destOrd="0" presId="urn:microsoft.com/office/officeart/2005/8/layout/hierarchy2"/>
    <dgm:cxn modelId="{143DCCE9-8AB7-45D8-9ED6-7FAFB65EA230}" type="presOf" srcId="{8AF322FD-55CD-4E88-848C-24C01A77B9B9}" destId="{94B7A647-95BF-493A-B90A-EAF52A031419}" srcOrd="0" destOrd="0" presId="urn:microsoft.com/office/officeart/2005/8/layout/hierarchy2"/>
    <dgm:cxn modelId="{C96CDBE9-5089-4DBB-BE01-517E3DF02FC9}" type="presOf" srcId="{1E2E6ADC-BE5E-49AE-8639-3676DE8031FE}" destId="{388C6ED8-B5A7-4905-99FE-FDB02B004108}" srcOrd="1" destOrd="0" presId="urn:microsoft.com/office/officeart/2005/8/layout/hierarchy2"/>
    <dgm:cxn modelId="{CCD576F0-634A-4AE6-9AB7-81D0AE554F67}" srcId="{7C560C0A-97E9-461F-854E-80596443D75E}" destId="{C71B1879-535B-4963-9959-59008EBBF0EC}" srcOrd="0" destOrd="0" parTransId="{762081D8-521C-4D21-A1FE-157D9E749219}" sibTransId="{CFB10703-72EB-4957-9635-5AC922930538}"/>
    <dgm:cxn modelId="{5FC908F5-3228-4E0A-8BF9-27A4C513E7A8}" type="presOf" srcId="{762081D8-521C-4D21-A1FE-157D9E749219}" destId="{81CFAEED-A388-4B28-8A98-EA630D61880A}" srcOrd="1" destOrd="0" presId="urn:microsoft.com/office/officeart/2005/8/layout/hierarchy2"/>
    <dgm:cxn modelId="{8C1536F9-37D8-4ED5-A638-4BD6C536CA4F}" type="presOf" srcId="{762081D8-521C-4D21-A1FE-157D9E749219}" destId="{D1E003EF-787D-4BA1-A0BB-CCF31E5A6E79}" srcOrd="0" destOrd="0" presId="urn:microsoft.com/office/officeart/2005/8/layout/hierarchy2"/>
    <dgm:cxn modelId="{C831BCFC-40D7-4CEC-B264-707BDAD8659F}" type="presOf" srcId="{7C560C0A-97E9-461F-854E-80596443D75E}" destId="{E94803C5-FB60-4D27-BBEF-ECB14DDC9898}" srcOrd="0" destOrd="0" presId="urn:microsoft.com/office/officeart/2005/8/layout/hierarchy2"/>
    <dgm:cxn modelId="{C7CD78FD-2B1D-4D98-9505-9F8A4170FAFC}" srcId="{7C560C0A-97E9-461F-854E-80596443D75E}" destId="{7C70E682-BE52-40A1-9ABD-584E2B175DF7}" srcOrd="2" destOrd="0" parTransId="{1E2E6ADC-BE5E-49AE-8639-3676DE8031FE}" sibTransId="{9DED0083-EBBA-4AD0-8A00-AA4E6495727E}"/>
    <dgm:cxn modelId="{0A8B7FFF-5564-4204-941F-E0F4311DD7E8}" type="presOf" srcId="{8AF322FD-55CD-4E88-848C-24C01A77B9B9}" destId="{8A79F2D7-C972-460D-8AE9-47EC662AC3AE}" srcOrd="1" destOrd="0" presId="urn:microsoft.com/office/officeart/2005/8/layout/hierarchy2"/>
    <dgm:cxn modelId="{D7B0384E-1818-4925-A544-3F55A3DEF04F}" type="presParOf" srcId="{733B2E6F-B528-4527-B650-80014BF8E36A}" destId="{A9128EDC-9829-41EF-94F4-FD227E1AE0F2}" srcOrd="0" destOrd="0" presId="urn:microsoft.com/office/officeart/2005/8/layout/hierarchy2"/>
    <dgm:cxn modelId="{D6CD7843-42F2-472F-969F-345BDB34B00D}" type="presParOf" srcId="{A9128EDC-9829-41EF-94F4-FD227E1AE0F2}" destId="{AF7B6E57-F250-4E69-B7F8-1D29EB011674}" srcOrd="0" destOrd="0" presId="urn:microsoft.com/office/officeart/2005/8/layout/hierarchy2"/>
    <dgm:cxn modelId="{E3A68BD9-C89C-4933-BC15-BC5FF1F3A2A4}" type="presParOf" srcId="{A9128EDC-9829-41EF-94F4-FD227E1AE0F2}" destId="{F469834D-AAE8-4D72-9E99-6EB90118C4E3}" srcOrd="1" destOrd="0" presId="urn:microsoft.com/office/officeart/2005/8/layout/hierarchy2"/>
    <dgm:cxn modelId="{DCEC7AB9-BE9D-41CA-98A3-47D208921D00}" type="presParOf" srcId="{F469834D-AAE8-4D72-9E99-6EB90118C4E3}" destId="{E7CCDB1C-E14C-4809-A5E9-7D780FC0874B}" srcOrd="0" destOrd="0" presId="urn:microsoft.com/office/officeart/2005/8/layout/hierarchy2"/>
    <dgm:cxn modelId="{2DFAE667-403D-47D5-9D31-C15D4DFA1964}" type="presParOf" srcId="{E7CCDB1C-E14C-4809-A5E9-7D780FC0874B}" destId="{1CB45302-45D9-418C-BB76-84977D74C6CF}" srcOrd="0" destOrd="0" presId="urn:microsoft.com/office/officeart/2005/8/layout/hierarchy2"/>
    <dgm:cxn modelId="{A2027CF3-DD75-4961-A86C-0E2742B095F0}" type="presParOf" srcId="{F469834D-AAE8-4D72-9E99-6EB90118C4E3}" destId="{49A51345-3244-4009-B3CC-AEF8478B36BC}" srcOrd="1" destOrd="0" presId="urn:microsoft.com/office/officeart/2005/8/layout/hierarchy2"/>
    <dgm:cxn modelId="{B65D12C7-BAA5-4259-AC1D-89A3A94E0D5B}" type="presParOf" srcId="{49A51345-3244-4009-B3CC-AEF8478B36BC}" destId="{E94803C5-FB60-4D27-BBEF-ECB14DDC9898}" srcOrd="0" destOrd="0" presId="urn:microsoft.com/office/officeart/2005/8/layout/hierarchy2"/>
    <dgm:cxn modelId="{C7F75818-8991-4E79-82B7-2FB66E5360DE}" type="presParOf" srcId="{49A51345-3244-4009-B3CC-AEF8478B36BC}" destId="{6BBBC369-B297-4A5C-A67D-EEBDB48B55EE}" srcOrd="1" destOrd="0" presId="urn:microsoft.com/office/officeart/2005/8/layout/hierarchy2"/>
    <dgm:cxn modelId="{DB6CEE42-6A46-43A6-B021-9A63794E3AF5}" type="presParOf" srcId="{6BBBC369-B297-4A5C-A67D-EEBDB48B55EE}" destId="{D1E003EF-787D-4BA1-A0BB-CCF31E5A6E79}" srcOrd="0" destOrd="0" presId="urn:microsoft.com/office/officeart/2005/8/layout/hierarchy2"/>
    <dgm:cxn modelId="{31C3E19B-4BC8-40C2-BBA1-4452EE6248AF}" type="presParOf" srcId="{D1E003EF-787D-4BA1-A0BB-CCF31E5A6E79}" destId="{81CFAEED-A388-4B28-8A98-EA630D61880A}" srcOrd="0" destOrd="0" presId="urn:microsoft.com/office/officeart/2005/8/layout/hierarchy2"/>
    <dgm:cxn modelId="{15CB8FB7-8F3D-49FB-9EB3-5533D5EAD853}" type="presParOf" srcId="{6BBBC369-B297-4A5C-A67D-EEBDB48B55EE}" destId="{6AB74643-EA09-4CC8-BC8E-317DA0082DEF}" srcOrd="1" destOrd="0" presId="urn:microsoft.com/office/officeart/2005/8/layout/hierarchy2"/>
    <dgm:cxn modelId="{F85E66ED-D59D-42E9-906E-2B0F9BD6AB5A}" type="presParOf" srcId="{6AB74643-EA09-4CC8-BC8E-317DA0082DEF}" destId="{E0DD39D6-65D9-4037-8248-A4A2D3DC56D0}" srcOrd="0" destOrd="0" presId="urn:microsoft.com/office/officeart/2005/8/layout/hierarchy2"/>
    <dgm:cxn modelId="{6CC143A8-F1BD-4755-ACF5-DF32B0D6490B}" type="presParOf" srcId="{6AB74643-EA09-4CC8-BC8E-317DA0082DEF}" destId="{91ED4474-6662-46A6-AAE0-5F17C035F361}" srcOrd="1" destOrd="0" presId="urn:microsoft.com/office/officeart/2005/8/layout/hierarchy2"/>
    <dgm:cxn modelId="{66B2F219-0C0A-4290-961E-3A8D81501A23}" type="presParOf" srcId="{6BBBC369-B297-4A5C-A67D-EEBDB48B55EE}" destId="{D4D0C079-0179-43EF-B857-6743B0EAEBCB}" srcOrd="2" destOrd="0" presId="urn:microsoft.com/office/officeart/2005/8/layout/hierarchy2"/>
    <dgm:cxn modelId="{DD599257-98ED-4EFC-B2EE-F3B3181B1C66}" type="presParOf" srcId="{D4D0C079-0179-43EF-B857-6743B0EAEBCB}" destId="{874DB882-398C-4589-8823-99BD07128FA4}" srcOrd="0" destOrd="0" presId="urn:microsoft.com/office/officeart/2005/8/layout/hierarchy2"/>
    <dgm:cxn modelId="{4D65E560-D9F1-4374-BB4D-4E2B59B1C520}" type="presParOf" srcId="{6BBBC369-B297-4A5C-A67D-EEBDB48B55EE}" destId="{803ECF9C-5EEE-4728-9942-3D813E012D19}" srcOrd="3" destOrd="0" presId="urn:microsoft.com/office/officeart/2005/8/layout/hierarchy2"/>
    <dgm:cxn modelId="{C63497A8-DD62-46D1-AC91-E46CEA5B6932}" type="presParOf" srcId="{803ECF9C-5EEE-4728-9942-3D813E012D19}" destId="{EC9B690A-4407-4CF1-967B-FB62901312E5}" srcOrd="0" destOrd="0" presId="urn:microsoft.com/office/officeart/2005/8/layout/hierarchy2"/>
    <dgm:cxn modelId="{63BA8150-C414-4F43-91A0-CBE2CC87819F}" type="presParOf" srcId="{803ECF9C-5EEE-4728-9942-3D813E012D19}" destId="{511910DF-8B3E-4966-B095-53C393272513}" srcOrd="1" destOrd="0" presId="urn:microsoft.com/office/officeart/2005/8/layout/hierarchy2"/>
    <dgm:cxn modelId="{456218C2-4A8E-4AEC-8582-2288CAC5801C}" type="presParOf" srcId="{6BBBC369-B297-4A5C-A67D-EEBDB48B55EE}" destId="{414A1E05-9225-458E-BF78-4D39D496D65C}" srcOrd="4" destOrd="0" presId="urn:microsoft.com/office/officeart/2005/8/layout/hierarchy2"/>
    <dgm:cxn modelId="{4B916286-433C-442F-80BB-5BC256664514}" type="presParOf" srcId="{414A1E05-9225-458E-BF78-4D39D496D65C}" destId="{388C6ED8-B5A7-4905-99FE-FDB02B004108}" srcOrd="0" destOrd="0" presId="urn:microsoft.com/office/officeart/2005/8/layout/hierarchy2"/>
    <dgm:cxn modelId="{F27CEA15-261C-4B25-B313-A9CC67330343}" type="presParOf" srcId="{6BBBC369-B297-4A5C-A67D-EEBDB48B55EE}" destId="{B511DF11-6E0D-43D0-9FA3-F0511EDBE9E4}" srcOrd="5" destOrd="0" presId="urn:microsoft.com/office/officeart/2005/8/layout/hierarchy2"/>
    <dgm:cxn modelId="{D28E68E2-E095-4553-B485-708C16016916}" type="presParOf" srcId="{B511DF11-6E0D-43D0-9FA3-F0511EDBE9E4}" destId="{9AA7FE4C-5731-42DD-8D01-C4FDE3D1634F}" srcOrd="0" destOrd="0" presId="urn:microsoft.com/office/officeart/2005/8/layout/hierarchy2"/>
    <dgm:cxn modelId="{EFA388BD-2CD9-48C0-9132-1CA9C558623C}" type="presParOf" srcId="{B511DF11-6E0D-43D0-9FA3-F0511EDBE9E4}" destId="{15130517-3AF2-4BCF-B201-96DBDF4DDA11}" srcOrd="1" destOrd="0" presId="urn:microsoft.com/office/officeart/2005/8/layout/hierarchy2"/>
    <dgm:cxn modelId="{33853167-1A06-4C5F-847E-28E391DC20FC}" type="presParOf" srcId="{6BBBC369-B297-4A5C-A67D-EEBDB48B55EE}" destId="{D8313149-67FE-4465-936A-4F1F2BB1D430}" srcOrd="6" destOrd="0" presId="urn:microsoft.com/office/officeart/2005/8/layout/hierarchy2"/>
    <dgm:cxn modelId="{7837E3D5-9CFB-443C-9D4A-C0CE5009BFE3}" type="presParOf" srcId="{D8313149-67FE-4465-936A-4F1F2BB1D430}" destId="{2BCBA449-0AD8-46AE-AD5F-331222109248}" srcOrd="0" destOrd="0" presId="urn:microsoft.com/office/officeart/2005/8/layout/hierarchy2"/>
    <dgm:cxn modelId="{546871F7-F7AD-4201-B767-44D8ED11DBE0}" type="presParOf" srcId="{6BBBC369-B297-4A5C-A67D-EEBDB48B55EE}" destId="{75D8E991-B29F-418F-8F4C-B437929A0D8A}" srcOrd="7" destOrd="0" presId="urn:microsoft.com/office/officeart/2005/8/layout/hierarchy2"/>
    <dgm:cxn modelId="{1C7056C8-8D5B-44F3-B1E9-3B8CA8A16CAD}" type="presParOf" srcId="{75D8E991-B29F-418F-8F4C-B437929A0D8A}" destId="{1541AA08-4C2B-4E5C-B113-473731FECD45}" srcOrd="0" destOrd="0" presId="urn:microsoft.com/office/officeart/2005/8/layout/hierarchy2"/>
    <dgm:cxn modelId="{AE19E710-A2FC-4B0E-9DA0-6CD46D562728}" type="presParOf" srcId="{75D8E991-B29F-418F-8F4C-B437929A0D8A}" destId="{3241C377-D996-4AD5-BF0D-D98AB6430B0D}" srcOrd="1" destOrd="0" presId="urn:microsoft.com/office/officeart/2005/8/layout/hierarchy2"/>
    <dgm:cxn modelId="{F06E9801-B256-4A92-B4EE-A9D8007E9393}" type="presParOf" srcId="{F469834D-AAE8-4D72-9E99-6EB90118C4E3}" destId="{74622235-9D1F-4826-AF7D-F3CEFDB8EB1C}" srcOrd="2" destOrd="0" presId="urn:microsoft.com/office/officeart/2005/8/layout/hierarchy2"/>
    <dgm:cxn modelId="{4CB00D96-8A89-43AE-8033-C0AE618413C6}" type="presParOf" srcId="{74622235-9D1F-4826-AF7D-F3CEFDB8EB1C}" destId="{7947044F-FC43-435E-AEAB-AE34A017339C}" srcOrd="0" destOrd="0" presId="urn:microsoft.com/office/officeart/2005/8/layout/hierarchy2"/>
    <dgm:cxn modelId="{03915822-C902-41C5-B08B-2EE0980343ED}" type="presParOf" srcId="{F469834D-AAE8-4D72-9E99-6EB90118C4E3}" destId="{73BB61B6-F103-4EE6-8A2A-BF89B8D53E5B}" srcOrd="3" destOrd="0" presId="urn:microsoft.com/office/officeart/2005/8/layout/hierarchy2"/>
    <dgm:cxn modelId="{76F3CEC7-EBE1-4188-A38D-7F7B2061110D}" type="presParOf" srcId="{73BB61B6-F103-4EE6-8A2A-BF89B8D53E5B}" destId="{08A32E98-3B5A-4BD0-A0FE-A33AC7E6EEAA}" srcOrd="0" destOrd="0" presId="urn:microsoft.com/office/officeart/2005/8/layout/hierarchy2"/>
    <dgm:cxn modelId="{FC6E3C31-90A7-46F2-BC6C-E6BA84268838}" type="presParOf" srcId="{73BB61B6-F103-4EE6-8A2A-BF89B8D53E5B}" destId="{77433A4A-24C1-426E-B845-D3339C53D301}" srcOrd="1" destOrd="0" presId="urn:microsoft.com/office/officeart/2005/8/layout/hierarchy2"/>
    <dgm:cxn modelId="{ACAE6AE7-DCE4-4FFA-B2FE-4C579E0794BE}" type="presParOf" srcId="{F469834D-AAE8-4D72-9E99-6EB90118C4E3}" destId="{B85B465A-C12B-4B4A-9E93-2443E75F3939}" srcOrd="4" destOrd="0" presId="urn:microsoft.com/office/officeart/2005/8/layout/hierarchy2"/>
    <dgm:cxn modelId="{DB3C16CF-44B4-471F-A5BF-A783BF86E834}" type="presParOf" srcId="{B85B465A-C12B-4B4A-9E93-2443E75F3939}" destId="{03352BC6-E9FF-4478-A492-7649A5718A3A}" srcOrd="0" destOrd="0" presId="urn:microsoft.com/office/officeart/2005/8/layout/hierarchy2"/>
    <dgm:cxn modelId="{D7FB9B5A-CB28-491F-92E9-7B8486FCC6D9}" type="presParOf" srcId="{F469834D-AAE8-4D72-9E99-6EB90118C4E3}" destId="{266C9735-FDF5-4410-8B5A-016B51BF3E72}" srcOrd="5" destOrd="0" presId="urn:microsoft.com/office/officeart/2005/8/layout/hierarchy2"/>
    <dgm:cxn modelId="{4877E124-6416-41A8-A6C9-96516977555C}" type="presParOf" srcId="{266C9735-FDF5-4410-8B5A-016B51BF3E72}" destId="{70657D7F-E8E3-4271-993B-58607825F297}" srcOrd="0" destOrd="0" presId="urn:microsoft.com/office/officeart/2005/8/layout/hierarchy2"/>
    <dgm:cxn modelId="{88D725C7-1AF9-4BE8-B4C8-2D4A1E8B212D}" type="presParOf" srcId="{266C9735-FDF5-4410-8B5A-016B51BF3E72}" destId="{75B8CD16-8F72-4D31-991D-EEF29B9A474F}" srcOrd="1" destOrd="0" presId="urn:microsoft.com/office/officeart/2005/8/layout/hierarchy2"/>
    <dgm:cxn modelId="{EF85E6C9-E933-4DD7-8804-BC03BEB142B6}" type="presParOf" srcId="{F469834D-AAE8-4D72-9E99-6EB90118C4E3}" destId="{94B7A647-95BF-493A-B90A-EAF52A031419}" srcOrd="6" destOrd="0" presId="urn:microsoft.com/office/officeart/2005/8/layout/hierarchy2"/>
    <dgm:cxn modelId="{28AB9B5B-D71C-4495-BD71-75E0A153166E}" type="presParOf" srcId="{94B7A647-95BF-493A-B90A-EAF52A031419}" destId="{8A79F2D7-C972-460D-8AE9-47EC662AC3AE}" srcOrd="0" destOrd="0" presId="urn:microsoft.com/office/officeart/2005/8/layout/hierarchy2"/>
    <dgm:cxn modelId="{7EDCF04E-1FA7-4462-BCD1-B598C006BE8A}" type="presParOf" srcId="{F469834D-AAE8-4D72-9E99-6EB90118C4E3}" destId="{02888C7E-8A87-40C6-A10F-D61D21216986}" srcOrd="7" destOrd="0" presId="urn:microsoft.com/office/officeart/2005/8/layout/hierarchy2"/>
    <dgm:cxn modelId="{4EF0229B-BC62-44BC-BA08-5D8A9490FCE1}" type="presParOf" srcId="{02888C7E-8A87-40C6-A10F-D61D21216986}" destId="{29160FA5-E900-4D85-92E6-53957D975523}" srcOrd="0" destOrd="0" presId="urn:microsoft.com/office/officeart/2005/8/layout/hierarchy2"/>
    <dgm:cxn modelId="{484E6E19-8877-48DE-ABED-67CA410BF32D}" type="presParOf" srcId="{02888C7E-8A87-40C6-A10F-D61D21216986}" destId="{02B3AFDC-696F-4F2C-B72C-C4B32CD11A1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B6E57-F250-4E69-B7F8-1D29EB011674}">
      <dsp:nvSpPr>
        <dsp:cNvPr id="0" name=""/>
        <dsp:cNvSpPr/>
      </dsp:nvSpPr>
      <dsp:spPr>
        <a:xfrm>
          <a:off x="1328754" y="1656034"/>
          <a:ext cx="1799996" cy="508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noProof="0" dirty="0"/>
            <a:t>Reduction of SFR cost</a:t>
          </a:r>
        </a:p>
      </dsp:txBody>
      <dsp:txXfrm>
        <a:off x="1328754" y="1656034"/>
        <a:ext cx="1799996" cy="508246"/>
      </dsp:txXfrm>
    </dsp:sp>
    <dsp:sp modelId="{E7CCDB1C-E14C-4809-A5E9-7D780FC0874B}">
      <dsp:nvSpPr>
        <dsp:cNvPr id="0" name=""/>
        <dsp:cNvSpPr/>
      </dsp:nvSpPr>
      <dsp:spPr>
        <a:xfrm rot="16997168">
          <a:off x="2820690" y="1506314"/>
          <a:ext cx="799963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799963" y="145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noProof="0" dirty="0"/>
        </a:p>
      </dsp:txBody>
      <dsp:txXfrm>
        <a:off x="3200673" y="1500882"/>
        <a:ext cx="39998" cy="39998"/>
      </dsp:txXfrm>
    </dsp:sp>
    <dsp:sp modelId="{E94803C5-FB60-4D27-BBEF-ECB14DDC9898}">
      <dsp:nvSpPr>
        <dsp:cNvPr id="0" name=""/>
        <dsp:cNvSpPr/>
      </dsp:nvSpPr>
      <dsp:spPr>
        <a:xfrm>
          <a:off x="3312593" y="877482"/>
          <a:ext cx="1799996" cy="5082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noProof="0" dirty="0"/>
            <a:t>Reduction of the vessel size</a:t>
          </a:r>
        </a:p>
      </dsp:txBody>
      <dsp:txXfrm>
        <a:off x="3312593" y="877482"/>
        <a:ext cx="1799996" cy="508246"/>
      </dsp:txXfrm>
    </dsp:sp>
    <dsp:sp modelId="{D1E003EF-787D-4BA1-A0BB-CCF31E5A6E79}">
      <dsp:nvSpPr>
        <dsp:cNvPr id="0" name=""/>
        <dsp:cNvSpPr/>
      </dsp:nvSpPr>
      <dsp:spPr>
        <a:xfrm rot="18685482">
          <a:off x="5014436" y="899526"/>
          <a:ext cx="58016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580166" y="14567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noProof="0" dirty="0"/>
        </a:p>
      </dsp:txBody>
      <dsp:txXfrm>
        <a:off x="5290015" y="899589"/>
        <a:ext cx="29008" cy="29008"/>
      </dsp:txXfrm>
    </dsp:sp>
    <dsp:sp modelId="{E0DD39D6-65D9-4037-8248-A4A2D3DC56D0}">
      <dsp:nvSpPr>
        <dsp:cNvPr id="0" name=""/>
        <dsp:cNvSpPr/>
      </dsp:nvSpPr>
      <dsp:spPr>
        <a:xfrm>
          <a:off x="5496448" y="442458"/>
          <a:ext cx="1799996" cy="50824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 noProof="0" dirty="0"/>
            <a:t>Reduction of the core size</a:t>
          </a:r>
        </a:p>
      </dsp:txBody>
      <dsp:txXfrm>
        <a:off x="5496448" y="442458"/>
        <a:ext cx="1799996" cy="508246"/>
      </dsp:txXfrm>
    </dsp:sp>
    <dsp:sp modelId="{D4D0C079-0179-43EF-B857-6743B0EAEBCB}">
      <dsp:nvSpPr>
        <dsp:cNvPr id="0" name=""/>
        <dsp:cNvSpPr/>
      </dsp:nvSpPr>
      <dsp:spPr>
        <a:xfrm rot="1050114">
          <a:off x="5103273" y="1177559"/>
          <a:ext cx="402490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402490" y="14567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noProof="0" dirty="0"/>
        </a:p>
      </dsp:txBody>
      <dsp:txXfrm>
        <a:off x="5294456" y="1182065"/>
        <a:ext cx="20124" cy="20124"/>
      </dsp:txXfrm>
    </dsp:sp>
    <dsp:sp modelId="{EC9B690A-4407-4CF1-967B-FB62901312E5}">
      <dsp:nvSpPr>
        <dsp:cNvPr id="0" name=""/>
        <dsp:cNvSpPr/>
      </dsp:nvSpPr>
      <dsp:spPr>
        <a:xfrm>
          <a:off x="5496448" y="998526"/>
          <a:ext cx="1799996" cy="50824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noProof="0" dirty="0"/>
            <a:t>Reduction of the size of the neutron protection</a:t>
          </a:r>
        </a:p>
      </dsp:txBody>
      <dsp:txXfrm>
        <a:off x="5496448" y="998526"/>
        <a:ext cx="1799996" cy="508246"/>
      </dsp:txXfrm>
    </dsp:sp>
    <dsp:sp modelId="{414A1E05-9225-458E-BF78-4D39D496D65C}">
      <dsp:nvSpPr>
        <dsp:cNvPr id="0" name=""/>
        <dsp:cNvSpPr/>
      </dsp:nvSpPr>
      <dsp:spPr>
        <a:xfrm rot="3687036">
          <a:off x="4902923" y="1469801"/>
          <a:ext cx="803191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803191" y="14567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noProof="0" dirty="0"/>
        </a:p>
      </dsp:txBody>
      <dsp:txXfrm>
        <a:off x="5284439" y="1464289"/>
        <a:ext cx="40159" cy="40159"/>
      </dsp:txXfrm>
    </dsp:sp>
    <dsp:sp modelId="{9AA7FE4C-5731-42DD-8D01-C4FDE3D1634F}">
      <dsp:nvSpPr>
        <dsp:cNvPr id="0" name=""/>
        <dsp:cNvSpPr/>
      </dsp:nvSpPr>
      <dsp:spPr>
        <a:xfrm>
          <a:off x="5496448" y="1583010"/>
          <a:ext cx="1799996" cy="50824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noProof="0" dirty="0"/>
            <a:t>Reduction of the pump size</a:t>
          </a:r>
        </a:p>
      </dsp:txBody>
      <dsp:txXfrm>
        <a:off x="5496448" y="1583010"/>
        <a:ext cx="1799996" cy="508246"/>
      </dsp:txXfrm>
    </dsp:sp>
    <dsp:sp modelId="{D8313149-67FE-4465-936A-4F1F2BB1D430}">
      <dsp:nvSpPr>
        <dsp:cNvPr id="0" name=""/>
        <dsp:cNvSpPr/>
      </dsp:nvSpPr>
      <dsp:spPr>
        <a:xfrm rot="4405740">
          <a:off x="4631563" y="1762043"/>
          <a:ext cx="1345910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345910" y="14567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noProof="0" dirty="0"/>
        </a:p>
      </dsp:txBody>
      <dsp:txXfrm>
        <a:off x="5270871" y="1742963"/>
        <a:ext cx="67295" cy="67295"/>
      </dsp:txXfrm>
    </dsp:sp>
    <dsp:sp modelId="{1541AA08-4C2B-4E5C-B113-473731FECD45}">
      <dsp:nvSpPr>
        <dsp:cNvPr id="0" name=""/>
        <dsp:cNvSpPr/>
      </dsp:nvSpPr>
      <dsp:spPr>
        <a:xfrm>
          <a:off x="5496448" y="2167493"/>
          <a:ext cx="1799996" cy="50824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noProof="0" dirty="0"/>
            <a:t>Etc.</a:t>
          </a:r>
        </a:p>
      </dsp:txBody>
      <dsp:txXfrm>
        <a:off x="5496448" y="2167493"/>
        <a:ext cx="1799996" cy="508246"/>
      </dsp:txXfrm>
    </dsp:sp>
    <dsp:sp modelId="{74622235-9D1F-4826-AF7D-F3CEFDB8EB1C}">
      <dsp:nvSpPr>
        <dsp:cNvPr id="0" name=""/>
        <dsp:cNvSpPr/>
      </dsp:nvSpPr>
      <dsp:spPr>
        <a:xfrm rot="18807001">
          <a:off x="3087011" y="1798555"/>
          <a:ext cx="267321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267321" y="14567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noProof="0" dirty="0"/>
        </a:p>
      </dsp:txBody>
      <dsp:txXfrm>
        <a:off x="3213989" y="1806440"/>
        <a:ext cx="13366" cy="13366"/>
      </dsp:txXfrm>
    </dsp:sp>
    <dsp:sp modelId="{08A32E98-3B5A-4BD0-A0FE-A33AC7E6EEAA}">
      <dsp:nvSpPr>
        <dsp:cNvPr id="0" name=""/>
        <dsp:cNvSpPr/>
      </dsp:nvSpPr>
      <dsp:spPr>
        <a:xfrm>
          <a:off x="3312593" y="1461966"/>
          <a:ext cx="1799996" cy="508246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noProof="0" dirty="0"/>
            <a:t>Increase of the power density</a:t>
          </a:r>
        </a:p>
      </dsp:txBody>
      <dsp:txXfrm>
        <a:off x="3312593" y="1461966"/>
        <a:ext cx="1799996" cy="508246"/>
      </dsp:txXfrm>
    </dsp:sp>
    <dsp:sp modelId="{B85B465A-C12B-4B4A-9E93-2443E75F3939}">
      <dsp:nvSpPr>
        <dsp:cNvPr id="0" name=""/>
        <dsp:cNvSpPr/>
      </dsp:nvSpPr>
      <dsp:spPr>
        <a:xfrm rot="3887079">
          <a:off x="3004905" y="2090797"/>
          <a:ext cx="431534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431534" y="14567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noProof="0" dirty="0"/>
        </a:p>
      </dsp:txBody>
      <dsp:txXfrm>
        <a:off x="3209884" y="2094577"/>
        <a:ext cx="21576" cy="21576"/>
      </dsp:txXfrm>
    </dsp:sp>
    <dsp:sp modelId="{70657D7F-E8E3-4271-993B-58607825F297}">
      <dsp:nvSpPr>
        <dsp:cNvPr id="0" name=""/>
        <dsp:cNvSpPr/>
      </dsp:nvSpPr>
      <dsp:spPr>
        <a:xfrm>
          <a:off x="3312593" y="2046449"/>
          <a:ext cx="1799996" cy="50824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Concept of short secondary loops</a:t>
          </a:r>
          <a:endParaRPr lang="en-GB" sz="1100" kern="1200" noProof="0" dirty="0"/>
        </a:p>
      </dsp:txBody>
      <dsp:txXfrm>
        <a:off x="3312593" y="2046449"/>
        <a:ext cx="1799996" cy="508246"/>
      </dsp:txXfrm>
    </dsp:sp>
    <dsp:sp modelId="{94B7A647-95BF-493A-B90A-EAF52A031419}">
      <dsp:nvSpPr>
        <dsp:cNvPr id="0" name=""/>
        <dsp:cNvSpPr/>
      </dsp:nvSpPr>
      <dsp:spPr>
        <a:xfrm rot="4759246">
          <a:off x="2724631" y="2383039"/>
          <a:ext cx="992081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92081" y="14567"/>
              </a:lnTo>
            </a:path>
          </a:pathLst>
        </a:custGeom>
        <a:noFill/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noProof="0" dirty="0"/>
        </a:p>
      </dsp:txBody>
      <dsp:txXfrm>
        <a:off x="3195870" y="2372805"/>
        <a:ext cx="49604" cy="49604"/>
      </dsp:txXfrm>
    </dsp:sp>
    <dsp:sp modelId="{29160FA5-E900-4D85-92E6-53957D975523}">
      <dsp:nvSpPr>
        <dsp:cNvPr id="0" name=""/>
        <dsp:cNvSpPr/>
      </dsp:nvSpPr>
      <dsp:spPr>
        <a:xfrm>
          <a:off x="3312593" y="2630933"/>
          <a:ext cx="1799996" cy="508246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noProof="0" dirty="0"/>
            <a:t>Etc.</a:t>
          </a:r>
        </a:p>
      </dsp:txBody>
      <dsp:txXfrm>
        <a:off x="3312593" y="2630933"/>
        <a:ext cx="1799996" cy="508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C6FFB-FB79-47D1-B5D0-05648DC55AD5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EE165-B28E-43DD-AD9B-C38514D778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4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EE165-B28E-43DD-AD9B-C38514D778C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94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F4219B-9DC4-4278-A62E-BFC3D9B29432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8849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 1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2785" y="1844824"/>
            <a:ext cx="5026619" cy="1728192"/>
          </a:xfrm>
        </p:spPr>
        <p:txBody>
          <a:bodyPr lIns="36000" tIns="0" rIns="36000" bIns="0" anchor="t" anchorCtr="0">
            <a:noAutofit/>
          </a:bodyPr>
          <a:lstStyle>
            <a:lvl1pPr algn="l">
              <a:spcBef>
                <a:spcPts val="0"/>
              </a:spcBef>
              <a:defRPr sz="3400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2785" y="4509120"/>
            <a:ext cx="5026619" cy="576064"/>
          </a:xfrm>
        </p:spPr>
        <p:txBody>
          <a:bodyPr lIns="36000" tIns="0" rIns="3600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102785" y="5144676"/>
            <a:ext cx="5026619" cy="288007"/>
          </a:xfrm>
        </p:spPr>
        <p:txBody>
          <a:bodyPr wrap="none" lIns="36000" tIns="0" rIns="3600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logo_EDF_sommai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2" y="6291274"/>
            <a:ext cx="82973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texte 7"/>
          <p:cNvSpPr>
            <a:spLocks noGrp="1"/>
          </p:cNvSpPr>
          <p:nvPr>
            <p:ph type="body" sz="quarter" idx="10" hasCustomPrompt="1"/>
          </p:nvPr>
        </p:nvSpPr>
        <p:spPr>
          <a:xfrm>
            <a:off x="1295400" y="2060849"/>
            <a:ext cx="9601200" cy="323974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9000" b="1">
                <a:solidFill>
                  <a:schemeClr val="accent6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Tx/>
              <a:buNone/>
              <a:defRPr/>
            </a:lvl2pPr>
            <a:lvl3pPr marL="0" indent="0">
              <a:spcBef>
                <a:spcPts val="0"/>
              </a:spcBef>
              <a:buFontTx/>
              <a:buNone/>
              <a:defRPr/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fr-FR"/>
              <a:t>Texte de clôture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79A3-CA42-406C-B6AB-126C737CD1D2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446B-9C9B-4860-BD94-9495820C9B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57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79A3-CA42-406C-B6AB-126C737CD1D2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446B-9C9B-4860-BD94-9495820C9B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06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 2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2784" y="2276872"/>
            <a:ext cx="4705184" cy="1728192"/>
          </a:xfrm>
        </p:spPr>
        <p:txBody>
          <a:bodyPr lIns="36000" tIns="0" rIns="36000" bIns="0" anchor="t" anchorCtr="0">
            <a:noAutofit/>
          </a:bodyPr>
          <a:lstStyle>
            <a:lvl1pPr algn="l">
              <a:spcBef>
                <a:spcPts val="0"/>
              </a:spcBef>
              <a:defRPr sz="3100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2435" y="4509120"/>
            <a:ext cx="5036968" cy="576064"/>
          </a:xfrm>
        </p:spPr>
        <p:txBody>
          <a:bodyPr lIns="36000" tIns="0" rIns="3600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092435" y="5144676"/>
            <a:ext cx="5036968" cy="288007"/>
          </a:xfrm>
        </p:spPr>
        <p:txBody>
          <a:bodyPr wrap="none" lIns="36000" tIns="0" rIns="3600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0354" y="922710"/>
            <a:ext cx="11137900" cy="850107"/>
          </a:xfrm>
        </p:spPr>
        <p:txBody>
          <a:bodyPr/>
          <a:lstStyle>
            <a:lvl1pPr>
              <a:defRPr sz="3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527054" y="2060576"/>
            <a:ext cx="11137900" cy="4032251"/>
          </a:xfrm>
        </p:spPr>
        <p:txBody>
          <a:bodyPr/>
          <a:lstStyle>
            <a:lvl1pPr marL="358758" indent="-358758">
              <a:buSzPct val="125000"/>
              <a:buFont typeface="+mj-lt"/>
              <a:buAutoNum type="arabicPeriod"/>
              <a:defRPr sz="1300" cap="all" baseline="0"/>
            </a:lvl1pPr>
            <a:lvl2pPr marL="359982" indent="0">
              <a:spcBef>
                <a:spcPts val="0"/>
              </a:spcBef>
              <a:buClr>
                <a:schemeClr val="bg1"/>
              </a:buClr>
              <a:buSzPct val="25000"/>
              <a:buFontTx/>
              <a:buNone/>
              <a:defRPr sz="1300" cap="all" baseline="0"/>
            </a:lvl2pPr>
            <a:lvl3pPr marL="359982" indent="0">
              <a:spcBef>
                <a:spcPts val="0"/>
              </a:spcBef>
              <a:buFontTx/>
              <a:buNone/>
              <a:defRPr sz="1300" cap="all" baseline="0"/>
            </a:lvl3pPr>
            <a:lvl4pPr marL="359982" indent="0">
              <a:spcBef>
                <a:spcPts val="0"/>
              </a:spcBef>
              <a:buFontTx/>
              <a:buNone/>
              <a:defRPr sz="1300" cap="all" baseline="0"/>
            </a:lvl4pPr>
            <a:lvl5pPr marL="359982" indent="0">
              <a:spcBef>
                <a:spcPts val="0"/>
              </a:spcBef>
              <a:buFontTx/>
              <a:buNone/>
              <a:defRPr sz="1300" cap="all" baseline="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053" y="1557338"/>
            <a:ext cx="11137899" cy="4568827"/>
          </a:xfrm>
        </p:spPr>
        <p:txBody>
          <a:bodyPr/>
          <a:lstStyle>
            <a:lvl1pPr marL="0" indent="0">
              <a:buClr>
                <a:schemeClr val="bg1"/>
              </a:buClr>
              <a:buSzPct val="25000"/>
              <a:buFontTx/>
              <a:buNone/>
              <a:defRPr sz="22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058" y="1268415"/>
            <a:ext cx="5088897" cy="48577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2"/>
          </p:nvPr>
        </p:nvSpPr>
        <p:spPr>
          <a:xfrm>
            <a:off x="6576062" y="1268418"/>
            <a:ext cx="5088897" cy="45368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6576062" y="5876933"/>
            <a:ext cx="5088897" cy="180425"/>
          </a:xfrm>
        </p:spPr>
        <p:txBody>
          <a:bodyPr tIns="36000" bIns="36000">
            <a:spAutoFit/>
          </a:bodyPr>
          <a:lstStyle>
            <a:lvl1pPr marL="0" indent="0" algn="r">
              <a:spcBef>
                <a:spcPts val="0"/>
              </a:spcBef>
              <a:buFontTx/>
              <a:buNone/>
              <a:defRPr sz="700" b="0" baseline="0"/>
            </a:lvl1pPr>
            <a:lvl2pPr marL="0" indent="0" algn="r">
              <a:spcBef>
                <a:spcPts val="0"/>
              </a:spcBef>
              <a:buFontTx/>
              <a:buNone/>
              <a:defRPr sz="600"/>
            </a:lvl2pPr>
            <a:lvl3pPr marL="0" indent="0" algn="r">
              <a:spcBef>
                <a:spcPts val="0"/>
              </a:spcBef>
              <a:buFontTx/>
              <a:buNone/>
              <a:defRPr sz="600"/>
            </a:lvl3pPr>
            <a:lvl4pPr marL="0" indent="0" algn="r">
              <a:spcBef>
                <a:spcPts val="0"/>
              </a:spcBef>
              <a:buFontTx/>
              <a:buNone/>
              <a:defRPr sz="600"/>
            </a:lvl4pPr>
            <a:lvl5pPr marL="0" indent="0" algn="r">
              <a:spcBef>
                <a:spcPts val="0"/>
              </a:spcBef>
              <a:buFontTx/>
              <a:buNone/>
              <a:defRPr sz="600"/>
            </a:lvl5pPr>
          </a:lstStyle>
          <a:p>
            <a:pPr lvl="0"/>
            <a:r>
              <a:rPr lang="fr-FR"/>
              <a:t>Copyright ou crédit photo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encad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058" y="1268415"/>
            <a:ext cx="5568951" cy="48577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8113193" y="1268421"/>
            <a:ext cx="3551767" cy="4824883"/>
          </a:xfrm>
          <a:solidFill>
            <a:schemeClr val="accent6"/>
          </a:solidFill>
        </p:spPr>
        <p:txBody>
          <a:bodyPr lIns="72000" tIns="72000" rIns="72000" bIns="72000"/>
          <a:lstStyle>
            <a:lvl1pPr marL="0" indent="0" algn="ctr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Tx/>
              <a:buNone/>
              <a:defRPr sz="1200" b="0" cap="all" baseline="0">
                <a:solidFill>
                  <a:schemeClr val="bg1"/>
                </a:solidFill>
              </a:defRPr>
            </a:lvl1pPr>
            <a:lvl2pPr marL="107995" indent="-107995">
              <a:buClr>
                <a:schemeClr val="bg1"/>
              </a:buClr>
              <a:buFont typeface="Wingdings" pitchFamily="2" charset="2"/>
              <a:buChar char="n"/>
              <a:defRPr sz="1200">
                <a:solidFill>
                  <a:schemeClr val="bg1"/>
                </a:solidFill>
              </a:defRPr>
            </a:lvl2pPr>
            <a:lvl3pPr marL="215989" indent="-107995"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 marL="538136" indent="-174617">
              <a:defRPr sz="1000">
                <a:solidFill>
                  <a:schemeClr val="bg1"/>
                </a:solidFill>
              </a:defRPr>
            </a:lvl4pPr>
            <a:lvl5pPr marL="714339" indent="-176205"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11"/>
          </p:nvPr>
        </p:nvSpPr>
        <p:spPr>
          <a:xfrm>
            <a:off x="1295400" y="1557338"/>
            <a:ext cx="9601200" cy="4319587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ableau 6"/>
          <p:cNvSpPr>
            <a:spLocks noGrp="1"/>
          </p:cNvSpPr>
          <p:nvPr>
            <p:ph type="tbl" sz="quarter" idx="11"/>
          </p:nvPr>
        </p:nvSpPr>
        <p:spPr>
          <a:xfrm>
            <a:off x="1295400" y="1557338"/>
            <a:ext cx="9601200" cy="4319587"/>
          </a:xfrm>
        </p:spPr>
        <p:txBody>
          <a:bodyPr/>
          <a:lstStyle/>
          <a:p>
            <a:r>
              <a:rPr lang="fr-FR"/>
              <a:t>Cliquez sur l'icône pour ajouter un tableau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7054" y="274638"/>
            <a:ext cx="11137900" cy="850107"/>
          </a:xfrm>
          <a:prstGeom prst="rect">
            <a:avLst/>
          </a:prstGeom>
        </p:spPr>
        <p:txBody>
          <a:bodyPr vert="horz" lIns="36000" tIns="0" rIns="36000" bIns="0" rtlCol="0" anchor="t" anchorCtr="0">
            <a:no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7054" y="1268415"/>
            <a:ext cx="11137900" cy="4857751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96000" y="6381328"/>
            <a:ext cx="5184576" cy="153888"/>
          </a:xfrm>
          <a:prstGeom prst="rect">
            <a:avLst/>
          </a:prstGeom>
        </p:spPr>
        <p:txBody>
          <a:bodyPr vert="horz" wrap="none" lIns="36000" tIns="0" rIns="36000" bIns="0" rtlCol="0" anchor="ctr" anchorCtr="0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pic>
        <p:nvPicPr>
          <p:cNvPr id="7" name="Picture 8" descr="logo_EDF_sommair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7052" y="6291274"/>
            <a:ext cx="82973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 userDrawn="1"/>
        </p:nvSpPr>
        <p:spPr>
          <a:xfrm>
            <a:off x="11280576" y="6381328"/>
            <a:ext cx="371380" cy="153888"/>
          </a:xfrm>
          <a:prstGeom prst="rect">
            <a:avLst/>
          </a:prstGeom>
          <a:noFill/>
        </p:spPr>
        <p:txBody>
          <a:bodyPr wrap="none" lIns="36000" tIns="0" rIns="0" bIns="0" rtlCol="0" anchor="ctr" anchorCtr="0">
            <a:spAutoFit/>
          </a:bodyPr>
          <a:lstStyle/>
          <a:p>
            <a:r>
              <a:rPr lang="fr-FR" sz="1000"/>
              <a:t>|  </a:t>
            </a:r>
            <a:fld id="{A4A6FBFB-9464-423D-8908-BCA7DB9DC592}" type="slidenum">
              <a:rPr lang="fr-FR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‹N°›</a:t>
            </a:fld>
            <a:endParaRPr lang="fr-FR" sz="1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7" r:id="rId4"/>
    <p:sldLayoutId id="2147483650" r:id="rId5"/>
    <p:sldLayoutId id="2147483656" r:id="rId6"/>
    <p:sldLayoutId id="2147483659" r:id="rId7"/>
    <p:sldLayoutId id="2147483658" r:id="rId8"/>
    <p:sldLayoutId id="2147483660" r:id="rId9"/>
    <p:sldLayoutId id="2147483655" r:id="rId10"/>
    <p:sldLayoutId id="2147483653" r:id="rId11"/>
    <p:sldLayoutId id="2147483661" r:id="rId12"/>
    <p:sldLayoutId id="2147483662" r:id="rId13"/>
  </p:sldLayoutIdLst>
  <p:hf sldNum="0" hdr="0" ftr="0"/>
  <p:txStyles>
    <p:titleStyle>
      <a:lvl1pPr marL="0" indent="0" algn="l" defTabSz="914354" rtl="0" eaLnBrk="1" latinLnBrk="0" hangingPunct="1">
        <a:spcBef>
          <a:spcPts val="0"/>
        </a:spcBef>
        <a:buNone/>
        <a:defRPr sz="2800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79380" indent="-179380" algn="l" defTabSz="914354" rtl="0" eaLnBrk="1" latinLnBrk="0" hangingPunct="1">
        <a:spcBef>
          <a:spcPts val="1800"/>
        </a:spcBef>
        <a:buClr>
          <a:schemeClr val="accent6"/>
        </a:buClr>
        <a:buFont typeface="Wingdings" pitchFamily="2" charset="2"/>
        <a:buChar char="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59982" indent="-179992" algn="l" defTabSz="914354" rtl="0" eaLnBrk="1" latinLnBrk="0" hangingPunct="1">
        <a:spcBef>
          <a:spcPts val="600"/>
        </a:spcBef>
        <a:buClr>
          <a:schemeClr val="accent6"/>
        </a:buClr>
        <a:buSzPct val="5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73" indent="-179992" algn="l" defTabSz="914354" rtl="0" eaLnBrk="1" latinLnBrk="0" hangingPunct="1">
        <a:spcBef>
          <a:spcPts val="3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965" indent="-143992" algn="l" defTabSz="914354" rtl="0" eaLnBrk="1" latinLnBrk="0" hangingPunct="1">
        <a:spcBef>
          <a:spcPts val="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57" indent="-107995" algn="l" defTabSz="914354" rtl="0" eaLnBrk="1" latinLnBrk="0" hangingPunct="1">
        <a:spcBef>
          <a:spcPts val="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135560" y="2180972"/>
            <a:ext cx="7920880" cy="1728192"/>
          </a:xfrm>
        </p:spPr>
        <p:txBody>
          <a:bodyPr/>
          <a:lstStyle/>
          <a:p>
            <a:pPr algn="ctr"/>
            <a:r>
              <a:rPr lang="en-GB" sz="2400" dirty="0"/>
              <a:t>Evaluation of an increase of the power density for the French commercial Sodium Fast Reactor and optimization study  at 1100 MWe with the SDDS tool</a:t>
            </a:r>
            <a:br>
              <a:rPr lang="fr-FR" sz="2800" dirty="0"/>
            </a:br>
            <a:endParaRPr lang="en-GB" sz="1800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2351088" y="4073912"/>
            <a:ext cx="7705352" cy="1011271"/>
          </a:xfrm>
        </p:spPr>
        <p:txBody>
          <a:bodyPr/>
          <a:lstStyle/>
          <a:p>
            <a:pPr algn="ctr"/>
            <a:endParaRPr lang="fr-FR" dirty="0"/>
          </a:p>
          <a:p>
            <a:pPr algn="ctr"/>
            <a:r>
              <a:rPr lang="fr-FR" u="sng" dirty="0"/>
              <a:t>D GÉRARDIN</a:t>
            </a:r>
            <a:r>
              <a:rPr lang="fr-FR" dirty="0"/>
              <a:t>, S. POUMEROULY, L. ANDRIOLO</a:t>
            </a:r>
            <a:br>
              <a:rPr lang="fr-FR" dirty="0"/>
            </a:br>
            <a:r>
              <a:rPr lang="fr-FR" dirty="0"/>
              <a:t>EDF-R&amp;D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767408" y="5877272"/>
            <a:ext cx="10657183" cy="372575"/>
          </a:xfrm>
        </p:spPr>
        <p:txBody>
          <a:bodyPr/>
          <a:lstStyle/>
          <a:p>
            <a:pPr algn="ctr"/>
            <a:r>
              <a:rPr lang="en-US" dirty="0"/>
              <a:t>International Conference on Fast Reactors and Related Fuel Cycles: Sustainable Energy for the Future </a:t>
            </a:r>
          </a:p>
          <a:p>
            <a:pPr algn="ctr"/>
            <a:r>
              <a:rPr lang="en-US" dirty="0"/>
              <a:t>19-22 April 2022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-2268760" y="1"/>
            <a:ext cx="2088232" cy="4361945"/>
          </a:xfrm>
          <a:prstGeom prst="rect">
            <a:avLst/>
          </a:prstGeom>
          <a:solidFill>
            <a:schemeClr val="accent5"/>
          </a:solidFill>
        </p:spPr>
        <p:txBody>
          <a:bodyPr wrap="square" lIns="72000" tIns="72000" rIns="72000" b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b="1">
                <a:solidFill>
                  <a:schemeClr val="bg1"/>
                </a:solidFill>
              </a:rPr>
              <a:t>PowerPoint 2007</a:t>
            </a:r>
          </a:p>
          <a:p>
            <a:r>
              <a:rPr lang="fr-FR" sz="1200">
                <a:solidFill>
                  <a:schemeClr val="bg1"/>
                </a:solidFill>
              </a:rPr>
              <a:t>Pour appliquer ce modèle à une présentation existante :</a:t>
            </a:r>
          </a:p>
          <a:p>
            <a:pPr marL="107945" indent="-107945">
              <a:buFont typeface="Arial" pitchFamily="34" charset="0"/>
              <a:buChar char="•"/>
            </a:pPr>
            <a:r>
              <a:rPr lang="fr-FR" sz="1200">
                <a:solidFill>
                  <a:schemeClr val="bg1"/>
                </a:solidFill>
              </a:rPr>
              <a:t>supprimez toutes les diapos de ce document,</a:t>
            </a:r>
          </a:p>
          <a:p>
            <a:pPr marL="107945" indent="-107945">
              <a:buFont typeface="Arial" pitchFamily="34" charset="0"/>
              <a:buChar char="•"/>
            </a:pPr>
            <a:r>
              <a:rPr lang="fr-FR" sz="1200">
                <a:solidFill>
                  <a:schemeClr val="bg1"/>
                </a:solidFill>
              </a:rPr>
              <a:t>puis, onglet </a:t>
            </a:r>
            <a:r>
              <a:rPr lang="fr-FR" sz="1200" b="1">
                <a:solidFill>
                  <a:schemeClr val="bg1"/>
                </a:solidFill>
              </a:rPr>
              <a:t>[Accueil]</a:t>
            </a:r>
            <a:r>
              <a:rPr lang="fr-FR" sz="1200">
                <a:solidFill>
                  <a:schemeClr val="bg1"/>
                </a:solidFill>
              </a:rPr>
              <a:t>,</a:t>
            </a:r>
          </a:p>
          <a:p>
            <a:pPr marL="107945" indent="-107945">
              <a:buFont typeface="Arial" pitchFamily="34" charset="0"/>
              <a:buChar char="•"/>
            </a:pPr>
            <a:r>
              <a:rPr lang="fr-FR" sz="1200" b="1">
                <a:solidFill>
                  <a:schemeClr val="bg1"/>
                </a:solidFill>
              </a:rPr>
              <a:t>"Nouvelle diapositive"</a:t>
            </a:r>
            <a:r>
              <a:rPr lang="fr-FR" sz="1200">
                <a:solidFill>
                  <a:schemeClr val="bg1"/>
                </a:solidFill>
              </a:rPr>
              <a:t>,</a:t>
            </a:r>
          </a:p>
          <a:p>
            <a:pPr marL="107945" indent="-107945">
              <a:buFont typeface="Arial" pitchFamily="34" charset="0"/>
              <a:buChar char="•"/>
            </a:pPr>
            <a:r>
              <a:rPr lang="fr-FR" sz="1200" b="1">
                <a:solidFill>
                  <a:schemeClr val="bg1"/>
                </a:solidFill>
              </a:rPr>
              <a:t>"Réutiliser les diapositives"</a:t>
            </a:r>
            <a:r>
              <a:rPr lang="fr-FR" sz="1200">
                <a:solidFill>
                  <a:schemeClr val="bg1"/>
                </a:solidFill>
              </a:rPr>
              <a:t>,</a:t>
            </a:r>
          </a:p>
          <a:p>
            <a:pPr marL="107945" indent="-107945">
              <a:buFont typeface="Arial" pitchFamily="34" charset="0"/>
              <a:buChar char="•"/>
            </a:pPr>
            <a:r>
              <a:rPr lang="fr-FR" sz="1200">
                <a:solidFill>
                  <a:schemeClr val="bg1"/>
                </a:solidFill>
              </a:rPr>
              <a:t>dans le volet Office à droite, cliquez sur </a:t>
            </a:r>
            <a:r>
              <a:rPr lang="fr-FR" sz="1200" b="1">
                <a:solidFill>
                  <a:schemeClr val="bg1"/>
                </a:solidFill>
              </a:rPr>
              <a:t>[Parcourir]</a:t>
            </a:r>
            <a:r>
              <a:rPr lang="fr-FR" sz="1200">
                <a:solidFill>
                  <a:schemeClr val="bg1"/>
                </a:solidFill>
              </a:rPr>
              <a:t>, </a:t>
            </a:r>
          </a:p>
          <a:p>
            <a:pPr marL="107945" indent="-107945">
              <a:buFont typeface="Arial" pitchFamily="34" charset="0"/>
              <a:buChar char="•"/>
            </a:pPr>
            <a:r>
              <a:rPr lang="fr-FR" sz="1200" b="1">
                <a:solidFill>
                  <a:schemeClr val="bg1"/>
                </a:solidFill>
              </a:rPr>
              <a:t>"Rechercher le fichier"</a:t>
            </a:r>
            <a:r>
              <a:rPr lang="fr-FR" sz="1200">
                <a:solidFill>
                  <a:schemeClr val="bg1"/>
                </a:solidFill>
              </a:rPr>
              <a:t>,</a:t>
            </a:r>
          </a:p>
          <a:p>
            <a:pPr marL="107945" indent="-107945">
              <a:buFont typeface="Arial" pitchFamily="34" charset="0"/>
              <a:buChar char="•"/>
            </a:pPr>
            <a:r>
              <a:rPr lang="fr-FR" sz="1200">
                <a:solidFill>
                  <a:schemeClr val="bg1"/>
                </a:solidFill>
              </a:rPr>
              <a:t>une fois le fichier sélectionné, </a:t>
            </a:r>
            <a:r>
              <a:rPr lang="fr-FR" sz="1200" b="1">
                <a:solidFill>
                  <a:schemeClr val="bg1"/>
                </a:solidFill>
              </a:rPr>
              <a:t>clic droit</a:t>
            </a:r>
            <a:r>
              <a:rPr lang="fr-FR" sz="1200">
                <a:solidFill>
                  <a:schemeClr val="bg1"/>
                </a:solidFill>
              </a:rPr>
              <a:t> sur une de ses miniatures,</a:t>
            </a:r>
          </a:p>
          <a:p>
            <a:pPr marL="107945" indent="-107945">
              <a:buFont typeface="Arial" pitchFamily="34" charset="0"/>
              <a:buChar char="•"/>
            </a:pPr>
            <a:r>
              <a:rPr lang="fr-FR" sz="1200" b="1">
                <a:solidFill>
                  <a:schemeClr val="bg1"/>
                </a:solidFill>
              </a:rPr>
              <a:t>"Insérer toutes les diapositives"</a:t>
            </a:r>
            <a:r>
              <a:rPr lang="fr-FR" sz="1200">
                <a:solidFill>
                  <a:schemeClr val="bg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fr-FR" sz="1200" b="1" i="1">
                <a:solidFill>
                  <a:schemeClr val="bg1"/>
                </a:solidFill>
              </a:rPr>
              <a:t>NB : </a:t>
            </a:r>
            <a:r>
              <a:rPr lang="fr-FR" sz="1200" i="1">
                <a:solidFill>
                  <a:schemeClr val="bg1"/>
                </a:solidFill>
              </a:rPr>
              <a:t>ne pas cocher "Conserver la mise en forme source" en bas du volet d'insertion.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999E070-77BD-43AB-AA3B-00309448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93" y="2132856"/>
            <a:ext cx="8353425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dirty="0"/>
              <a:t>IV. Selection of a 1100 </a:t>
            </a:r>
            <a:r>
              <a:rPr lang="en-GB" dirty="0" err="1"/>
              <a:t>Mwe</a:t>
            </a:r>
            <a:r>
              <a:rPr lang="en-GB" dirty="0"/>
              <a:t> core</a:t>
            </a:r>
          </a:p>
        </p:txBody>
      </p:sp>
    </p:spTree>
    <p:extLst>
      <p:ext uri="{BB962C8B-B14F-4D97-AF65-F5344CB8AC3E}">
        <p14:creationId xmlns:p14="http://schemas.microsoft.com/office/powerpoint/2010/main" val="102142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 of a 1100 </a:t>
            </a:r>
            <a:r>
              <a:rPr lang="en-GB" dirty="0" err="1"/>
              <a:t>Mwe</a:t>
            </a:r>
            <a:r>
              <a:rPr lang="en-GB" dirty="0"/>
              <a:t> core</a:t>
            </a:r>
            <a:br>
              <a:rPr lang="en-GB" dirty="0"/>
            </a:br>
            <a:r>
              <a:rPr lang="en-GB" sz="2000" dirty="0"/>
              <a:t>Criteria and optimisation objectives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527054" y="1628800"/>
            <a:ext cx="11137900" cy="4497366"/>
          </a:xfrm>
        </p:spPr>
        <p:txBody>
          <a:bodyPr/>
          <a:lstStyle/>
          <a:p>
            <a:r>
              <a:rPr lang="en-GB" dirty="0"/>
              <a:t>Criteria (safety related criteria)</a:t>
            </a:r>
          </a:p>
          <a:p>
            <a:pPr lvl="1" hangingPunct="0"/>
            <a:r>
              <a:rPr lang="en-GB" b="1" dirty="0">
                <a:solidFill>
                  <a:schemeClr val="accent4"/>
                </a:solidFill>
              </a:rPr>
              <a:t>Margin to fuel melting in nominal conditions &gt; 300 °C </a:t>
            </a:r>
            <a:r>
              <a:rPr lang="en-GB" dirty="0"/>
              <a:t>(Standard conception criteria) </a:t>
            </a:r>
          </a:p>
          <a:p>
            <a:pPr lvl="1" hangingPunct="0"/>
            <a:r>
              <a:rPr lang="en-GB" b="1" dirty="0">
                <a:solidFill>
                  <a:schemeClr val="accent4"/>
                </a:solidFill>
              </a:rPr>
              <a:t>Margin to fuel melting in case of UCRW &gt; 20 W/cm </a:t>
            </a:r>
            <a:r>
              <a:rPr lang="en-GB" dirty="0"/>
              <a:t>(to take into account the surrogate models' uncertainties) </a:t>
            </a:r>
          </a:p>
          <a:p>
            <a:endParaRPr lang="en-GB" dirty="0"/>
          </a:p>
          <a:p>
            <a:r>
              <a:rPr lang="en-GB" dirty="0"/>
              <a:t>Optimisation objectives</a:t>
            </a:r>
          </a:p>
          <a:p>
            <a:pPr lvl="1"/>
            <a:r>
              <a:rPr lang="en-GB" dirty="0"/>
              <a:t>Safety objectives: </a:t>
            </a:r>
            <a:r>
              <a:rPr lang="en-GB" b="1" dirty="0">
                <a:solidFill>
                  <a:schemeClr val="accent4"/>
                </a:solidFill>
              </a:rPr>
              <a:t>Sodium temperature in ULOSSP</a:t>
            </a:r>
            <a:r>
              <a:rPr lang="en-GB" dirty="0"/>
              <a:t> at core outlet </a:t>
            </a:r>
            <a:r>
              <a:rPr lang="en-GB" b="1" dirty="0">
                <a:solidFill>
                  <a:schemeClr val="accent4"/>
                </a:solidFill>
              </a:rPr>
              <a:t>as low as possible </a:t>
            </a:r>
          </a:p>
          <a:p>
            <a:pPr lvl="1"/>
            <a:r>
              <a:rPr lang="en-GB" dirty="0"/>
              <a:t>Economical objective: </a:t>
            </a:r>
            <a:r>
              <a:rPr lang="en-GB" b="1" dirty="0">
                <a:solidFill>
                  <a:schemeClr val="accent4"/>
                </a:solidFill>
              </a:rPr>
              <a:t>Core diameter as small as possible</a:t>
            </a:r>
          </a:p>
          <a:p>
            <a:pPr marL="179990" lvl="1" indent="0">
              <a:buNone/>
            </a:pPr>
            <a:endParaRPr lang="en-GB" b="1" dirty="0">
              <a:solidFill>
                <a:schemeClr val="accent4"/>
              </a:solidFill>
            </a:endParaRPr>
          </a:p>
          <a:p>
            <a:r>
              <a:rPr lang="en-GB" dirty="0"/>
              <a:t>12 SA rings configurations : no core configuration selected at 1100MWe because of poor safety performances (in the studied space)</a:t>
            </a:r>
          </a:p>
          <a:p>
            <a:endParaRPr lang="en-GB" dirty="0"/>
          </a:p>
        </p:txBody>
      </p:sp>
      <p:sp>
        <p:nvSpPr>
          <p:cNvPr id="10" name="ZoneTexte 9"/>
          <p:cNvSpPr txBox="1"/>
          <p:nvPr/>
        </p:nvSpPr>
        <p:spPr>
          <a:xfrm>
            <a:off x="9048335" y="3068967"/>
            <a:ext cx="45719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endParaRPr lang="en-GB" sz="16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7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86034" y="3182072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altLang="fr-FR" dirty="0"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096001" y="-4132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524007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951985" y="-1788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0414018" y="3120258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altLang="fr-FR" dirty="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7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986034" y="3182072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altLang="fr-FR" dirty="0"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087889" y="-19228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16" name="Espace réservé du contenu 10"/>
          <p:cNvSpPr txBox="1">
            <a:spLocks/>
          </p:cNvSpPr>
          <p:nvPr/>
        </p:nvSpPr>
        <p:spPr>
          <a:xfrm>
            <a:off x="1919295" y="4969712"/>
            <a:ext cx="8353425" cy="2484449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>
            <a:lvl1pPr marL="179384" indent="-179384" algn="l" defTabSz="914377" rtl="0" eaLnBrk="1" latinLnBrk="0" hangingPunct="1">
              <a:spcBef>
                <a:spcPts val="1800"/>
              </a:spcBef>
              <a:buClr>
                <a:schemeClr val="accent6"/>
              </a:buClr>
              <a:buFont typeface="Wingdings" pitchFamily="2" charset="2"/>
              <a:buChar char="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9991" indent="-179996" algn="l" defTabSz="914377" rtl="0" eaLnBrk="1" latinLnBrk="0" hangingPunct="1">
              <a:spcBef>
                <a:spcPts val="600"/>
              </a:spcBef>
              <a:buClr>
                <a:schemeClr val="accent6"/>
              </a:buClr>
              <a:buSzPct val="5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987" indent="-179996" algn="l" defTabSz="914377" rtl="0" eaLnBrk="1" latinLnBrk="0" hangingPunct="1">
              <a:spcBef>
                <a:spcPts val="3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982" indent="-143996" algn="l" defTabSz="914377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3978" indent="-107997" algn="l" defTabSz="914377" rtl="0" eaLnBrk="1" latinLnBrk="0" hangingPunct="1">
              <a:spcBef>
                <a:spcPts val="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12672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 of a 1100 </a:t>
            </a:r>
            <a:r>
              <a:rPr lang="en-GB" dirty="0" err="1"/>
              <a:t>Mwe</a:t>
            </a:r>
            <a:r>
              <a:rPr lang="en-GB" dirty="0"/>
              <a:t> core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527057" y="1268415"/>
            <a:ext cx="11227445" cy="4857751"/>
          </a:xfrm>
        </p:spPr>
        <p:txBody>
          <a:bodyPr/>
          <a:lstStyle/>
          <a:p>
            <a:r>
              <a:rPr lang="en-GB" sz="1600" dirty="0"/>
              <a:t>13 SA rings configurations</a:t>
            </a:r>
          </a:p>
          <a:p>
            <a:pPr lvl="1"/>
            <a:r>
              <a:rPr lang="en-GB" sz="1600" dirty="0"/>
              <a:t>Core selected in 2018 re-evaluated at 1100 MWe does not meet the non-melting criteria in UCRW</a:t>
            </a:r>
          </a:p>
          <a:p>
            <a:pPr lvl="1"/>
            <a:r>
              <a:rPr lang="en-GB" sz="1600" dirty="0"/>
              <a:t>Core selected with the new optimisation at 1100 MWe </a:t>
            </a:r>
          </a:p>
          <a:p>
            <a:pPr lvl="2"/>
            <a:r>
              <a:rPr lang="en-GB" sz="1400" dirty="0">
                <a:solidFill>
                  <a:schemeClr val="accent4"/>
                </a:solidFill>
              </a:rPr>
              <a:t>Meet the safety criteria </a:t>
            </a:r>
            <a:r>
              <a:rPr lang="en-GB" sz="1400" dirty="0"/>
              <a:t>regarding non fuel melting</a:t>
            </a:r>
          </a:p>
          <a:p>
            <a:pPr lvl="2"/>
            <a:r>
              <a:rPr lang="en-GB" sz="1400" dirty="0"/>
              <a:t>Same core radius as the core selected in 2018</a:t>
            </a:r>
          </a:p>
          <a:p>
            <a:pPr lvl="2"/>
            <a:endParaRPr lang="en-GB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7DB819-CC9A-4C5D-BAB4-ACD8698CD71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508364" y="3573016"/>
            <a:ext cx="4156595" cy="2232253"/>
          </a:xfrm>
        </p:spPr>
        <p:txBody>
          <a:bodyPr/>
          <a:lstStyle/>
          <a:p>
            <a:r>
              <a:rPr lang="en-US" sz="1600" dirty="0"/>
              <a:t>Does not avoid </a:t>
            </a:r>
            <a:r>
              <a:rPr lang="en-US" sz="1600" dirty="0">
                <a:solidFill>
                  <a:schemeClr val="accent1"/>
                </a:solidFill>
              </a:rPr>
              <a:t>sodium boiling </a:t>
            </a:r>
            <a:r>
              <a:rPr lang="en-US" sz="1600" dirty="0"/>
              <a:t>in ULOSSP </a:t>
            </a:r>
          </a:p>
          <a:p>
            <a:pPr lvl="1"/>
            <a:r>
              <a:rPr lang="en-US" sz="1600" dirty="0"/>
              <a:t>SDDS models : Simplified thermohydraulic, natural convection but no passive protection system</a:t>
            </a:r>
          </a:p>
          <a:p>
            <a:pPr lvl="1"/>
            <a:r>
              <a:rPr lang="en-US" sz="1600" dirty="0"/>
              <a:t>Need more precise modelling and additional protection system</a:t>
            </a:r>
          </a:p>
          <a:p>
            <a:endParaRPr lang="en-US" dirty="0"/>
          </a:p>
          <a:p>
            <a:endParaRPr lang="fr-FR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F492AE4-FDB4-4693-A3EE-023268992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54394"/>
              </p:ext>
            </p:extLst>
          </p:nvPr>
        </p:nvGraphicFramePr>
        <p:xfrm>
          <a:off x="1217146" y="3573016"/>
          <a:ext cx="5724637" cy="26223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5803">
                  <a:extLst>
                    <a:ext uri="{9D8B030D-6E8A-4147-A177-3AD203B41FA5}">
                      <a16:colId xmlns:a16="http://schemas.microsoft.com/office/drawing/2014/main" val="403921921"/>
                    </a:ext>
                  </a:extLst>
                </a:gridCol>
                <a:gridCol w="1024417">
                  <a:extLst>
                    <a:ext uri="{9D8B030D-6E8A-4147-A177-3AD203B41FA5}">
                      <a16:colId xmlns:a16="http://schemas.microsoft.com/office/drawing/2014/main" val="443059112"/>
                    </a:ext>
                  </a:extLst>
                </a:gridCol>
                <a:gridCol w="1024417">
                  <a:extLst>
                    <a:ext uri="{9D8B030D-6E8A-4147-A177-3AD203B41FA5}">
                      <a16:colId xmlns:a16="http://schemas.microsoft.com/office/drawing/2014/main" val="3116631827"/>
                    </a:ext>
                  </a:extLst>
                </a:gridCol>
              </a:tblGrid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Parameter</a:t>
                      </a:r>
                      <a:endParaRPr lang="fr-FR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13-Ref</a:t>
                      </a:r>
                      <a:endParaRPr lang="fr-FR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13-C5</a:t>
                      </a:r>
                      <a:endParaRPr lang="fr-FR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776917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Outer pellet radius [cm]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dirty="0">
                          <a:effectLst/>
                        </a:rPr>
                        <a:t>0.346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dirty="0">
                          <a:effectLst/>
                        </a:rPr>
                        <a:t>0.3455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245764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Inner clad radius [cm]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0.35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0.35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3478310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Outer core height [cm]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94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92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7010706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 dirty="0">
                          <a:effectLst/>
                        </a:rPr>
                        <a:t>Outer/inner core height gap [cm]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8296033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Inner fertile zone position (% of inner core height)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18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1786808"/>
                  </a:ext>
                </a:extLst>
              </a:tr>
              <a:tr h="21542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Inner fertile zone height [cm]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185876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Number of pins per SA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271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271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2977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Fissile core radius [cm]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b="1" dirty="0">
                          <a:solidFill>
                            <a:schemeClr val="accent4"/>
                          </a:solidFill>
                          <a:effectLst/>
                        </a:rPr>
                        <a:t>203</a:t>
                      </a:r>
                      <a:endParaRPr lang="fr-FR" sz="12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b="1" dirty="0">
                          <a:solidFill>
                            <a:schemeClr val="accent4"/>
                          </a:solidFill>
                          <a:effectLst/>
                        </a:rPr>
                        <a:t>203</a:t>
                      </a:r>
                      <a:endParaRPr lang="fr-FR" sz="12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4317566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Power density [W/cm3]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304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b="1" dirty="0">
                          <a:solidFill>
                            <a:schemeClr val="accent4"/>
                          </a:solidFill>
                          <a:effectLst/>
                        </a:rPr>
                        <a:t>302</a:t>
                      </a:r>
                      <a:endParaRPr lang="fr-FR" sz="12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6676145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Margin to fuel melting in nominal conditions [°C]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356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b="1" dirty="0">
                          <a:solidFill>
                            <a:schemeClr val="accent4"/>
                          </a:solidFill>
                          <a:effectLst/>
                        </a:rPr>
                        <a:t>431</a:t>
                      </a:r>
                      <a:endParaRPr lang="fr-FR" sz="12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4834569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Margin to fuel melting in UCWR [W/cm]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b="1" dirty="0">
                          <a:solidFill>
                            <a:schemeClr val="accent1"/>
                          </a:solidFill>
                          <a:effectLst/>
                        </a:rPr>
                        <a:t>-3</a:t>
                      </a:r>
                      <a:endParaRPr lang="fr-FR" sz="1200" b="1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b="1" dirty="0">
                          <a:solidFill>
                            <a:schemeClr val="accent4"/>
                          </a:solidFill>
                          <a:effectLst/>
                        </a:rPr>
                        <a:t>29</a:t>
                      </a:r>
                      <a:endParaRPr lang="fr-FR" sz="12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416494"/>
                  </a:ext>
                </a:extLst>
              </a:tr>
              <a:tr h="20057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Asymptotic temperature in ULOSSP [°C]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>
                          <a:effectLst/>
                        </a:rPr>
                        <a:t>915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GB" sz="1200" b="1" dirty="0">
                          <a:solidFill>
                            <a:schemeClr val="accent2"/>
                          </a:solidFill>
                          <a:effectLst/>
                        </a:rPr>
                        <a:t>922 </a:t>
                      </a:r>
                      <a:endParaRPr lang="fr-FR" sz="12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393339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5B2477FB-4832-462B-99A9-3C749A03B45D}"/>
              </a:ext>
            </a:extLst>
          </p:cNvPr>
          <p:cNvSpPr txBox="1"/>
          <p:nvPr/>
        </p:nvSpPr>
        <p:spPr>
          <a:xfrm>
            <a:off x="4653697" y="2865992"/>
            <a:ext cx="1299929" cy="50783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5">
                    <a:lumMod val="50000"/>
                  </a:schemeClr>
                </a:solidFill>
              </a:rPr>
              <a:t>Core selected in 2018 re-evaluated at 1100 MWe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06DDB2-4696-4D0E-B4F7-18CD1C0FAD74}"/>
              </a:ext>
            </a:extLst>
          </p:cNvPr>
          <p:cNvSpPr txBox="1"/>
          <p:nvPr/>
        </p:nvSpPr>
        <p:spPr>
          <a:xfrm>
            <a:off x="5876191" y="2862753"/>
            <a:ext cx="1371937" cy="50783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5">
                    <a:lumMod val="50000"/>
                  </a:schemeClr>
                </a:solidFill>
              </a:rPr>
              <a:t>Core on the Pareto front of the SDDS study at 1100 MWe</a:t>
            </a:r>
          </a:p>
        </p:txBody>
      </p:sp>
      <p:sp>
        <p:nvSpPr>
          <p:cNvPr id="10" name="Accolade fermante 9">
            <a:extLst>
              <a:ext uri="{FF2B5EF4-FFF2-40B4-BE49-F238E27FC236}">
                <a16:creationId xmlns:a16="http://schemas.microsoft.com/office/drawing/2014/main" id="{63904375-C51A-4E7E-89C9-B6574EC94A10}"/>
              </a:ext>
            </a:extLst>
          </p:cNvPr>
          <p:cNvSpPr/>
          <p:nvPr/>
        </p:nvSpPr>
        <p:spPr>
          <a:xfrm rot="16200000">
            <a:off x="5270414" y="3113379"/>
            <a:ext cx="107504" cy="720080"/>
          </a:xfrm>
          <a:prstGeom prst="rightBrac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D56AEB6C-D7E8-4275-A2F3-BB04F6B14E03}"/>
              </a:ext>
            </a:extLst>
          </p:cNvPr>
          <p:cNvSpPr/>
          <p:nvPr/>
        </p:nvSpPr>
        <p:spPr>
          <a:xfrm rot="16200000">
            <a:off x="6474082" y="3087256"/>
            <a:ext cx="107504" cy="720000"/>
          </a:xfrm>
          <a:prstGeom prst="rightBrac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                             </a:t>
            </a:r>
          </a:p>
        </p:txBody>
      </p:sp>
      <p:sp>
        <p:nvSpPr>
          <p:cNvPr id="26" name="Espace réservé du contenu 13">
            <a:extLst>
              <a:ext uri="{FF2B5EF4-FFF2-40B4-BE49-F238E27FC236}">
                <a16:creationId xmlns:a16="http://schemas.microsoft.com/office/drawing/2014/main" id="{9F5749C3-C3E2-461D-A5BC-6F790EE7293B}"/>
              </a:ext>
            </a:extLst>
          </p:cNvPr>
          <p:cNvSpPr txBox="1">
            <a:spLocks/>
          </p:cNvSpPr>
          <p:nvPr/>
        </p:nvSpPr>
        <p:spPr>
          <a:xfrm>
            <a:off x="7410457" y="3717032"/>
            <a:ext cx="4612297" cy="1728537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>
            <a:lvl1pPr marL="179380" indent="-179380" algn="l" defTabSz="914354" rtl="0" eaLnBrk="1" latinLnBrk="0" hangingPunct="1">
              <a:spcBef>
                <a:spcPts val="1800"/>
              </a:spcBef>
              <a:buClr>
                <a:schemeClr val="accent6"/>
              </a:buClr>
              <a:buFont typeface="Wingdings" pitchFamily="2" charset="2"/>
              <a:buChar char="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9982" indent="-179992" algn="l" defTabSz="914354" rtl="0" eaLnBrk="1" latinLnBrk="0" hangingPunct="1">
              <a:spcBef>
                <a:spcPts val="600"/>
              </a:spcBef>
              <a:buClr>
                <a:schemeClr val="accent6"/>
              </a:buClr>
              <a:buSzPct val="5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973" indent="-179992" algn="l" defTabSz="914354" rtl="0" eaLnBrk="1" latinLnBrk="0" hangingPunct="1">
              <a:spcBef>
                <a:spcPts val="3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965" indent="-143992" algn="l" defTabSz="914354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3957" indent="-107995" algn="l" defTabSz="914354" rtl="0" eaLnBrk="1" latinLnBrk="0" hangingPunct="1">
              <a:spcBef>
                <a:spcPts val="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17" name="Flèche droite 16"/>
          <p:cNvSpPr/>
          <p:nvPr/>
        </p:nvSpPr>
        <p:spPr>
          <a:xfrm>
            <a:off x="437498" y="1916832"/>
            <a:ext cx="378353" cy="216024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600"/>
          </a:p>
        </p:txBody>
      </p:sp>
      <p:sp>
        <p:nvSpPr>
          <p:cNvPr id="15" name="Flèche droite 16">
            <a:extLst>
              <a:ext uri="{FF2B5EF4-FFF2-40B4-BE49-F238E27FC236}">
                <a16:creationId xmlns:a16="http://schemas.microsoft.com/office/drawing/2014/main" id="{3DBF8CD1-6A74-42D9-8BB6-4343F43E1E70}"/>
              </a:ext>
            </a:extLst>
          </p:cNvPr>
          <p:cNvSpPr/>
          <p:nvPr/>
        </p:nvSpPr>
        <p:spPr>
          <a:xfrm>
            <a:off x="7319514" y="3589278"/>
            <a:ext cx="378353" cy="216024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3506341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999E070-77BD-43AB-AA3B-00309448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93" y="2132856"/>
            <a:ext cx="8353425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dirty="0"/>
              <a:t>V. Complementary studies at 1100MWe</a:t>
            </a:r>
          </a:p>
        </p:txBody>
      </p:sp>
    </p:spTree>
    <p:extLst>
      <p:ext uri="{BB962C8B-B14F-4D97-AF65-F5344CB8AC3E}">
        <p14:creationId xmlns:p14="http://schemas.microsoft.com/office/powerpoint/2010/main" val="417082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Complementary studies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Test of some evolutions of the variable parameters or selection criteria</a:t>
            </a:r>
          </a:p>
          <a:p>
            <a:r>
              <a:rPr lang="en-GB" dirty="0"/>
              <a:t>Increase of the number of pin per assembly </a:t>
            </a:r>
          </a:p>
          <a:p>
            <a:pPr lvl="1"/>
            <a:r>
              <a:rPr lang="en-GB" dirty="0"/>
              <a:t>Variation range shifted from {217 ; 271} to {271 ; 331} to access core configurations with better behaviour in ULOSSP and in UCRW </a:t>
            </a:r>
          </a:p>
          <a:p>
            <a:pPr lvl="1"/>
            <a:r>
              <a:rPr lang="en-GB" dirty="0"/>
              <a:t>Significative </a:t>
            </a:r>
            <a:r>
              <a:rPr lang="en-GB" b="1" dirty="0">
                <a:solidFill>
                  <a:schemeClr val="accent4"/>
                </a:solidFill>
              </a:rPr>
              <a:t>improvement of the safety performances </a:t>
            </a:r>
            <a:r>
              <a:rPr lang="en-GB" dirty="0"/>
              <a:t>(particularly in ULOSSP) but :</a:t>
            </a:r>
          </a:p>
          <a:p>
            <a:pPr lvl="2"/>
            <a:r>
              <a:rPr lang="en-GB" dirty="0"/>
              <a:t>Designs with 13 SA rings and 331 pins : </a:t>
            </a:r>
            <a:r>
              <a:rPr lang="en-GB" b="1" dirty="0">
                <a:solidFill>
                  <a:schemeClr val="accent1"/>
                </a:solidFill>
              </a:rPr>
              <a:t>too large core radius </a:t>
            </a:r>
            <a:r>
              <a:rPr lang="en-GB" dirty="0"/>
              <a:t>(too low power density) do not meet the French commercial SFR specifications </a:t>
            </a:r>
          </a:p>
          <a:p>
            <a:pPr lvl="2"/>
            <a:r>
              <a:rPr lang="en-GB" dirty="0"/>
              <a:t>Designs with 12 SA rings and 331 pins : lower safety performances than the 13 SA rings and 271 pin designs and equivalent core radius</a:t>
            </a:r>
          </a:p>
          <a:p>
            <a:r>
              <a:rPr lang="en-GB" dirty="0"/>
              <a:t>Addition of technical and economical criteria</a:t>
            </a:r>
          </a:p>
          <a:p>
            <a:pPr lvl="1"/>
            <a:r>
              <a:rPr lang="en-GB" dirty="0"/>
              <a:t>Campaign length &gt; 1500 JEPN </a:t>
            </a:r>
          </a:p>
          <a:p>
            <a:pPr lvl="1" hangingPunct="0"/>
            <a:r>
              <a:rPr lang="en-GB" dirty="0"/>
              <a:t>Maximal damage on the cladding &lt; 150 </a:t>
            </a:r>
            <a:r>
              <a:rPr lang="en-GB" dirty="0" err="1"/>
              <a:t>dpa</a:t>
            </a:r>
            <a:endParaRPr lang="en-GB" dirty="0"/>
          </a:p>
          <a:p>
            <a:pPr lvl="1" hangingPunct="0"/>
            <a:r>
              <a:rPr lang="en-US" b="1" dirty="0">
                <a:solidFill>
                  <a:schemeClr val="accent1"/>
                </a:solidFill>
              </a:rPr>
              <a:t>Increased number of designs are eliminated </a:t>
            </a:r>
            <a:r>
              <a:rPr lang="en-US" dirty="0"/>
              <a:t>(some of them being on the Pareto front and with a low sodium temperature in ULOSS)</a:t>
            </a:r>
            <a:endParaRPr lang="en-GB" sz="18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D5AF31FB-FD08-4CA2-ACA4-9CF843AAF6BC}"/>
              </a:ext>
            </a:extLst>
          </p:cNvPr>
          <p:cNvSpPr/>
          <p:nvPr/>
        </p:nvSpPr>
        <p:spPr>
          <a:xfrm>
            <a:off x="437322" y="5035815"/>
            <a:ext cx="408902" cy="265393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600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F7D07AA6-16D2-4D16-BAAA-CDF95CA91710}"/>
              </a:ext>
            </a:extLst>
          </p:cNvPr>
          <p:cNvSpPr/>
          <p:nvPr/>
        </p:nvSpPr>
        <p:spPr>
          <a:xfrm>
            <a:off x="407368" y="2672944"/>
            <a:ext cx="438856" cy="25200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2712099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999E070-77BD-43AB-AA3B-00309448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93" y="2132856"/>
            <a:ext cx="8353425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dirty="0"/>
              <a:t>VI. </a:t>
            </a:r>
            <a:r>
              <a:rPr lang="fr-FR" dirty="0"/>
              <a:t>Conclusions &amp; Perspectives</a:t>
            </a:r>
          </a:p>
        </p:txBody>
      </p:sp>
    </p:spTree>
    <p:extLst>
      <p:ext uri="{BB962C8B-B14F-4D97-AF65-F5344CB8AC3E}">
        <p14:creationId xmlns:p14="http://schemas.microsoft.com/office/powerpoint/2010/main" val="265561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</a:t>
            </a:r>
            <a:r>
              <a:rPr lang="fr-FR" dirty="0"/>
              <a:t>&amp; Perspectives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Several constraints</a:t>
            </a:r>
          </a:p>
          <a:p>
            <a:pPr lvl="1"/>
            <a:r>
              <a:rPr lang="en-GB" sz="1400" dirty="0"/>
              <a:t>Safety performances : some of the geometrical characteristics that enhance ULOSSP tend to degrade UCWR (and vice versa) </a:t>
            </a:r>
          </a:p>
          <a:p>
            <a:pPr lvl="1"/>
            <a:r>
              <a:rPr lang="en-GB" sz="1400" dirty="0"/>
              <a:t>Economical objectives (reduction of the core radius and high power density) opposed to safety objectives  </a:t>
            </a:r>
          </a:p>
          <a:p>
            <a:r>
              <a:rPr lang="en-GB" dirty="0"/>
              <a:t>10% increase of the power</a:t>
            </a:r>
          </a:p>
          <a:p>
            <a:pPr lvl="1"/>
            <a:r>
              <a:rPr lang="en-GB" sz="1400" dirty="0"/>
              <a:t>Similar trends at 1000 MWe and 1100 MWe (core on Pareto front with similar characteristics)</a:t>
            </a:r>
          </a:p>
          <a:p>
            <a:pPr lvl="1"/>
            <a:r>
              <a:rPr lang="en-GB" sz="1400" dirty="0"/>
              <a:t>Degradation of the safety performances for ULOSSP and for UCRW</a:t>
            </a:r>
          </a:p>
          <a:p>
            <a:pPr lvl="1"/>
            <a:r>
              <a:rPr lang="en-GB" sz="1400" dirty="0"/>
              <a:t>One 13 assembly rings design with 271 pins per assembly pre-selected </a:t>
            </a:r>
          </a:p>
          <a:p>
            <a:r>
              <a:rPr lang="en-GB" dirty="0"/>
              <a:t>Further studies of the selected design</a:t>
            </a:r>
          </a:p>
          <a:p>
            <a:pPr lvl="1"/>
            <a:r>
              <a:rPr lang="en-GB" sz="1400" dirty="0"/>
              <a:t>Selected design does not avoid sodium boiling in ULOSSP with the models of SDDS </a:t>
            </a:r>
          </a:p>
          <a:p>
            <a:pPr lvl="1"/>
            <a:r>
              <a:rPr lang="en-GB" sz="1400" dirty="0"/>
              <a:t>Implementation of passive safety rods and more precise modelling =&gt; CATHARE study</a:t>
            </a:r>
          </a:p>
          <a:p>
            <a:pPr lvl="1"/>
            <a:r>
              <a:rPr lang="en-GB" sz="1400" dirty="0"/>
              <a:t>Evaluate the severe accident behaviour and the need for mitigation devices implementation =&gt; SIMMER study</a:t>
            </a:r>
          </a:p>
          <a:p>
            <a:pPr lvl="1"/>
            <a:r>
              <a:rPr lang="en-GB" sz="1400" dirty="0"/>
              <a:t>No fixed design </a:t>
            </a:r>
          </a:p>
          <a:p>
            <a:pPr lvl="2"/>
            <a:r>
              <a:rPr lang="en-GB" sz="1200" dirty="0"/>
              <a:t>More precises studies of the pre-selected design foreseen =&gt; feedback on the design =&gt; iterative procedure</a:t>
            </a:r>
          </a:p>
          <a:p>
            <a:pPr lvl="2"/>
            <a:r>
              <a:rPr lang="en-GB" sz="1200" dirty="0"/>
              <a:t>Possible future evolution of the criteria and optimisation objectives of the French commercial SFR</a:t>
            </a:r>
          </a:p>
        </p:txBody>
      </p:sp>
    </p:spTree>
    <p:extLst>
      <p:ext uri="{BB962C8B-B14F-4D97-AF65-F5344CB8AC3E}">
        <p14:creationId xmlns:p14="http://schemas.microsoft.com/office/powerpoint/2010/main" val="1781896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sz="5400" dirty="0"/>
              <a:t>THANK YOU!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9534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999E070-77BD-43AB-AA3B-00309448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93" y="2132856"/>
            <a:ext cx="8353425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/>
              <a:t>I. Context </a:t>
            </a:r>
          </a:p>
        </p:txBody>
      </p:sp>
    </p:spTree>
    <p:extLst>
      <p:ext uri="{BB962C8B-B14F-4D97-AF65-F5344CB8AC3E}">
        <p14:creationId xmlns:p14="http://schemas.microsoft.com/office/powerpoint/2010/main" val="241596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French commercial SFR under definition at EDF since 2017</a:t>
            </a:r>
          </a:p>
          <a:p>
            <a:pPr lvl="1"/>
            <a:r>
              <a:rPr lang="en-GB" sz="1400" dirty="0"/>
              <a:t>Objective: Enhanced competitiveness with reduced </a:t>
            </a:r>
            <a:br>
              <a:rPr lang="en-GB" sz="1400" dirty="0"/>
            </a:br>
            <a:r>
              <a:rPr lang="en-GB" sz="1400" dirty="0"/>
              <a:t>construction costs </a:t>
            </a:r>
          </a:p>
          <a:p>
            <a:pPr lvl="2"/>
            <a:r>
              <a:rPr lang="en-GB" dirty="0"/>
              <a:t>Several options identified to reduce SFR costs that needs further R&amp;D studies </a:t>
            </a:r>
            <a:endParaRPr lang="en-GB" dirty="0">
              <a:solidFill>
                <a:schemeClr val="accent6"/>
              </a:solidFill>
            </a:endParaRPr>
          </a:p>
          <a:p>
            <a:pPr lvl="2"/>
            <a:r>
              <a:rPr lang="en-GB" dirty="0">
                <a:solidFill>
                  <a:schemeClr val="accent6"/>
                </a:solidFill>
              </a:rPr>
              <a:t>Conception and optimisations studies performed at EDF-R&amp;D with SDDS tool</a:t>
            </a:r>
            <a:endParaRPr lang="en-GB" dirty="0"/>
          </a:p>
          <a:p>
            <a:pPr marL="342891" indent="-342891" hangingPunct="0">
              <a:buFont typeface="+mj-lt"/>
              <a:buAutoNum type="arabicParenR"/>
            </a:pPr>
            <a:r>
              <a:rPr lang="en-GB" dirty="0"/>
              <a:t>Study performed in 2018 for a 1000 MWe SFR</a:t>
            </a:r>
          </a:p>
          <a:p>
            <a:pPr lvl="1" hangingPunct="0"/>
            <a:r>
              <a:rPr lang="en-GB" sz="1400" dirty="0"/>
              <a:t>2 designs (12 SA rings or 13 SA rings) pre-selected as they offered good compromise between safety performances and reduced core diameter</a:t>
            </a:r>
          </a:p>
          <a:p>
            <a:pPr marL="342891" indent="-342891" hangingPunct="0">
              <a:buFont typeface="+mj-lt"/>
              <a:buAutoNum type="arabicParenR" startAt="2"/>
            </a:pPr>
            <a:r>
              <a:rPr lang="en-GB" dirty="0"/>
              <a:t>Study performed in 2020 considering a 10% increase of nominal power</a:t>
            </a:r>
          </a:p>
          <a:p>
            <a:pPr marL="466346" lvl="1" indent="-285744" hangingPunct="0"/>
            <a:r>
              <a:rPr lang="en-GB" sz="1400" dirty="0"/>
              <a:t>1000 MWe (2400 </a:t>
            </a:r>
            <a:r>
              <a:rPr lang="en-GB" sz="1400" dirty="0" err="1"/>
              <a:t>MWth</a:t>
            </a:r>
            <a:r>
              <a:rPr lang="en-GB" sz="1400" dirty="0"/>
              <a:t>) →1100 MWe (2640 </a:t>
            </a:r>
            <a:r>
              <a:rPr lang="en-GB" sz="1400" dirty="0" err="1"/>
              <a:t>MWth</a:t>
            </a:r>
            <a:r>
              <a:rPr lang="en-GB" sz="1400" dirty="0"/>
              <a:t>)</a:t>
            </a:r>
          </a:p>
          <a:p>
            <a:pPr marL="466346" lvl="1" indent="-285744" hangingPunct="0"/>
            <a:r>
              <a:rPr lang="en-GB" sz="1400" dirty="0"/>
              <a:t>Questions to be answered:  </a:t>
            </a:r>
          </a:p>
          <a:p>
            <a:pPr marL="646337" lvl="2" indent="-285744" hangingPunct="0"/>
            <a:r>
              <a:rPr lang="en-GB" i="1" dirty="0">
                <a:solidFill>
                  <a:schemeClr val="accent4"/>
                </a:solidFill>
              </a:rPr>
              <a:t>A</a:t>
            </a:r>
            <a:r>
              <a:rPr lang="en-US" i="1" dirty="0">
                <a:solidFill>
                  <a:schemeClr val="accent4"/>
                </a:solidFill>
              </a:rPr>
              <a:t>re the trends of the study at 1000 MWe still the same at 1100 MWe? </a:t>
            </a:r>
          </a:p>
          <a:p>
            <a:pPr marL="646337" lvl="2" indent="-285744" hangingPunct="0"/>
            <a:r>
              <a:rPr lang="en-US" i="1" dirty="0">
                <a:solidFill>
                  <a:schemeClr val="accent4"/>
                </a:solidFill>
              </a:rPr>
              <a:t>Is it possible to find a design at 1100 MWe that meet the safety criteria and the limited core diameter objective ?</a:t>
            </a:r>
            <a:endParaRPr lang="en-GB" i="1" dirty="0">
              <a:solidFill>
                <a:schemeClr val="accent4"/>
              </a:solidFill>
            </a:endParaRPr>
          </a:p>
          <a:p>
            <a:pPr marL="466346" lvl="1" indent="-285744" hangingPunct="0"/>
            <a:r>
              <a:rPr lang="en-GB" sz="1400" dirty="0"/>
              <a:t>Complementary studies to t</a:t>
            </a:r>
            <a:r>
              <a:rPr lang="en-US" sz="1400" dirty="0" err="1"/>
              <a:t>est</a:t>
            </a:r>
            <a:r>
              <a:rPr lang="en-US" sz="1400" dirty="0"/>
              <a:t> some evolutions of the variable parameters or selection criteria</a:t>
            </a:r>
          </a:p>
          <a:p>
            <a:pPr hangingPunct="0"/>
            <a:endParaRPr lang="en-GB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9840420" y="2497090"/>
            <a:ext cx="45719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endParaRPr lang="en-GB" sz="16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4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78123" y="2610196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096001" y="-4132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524004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7981283" y="4615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4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778123" y="2610196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087889" y="-19228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8" name="Diagramme 27"/>
          <p:cNvGraphicFramePr/>
          <p:nvPr>
            <p:extLst>
              <p:ext uri="{D42A27DB-BD31-4B8C-83A1-F6EECF244321}">
                <p14:modId xmlns:p14="http://schemas.microsoft.com/office/powerpoint/2010/main" val="1082914072"/>
              </p:ext>
            </p:extLst>
          </p:nvPr>
        </p:nvGraphicFramePr>
        <p:xfrm>
          <a:off x="4799856" y="-171400"/>
          <a:ext cx="8425184" cy="313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Ellipse 18"/>
          <p:cNvSpPr/>
          <p:nvPr/>
        </p:nvSpPr>
        <p:spPr>
          <a:xfrm>
            <a:off x="7896448" y="1268760"/>
            <a:ext cx="2304256" cy="576064"/>
          </a:xfrm>
          <a:prstGeom prst="ellipse">
            <a:avLst/>
          </a:prstGeom>
          <a:noFill/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lIns="36000" tIns="36000" rIns="36000" bIns="36000" rtlCol="0" anchor="ctr"/>
          <a:lstStyle/>
          <a:p>
            <a:pPr algn="ctr"/>
            <a:endParaRPr lang="fr-FR" sz="1600"/>
          </a:p>
        </p:txBody>
      </p:sp>
      <p:sp>
        <p:nvSpPr>
          <p:cNvPr id="29" name="Ellipse 28"/>
          <p:cNvSpPr/>
          <p:nvPr/>
        </p:nvSpPr>
        <p:spPr>
          <a:xfrm>
            <a:off x="10102417" y="260648"/>
            <a:ext cx="2114263" cy="576064"/>
          </a:xfrm>
          <a:prstGeom prst="ellipse">
            <a:avLst/>
          </a:prstGeom>
          <a:noFill/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lIns="36000" tIns="36000" rIns="36000" bIns="36000" rtlCol="0" anchor="ctr"/>
          <a:lstStyle/>
          <a:p>
            <a:pPr algn="ctr"/>
            <a:endParaRPr lang="fr-FR" sz="1600"/>
          </a:p>
        </p:txBody>
      </p:sp>
      <p:sp>
        <p:nvSpPr>
          <p:cNvPr id="21" name="Flèche droite 20"/>
          <p:cNvSpPr/>
          <p:nvPr/>
        </p:nvSpPr>
        <p:spPr>
          <a:xfrm flipV="1">
            <a:off x="767408" y="2348884"/>
            <a:ext cx="288032" cy="216020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600"/>
          </a:p>
        </p:txBody>
      </p:sp>
      <p:sp>
        <p:nvSpPr>
          <p:cNvPr id="25" name="ZoneTexte 24"/>
          <p:cNvSpPr txBox="1"/>
          <p:nvPr/>
        </p:nvSpPr>
        <p:spPr>
          <a:xfrm>
            <a:off x="7981281" y="1454587"/>
            <a:ext cx="360040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600" dirty="0">
                <a:solidFill>
                  <a:schemeClr val="accent6"/>
                </a:solidFill>
              </a:rPr>
              <a:t>2)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0213022" y="425585"/>
            <a:ext cx="2394520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1600" dirty="0">
                <a:solidFill>
                  <a:schemeClr val="accent6"/>
                </a:solidFill>
              </a:rPr>
              <a:t>1)</a:t>
            </a:r>
          </a:p>
        </p:txBody>
      </p:sp>
      <p:sp>
        <p:nvSpPr>
          <p:cNvPr id="3" name="Rectangle 2"/>
          <p:cNvSpPr/>
          <p:nvPr/>
        </p:nvSpPr>
        <p:spPr>
          <a:xfrm>
            <a:off x="397296" y="3645024"/>
            <a:ext cx="11459343" cy="2481142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600"/>
          </a:p>
        </p:txBody>
      </p:sp>
      <p:sp>
        <p:nvSpPr>
          <p:cNvPr id="8" name="Flèche : angle droit 7">
            <a:extLst>
              <a:ext uri="{FF2B5EF4-FFF2-40B4-BE49-F238E27FC236}">
                <a16:creationId xmlns:a16="http://schemas.microsoft.com/office/drawing/2014/main" id="{8E2D0784-F1A6-4C15-A4B5-E5042C4894F4}"/>
              </a:ext>
            </a:extLst>
          </p:cNvPr>
          <p:cNvSpPr/>
          <p:nvPr/>
        </p:nvSpPr>
        <p:spPr>
          <a:xfrm rot="5400000" flipH="1">
            <a:off x="5827696" y="1712560"/>
            <a:ext cx="261997" cy="298951"/>
          </a:xfrm>
          <a:prstGeom prst="bentUpArrow">
            <a:avLst>
              <a:gd name="adj1" fmla="val 15719"/>
              <a:gd name="adj2" fmla="val 25000"/>
              <a:gd name="adj3" fmla="val 25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376542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999E070-77BD-43AB-AA3B-00309448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91" y="2148069"/>
            <a:ext cx="8353425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dirty="0"/>
              <a:t>II. method</a:t>
            </a:r>
          </a:p>
        </p:txBody>
      </p:sp>
    </p:spTree>
    <p:extLst>
      <p:ext uri="{BB962C8B-B14F-4D97-AF65-F5344CB8AC3E}">
        <p14:creationId xmlns:p14="http://schemas.microsoft.com/office/powerpoint/2010/main" val="124393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fr-FR" altLang="fr-FR" cap="none" dirty="0"/>
              <a:t>SDDS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Tool to help the conception and the optimisation of SFR cores</a:t>
            </a:r>
          </a:p>
          <a:p>
            <a:r>
              <a:rPr lang="en-GB" dirty="0"/>
              <a:t>Developed at EDF since 2009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99B0F3B-DCD7-4090-8E53-F889769DB4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1916832"/>
            <a:ext cx="8042669" cy="399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4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Specification of the study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4" indent="-179384" defTabSz="914377" hangingPunct="0"/>
            <a:endParaRPr lang="en-GB" dirty="0"/>
          </a:p>
          <a:p>
            <a:pPr marL="179384" indent="-179384" defTabSz="914377" hangingPunct="0"/>
            <a:endParaRPr lang="en-GB" dirty="0"/>
          </a:p>
          <a:p>
            <a:pPr marL="179384" indent="-179384" defTabSz="914377" hangingPunct="0"/>
            <a:endParaRPr lang="en-GB" dirty="0"/>
          </a:p>
          <a:p>
            <a:pPr marL="0" indent="0" defTabSz="914377" hangingPunct="0">
              <a:buNone/>
            </a:pPr>
            <a:endParaRPr lang="en-GB" dirty="0"/>
          </a:p>
          <a:p>
            <a:pPr marL="179384" indent="-179384" defTabSz="914377" hangingPunct="0"/>
            <a:endParaRPr lang="en-GB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GB" dirty="0"/>
              <a:t>Low sodium void effect core geometries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400" dirty="0"/>
              <a:t>Heterogenous core with fertile plate, height gap between inner </a:t>
            </a:r>
            <a:br>
              <a:rPr lang="en-GB" sz="1400" dirty="0"/>
            </a:br>
            <a:r>
              <a:rPr lang="en-GB" sz="1400" dirty="0"/>
              <a:t>and outer core and plenum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400" dirty="0"/>
              <a:t>Variation range allows to go up to homogeneous core geometry</a:t>
            </a:r>
          </a:p>
          <a:p>
            <a:pPr marL="179384" indent="-179384" defTabSz="914377" hangingPunct="0"/>
            <a:r>
              <a:rPr lang="en-GB" dirty="0"/>
              <a:t>Additional constraints/filters </a:t>
            </a:r>
            <a:r>
              <a:rPr lang="en-GB" dirty="0">
                <a:sym typeface="Wingdings" panose="05000000000000000000" pitchFamily="2" charset="2"/>
              </a:rPr>
              <a:t>before creating the surrogate models</a:t>
            </a:r>
            <a:endParaRPr lang="en-GB" dirty="0"/>
          </a:p>
          <a:p>
            <a:pPr marL="359991" lvl="1" indent="-179996" defTabSz="914377" hangingPunct="0"/>
            <a:r>
              <a:rPr lang="en-GB" sz="1400" dirty="0"/>
              <a:t>French commercial SFR specifications: </a:t>
            </a:r>
            <a:r>
              <a:rPr lang="en-GB" sz="1400" b="1" dirty="0">
                <a:solidFill>
                  <a:schemeClr val="accent4"/>
                </a:solidFill>
              </a:rPr>
              <a:t>power density in [250 ; 375] W/cm</a:t>
            </a:r>
            <a:r>
              <a:rPr lang="en-GB" sz="1400" b="1" baseline="30000" dirty="0">
                <a:solidFill>
                  <a:schemeClr val="accent4"/>
                </a:solidFill>
              </a:rPr>
              <a:t>3</a:t>
            </a:r>
            <a:r>
              <a:rPr lang="en-GB" sz="1400" b="1" dirty="0">
                <a:solidFill>
                  <a:schemeClr val="accent4"/>
                </a:solidFill>
              </a:rPr>
              <a:t> </a:t>
            </a:r>
          </a:p>
          <a:p>
            <a:pPr marL="359991" lvl="1" indent="-179996" defTabSz="914377" hangingPunct="0"/>
            <a:r>
              <a:rPr lang="en-GB" sz="1400" dirty="0"/>
              <a:t>Core viability: </a:t>
            </a:r>
            <a:r>
              <a:rPr lang="en-GB" sz="1400" b="1" dirty="0">
                <a:solidFill>
                  <a:schemeClr val="accent4"/>
                </a:solidFill>
              </a:rPr>
              <a:t>Margin to fuel melting in nominal conditions &gt; 0</a:t>
            </a:r>
            <a:endParaRPr lang="en-GB" dirty="0"/>
          </a:p>
        </p:txBody>
      </p:sp>
      <p:graphicFrame>
        <p:nvGraphicFramePr>
          <p:cNvPr id="8" name="Espace réservé du contenu 11">
            <a:extLst>
              <a:ext uri="{FF2B5EF4-FFF2-40B4-BE49-F238E27FC236}">
                <a16:creationId xmlns:a16="http://schemas.microsoft.com/office/drawing/2014/main" id="{C3CA8355-0E70-4709-AD7E-E7D97B2531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39489"/>
              </p:ext>
            </p:extLst>
          </p:nvPr>
        </p:nvGraphicFramePr>
        <p:xfrm>
          <a:off x="527046" y="1409354"/>
          <a:ext cx="6649073" cy="17854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88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GB" sz="1200" noProof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endParaRPr lang="en-GB" sz="1200" noProof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fuel sub-assembly rings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aseline="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 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067943"/>
                  </a:ext>
                </a:extLst>
              </a:tr>
              <a:tr h="19638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pins per sub-assembly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 or 271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8486347"/>
                  </a:ext>
                </a:extLst>
              </a:tr>
              <a:tr h="199729">
                <a:tc>
                  <a:txBody>
                    <a:bodyPr/>
                    <a:lstStyle/>
                    <a:p>
                      <a:pPr marL="0" marR="0" lvl="0" indent="0" algn="just" defTabSz="914377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Pellet/cladding (radial) gap (mm)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[0 ; 0.11]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5468923"/>
                  </a:ext>
                </a:extLst>
              </a:tr>
              <a:tr h="199729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Inner clad radius (cm)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[0.35 ; 0.5]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729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Outer core height (cm)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[90 ; 110]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729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Outer/inner core height gap (cm)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[0 ; 20]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171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 noProof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Fertile plate position (% of inner core height)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[0 ; 50]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729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n-GB" sz="1200" noProof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Fertile plate thickness (cm)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[0 ; 20]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Image 8">
            <a:extLst>
              <a:ext uri="{FF2B5EF4-FFF2-40B4-BE49-F238E27FC236}">
                <a16:creationId xmlns:a16="http://schemas.microsoft.com/office/drawing/2014/main" id="{F98527AD-9BB1-4EE0-A1C5-82BB9D71C3F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857" y="1268760"/>
            <a:ext cx="3446123" cy="192263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C5AB72D-4330-42B3-9895-4A95E4276F3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960" y="3745670"/>
            <a:ext cx="4442617" cy="1922639"/>
          </a:xfrm>
          <a:prstGeom prst="rect">
            <a:avLst/>
          </a:prstGeom>
        </p:spPr>
      </p:pic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8AD34475-CF62-4A08-B3B4-60DA011FB1B1}"/>
              </a:ext>
            </a:extLst>
          </p:cNvPr>
          <p:cNvSpPr txBox="1">
            <a:spLocks/>
          </p:cNvSpPr>
          <p:nvPr/>
        </p:nvSpPr>
        <p:spPr>
          <a:xfrm>
            <a:off x="8255857" y="5109136"/>
            <a:ext cx="3656720" cy="1017030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>
            <a:lvl1pPr marL="0" indent="0" algn="l" defTabSz="914377" rtl="0" eaLnBrk="1" latinLnBrk="0" hangingPunct="1">
              <a:spcBef>
                <a:spcPts val="1800"/>
              </a:spcBef>
              <a:buClr>
                <a:schemeClr val="bg1"/>
              </a:buClr>
              <a:buSzPct val="25000"/>
              <a:buFontTx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9991" indent="-179996" algn="l" defTabSz="914377" rtl="0" eaLnBrk="1" latinLnBrk="0" hangingPunct="1">
              <a:spcBef>
                <a:spcPts val="600"/>
              </a:spcBef>
              <a:buClr>
                <a:schemeClr val="accent6"/>
              </a:buClr>
              <a:buSzPct val="5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987" indent="-179996" algn="l" defTabSz="914377" rtl="0" eaLnBrk="1" latinLnBrk="0" hangingPunct="1">
              <a:spcBef>
                <a:spcPts val="3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982" indent="-143996" algn="l" defTabSz="914377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3978" indent="-107997" algn="l" defTabSz="914377" rtl="0" eaLnBrk="1" latinLnBrk="0" hangingPunct="1">
              <a:spcBef>
                <a:spcPts val="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3869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999E070-77BD-43AB-AA3B-00309448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93" y="2132856"/>
            <a:ext cx="8353425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dirty="0"/>
              <a:t>III. Results of the SDDS method at 1100 MWe</a:t>
            </a:r>
          </a:p>
        </p:txBody>
      </p:sp>
    </p:spTree>
    <p:extLst>
      <p:ext uri="{BB962C8B-B14F-4D97-AF65-F5344CB8AC3E}">
        <p14:creationId xmlns:p14="http://schemas.microsoft.com/office/powerpoint/2010/main" val="3904064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69">
            <a:extLst>
              <a:ext uri="{FF2B5EF4-FFF2-40B4-BE49-F238E27FC236}">
                <a16:creationId xmlns:a16="http://schemas.microsoft.com/office/drawing/2014/main" id="{7B903F39-D3F2-4A42-B6DC-975CDA89C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3768744"/>
            <a:ext cx="284797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35">
            <a:extLst>
              <a:ext uri="{FF2B5EF4-FFF2-40B4-BE49-F238E27FC236}">
                <a16:creationId xmlns:a16="http://schemas.microsoft.com/office/drawing/2014/main" id="{3209748C-E3EA-4F25-9898-632AFB5D2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188610"/>
            <a:ext cx="284797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15">
            <a:extLst>
              <a:ext uri="{FF2B5EF4-FFF2-40B4-BE49-F238E27FC236}">
                <a16:creationId xmlns:a16="http://schemas.microsoft.com/office/drawing/2014/main" id="{E6B6596B-68BD-43A7-A4AA-E378F3AFE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21" y="997848"/>
            <a:ext cx="2262158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400" b="1" dirty="0">
                <a:solidFill>
                  <a:schemeClr val="tx2"/>
                </a:solidFill>
              </a:rPr>
              <a:t>Colour : number of pins </a:t>
            </a:r>
            <a:br>
              <a:rPr lang="en-GB" altLang="fr-FR" sz="1400" b="1" dirty="0">
                <a:solidFill>
                  <a:schemeClr val="tx2"/>
                </a:solidFill>
              </a:rPr>
            </a:br>
            <a:r>
              <a:rPr lang="en-GB" altLang="fr-FR" sz="1400" b="1" dirty="0">
                <a:solidFill>
                  <a:schemeClr val="tx2"/>
                </a:solidFill>
              </a:rPr>
              <a:t>per assembly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of the SDDS study at 1100 MWe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565452" y="1268415"/>
            <a:ext cx="8099501" cy="4857751"/>
          </a:xfrm>
        </p:spPr>
        <p:txBody>
          <a:bodyPr/>
          <a:lstStyle/>
          <a:p>
            <a:r>
              <a:rPr lang="en-GB" dirty="0"/>
              <a:t>Results presented in (Margin to fuel melting during UCRW, sodium temperature in ULOSSP) </a:t>
            </a:r>
          </a:p>
          <a:p>
            <a:pPr lvl="1"/>
            <a:r>
              <a:rPr lang="en-GB" dirty="0"/>
              <a:t>Degradation of the safety performances compared to previous study at 1000 MWe</a:t>
            </a:r>
          </a:p>
          <a:p>
            <a:pPr lvl="1"/>
            <a:r>
              <a:rPr lang="en-GB" dirty="0"/>
              <a:t>12 assembly rings</a:t>
            </a:r>
          </a:p>
          <a:p>
            <a:pPr lvl="2"/>
            <a:r>
              <a:rPr lang="en-GB" dirty="0"/>
              <a:t>TULOSSP in [901 ; 1170] °C &amp; Margin to fuel melting in UCRW [-189 ; 98] W/cm</a:t>
            </a:r>
          </a:p>
          <a:p>
            <a:pPr lvl="2"/>
            <a:r>
              <a:rPr lang="en-GB" dirty="0"/>
              <a:t>No design avoiding boiling in ULOSSP in the studied space</a:t>
            </a:r>
          </a:p>
          <a:p>
            <a:pPr lvl="1"/>
            <a:r>
              <a:rPr lang="en-GB" dirty="0"/>
              <a:t>13 assembly rings</a:t>
            </a:r>
          </a:p>
          <a:p>
            <a:pPr lvl="2"/>
            <a:r>
              <a:rPr lang="en-GB" dirty="0"/>
              <a:t>TULOSSP in  [878 ; 1122] °C &amp; Margin to fuel melting in UCRW [-189 ; 98] W/cm</a:t>
            </a:r>
          </a:p>
          <a:p>
            <a:pPr lvl="2"/>
            <a:r>
              <a:rPr lang="en-GB" dirty="0"/>
              <a:t>Designs avoiding fuel melting in UCRW and designs avoiding boiling in ULOSSP but not both simultaneously  </a:t>
            </a:r>
          </a:p>
          <a:p>
            <a:r>
              <a:rPr lang="en-GB" dirty="0"/>
              <a:t>Best designs on the safety point of view located on the </a:t>
            </a:r>
            <a:r>
              <a:rPr lang="en-GB" dirty="0">
                <a:solidFill>
                  <a:schemeClr val="accent4"/>
                </a:solidFill>
              </a:rPr>
              <a:t>Pareto front </a:t>
            </a:r>
          </a:p>
          <a:p>
            <a:r>
              <a:rPr lang="en-GB" dirty="0"/>
              <a:t>Colour of each point indexed on the mean value of the studied parameter</a:t>
            </a:r>
          </a:p>
          <a:p>
            <a:r>
              <a:rPr lang="en-GB" dirty="0"/>
              <a:t>Number of pins</a:t>
            </a:r>
          </a:p>
          <a:p>
            <a:pPr lvl="1"/>
            <a:r>
              <a:rPr lang="en-GB" dirty="0"/>
              <a:t>Designs on Pareto front with a </a:t>
            </a:r>
            <a:r>
              <a:rPr lang="en-GB" b="1" dirty="0">
                <a:solidFill>
                  <a:schemeClr val="accent4"/>
                </a:solidFill>
              </a:rPr>
              <a:t>high number of pins </a:t>
            </a:r>
            <a:r>
              <a:rPr lang="en-GB" dirty="0"/>
              <a:t>per assembly (271 rather than 217)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48335" y="3068967"/>
            <a:ext cx="45719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endParaRPr lang="en-GB" sz="16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7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86034" y="3182072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096001" y="-4132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558034" y="2724872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524007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986034" y="3182072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50337507-D44F-41CB-AA07-841C6671209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92579" y="5056924"/>
            <a:ext cx="8707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solidFill>
                  <a:schemeClr val="accent6"/>
                </a:solidFill>
                <a:latin typeface="Arial" panose="020B0604020202020204" pitchFamily="34" charset="0"/>
              </a:rPr>
              <a:t>13 rings</a:t>
            </a:r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1C21F879-7E73-46C9-ABBF-DBE7F813ADD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497807" y="2464636"/>
            <a:ext cx="16812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solidFill>
                  <a:schemeClr val="accent1"/>
                </a:solidFill>
                <a:latin typeface="Arial" panose="020B0604020202020204" pitchFamily="34" charset="0"/>
              </a:rPr>
              <a:t>12 rings</a:t>
            </a:r>
          </a:p>
        </p:txBody>
      </p:sp>
      <p:sp>
        <p:nvSpPr>
          <p:cNvPr id="39" name="Flèche droite 8">
            <a:extLst>
              <a:ext uri="{FF2B5EF4-FFF2-40B4-BE49-F238E27FC236}">
                <a16:creationId xmlns:a16="http://schemas.microsoft.com/office/drawing/2014/main" id="{D0AA21D6-0578-46AE-BBC6-1159A7BB0973}"/>
              </a:ext>
            </a:extLst>
          </p:cNvPr>
          <p:cNvSpPr/>
          <p:nvPr/>
        </p:nvSpPr>
        <p:spPr>
          <a:xfrm rot="3156361">
            <a:off x="1018122" y="2289351"/>
            <a:ext cx="1485013" cy="220970"/>
          </a:xfrm>
          <a:prstGeom prst="rightArrow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F783F07C-E81B-47A4-800F-CA6F40015C7C}"/>
              </a:ext>
            </a:extLst>
          </p:cNvPr>
          <p:cNvSpPr txBox="1"/>
          <p:nvPr/>
        </p:nvSpPr>
        <p:spPr>
          <a:xfrm>
            <a:off x="1656402" y="3007535"/>
            <a:ext cx="1474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chemeClr val="accent4"/>
                </a:solidFill>
              </a:rPr>
              <a:t>Enhanced</a:t>
            </a:r>
            <a:br>
              <a:rPr lang="en-GB" sz="1600" b="1">
                <a:solidFill>
                  <a:schemeClr val="accent4"/>
                </a:solidFill>
              </a:rPr>
            </a:br>
            <a:r>
              <a:rPr lang="en-GB" sz="1600" b="1">
                <a:solidFill>
                  <a:schemeClr val="accent4"/>
                </a:solidFill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118504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of the SDDS study at 1100 MWe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15508" y="1268415"/>
            <a:ext cx="7749445" cy="4857751"/>
          </a:xfrm>
        </p:spPr>
        <p:txBody>
          <a:bodyPr/>
          <a:lstStyle/>
          <a:p>
            <a:r>
              <a:rPr lang="en-GB" dirty="0"/>
              <a:t>Outer core height</a:t>
            </a:r>
          </a:p>
          <a:p>
            <a:pPr lvl="1"/>
            <a:r>
              <a:rPr lang="en-GB" dirty="0"/>
              <a:t>Gradient colinear to Pareto front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either small outer core to enhance ULOSSP or a large outer core to enhance UCRW</a:t>
            </a:r>
          </a:p>
          <a:p>
            <a:r>
              <a:rPr lang="en-GB" dirty="0"/>
              <a:t>For other parameters, designs on the Pareto front with</a:t>
            </a:r>
          </a:p>
          <a:p>
            <a:pPr lvl="1"/>
            <a:r>
              <a:rPr lang="en-US" b="1" dirty="0">
                <a:solidFill>
                  <a:schemeClr val="accent4"/>
                </a:solidFill>
              </a:rPr>
              <a:t>Thin pins </a:t>
            </a:r>
            <a:r>
              <a:rPr lang="en-US" dirty="0"/>
              <a:t>~8 mm diameter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US" dirty="0"/>
              <a:t>due to the filtering of the low power density cores </a:t>
            </a:r>
          </a:p>
          <a:p>
            <a:pPr lvl="1"/>
            <a:r>
              <a:rPr lang="en-GB" b="1" dirty="0">
                <a:solidFill>
                  <a:schemeClr val="accent4"/>
                </a:solidFill>
              </a:rPr>
              <a:t>Relatively small inner/outer core height gap</a:t>
            </a:r>
          </a:p>
          <a:p>
            <a:pPr lvl="1"/>
            <a:r>
              <a:rPr lang="en-GB" b="1" dirty="0">
                <a:solidFill>
                  <a:schemeClr val="accent4"/>
                </a:solidFill>
              </a:rPr>
              <a:t>Large fertile plate </a:t>
            </a:r>
            <a:r>
              <a:rPr lang="en-GB" dirty="0"/>
              <a:t>(15-20 cm) either located at the bottom of the core to enhance ULOSSP or at the middle of the core to enhance UCRW</a:t>
            </a:r>
          </a:p>
          <a:p>
            <a:r>
              <a:rPr lang="en-GB" dirty="0"/>
              <a:t>Similar trends than the ones observed in the study at 1000 MWe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048335" y="3068967"/>
            <a:ext cx="45719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endParaRPr lang="en-GB" sz="16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7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8520" y="3530025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096001" y="-4132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558034" y="2724872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43" name="Rectangle 15">
            <a:extLst>
              <a:ext uri="{FF2B5EF4-FFF2-40B4-BE49-F238E27FC236}">
                <a16:creationId xmlns:a16="http://schemas.microsoft.com/office/drawing/2014/main" id="{50337507-D44F-41CB-AA07-841C6671209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95822" y="5048775"/>
            <a:ext cx="8707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solidFill>
                  <a:schemeClr val="accent6"/>
                </a:solidFill>
                <a:latin typeface="Arial" panose="020B0604020202020204" pitchFamily="34" charset="0"/>
              </a:rPr>
              <a:t>13 rings</a:t>
            </a:r>
          </a:p>
        </p:txBody>
      </p:sp>
      <p:sp>
        <p:nvSpPr>
          <p:cNvPr id="44" name="Rectangle 15">
            <a:extLst>
              <a:ext uri="{FF2B5EF4-FFF2-40B4-BE49-F238E27FC236}">
                <a16:creationId xmlns:a16="http://schemas.microsoft.com/office/drawing/2014/main" id="{1C21F879-7E73-46C9-ABBF-DBE7F813ADD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601050" y="2456487"/>
            <a:ext cx="16812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400" b="1" dirty="0">
                <a:solidFill>
                  <a:schemeClr val="accent1"/>
                </a:solidFill>
                <a:latin typeface="Arial" panose="020B0604020202020204" pitchFamily="34" charset="0"/>
              </a:rPr>
              <a:t>12 rings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A70ED4C-43E3-4A18-BE41-520ED0020931}"/>
              </a:ext>
            </a:extLst>
          </p:cNvPr>
          <p:cNvGrpSpPr/>
          <p:nvPr/>
        </p:nvGrpSpPr>
        <p:grpSpPr>
          <a:xfrm>
            <a:off x="367705" y="1188610"/>
            <a:ext cx="2847975" cy="5377078"/>
            <a:chOff x="0" y="457200"/>
            <a:chExt cx="2847975" cy="5377078"/>
          </a:xfrm>
        </p:grpSpPr>
        <p:pic>
          <p:nvPicPr>
            <p:cNvPr id="20" name="Image 70">
              <a:extLst>
                <a:ext uri="{FF2B5EF4-FFF2-40B4-BE49-F238E27FC236}">
                  <a16:creationId xmlns:a16="http://schemas.microsoft.com/office/drawing/2014/main" id="{4BA19501-0294-4AFE-AD26-D4C66C81E6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986303"/>
              <a:ext cx="2847975" cy="2847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Image 36">
              <a:extLst>
                <a:ext uri="{FF2B5EF4-FFF2-40B4-BE49-F238E27FC236}">
                  <a16:creationId xmlns:a16="http://schemas.microsoft.com/office/drawing/2014/main" id="{F5491C83-BC4A-47D3-A9CF-AA564668B5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7200"/>
              <a:ext cx="2847600" cy="2847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Rectangle 15">
            <a:extLst>
              <a:ext uri="{FF2B5EF4-FFF2-40B4-BE49-F238E27FC236}">
                <a16:creationId xmlns:a16="http://schemas.microsoft.com/office/drawing/2014/main" id="{2C5045E8-0C44-462C-8EC1-18C7D3A8B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913" y="1128928"/>
            <a:ext cx="2380781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400" b="1" dirty="0">
                <a:solidFill>
                  <a:schemeClr val="tx2"/>
                </a:solidFill>
              </a:rPr>
              <a:t>Colour : outer core height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76773971-D9C9-4072-A8A3-B9C3B61AA100}"/>
              </a:ext>
            </a:extLst>
          </p:cNvPr>
          <p:cNvSpPr/>
          <p:nvPr/>
        </p:nvSpPr>
        <p:spPr>
          <a:xfrm>
            <a:off x="3801218" y="4036210"/>
            <a:ext cx="227830" cy="167224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3978180194"/>
      </p:ext>
    </p:extLst>
  </p:cSld>
  <p:clrMapOvr>
    <a:masterClrMapping/>
  </p:clrMapOvr>
</p:sld>
</file>

<file path=ppt/theme/theme1.xml><?xml version="1.0" encoding="utf-8"?>
<a:theme xmlns:a="http://schemas.openxmlformats.org/drawingml/2006/main" name="EDF Bleu foncé">
  <a:themeElements>
    <a:clrScheme name="EDF_Couleurs">
      <a:dk1>
        <a:srgbClr val="7F7F7F"/>
      </a:dk1>
      <a:lt1>
        <a:srgbClr val="FFFFFF"/>
      </a:lt1>
      <a:dk2>
        <a:srgbClr val="474747"/>
      </a:dk2>
      <a:lt2>
        <a:srgbClr val="FFFFFF"/>
      </a:lt2>
      <a:accent1>
        <a:srgbClr val="FE5815"/>
      </a:accent1>
      <a:accent2>
        <a:srgbClr val="FFA02F"/>
      </a:accent2>
      <a:accent3>
        <a:srgbClr val="C4D600"/>
      </a:accent3>
      <a:accent4>
        <a:srgbClr val="509E2F"/>
      </a:accent4>
      <a:accent5>
        <a:srgbClr val="005BBB"/>
      </a:accent5>
      <a:accent6>
        <a:srgbClr val="001A70"/>
      </a:accent6>
      <a:hlink>
        <a:srgbClr val="005BBB"/>
      </a:hlink>
      <a:folHlink>
        <a:srgbClr val="001A7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solidFill>
            <a:schemeClr val="accent6"/>
          </a:solidFill>
        </a:ln>
      </a:spPr>
      <a:bodyPr lIns="36000" tIns="36000" rIns="36000" bIns="36000" rtlCol="0" anchor="ctr"/>
      <a:lstStyle>
        <a:defPPr algn="ctr">
          <a:defRPr sz="16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0" rIns="36000" bIns="0" rtlCol="0">
        <a:spAutoFit/>
      </a:bodyPr>
      <a:lstStyle>
        <a:defPPr>
          <a:defRPr sz="16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EDF_PPT2007_Bleu_fonc___v1</Template>
  <TotalTime>20842</TotalTime>
  <Words>1527</Words>
  <Application>Microsoft Office PowerPoint</Application>
  <PresentationFormat>Grand écran</PresentationFormat>
  <Paragraphs>207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EDF Bleu foncé</vt:lpstr>
      <vt:lpstr>Evaluation of an increase of the power density for the French commercial Sodium Fast Reactor and optimization study  at 1100 MWe with the SDDS tool </vt:lpstr>
      <vt:lpstr>I. Context </vt:lpstr>
      <vt:lpstr>Context</vt:lpstr>
      <vt:lpstr>II. method</vt:lpstr>
      <vt:lpstr>SDDS</vt:lpstr>
      <vt:lpstr>Specification of the study</vt:lpstr>
      <vt:lpstr>III. Results of the SDDS method at 1100 MWe</vt:lpstr>
      <vt:lpstr>Results of the SDDS study at 1100 MWe</vt:lpstr>
      <vt:lpstr>Results of the SDDS study at 1100 MWe</vt:lpstr>
      <vt:lpstr>IV. Selection of a 1100 Mwe core</vt:lpstr>
      <vt:lpstr>Selection of a 1100 Mwe core Criteria and optimisation objectives</vt:lpstr>
      <vt:lpstr>Selection of a 1100 Mwe core</vt:lpstr>
      <vt:lpstr>V. Complementary studies at 1100MWe</vt:lpstr>
      <vt:lpstr>Complementary studies</vt:lpstr>
      <vt:lpstr>VI. Conclusions &amp; Perspectives</vt:lpstr>
      <vt:lpstr>Conclusions &amp; Perspectives</vt:lpstr>
      <vt:lpstr>Présentation PowerPoint</vt:lpstr>
    </vt:vector>
  </TitlesOfParts>
  <Company>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FR22-291-341-DGerardin</dc:title>
  <dc:creator>Gérardin Delphine</dc:creator>
  <cp:lastModifiedBy>GERARDIN Delphine</cp:lastModifiedBy>
  <cp:revision>762</cp:revision>
  <dcterms:created xsi:type="dcterms:W3CDTF">2019-02-08T16:13:23Z</dcterms:created>
  <dcterms:modified xsi:type="dcterms:W3CDTF">2022-04-21T23:25:43Z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d26f538-337a-4593-a7e6-123667b1a538_Enabled">
    <vt:lpwstr>true</vt:lpwstr>
  </property>
  <property fmtid="{D5CDD505-2E9C-101B-9397-08002B2CF9AE}" pid="3" name="MSIP_Label_2d26f538-337a-4593-a7e6-123667b1a538_SetDate">
    <vt:lpwstr>2022-03-29T08:35:38Z</vt:lpwstr>
  </property>
  <property fmtid="{D5CDD505-2E9C-101B-9397-08002B2CF9AE}" pid="4" name="MSIP_Label_2d26f538-337a-4593-a7e6-123667b1a538_Method">
    <vt:lpwstr>Standard</vt:lpwstr>
  </property>
  <property fmtid="{D5CDD505-2E9C-101B-9397-08002B2CF9AE}" pid="5" name="MSIP_Label_2d26f538-337a-4593-a7e6-123667b1a538_Name">
    <vt:lpwstr>C1 Interne</vt:lpwstr>
  </property>
  <property fmtid="{D5CDD505-2E9C-101B-9397-08002B2CF9AE}" pid="6" name="MSIP_Label_2d26f538-337a-4593-a7e6-123667b1a538_SiteId">
    <vt:lpwstr>e242425b-70fc-44dc-9ddf-c21e304e6c80</vt:lpwstr>
  </property>
  <property fmtid="{D5CDD505-2E9C-101B-9397-08002B2CF9AE}" pid="7" name="MSIP_Label_2d26f538-337a-4593-a7e6-123667b1a538_ActionId">
    <vt:lpwstr>f0ce8153-7e50-4765-a62f-7549f5a07e69</vt:lpwstr>
  </property>
  <property fmtid="{D5CDD505-2E9C-101B-9397-08002B2CF9AE}" pid="8" name="MSIP_Label_2d26f538-337a-4593-a7e6-123667b1a538_ContentBits">
    <vt:lpwstr>0</vt:lpwstr>
  </property>
</Properties>
</file>