
<file path=[Content_Types].xml><?xml version="1.0" encoding="utf-8"?>
<Types xmlns="http://schemas.openxmlformats.org/package/2006/content-types">
  <Default Extension="emf" ContentType="image/x-emf"/>
  <Default Extension="gif" ContentType="image/gi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 id="2147483661" r:id="rId2"/>
  </p:sldMasterIdLst>
  <p:notesMasterIdLst>
    <p:notesMasterId r:id="rId15"/>
  </p:notesMasterIdLst>
  <p:sldIdLst>
    <p:sldId id="256" r:id="rId3"/>
    <p:sldId id="257" r:id="rId4"/>
    <p:sldId id="284" r:id="rId5"/>
    <p:sldId id="334" r:id="rId6"/>
    <p:sldId id="329" r:id="rId7"/>
    <p:sldId id="330" r:id="rId8"/>
    <p:sldId id="331" r:id="rId9"/>
    <p:sldId id="332" r:id="rId10"/>
    <p:sldId id="335" r:id="rId11"/>
    <p:sldId id="327" r:id="rId12"/>
    <p:sldId id="324" r:id="rId13"/>
    <p:sldId id="328" r:id="rId1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onio.jcarrascosa@upm.es" initials="a" lastIdx="1" clrIdx="0">
    <p:extLst>
      <p:ext uri="{19B8F6BF-5375-455C-9EA6-DF929625EA0E}">
        <p15:presenceInfo xmlns:p15="http://schemas.microsoft.com/office/powerpoint/2012/main" userId="antonio.jcarrascosa@up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F60"/>
    <a:srgbClr val="005581"/>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87" autoAdjust="0"/>
    <p:restoredTop sz="91221" autoAdjust="0"/>
  </p:normalViewPr>
  <p:slideViewPr>
    <p:cSldViewPr snapToGrid="0">
      <p:cViewPr varScale="1">
        <p:scale>
          <a:sx n="76" d="100"/>
          <a:sy n="76" d="100"/>
        </p:scale>
        <p:origin x="470"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0" name="PlaceHolder 1"/>
          <p:cNvSpPr>
            <a:spLocks noGrp="1"/>
          </p:cNvSpPr>
          <p:nvPr>
            <p:ph type="body"/>
          </p:nvPr>
        </p:nvSpPr>
        <p:spPr>
          <a:xfrm>
            <a:off x="777240" y="4777560"/>
            <a:ext cx="6217560" cy="4525920"/>
          </a:xfrm>
          <a:prstGeom prst="rect">
            <a:avLst/>
          </a:prstGeom>
        </p:spPr>
        <p:txBody>
          <a:bodyPr lIns="0" tIns="0" rIns="0" bIns="0"/>
          <a:lstStyle/>
          <a:p>
            <a:r>
              <a:rPr lang="en-US" sz="2000" b="0" strike="noStrike" spc="-1">
                <a:solidFill>
                  <a:srgbClr val="000000"/>
                </a:solidFill>
                <a:uFill>
                  <a:solidFill>
                    <a:srgbClr val="FFFFFF"/>
                  </a:solidFill>
                </a:uFill>
                <a:latin typeface="Arial"/>
              </a:rPr>
              <a:t>Click to edit the notes format</a:t>
            </a:r>
          </a:p>
        </p:txBody>
      </p:sp>
      <p:sp>
        <p:nvSpPr>
          <p:cNvPr id="81" name="PlaceHolder 2"/>
          <p:cNvSpPr>
            <a:spLocks noGrp="1"/>
          </p:cNvSpPr>
          <p:nvPr>
            <p:ph type="hdr"/>
          </p:nvPr>
        </p:nvSpPr>
        <p:spPr>
          <a:xfrm>
            <a:off x="0" y="0"/>
            <a:ext cx="3372840" cy="502560"/>
          </a:xfrm>
          <a:prstGeom prst="rect">
            <a:avLst/>
          </a:prstGeom>
        </p:spPr>
        <p:txBody>
          <a:bodyPr lIns="0" tIns="0" rIns="0" bIns="0"/>
          <a:lstStyle/>
          <a:p>
            <a:r>
              <a:rPr lang="en-US" sz="1400" b="0" strike="noStrike" spc="-1" dirty="0">
                <a:solidFill>
                  <a:srgbClr val="000000"/>
                </a:solidFill>
                <a:uFill>
                  <a:solidFill>
                    <a:srgbClr val="FFFFFF"/>
                  </a:solidFill>
                </a:uFill>
                <a:latin typeface="Times New Roman"/>
              </a:rPr>
              <a:t>&lt;header&gt;</a:t>
            </a:r>
          </a:p>
        </p:txBody>
      </p:sp>
      <p:sp>
        <p:nvSpPr>
          <p:cNvPr id="82" name="PlaceHolder 3"/>
          <p:cNvSpPr>
            <a:spLocks noGrp="1"/>
          </p:cNvSpPr>
          <p:nvPr>
            <p:ph type="dt"/>
          </p:nvPr>
        </p:nvSpPr>
        <p:spPr>
          <a:xfrm>
            <a:off x="4399200" y="0"/>
            <a:ext cx="3372840" cy="502560"/>
          </a:xfrm>
          <a:prstGeom prst="rect">
            <a:avLst/>
          </a:prstGeom>
        </p:spPr>
        <p:txBody>
          <a:bodyPr lIns="0" tIns="0" rIns="0" bIns="0"/>
          <a:lstStyle/>
          <a:p>
            <a:pPr algn="r"/>
            <a:r>
              <a:rPr lang="en-US" sz="1400" b="0" strike="noStrike" spc="-1" dirty="0">
                <a:solidFill>
                  <a:srgbClr val="000000"/>
                </a:solidFill>
                <a:uFill>
                  <a:solidFill>
                    <a:srgbClr val="FFFFFF"/>
                  </a:solidFill>
                </a:uFill>
                <a:latin typeface="Times New Roman"/>
              </a:rPr>
              <a:t>&lt;date/time&gt;</a:t>
            </a:r>
          </a:p>
        </p:txBody>
      </p:sp>
      <p:sp>
        <p:nvSpPr>
          <p:cNvPr id="83" name="PlaceHolder 4"/>
          <p:cNvSpPr>
            <a:spLocks noGrp="1"/>
          </p:cNvSpPr>
          <p:nvPr>
            <p:ph type="ftr"/>
          </p:nvPr>
        </p:nvSpPr>
        <p:spPr>
          <a:xfrm>
            <a:off x="0" y="9555480"/>
            <a:ext cx="3372840" cy="502560"/>
          </a:xfrm>
          <a:prstGeom prst="rect">
            <a:avLst/>
          </a:prstGeom>
        </p:spPr>
        <p:txBody>
          <a:bodyPr lIns="0" tIns="0" rIns="0" bIns="0" anchor="b"/>
          <a:lstStyle/>
          <a:p>
            <a:r>
              <a:rPr lang="en-US" sz="1400" b="0" strike="noStrike" spc="-1" dirty="0">
                <a:solidFill>
                  <a:srgbClr val="000000"/>
                </a:solidFill>
                <a:uFill>
                  <a:solidFill>
                    <a:srgbClr val="FFFFFF"/>
                  </a:solidFill>
                </a:uFill>
                <a:latin typeface="Times New Roman"/>
              </a:rPr>
              <a:t>&lt;footer&gt;</a:t>
            </a:r>
          </a:p>
        </p:txBody>
      </p:sp>
      <p:sp>
        <p:nvSpPr>
          <p:cNvPr id="84" name="PlaceHolder 5"/>
          <p:cNvSpPr>
            <a:spLocks noGrp="1"/>
          </p:cNvSpPr>
          <p:nvPr>
            <p:ph type="sldNum"/>
          </p:nvPr>
        </p:nvSpPr>
        <p:spPr>
          <a:xfrm>
            <a:off x="4399200" y="9555480"/>
            <a:ext cx="3372840" cy="502560"/>
          </a:xfrm>
          <a:prstGeom prst="rect">
            <a:avLst/>
          </a:prstGeom>
        </p:spPr>
        <p:txBody>
          <a:bodyPr lIns="0" tIns="0" rIns="0" bIns="0" anchor="b"/>
          <a:lstStyle/>
          <a:p>
            <a:pPr algn="r"/>
            <a:fld id="{4024841E-CA02-4967-AD9D-491AF89D0900}" type="slidenum">
              <a:rPr lang="en-US" sz="1400" b="0" strike="noStrike" spc="-1">
                <a:solidFill>
                  <a:srgbClr val="000000"/>
                </a:solidFill>
                <a:uFill>
                  <a:solidFill>
                    <a:srgbClr val="FFFFFF"/>
                  </a:solidFill>
                </a:uFill>
                <a:latin typeface="Times New Roman"/>
              </a:rPr>
              <a:t>‹Nº›</a:t>
            </a:fld>
            <a:endParaRPr lang="en-US" sz="1400" b="0" strike="noStrike" spc="-1" dirty="0">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050881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3884760" y="8685360"/>
            <a:ext cx="2971440" cy="456840"/>
          </a:xfrm>
          <a:prstGeom prst="rect">
            <a:avLst/>
          </a:prstGeom>
          <a:noFill/>
          <a:ln w="9360">
            <a:noFill/>
          </a:ln>
        </p:spPr>
        <p:txBody>
          <a:bodyPr anchor="b"/>
          <a:lstStyle/>
          <a:p>
            <a:pPr algn="r">
              <a:lnSpc>
                <a:spcPct val="100000"/>
              </a:lnSpc>
            </a:pPr>
            <a:fld id="{1DF39452-3A32-44FB-B663-6A16CA96763F}" type="slidenum">
              <a:rPr lang="en-US" sz="1200" b="0" strike="noStrike" spc="-1">
                <a:solidFill>
                  <a:srgbClr val="000000"/>
                </a:solidFill>
                <a:uFill>
                  <a:solidFill>
                    <a:srgbClr val="FFFFFF"/>
                  </a:solidFill>
                </a:uFill>
                <a:latin typeface="Times New Roman"/>
              </a:rPr>
              <a:t>1</a:t>
            </a:fld>
            <a:endParaRPr lang="en-US" sz="1200" b="0" strike="noStrike" spc="-1" dirty="0">
              <a:solidFill>
                <a:srgbClr val="000000"/>
              </a:solidFill>
              <a:uFill>
                <a:solidFill>
                  <a:srgbClr val="FFFFFF"/>
                </a:solidFill>
              </a:uFill>
              <a:latin typeface="Times New Roman"/>
            </a:endParaRPr>
          </a:p>
        </p:txBody>
      </p:sp>
      <p:sp>
        <p:nvSpPr>
          <p:cNvPr id="135" name="PlaceHolder 2"/>
          <p:cNvSpPr>
            <a:spLocks noGrp="1"/>
          </p:cNvSpPr>
          <p:nvPr>
            <p:ph type="body"/>
          </p:nvPr>
        </p:nvSpPr>
        <p:spPr>
          <a:xfrm>
            <a:off x="685800" y="4343400"/>
            <a:ext cx="5486040" cy="4114440"/>
          </a:xfrm>
          <a:prstGeom prst="rect">
            <a:avLst/>
          </a:prstGeom>
        </p:spPr>
        <p:txBody>
          <a:bodyPr/>
          <a:lstStyle/>
          <a:p>
            <a:endParaRPr lang="en-US" sz="20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770911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p:nvPr>
        </p:nvSpPr>
        <p:spPr/>
        <p:txBody>
          <a:bodyPr/>
          <a:lstStyle/>
          <a:p>
            <a:pPr algn="r"/>
            <a:fld id="{4024841E-CA02-4967-AD9D-491AF89D0900}" type="slidenum">
              <a:rPr lang="en-US" sz="1400" b="0" strike="noStrike" spc="-1" smtClean="0">
                <a:solidFill>
                  <a:srgbClr val="000000"/>
                </a:solidFill>
                <a:uFill>
                  <a:solidFill>
                    <a:srgbClr val="FFFFFF"/>
                  </a:solidFill>
                </a:uFill>
                <a:latin typeface="Times New Roman"/>
              </a:rPr>
              <a:t>10</a:t>
            </a:fld>
            <a:endParaRPr lang="en-US" sz="1400" b="0" strike="noStrike" spc="-1" dirty="0">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092684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p:nvPr>
        </p:nvSpPr>
        <p:spPr/>
        <p:txBody>
          <a:bodyPr/>
          <a:lstStyle/>
          <a:p>
            <a:pPr algn="r"/>
            <a:fld id="{4024841E-CA02-4967-AD9D-491AF89D0900}" type="slidenum">
              <a:rPr lang="en-US" sz="1400" b="0" strike="noStrike" spc="-1" smtClean="0">
                <a:solidFill>
                  <a:srgbClr val="000000"/>
                </a:solidFill>
                <a:uFill>
                  <a:solidFill>
                    <a:srgbClr val="FFFFFF"/>
                  </a:solidFill>
                </a:uFill>
                <a:latin typeface="Times New Roman"/>
              </a:rPr>
              <a:t>11</a:t>
            </a:fld>
            <a:endParaRPr lang="en-US" sz="1400" b="0" strike="noStrike" spc="-1" dirty="0">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910527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3884760" y="8685360"/>
            <a:ext cx="2971440" cy="456840"/>
          </a:xfrm>
          <a:prstGeom prst="rect">
            <a:avLst/>
          </a:prstGeom>
          <a:noFill/>
          <a:ln w="9360">
            <a:noFill/>
          </a:ln>
        </p:spPr>
        <p:txBody>
          <a:bodyPr anchor="b"/>
          <a:lstStyle/>
          <a:p>
            <a:pPr algn="r">
              <a:lnSpc>
                <a:spcPct val="100000"/>
              </a:lnSpc>
            </a:pPr>
            <a:fld id="{1DF39452-3A32-44FB-B663-6A16CA96763F}" type="slidenum">
              <a:rPr lang="en-US" sz="1200" b="0" strike="noStrike" spc="-1">
                <a:solidFill>
                  <a:srgbClr val="000000"/>
                </a:solidFill>
                <a:uFill>
                  <a:solidFill>
                    <a:srgbClr val="FFFFFF"/>
                  </a:solidFill>
                </a:uFill>
                <a:latin typeface="Times New Roman"/>
              </a:rPr>
              <a:t>12</a:t>
            </a:fld>
            <a:endParaRPr lang="en-US" sz="1200" b="0" strike="noStrike" spc="-1" dirty="0">
              <a:solidFill>
                <a:srgbClr val="000000"/>
              </a:solidFill>
              <a:uFill>
                <a:solidFill>
                  <a:srgbClr val="FFFFFF"/>
                </a:solidFill>
              </a:uFill>
              <a:latin typeface="Times New Roman"/>
            </a:endParaRPr>
          </a:p>
        </p:txBody>
      </p:sp>
      <p:sp>
        <p:nvSpPr>
          <p:cNvPr id="135" name="PlaceHolder 2"/>
          <p:cNvSpPr>
            <a:spLocks noGrp="1"/>
          </p:cNvSpPr>
          <p:nvPr>
            <p:ph type="body"/>
          </p:nvPr>
        </p:nvSpPr>
        <p:spPr>
          <a:xfrm>
            <a:off x="685800" y="4343400"/>
            <a:ext cx="5486040" cy="4114440"/>
          </a:xfrm>
          <a:prstGeom prst="rect">
            <a:avLst/>
          </a:prstGeom>
        </p:spPr>
        <p:txBody>
          <a:bodyPr/>
          <a:lstStyle/>
          <a:p>
            <a:endParaRPr lang="en-US" sz="20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208111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PlaceHolder 1"/>
          <p:cNvSpPr>
            <a:spLocks noGrp="1"/>
          </p:cNvSpPr>
          <p:nvPr>
            <p:ph type="body"/>
          </p:nvPr>
        </p:nvSpPr>
        <p:spPr>
          <a:xfrm>
            <a:off x="685800" y="4343400"/>
            <a:ext cx="5486040" cy="4114440"/>
          </a:xfrm>
          <a:prstGeom prst="rect">
            <a:avLst/>
          </a:prstGeom>
        </p:spPr>
        <p:txBody>
          <a:bodyPr/>
          <a:lstStyle/>
          <a:p>
            <a:endParaRPr lang="en-US" sz="2000" b="0" strike="noStrike" spc="-1" dirty="0">
              <a:solidFill>
                <a:srgbClr val="000000"/>
              </a:solidFill>
              <a:uFill>
                <a:solidFill>
                  <a:srgbClr val="FFFFFF"/>
                </a:solidFill>
              </a:uFill>
              <a:latin typeface="Arial"/>
            </a:endParaRPr>
          </a:p>
        </p:txBody>
      </p:sp>
      <p:sp>
        <p:nvSpPr>
          <p:cNvPr id="137" name="TextShape 2"/>
          <p:cNvSpPr txBox="1"/>
          <p:nvPr/>
        </p:nvSpPr>
        <p:spPr>
          <a:xfrm>
            <a:off x="3884760" y="8685360"/>
            <a:ext cx="2971440" cy="456840"/>
          </a:xfrm>
          <a:prstGeom prst="rect">
            <a:avLst/>
          </a:prstGeom>
          <a:noFill/>
          <a:ln w="9360">
            <a:noFill/>
          </a:ln>
        </p:spPr>
        <p:txBody>
          <a:bodyPr anchor="b"/>
          <a:lstStyle/>
          <a:p>
            <a:pPr algn="r">
              <a:lnSpc>
                <a:spcPct val="100000"/>
              </a:lnSpc>
            </a:pPr>
            <a:fld id="{28577ABE-A271-43EF-A5C8-9B2ED4A5C845}" type="slidenum">
              <a:rPr lang="en-US" sz="1200" b="0" strike="noStrike" spc="-1">
                <a:solidFill>
                  <a:srgbClr val="000000"/>
                </a:solidFill>
                <a:uFill>
                  <a:solidFill>
                    <a:srgbClr val="FFFFFF"/>
                  </a:solidFill>
                </a:uFill>
                <a:latin typeface="Times New Roman"/>
                <a:ea typeface="+mn-ea"/>
              </a:rPr>
              <a:t>2</a:t>
            </a:fld>
            <a:endParaRPr lang="en-US" sz="1200" b="0" strike="noStrike" spc="-1" dirty="0">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40750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p:nvPr>
        </p:nvSpPr>
        <p:spPr/>
        <p:txBody>
          <a:bodyPr/>
          <a:lstStyle/>
          <a:p>
            <a:pPr algn="r"/>
            <a:fld id="{4024841E-CA02-4967-AD9D-491AF89D0900}" type="slidenum">
              <a:rPr lang="en-US" sz="1400" b="0" strike="noStrike" spc="-1" smtClean="0">
                <a:solidFill>
                  <a:srgbClr val="000000"/>
                </a:solidFill>
                <a:uFill>
                  <a:solidFill>
                    <a:srgbClr val="FFFFFF"/>
                  </a:solidFill>
                </a:uFill>
                <a:latin typeface="Times New Roman"/>
              </a:rPr>
              <a:t>3</a:t>
            </a:fld>
            <a:endParaRPr lang="en-US" sz="1400" b="0" strike="noStrike" spc="-1" dirty="0">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927456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p:nvPr>
        </p:nvSpPr>
        <p:spPr/>
        <p:txBody>
          <a:bodyPr/>
          <a:lstStyle/>
          <a:p>
            <a:pPr algn="r"/>
            <a:fld id="{4024841E-CA02-4967-AD9D-491AF89D0900}" type="slidenum">
              <a:rPr lang="en-US" sz="1400" b="0" strike="noStrike" spc="-1" smtClean="0">
                <a:solidFill>
                  <a:srgbClr val="000000"/>
                </a:solidFill>
                <a:uFill>
                  <a:solidFill>
                    <a:srgbClr val="FFFFFF"/>
                  </a:solidFill>
                </a:uFill>
                <a:latin typeface="Times New Roman"/>
              </a:rPr>
              <a:t>4</a:t>
            </a:fld>
            <a:endParaRPr lang="en-US" sz="1400" b="0" strike="noStrike" spc="-1" dirty="0">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530319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p:nvPr>
        </p:nvSpPr>
        <p:spPr/>
        <p:txBody>
          <a:bodyPr/>
          <a:lstStyle/>
          <a:p>
            <a:pPr algn="r"/>
            <a:fld id="{4024841E-CA02-4967-AD9D-491AF89D0900}" type="slidenum">
              <a:rPr lang="en-US" sz="1400" b="0" strike="noStrike" spc="-1" smtClean="0">
                <a:solidFill>
                  <a:srgbClr val="000000"/>
                </a:solidFill>
                <a:uFill>
                  <a:solidFill>
                    <a:srgbClr val="FFFFFF"/>
                  </a:solidFill>
                </a:uFill>
                <a:latin typeface="Times New Roman"/>
              </a:rPr>
              <a:t>5</a:t>
            </a:fld>
            <a:endParaRPr lang="en-US" sz="1400" b="0" strike="noStrike" spc="-1" dirty="0">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670900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p:nvPr>
        </p:nvSpPr>
        <p:spPr/>
        <p:txBody>
          <a:bodyPr/>
          <a:lstStyle/>
          <a:p>
            <a:pPr algn="r"/>
            <a:fld id="{4024841E-CA02-4967-AD9D-491AF89D0900}" type="slidenum">
              <a:rPr lang="en-US" sz="1400" b="0" strike="noStrike" spc="-1" smtClean="0">
                <a:solidFill>
                  <a:srgbClr val="000000"/>
                </a:solidFill>
                <a:uFill>
                  <a:solidFill>
                    <a:srgbClr val="FFFFFF"/>
                  </a:solidFill>
                </a:uFill>
                <a:latin typeface="Times New Roman"/>
              </a:rPr>
              <a:t>6</a:t>
            </a:fld>
            <a:endParaRPr lang="en-US" sz="1400" b="0" strike="noStrike" spc="-1" dirty="0">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329409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p:nvPr>
        </p:nvSpPr>
        <p:spPr/>
        <p:txBody>
          <a:bodyPr/>
          <a:lstStyle/>
          <a:p>
            <a:pPr algn="r"/>
            <a:fld id="{4024841E-CA02-4967-AD9D-491AF89D0900}" type="slidenum">
              <a:rPr lang="en-US" sz="1400" b="0" strike="noStrike" spc="-1" smtClean="0">
                <a:solidFill>
                  <a:srgbClr val="000000"/>
                </a:solidFill>
                <a:uFill>
                  <a:solidFill>
                    <a:srgbClr val="FFFFFF"/>
                  </a:solidFill>
                </a:uFill>
                <a:latin typeface="Times New Roman"/>
              </a:rPr>
              <a:t>7</a:t>
            </a:fld>
            <a:endParaRPr lang="en-US" sz="1400" b="0" strike="noStrike" spc="-1" dirty="0">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799906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p:nvPr>
        </p:nvSpPr>
        <p:spPr/>
        <p:txBody>
          <a:bodyPr/>
          <a:lstStyle/>
          <a:p>
            <a:pPr algn="r"/>
            <a:fld id="{4024841E-CA02-4967-AD9D-491AF89D0900}" type="slidenum">
              <a:rPr lang="en-US" sz="1400" b="0" strike="noStrike" spc="-1" smtClean="0">
                <a:solidFill>
                  <a:srgbClr val="000000"/>
                </a:solidFill>
                <a:uFill>
                  <a:solidFill>
                    <a:srgbClr val="FFFFFF"/>
                  </a:solidFill>
                </a:uFill>
                <a:latin typeface="Times New Roman"/>
              </a:rPr>
              <a:t>8</a:t>
            </a:fld>
            <a:endParaRPr lang="en-US" sz="1400" b="0" strike="noStrike" spc="-1" dirty="0">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943092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p:nvPr>
        </p:nvSpPr>
        <p:spPr/>
        <p:txBody>
          <a:bodyPr/>
          <a:lstStyle/>
          <a:p>
            <a:pPr algn="r"/>
            <a:fld id="{4024841E-CA02-4967-AD9D-491AF89D0900}" type="slidenum">
              <a:rPr lang="en-US" sz="1400" b="0" strike="noStrike" spc="-1" smtClean="0">
                <a:solidFill>
                  <a:srgbClr val="000000"/>
                </a:solidFill>
                <a:uFill>
                  <a:solidFill>
                    <a:srgbClr val="FFFFFF"/>
                  </a:solidFill>
                </a:uFill>
                <a:latin typeface="Times New Roman"/>
              </a:rPr>
              <a:t>9</a:t>
            </a:fld>
            <a:endParaRPr lang="en-US" sz="1400" b="0" strike="noStrike" spc="-1" dirty="0">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301882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914400" y="2130480"/>
            <a:ext cx="10362720" cy="1469520"/>
          </a:xfrm>
          <a:prstGeom prst="rect">
            <a:avLst/>
          </a:prstGeom>
        </p:spPr>
        <p:txBody>
          <a:bodyPr lIns="0" tIns="0" rIns="0" bIns="0" anchor="ctr"/>
          <a:lstStyle/>
          <a:p>
            <a:endParaRPr lang="en-US" sz="2400" b="0" strike="noStrike" spc="-1">
              <a:solidFill>
                <a:srgbClr val="000000"/>
              </a:solidFill>
              <a:uFill>
                <a:solidFill>
                  <a:srgbClr val="FFFFFF"/>
                </a:solidFill>
              </a:uFill>
              <a:latin typeface="Times New Roman"/>
            </a:endParaRPr>
          </a:p>
        </p:txBody>
      </p:sp>
      <p:sp>
        <p:nvSpPr>
          <p:cNvPr id="24" name="PlaceHolder 2"/>
          <p:cNvSpPr>
            <a:spLocks noGrp="1"/>
          </p:cNvSpPr>
          <p:nvPr>
            <p:ph type="body"/>
          </p:nvPr>
        </p:nvSpPr>
        <p:spPr>
          <a:xfrm>
            <a:off x="609600" y="1604520"/>
            <a:ext cx="1097232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25" name="PlaceHolder 3"/>
          <p:cNvSpPr>
            <a:spLocks noGrp="1"/>
          </p:cNvSpPr>
          <p:nvPr>
            <p:ph type="body"/>
          </p:nvPr>
        </p:nvSpPr>
        <p:spPr>
          <a:xfrm>
            <a:off x="609600" y="3682080"/>
            <a:ext cx="1097232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914400" y="2130480"/>
            <a:ext cx="10362720" cy="1469520"/>
          </a:xfrm>
          <a:prstGeom prst="rect">
            <a:avLst/>
          </a:prstGeom>
        </p:spPr>
        <p:txBody>
          <a:bodyPr lIns="0" tIns="0" rIns="0" bIns="0" anchor="ctr"/>
          <a:lstStyle/>
          <a:p>
            <a:endParaRPr lang="en-US" sz="2400" b="0" strike="noStrike" spc="-1">
              <a:solidFill>
                <a:srgbClr val="000000"/>
              </a:solidFill>
              <a:uFill>
                <a:solidFill>
                  <a:srgbClr val="FFFFFF"/>
                </a:solidFill>
              </a:uFill>
              <a:latin typeface="Times New Roman"/>
            </a:endParaRPr>
          </a:p>
        </p:txBody>
      </p:sp>
      <p:sp>
        <p:nvSpPr>
          <p:cNvPr id="27" name="PlaceHolder 2"/>
          <p:cNvSpPr>
            <a:spLocks noGrp="1"/>
          </p:cNvSpPr>
          <p:nvPr>
            <p:ph type="body"/>
          </p:nvPr>
        </p:nvSpPr>
        <p:spPr>
          <a:xfrm>
            <a:off x="609600" y="1604520"/>
            <a:ext cx="53544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6232320" y="1604520"/>
            <a:ext cx="53544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29" name="PlaceHolder 4"/>
          <p:cNvSpPr>
            <a:spLocks noGrp="1"/>
          </p:cNvSpPr>
          <p:nvPr>
            <p:ph type="body"/>
          </p:nvPr>
        </p:nvSpPr>
        <p:spPr>
          <a:xfrm>
            <a:off x="6232320" y="3682080"/>
            <a:ext cx="53544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0" name="PlaceHolder 5"/>
          <p:cNvSpPr>
            <a:spLocks noGrp="1"/>
          </p:cNvSpPr>
          <p:nvPr>
            <p:ph type="body"/>
          </p:nvPr>
        </p:nvSpPr>
        <p:spPr>
          <a:xfrm>
            <a:off x="609600" y="3682080"/>
            <a:ext cx="53544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914400" y="2130480"/>
            <a:ext cx="10362720" cy="1469520"/>
          </a:xfrm>
          <a:prstGeom prst="rect">
            <a:avLst/>
          </a:prstGeom>
        </p:spPr>
        <p:txBody>
          <a:bodyPr lIns="0" tIns="0" rIns="0" bIns="0" anchor="ctr"/>
          <a:lstStyle/>
          <a:p>
            <a:endParaRPr lang="en-US" sz="2400" b="0" strike="noStrike" spc="-1">
              <a:solidFill>
                <a:srgbClr val="000000"/>
              </a:solidFill>
              <a:uFill>
                <a:solidFill>
                  <a:srgbClr val="FFFFFF"/>
                </a:solidFill>
              </a:uFill>
              <a:latin typeface="Times New Roman"/>
            </a:endParaRPr>
          </a:p>
        </p:txBody>
      </p:sp>
      <p:sp>
        <p:nvSpPr>
          <p:cNvPr id="32" name="PlaceHolder 2"/>
          <p:cNvSpPr>
            <a:spLocks noGrp="1"/>
          </p:cNvSpPr>
          <p:nvPr>
            <p:ph type="body"/>
          </p:nvPr>
        </p:nvSpPr>
        <p:spPr>
          <a:xfrm>
            <a:off x="609600" y="1604520"/>
            <a:ext cx="3532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3" name="PlaceHolder 3"/>
          <p:cNvSpPr>
            <a:spLocks noGrp="1"/>
          </p:cNvSpPr>
          <p:nvPr>
            <p:ph type="body"/>
          </p:nvPr>
        </p:nvSpPr>
        <p:spPr>
          <a:xfrm>
            <a:off x="4319520" y="1604520"/>
            <a:ext cx="3532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4" name="PlaceHolder 4"/>
          <p:cNvSpPr>
            <a:spLocks noGrp="1"/>
          </p:cNvSpPr>
          <p:nvPr>
            <p:ph type="body"/>
          </p:nvPr>
        </p:nvSpPr>
        <p:spPr>
          <a:xfrm>
            <a:off x="8029440" y="1604520"/>
            <a:ext cx="3532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5" name="PlaceHolder 5"/>
          <p:cNvSpPr>
            <a:spLocks noGrp="1"/>
          </p:cNvSpPr>
          <p:nvPr>
            <p:ph type="body"/>
          </p:nvPr>
        </p:nvSpPr>
        <p:spPr>
          <a:xfrm>
            <a:off x="8029440" y="3682080"/>
            <a:ext cx="3532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6" name="PlaceHolder 6"/>
          <p:cNvSpPr>
            <a:spLocks noGrp="1"/>
          </p:cNvSpPr>
          <p:nvPr>
            <p:ph type="body"/>
          </p:nvPr>
        </p:nvSpPr>
        <p:spPr>
          <a:xfrm>
            <a:off x="4319520" y="3682080"/>
            <a:ext cx="3532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7" name="PlaceHolder 7"/>
          <p:cNvSpPr>
            <a:spLocks noGrp="1"/>
          </p:cNvSpPr>
          <p:nvPr>
            <p:ph type="body"/>
          </p:nvPr>
        </p:nvSpPr>
        <p:spPr>
          <a:xfrm>
            <a:off x="609600" y="3682080"/>
            <a:ext cx="3532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914400" y="2130480"/>
            <a:ext cx="10362720" cy="1469520"/>
          </a:xfrm>
          <a:prstGeom prst="rect">
            <a:avLst/>
          </a:prstGeom>
        </p:spPr>
        <p:txBody>
          <a:bodyPr lIns="0" tIns="0" rIns="0" bIns="0" anchor="ctr"/>
          <a:lstStyle/>
          <a:p>
            <a:endParaRPr lang="en-US" sz="2400" b="0" strike="noStrike" spc="-1">
              <a:solidFill>
                <a:srgbClr val="000000"/>
              </a:solidFill>
              <a:uFill>
                <a:solidFill>
                  <a:srgbClr val="FFFFFF"/>
                </a:solidFill>
              </a:uFill>
              <a:latin typeface="Times New Roman"/>
            </a:endParaRPr>
          </a:p>
        </p:txBody>
      </p:sp>
      <p:sp>
        <p:nvSpPr>
          <p:cNvPr id="45" name="PlaceHolder 2"/>
          <p:cNvSpPr>
            <a:spLocks noGrp="1"/>
          </p:cNvSpPr>
          <p:nvPr>
            <p:ph type="subTitle"/>
          </p:nvPr>
        </p:nvSpPr>
        <p:spPr>
          <a:xfrm>
            <a:off x="609600" y="1604520"/>
            <a:ext cx="10972320" cy="3977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914400" y="2130480"/>
            <a:ext cx="10362720" cy="1469520"/>
          </a:xfrm>
          <a:prstGeom prst="rect">
            <a:avLst/>
          </a:prstGeom>
        </p:spPr>
        <p:txBody>
          <a:bodyPr lIns="0" tIns="0" rIns="0" bIns="0" anchor="ctr"/>
          <a:lstStyle/>
          <a:p>
            <a:endParaRPr lang="en-US" sz="2400" b="0" strike="noStrike" spc="-1">
              <a:solidFill>
                <a:srgbClr val="000000"/>
              </a:solidFill>
              <a:uFill>
                <a:solidFill>
                  <a:srgbClr val="FFFFFF"/>
                </a:solidFill>
              </a:uFill>
              <a:latin typeface="Times New Roman"/>
            </a:endParaRPr>
          </a:p>
        </p:txBody>
      </p:sp>
      <p:sp>
        <p:nvSpPr>
          <p:cNvPr id="47" name="PlaceHolder 2"/>
          <p:cNvSpPr>
            <a:spLocks noGrp="1"/>
          </p:cNvSpPr>
          <p:nvPr>
            <p:ph type="body"/>
          </p:nvPr>
        </p:nvSpPr>
        <p:spPr>
          <a:xfrm>
            <a:off x="609600" y="1604520"/>
            <a:ext cx="1097232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914400" y="2130480"/>
            <a:ext cx="10362720" cy="1469520"/>
          </a:xfrm>
          <a:prstGeom prst="rect">
            <a:avLst/>
          </a:prstGeom>
        </p:spPr>
        <p:txBody>
          <a:bodyPr lIns="0" tIns="0" rIns="0" bIns="0" anchor="ctr"/>
          <a:lstStyle/>
          <a:p>
            <a:endParaRPr lang="en-US" sz="2400" b="0" strike="noStrike" spc="-1">
              <a:solidFill>
                <a:srgbClr val="000000"/>
              </a:solidFill>
              <a:uFill>
                <a:solidFill>
                  <a:srgbClr val="FFFFFF"/>
                </a:solidFill>
              </a:uFill>
              <a:latin typeface="Times New Roman"/>
            </a:endParaRPr>
          </a:p>
        </p:txBody>
      </p:sp>
      <p:sp>
        <p:nvSpPr>
          <p:cNvPr id="49" name="PlaceHolder 2"/>
          <p:cNvSpPr>
            <a:spLocks noGrp="1"/>
          </p:cNvSpPr>
          <p:nvPr>
            <p:ph type="body"/>
          </p:nvPr>
        </p:nvSpPr>
        <p:spPr>
          <a:xfrm>
            <a:off x="609600" y="1604520"/>
            <a:ext cx="53544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50" name="PlaceHolder 3"/>
          <p:cNvSpPr>
            <a:spLocks noGrp="1"/>
          </p:cNvSpPr>
          <p:nvPr>
            <p:ph type="body"/>
          </p:nvPr>
        </p:nvSpPr>
        <p:spPr>
          <a:xfrm>
            <a:off x="6232320" y="1604520"/>
            <a:ext cx="53544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914400" y="2130480"/>
            <a:ext cx="10362720" cy="1469520"/>
          </a:xfrm>
          <a:prstGeom prst="rect">
            <a:avLst/>
          </a:prstGeom>
        </p:spPr>
        <p:txBody>
          <a:bodyPr lIns="0" tIns="0" rIns="0" bIns="0" anchor="ctr"/>
          <a:lstStyle/>
          <a:p>
            <a:endParaRPr lang="en-US" sz="24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entered Text">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914400" y="2130480"/>
            <a:ext cx="10362720" cy="1469520"/>
          </a:xfrm>
          <a:prstGeom prst="rect">
            <a:avLst/>
          </a:prstGeom>
        </p:spPr>
        <p:txBody>
          <a:bodyPr lIns="0" tIns="0" rIns="0" bIns="0" anchor="ctr"/>
          <a:lstStyle/>
          <a:p>
            <a:endParaRPr lang="en-US" sz="2400" b="0" strike="noStrike" spc="-1">
              <a:solidFill>
                <a:srgbClr val="000000"/>
              </a:solidFill>
              <a:uFill>
                <a:solidFill>
                  <a:srgbClr val="FFFFFF"/>
                </a:solidFill>
              </a:uFill>
              <a:latin typeface="Times New Roman"/>
            </a:endParaRPr>
          </a:p>
        </p:txBody>
      </p:sp>
      <p:sp>
        <p:nvSpPr>
          <p:cNvPr id="54" name="PlaceHolder 2"/>
          <p:cNvSpPr>
            <a:spLocks noGrp="1"/>
          </p:cNvSpPr>
          <p:nvPr>
            <p:ph type="body"/>
          </p:nvPr>
        </p:nvSpPr>
        <p:spPr>
          <a:xfrm>
            <a:off x="609600" y="1604520"/>
            <a:ext cx="53544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55" name="PlaceHolder 3"/>
          <p:cNvSpPr>
            <a:spLocks noGrp="1"/>
          </p:cNvSpPr>
          <p:nvPr>
            <p:ph type="body"/>
          </p:nvPr>
        </p:nvSpPr>
        <p:spPr>
          <a:xfrm>
            <a:off x="609600" y="3682080"/>
            <a:ext cx="53544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56" name="PlaceHolder 4"/>
          <p:cNvSpPr>
            <a:spLocks noGrp="1"/>
          </p:cNvSpPr>
          <p:nvPr>
            <p:ph type="body"/>
          </p:nvPr>
        </p:nvSpPr>
        <p:spPr>
          <a:xfrm>
            <a:off x="6232320" y="1604520"/>
            <a:ext cx="53544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914400" y="2130480"/>
            <a:ext cx="10362720" cy="1469520"/>
          </a:xfrm>
          <a:prstGeom prst="rect">
            <a:avLst/>
          </a:prstGeom>
        </p:spPr>
        <p:txBody>
          <a:bodyPr lIns="0" tIns="0" rIns="0" bIns="0" anchor="ctr"/>
          <a:lstStyle/>
          <a:p>
            <a:endParaRPr lang="en-US" sz="2400" b="0" strike="noStrike" spc="-1">
              <a:solidFill>
                <a:srgbClr val="000000"/>
              </a:solidFill>
              <a:uFill>
                <a:solidFill>
                  <a:srgbClr val="FFFFFF"/>
                </a:solidFill>
              </a:uFill>
              <a:latin typeface="Times New Roman"/>
            </a:endParaRPr>
          </a:p>
        </p:txBody>
      </p:sp>
      <p:sp>
        <p:nvSpPr>
          <p:cNvPr id="3" name="PlaceHolder 2"/>
          <p:cNvSpPr>
            <a:spLocks noGrp="1"/>
          </p:cNvSpPr>
          <p:nvPr>
            <p:ph type="subTitle"/>
          </p:nvPr>
        </p:nvSpPr>
        <p:spPr>
          <a:xfrm>
            <a:off x="609600" y="1604520"/>
            <a:ext cx="10972320" cy="3977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914400" y="2130480"/>
            <a:ext cx="10362720" cy="1469520"/>
          </a:xfrm>
          <a:prstGeom prst="rect">
            <a:avLst/>
          </a:prstGeom>
        </p:spPr>
        <p:txBody>
          <a:bodyPr lIns="0" tIns="0" rIns="0" bIns="0" anchor="ctr"/>
          <a:lstStyle/>
          <a:p>
            <a:endParaRPr lang="en-US" sz="2400" b="0" strike="noStrike" spc="-1">
              <a:solidFill>
                <a:srgbClr val="000000"/>
              </a:solidFill>
              <a:uFill>
                <a:solidFill>
                  <a:srgbClr val="FFFFFF"/>
                </a:solidFill>
              </a:uFill>
              <a:latin typeface="Times New Roman"/>
            </a:endParaRPr>
          </a:p>
        </p:txBody>
      </p:sp>
      <p:sp>
        <p:nvSpPr>
          <p:cNvPr id="58" name="PlaceHolder 2"/>
          <p:cNvSpPr>
            <a:spLocks noGrp="1"/>
          </p:cNvSpPr>
          <p:nvPr>
            <p:ph type="body"/>
          </p:nvPr>
        </p:nvSpPr>
        <p:spPr>
          <a:xfrm>
            <a:off x="609600" y="1604520"/>
            <a:ext cx="53544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59" name="PlaceHolder 3"/>
          <p:cNvSpPr>
            <a:spLocks noGrp="1"/>
          </p:cNvSpPr>
          <p:nvPr>
            <p:ph type="body"/>
          </p:nvPr>
        </p:nvSpPr>
        <p:spPr>
          <a:xfrm>
            <a:off x="6232320" y="1604520"/>
            <a:ext cx="53544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60" name="PlaceHolder 4"/>
          <p:cNvSpPr>
            <a:spLocks noGrp="1"/>
          </p:cNvSpPr>
          <p:nvPr>
            <p:ph type="body"/>
          </p:nvPr>
        </p:nvSpPr>
        <p:spPr>
          <a:xfrm>
            <a:off x="6232320" y="3682080"/>
            <a:ext cx="53544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914400" y="2130480"/>
            <a:ext cx="10362720" cy="1469520"/>
          </a:xfrm>
          <a:prstGeom prst="rect">
            <a:avLst/>
          </a:prstGeom>
        </p:spPr>
        <p:txBody>
          <a:bodyPr lIns="0" tIns="0" rIns="0" bIns="0" anchor="ctr"/>
          <a:lstStyle/>
          <a:p>
            <a:endParaRPr lang="en-US" sz="2400" b="0" strike="noStrike" spc="-1">
              <a:solidFill>
                <a:srgbClr val="000000"/>
              </a:solidFill>
              <a:uFill>
                <a:solidFill>
                  <a:srgbClr val="FFFFFF"/>
                </a:solidFill>
              </a:uFill>
              <a:latin typeface="Times New Roman"/>
            </a:endParaRPr>
          </a:p>
        </p:txBody>
      </p:sp>
      <p:sp>
        <p:nvSpPr>
          <p:cNvPr id="62" name="PlaceHolder 2"/>
          <p:cNvSpPr>
            <a:spLocks noGrp="1"/>
          </p:cNvSpPr>
          <p:nvPr>
            <p:ph type="body"/>
          </p:nvPr>
        </p:nvSpPr>
        <p:spPr>
          <a:xfrm>
            <a:off x="609600" y="1604520"/>
            <a:ext cx="53544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63" name="PlaceHolder 3"/>
          <p:cNvSpPr>
            <a:spLocks noGrp="1"/>
          </p:cNvSpPr>
          <p:nvPr>
            <p:ph type="body"/>
          </p:nvPr>
        </p:nvSpPr>
        <p:spPr>
          <a:xfrm>
            <a:off x="6232320" y="1604520"/>
            <a:ext cx="53544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64" name="PlaceHolder 4"/>
          <p:cNvSpPr>
            <a:spLocks noGrp="1"/>
          </p:cNvSpPr>
          <p:nvPr>
            <p:ph type="body"/>
          </p:nvPr>
        </p:nvSpPr>
        <p:spPr>
          <a:xfrm>
            <a:off x="609600" y="3682080"/>
            <a:ext cx="1097232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914400" y="2130480"/>
            <a:ext cx="10362720" cy="1469520"/>
          </a:xfrm>
          <a:prstGeom prst="rect">
            <a:avLst/>
          </a:prstGeom>
        </p:spPr>
        <p:txBody>
          <a:bodyPr lIns="0" tIns="0" rIns="0" bIns="0" anchor="ctr"/>
          <a:lstStyle/>
          <a:p>
            <a:endParaRPr lang="en-US" sz="2400" b="0" strike="noStrike" spc="-1">
              <a:solidFill>
                <a:srgbClr val="000000"/>
              </a:solidFill>
              <a:uFill>
                <a:solidFill>
                  <a:srgbClr val="FFFFFF"/>
                </a:solidFill>
              </a:uFill>
              <a:latin typeface="Times New Roman"/>
            </a:endParaRPr>
          </a:p>
        </p:txBody>
      </p:sp>
      <p:sp>
        <p:nvSpPr>
          <p:cNvPr id="66" name="PlaceHolder 2"/>
          <p:cNvSpPr>
            <a:spLocks noGrp="1"/>
          </p:cNvSpPr>
          <p:nvPr>
            <p:ph type="body"/>
          </p:nvPr>
        </p:nvSpPr>
        <p:spPr>
          <a:xfrm>
            <a:off x="609600" y="1604520"/>
            <a:ext cx="1097232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67" name="PlaceHolder 3"/>
          <p:cNvSpPr>
            <a:spLocks noGrp="1"/>
          </p:cNvSpPr>
          <p:nvPr>
            <p:ph type="body"/>
          </p:nvPr>
        </p:nvSpPr>
        <p:spPr>
          <a:xfrm>
            <a:off x="609600" y="3682080"/>
            <a:ext cx="1097232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914400" y="2130480"/>
            <a:ext cx="10362720" cy="1469520"/>
          </a:xfrm>
          <a:prstGeom prst="rect">
            <a:avLst/>
          </a:prstGeom>
        </p:spPr>
        <p:txBody>
          <a:bodyPr lIns="0" tIns="0" rIns="0" bIns="0" anchor="ctr"/>
          <a:lstStyle/>
          <a:p>
            <a:endParaRPr lang="en-US" sz="2400" b="0" strike="noStrike" spc="-1">
              <a:solidFill>
                <a:srgbClr val="000000"/>
              </a:solidFill>
              <a:uFill>
                <a:solidFill>
                  <a:srgbClr val="FFFFFF"/>
                </a:solidFill>
              </a:uFill>
              <a:latin typeface="Times New Roman"/>
            </a:endParaRPr>
          </a:p>
        </p:txBody>
      </p:sp>
      <p:sp>
        <p:nvSpPr>
          <p:cNvPr id="69" name="PlaceHolder 2"/>
          <p:cNvSpPr>
            <a:spLocks noGrp="1"/>
          </p:cNvSpPr>
          <p:nvPr>
            <p:ph type="body"/>
          </p:nvPr>
        </p:nvSpPr>
        <p:spPr>
          <a:xfrm>
            <a:off x="609600" y="1604520"/>
            <a:ext cx="53544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70" name="PlaceHolder 3"/>
          <p:cNvSpPr>
            <a:spLocks noGrp="1"/>
          </p:cNvSpPr>
          <p:nvPr>
            <p:ph type="body"/>
          </p:nvPr>
        </p:nvSpPr>
        <p:spPr>
          <a:xfrm>
            <a:off x="6232320" y="1604520"/>
            <a:ext cx="53544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71" name="PlaceHolder 4"/>
          <p:cNvSpPr>
            <a:spLocks noGrp="1"/>
          </p:cNvSpPr>
          <p:nvPr>
            <p:ph type="body"/>
          </p:nvPr>
        </p:nvSpPr>
        <p:spPr>
          <a:xfrm>
            <a:off x="6232320" y="3682080"/>
            <a:ext cx="53544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72" name="PlaceHolder 5"/>
          <p:cNvSpPr>
            <a:spLocks noGrp="1"/>
          </p:cNvSpPr>
          <p:nvPr>
            <p:ph type="body"/>
          </p:nvPr>
        </p:nvSpPr>
        <p:spPr>
          <a:xfrm>
            <a:off x="609600" y="3682080"/>
            <a:ext cx="53544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914400" y="2130480"/>
            <a:ext cx="10362720" cy="1469520"/>
          </a:xfrm>
          <a:prstGeom prst="rect">
            <a:avLst/>
          </a:prstGeom>
        </p:spPr>
        <p:txBody>
          <a:bodyPr lIns="0" tIns="0" rIns="0" bIns="0" anchor="ctr"/>
          <a:lstStyle/>
          <a:p>
            <a:endParaRPr lang="en-US" sz="2400" b="0" strike="noStrike" spc="-1">
              <a:solidFill>
                <a:srgbClr val="000000"/>
              </a:solidFill>
              <a:uFill>
                <a:solidFill>
                  <a:srgbClr val="FFFFFF"/>
                </a:solidFill>
              </a:uFill>
              <a:latin typeface="Times New Roman"/>
            </a:endParaRPr>
          </a:p>
        </p:txBody>
      </p:sp>
      <p:sp>
        <p:nvSpPr>
          <p:cNvPr id="74" name="PlaceHolder 2"/>
          <p:cNvSpPr>
            <a:spLocks noGrp="1"/>
          </p:cNvSpPr>
          <p:nvPr>
            <p:ph type="body"/>
          </p:nvPr>
        </p:nvSpPr>
        <p:spPr>
          <a:xfrm>
            <a:off x="609600" y="1604520"/>
            <a:ext cx="3532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75" name="PlaceHolder 3"/>
          <p:cNvSpPr>
            <a:spLocks noGrp="1"/>
          </p:cNvSpPr>
          <p:nvPr>
            <p:ph type="body"/>
          </p:nvPr>
        </p:nvSpPr>
        <p:spPr>
          <a:xfrm>
            <a:off x="4319520" y="1604520"/>
            <a:ext cx="3532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76" name="PlaceHolder 4"/>
          <p:cNvSpPr>
            <a:spLocks noGrp="1"/>
          </p:cNvSpPr>
          <p:nvPr>
            <p:ph type="body"/>
          </p:nvPr>
        </p:nvSpPr>
        <p:spPr>
          <a:xfrm>
            <a:off x="8029440" y="1604520"/>
            <a:ext cx="3532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77" name="PlaceHolder 5"/>
          <p:cNvSpPr>
            <a:spLocks noGrp="1"/>
          </p:cNvSpPr>
          <p:nvPr>
            <p:ph type="body"/>
          </p:nvPr>
        </p:nvSpPr>
        <p:spPr>
          <a:xfrm>
            <a:off x="8029440" y="3682080"/>
            <a:ext cx="3532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78" name="PlaceHolder 6"/>
          <p:cNvSpPr>
            <a:spLocks noGrp="1"/>
          </p:cNvSpPr>
          <p:nvPr>
            <p:ph type="body"/>
          </p:nvPr>
        </p:nvSpPr>
        <p:spPr>
          <a:xfrm>
            <a:off x="4319520" y="3682080"/>
            <a:ext cx="3532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79" name="PlaceHolder 7"/>
          <p:cNvSpPr>
            <a:spLocks noGrp="1"/>
          </p:cNvSpPr>
          <p:nvPr>
            <p:ph type="body"/>
          </p:nvPr>
        </p:nvSpPr>
        <p:spPr>
          <a:xfrm>
            <a:off x="609600" y="3682080"/>
            <a:ext cx="3532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914400" y="2130480"/>
            <a:ext cx="10362720" cy="1469520"/>
          </a:xfrm>
          <a:prstGeom prst="rect">
            <a:avLst/>
          </a:prstGeom>
        </p:spPr>
        <p:txBody>
          <a:bodyPr lIns="0" tIns="0" rIns="0" bIns="0" anchor="ctr"/>
          <a:lstStyle/>
          <a:p>
            <a:endParaRPr lang="en-US" sz="2400" b="0" strike="noStrike" spc="-1">
              <a:solidFill>
                <a:srgbClr val="000000"/>
              </a:solidFill>
              <a:uFill>
                <a:solidFill>
                  <a:srgbClr val="FFFFFF"/>
                </a:solidFill>
              </a:uFill>
              <a:latin typeface="Times New Roman"/>
            </a:endParaRPr>
          </a:p>
        </p:txBody>
      </p:sp>
      <p:sp>
        <p:nvSpPr>
          <p:cNvPr id="5" name="PlaceHolder 2"/>
          <p:cNvSpPr>
            <a:spLocks noGrp="1"/>
          </p:cNvSpPr>
          <p:nvPr>
            <p:ph type="body"/>
          </p:nvPr>
        </p:nvSpPr>
        <p:spPr>
          <a:xfrm>
            <a:off x="609600" y="1604520"/>
            <a:ext cx="1097232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914400" y="2130480"/>
            <a:ext cx="10362720" cy="1469520"/>
          </a:xfrm>
          <a:prstGeom prst="rect">
            <a:avLst/>
          </a:prstGeom>
        </p:spPr>
        <p:txBody>
          <a:bodyPr lIns="0" tIns="0" rIns="0" bIns="0" anchor="ctr"/>
          <a:lstStyle/>
          <a:p>
            <a:endParaRPr lang="en-US" sz="2400" b="0" strike="noStrike" spc="-1">
              <a:solidFill>
                <a:srgbClr val="000000"/>
              </a:solidFill>
              <a:uFill>
                <a:solidFill>
                  <a:srgbClr val="FFFFFF"/>
                </a:solidFill>
              </a:uFill>
              <a:latin typeface="Times New Roman"/>
            </a:endParaRPr>
          </a:p>
        </p:txBody>
      </p:sp>
      <p:sp>
        <p:nvSpPr>
          <p:cNvPr id="7" name="PlaceHolder 2"/>
          <p:cNvSpPr>
            <a:spLocks noGrp="1"/>
          </p:cNvSpPr>
          <p:nvPr>
            <p:ph type="body"/>
          </p:nvPr>
        </p:nvSpPr>
        <p:spPr>
          <a:xfrm>
            <a:off x="609600" y="1604520"/>
            <a:ext cx="53544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8" name="PlaceHolder 3"/>
          <p:cNvSpPr>
            <a:spLocks noGrp="1"/>
          </p:cNvSpPr>
          <p:nvPr>
            <p:ph type="body"/>
          </p:nvPr>
        </p:nvSpPr>
        <p:spPr>
          <a:xfrm>
            <a:off x="6232320" y="1604520"/>
            <a:ext cx="53544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914400" y="2130480"/>
            <a:ext cx="10362720" cy="1469520"/>
          </a:xfrm>
          <a:prstGeom prst="rect">
            <a:avLst/>
          </a:prstGeom>
        </p:spPr>
        <p:txBody>
          <a:bodyPr lIns="0" tIns="0" rIns="0" bIns="0" anchor="ctr"/>
          <a:lstStyle/>
          <a:p>
            <a:endParaRPr lang="en-US" sz="24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914400" y="2130480"/>
            <a:ext cx="10362720" cy="681300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914400" y="2130480"/>
            <a:ext cx="10362720" cy="1469520"/>
          </a:xfrm>
          <a:prstGeom prst="rect">
            <a:avLst/>
          </a:prstGeom>
        </p:spPr>
        <p:txBody>
          <a:bodyPr lIns="0" tIns="0" rIns="0" bIns="0" anchor="ctr"/>
          <a:lstStyle/>
          <a:p>
            <a:endParaRPr lang="en-US" sz="2400" b="0" strike="noStrike" spc="-1">
              <a:solidFill>
                <a:srgbClr val="000000"/>
              </a:solidFill>
              <a:uFill>
                <a:solidFill>
                  <a:srgbClr val="FFFFFF"/>
                </a:solidFill>
              </a:uFill>
              <a:latin typeface="Times New Roman"/>
            </a:endParaRPr>
          </a:p>
        </p:txBody>
      </p:sp>
      <p:sp>
        <p:nvSpPr>
          <p:cNvPr id="12" name="PlaceHolder 2"/>
          <p:cNvSpPr>
            <a:spLocks noGrp="1"/>
          </p:cNvSpPr>
          <p:nvPr>
            <p:ph type="body"/>
          </p:nvPr>
        </p:nvSpPr>
        <p:spPr>
          <a:xfrm>
            <a:off x="609600" y="1604520"/>
            <a:ext cx="53544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3" name="PlaceHolder 3"/>
          <p:cNvSpPr>
            <a:spLocks noGrp="1"/>
          </p:cNvSpPr>
          <p:nvPr>
            <p:ph type="body"/>
          </p:nvPr>
        </p:nvSpPr>
        <p:spPr>
          <a:xfrm>
            <a:off x="609600" y="3682080"/>
            <a:ext cx="53544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4" name="PlaceHolder 4"/>
          <p:cNvSpPr>
            <a:spLocks noGrp="1"/>
          </p:cNvSpPr>
          <p:nvPr>
            <p:ph type="body"/>
          </p:nvPr>
        </p:nvSpPr>
        <p:spPr>
          <a:xfrm>
            <a:off x="6232320" y="1604520"/>
            <a:ext cx="53544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914400" y="2130480"/>
            <a:ext cx="10362720" cy="1469520"/>
          </a:xfrm>
          <a:prstGeom prst="rect">
            <a:avLst/>
          </a:prstGeom>
        </p:spPr>
        <p:txBody>
          <a:bodyPr lIns="0" tIns="0" rIns="0" bIns="0" anchor="ctr"/>
          <a:lstStyle/>
          <a:p>
            <a:endParaRPr lang="en-US" sz="2400" b="0" strike="noStrike" spc="-1">
              <a:solidFill>
                <a:srgbClr val="000000"/>
              </a:solidFill>
              <a:uFill>
                <a:solidFill>
                  <a:srgbClr val="FFFFFF"/>
                </a:solidFill>
              </a:uFill>
              <a:latin typeface="Times New Roman"/>
            </a:endParaRPr>
          </a:p>
        </p:txBody>
      </p:sp>
      <p:sp>
        <p:nvSpPr>
          <p:cNvPr id="16" name="PlaceHolder 2"/>
          <p:cNvSpPr>
            <a:spLocks noGrp="1"/>
          </p:cNvSpPr>
          <p:nvPr>
            <p:ph type="body"/>
          </p:nvPr>
        </p:nvSpPr>
        <p:spPr>
          <a:xfrm>
            <a:off x="609600" y="1604520"/>
            <a:ext cx="53544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7" name="PlaceHolder 3"/>
          <p:cNvSpPr>
            <a:spLocks noGrp="1"/>
          </p:cNvSpPr>
          <p:nvPr>
            <p:ph type="body"/>
          </p:nvPr>
        </p:nvSpPr>
        <p:spPr>
          <a:xfrm>
            <a:off x="6232320" y="1604520"/>
            <a:ext cx="53544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8" name="PlaceHolder 4"/>
          <p:cNvSpPr>
            <a:spLocks noGrp="1"/>
          </p:cNvSpPr>
          <p:nvPr>
            <p:ph type="body"/>
          </p:nvPr>
        </p:nvSpPr>
        <p:spPr>
          <a:xfrm>
            <a:off x="6232320" y="3682080"/>
            <a:ext cx="53544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914400" y="2130480"/>
            <a:ext cx="10362720" cy="1469520"/>
          </a:xfrm>
          <a:prstGeom prst="rect">
            <a:avLst/>
          </a:prstGeom>
        </p:spPr>
        <p:txBody>
          <a:bodyPr lIns="0" tIns="0" rIns="0" bIns="0" anchor="ctr"/>
          <a:lstStyle/>
          <a:p>
            <a:endParaRPr lang="en-US" sz="2400" b="0" strike="noStrike" spc="-1">
              <a:solidFill>
                <a:srgbClr val="000000"/>
              </a:solidFill>
              <a:uFill>
                <a:solidFill>
                  <a:srgbClr val="FFFFFF"/>
                </a:solidFill>
              </a:uFill>
              <a:latin typeface="Times New Roman"/>
            </a:endParaRPr>
          </a:p>
        </p:txBody>
      </p:sp>
      <p:sp>
        <p:nvSpPr>
          <p:cNvPr id="20" name="PlaceHolder 2"/>
          <p:cNvSpPr>
            <a:spLocks noGrp="1"/>
          </p:cNvSpPr>
          <p:nvPr>
            <p:ph type="body"/>
          </p:nvPr>
        </p:nvSpPr>
        <p:spPr>
          <a:xfrm>
            <a:off x="609600" y="1604520"/>
            <a:ext cx="53544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21" name="PlaceHolder 3"/>
          <p:cNvSpPr>
            <a:spLocks noGrp="1"/>
          </p:cNvSpPr>
          <p:nvPr>
            <p:ph type="body"/>
          </p:nvPr>
        </p:nvSpPr>
        <p:spPr>
          <a:xfrm>
            <a:off x="6232320" y="1604520"/>
            <a:ext cx="53544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22" name="PlaceHolder 4"/>
          <p:cNvSpPr>
            <a:spLocks noGrp="1"/>
          </p:cNvSpPr>
          <p:nvPr>
            <p:ph type="body"/>
          </p:nvPr>
        </p:nvSpPr>
        <p:spPr>
          <a:xfrm>
            <a:off x="609600" y="3682080"/>
            <a:ext cx="1097232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microsoft.com/office/2007/relationships/hdphoto" Target="../media/hdphoto3.wdp"/><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9000" b="-9000"/>
          </a:stretch>
        </a:blip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914400" y="2130480"/>
            <a:ext cx="10362720" cy="1469520"/>
          </a:xfrm>
          <a:prstGeom prst="rect">
            <a:avLst/>
          </a:prstGeom>
        </p:spPr>
        <p:txBody>
          <a:bodyPr lIns="90000" tIns="45000" rIns="90000" bIns="45000"/>
          <a:lstStyle/>
          <a:p>
            <a:pPr algn="ctr">
              <a:lnSpc>
                <a:spcPct val="100000"/>
              </a:lnSpc>
            </a:pPr>
            <a:r>
              <a:rPr lang="en-US" sz="4400" b="0" strike="noStrike" spc="-1">
                <a:solidFill>
                  <a:srgbClr val="222267"/>
                </a:solidFill>
                <a:uFill>
                  <a:solidFill>
                    <a:srgbClr val="FFFFFF"/>
                  </a:solidFill>
                </a:uFill>
                <a:latin typeface="Verdana"/>
                <a:ea typeface="Verdana"/>
              </a:rPr>
              <a:t>Clic para editar título</a:t>
            </a:r>
            <a:endParaRPr lang="en-US" sz="4400" b="0" strike="noStrike" spc="-1">
              <a:solidFill>
                <a:srgbClr val="000000"/>
              </a:solidFill>
              <a:uFill>
                <a:solidFill>
                  <a:srgbClr val="FFFFFF"/>
                </a:solidFill>
              </a:uFill>
              <a:latin typeface="Times New Roman"/>
            </a:endParaRPr>
          </a:p>
        </p:txBody>
      </p:sp>
      <p:sp>
        <p:nvSpPr>
          <p:cNvPr id="3" name="PlaceHolder 2"/>
          <p:cNvSpPr>
            <a:spLocks noGrp="1"/>
          </p:cNvSpPr>
          <p:nvPr>
            <p:ph type="body"/>
          </p:nvPr>
        </p:nvSpPr>
        <p:spPr>
          <a:xfrm>
            <a:off x="609600" y="1604520"/>
            <a:ext cx="1097232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uFill>
                  <a:solidFill>
                    <a:srgbClr val="FFFFFF"/>
                  </a:solidFill>
                </a:uFill>
                <a:latin typeface="Arial"/>
              </a:rPr>
              <a:t>Click to edit the outline text format</a:t>
            </a:r>
          </a:p>
          <a:p>
            <a:pPr marL="864000" lvl="1" indent="-324000">
              <a:spcBef>
                <a:spcPts val="1134"/>
              </a:spcBef>
              <a:buClr>
                <a:srgbClr val="000000"/>
              </a:buClr>
              <a:buSzPct val="75000"/>
              <a:buFont typeface="Symbol" charset="2"/>
              <a:buChar char=""/>
            </a:pPr>
            <a:r>
              <a:rPr lang="en-US" sz="2400" b="0" strike="noStrike" spc="-1">
                <a:solidFill>
                  <a:srgbClr val="000000"/>
                </a:solidFill>
                <a:uFill>
                  <a:solidFill>
                    <a:srgbClr val="FFFFFF"/>
                  </a:solidFill>
                </a:uFill>
                <a:latin typeface="Arial"/>
              </a:rPr>
              <a:t>Second Outline Level</a:t>
            </a:r>
          </a:p>
          <a:p>
            <a:pPr marL="1296000" lvl="2" indent="-288000">
              <a:spcBef>
                <a:spcPts val="850"/>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uFill>
                  <a:solidFill>
                    <a:srgbClr val="FFFFFF"/>
                  </a:solidFill>
                </a:u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
        <p:nvSpPr>
          <p:cNvPr id="4" name="CustomShape 4">
            <a:extLst>
              <a:ext uri="{FF2B5EF4-FFF2-40B4-BE49-F238E27FC236}">
                <a16:creationId xmlns:a16="http://schemas.microsoft.com/office/drawing/2014/main" id="{78E6A9FF-9D6B-4E13-9740-F8762A46E091}"/>
              </a:ext>
            </a:extLst>
          </p:cNvPr>
          <p:cNvSpPr/>
          <p:nvPr userDrawn="1"/>
        </p:nvSpPr>
        <p:spPr>
          <a:xfrm>
            <a:off x="0" y="-2"/>
            <a:ext cx="12192000" cy="1047751"/>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0800000"/>
          </a:gradFill>
          <a:ln>
            <a:noFill/>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sp>
      <p:pic>
        <p:nvPicPr>
          <p:cNvPr id="8" name="Imagen 7">
            <a:extLst>
              <a:ext uri="{FF2B5EF4-FFF2-40B4-BE49-F238E27FC236}">
                <a16:creationId xmlns:a16="http://schemas.microsoft.com/office/drawing/2014/main" id="{548AC319-D49B-4B25-BF73-DEB2775EFDD6}"/>
              </a:ext>
            </a:extLst>
          </p:cNvPr>
          <p:cNvPicPr>
            <a:picLocks noChangeAspect="1"/>
          </p:cNvPicPr>
          <p:nvPr userDrawn="1"/>
        </p:nvPicPr>
        <p:blipFill>
          <a:blip r:embed="rId15">
            <a:extLst>
              <a:ext uri="{BEBA8EAE-BF5A-486C-A8C5-ECC9F3942E4B}">
                <a14:imgProps xmlns:a14="http://schemas.microsoft.com/office/drawing/2010/main">
                  <a14:imgLayer r:embed="rId16">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83956" y="66675"/>
            <a:ext cx="2223422" cy="875705"/>
          </a:xfrm>
          <a:prstGeom prst="rect">
            <a:avLst/>
          </a:prstGeom>
        </p:spPr>
      </p:pic>
      <p:pic>
        <p:nvPicPr>
          <p:cNvPr id="9" name="Imagen 8">
            <a:extLst>
              <a:ext uri="{FF2B5EF4-FFF2-40B4-BE49-F238E27FC236}">
                <a16:creationId xmlns:a16="http://schemas.microsoft.com/office/drawing/2014/main" id="{B27B4EC8-E3C4-4F24-A431-ADAD2FA95181}"/>
              </a:ext>
            </a:extLst>
          </p:cNvPr>
          <p:cNvPicPr>
            <a:picLocks noChangeAspect="1"/>
          </p:cNvPicPr>
          <p:nvPr userDrawn="1"/>
        </p:nvPicPr>
        <p:blipFill>
          <a:blip r:embed="rId17">
            <a:extLst>
              <a:ext uri="{BEBA8EAE-BF5A-486C-A8C5-ECC9F3942E4B}">
                <a14:imgProps xmlns:a14="http://schemas.microsoft.com/office/drawing/2010/main">
                  <a14:imgLayer r:embed="rId18">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136035" y="148680"/>
            <a:ext cx="1872009" cy="720801"/>
          </a:xfrm>
          <a:prstGeom prst="rect">
            <a:avLst/>
          </a:prstGeom>
        </p:spPr>
      </p:pic>
      <p:sp>
        <p:nvSpPr>
          <p:cNvPr id="10" name="CuadroTexto 9">
            <a:extLst>
              <a:ext uri="{FF2B5EF4-FFF2-40B4-BE49-F238E27FC236}">
                <a16:creationId xmlns:a16="http://schemas.microsoft.com/office/drawing/2014/main" id="{4E2747A0-69AC-45D3-90B7-174961029655}"/>
              </a:ext>
            </a:extLst>
          </p:cNvPr>
          <p:cNvSpPr txBox="1"/>
          <p:nvPr userDrawn="1"/>
        </p:nvSpPr>
        <p:spPr>
          <a:xfrm>
            <a:off x="5210175" y="151404"/>
            <a:ext cx="4448175" cy="636072"/>
          </a:xfrm>
          <a:prstGeom prst="rect">
            <a:avLst/>
          </a:prstGeom>
          <a:noFill/>
        </p:spPr>
        <p:txBody>
          <a:bodyPr wrap="square" rtlCol="0">
            <a:spAutoFit/>
          </a:bodyPr>
          <a:lstStyle/>
          <a:p>
            <a:pPr algn="r">
              <a:spcAft>
                <a:spcPts val="400"/>
              </a:spcAft>
            </a:pPr>
            <a:r>
              <a:rPr lang="es-ES" sz="1400" dirty="0">
                <a:solidFill>
                  <a:srgbClr val="005581"/>
                </a:solidFill>
                <a:latin typeface="Goudy Old Style" panose="02020502050305020303" pitchFamily="18" charset="0"/>
              </a:rPr>
              <a:t>Universidad Politécnica de Madrid</a:t>
            </a:r>
          </a:p>
          <a:p>
            <a:pPr algn="r">
              <a:spcAft>
                <a:spcPts val="400"/>
              </a:spcAft>
            </a:pPr>
            <a:r>
              <a:rPr lang="es-ES" sz="1800" dirty="0">
                <a:solidFill>
                  <a:srgbClr val="005581"/>
                </a:solidFill>
                <a:latin typeface="Goudy Old Style" panose="02020502050305020303" pitchFamily="18" charset="0"/>
              </a:rPr>
              <a:t>E.T.S de Ingenieros Industriales</a:t>
            </a:r>
            <a:endParaRPr lang="es-ES" sz="2000" dirty="0">
              <a:solidFill>
                <a:srgbClr val="005581"/>
              </a:solidFill>
              <a:latin typeface="Goudy Old Style" panose="02020502050305020303"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432000" indent="-324000" algn="l" defTabSz="914400" rtl="0" eaLnBrk="1" latinLnBrk="0" hangingPunct="1">
        <a:lnSpc>
          <a:spcPct val="90000"/>
        </a:lnSpc>
        <a:spcBef>
          <a:spcPts val="1417"/>
        </a:spcBef>
        <a:buClr>
          <a:srgbClr val="000000"/>
        </a:buClr>
        <a:buSzPct val="45000"/>
        <a:buFont typeface="Wingdings"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CustomShape 4">
            <a:extLst>
              <a:ext uri="{FF2B5EF4-FFF2-40B4-BE49-F238E27FC236}">
                <a16:creationId xmlns:a16="http://schemas.microsoft.com/office/drawing/2014/main" id="{F533628C-0B87-4050-8E8C-57B9D7558108}"/>
              </a:ext>
            </a:extLst>
          </p:cNvPr>
          <p:cNvSpPr/>
          <p:nvPr userDrawn="1"/>
        </p:nvSpPr>
        <p:spPr>
          <a:xfrm>
            <a:off x="0" y="6583320"/>
            <a:ext cx="12192000" cy="274680"/>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0800000"/>
          </a:gradFill>
          <a:ln>
            <a:noFill/>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txBody>
          <a:bodyPr/>
          <a:lstStyle/>
          <a:p>
            <a:endParaRPr lang="en-US" dirty="0"/>
          </a:p>
        </p:txBody>
      </p:sp>
      <p:sp>
        <p:nvSpPr>
          <p:cNvPr id="38" name="PlaceHolder 1"/>
          <p:cNvSpPr>
            <a:spLocks noGrp="1"/>
          </p:cNvSpPr>
          <p:nvPr>
            <p:ph type="title"/>
          </p:nvPr>
        </p:nvSpPr>
        <p:spPr>
          <a:xfrm>
            <a:off x="609600" y="274680"/>
            <a:ext cx="10972320" cy="1142640"/>
          </a:xfrm>
          <a:prstGeom prst="rect">
            <a:avLst/>
          </a:prstGeom>
        </p:spPr>
        <p:txBody>
          <a:bodyPr anchor="ctr"/>
          <a:lstStyle/>
          <a:p>
            <a:pPr algn="ctr">
              <a:lnSpc>
                <a:spcPct val="100000"/>
              </a:lnSpc>
            </a:pPr>
            <a:r>
              <a:rPr lang="en-US" sz="4400" b="0" strike="noStrike" spc="-1">
                <a:solidFill>
                  <a:srgbClr val="000000"/>
                </a:solidFill>
                <a:uFill>
                  <a:solidFill>
                    <a:srgbClr val="FFFFFF"/>
                  </a:solidFill>
                </a:uFill>
                <a:latin typeface="Calibri"/>
              </a:rPr>
              <a:t>Haga clic para modificar el estilo de título del patrón</a:t>
            </a:r>
            <a:endParaRPr lang="en-US" sz="4400" b="0" strike="noStrike" spc="-1">
              <a:solidFill>
                <a:srgbClr val="000000"/>
              </a:solidFill>
              <a:uFill>
                <a:solidFill>
                  <a:srgbClr val="FFFFFF"/>
                </a:solidFill>
              </a:uFill>
              <a:latin typeface="Times New Roman"/>
            </a:endParaRPr>
          </a:p>
        </p:txBody>
      </p:sp>
      <p:sp>
        <p:nvSpPr>
          <p:cNvPr id="42" name="CustomShape 5"/>
          <p:cNvSpPr/>
          <p:nvPr/>
        </p:nvSpPr>
        <p:spPr>
          <a:xfrm>
            <a:off x="9347520" y="6624719"/>
            <a:ext cx="2844480" cy="19188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r">
              <a:lnSpc>
                <a:spcPct val="100000"/>
              </a:lnSpc>
            </a:pPr>
            <a:r>
              <a:rPr lang="en-US" sz="1200" b="0" strike="noStrike" spc="-1" dirty="0">
                <a:solidFill>
                  <a:srgbClr val="000066"/>
                </a:solidFill>
                <a:uFill>
                  <a:solidFill>
                    <a:srgbClr val="FFFFFF"/>
                  </a:solidFill>
                </a:uFill>
                <a:latin typeface="Century Gothic" panose="020B0502020202020204" pitchFamily="34" charset="0"/>
              </a:rPr>
              <a:t>SLIDE </a:t>
            </a:r>
            <a:fld id="{8860E004-6EE6-4E1F-8251-E8AD1A40DCDF}" type="slidenum">
              <a:rPr lang="en-US" sz="1200" b="0" strike="noStrike" spc="-1">
                <a:solidFill>
                  <a:srgbClr val="000066"/>
                </a:solidFill>
                <a:uFill>
                  <a:solidFill>
                    <a:srgbClr val="FFFFFF"/>
                  </a:solidFill>
                </a:uFill>
                <a:latin typeface="Century Gothic" panose="020B0502020202020204" pitchFamily="34" charset="0"/>
              </a:rPr>
              <a:t>‹Nº›</a:t>
            </a:fld>
            <a:endParaRPr lang="en-US" sz="1200" b="0" strike="noStrike" spc="-1" dirty="0">
              <a:solidFill>
                <a:srgbClr val="000000"/>
              </a:solidFill>
              <a:uFill>
                <a:solidFill>
                  <a:srgbClr val="FFFFFF"/>
                </a:solidFill>
              </a:uFill>
              <a:latin typeface="Century Gothic" panose="020B0502020202020204" pitchFamily="34" charset="0"/>
            </a:endParaRPr>
          </a:p>
        </p:txBody>
      </p:sp>
      <p:sp>
        <p:nvSpPr>
          <p:cNvPr id="43" name="CustomShape 6"/>
          <p:cNvSpPr/>
          <p:nvPr/>
        </p:nvSpPr>
        <p:spPr>
          <a:xfrm>
            <a:off x="-7305" y="6581214"/>
            <a:ext cx="10109769" cy="27468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l">
              <a:lnSpc>
                <a:spcPct val="100000"/>
              </a:lnSpc>
            </a:pPr>
            <a:r>
              <a:rPr lang="en-US" sz="1200" b="0" strike="noStrike" spc="-1" noProof="0" dirty="0">
                <a:solidFill>
                  <a:srgbClr val="000066"/>
                </a:solidFill>
                <a:uFill>
                  <a:solidFill>
                    <a:srgbClr val="FFFFFF"/>
                  </a:solidFill>
                </a:uFill>
                <a:latin typeface="Century Gothic" panose="020B0502020202020204" pitchFamily="34" charset="0"/>
              </a:rPr>
              <a:t>FR22 – International Conference on Fast Reactors and Related Fuel Cycles, Austria, Vienna – 2022 April 19-22</a:t>
            </a:r>
            <a:endParaRPr lang="en-GB" sz="1200" b="0" strike="noStrike" spc="-1" noProof="0" dirty="0">
              <a:solidFill>
                <a:srgbClr val="000066"/>
              </a:solidFill>
              <a:uFill>
                <a:solidFill>
                  <a:srgbClr val="FFFFFF"/>
                </a:solidFill>
              </a:uFill>
              <a:latin typeface="Century Gothic" panose="020B0502020202020204" pitchFamily="34" charset="0"/>
            </a:endParaRPr>
          </a:p>
        </p:txBody>
      </p:sp>
      <p:sp>
        <p:nvSpPr>
          <p:cNvPr id="8" name="CustomShape 4">
            <a:extLst>
              <a:ext uri="{FF2B5EF4-FFF2-40B4-BE49-F238E27FC236}">
                <a16:creationId xmlns:a16="http://schemas.microsoft.com/office/drawing/2014/main" id="{F160A3E1-0E82-49AB-A8EC-399AEC514359}"/>
              </a:ext>
            </a:extLst>
          </p:cNvPr>
          <p:cNvSpPr/>
          <p:nvPr userDrawn="1"/>
        </p:nvSpPr>
        <p:spPr>
          <a:xfrm>
            <a:off x="0" y="-1"/>
            <a:ext cx="12192000" cy="818708"/>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0800000"/>
          </a:gradFill>
          <a:ln>
            <a:noFill/>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sp>
      <p:pic>
        <p:nvPicPr>
          <p:cNvPr id="3" name="Imagen 2">
            <a:extLst>
              <a:ext uri="{FF2B5EF4-FFF2-40B4-BE49-F238E27FC236}">
                <a16:creationId xmlns:a16="http://schemas.microsoft.com/office/drawing/2014/main" id="{F9AAF736-E862-4D29-827C-3176E10B57D3}"/>
              </a:ext>
            </a:extLst>
          </p:cNvPr>
          <p:cNvPicPr>
            <a:picLocks noChangeAspect="1"/>
          </p:cNvPicPr>
          <p:nvPr userDrawn="1"/>
        </p:nvPicPr>
        <p:blipFill rotWithShape="1">
          <a:blip r:embed="rId14">
            <a:extLst>
              <a:ext uri="{BEBA8EAE-BF5A-486C-A8C5-ECC9F3942E4B}">
                <a14:imgProps xmlns:a14="http://schemas.microsoft.com/office/drawing/2010/main">
                  <a14:imgLayer r:embed="rId15">
                    <a14:imgEffect>
                      <a14:brightnessContrast bright="-20000" contrast="-20000"/>
                    </a14:imgEffect>
                  </a14:imgLayer>
                </a14:imgProps>
              </a:ext>
              <a:ext uri="{28A0092B-C50C-407E-A947-70E740481C1C}">
                <a14:useLocalDpi xmlns:a14="http://schemas.microsoft.com/office/drawing/2010/main" val="0"/>
              </a:ext>
            </a:extLst>
          </a:blip>
          <a:srcRect r="38372" b="48734"/>
          <a:stretch/>
        </p:blipFill>
        <p:spPr>
          <a:xfrm>
            <a:off x="11271877" y="-1"/>
            <a:ext cx="910118" cy="818707"/>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43080" indent="-342720" algn="l" defTabSz="914400" rtl="0" eaLnBrk="1" latinLnBrk="0" hangingPunct="1">
        <a:lnSpc>
          <a:spcPct val="100000"/>
        </a:lnSpc>
        <a:spcBef>
          <a:spcPts val="641"/>
        </a:spcBef>
        <a:buClr>
          <a:srgbClr val="000000"/>
        </a:buClr>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6.pn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Shape 1"/>
          <p:cNvSpPr txBox="1"/>
          <p:nvPr/>
        </p:nvSpPr>
        <p:spPr>
          <a:xfrm>
            <a:off x="427822" y="1732684"/>
            <a:ext cx="11336356" cy="1240853"/>
          </a:xfrm>
          <a:prstGeom prst="rect">
            <a:avLst/>
          </a:prstGeom>
          <a:noFill/>
          <a:ln>
            <a:noFill/>
          </a:ln>
        </p:spPr>
        <p:txBody>
          <a:bodyPr lIns="90000" tIns="45000" rIns="90000" bIns="45000"/>
          <a:lstStyle/>
          <a:p>
            <a:pPr algn="ctr">
              <a:lnSpc>
                <a:spcPct val="100000"/>
              </a:lnSpc>
            </a:pPr>
            <a:r>
              <a:rPr lang="en-US" sz="3600" b="1" spc="-1" dirty="0">
                <a:solidFill>
                  <a:srgbClr val="002060"/>
                </a:solidFill>
                <a:uFill>
                  <a:solidFill>
                    <a:srgbClr val="FFFFFF"/>
                  </a:solidFill>
                </a:uFill>
                <a:latin typeface="Century Gothic"/>
                <a:ea typeface="Verdana"/>
              </a:rPr>
              <a:t>Development of an Artificial Neural Network for predicting spatial interdependencies of reactivity effects in Sodium Fast Reactors</a:t>
            </a:r>
            <a:endParaRPr lang="en-US" sz="3600" spc="-1" dirty="0">
              <a:solidFill>
                <a:srgbClr val="002060"/>
              </a:solidFill>
              <a:uFill>
                <a:solidFill>
                  <a:srgbClr val="FFFFFF"/>
                </a:solidFill>
              </a:uFill>
              <a:latin typeface="Times New Roman"/>
            </a:endParaRPr>
          </a:p>
        </p:txBody>
      </p:sp>
      <p:sp>
        <p:nvSpPr>
          <p:cNvPr id="87" name="CustomShape 3"/>
          <p:cNvSpPr/>
          <p:nvPr/>
        </p:nvSpPr>
        <p:spPr>
          <a:xfrm>
            <a:off x="1071993" y="5585318"/>
            <a:ext cx="10048014" cy="91596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spcBef>
                <a:spcPts val="320"/>
              </a:spcBef>
            </a:pPr>
            <a:r>
              <a:rPr lang="en-US" sz="1600" b="1" spc="-1" dirty="0">
                <a:solidFill>
                  <a:srgbClr val="002060"/>
                </a:solidFill>
                <a:uFill>
                  <a:solidFill>
                    <a:srgbClr val="FFFFFF"/>
                  </a:solidFill>
                </a:uFill>
                <a:latin typeface="Arial"/>
                <a:ea typeface="ＭＳ Ｐゴシック"/>
              </a:rPr>
              <a:t>FR22 – International Conference on Fast Reactors and Related Fuel Cycles: Sustainable Clean Energy for the Future</a:t>
            </a:r>
          </a:p>
          <a:p>
            <a:pPr algn="ctr">
              <a:spcBef>
                <a:spcPts val="320"/>
              </a:spcBef>
            </a:pPr>
            <a:r>
              <a:rPr lang="en-US" sz="1600" spc="-1" dirty="0">
                <a:solidFill>
                  <a:srgbClr val="002060"/>
                </a:solidFill>
                <a:uFill>
                  <a:solidFill>
                    <a:srgbClr val="FFFFFF"/>
                  </a:solidFill>
                </a:uFill>
                <a:latin typeface="Arial"/>
                <a:ea typeface="ＭＳ Ｐゴシック"/>
              </a:rPr>
              <a:t>Austria, Vienna, April 19-22</a:t>
            </a:r>
            <a:endParaRPr lang="en-US" sz="1600" spc="-1" dirty="0">
              <a:solidFill>
                <a:srgbClr val="000000"/>
              </a:solidFill>
              <a:uFill>
                <a:solidFill>
                  <a:srgbClr val="FFFFFF"/>
                </a:solidFill>
              </a:uFill>
              <a:latin typeface="Arial"/>
            </a:endParaRPr>
          </a:p>
        </p:txBody>
      </p:sp>
      <p:sp>
        <p:nvSpPr>
          <p:cNvPr id="2" name="CuadroTexto 1">
            <a:extLst>
              <a:ext uri="{FF2B5EF4-FFF2-40B4-BE49-F238E27FC236}">
                <a16:creationId xmlns:a16="http://schemas.microsoft.com/office/drawing/2014/main" id="{C4F3E6AF-EA5D-4C6E-B4F3-900243763D69}"/>
              </a:ext>
            </a:extLst>
          </p:cNvPr>
          <p:cNvSpPr txBox="1"/>
          <p:nvPr/>
        </p:nvSpPr>
        <p:spPr>
          <a:xfrm>
            <a:off x="818867" y="3703777"/>
            <a:ext cx="10554266" cy="1485022"/>
          </a:xfrm>
          <a:prstGeom prst="rect">
            <a:avLst/>
          </a:prstGeom>
          <a:noFill/>
        </p:spPr>
        <p:txBody>
          <a:bodyPr wrap="square" rtlCol="0">
            <a:spAutoFit/>
          </a:bodyPr>
          <a:lstStyle/>
          <a:p>
            <a:pPr marL="342900" indent="-342900" algn="ctr">
              <a:spcAft>
                <a:spcPts val="300"/>
              </a:spcAft>
              <a:buAutoNum type="alphaUcPeriod"/>
            </a:pPr>
            <a:endParaRPr lang="es-ES" b="1" dirty="0">
              <a:solidFill>
                <a:srgbClr val="002060"/>
              </a:solidFill>
              <a:latin typeface="Century Gothic" panose="020B0502020202020204" pitchFamily="34" charset="0"/>
            </a:endParaRPr>
          </a:p>
          <a:p>
            <a:pPr algn="ctr">
              <a:spcAft>
                <a:spcPts val="300"/>
              </a:spcAft>
            </a:pPr>
            <a:r>
              <a:rPr lang="es-ES" b="1" u="sng" dirty="0">
                <a:solidFill>
                  <a:srgbClr val="002060"/>
                </a:solidFill>
                <a:latin typeface="Century Gothic" panose="020B0502020202020204" pitchFamily="34" charset="0"/>
              </a:rPr>
              <a:t>A. Jiménez-Carrascosa</a:t>
            </a:r>
            <a:r>
              <a:rPr lang="es-ES" b="1" u="sng" baseline="30000" dirty="0">
                <a:solidFill>
                  <a:srgbClr val="002060"/>
                </a:solidFill>
                <a:latin typeface="Century Gothic" panose="020B0502020202020204" pitchFamily="34" charset="0"/>
              </a:rPr>
              <a:t>1</a:t>
            </a:r>
            <a:r>
              <a:rPr lang="es-ES" b="1" dirty="0">
                <a:solidFill>
                  <a:srgbClr val="002060"/>
                </a:solidFill>
                <a:latin typeface="Century Gothic" panose="020B0502020202020204" pitchFamily="34" charset="0"/>
              </a:rPr>
              <a:t>, J. Krepel</a:t>
            </a:r>
            <a:r>
              <a:rPr lang="es-ES" b="1" baseline="30000" dirty="0">
                <a:solidFill>
                  <a:srgbClr val="002060"/>
                </a:solidFill>
                <a:latin typeface="Century Gothic" panose="020B0502020202020204" pitchFamily="34" charset="0"/>
              </a:rPr>
              <a:t>2</a:t>
            </a:r>
            <a:r>
              <a:rPr lang="es-ES" b="1" dirty="0">
                <a:solidFill>
                  <a:srgbClr val="002060"/>
                </a:solidFill>
                <a:latin typeface="Century Gothic" panose="020B0502020202020204" pitchFamily="34" charset="0"/>
              </a:rPr>
              <a:t>, A. Ponomarev</a:t>
            </a:r>
            <a:r>
              <a:rPr lang="es-ES" b="1" baseline="30000" dirty="0">
                <a:solidFill>
                  <a:srgbClr val="002060"/>
                </a:solidFill>
                <a:latin typeface="Century Gothic" panose="020B0502020202020204" pitchFamily="34" charset="0"/>
              </a:rPr>
              <a:t>2</a:t>
            </a:r>
            <a:r>
              <a:rPr lang="es-ES" b="1" dirty="0">
                <a:solidFill>
                  <a:srgbClr val="002060"/>
                </a:solidFill>
                <a:latin typeface="Century Gothic" panose="020B0502020202020204" pitchFamily="34" charset="0"/>
              </a:rPr>
              <a:t>, K. Mikityuk</a:t>
            </a:r>
            <a:r>
              <a:rPr lang="es-ES" b="1" baseline="30000" dirty="0">
                <a:solidFill>
                  <a:srgbClr val="002060"/>
                </a:solidFill>
                <a:latin typeface="Century Gothic" panose="020B0502020202020204" pitchFamily="34" charset="0"/>
              </a:rPr>
              <a:t>2</a:t>
            </a:r>
            <a:r>
              <a:rPr lang="es-ES" b="1" dirty="0">
                <a:solidFill>
                  <a:srgbClr val="002060"/>
                </a:solidFill>
                <a:latin typeface="Century Gothic" panose="020B0502020202020204" pitchFamily="34" charset="0"/>
              </a:rPr>
              <a:t>, N. García-Herranz</a:t>
            </a:r>
            <a:r>
              <a:rPr lang="es-ES" b="1" baseline="30000" dirty="0">
                <a:solidFill>
                  <a:srgbClr val="002060"/>
                </a:solidFill>
                <a:latin typeface="Century Gothic" panose="020B0502020202020204" pitchFamily="34" charset="0"/>
              </a:rPr>
              <a:t>1 </a:t>
            </a:r>
          </a:p>
          <a:p>
            <a:pPr marL="342900" indent="-342900" algn="ctr">
              <a:spcAft>
                <a:spcPts val="300"/>
              </a:spcAft>
              <a:buAutoNum type="alphaUcPeriod"/>
            </a:pPr>
            <a:endParaRPr lang="es-ES" sz="1400" dirty="0">
              <a:latin typeface="Century Gothic" panose="020B0502020202020204" pitchFamily="34" charset="0"/>
            </a:endParaRPr>
          </a:p>
          <a:p>
            <a:pPr algn="ctr">
              <a:spcAft>
                <a:spcPts val="600"/>
              </a:spcAft>
            </a:pPr>
            <a:r>
              <a:rPr lang="es-ES" sz="1400" baseline="30000" dirty="0">
                <a:solidFill>
                  <a:srgbClr val="002060"/>
                </a:solidFill>
                <a:latin typeface="Century Gothic" panose="020B0502020202020204" pitchFamily="34" charset="0"/>
              </a:rPr>
              <a:t>1</a:t>
            </a:r>
            <a:r>
              <a:rPr lang="es-ES" sz="1400" dirty="0">
                <a:solidFill>
                  <a:srgbClr val="002060"/>
                </a:solidFill>
                <a:latin typeface="Century Gothic" panose="020B0502020202020204" pitchFamily="34" charset="0"/>
              </a:rPr>
              <a:t>Universidad Politécnica de Madrid (UPM), </a:t>
            </a:r>
            <a:r>
              <a:rPr lang="es-ES" sz="1400" dirty="0" err="1">
                <a:solidFill>
                  <a:srgbClr val="002060"/>
                </a:solidFill>
                <a:latin typeface="Century Gothic" panose="020B0502020202020204" pitchFamily="34" charset="0"/>
              </a:rPr>
              <a:t>Spain</a:t>
            </a:r>
            <a:endParaRPr lang="es-ES" sz="1400" dirty="0">
              <a:solidFill>
                <a:srgbClr val="002060"/>
              </a:solidFill>
              <a:latin typeface="Century Gothic" panose="020B0502020202020204" pitchFamily="34" charset="0"/>
            </a:endParaRPr>
          </a:p>
          <a:p>
            <a:pPr algn="ctr">
              <a:spcAft>
                <a:spcPts val="600"/>
              </a:spcAft>
            </a:pPr>
            <a:r>
              <a:rPr lang="es-ES" sz="1400" baseline="30000" dirty="0">
                <a:solidFill>
                  <a:srgbClr val="002060"/>
                </a:solidFill>
                <a:latin typeface="Century Gothic" panose="020B0502020202020204" pitchFamily="34" charset="0"/>
              </a:rPr>
              <a:t>2</a:t>
            </a:r>
            <a:r>
              <a:rPr lang="es-ES" sz="1400" dirty="0">
                <a:solidFill>
                  <a:srgbClr val="002060"/>
                </a:solidFill>
                <a:latin typeface="Century Gothic" panose="020B0502020202020204" pitchFamily="34" charset="0"/>
              </a:rPr>
              <a:t>Paul </a:t>
            </a:r>
            <a:r>
              <a:rPr lang="es-ES" sz="1400" dirty="0" err="1">
                <a:solidFill>
                  <a:srgbClr val="002060"/>
                </a:solidFill>
                <a:latin typeface="Century Gothic" panose="020B0502020202020204" pitchFamily="34" charset="0"/>
              </a:rPr>
              <a:t>Scherrer</a:t>
            </a:r>
            <a:r>
              <a:rPr lang="es-ES" sz="1400" dirty="0">
                <a:solidFill>
                  <a:srgbClr val="002060"/>
                </a:solidFill>
                <a:latin typeface="Century Gothic" panose="020B0502020202020204" pitchFamily="34" charset="0"/>
              </a:rPr>
              <a:t> </a:t>
            </a:r>
            <a:r>
              <a:rPr lang="es-ES" sz="1400" dirty="0" err="1">
                <a:solidFill>
                  <a:srgbClr val="002060"/>
                </a:solidFill>
                <a:latin typeface="Century Gothic" panose="020B0502020202020204" pitchFamily="34" charset="0"/>
              </a:rPr>
              <a:t>Institut</a:t>
            </a:r>
            <a:r>
              <a:rPr lang="es-ES" sz="1400" dirty="0">
                <a:solidFill>
                  <a:srgbClr val="002060"/>
                </a:solidFill>
                <a:latin typeface="Century Gothic" panose="020B0502020202020204" pitchFamily="34" charset="0"/>
              </a:rPr>
              <a:t> (PSI), </a:t>
            </a:r>
            <a:r>
              <a:rPr lang="es-ES" sz="1400" dirty="0" err="1">
                <a:solidFill>
                  <a:srgbClr val="002060"/>
                </a:solidFill>
                <a:latin typeface="Century Gothic" panose="020B0502020202020204" pitchFamily="34" charset="0"/>
              </a:rPr>
              <a:t>Switzerland</a:t>
            </a:r>
            <a:endParaRPr lang="es-ES" sz="1400" dirty="0">
              <a:solidFill>
                <a:srgbClr val="002060"/>
              </a:solidFill>
              <a:latin typeface="Century Gothic" panose="020B0502020202020204" pitchFamily="34" charset="0"/>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a:extLst>
              <a:ext uri="{FF2B5EF4-FFF2-40B4-BE49-F238E27FC236}">
                <a16:creationId xmlns:a16="http://schemas.microsoft.com/office/drawing/2014/main" id="{0F593317-5D06-41F8-BFAD-976B2A12568C}"/>
              </a:ext>
            </a:extLst>
          </p:cNvPr>
          <p:cNvSpPr/>
          <p:nvPr/>
        </p:nvSpPr>
        <p:spPr>
          <a:xfrm>
            <a:off x="628436" y="110014"/>
            <a:ext cx="10118333" cy="5861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b="1" spc="-1" dirty="0">
                <a:solidFill>
                  <a:srgbClr val="002060"/>
                </a:solidFill>
                <a:uFill>
                  <a:solidFill>
                    <a:srgbClr val="FFFFFF"/>
                  </a:solidFill>
                </a:uFill>
                <a:latin typeface="Century Gothic"/>
              </a:rPr>
              <a:t>5. Summary</a:t>
            </a:r>
            <a:endParaRPr lang="en-US" sz="3200" b="1" spc="-1" dirty="0">
              <a:solidFill>
                <a:srgbClr val="000000"/>
              </a:solidFill>
              <a:uFill>
                <a:solidFill>
                  <a:srgbClr val="FFFFFF"/>
                </a:solidFill>
              </a:uFill>
              <a:latin typeface="Arial"/>
            </a:endParaRPr>
          </a:p>
        </p:txBody>
      </p:sp>
      <p:sp>
        <p:nvSpPr>
          <p:cNvPr id="3" name="Rectángulo 2">
            <a:extLst>
              <a:ext uri="{FF2B5EF4-FFF2-40B4-BE49-F238E27FC236}">
                <a16:creationId xmlns:a16="http://schemas.microsoft.com/office/drawing/2014/main" id="{FB19A183-336B-4940-969F-1FA4AB7E6051}"/>
              </a:ext>
            </a:extLst>
          </p:cNvPr>
          <p:cNvSpPr/>
          <p:nvPr/>
        </p:nvSpPr>
        <p:spPr>
          <a:xfrm>
            <a:off x="288090" y="1054282"/>
            <a:ext cx="11544026" cy="5355312"/>
          </a:xfrm>
          <a:prstGeom prst="rect">
            <a:avLst/>
          </a:prstGeom>
        </p:spPr>
        <p:txBody>
          <a:bodyPr wrap="square">
            <a:spAutoFit/>
          </a:bodyPr>
          <a:lstStyle/>
          <a:p>
            <a:pPr marL="285750" indent="-285750" algn="just">
              <a:spcBef>
                <a:spcPts val="1200"/>
              </a:spcBef>
              <a:buFont typeface="Wingdings" panose="05000000000000000000" pitchFamily="2" charset="2"/>
              <a:buChar char="§"/>
            </a:pPr>
            <a:r>
              <a:rPr lang="en-US" sz="1700" dirty="0">
                <a:solidFill>
                  <a:srgbClr val="002060"/>
                </a:solidFill>
                <a:latin typeface="Century Gothic" panose="020B0502020202020204" pitchFamily="34" charset="0"/>
                <a:cs typeface="Arial" panose="020B0604020202020204" pitchFamily="34" charset="0"/>
                <a:sym typeface="Wingdings" panose="05000000000000000000" pitchFamily="2" charset="2"/>
              </a:rPr>
              <a:t>Spatial correlations can play a relevant role when computing reactivity effects for SFRs that includes upper sodium plenum.</a:t>
            </a:r>
          </a:p>
          <a:p>
            <a:pPr marL="285750" indent="-285750" algn="just">
              <a:spcBef>
                <a:spcPts val="1200"/>
              </a:spcBef>
              <a:buFont typeface="Wingdings" panose="05000000000000000000" pitchFamily="2" charset="2"/>
              <a:buChar char="§"/>
            </a:pPr>
            <a:r>
              <a:rPr lang="en-US" sz="1700" dirty="0">
                <a:solidFill>
                  <a:srgbClr val="002060"/>
                </a:solidFill>
                <a:latin typeface="Century Gothic" panose="020B0502020202020204" pitchFamily="34" charset="0"/>
                <a:cs typeface="Arial" panose="020B0604020202020204" pitchFamily="34" charset="0"/>
                <a:sym typeface="Wingdings" panose="05000000000000000000" pitchFamily="2" charset="2"/>
              </a:rPr>
              <a:t>In transients with sodium boiling, their characterization appear to be mandatory in order to provide realistic sodium void reactivity effects.</a:t>
            </a:r>
          </a:p>
          <a:p>
            <a:pPr marL="285750" indent="-285750" algn="just">
              <a:spcBef>
                <a:spcPts val="1200"/>
              </a:spcBef>
              <a:buFont typeface="Wingdings" panose="05000000000000000000" pitchFamily="2" charset="2"/>
              <a:buChar char="§"/>
            </a:pPr>
            <a:r>
              <a:rPr lang="en-US" sz="1700" dirty="0">
                <a:solidFill>
                  <a:srgbClr val="002060"/>
                </a:solidFill>
                <a:latin typeface="Century Gothic" panose="020B0502020202020204" pitchFamily="34" charset="0"/>
                <a:cs typeface="Arial" panose="020B0604020202020204" pitchFamily="34" charset="0"/>
                <a:sym typeface="Wingdings" panose="05000000000000000000" pitchFamily="2" charset="2"/>
              </a:rPr>
              <a:t>Our proposal to address this issue is a surrogate model trained with a wide dataset that allows us to account for interdependencies and non-linearities.</a:t>
            </a:r>
          </a:p>
          <a:p>
            <a:pPr marL="285750" indent="-285750" algn="just">
              <a:spcBef>
                <a:spcPts val="1200"/>
              </a:spcBef>
              <a:buFont typeface="Wingdings" panose="05000000000000000000" pitchFamily="2" charset="2"/>
              <a:buChar char="§"/>
            </a:pPr>
            <a:r>
              <a:rPr lang="en-US" sz="1700" dirty="0">
                <a:solidFill>
                  <a:srgbClr val="002060"/>
                </a:solidFill>
                <a:latin typeface="Century Gothic" panose="020B0502020202020204" pitchFamily="34" charset="0"/>
                <a:cs typeface="Arial" panose="020B0604020202020204" pitchFamily="34" charset="0"/>
                <a:sym typeface="Wingdings" panose="05000000000000000000" pitchFamily="2" charset="2"/>
              </a:rPr>
              <a:t>That model appears to work properly providing a global sodium density effect based on region-wise sodium density variation.</a:t>
            </a:r>
          </a:p>
          <a:p>
            <a:pPr marL="285750" indent="-285750" algn="just">
              <a:spcBef>
                <a:spcPts val="1200"/>
              </a:spcBef>
              <a:buFont typeface="Wingdings" panose="05000000000000000000" pitchFamily="2" charset="2"/>
              <a:buChar char="§"/>
            </a:pPr>
            <a:r>
              <a:rPr lang="en-US" sz="1700" dirty="0">
                <a:solidFill>
                  <a:srgbClr val="002060"/>
                </a:solidFill>
                <a:latin typeface="Century Gothic" panose="020B0502020202020204" pitchFamily="34" charset="0"/>
                <a:cs typeface="Arial" panose="020B0604020202020204" pitchFamily="34" charset="0"/>
                <a:sym typeface="Wingdings" panose="05000000000000000000" pitchFamily="2" charset="2"/>
              </a:rPr>
              <a:t>It is important to note that linear effects dominate for several regions so a more simplified model may be developed to capture essentially the interaction of the sodium plenum and the upper core part, both axially and radially.</a:t>
            </a:r>
          </a:p>
          <a:p>
            <a:pPr marL="285750" indent="-285750" algn="just">
              <a:spcBef>
                <a:spcPts val="1200"/>
              </a:spcBef>
              <a:buFont typeface="Wingdings" panose="05000000000000000000" pitchFamily="2" charset="2"/>
              <a:buChar char="§"/>
            </a:pPr>
            <a:endParaRPr lang="en-US" sz="1700" dirty="0">
              <a:solidFill>
                <a:srgbClr val="002060"/>
              </a:solidFill>
              <a:latin typeface="Century Gothic" panose="020B0502020202020204" pitchFamily="34" charset="0"/>
              <a:cs typeface="Arial" panose="020B0604020202020204" pitchFamily="34" charset="0"/>
              <a:sym typeface="Wingdings" panose="05000000000000000000" pitchFamily="2" charset="2"/>
            </a:endParaRPr>
          </a:p>
          <a:p>
            <a:pPr marL="285750" indent="-285750" algn="just">
              <a:spcBef>
                <a:spcPts val="1200"/>
              </a:spcBef>
              <a:buFont typeface="Wingdings" panose="05000000000000000000" pitchFamily="2" charset="2"/>
              <a:buChar char="§"/>
            </a:pPr>
            <a:r>
              <a:rPr lang="en-US" sz="1700" dirty="0">
                <a:solidFill>
                  <a:srgbClr val="002060"/>
                </a:solidFill>
                <a:latin typeface="Century Gothic" panose="020B0502020202020204" pitchFamily="34" charset="0"/>
                <a:cs typeface="Arial" panose="020B0604020202020204" pitchFamily="34" charset="0"/>
                <a:sym typeface="Wingdings" panose="05000000000000000000" pitchFamily="2" charset="2"/>
              </a:rPr>
              <a:t>Further verification activities should be carried out towards the final goal: the coupling of the model to the transient code.</a:t>
            </a:r>
          </a:p>
          <a:p>
            <a:pPr marL="285750" indent="-285750" algn="just">
              <a:spcBef>
                <a:spcPts val="1200"/>
              </a:spcBef>
              <a:buFont typeface="Wingdings" panose="05000000000000000000" pitchFamily="2" charset="2"/>
              <a:buChar char="§"/>
            </a:pPr>
            <a:r>
              <a:rPr lang="en-US" sz="1700" dirty="0">
                <a:solidFill>
                  <a:srgbClr val="002060"/>
                </a:solidFill>
                <a:latin typeface="Century Gothic" panose="020B0502020202020204" pitchFamily="34" charset="0"/>
                <a:cs typeface="Arial" panose="020B0604020202020204" pitchFamily="34" charset="0"/>
                <a:sym typeface="Wingdings" panose="05000000000000000000" pitchFamily="2" charset="2"/>
              </a:rPr>
              <a:t>This will provide information about the impact of the spatial correlations on realistic transient scenarios.</a:t>
            </a:r>
          </a:p>
          <a:p>
            <a:pPr marL="285750" indent="-285750" algn="just">
              <a:buFont typeface="Wingdings" panose="05000000000000000000" pitchFamily="2" charset="2"/>
              <a:buChar char="§"/>
            </a:pPr>
            <a:endParaRPr lang="en-US" sz="1700" dirty="0">
              <a:solidFill>
                <a:srgbClr val="002060"/>
              </a:solidFill>
              <a:latin typeface="Century Gothic" panose="020B0502020202020204" pitchFamily="34" charset="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3684111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a:extLst>
              <a:ext uri="{FF2B5EF4-FFF2-40B4-BE49-F238E27FC236}">
                <a16:creationId xmlns:a16="http://schemas.microsoft.com/office/drawing/2014/main" id="{0F593317-5D06-41F8-BFAD-976B2A12568C}"/>
              </a:ext>
            </a:extLst>
          </p:cNvPr>
          <p:cNvSpPr/>
          <p:nvPr/>
        </p:nvSpPr>
        <p:spPr>
          <a:xfrm>
            <a:off x="628436" y="110014"/>
            <a:ext cx="10118333" cy="5861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b="1" spc="-1" dirty="0">
                <a:solidFill>
                  <a:srgbClr val="002060"/>
                </a:solidFill>
                <a:uFill>
                  <a:solidFill>
                    <a:srgbClr val="FFFFFF"/>
                  </a:solidFill>
                </a:uFill>
                <a:latin typeface="Century Gothic"/>
              </a:rPr>
              <a:t>Acknowledgments</a:t>
            </a:r>
            <a:endParaRPr lang="en-US" sz="3200" b="1" spc="-1" dirty="0">
              <a:solidFill>
                <a:srgbClr val="000000"/>
              </a:solidFill>
              <a:uFill>
                <a:solidFill>
                  <a:srgbClr val="FFFFFF"/>
                </a:solidFill>
              </a:uFill>
              <a:latin typeface="Arial"/>
            </a:endParaRPr>
          </a:p>
        </p:txBody>
      </p:sp>
      <p:sp>
        <p:nvSpPr>
          <p:cNvPr id="2" name="Rectángulo 1">
            <a:extLst>
              <a:ext uri="{FF2B5EF4-FFF2-40B4-BE49-F238E27FC236}">
                <a16:creationId xmlns:a16="http://schemas.microsoft.com/office/drawing/2014/main" id="{D0C376E5-8EAE-4DE3-921C-3BF6F2879E8A}"/>
              </a:ext>
            </a:extLst>
          </p:cNvPr>
          <p:cNvSpPr/>
          <p:nvPr/>
        </p:nvSpPr>
        <p:spPr>
          <a:xfrm>
            <a:off x="922015" y="1457073"/>
            <a:ext cx="10347969" cy="1418786"/>
          </a:xfrm>
          <a:prstGeom prst="rect">
            <a:avLst/>
          </a:prstGeom>
        </p:spPr>
        <p:txBody>
          <a:bodyPr wrap="square">
            <a:spAutoFit/>
          </a:bodyPr>
          <a:lstStyle/>
          <a:p>
            <a:pPr marL="360" algn="ctr">
              <a:lnSpc>
                <a:spcPct val="150000"/>
              </a:lnSpc>
              <a:spcBef>
                <a:spcPts val="1200"/>
              </a:spcBef>
              <a:spcAft>
                <a:spcPts val="1200"/>
              </a:spcAft>
              <a:buClr>
                <a:srgbClr val="002060"/>
              </a:buClr>
            </a:pPr>
            <a:r>
              <a:rPr lang="en-US" sz="2000" spc="-1" dirty="0">
                <a:solidFill>
                  <a:srgbClr val="002060"/>
                </a:solidFill>
                <a:uFill>
                  <a:solidFill>
                    <a:srgbClr val="FFFFFF"/>
                  </a:solidFill>
                </a:uFill>
                <a:latin typeface="Century Gothic" panose="020B0502020202020204" pitchFamily="34" charset="0"/>
                <a:cs typeface="Arial" panose="020B0604020202020204" pitchFamily="34" charset="0"/>
              </a:rPr>
              <a:t>This work is part of the EU Project ESFR-SMART which has received funding from the EURATOM Research and Training </a:t>
            </a:r>
            <a:r>
              <a:rPr lang="en-US" sz="2000" spc="-1" dirty="0" err="1">
                <a:solidFill>
                  <a:srgbClr val="002060"/>
                </a:solidFill>
                <a:uFill>
                  <a:solidFill>
                    <a:srgbClr val="FFFFFF"/>
                  </a:solidFill>
                </a:uFill>
                <a:latin typeface="Century Gothic" panose="020B0502020202020204" pitchFamily="34" charset="0"/>
                <a:cs typeface="Arial" panose="020B0604020202020204" pitchFamily="34" charset="0"/>
              </a:rPr>
              <a:t>Programme</a:t>
            </a:r>
            <a:r>
              <a:rPr lang="en-US" sz="2000" spc="-1" dirty="0">
                <a:solidFill>
                  <a:srgbClr val="002060"/>
                </a:solidFill>
                <a:uFill>
                  <a:solidFill>
                    <a:srgbClr val="FFFFFF"/>
                  </a:solidFill>
                </a:uFill>
                <a:latin typeface="Century Gothic" panose="020B0502020202020204" pitchFamily="34" charset="0"/>
                <a:cs typeface="Arial" panose="020B0604020202020204" pitchFamily="34" charset="0"/>
              </a:rPr>
              <a:t> 2014-2018 under the Grant Agreement No. 754501.</a:t>
            </a:r>
          </a:p>
        </p:txBody>
      </p:sp>
    </p:spTree>
    <p:extLst>
      <p:ext uri="{BB962C8B-B14F-4D97-AF65-F5344CB8AC3E}">
        <p14:creationId xmlns:p14="http://schemas.microsoft.com/office/powerpoint/2010/main" val="797474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Shape 1"/>
          <p:cNvSpPr txBox="1"/>
          <p:nvPr/>
        </p:nvSpPr>
        <p:spPr>
          <a:xfrm>
            <a:off x="427822" y="2084376"/>
            <a:ext cx="11336356" cy="1240853"/>
          </a:xfrm>
          <a:prstGeom prst="rect">
            <a:avLst/>
          </a:prstGeom>
          <a:noFill/>
          <a:ln>
            <a:noFill/>
          </a:ln>
        </p:spPr>
        <p:txBody>
          <a:bodyPr lIns="90000" tIns="45000" rIns="90000" bIns="45000" anchor="ctr"/>
          <a:lstStyle/>
          <a:p>
            <a:pPr algn="ctr">
              <a:lnSpc>
                <a:spcPct val="100000"/>
              </a:lnSpc>
            </a:pPr>
            <a:r>
              <a:rPr lang="en-US" sz="4800" b="1" spc="-1" dirty="0">
                <a:solidFill>
                  <a:srgbClr val="002060"/>
                </a:solidFill>
                <a:uFill>
                  <a:solidFill>
                    <a:srgbClr val="FFFFFF"/>
                  </a:solidFill>
                </a:uFill>
                <a:latin typeface="Century Gothic"/>
                <a:ea typeface="Verdana"/>
              </a:rPr>
              <a:t>Thank you! Questions?</a:t>
            </a:r>
            <a:endParaRPr lang="en-US" sz="4800" spc="-1" dirty="0">
              <a:solidFill>
                <a:srgbClr val="002060"/>
              </a:solidFill>
              <a:uFill>
                <a:solidFill>
                  <a:srgbClr val="FFFFFF"/>
                </a:solidFill>
              </a:uFill>
              <a:latin typeface="Times New Roman"/>
            </a:endParaRPr>
          </a:p>
        </p:txBody>
      </p:sp>
      <p:sp>
        <p:nvSpPr>
          <p:cNvPr id="5" name="CustomShape 3">
            <a:extLst>
              <a:ext uri="{FF2B5EF4-FFF2-40B4-BE49-F238E27FC236}">
                <a16:creationId xmlns:a16="http://schemas.microsoft.com/office/drawing/2014/main" id="{4B83A1A0-B1A3-4F2F-AF4F-F97C8C42FD5A}"/>
              </a:ext>
            </a:extLst>
          </p:cNvPr>
          <p:cNvSpPr/>
          <p:nvPr/>
        </p:nvSpPr>
        <p:spPr>
          <a:xfrm>
            <a:off x="1071993" y="5585318"/>
            <a:ext cx="10048014" cy="91596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spcBef>
                <a:spcPts val="320"/>
              </a:spcBef>
            </a:pPr>
            <a:r>
              <a:rPr lang="en-US" sz="1600" b="1" spc="-1" dirty="0">
                <a:solidFill>
                  <a:srgbClr val="002060"/>
                </a:solidFill>
                <a:uFill>
                  <a:solidFill>
                    <a:srgbClr val="FFFFFF"/>
                  </a:solidFill>
                </a:uFill>
                <a:latin typeface="Arial"/>
                <a:ea typeface="ＭＳ Ｐゴシック"/>
              </a:rPr>
              <a:t>FR22 – International Conference on Fast Reactors and Related Fuel Cycles: Sustainable Clean Energy for the Future</a:t>
            </a:r>
          </a:p>
          <a:p>
            <a:pPr algn="ctr">
              <a:spcBef>
                <a:spcPts val="320"/>
              </a:spcBef>
            </a:pPr>
            <a:r>
              <a:rPr lang="en-US" sz="1600" spc="-1" dirty="0">
                <a:solidFill>
                  <a:srgbClr val="002060"/>
                </a:solidFill>
                <a:uFill>
                  <a:solidFill>
                    <a:srgbClr val="FFFFFF"/>
                  </a:solidFill>
                </a:uFill>
                <a:latin typeface="Arial"/>
                <a:ea typeface="ＭＳ Ｐゴシック"/>
              </a:rPr>
              <a:t>Austria, Vienna, April 19-22</a:t>
            </a:r>
            <a:endParaRPr lang="en-US" sz="1600" spc="-1" dirty="0">
              <a:solidFill>
                <a:srgbClr val="000000"/>
              </a:solidFill>
              <a:uFill>
                <a:solidFill>
                  <a:srgbClr val="FFFFFF"/>
                </a:solidFill>
              </a:uFill>
              <a:latin typeface="Arial"/>
            </a:endParaRPr>
          </a:p>
        </p:txBody>
      </p:sp>
      <p:sp>
        <p:nvSpPr>
          <p:cNvPr id="6" name="CuadroTexto 5">
            <a:extLst>
              <a:ext uri="{FF2B5EF4-FFF2-40B4-BE49-F238E27FC236}">
                <a16:creationId xmlns:a16="http://schemas.microsoft.com/office/drawing/2014/main" id="{9ACC0E3D-5FED-4AB9-907E-1744491DD0F3}"/>
              </a:ext>
            </a:extLst>
          </p:cNvPr>
          <p:cNvSpPr txBox="1"/>
          <p:nvPr/>
        </p:nvSpPr>
        <p:spPr>
          <a:xfrm>
            <a:off x="818867" y="3703777"/>
            <a:ext cx="10554266" cy="1485022"/>
          </a:xfrm>
          <a:prstGeom prst="rect">
            <a:avLst/>
          </a:prstGeom>
          <a:noFill/>
        </p:spPr>
        <p:txBody>
          <a:bodyPr wrap="square" rtlCol="0">
            <a:spAutoFit/>
          </a:bodyPr>
          <a:lstStyle/>
          <a:p>
            <a:pPr marL="342900" indent="-342900" algn="ctr">
              <a:spcAft>
                <a:spcPts val="300"/>
              </a:spcAft>
              <a:buAutoNum type="alphaUcPeriod"/>
            </a:pPr>
            <a:endParaRPr lang="es-ES" b="1" dirty="0">
              <a:solidFill>
                <a:srgbClr val="002060"/>
              </a:solidFill>
              <a:latin typeface="Century Gothic" panose="020B0502020202020204" pitchFamily="34" charset="0"/>
            </a:endParaRPr>
          </a:p>
          <a:p>
            <a:pPr algn="ctr">
              <a:spcAft>
                <a:spcPts val="300"/>
              </a:spcAft>
            </a:pPr>
            <a:r>
              <a:rPr lang="es-ES" b="1" u="sng" dirty="0">
                <a:solidFill>
                  <a:srgbClr val="002060"/>
                </a:solidFill>
                <a:latin typeface="Century Gothic" panose="020B0502020202020204" pitchFamily="34" charset="0"/>
              </a:rPr>
              <a:t>A. Jiménez-Carrascosa</a:t>
            </a:r>
            <a:r>
              <a:rPr lang="es-ES" b="1" u="sng" baseline="30000" dirty="0">
                <a:solidFill>
                  <a:srgbClr val="002060"/>
                </a:solidFill>
                <a:latin typeface="Century Gothic" panose="020B0502020202020204" pitchFamily="34" charset="0"/>
              </a:rPr>
              <a:t>1</a:t>
            </a:r>
            <a:r>
              <a:rPr lang="es-ES" b="1" dirty="0">
                <a:solidFill>
                  <a:srgbClr val="002060"/>
                </a:solidFill>
                <a:latin typeface="Century Gothic" panose="020B0502020202020204" pitchFamily="34" charset="0"/>
              </a:rPr>
              <a:t>, J. Krepel</a:t>
            </a:r>
            <a:r>
              <a:rPr lang="es-ES" b="1" baseline="30000" dirty="0">
                <a:solidFill>
                  <a:srgbClr val="002060"/>
                </a:solidFill>
                <a:latin typeface="Century Gothic" panose="020B0502020202020204" pitchFamily="34" charset="0"/>
              </a:rPr>
              <a:t>2</a:t>
            </a:r>
            <a:r>
              <a:rPr lang="es-ES" b="1" dirty="0">
                <a:solidFill>
                  <a:srgbClr val="002060"/>
                </a:solidFill>
                <a:latin typeface="Century Gothic" panose="020B0502020202020204" pitchFamily="34" charset="0"/>
              </a:rPr>
              <a:t>, A. Ponomarev</a:t>
            </a:r>
            <a:r>
              <a:rPr lang="es-ES" b="1" baseline="30000" dirty="0">
                <a:solidFill>
                  <a:srgbClr val="002060"/>
                </a:solidFill>
                <a:latin typeface="Century Gothic" panose="020B0502020202020204" pitchFamily="34" charset="0"/>
              </a:rPr>
              <a:t>2</a:t>
            </a:r>
            <a:r>
              <a:rPr lang="es-ES" b="1" dirty="0">
                <a:solidFill>
                  <a:srgbClr val="002060"/>
                </a:solidFill>
                <a:latin typeface="Century Gothic" panose="020B0502020202020204" pitchFamily="34" charset="0"/>
              </a:rPr>
              <a:t>, K. Mikityuk</a:t>
            </a:r>
            <a:r>
              <a:rPr lang="es-ES" b="1" baseline="30000" dirty="0">
                <a:solidFill>
                  <a:srgbClr val="002060"/>
                </a:solidFill>
                <a:latin typeface="Century Gothic" panose="020B0502020202020204" pitchFamily="34" charset="0"/>
              </a:rPr>
              <a:t>2</a:t>
            </a:r>
            <a:r>
              <a:rPr lang="es-ES" b="1" dirty="0">
                <a:solidFill>
                  <a:srgbClr val="002060"/>
                </a:solidFill>
                <a:latin typeface="Century Gothic" panose="020B0502020202020204" pitchFamily="34" charset="0"/>
              </a:rPr>
              <a:t>, N. García-Herranz</a:t>
            </a:r>
            <a:r>
              <a:rPr lang="es-ES" b="1" baseline="30000" dirty="0">
                <a:solidFill>
                  <a:srgbClr val="002060"/>
                </a:solidFill>
                <a:latin typeface="Century Gothic" panose="020B0502020202020204" pitchFamily="34" charset="0"/>
              </a:rPr>
              <a:t>1 </a:t>
            </a:r>
          </a:p>
          <a:p>
            <a:pPr marL="342900" indent="-342900" algn="ctr">
              <a:spcAft>
                <a:spcPts val="300"/>
              </a:spcAft>
              <a:buAutoNum type="alphaUcPeriod"/>
            </a:pPr>
            <a:endParaRPr lang="es-ES" sz="1400" dirty="0">
              <a:latin typeface="Century Gothic" panose="020B0502020202020204" pitchFamily="34" charset="0"/>
            </a:endParaRPr>
          </a:p>
          <a:p>
            <a:pPr algn="ctr">
              <a:spcAft>
                <a:spcPts val="600"/>
              </a:spcAft>
            </a:pPr>
            <a:r>
              <a:rPr lang="es-ES" sz="1400" baseline="30000" dirty="0">
                <a:solidFill>
                  <a:srgbClr val="002060"/>
                </a:solidFill>
                <a:latin typeface="Century Gothic" panose="020B0502020202020204" pitchFamily="34" charset="0"/>
              </a:rPr>
              <a:t>1</a:t>
            </a:r>
            <a:r>
              <a:rPr lang="es-ES" sz="1400" dirty="0">
                <a:solidFill>
                  <a:srgbClr val="002060"/>
                </a:solidFill>
                <a:latin typeface="Century Gothic" panose="020B0502020202020204" pitchFamily="34" charset="0"/>
              </a:rPr>
              <a:t>Universidad Politécnica de Madrid (UPM), </a:t>
            </a:r>
            <a:r>
              <a:rPr lang="es-ES" sz="1400" dirty="0" err="1">
                <a:solidFill>
                  <a:srgbClr val="002060"/>
                </a:solidFill>
                <a:latin typeface="Century Gothic" panose="020B0502020202020204" pitchFamily="34" charset="0"/>
              </a:rPr>
              <a:t>Spain</a:t>
            </a:r>
            <a:endParaRPr lang="es-ES" sz="1400" dirty="0">
              <a:solidFill>
                <a:srgbClr val="002060"/>
              </a:solidFill>
              <a:latin typeface="Century Gothic" panose="020B0502020202020204" pitchFamily="34" charset="0"/>
            </a:endParaRPr>
          </a:p>
          <a:p>
            <a:pPr algn="ctr">
              <a:spcAft>
                <a:spcPts val="600"/>
              </a:spcAft>
            </a:pPr>
            <a:r>
              <a:rPr lang="es-ES" sz="1400" baseline="30000" dirty="0">
                <a:solidFill>
                  <a:srgbClr val="002060"/>
                </a:solidFill>
                <a:latin typeface="Century Gothic" panose="020B0502020202020204" pitchFamily="34" charset="0"/>
              </a:rPr>
              <a:t>2</a:t>
            </a:r>
            <a:r>
              <a:rPr lang="es-ES" sz="1400" dirty="0">
                <a:solidFill>
                  <a:srgbClr val="002060"/>
                </a:solidFill>
                <a:latin typeface="Century Gothic" panose="020B0502020202020204" pitchFamily="34" charset="0"/>
              </a:rPr>
              <a:t>Paul </a:t>
            </a:r>
            <a:r>
              <a:rPr lang="es-ES" sz="1400" dirty="0" err="1">
                <a:solidFill>
                  <a:srgbClr val="002060"/>
                </a:solidFill>
                <a:latin typeface="Century Gothic" panose="020B0502020202020204" pitchFamily="34" charset="0"/>
              </a:rPr>
              <a:t>Scherrer</a:t>
            </a:r>
            <a:r>
              <a:rPr lang="es-ES" sz="1400" dirty="0">
                <a:solidFill>
                  <a:srgbClr val="002060"/>
                </a:solidFill>
                <a:latin typeface="Century Gothic" panose="020B0502020202020204" pitchFamily="34" charset="0"/>
              </a:rPr>
              <a:t> </a:t>
            </a:r>
            <a:r>
              <a:rPr lang="es-ES" sz="1400" dirty="0" err="1">
                <a:solidFill>
                  <a:srgbClr val="002060"/>
                </a:solidFill>
                <a:latin typeface="Century Gothic" panose="020B0502020202020204" pitchFamily="34" charset="0"/>
              </a:rPr>
              <a:t>Institut</a:t>
            </a:r>
            <a:r>
              <a:rPr lang="es-ES" sz="1400" dirty="0">
                <a:solidFill>
                  <a:srgbClr val="002060"/>
                </a:solidFill>
                <a:latin typeface="Century Gothic" panose="020B0502020202020204" pitchFamily="34" charset="0"/>
              </a:rPr>
              <a:t> (PSI), </a:t>
            </a:r>
            <a:r>
              <a:rPr lang="es-ES" sz="1400" dirty="0" err="1">
                <a:solidFill>
                  <a:srgbClr val="002060"/>
                </a:solidFill>
                <a:latin typeface="Century Gothic" panose="020B0502020202020204" pitchFamily="34" charset="0"/>
              </a:rPr>
              <a:t>Switzerland</a:t>
            </a:r>
            <a:endParaRPr lang="es-ES" sz="14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443392366"/>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 name="CustomShape 1"/>
          <p:cNvSpPr/>
          <p:nvPr/>
        </p:nvSpPr>
        <p:spPr>
          <a:xfrm>
            <a:off x="628437" y="110014"/>
            <a:ext cx="2509200" cy="5861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b="1" spc="-1" dirty="0">
                <a:solidFill>
                  <a:srgbClr val="002060"/>
                </a:solidFill>
                <a:uFill>
                  <a:solidFill>
                    <a:srgbClr val="FFFFFF"/>
                  </a:solidFill>
                </a:uFill>
                <a:latin typeface="Century Gothic"/>
              </a:rPr>
              <a:t>Outline</a:t>
            </a:r>
            <a:endParaRPr lang="en-US" sz="3200" b="1" spc="-1" dirty="0">
              <a:solidFill>
                <a:srgbClr val="000000"/>
              </a:solidFill>
              <a:uFill>
                <a:solidFill>
                  <a:srgbClr val="FFFFFF"/>
                </a:solidFill>
              </a:uFill>
              <a:latin typeface="Arial"/>
            </a:endParaRPr>
          </a:p>
        </p:txBody>
      </p:sp>
      <p:sp>
        <p:nvSpPr>
          <p:cNvPr id="90" name="TextShape 2"/>
          <p:cNvSpPr txBox="1"/>
          <p:nvPr/>
        </p:nvSpPr>
        <p:spPr>
          <a:xfrm>
            <a:off x="628437" y="1205626"/>
            <a:ext cx="11093510" cy="4324680"/>
          </a:xfrm>
          <a:prstGeom prst="rect">
            <a:avLst/>
          </a:prstGeom>
          <a:noFill/>
          <a:ln>
            <a:noFill/>
          </a:ln>
        </p:spPr>
        <p:txBody>
          <a:bodyPr/>
          <a:lstStyle/>
          <a:p>
            <a:pPr marL="457560" indent="-457200">
              <a:lnSpc>
                <a:spcPct val="150000"/>
              </a:lnSpc>
              <a:spcBef>
                <a:spcPts val="1199"/>
              </a:spcBef>
              <a:buClr>
                <a:srgbClr val="002060"/>
              </a:buClr>
              <a:buFont typeface="+mj-lt"/>
              <a:buAutoNum type="arabicPeriod"/>
            </a:pPr>
            <a:r>
              <a:rPr lang="en-US" sz="2400" b="1" spc="-1" dirty="0">
                <a:solidFill>
                  <a:srgbClr val="002060"/>
                </a:solidFill>
                <a:uFill>
                  <a:solidFill>
                    <a:srgbClr val="FFFFFF"/>
                  </a:solidFill>
                </a:uFill>
                <a:latin typeface="Century Gothic"/>
              </a:rPr>
              <a:t>Introduction</a:t>
            </a:r>
          </a:p>
          <a:p>
            <a:pPr marL="457560" indent="-457200">
              <a:lnSpc>
                <a:spcPct val="150000"/>
              </a:lnSpc>
              <a:spcBef>
                <a:spcPts val="1199"/>
              </a:spcBef>
              <a:buClr>
                <a:srgbClr val="002060"/>
              </a:buClr>
              <a:buFont typeface="+mj-lt"/>
              <a:buAutoNum type="arabicPeriod"/>
            </a:pPr>
            <a:r>
              <a:rPr lang="en-US" sz="2400" b="1" spc="-1" dirty="0">
                <a:solidFill>
                  <a:srgbClr val="002060"/>
                </a:solidFill>
                <a:uFill>
                  <a:solidFill>
                    <a:srgbClr val="FFFFFF"/>
                  </a:solidFill>
                </a:uFill>
                <a:latin typeface="Century Gothic"/>
              </a:rPr>
              <a:t>ESFR-SMART core discretization</a:t>
            </a:r>
            <a:endParaRPr lang="en-US" sz="2400" b="1" spc="-1" dirty="0">
              <a:solidFill>
                <a:srgbClr val="000000"/>
              </a:solidFill>
              <a:uFill>
                <a:solidFill>
                  <a:srgbClr val="FFFFFF"/>
                </a:solidFill>
              </a:uFill>
              <a:latin typeface="Calibri"/>
            </a:endParaRPr>
          </a:p>
          <a:p>
            <a:pPr marL="457560" indent="-457200">
              <a:lnSpc>
                <a:spcPct val="150000"/>
              </a:lnSpc>
              <a:spcBef>
                <a:spcPts val="1199"/>
              </a:spcBef>
              <a:buClr>
                <a:srgbClr val="002060"/>
              </a:buClr>
              <a:buFont typeface="+mj-lt"/>
              <a:buAutoNum type="arabicPeriod"/>
            </a:pPr>
            <a:r>
              <a:rPr lang="en-US" sz="2400" b="1" spc="-1" dirty="0">
                <a:solidFill>
                  <a:srgbClr val="002060"/>
                </a:solidFill>
                <a:uFill>
                  <a:solidFill>
                    <a:srgbClr val="FFFFFF"/>
                  </a:solidFill>
                </a:uFill>
                <a:latin typeface="Century Gothic"/>
              </a:rPr>
              <a:t>Data acquisition</a:t>
            </a:r>
          </a:p>
          <a:p>
            <a:pPr marL="457560" indent="-457200">
              <a:lnSpc>
                <a:spcPct val="150000"/>
              </a:lnSpc>
              <a:spcBef>
                <a:spcPts val="1199"/>
              </a:spcBef>
              <a:buClr>
                <a:srgbClr val="002060"/>
              </a:buClr>
              <a:buFont typeface="+mj-lt"/>
              <a:buAutoNum type="arabicPeriod"/>
            </a:pPr>
            <a:r>
              <a:rPr lang="en-US" sz="2400" b="1" spc="-1" dirty="0">
                <a:solidFill>
                  <a:srgbClr val="002060"/>
                </a:solidFill>
                <a:uFill>
                  <a:solidFill>
                    <a:srgbClr val="FFFFFF"/>
                  </a:solidFill>
                </a:uFill>
                <a:latin typeface="Century Gothic"/>
              </a:rPr>
              <a:t>Artificial Neural Network</a:t>
            </a:r>
          </a:p>
          <a:p>
            <a:pPr marL="457560" indent="-457200">
              <a:lnSpc>
                <a:spcPct val="150000"/>
              </a:lnSpc>
              <a:spcBef>
                <a:spcPts val="1199"/>
              </a:spcBef>
              <a:buClr>
                <a:srgbClr val="002060"/>
              </a:buClr>
              <a:buFont typeface="+mj-lt"/>
              <a:buAutoNum type="arabicPeriod"/>
            </a:pPr>
            <a:r>
              <a:rPr lang="en-US" sz="2400" b="1" spc="-1" dirty="0">
                <a:solidFill>
                  <a:srgbClr val="002060"/>
                </a:solidFill>
                <a:uFill>
                  <a:solidFill>
                    <a:srgbClr val="FFFFFF"/>
                  </a:solidFill>
                </a:uFill>
                <a:latin typeface="Century Gothic"/>
              </a:rPr>
              <a:t>Results</a:t>
            </a:r>
          </a:p>
          <a:p>
            <a:pPr marL="457560" indent="-457200">
              <a:lnSpc>
                <a:spcPct val="150000"/>
              </a:lnSpc>
              <a:spcBef>
                <a:spcPts val="1199"/>
              </a:spcBef>
              <a:buClr>
                <a:srgbClr val="002060"/>
              </a:buClr>
              <a:buFont typeface="+mj-lt"/>
              <a:buAutoNum type="arabicPeriod"/>
            </a:pPr>
            <a:r>
              <a:rPr lang="en-US" sz="2400" b="1" spc="-1" dirty="0">
                <a:solidFill>
                  <a:srgbClr val="002060"/>
                </a:solidFill>
                <a:uFill>
                  <a:solidFill>
                    <a:srgbClr val="FFFFFF"/>
                  </a:solidFill>
                </a:uFill>
                <a:latin typeface="Century Gothic"/>
              </a:rPr>
              <a:t>Summary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a:extLst>
              <a:ext uri="{FF2B5EF4-FFF2-40B4-BE49-F238E27FC236}">
                <a16:creationId xmlns:a16="http://schemas.microsoft.com/office/drawing/2014/main" id="{0F593317-5D06-41F8-BFAD-976B2A12568C}"/>
              </a:ext>
            </a:extLst>
          </p:cNvPr>
          <p:cNvSpPr/>
          <p:nvPr/>
        </p:nvSpPr>
        <p:spPr>
          <a:xfrm>
            <a:off x="628436" y="110014"/>
            <a:ext cx="7601163" cy="5861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b="1" spc="-1" dirty="0">
                <a:solidFill>
                  <a:srgbClr val="002060"/>
                </a:solidFill>
                <a:uFill>
                  <a:solidFill>
                    <a:srgbClr val="FFFFFF"/>
                  </a:solidFill>
                </a:uFill>
                <a:latin typeface="Century Gothic"/>
              </a:rPr>
              <a:t>1. Introduction</a:t>
            </a:r>
            <a:endParaRPr lang="en-US" sz="3200" b="1" spc="-1" dirty="0">
              <a:solidFill>
                <a:srgbClr val="000000"/>
              </a:solidFill>
              <a:uFill>
                <a:solidFill>
                  <a:srgbClr val="FFFFFF"/>
                </a:solidFill>
              </a:uFill>
              <a:latin typeface="Arial"/>
            </a:endParaRPr>
          </a:p>
        </p:txBody>
      </p:sp>
      <p:sp>
        <p:nvSpPr>
          <p:cNvPr id="2" name="Rectángulo 1">
            <a:extLst>
              <a:ext uri="{FF2B5EF4-FFF2-40B4-BE49-F238E27FC236}">
                <a16:creationId xmlns:a16="http://schemas.microsoft.com/office/drawing/2014/main" id="{F0BC4BCC-BD5D-4D51-9F7F-8B9C679AF613}"/>
              </a:ext>
            </a:extLst>
          </p:cNvPr>
          <p:cNvSpPr/>
          <p:nvPr/>
        </p:nvSpPr>
        <p:spPr>
          <a:xfrm>
            <a:off x="288089" y="1152256"/>
            <a:ext cx="11679497" cy="2062103"/>
          </a:xfrm>
          <a:prstGeom prst="rect">
            <a:avLst/>
          </a:prstGeom>
        </p:spPr>
        <p:txBody>
          <a:bodyPr wrap="square">
            <a:spAutoFit/>
          </a:bodyPr>
          <a:lstStyle/>
          <a:p>
            <a:pPr marL="285750" indent="-285750" algn="just">
              <a:spcBef>
                <a:spcPts val="1200"/>
              </a:spcBef>
              <a:buFont typeface="Wingdings" panose="05000000000000000000" pitchFamily="2" charset="2"/>
              <a:buChar char="§"/>
            </a:pPr>
            <a:r>
              <a:rPr lang="en-US" dirty="0">
                <a:solidFill>
                  <a:srgbClr val="002060"/>
                </a:solidFill>
                <a:latin typeface="Century Gothic" panose="020B0502020202020204" pitchFamily="34" charset="0"/>
                <a:cs typeface="Arial" panose="020B0604020202020204" pitchFamily="34" charset="0"/>
                <a:sym typeface="Wingdings" panose="05000000000000000000" pitchFamily="2" charset="2"/>
              </a:rPr>
              <a:t>The Horizon2020 ESFR-SMART project was launched in September 2017 with the aim of further improving the safety level of the commercial-size ESFR.</a:t>
            </a:r>
          </a:p>
          <a:p>
            <a:pPr marL="285750" indent="-285750" algn="just">
              <a:spcBef>
                <a:spcPts val="1200"/>
              </a:spcBef>
              <a:buFont typeface="Wingdings" panose="05000000000000000000" pitchFamily="2" charset="2"/>
              <a:buChar char="§"/>
            </a:pPr>
            <a:r>
              <a:rPr lang="en-US" dirty="0">
                <a:solidFill>
                  <a:srgbClr val="002060"/>
                </a:solidFill>
                <a:latin typeface="Century Gothic" panose="020B0502020202020204" pitchFamily="34" charset="0"/>
                <a:cs typeface="Arial" panose="020B0604020202020204" pitchFamily="34" charset="0"/>
                <a:sym typeface="Wingdings" panose="05000000000000000000" pitchFamily="2" charset="2"/>
              </a:rPr>
              <a:t>The safety level of ESFR is directly related with reactivity feedbacks and, specifically, the sodium void reactivity.</a:t>
            </a:r>
          </a:p>
          <a:p>
            <a:pPr marL="285750" indent="-285750" algn="just">
              <a:spcBef>
                <a:spcPts val="1200"/>
              </a:spcBef>
              <a:buFont typeface="Wingdings" panose="05000000000000000000" pitchFamily="2" charset="2"/>
              <a:buChar char="§"/>
            </a:pPr>
            <a:r>
              <a:rPr lang="en-US" dirty="0">
                <a:solidFill>
                  <a:srgbClr val="002060"/>
                </a:solidFill>
                <a:latin typeface="Century Gothic" panose="020B0502020202020204" pitchFamily="34" charset="0"/>
                <a:cs typeface="Arial" panose="020B0604020202020204" pitchFamily="34" charset="0"/>
                <a:sym typeface="Wingdings" panose="05000000000000000000" pitchFamily="2" charset="2"/>
              </a:rPr>
              <a:t>The ESFR core, as a low-void concept, relies on the upper sodium plenum with neutron absorber above it to minimize the global sodium void reactivity.</a:t>
            </a:r>
          </a:p>
        </p:txBody>
      </p:sp>
      <p:pic>
        <p:nvPicPr>
          <p:cNvPr id="5" name="Picture 1">
            <a:extLst>
              <a:ext uri="{FF2B5EF4-FFF2-40B4-BE49-F238E27FC236}">
                <a16:creationId xmlns:a16="http://schemas.microsoft.com/office/drawing/2014/main" id="{00000000-0008-0000-0F00-00000200000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603"/>
          <a:stretch/>
        </p:blipFill>
        <p:spPr bwMode="auto">
          <a:xfrm>
            <a:off x="7352036" y="3045853"/>
            <a:ext cx="4273899" cy="340277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6F158629-F474-4311-95CB-4B6BB4167A51}"/>
              </a:ext>
            </a:extLst>
          </p:cNvPr>
          <p:cNvSpPr/>
          <p:nvPr/>
        </p:nvSpPr>
        <p:spPr>
          <a:xfrm>
            <a:off x="288090" y="3629857"/>
            <a:ext cx="6886434" cy="2339102"/>
          </a:xfrm>
          <a:prstGeom prst="rect">
            <a:avLst/>
          </a:prstGeom>
        </p:spPr>
        <p:txBody>
          <a:bodyPr wrap="square">
            <a:spAutoFit/>
          </a:bodyPr>
          <a:lstStyle/>
          <a:p>
            <a:pPr marL="285750" indent="-285750" algn="just">
              <a:spcBef>
                <a:spcPts val="1200"/>
              </a:spcBef>
              <a:buFont typeface="Wingdings" panose="05000000000000000000" pitchFamily="2" charset="2"/>
              <a:buChar char="§"/>
            </a:pPr>
            <a:r>
              <a:rPr lang="en-US" dirty="0">
                <a:solidFill>
                  <a:srgbClr val="002060"/>
                </a:solidFill>
                <a:latin typeface="Century Gothic" panose="020B0502020202020204" pitchFamily="34" charset="0"/>
                <a:cs typeface="Arial" panose="020B0604020202020204" pitchFamily="34" charset="0"/>
                <a:sym typeface="Wingdings" panose="05000000000000000000" pitchFamily="2" charset="2"/>
              </a:rPr>
              <a:t>Safety analyses under transient condition usually rely on point-kinetics-base transient codes.</a:t>
            </a:r>
          </a:p>
          <a:p>
            <a:pPr marL="285750" indent="-285750" algn="just">
              <a:spcBef>
                <a:spcPts val="1200"/>
              </a:spcBef>
              <a:buFont typeface="Wingdings" panose="05000000000000000000" pitchFamily="2" charset="2"/>
              <a:buChar char="§"/>
            </a:pPr>
            <a:r>
              <a:rPr lang="en-US" dirty="0">
                <a:solidFill>
                  <a:srgbClr val="002060"/>
                </a:solidFill>
                <a:latin typeface="Century Gothic" panose="020B0502020202020204" pitchFamily="34" charset="0"/>
                <a:cs typeface="Arial" panose="020B0604020202020204" pitchFamily="34" charset="0"/>
                <a:sym typeface="Wingdings" panose="05000000000000000000" pitchFamily="2" charset="2"/>
              </a:rPr>
              <a:t>As input, they receive maps with spatial distributions of reactivity feedbacks which are precalculated using neutron transport code.</a:t>
            </a:r>
          </a:p>
          <a:p>
            <a:pPr marL="285750" indent="-285750" algn="just">
              <a:spcBef>
                <a:spcPts val="1200"/>
              </a:spcBef>
              <a:buFont typeface="Wingdings" panose="05000000000000000000" pitchFamily="2" charset="2"/>
              <a:buChar char="§"/>
            </a:pPr>
            <a:r>
              <a:rPr lang="en-US" dirty="0">
                <a:solidFill>
                  <a:srgbClr val="002060"/>
                </a:solidFill>
                <a:latin typeface="Century Gothic" panose="020B0502020202020204" pitchFamily="34" charset="0"/>
                <a:cs typeface="Arial" panose="020B0604020202020204" pitchFamily="34" charset="0"/>
                <a:sym typeface="Wingdings" panose="05000000000000000000" pitchFamily="2" charset="2"/>
              </a:rPr>
              <a:t>This approach assumes that coefficients are independent and additive.</a:t>
            </a:r>
          </a:p>
        </p:txBody>
      </p:sp>
    </p:spTree>
    <p:extLst>
      <p:ext uri="{BB962C8B-B14F-4D97-AF65-F5344CB8AC3E}">
        <p14:creationId xmlns:p14="http://schemas.microsoft.com/office/powerpoint/2010/main" val="601795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a:extLst>
              <a:ext uri="{FF2B5EF4-FFF2-40B4-BE49-F238E27FC236}">
                <a16:creationId xmlns:a16="http://schemas.microsoft.com/office/drawing/2014/main" id="{0F593317-5D06-41F8-BFAD-976B2A12568C}"/>
              </a:ext>
            </a:extLst>
          </p:cNvPr>
          <p:cNvSpPr/>
          <p:nvPr/>
        </p:nvSpPr>
        <p:spPr>
          <a:xfrm>
            <a:off x="628436" y="110014"/>
            <a:ext cx="7601163" cy="5861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b="1" spc="-1" dirty="0">
                <a:solidFill>
                  <a:srgbClr val="002060"/>
                </a:solidFill>
                <a:uFill>
                  <a:solidFill>
                    <a:srgbClr val="FFFFFF"/>
                  </a:solidFill>
                </a:uFill>
                <a:latin typeface="Century Gothic"/>
              </a:rPr>
              <a:t>1. Introduction: problem description</a:t>
            </a:r>
            <a:endParaRPr lang="en-US" sz="3200" b="1" spc="-1" dirty="0">
              <a:solidFill>
                <a:srgbClr val="000000"/>
              </a:solidFill>
              <a:uFill>
                <a:solidFill>
                  <a:srgbClr val="FFFFFF"/>
                </a:solidFill>
              </a:uFill>
              <a:latin typeface="Arial"/>
            </a:endParaRPr>
          </a:p>
        </p:txBody>
      </p:sp>
      <p:sp>
        <p:nvSpPr>
          <p:cNvPr id="2" name="Rectángulo 1">
            <a:extLst>
              <a:ext uri="{FF2B5EF4-FFF2-40B4-BE49-F238E27FC236}">
                <a16:creationId xmlns:a16="http://schemas.microsoft.com/office/drawing/2014/main" id="{F0BC4BCC-BD5D-4D51-9F7F-8B9C679AF613}"/>
              </a:ext>
            </a:extLst>
          </p:cNvPr>
          <p:cNvSpPr/>
          <p:nvPr/>
        </p:nvSpPr>
        <p:spPr>
          <a:xfrm>
            <a:off x="288089" y="1152256"/>
            <a:ext cx="11681087" cy="1631216"/>
          </a:xfrm>
          <a:prstGeom prst="rect">
            <a:avLst/>
          </a:prstGeom>
        </p:spPr>
        <p:txBody>
          <a:bodyPr wrap="square">
            <a:spAutoFit/>
          </a:bodyPr>
          <a:lstStyle/>
          <a:p>
            <a:pPr marL="285750" indent="-285750" algn="just">
              <a:spcBef>
                <a:spcPts val="1200"/>
              </a:spcBef>
              <a:buFont typeface="Wingdings" panose="05000000000000000000" pitchFamily="2" charset="2"/>
              <a:buChar char="§"/>
            </a:pPr>
            <a:r>
              <a:rPr lang="en-US" dirty="0">
                <a:solidFill>
                  <a:srgbClr val="002060"/>
                </a:solidFill>
                <a:latin typeface="Century Gothic" panose="020B0502020202020204" pitchFamily="34" charset="0"/>
                <a:cs typeface="Arial" panose="020B0604020202020204" pitchFamily="34" charset="0"/>
                <a:sym typeface="Wingdings" panose="05000000000000000000" pitchFamily="2" charset="2"/>
              </a:rPr>
              <a:t>Under certain conditions (e.g., sodium boiling occurs), that methodology may neglect the effect of the strong spatial correlation between the upper active core part and the sodium plenum as well as additivity effects (</a:t>
            </a:r>
            <a:r>
              <a:rPr lang="en-US" dirty="0" err="1">
                <a:solidFill>
                  <a:srgbClr val="002060"/>
                </a:solidFill>
                <a:latin typeface="Century Gothic" panose="020B0502020202020204" pitchFamily="34" charset="0"/>
                <a:cs typeface="Arial" panose="020B0604020202020204" pitchFamily="34" charset="0"/>
                <a:sym typeface="Wingdings" panose="05000000000000000000" pitchFamily="2" charset="2"/>
              </a:rPr>
              <a:t>Krepel</a:t>
            </a:r>
            <a:r>
              <a:rPr lang="en-US" dirty="0">
                <a:solidFill>
                  <a:srgbClr val="002060"/>
                </a:solidFill>
                <a:latin typeface="Century Gothic" panose="020B0502020202020204" pitchFamily="34" charset="0"/>
                <a:cs typeface="Arial" panose="020B0604020202020204" pitchFamily="34" charset="0"/>
                <a:sym typeface="Wingdings" panose="05000000000000000000" pitchFamily="2" charset="2"/>
              </a:rPr>
              <a:t> et al.,).</a:t>
            </a:r>
          </a:p>
          <a:p>
            <a:pPr marL="285750" indent="-285750" algn="just">
              <a:spcBef>
                <a:spcPts val="1200"/>
              </a:spcBef>
              <a:buFont typeface="Wingdings" panose="05000000000000000000" pitchFamily="2" charset="2"/>
              <a:buChar char="§"/>
            </a:pPr>
            <a:r>
              <a:rPr lang="en-US" dirty="0">
                <a:solidFill>
                  <a:srgbClr val="002060"/>
                </a:solidFill>
                <a:latin typeface="Century Gothic" panose="020B0502020202020204" pitchFamily="34" charset="0"/>
                <a:cs typeface="Arial" panose="020B0604020202020204" pitchFamily="34" charset="0"/>
                <a:sym typeface="Wingdings" panose="05000000000000000000" pitchFamily="2" charset="2"/>
              </a:rPr>
              <a:t>Consequently, accounting for the spatial correlations appears to be mandatory for an appropriate quantification of the global sodium density-related effect.</a:t>
            </a:r>
          </a:p>
        </p:txBody>
      </p:sp>
      <p:pic>
        <p:nvPicPr>
          <p:cNvPr id="7" name="Picture 9" descr="W:\workspace\HUM\KJ41\MATLAB\VIOD_SLICEr2a20.png">
            <a:extLst>
              <a:ext uri="{FF2B5EF4-FFF2-40B4-BE49-F238E27FC236}">
                <a16:creationId xmlns:a16="http://schemas.microsoft.com/office/drawing/2014/main" id="{DCB603FB-1C3C-4C9A-8E0D-91135A47A8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93" t="13103" r="9419" b="7501"/>
          <a:stretch/>
        </p:blipFill>
        <p:spPr bwMode="auto">
          <a:xfrm>
            <a:off x="288090" y="3056635"/>
            <a:ext cx="4291243" cy="3034769"/>
          </a:xfrm>
          <a:prstGeom prst="rect">
            <a:avLst/>
          </a:prstGeom>
          <a:noFill/>
          <a:ln>
            <a:noFill/>
          </a:ln>
          <a:extLst>
            <a:ext uri="{53640926-AAD7-44D8-BBD7-CCE9431645EC}">
              <a14:shadowObscured xmlns:a14="http://schemas.microsoft.com/office/drawing/2010/main"/>
            </a:ext>
          </a:extLst>
        </p:spPr>
      </p:pic>
      <p:pic>
        <p:nvPicPr>
          <p:cNvPr id="8" name="Gráfico 1">
            <a:extLst>
              <a:ext uri="{FF2B5EF4-FFF2-40B4-BE49-F238E27FC236}">
                <a16:creationId xmlns:a16="http://schemas.microsoft.com/office/drawing/2014/main" id="{59CC0A94-F5FE-4118-8918-7C00AAEC7335}"/>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2892" r="4865" b="1"/>
          <a:stretch/>
        </p:blipFill>
        <p:spPr>
          <a:xfrm>
            <a:off x="4579333" y="3135206"/>
            <a:ext cx="3758675" cy="2877626"/>
          </a:xfrm>
          <a:prstGeom prst="rect">
            <a:avLst/>
          </a:prstGeom>
        </p:spPr>
      </p:pic>
      <p:sp>
        <p:nvSpPr>
          <p:cNvPr id="9" name="CuadroTexto 8">
            <a:extLst>
              <a:ext uri="{FF2B5EF4-FFF2-40B4-BE49-F238E27FC236}">
                <a16:creationId xmlns:a16="http://schemas.microsoft.com/office/drawing/2014/main" id="{928623CF-2492-4432-9E94-2A37275F84E4}"/>
              </a:ext>
            </a:extLst>
          </p:cNvPr>
          <p:cNvSpPr txBox="1"/>
          <p:nvPr/>
        </p:nvSpPr>
        <p:spPr>
          <a:xfrm>
            <a:off x="222823" y="6185153"/>
            <a:ext cx="11746354" cy="276999"/>
          </a:xfrm>
          <a:prstGeom prst="rect">
            <a:avLst/>
          </a:prstGeom>
          <a:solidFill>
            <a:schemeClr val="bg1">
              <a:lumMod val="85000"/>
            </a:schemeClr>
          </a:solidFill>
          <a:ln>
            <a:solidFill>
              <a:schemeClr val="tx1"/>
            </a:solidFill>
          </a:ln>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spcAft>
                <a:spcPts val="600"/>
              </a:spcAft>
            </a:pPr>
            <a:r>
              <a:rPr lang="en-GB" sz="1200" i="1" dirty="0">
                <a:solidFill>
                  <a:srgbClr val="002060"/>
                </a:solidFill>
                <a:latin typeface="Century Gothic" panose="020B0502020202020204" pitchFamily="34" charset="0"/>
              </a:rPr>
              <a:t>J. </a:t>
            </a:r>
            <a:r>
              <a:rPr lang="en-GB" sz="1200" i="1" dirty="0" err="1">
                <a:solidFill>
                  <a:srgbClr val="002060"/>
                </a:solidFill>
                <a:latin typeface="Century Gothic" panose="020B0502020202020204" pitchFamily="34" charset="0"/>
              </a:rPr>
              <a:t>Krepel</a:t>
            </a:r>
            <a:r>
              <a:rPr lang="en-GB" sz="1200" i="1" dirty="0">
                <a:solidFill>
                  <a:srgbClr val="002060"/>
                </a:solidFill>
                <a:latin typeface="Century Gothic" panose="020B0502020202020204" pitchFamily="34" charset="0"/>
              </a:rPr>
              <a:t>, A. Ponomarev, K. </a:t>
            </a:r>
            <a:r>
              <a:rPr lang="en-GB" sz="1200" i="1" dirty="0" err="1">
                <a:solidFill>
                  <a:srgbClr val="002060"/>
                </a:solidFill>
                <a:latin typeface="Century Gothic" panose="020B0502020202020204" pitchFamily="34" charset="0"/>
              </a:rPr>
              <a:t>Mikityuk</a:t>
            </a:r>
            <a:r>
              <a:rPr lang="en-GB" sz="1200" i="1" dirty="0">
                <a:solidFill>
                  <a:srgbClr val="002060"/>
                </a:solidFill>
                <a:latin typeface="Century Gothic" panose="020B0502020202020204" pitchFamily="34" charset="0"/>
              </a:rPr>
              <a:t>, “</a:t>
            </a:r>
            <a:r>
              <a:rPr lang="en-US" sz="1200" i="1" dirty="0">
                <a:solidFill>
                  <a:srgbClr val="002060"/>
                </a:solidFill>
                <a:latin typeface="Century Gothic" panose="020B0502020202020204" pitchFamily="34" charset="0"/>
              </a:rPr>
              <a:t>Spatial interdependencies of safety related effects in ESFR-SMART core,</a:t>
            </a:r>
            <a:r>
              <a:rPr lang="en-GB" sz="1200" i="1" dirty="0">
                <a:solidFill>
                  <a:srgbClr val="002060"/>
                </a:solidFill>
                <a:latin typeface="Century Gothic" panose="020B0502020202020204" pitchFamily="34" charset="0"/>
              </a:rPr>
              <a:t>” In FR22, Vienna (Austria), April 19-22, 2022.</a:t>
            </a:r>
          </a:p>
        </p:txBody>
      </p:sp>
      <p:sp>
        <p:nvSpPr>
          <p:cNvPr id="11" name="Rectángulo 10">
            <a:extLst>
              <a:ext uri="{FF2B5EF4-FFF2-40B4-BE49-F238E27FC236}">
                <a16:creationId xmlns:a16="http://schemas.microsoft.com/office/drawing/2014/main" id="{BA93D9D1-9808-4875-8A4A-CB09644F7D8B}"/>
              </a:ext>
            </a:extLst>
          </p:cNvPr>
          <p:cNvSpPr/>
          <p:nvPr/>
        </p:nvSpPr>
        <p:spPr>
          <a:xfrm>
            <a:off x="8470760" y="3056635"/>
            <a:ext cx="3498416" cy="2600712"/>
          </a:xfrm>
          <a:prstGeom prst="rect">
            <a:avLst/>
          </a:prstGeom>
        </p:spPr>
        <p:txBody>
          <a:bodyPr wrap="square">
            <a:spAutoFit/>
          </a:bodyPr>
          <a:lstStyle/>
          <a:p>
            <a:pPr algn="just">
              <a:spcBef>
                <a:spcPts val="1200"/>
              </a:spcBef>
            </a:pPr>
            <a:r>
              <a:rPr lang="en-US" sz="1700" dirty="0">
                <a:solidFill>
                  <a:srgbClr val="002060"/>
                </a:solidFill>
                <a:latin typeface="Century Gothic" panose="020B0502020202020204" pitchFamily="34" charset="0"/>
                <a:cs typeface="Arial" panose="020B0604020202020204" pitchFamily="34" charset="0"/>
                <a:sym typeface="Wingdings" panose="05000000000000000000" pitchFamily="2" charset="2"/>
              </a:rPr>
              <a:t>In this work, we propose a surrogate model able to predict the global sodium density effect with region-wise sodium density variation as input.</a:t>
            </a:r>
          </a:p>
          <a:p>
            <a:pPr algn="just">
              <a:spcBef>
                <a:spcPts val="1200"/>
              </a:spcBef>
            </a:pPr>
            <a:r>
              <a:rPr lang="en-US" sz="1700" dirty="0">
                <a:solidFill>
                  <a:srgbClr val="002060"/>
                </a:solidFill>
                <a:latin typeface="Century Gothic" panose="020B0502020202020204" pitchFamily="34" charset="0"/>
                <a:cs typeface="Arial" panose="020B0604020202020204" pitchFamily="34" charset="0"/>
                <a:sym typeface="Wingdings" panose="05000000000000000000" pitchFamily="2" charset="2"/>
              </a:rPr>
              <a:t>With that goal, a set of cases is prepared for training an Artificial Neural Network (ANN).</a:t>
            </a:r>
          </a:p>
        </p:txBody>
      </p:sp>
    </p:spTree>
    <p:extLst>
      <p:ext uri="{BB962C8B-B14F-4D97-AF65-F5344CB8AC3E}">
        <p14:creationId xmlns:p14="http://schemas.microsoft.com/office/powerpoint/2010/main" val="174750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a:extLst>
              <a:ext uri="{FF2B5EF4-FFF2-40B4-BE49-F238E27FC236}">
                <a16:creationId xmlns:a16="http://schemas.microsoft.com/office/drawing/2014/main" id="{0F593317-5D06-41F8-BFAD-976B2A12568C}"/>
              </a:ext>
            </a:extLst>
          </p:cNvPr>
          <p:cNvSpPr/>
          <p:nvPr/>
        </p:nvSpPr>
        <p:spPr>
          <a:xfrm>
            <a:off x="628436" y="110014"/>
            <a:ext cx="7601163" cy="5861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b="1" spc="-1" dirty="0">
                <a:solidFill>
                  <a:srgbClr val="002060"/>
                </a:solidFill>
                <a:uFill>
                  <a:solidFill>
                    <a:srgbClr val="FFFFFF"/>
                  </a:solidFill>
                </a:uFill>
                <a:latin typeface="Century Gothic"/>
              </a:rPr>
              <a:t>2. ESFR-SMART core discretization</a:t>
            </a:r>
            <a:endParaRPr lang="en-US" sz="3200" b="1" spc="-1" dirty="0">
              <a:solidFill>
                <a:srgbClr val="000000"/>
              </a:solidFill>
              <a:uFill>
                <a:solidFill>
                  <a:srgbClr val="FFFFFF"/>
                </a:solidFill>
              </a:uFill>
              <a:latin typeface="Arial"/>
            </a:endParaRPr>
          </a:p>
        </p:txBody>
      </p:sp>
      <p:sp>
        <p:nvSpPr>
          <p:cNvPr id="2" name="Rectángulo 1">
            <a:extLst>
              <a:ext uri="{FF2B5EF4-FFF2-40B4-BE49-F238E27FC236}">
                <a16:creationId xmlns:a16="http://schemas.microsoft.com/office/drawing/2014/main" id="{F0BC4BCC-BD5D-4D51-9F7F-8B9C679AF613}"/>
              </a:ext>
            </a:extLst>
          </p:cNvPr>
          <p:cNvSpPr/>
          <p:nvPr/>
        </p:nvSpPr>
        <p:spPr>
          <a:xfrm>
            <a:off x="288090" y="1152256"/>
            <a:ext cx="11544026" cy="1631216"/>
          </a:xfrm>
          <a:prstGeom prst="rect">
            <a:avLst/>
          </a:prstGeom>
        </p:spPr>
        <p:txBody>
          <a:bodyPr wrap="square">
            <a:spAutoFit/>
          </a:bodyPr>
          <a:lstStyle/>
          <a:p>
            <a:pPr marL="285750" indent="-285750" algn="just">
              <a:spcBef>
                <a:spcPts val="1200"/>
              </a:spcBef>
              <a:buFont typeface="Wingdings" panose="05000000000000000000" pitchFamily="2" charset="2"/>
              <a:buChar char="§"/>
            </a:pPr>
            <a:r>
              <a:rPr lang="en-US" dirty="0">
                <a:solidFill>
                  <a:srgbClr val="002060"/>
                </a:solidFill>
                <a:latin typeface="Century Gothic" panose="020B0502020202020204" pitchFamily="34" charset="0"/>
                <a:cs typeface="Arial" panose="020B0604020202020204" pitchFamily="34" charset="0"/>
                <a:sym typeface="Wingdings" panose="05000000000000000000" pitchFamily="2" charset="2"/>
              </a:rPr>
              <a:t>The ESFR-SMART core at </a:t>
            </a:r>
            <a:r>
              <a:rPr lang="en-US" dirty="0" err="1">
                <a:solidFill>
                  <a:srgbClr val="002060"/>
                </a:solidFill>
                <a:latin typeface="Century Gothic" panose="020B0502020202020204" pitchFamily="34" charset="0"/>
                <a:cs typeface="Arial" panose="020B0604020202020204" pitchFamily="34" charset="0"/>
                <a:sym typeface="Wingdings" panose="05000000000000000000" pitchFamily="2" charset="2"/>
              </a:rPr>
              <a:t>EoC</a:t>
            </a:r>
            <a:r>
              <a:rPr lang="en-US" dirty="0">
                <a:solidFill>
                  <a:srgbClr val="002060"/>
                </a:solidFill>
                <a:latin typeface="Century Gothic" panose="020B0502020202020204" pitchFamily="34" charset="0"/>
                <a:cs typeface="Arial" panose="020B0604020202020204" pitchFamily="34" charset="0"/>
                <a:sym typeface="Wingdings" panose="05000000000000000000" pitchFamily="2" charset="2"/>
              </a:rPr>
              <a:t> state is selected since it will be subsequently the reference model for transient analyses.</a:t>
            </a:r>
          </a:p>
          <a:p>
            <a:pPr marL="285750" indent="-285750" algn="just">
              <a:spcBef>
                <a:spcPts val="1200"/>
              </a:spcBef>
              <a:buFont typeface="Wingdings" panose="05000000000000000000" pitchFamily="2" charset="2"/>
              <a:buChar char="§"/>
            </a:pPr>
            <a:r>
              <a:rPr lang="en-US" dirty="0">
                <a:solidFill>
                  <a:srgbClr val="002060"/>
                </a:solidFill>
                <a:latin typeface="Century Gothic" panose="020B0502020202020204" pitchFamily="34" charset="0"/>
                <a:cs typeface="Arial" panose="020B0604020202020204" pitchFamily="34" charset="0"/>
                <a:sym typeface="Wingdings" panose="05000000000000000000" pitchFamily="2" charset="2"/>
              </a:rPr>
              <a:t>The core is discretized aiming to be consistent with transient codes’ models. Then, different zone-wise perturbations are applied to capture both spatial interrelations and non-linear effects concerning sodium void worth.</a:t>
            </a:r>
          </a:p>
        </p:txBody>
      </p:sp>
      <p:pic>
        <p:nvPicPr>
          <p:cNvPr id="5" name="Picture 65">
            <a:extLst>
              <a:ext uri="{FF2B5EF4-FFF2-40B4-BE49-F238E27FC236}">
                <a16:creationId xmlns:a16="http://schemas.microsoft.com/office/drawing/2014/main" id="{45E1D1A5-C898-46BF-90C1-B12DD38D77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8455" y="2770293"/>
            <a:ext cx="3672257" cy="3056181"/>
          </a:xfrm>
          <a:prstGeom prst="rect">
            <a:avLst/>
          </a:prstGeom>
        </p:spPr>
      </p:pic>
      <p:pic>
        <p:nvPicPr>
          <p:cNvPr id="6" name="Imagen 5">
            <a:extLst>
              <a:ext uri="{FF2B5EF4-FFF2-40B4-BE49-F238E27FC236}">
                <a16:creationId xmlns:a16="http://schemas.microsoft.com/office/drawing/2014/main" id="{971BF7BA-7DA5-4B2F-88FE-2A725620FEF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6140" y="2685788"/>
            <a:ext cx="4706918" cy="3225192"/>
          </a:xfrm>
          <a:prstGeom prst="rect">
            <a:avLst/>
          </a:prstGeom>
          <a:noFill/>
          <a:ln>
            <a:noFill/>
          </a:ln>
        </p:spPr>
      </p:pic>
      <p:sp>
        <p:nvSpPr>
          <p:cNvPr id="3" name="CuadroTexto 2">
            <a:extLst>
              <a:ext uri="{FF2B5EF4-FFF2-40B4-BE49-F238E27FC236}">
                <a16:creationId xmlns:a16="http://schemas.microsoft.com/office/drawing/2014/main" id="{DB4F92D1-C116-4DC9-8310-352789E00866}"/>
              </a:ext>
            </a:extLst>
          </p:cNvPr>
          <p:cNvSpPr txBox="1"/>
          <p:nvPr/>
        </p:nvSpPr>
        <p:spPr>
          <a:xfrm>
            <a:off x="1401340" y="5961220"/>
            <a:ext cx="3426488" cy="584775"/>
          </a:xfrm>
          <a:prstGeom prst="rect">
            <a:avLst/>
          </a:prstGeom>
          <a:noFill/>
          <a:ln w="3175">
            <a:solidFill>
              <a:srgbClr val="001F60"/>
            </a:solidFill>
          </a:ln>
        </p:spPr>
        <p:txBody>
          <a:bodyPr wrap="square" rtlCol="0">
            <a:spAutoFit/>
          </a:bodyPr>
          <a:lstStyle/>
          <a:p>
            <a:pPr algn="ctr"/>
            <a:r>
              <a:rPr lang="en-US" sz="1600" dirty="0">
                <a:solidFill>
                  <a:srgbClr val="001F60"/>
                </a:solidFill>
                <a:latin typeface="Century Gothic" panose="020B0502020202020204" pitchFamily="34" charset="0"/>
              </a:rPr>
              <a:t>ESFR-SMART radial discretization: 5 cooling groups</a:t>
            </a:r>
          </a:p>
        </p:txBody>
      </p:sp>
      <p:sp>
        <p:nvSpPr>
          <p:cNvPr id="7" name="CuadroTexto 6">
            <a:extLst>
              <a:ext uri="{FF2B5EF4-FFF2-40B4-BE49-F238E27FC236}">
                <a16:creationId xmlns:a16="http://schemas.microsoft.com/office/drawing/2014/main" id="{02583780-47B6-4410-B8DB-31726601811D}"/>
              </a:ext>
            </a:extLst>
          </p:cNvPr>
          <p:cNvSpPr txBox="1"/>
          <p:nvPr/>
        </p:nvSpPr>
        <p:spPr>
          <a:xfrm>
            <a:off x="6059959" y="5961220"/>
            <a:ext cx="4730701" cy="584775"/>
          </a:xfrm>
          <a:prstGeom prst="rect">
            <a:avLst/>
          </a:prstGeom>
          <a:noFill/>
          <a:ln w="3175">
            <a:solidFill>
              <a:srgbClr val="001F60"/>
            </a:solidFill>
          </a:ln>
        </p:spPr>
        <p:txBody>
          <a:bodyPr wrap="square" rtlCol="0">
            <a:spAutoFit/>
          </a:bodyPr>
          <a:lstStyle/>
          <a:p>
            <a:pPr algn="ctr"/>
            <a:r>
              <a:rPr lang="en-US" sz="1600" dirty="0">
                <a:solidFill>
                  <a:srgbClr val="001F60"/>
                </a:solidFill>
                <a:latin typeface="Century Gothic" panose="020B0502020202020204" pitchFamily="34" charset="0"/>
              </a:rPr>
              <a:t>ESFR-SMART axial discretization: 5 axial zones + 3 subregions for inner core sodium plenum</a:t>
            </a:r>
          </a:p>
        </p:txBody>
      </p:sp>
    </p:spTree>
    <p:extLst>
      <p:ext uri="{BB962C8B-B14F-4D97-AF65-F5344CB8AC3E}">
        <p14:creationId xmlns:p14="http://schemas.microsoft.com/office/powerpoint/2010/main" val="3634583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a:extLst>
              <a:ext uri="{FF2B5EF4-FFF2-40B4-BE49-F238E27FC236}">
                <a16:creationId xmlns:a16="http://schemas.microsoft.com/office/drawing/2014/main" id="{0F593317-5D06-41F8-BFAD-976B2A12568C}"/>
              </a:ext>
            </a:extLst>
          </p:cNvPr>
          <p:cNvSpPr/>
          <p:nvPr/>
        </p:nvSpPr>
        <p:spPr>
          <a:xfrm>
            <a:off x="628436" y="110014"/>
            <a:ext cx="7601163" cy="5861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b="1" spc="-1" dirty="0">
                <a:solidFill>
                  <a:srgbClr val="002060"/>
                </a:solidFill>
                <a:uFill>
                  <a:solidFill>
                    <a:srgbClr val="FFFFFF"/>
                  </a:solidFill>
                </a:uFill>
                <a:latin typeface="Century Gothic"/>
              </a:rPr>
              <a:t>3. Data acquisition</a:t>
            </a:r>
            <a:endParaRPr lang="en-US" sz="3200" b="1" spc="-1" dirty="0">
              <a:solidFill>
                <a:srgbClr val="000000"/>
              </a:solidFill>
              <a:uFill>
                <a:solidFill>
                  <a:srgbClr val="FFFFFF"/>
                </a:solidFill>
              </a:uFill>
              <a:latin typeface="Arial"/>
            </a:endParaRPr>
          </a:p>
        </p:txBody>
      </p:sp>
      <p:sp>
        <p:nvSpPr>
          <p:cNvPr id="2" name="Rectángulo 1">
            <a:extLst>
              <a:ext uri="{FF2B5EF4-FFF2-40B4-BE49-F238E27FC236}">
                <a16:creationId xmlns:a16="http://schemas.microsoft.com/office/drawing/2014/main" id="{F0BC4BCC-BD5D-4D51-9F7F-8B9C679AF613}"/>
              </a:ext>
            </a:extLst>
          </p:cNvPr>
          <p:cNvSpPr/>
          <p:nvPr/>
        </p:nvSpPr>
        <p:spPr>
          <a:xfrm>
            <a:off x="288090" y="1152256"/>
            <a:ext cx="11544026" cy="3262432"/>
          </a:xfrm>
          <a:prstGeom prst="rect">
            <a:avLst/>
          </a:prstGeom>
        </p:spPr>
        <p:txBody>
          <a:bodyPr wrap="square">
            <a:spAutoFit/>
          </a:bodyPr>
          <a:lstStyle/>
          <a:p>
            <a:pPr marL="285750" indent="-285750" algn="just">
              <a:spcBef>
                <a:spcPts val="1200"/>
              </a:spcBef>
              <a:buFont typeface="Wingdings" panose="05000000000000000000" pitchFamily="2" charset="2"/>
              <a:buChar char="§"/>
            </a:pPr>
            <a:r>
              <a:rPr lang="en-US" dirty="0">
                <a:solidFill>
                  <a:srgbClr val="002060"/>
                </a:solidFill>
                <a:latin typeface="Century Gothic" panose="020B0502020202020204" pitchFamily="34" charset="0"/>
                <a:cs typeface="Arial" panose="020B0604020202020204" pitchFamily="34" charset="0"/>
                <a:sym typeface="Wingdings" panose="05000000000000000000" pitchFamily="2" charset="2"/>
              </a:rPr>
              <a:t>Our discretization relies on 27 nodes and the dataset should account for all the axial and radial interactions taking place in the core for the sodium void effect.</a:t>
            </a:r>
          </a:p>
          <a:p>
            <a:pPr marL="285750" indent="-285750" algn="just">
              <a:spcBef>
                <a:spcPts val="1200"/>
              </a:spcBef>
              <a:buFont typeface="Wingdings" panose="05000000000000000000" pitchFamily="2" charset="2"/>
              <a:buChar char="§"/>
            </a:pPr>
            <a:r>
              <a:rPr lang="en-US" dirty="0">
                <a:solidFill>
                  <a:srgbClr val="002060"/>
                </a:solidFill>
                <a:latin typeface="Century Gothic" panose="020B0502020202020204" pitchFamily="34" charset="0"/>
                <a:cs typeface="Arial" panose="020B0604020202020204" pitchFamily="34" charset="0"/>
                <a:sym typeface="Wingdings" panose="05000000000000000000" pitchFamily="2" charset="2"/>
              </a:rPr>
              <a:t>The database for the training of the ANN is generated using ERANOS2 code for 329 scenarios:</a:t>
            </a:r>
          </a:p>
          <a:p>
            <a:pPr marL="742950" lvl="1" indent="-285750" algn="just">
              <a:spcBef>
                <a:spcPts val="1200"/>
              </a:spcBef>
              <a:buFont typeface="Wingdings" panose="05000000000000000000" pitchFamily="2" charset="2"/>
              <a:buChar char="§"/>
            </a:pPr>
            <a:r>
              <a:rPr lang="en-US" sz="1700" dirty="0">
                <a:solidFill>
                  <a:srgbClr val="002060"/>
                </a:solidFill>
                <a:latin typeface="Century Gothic" panose="020B0502020202020204" pitchFamily="34" charset="0"/>
                <a:cs typeface="Arial" panose="020B0604020202020204" pitchFamily="34" charset="0"/>
                <a:sym typeface="Wingdings" panose="05000000000000000000" pitchFamily="2" charset="2"/>
              </a:rPr>
              <a:t>32 cases for every cooling group (CG1-CG5) covering all the axial interrelations,</a:t>
            </a:r>
          </a:p>
          <a:p>
            <a:pPr marL="742950" lvl="1" indent="-285750" algn="just">
              <a:spcBef>
                <a:spcPts val="1200"/>
              </a:spcBef>
              <a:buFont typeface="Wingdings" panose="05000000000000000000" pitchFamily="2" charset="2"/>
              <a:buChar char="§"/>
            </a:pPr>
            <a:r>
              <a:rPr lang="en-US" sz="1700" dirty="0">
                <a:solidFill>
                  <a:srgbClr val="002060"/>
                </a:solidFill>
                <a:latin typeface="Century Gothic" panose="020B0502020202020204" pitchFamily="34" charset="0"/>
                <a:cs typeface="Arial" panose="020B0604020202020204" pitchFamily="34" charset="0"/>
                <a:sym typeface="Wingdings" panose="05000000000000000000" pitchFamily="2" charset="2"/>
              </a:rPr>
              <a:t>32 cases combining the main radial cooling groups: CG1 and CG2,</a:t>
            </a:r>
          </a:p>
          <a:p>
            <a:pPr marL="742950" lvl="1" indent="-285750" algn="just">
              <a:spcBef>
                <a:spcPts val="1200"/>
              </a:spcBef>
              <a:buFont typeface="Wingdings" panose="05000000000000000000" pitchFamily="2" charset="2"/>
              <a:buChar char="§"/>
            </a:pPr>
            <a:r>
              <a:rPr lang="en-US" sz="1700" dirty="0">
                <a:solidFill>
                  <a:srgbClr val="002060"/>
                </a:solidFill>
                <a:latin typeface="Century Gothic" panose="020B0502020202020204" pitchFamily="34" charset="0"/>
                <a:cs typeface="Arial" panose="020B0604020202020204" pitchFamily="34" charset="0"/>
                <a:sym typeface="Wingdings" panose="05000000000000000000" pitchFamily="2" charset="2"/>
              </a:rPr>
              <a:t>35 cases combining all the radial cooling groups for obtaining global values,</a:t>
            </a:r>
          </a:p>
          <a:p>
            <a:pPr marL="742950" lvl="1" indent="-285750" algn="just">
              <a:spcBef>
                <a:spcPts val="1200"/>
              </a:spcBef>
              <a:buFont typeface="Wingdings" panose="05000000000000000000" pitchFamily="2" charset="2"/>
              <a:buChar char="§"/>
            </a:pPr>
            <a:r>
              <a:rPr lang="en-US" sz="1700" dirty="0">
                <a:solidFill>
                  <a:srgbClr val="002060"/>
                </a:solidFill>
                <a:latin typeface="Century Gothic" panose="020B0502020202020204" pitchFamily="34" charset="0"/>
                <a:cs typeface="Arial" panose="020B0604020202020204" pitchFamily="34" charset="0"/>
                <a:sym typeface="Wingdings" panose="05000000000000000000" pitchFamily="2" charset="2"/>
              </a:rPr>
              <a:t>Additional dataset for capturing non-linearities of the sodium void worth in the sodium plenum and its dependency on the upper core part. Partial void values are also included for those sub-regions that describe the sodium plenum of the CG1.</a:t>
            </a:r>
          </a:p>
        </p:txBody>
      </p:sp>
      <p:pic>
        <p:nvPicPr>
          <p:cNvPr id="5" name="Picture 7" descr="C:\Users\PC\AppData\Local\Microsoft\Windows\Temporary Internet Files\Content.Word\Perturbed zones32.gif">
            <a:extLst>
              <a:ext uri="{FF2B5EF4-FFF2-40B4-BE49-F238E27FC236}">
                <a16:creationId xmlns:a16="http://schemas.microsoft.com/office/drawing/2014/main" id="{B7CB1C85-5E07-4BF8-A222-D6DC4C63B3A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893" y="4824585"/>
            <a:ext cx="7296419" cy="1149386"/>
          </a:xfrm>
          <a:prstGeom prst="rect">
            <a:avLst/>
          </a:prstGeom>
          <a:noFill/>
          <a:ln>
            <a:noFill/>
          </a:ln>
        </p:spPr>
      </p:pic>
    </p:spTree>
    <p:extLst>
      <p:ext uri="{BB962C8B-B14F-4D97-AF65-F5344CB8AC3E}">
        <p14:creationId xmlns:p14="http://schemas.microsoft.com/office/powerpoint/2010/main" val="3993370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a:extLst>
              <a:ext uri="{FF2B5EF4-FFF2-40B4-BE49-F238E27FC236}">
                <a16:creationId xmlns:a16="http://schemas.microsoft.com/office/drawing/2014/main" id="{0F593317-5D06-41F8-BFAD-976B2A12568C}"/>
              </a:ext>
            </a:extLst>
          </p:cNvPr>
          <p:cNvSpPr/>
          <p:nvPr/>
        </p:nvSpPr>
        <p:spPr>
          <a:xfrm>
            <a:off x="628436" y="110014"/>
            <a:ext cx="8646193" cy="5861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b="1" spc="-1" dirty="0">
                <a:solidFill>
                  <a:srgbClr val="002060"/>
                </a:solidFill>
                <a:uFill>
                  <a:solidFill>
                    <a:srgbClr val="FFFFFF"/>
                  </a:solidFill>
                </a:uFill>
                <a:latin typeface="Century Gothic"/>
              </a:rPr>
              <a:t>4. Artificial Neural Network development</a:t>
            </a:r>
            <a:endParaRPr lang="en-US" sz="3200" b="1" spc="-1" dirty="0">
              <a:solidFill>
                <a:srgbClr val="000000"/>
              </a:solidFill>
              <a:uFill>
                <a:solidFill>
                  <a:srgbClr val="FFFFFF"/>
                </a:solidFill>
              </a:uFill>
              <a:latin typeface="Arial"/>
            </a:endParaRPr>
          </a:p>
        </p:txBody>
      </p:sp>
      <p:sp>
        <p:nvSpPr>
          <p:cNvPr id="2" name="Rectángulo 1">
            <a:extLst>
              <a:ext uri="{FF2B5EF4-FFF2-40B4-BE49-F238E27FC236}">
                <a16:creationId xmlns:a16="http://schemas.microsoft.com/office/drawing/2014/main" id="{F0BC4BCC-BD5D-4D51-9F7F-8B9C679AF613}"/>
              </a:ext>
            </a:extLst>
          </p:cNvPr>
          <p:cNvSpPr/>
          <p:nvPr/>
        </p:nvSpPr>
        <p:spPr>
          <a:xfrm>
            <a:off x="288090" y="1152256"/>
            <a:ext cx="11544026" cy="923330"/>
          </a:xfrm>
          <a:prstGeom prst="rect">
            <a:avLst/>
          </a:prstGeom>
        </p:spPr>
        <p:txBody>
          <a:bodyPr wrap="square">
            <a:spAutoFit/>
          </a:bodyPr>
          <a:lstStyle/>
          <a:p>
            <a:pPr marL="285750" indent="-285750" algn="just">
              <a:spcBef>
                <a:spcPts val="1200"/>
              </a:spcBef>
              <a:buFont typeface="Wingdings" panose="05000000000000000000" pitchFamily="2" charset="2"/>
              <a:buChar char="§"/>
            </a:pPr>
            <a:r>
              <a:rPr lang="en-US" dirty="0">
                <a:solidFill>
                  <a:srgbClr val="002060"/>
                </a:solidFill>
                <a:latin typeface="Century Gothic" panose="020B0502020202020204" pitchFamily="34" charset="0"/>
                <a:cs typeface="Arial" panose="020B0604020202020204" pitchFamily="34" charset="0"/>
                <a:sym typeface="Wingdings" panose="05000000000000000000" pitchFamily="2" charset="2"/>
              </a:rPr>
              <a:t>A Deep Neural Network (DNN) is constructed to predict the global sodium void coefficient based on an input vector of 27 locations. Each one corresponds to normalized sodium density at every core region are varies between 0 (full void) and 1 (flooded and nominal state).</a:t>
            </a:r>
          </a:p>
        </p:txBody>
      </p:sp>
      <p:pic>
        <p:nvPicPr>
          <p:cNvPr id="5" name="Gráfico 4">
            <a:extLst>
              <a:ext uri="{FF2B5EF4-FFF2-40B4-BE49-F238E27FC236}">
                <a16:creationId xmlns:a16="http://schemas.microsoft.com/office/drawing/2014/main" id="{2C3FF568-AA3D-4B98-AAFC-687FB31D9A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8090" y="2323871"/>
            <a:ext cx="3542200" cy="4147273"/>
          </a:xfrm>
          <a:prstGeom prst="rect">
            <a:avLst/>
          </a:prstGeom>
        </p:spPr>
      </p:pic>
      <p:pic>
        <p:nvPicPr>
          <p:cNvPr id="7" name="Gráfico 6">
            <a:extLst>
              <a:ext uri="{FF2B5EF4-FFF2-40B4-BE49-F238E27FC236}">
                <a16:creationId xmlns:a16="http://schemas.microsoft.com/office/drawing/2014/main" id="{153B6087-6960-49E7-B574-E47C540BAF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32373" y="2761179"/>
            <a:ext cx="4577909" cy="3433432"/>
          </a:xfrm>
          <a:prstGeom prst="rect">
            <a:avLst/>
          </a:prstGeom>
        </p:spPr>
      </p:pic>
      <p:sp>
        <p:nvSpPr>
          <p:cNvPr id="8" name="Rectángulo 7">
            <a:extLst>
              <a:ext uri="{FF2B5EF4-FFF2-40B4-BE49-F238E27FC236}">
                <a16:creationId xmlns:a16="http://schemas.microsoft.com/office/drawing/2014/main" id="{332B7499-665B-4564-A4E7-FA06EE674BE2}"/>
              </a:ext>
            </a:extLst>
          </p:cNvPr>
          <p:cNvSpPr/>
          <p:nvPr/>
        </p:nvSpPr>
        <p:spPr>
          <a:xfrm>
            <a:off x="8299938" y="3466483"/>
            <a:ext cx="3761434" cy="1862048"/>
          </a:xfrm>
          <a:prstGeom prst="rect">
            <a:avLst/>
          </a:prstGeom>
          <a:solidFill>
            <a:schemeClr val="bg1">
              <a:lumMod val="85000"/>
            </a:schemeClr>
          </a:solidFill>
          <a:ln>
            <a:solidFill>
              <a:srgbClr val="002060"/>
            </a:solidFill>
          </a:ln>
        </p:spPr>
        <p:txBody>
          <a:bodyPr wrap="square" anchor="ctr">
            <a:spAutoFit/>
          </a:bodyPr>
          <a:lstStyle/>
          <a:p>
            <a:pPr marL="285750" indent="-285750" algn="just">
              <a:spcBef>
                <a:spcPts val="1200"/>
              </a:spcBef>
              <a:buFont typeface="Wingdings" panose="05000000000000000000" pitchFamily="2" charset="2"/>
              <a:buChar char="§"/>
            </a:pPr>
            <a:r>
              <a:rPr lang="en-US" sz="1700" dirty="0">
                <a:solidFill>
                  <a:srgbClr val="002060"/>
                </a:solidFill>
                <a:latin typeface="Century Gothic" panose="020B0502020202020204" pitchFamily="34" charset="0"/>
                <a:cs typeface="Arial" panose="020B0604020202020204" pitchFamily="34" charset="0"/>
                <a:sym typeface="Wingdings" panose="05000000000000000000" pitchFamily="2" charset="2"/>
              </a:rPr>
              <a:t>1 hidden layer with 50 nodes</a:t>
            </a:r>
          </a:p>
          <a:p>
            <a:pPr marL="285750" indent="-285750" algn="just">
              <a:spcBef>
                <a:spcPts val="1200"/>
              </a:spcBef>
              <a:buFont typeface="Wingdings" panose="05000000000000000000" pitchFamily="2" charset="2"/>
              <a:buChar char="§"/>
            </a:pPr>
            <a:r>
              <a:rPr lang="en-US" sz="1700" dirty="0">
                <a:solidFill>
                  <a:srgbClr val="002060"/>
                </a:solidFill>
                <a:latin typeface="Century Gothic" panose="020B0502020202020204" pitchFamily="34" charset="0"/>
                <a:cs typeface="Arial" panose="020B0604020202020204" pitchFamily="34" charset="0"/>
                <a:sym typeface="Wingdings" panose="05000000000000000000" pitchFamily="2" charset="2"/>
              </a:rPr>
              <a:t>MSE as cost function</a:t>
            </a:r>
          </a:p>
          <a:p>
            <a:pPr marL="285750" indent="-285750" algn="just">
              <a:spcBef>
                <a:spcPts val="1200"/>
              </a:spcBef>
              <a:buFont typeface="Wingdings" panose="05000000000000000000" pitchFamily="2" charset="2"/>
              <a:buChar char="§"/>
            </a:pPr>
            <a:r>
              <a:rPr lang="en-US" sz="1700" dirty="0">
                <a:solidFill>
                  <a:srgbClr val="002060"/>
                </a:solidFill>
                <a:latin typeface="Century Gothic" panose="020B0502020202020204" pitchFamily="34" charset="0"/>
                <a:cs typeface="Arial" panose="020B0604020202020204" pitchFamily="34" charset="0"/>
                <a:sym typeface="Wingdings" panose="05000000000000000000" pitchFamily="2" charset="2"/>
              </a:rPr>
              <a:t>Bayesian regularization back-propagation training algorithm</a:t>
            </a:r>
          </a:p>
          <a:p>
            <a:pPr marL="285750" indent="-285750" algn="just">
              <a:spcBef>
                <a:spcPts val="1200"/>
              </a:spcBef>
              <a:buFont typeface="Wingdings" panose="05000000000000000000" pitchFamily="2" charset="2"/>
              <a:buChar char="§"/>
            </a:pPr>
            <a:r>
              <a:rPr lang="en-US" sz="1700" dirty="0" err="1">
                <a:solidFill>
                  <a:srgbClr val="002060"/>
                </a:solidFill>
                <a:latin typeface="Century Gothic" panose="020B0502020202020204" pitchFamily="34" charset="0"/>
                <a:cs typeface="Arial" panose="020B0604020202020204" pitchFamily="34" charset="0"/>
                <a:sym typeface="Wingdings" panose="05000000000000000000" pitchFamily="2" charset="2"/>
              </a:rPr>
              <a:t>ReLU</a:t>
            </a:r>
            <a:r>
              <a:rPr lang="en-US" sz="1700" dirty="0">
                <a:solidFill>
                  <a:srgbClr val="002060"/>
                </a:solidFill>
                <a:latin typeface="Century Gothic" panose="020B0502020202020204" pitchFamily="34" charset="0"/>
                <a:cs typeface="Arial" panose="020B0604020202020204" pitchFamily="34" charset="0"/>
                <a:sym typeface="Wingdings" panose="05000000000000000000" pitchFamily="2" charset="2"/>
              </a:rPr>
              <a:t> activation function</a:t>
            </a:r>
          </a:p>
        </p:txBody>
      </p:sp>
    </p:spTree>
    <p:extLst>
      <p:ext uri="{BB962C8B-B14F-4D97-AF65-F5344CB8AC3E}">
        <p14:creationId xmlns:p14="http://schemas.microsoft.com/office/powerpoint/2010/main" val="975787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a:extLst>
              <a:ext uri="{FF2B5EF4-FFF2-40B4-BE49-F238E27FC236}">
                <a16:creationId xmlns:a16="http://schemas.microsoft.com/office/drawing/2014/main" id="{0F593317-5D06-41F8-BFAD-976B2A12568C}"/>
              </a:ext>
            </a:extLst>
          </p:cNvPr>
          <p:cNvSpPr/>
          <p:nvPr/>
        </p:nvSpPr>
        <p:spPr>
          <a:xfrm>
            <a:off x="628436" y="110014"/>
            <a:ext cx="8646193" cy="5861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b="1" spc="-1" dirty="0">
                <a:solidFill>
                  <a:srgbClr val="002060"/>
                </a:solidFill>
                <a:uFill>
                  <a:solidFill>
                    <a:srgbClr val="FFFFFF"/>
                  </a:solidFill>
                </a:uFill>
                <a:latin typeface="Century Gothic"/>
              </a:rPr>
              <a:t>5. Results and discussion</a:t>
            </a:r>
            <a:endParaRPr lang="en-US" sz="3200" b="1" spc="-1" dirty="0">
              <a:solidFill>
                <a:srgbClr val="000000"/>
              </a:solidFill>
              <a:uFill>
                <a:solidFill>
                  <a:srgbClr val="FFFFFF"/>
                </a:solidFill>
              </a:uFill>
              <a:latin typeface="Arial"/>
            </a:endParaRPr>
          </a:p>
        </p:txBody>
      </p:sp>
      <mc:AlternateContent xmlns:mc="http://schemas.openxmlformats.org/markup-compatibility/2006">
        <mc:Choice xmlns:a14="http://schemas.microsoft.com/office/drawing/2010/main" Requires="a14">
          <p:sp>
            <p:nvSpPr>
              <p:cNvPr id="2" name="Rectángulo 1">
                <a:extLst>
                  <a:ext uri="{FF2B5EF4-FFF2-40B4-BE49-F238E27FC236}">
                    <a16:creationId xmlns:a16="http://schemas.microsoft.com/office/drawing/2014/main" id="{F0BC4BCC-BD5D-4D51-9F7F-8B9C679AF613}"/>
                  </a:ext>
                </a:extLst>
              </p:cNvPr>
              <p:cNvSpPr/>
              <p:nvPr/>
            </p:nvSpPr>
            <p:spPr>
              <a:xfrm>
                <a:off x="6524731" y="1058666"/>
                <a:ext cx="4910293" cy="1138773"/>
              </a:xfrm>
              <a:prstGeom prst="rect">
                <a:avLst/>
              </a:prstGeom>
            </p:spPr>
            <p:txBody>
              <a:bodyPr wrap="square">
                <a:spAutoFit/>
              </a:bodyPr>
              <a:lstStyle/>
              <a:p>
                <a:pPr algn="just">
                  <a:spcBef>
                    <a:spcPts val="1200"/>
                  </a:spcBef>
                </a:pPr>
                <a:r>
                  <a:rPr lang="en-US" sz="1700" dirty="0">
                    <a:solidFill>
                      <a:srgbClr val="002060"/>
                    </a:solidFill>
                    <a:latin typeface="Century Gothic" panose="020B0502020202020204" pitchFamily="34" charset="0"/>
                    <a:cs typeface="Arial" panose="020B0604020202020204" pitchFamily="34" charset="0"/>
                    <a:sym typeface="Wingdings" panose="05000000000000000000" pitchFamily="2" charset="2"/>
                  </a:rPr>
                  <a:t>The surrogate model is in-depth analyzed with the aim of proving that, given an input configuration, it provides a reasonable sodium void reactivity variation (</a:t>
                </a:r>
                <a14:m>
                  <m:oMath xmlns:m="http://schemas.openxmlformats.org/officeDocument/2006/math">
                    <m:r>
                      <m:rPr>
                        <m:sty m:val="p"/>
                      </m:rPr>
                      <a:rPr lang="es-ES" sz="1700" b="0" i="0" smtClean="0">
                        <a:solidFill>
                          <a:srgbClr val="002060"/>
                        </a:solidFill>
                        <a:latin typeface="Cambria Math" panose="02040503050406030204" pitchFamily="18" charset="0"/>
                        <a:cs typeface="Arial" panose="020B0604020202020204" pitchFamily="34" charset="0"/>
                        <a:sym typeface="Wingdings" panose="05000000000000000000" pitchFamily="2" charset="2"/>
                      </a:rPr>
                      <m:t>Δ</m:t>
                    </m:r>
                    <m:sSub>
                      <m:sSubPr>
                        <m:ctrlPr>
                          <a:rPr lang="es-ES" sz="1700" b="0" i="1" smtClean="0">
                            <a:solidFill>
                              <a:srgbClr val="002060"/>
                            </a:solidFill>
                            <a:latin typeface="Cambria Math" panose="02040503050406030204" pitchFamily="18" charset="0"/>
                            <a:cs typeface="Arial" panose="020B0604020202020204" pitchFamily="34" charset="0"/>
                            <a:sym typeface="Wingdings" panose="05000000000000000000" pitchFamily="2" charset="2"/>
                          </a:rPr>
                        </m:ctrlPr>
                      </m:sSubPr>
                      <m:e>
                        <m:r>
                          <a:rPr lang="es-ES" sz="1700" b="0" i="1" smtClean="0">
                            <a:solidFill>
                              <a:srgbClr val="002060"/>
                            </a:solidFill>
                            <a:latin typeface="Cambria Math" panose="02040503050406030204" pitchFamily="18" charset="0"/>
                            <a:cs typeface="Arial" panose="020B0604020202020204" pitchFamily="34" charset="0"/>
                            <a:sym typeface="Wingdings" panose="05000000000000000000" pitchFamily="2" charset="2"/>
                          </a:rPr>
                          <m:t>𝜌</m:t>
                        </m:r>
                      </m:e>
                      <m:sub>
                        <m:r>
                          <a:rPr lang="es-ES" sz="1700" b="0" i="1" smtClean="0">
                            <a:solidFill>
                              <a:srgbClr val="002060"/>
                            </a:solidFill>
                            <a:latin typeface="Cambria Math" panose="02040503050406030204" pitchFamily="18" charset="0"/>
                            <a:cs typeface="Arial" panose="020B0604020202020204" pitchFamily="34" charset="0"/>
                            <a:sym typeface="Wingdings" panose="05000000000000000000" pitchFamily="2" charset="2"/>
                          </a:rPr>
                          <m:t>𝑁𝑎</m:t>
                        </m:r>
                      </m:sub>
                    </m:sSub>
                  </m:oMath>
                </a14:m>
                <a:r>
                  <a:rPr lang="en-US" sz="1700" dirty="0">
                    <a:solidFill>
                      <a:srgbClr val="002060"/>
                    </a:solidFill>
                    <a:latin typeface="Century Gothic" panose="020B0502020202020204" pitchFamily="34" charset="0"/>
                    <a:cs typeface="Arial" panose="020B0604020202020204" pitchFamily="34" charset="0"/>
                    <a:sym typeface="Wingdings" panose="05000000000000000000" pitchFamily="2" charset="2"/>
                  </a:rPr>
                  <a:t>)</a:t>
                </a:r>
              </a:p>
            </p:txBody>
          </p:sp>
        </mc:Choice>
        <mc:Fallback>
          <p:sp>
            <p:nvSpPr>
              <p:cNvPr id="2" name="Rectángulo 1">
                <a:extLst>
                  <a:ext uri="{FF2B5EF4-FFF2-40B4-BE49-F238E27FC236}">
                    <a16:creationId xmlns:a16="http://schemas.microsoft.com/office/drawing/2014/main" id="{F0BC4BCC-BD5D-4D51-9F7F-8B9C679AF613}"/>
                  </a:ext>
                </a:extLst>
              </p:cNvPr>
              <p:cNvSpPr>
                <a:spLocks noRot="1" noChangeAspect="1" noMove="1" noResize="1" noEditPoints="1" noAdjustHandles="1" noChangeArrowheads="1" noChangeShapeType="1" noTextEdit="1"/>
              </p:cNvSpPr>
              <p:nvPr/>
            </p:nvSpPr>
            <p:spPr>
              <a:xfrm>
                <a:off x="6524731" y="1058666"/>
                <a:ext cx="4910293" cy="1138773"/>
              </a:xfrm>
              <a:prstGeom prst="rect">
                <a:avLst/>
              </a:prstGeom>
              <a:blipFill>
                <a:blip r:embed="rId3"/>
                <a:stretch>
                  <a:fillRect l="-744" t="-1613" r="-744" b="-6989"/>
                </a:stretch>
              </a:blipFill>
            </p:spPr>
            <p:txBody>
              <a:bodyPr/>
              <a:lstStyle/>
              <a:p>
                <a:r>
                  <a:rPr lang="en-US">
                    <a:noFill/>
                  </a:rPr>
                  <a:t> </a:t>
                </a:r>
              </a:p>
            </p:txBody>
          </p:sp>
        </mc:Fallback>
      </mc:AlternateContent>
      <p:pic>
        <p:nvPicPr>
          <p:cNvPr id="5" name="Gráfico 5">
            <a:extLst>
              <a:ext uri="{FF2B5EF4-FFF2-40B4-BE49-F238E27FC236}">
                <a16:creationId xmlns:a16="http://schemas.microsoft.com/office/drawing/2014/main" id="{0DE6C7C9-105A-4386-B358-A5DA782EC9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6115" y="1058666"/>
            <a:ext cx="3169920" cy="2377440"/>
          </a:xfrm>
          <a:prstGeom prst="rect">
            <a:avLst/>
          </a:prstGeom>
        </p:spPr>
      </p:pic>
      <p:pic>
        <p:nvPicPr>
          <p:cNvPr id="6" name="Gráfico 7">
            <a:extLst>
              <a:ext uri="{FF2B5EF4-FFF2-40B4-BE49-F238E27FC236}">
                <a16:creationId xmlns:a16="http://schemas.microsoft.com/office/drawing/2014/main" id="{94723492-FFD7-406B-B4A0-1F91EF87BC0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54811" y="1058666"/>
            <a:ext cx="3169920" cy="2377440"/>
          </a:xfrm>
          <a:prstGeom prst="rect">
            <a:avLst/>
          </a:prstGeom>
        </p:spPr>
      </p:pic>
      <p:pic>
        <p:nvPicPr>
          <p:cNvPr id="7" name="Gráfico 9">
            <a:extLst>
              <a:ext uri="{FF2B5EF4-FFF2-40B4-BE49-F238E27FC236}">
                <a16:creationId xmlns:a16="http://schemas.microsoft.com/office/drawing/2014/main" id="{F66D210F-C8D2-48E8-8A25-3DABDBFA52D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6115" y="3657865"/>
            <a:ext cx="3169920" cy="2377440"/>
          </a:xfrm>
          <a:prstGeom prst="rect">
            <a:avLst/>
          </a:prstGeom>
        </p:spPr>
      </p:pic>
      <p:pic>
        <p:nvPicPr>
          <p:cNvPr id="8" name="Gráfico 10">
            <a:extLst>
              <a:ext uri="{FF2B5EF4-FFF2-40B4-BE49-F238E27FC236}">
                <a16:creationId xmlns:a16="http://schemas.microsoft.com/office/drawing/2014/main" id="{32306489-84C8-426B-A771-7EC5B9AB42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354811" y="3657865"/>
            <a:ext cx="3169920" cy="2377440"/>
          </a:xfrm>
          <a:prstGeom prst="rect">
            <a:avLst/>
          </a:prstGeom>
        </p:spPr>
      </p:pic>
      <p:sp>
        <p:nvSpPr>
          <p:cNvPr id="9" name="CuadroTexto 8">
            <a:extLst>
              <a:ext uri="{FF2B5EF4-FFF2-40B4-BE49-F238E27FC236}">
                <a16:creationId xmlns:a16="http://schemas.microsoft.com/office/drawing/2014/main" id="{7C375C45-AFA8-44AE-9832-F7FDCBDACC7A}"/>
              </a:ext>
            </a:extLst>
          </p:cNvPr>
          <p:cNvSpPr txBox="1"/>
          <p:nvPr/>
        </p:nvSpPr>
        <p:spPr>
          <a:xfrm>
            <a:off x="808936" y="3485720"/>
            <a:ext cx="1844278" cy="276999"/>
          </a:xfrm>
          <a:prstGeom prst="rect">
            <a:avLst/>
          </a:prstGeom>
          <a:noFill/>
          <a:ln w="3175">
            <a:solidFill>
              <a:srgbClr val="001F60"/>
            </a:solidFill>
          </a:ln>
        </p:spPr>
        <p:txBody>
          <a:bodyPr wrap="square" rtlCol="0">
            <a:spAutoFit/>
          </a:bodyPr>
          <a:lstStyle/>
          <a:p>
            <a:pPr algn="ctr"/>
            <a:r>
              <a:rPr lang="en-US" sz="1200" dirty="0">
                <a:solidFill>
                  <a:srgbClr val="001F60"/>
                </a:solidFill>
                <a:latin typeface="Century Gothic" panose="020B0502020202020204" pitchFamily="34" charset="0"/>
              </a:rPr>
              <a:t>Axial node Z1</a:t>
            </a:r>
          </a:p>
        </p:txBody>
      </p:sp>
      <p:sp>
        <p:nvSpPr>
          <p:cNvPr id="10" name="CuadroTexto 9">
            <a:extLst>
              <a:ext uri="{FF2B5EF4-FFF2-40B4-BE49-F238E27FC236}">
                <a16:creationId xmlns:a16="http://schemas.microsoft.com/office/drawing/2014/main" id="{3A90E835-033A-42DD-A5BF-DB9E9DFA2420}"/>
              </a:ext>
            </a:extLst>
          </p:cNvPr>
          <p:cNvSpPr txBox="1"/>
          <p:nvPr/>
        </p:nvSpPr>
        <p:spPr>
          <a:xfrm>
            <a:off x="4029393" y="3485719"/>
            <a:ext cx="1844278" cy="276999"/>
          </a:xfrm>
          <a:prstGeom prst="rect">
            <a:avLst/>
          </a:prstGeom>
          <a:noFill/>
          <a:ln w="3175">
            <a:solidFill>
              <a:srgbClr val="001F60"/>
            </a:solidFill>
          </a:ln>
        </p:spPr>
        <p:txBody>
          <a:bodyPr wrap="square" rtlCol="0">
            <a:spAutoFit/>
          </a:bodyPr>
          <a:lstStyle/>
          <a:p>
            <a:pPr algn="ctr"/>
            <a:r>
              <a:rPr lang="en-US" sz="1200" dirty="0">
                <a:solidFill>
                  <a:srgbClr val="001F60"/>
                </a:solidFill>
                <a:latin typeface="Century Gothic" panose="020B0502020202020204" pitchFamily="34" charset="0"/>
              </a:rPr>
              <a:t>Axial node Z2</a:t>
            </a:r>
          </a:p>
        </p:txBody>
      </p:sp>
      <p:sp>
        <p:nvSpPr>
          <p:cNvPr id="11" name="CuadroTexto 10">
            <a:extLst>
              <a:ext uri="{FF2B5EF4-FFF2-40B4-BE49-F238E27FC236}">
                <a16:creationId xmlns:a16="http://schemas.microsoft.com/office/drawing/2014/main" id="{36FD4C22-97B1-4667-A613-7AAFB2BB93B8}"/>
              </a:ext>
            </a:extLst>
          </p:cNvPr>
          <p:cNvSpPr txBox="1"/>
          <p:nvPr/>
        </p:nvSpPr>
        <p:spPr>
          <a:xfrm>
            <a:off x="808936" y="6105545"/>
            <a:ext cx="1844278" cy="276999"/>
          </a:xfrm>
          <a:prstGeom prst="rect">
            <a:avLst/>
          </a:prstGeom>
          <a:noFill/>
          <a:ln w="3175">
            <a:solidFill>
              <a:srgbClr val="001F60"/>
            </a:solidFill>
          </a:ln>
        </p:spPr>
        <p:txBody>
          <a:bodyPr wrap="square" rtlCol="0">
            <a:spAutoFit/>
          </a:bodyPr>
          <a:lstStyle/>
          <a:p>
            <a:pPr algn="ctr"/>
            <a:r>
              <a:rPr lang="en-US" sz="1200" dirty="0">
                <a:solidFill>
                  <a:srgbClr val="001F60"/>
                </a:solidFill>
                <a:latin typeface="Century Gothic" panose="020B0502020202020204" pitchFamily="34" charset="0"/>
              </a:rPr>
              <a:t>Axial node Z3</a:t>
            </a:r>
          </a:p>
        </p:txBody>
      </p:sp>
      <p:sp>
        <p:nvSpPr>
          <p:cNvPr id="12" name="CuadroTexto 11">
            <a:extLst>
              <a:ext uri="{FF2B5EF4-FFF2-40B4-BE49-F238E27FC236}">
                <a16:creationId xmlns:a16="http://schemas.microsoft.com/office/drawing/2014/main" id="{E4229D7C-5D57-4B55-9DE0-8911981F9271}"/>
              </a:ext>
            </a:extLst>
          </p:cNvPr>
          <p:cNvSpPr txBox="1"/>
          <p:nvPr/>
        </p:nvSpPr>
        <p:spPr>
          <a:xfrm>
            <a:off x="4029393" y="6118564"/>
            <a:ext cx="1844278" cy="276999"/>
          </a:xfrm>
          <a:prstGeom prst="rect">
            <a:avLst/>
          </a:prstGeom>
          <a:noFill/>
          <a:ln w="3175">
            <a:solidFill>
              <a:srgbClr val="001F60"/>
            </a:solidFill>
          </a:ln>
        </p:spPr>
        <p:txBody>
          <a:bodyPr wrap="square" rtlCol="0">
            <a:spAutoFit/>
          </a:bodyPr>
          <a:lstStyle/>
          <a:p>
            <a:pPr algn="ctr"/>
            <a:r>
              <a:rPr lang="en-US" sz="1200" dirty="0">
                <a:solidFill>
                  <a:srgbClr val="001F60"/>
                </a:solidFill>
                <a:latin typeface="Century Gothic" panose="020B0502020202020204" pitchFamily="34" charset="0"/>
              </a:rPr>
              <a:t>Axial node Z4</a:t>
            </a:r>
          </a:p>
        </p:txBody>
      </p:sp>
      <p:pic>
        <p:nvPicPr>
          <p:cNvPr id="13" name="Gráfico 11">
            <a:extLst>
              <a:ext uri="{FF2B5EF4-FFF2-40B4-BE49-F238E27FC236}">
                <a16:creationId xmlns:a16="http://schemas.microsoft.com/office/drawing/2014/main" id="{5B5B7967-CFBF-4A27-83F7-84F7FAF44BE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767236" y="3657865"/>
            <a:ext cx="3169920" cy="2377440"/>
          </a:xfrm>
          <a:prstGeom prst="rect">
            <a:avLst/>
          </a:prstGeom>
        </p:spPr>
      </p:pic>
      <p:sp>
        <p:nvSpPr>
          <p:cNvPr id="14" name="CuadroTexto 13">
            <a:extLst>
              <a:ext uri="{FF2B5EF4-FFF2-40B4-BE49-F238E27FC236}">
                <a16:creationId xmlns:a16="http://schemas.microsoft.com/office/drawing/2014/main" id="{C51E7F9F-A242-4F68-9FEB-DE5ABF7B455D}"/>
              </a:ext>
            </a:extLst>
          </p:cNvPr>
          <p:cNvSpPr txBox="1"/>
          <p:nvPr/>
        </p:nvSpPr>
        <p:spPr>
          <a:xfrm>
            <a:off x="7430057" y="6105544"/>
            <a:ext cx="1844278" cy="276999"/>
          </a:xfrm>
          <a:prstGeom prst="rect">
            <a:avLst/>
          </a:prstGeom>
          <a:noFill/>
          <a:ln w="3175">
            <a:solidFill>
              <a:srgbClr val="001F60"/>
            </a:solidFill>
          </a:ln>
        </p:spPr>
        <p:txBody>
          <a:bodyPr wrap="square" rtlCol="0">
            <a:spAutoFit/>
          </a:bodyPr>
          <a:lstStyle/>
          <a:p>
            <a:pPr algn="ctr"/>
            <a:r>
              <a:rPr lang="en-US" sz="1200" dirty="0">
                <a:solidFill>
                  <a:srgbClr val="001F60"/>
                </a:solidFill>
                <a:latin typeface="Century Gothic" panose="020B0502020202020204" pitchFamily="34" charset="0"/>
              </a:rPr>
              <a:t>Axial node Z5: plenum</a:t>
            </a:r>
          </a:p>
        </p:txBody>
      </p:sp>
    </p:spTree>
    <p:extLst>
      <p:ext uri="{BB962C8B-B14F-4D97-AF65-F5344CB8AC3E}">
        <p14:creationId xmlns:p14="http://schemas.microsoft.com/office/powerpoint/2010/main" val="717364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a:extLst>
              <a:ext uri="{FF2B5EF4-FFF2-40B4-BE49-F238E27FC236}">
                <a16:creationId xmlns:a16="http://schemas.microsoft.com/office/drawing/2014/main" id="{0F593317-5D06-41F8-BFAD-976B2A12568C}"/>
              </a:ext>
            </a:extLst>
          </p:cNvPr>
          <p:cNvSpPr/>
          <p:nvPr/>
        </p:nvSpPr>
        <p:spPr>
          <a:xfrm>
            <a:off x="628436" y="110014"/>
            <a:ext cx="8646193" cy="5861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b="1" spc="-1" dirty="0">
                <a:solidFill>
                  <a:srgbClr val="002060"/>
                </a:solidFill>
                <a:uFill>
                  <a:solidFill>
                    <a:srgbClr val="FFFFFF"/>
                  </a:solidFill>
                </a:uFill>
                <a:latin typeface="Century Gothic"/>
              </a:rPr>
              <a:t>5. Results and discussion</a:t>
            </a:r>
            <a:endParaRPr lang="en-US" sz="3200" b="1" spc="-1" dirty="0">
              <a:solidFill>
                <a:srgbClr val="000000"/>
              </a:solidFill>
              <a:uFill>
                <a:solidFill>
                  <a:srgbClr val="FFFFFF"/>
                </a:solidFill>
              </a:uFill>
              <a:latin typeface="Arial"/>
            </a:endParaRPr>
          </a:p>
        </p:txBody>
      </p:sp>
      <p:sp>
        <p:nvSpPr>
          <p:cNvPr id="14" name="CuadroTexto 13">
            <a:extLst>
              <a:ext uri="{FF2B5EF4-FFF2-40B4-BE49-F238E27FC236}">
                <a16:creationId xmlns:a16="http://schemas.microsoft.com/office/drawing/2014/main" id="{C51E7F9F-A242-4F68-9FEB-DE5ABF7B455D}"/>
              </a:ext>
            </a:extLst>
          </p:cNvPr>
          <p:cNvSpPr txBox="1"/>
          <p:nvPr/>
        </p:nvSpPr>
        <p:spPr>
          <a:xfrm>
            <a:off x="1511590" y="5647150"/>
            <a:ext cx="3466579" cy="276999"/>
          </a:xfrm>
          <a:prstGeom prst="rect">
            <a:avLst/>
          </a:prstGeom>
          <a:noFill/>
          <a:ln w="3175">
            <a:solidFill>
              <a:srgbClr val="001F60"/>
            </a:solidFill>
          </a:ln>
        </p:spPr>
        <p:txBody>
          <a:bodyPr wrap="square" rtlCol="0">
            <a:spAutoFit/>
          </a:bodyPr>
          <a:lstStyle/>
          <a:p>
            <a:pPr algn="ctr"/>
            <a:r>
              <a:rPr lang="en-US" sz="1200" dirty="0">
                <a:solidFill>
                  <a:srgbClr val="001F60"/>
                </a:solidFill>
                <a:latin typeface="Century Gothic" panose="020B0502020202020204" pitchFamily="34" charset="0"/>
              </a:rPr>
              <a:t>Sodium plenum CG1: additivity effects.</a:t>
            </a:r>
          </a:p>
        </p:txBody>
      </p:sp>
      <p:pic>
        <p:nvPicPr>
          <p:cNvPr id="15" name="Gráfico 14">
            <a:extLst>
              <a:ext uri="{FF2B5EF4-FFF2-40B4-BE49-F238E27FC236}">
                <a16:creationId xmlns:a16="http://schemas.microsoft.com/office/drawing/2014/main" id="{F0C752AB-4B2A-481A-A3CE-6FE389A82B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8436" y="1607343"/>
            <a:ext cx="5232889" cy="3924667"/>
          </a:xfrm>
          <a:prstGeom prst="rect">
            <a:avLst/>
          </a:prstGeom>
        </p:spPr>
      </p:pic>
      <p:pic>
        <p:nvPicPr>
          <p:cNvPr id="17" name="Gráfico 16">
            <a:extLst>
              <a:ext uri="{FF2B5EF4-FFF2-40B4-BE49-F238E27FC236}">
                <a16:creationId xmlns:a16="http://schemas.microsoft.com/office/drawing/2014/main" id="{6569AB06-7302-437F-A40D-64DAE8299A4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96000" y="1607343"/>
            <a:ext cx="5232889" cy="3924667"/>
          </a:xfrm>
          <a:prstGeom prst="rect">
            <a:avLst/>
          </a:prstGeom>
        </p:spPr>
      </p:pic>
      <p:sp>
        <p:nvSpPr>
          <p:cNvPr id="18" name="CuadroTexto 17">
            <a:extLst>
              <a:ext uri="{FF2B5EF4-FFF2-40B4-BE49-F238E27FC236}">
                <a16:creationId xmlns:a16="http://schemas.microsoft.com/office/drawing/2014/main" id="{F60D893D-DFBE-4ECB-9B63-BED0BD703995}"/>
              </a:ext>
            </a:extLst>
          </p:cNvPr>
          <p:cNvSpPr txBox="1"/>
          <p:nvPr/>
        </p:nvSpPr>
        <p:spPr>
          <a:xfrm>
            <a:off x="6603355" y="5647201"/>
            <a:ext cx="4218177" cy="461665"/>
          </a:xfrm>
          <a:prstGeom prst="rect">
            <a:avLst/>
          </a:prstGeom>
          <a:noFill/>
          <a:ln w="3175">
            <a:solidFill>
              <a:srgbClr val="001F60"/>
            </a:solidFill>
          </a:ln>
        </p:spPr>
        <p:txBody>
          <a:bodyPr wrap="square" rtlCol="0">
            <a:spAutoFit/>
          </a:bodyPr>
          <a:lstStyle/>
          <a:p>
            <a:pPr algn="ctr"/>
            <a:r>
              <a:rPr lang="en-US" sz="1200" dirty="0">
                <a:solidFill>
                  <a:srgbClr val="001F60"/>
                </a:solidFill>
                <a:latin typeface="Century Gothic" panose="020B0502020202020204" pitchFamily="34" charset="0"/>
              </a:rPr>
              <a:t>Sodium plenum CG1 when upper core node (Z4) is voided: interrelation effects.</a:t>
            </a:r>
          </a:p>
        </p:txBody>
      </p:sp>
    </p:spTree>
    <p:extLst>
      <p:ext uri="{BB962C8B-B14F-4D97-AF65-F5344CB8AC3E}">
        <p14:creationId xmlns:p14="http://schemas.microsoft.com/office/powerpoint/2010/main" val="32396990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30791</TotalTime>
  <Words>994</Words>
  <Application>Microsoft Office PowerPoint</Application>
  <PresentationFormat>Panorámica</PresentationFormat>
  <Paragraphs>87</Paragraphs>
  <Slides>12</Slides>
  <Notes>12</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12</vt:i4>
      </vt:variant>
    </vt:vector>
  </HeadingPairs>
  <TitlesOfParts>
    <vt:vector size="23" baseType="lpstr">
      <vt:lpstr>Arial</vt:lpstr>
      <vt:lpstr>Calibri</vt:lpstr>
      <vt:lpstr>Cambria Math</vt:lpstr>
      <vt:lpstr>Century Gothic</vt:lpstr>
      <vt:lpstr>Goudy Old Style</vt:lpstr>
      <vt:lpstr>Symbol</vt:lpstr>
      <vt:lpstr>Times New Roman</vt:lpstr>
      <vt:lpstr>Verdana</vt:lpstr>
      <vt:lpstr>Wingdings</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Antonio Jiménez Carrascosa</dc:creator>
  <dc:description/>
  <cp:lastModifiedBy>ANTONIO JIMENEZ CARRASCOSA</cp:lastModifiedBy>
  <cp:revision>2274</cp:revision>
  <dcterms:created xsi:type="dcterms:W3CDTF">2009-10-21T08:54:41Z</dcterms:created>
  <dcterms:modified xsi:type="dcterms:W3CDTF">2022-04-16T00:06:21Z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15</vt:i4>
  </property>
  <property fmtid="{D5CDD505-2E9C-101B-9397-08002B2CF9AE}" pid="8" name="PresentationFormat">
    <vt:lpwstr>Presentación en pantalla (4:3)</vt:lpwstr>
  </property>
  <property fmtid="{D5CDD505-2E9C-101B-9397-08002B2CF9AE}" pid="9" name="ScaleCrop">
    <vt:bool>false</vt:bool>
  </property>
  <property fmtid="{D5CDD505-2E9C-101B-9397-08002B2CF9AE}" pid="10" name="ShareDoc">
    <vt:bool>false</vt:bool>
  </property>
  <property fmtid="{D5CDD505-2E9C-101B-9397-08002B2CF9AE}" pid="11" name="Slides">
    <vt:i4>16</vt:i4>
  </property>
</Properties>
</file>