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7"/>
  </p:notesMasterIdLst>
  <p:handoutMasterIdLst>
    <p:handoutMasterId r:id="rId18"/>
  </p:handoutMasterIdLst>
  <p:sldIdLst>
    <p:sldId id="330" r:id="rId2"/>
    <p:sldId id="385" r:id="rId3"/>
    <p:sldId id="526" r:id="rId4"/>
    <p:sldId id="540" r:id="rId5"/>
    <p:sldId id="518" r:id="rId6"/>
    <p:sldId id="541" r:id="rId7"/>
    <p:sldId id="543" r:id="rId8"/>
    <p:sldId id="544" r:id="rId9"/>
    <p:sldId id="520" r:id="rId10"/>
    <p:sldId id="531" r:id="rId11"/>
    <p:sldId id="536" r:id="rId12"/>
    <p:sldId id="532" r:id="rId13"/>
    <p:sldId id="533" r:id="rId14"/>
    <p:sldId id="534" r:id="rId15"/>
    <p:sldId id="338" r:id="rId16"/>
  </p:sldIdLst>
  <p:sldSz cx="9144000" cy="5143500" type="screen16x9"/>
  <p:notesSz cx="6881813" cy="9296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189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377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566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754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943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131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320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509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8" userDrawn="1">
          <p15:clr>
            <a:srgbClr val="A4A3A4"/>
          </p15:clr>
        </p15:guide>
        <p15:guide id="2" orient="horz" pos="634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orient="horz" pos="838" userDrawn="1">
          <p15:clr>
            <a:srgbClr val="A4A3A4"/>
          </p15:clr>
        </p15:guide>
        <p15:guide id="5" orient="horz" pos="140" userDrawn="1">
          <p15:clr>
            <a:srgbClr val="A4A3A4"/>
          </p15:clr>
        </p15:guide>
        <p15:guide id="6" orient="horz" pos="378" userDrawn="1">
          <p15:clr>
            <a:srgbClr val="A4A3A4"/>
          </p15:clr>
        </p15:guide>
        <p15:guide id="7" orient="horz" pos="3117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21" userDrawn="1">
          <p15:clr>
            <a:srgbClr val="A4A3A4"/>
          </p15:clr>
        </p15:guide>
        <p15:guide id="12" pos="385" userDrawn="1">
          <p15:clr>
            <a:srgbClr val="A4A3A4"/>
          </p15:clr>
        </p15:guide>
        <p15:guide id="13" pos="1315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195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418"/>
    <a:srgbClr val="0000FF"/>
    <a:srgbClr val="3B1C74"/>
    <a:srgbClr val="018BD4"/>
    <a:srgbClr val="008BD4"/>
    <a:srgbClr val="C8E9E6"/>
    <a:srgbClr val="D4E1BB"/>
    <a:srgbClr val="E1E3C7"/>
    <a:srgbClr val="99CC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8" autoAdjust="0"/>
    <p:restoredTop sz="97377" autoAdjust="0"/>
  </p:normalViewPr>
  <p:slideViewPr>
    <p:cSldViewPr snapToObjects="1">
      <p:cViewPr varScale="1">
        <p:scale>
          <a:sx n="132" d="100"/>
          <a:sy n="132" d="100"/>
        </p:scale>
        <p:origin x="132" y="732"/>
      </p:cViewPr>
      <p:guideLst>
        <p:guide orient="horz" pos="668"/>
        <p:guide orient="horz" pos="634"/>
        <p:guide orient="horz" pos="2845"/>
        <p:guide orient="horz" pos="838"/>
        <p:guide orient="horz" pos="140"/>
        <p:guide orient="horz" pos="378"/>
        <p:guide orient="horz" pos="3117"/>
        <p:guide pos="657"/>
        <p:guide pos="5534"/>
        <p:guide pos="521"/>
        <p:guide pos="385"/>
        <p:guide pos="1315"/>
        <p:guide pos="3039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41" d="100"/>
          <a:sy n="141" d="100"/>
        </p:scale>
        <p:origin x="5616" y="200"/>
      </p:cViewPr>
      <p:guideLst>
        <p:guide orient="horz" pos="2949"/>
        <p:guide pos="2195"/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65" y="0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171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65" y="8831171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65" y="0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4488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82" y="4416405"/>
            <a:ext cx="5045250" cy="418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171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65" y="8831171"/>
            <a:ext cx="2982649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90486" indent="-90486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0" indent="-92072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693" indent="-85723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79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63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49" indent="-90486" algn="l" defTabSz="457189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35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21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31" indent="-88898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3866" r="1" b="14431"/>
          <a:stretch/>
        </p:blipFill>
        <p:spPr bwMode="auto">
          <a:xfrm>
            <a:off x="3260542" y="195488"/>
            <a:ext cx="5055885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-2" y="195487"/>
            <a:ext cx="315296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263" y="411523"/>
            <a:ext cx="1220400" cy="4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5"/>
          <p:cNvSpPr>
            <a:spLocks noChangeArrowheads="1"/>
          </p:cNvSpPr>
          <p:nvPr userDrawn="1"/>
        </p:nvSpPr>
        <p:spPr bwMode="auto">
          <a:xfrm>
            <a:off x="828012" y="4531500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814399" y="3273828"/>
            <a:ext cx="7969249" cy="810090"/>
          </a:xfr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dirty="0" smtClean="0"/>
              <a:t>Insert the title of your 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en-US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828012" y="2946432"/>
            <a:ext cx="7955637" cy="2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5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r>
              <a:rPr lang="en-US" dirty="0" smtClean="0"/>
              <a:t>First name and Name Author  ::  Function  ::  Paul </a:t>
            </a:r>
            <a:r>
              <a:rPr lang="en-US" dirty="0" err="1" smtClean="0"/>
              <a:t>Scherrer</a:t>
            </a:r>
            <a:r>
              <a:rPr lang="en-US" dirty="0" smtClean="0"/>
              <a:t> </a:t>
            </a:r>
            <a:r>
              <a:rPr lang="en-US" dirty="0" err="1" smtClean="0"/>
              <a:t>Institut</a:t>
            </a:r>
            <a:endParaRPr lang="en-US" dirty="0" smtClean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796136" y="2397447"/>
            <a:ext cx="2520280" cy="174303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900" b="1" i="0" kern="0" spc="31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900" b="1" i="0" kern="0" spc="31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8424000" y="195487"/>
            <a:ext cx="72000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4150574"/>
            <a:ext cx="7954963" cy="293383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969696"/>
                </a:solidFill>
              </a:defRPr>
            </a:lvl1pPr>
            <a:lvl2pPr marL="177790" indent="0">
              <a:buNone/>
              <a:defRPr sz="1500" b="1"/>
            </a:lvl2pPr>
            <a:lvl3pPr marL="355582" indent="0">
              <a:buNone/>
              <a:defRPr sz="1500" b="1"/>
            </a:lvl3pPr>
            <a:lvl4pPr marL="539723" indent="0">
              <a:buNone/>
              <a:defRPr sz="1500" b="1"/>
            </a:lvl4pPr>
            <a:lvl5pPr marL="717514" indent="0">
              <a:buNone/>
              <a:defRPr sz="1500" b="1"/>
            </a:lvl5pPr>
          </a:lstStyle>
          <a:p>
            <a:pPr lvl="0"/>
            <a:r>
              <a:rPr lang="en-US" dirty="0" smtClean="0"/>
              <a:t>Insert the occasion and date of your presentation here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41" y="1113586"/>
            <a:ext cx="7885633" cy="3456386"/>
          </a:xfrm>
        </p:spPr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93" y="1006081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6" y="1003406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22" y="1087360"/>
            <a:ext cx="3781425" cy="3428689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35" y="1084678"/>
            <a:ext cx="3781425" cy="3431366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91" r="643" b="11426"/>
          <a:stretch/>
        </p:blipFill>
        <p:spPr bwMode="auto">
          <a:xfrm>
            <a:off x="827095" y="764860"/>
            <a:ext cx="8316905" cy="41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764867"/>
            <a:ext cx="2289712" cy="4183379"/>
          </a:xfrm>
          <a:solidFill>
            <a:schemeClr val="bg1">
              <a:alpha val="75000"/>
            </a:schemeClr>
          </a:solidFill>
        </p:spPr>
        <p:txBody>
          <a:bodyPr lIns="72000" tIns="432000" rIns="36000" bIns="36000" anchor="t" anchorCtr="0"/>
          <a:lstStyle>
            <a:lvl1pPr marL="177792" indent="-177792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7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014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12" y="764860"/>
            <a:ext cx="648000" cy="648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11" y="216000"/>
            <a:ext cx="6708025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Folientitel eingeben</a:t>
            </a:r>
            <a:endParaRPr lang="de-CH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4968000"/>
            <a:ext cx="575742" cy="147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2" y="1059659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3000" y="1006082"/>
            <a:ext cx="7742237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000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79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7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58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582" indent="18414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15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06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685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6pPr>
      <a:lvl7pPr marL="1257238" indent="-182554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7pPr>
      <a:lvl8pPr marL="1436616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8pPr>
      <a:lvl9pPr marL="1614408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patial interdependence of safety related effects </a:t>
            </a:r>
            <a:br>
              <a:rPr lang="en-US" dirty="0" smtClean="0"/>
            </a:br>
            <a:r>
              <a:rPr lang="en-US" dirty="0" smtClean="0"/>
              <a:t>in ESFR-SMART core 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Jiri Krepel  </a:t>
            </a:r>
            <a:r>
              <a:rPr lang="en-US" dirty="0"/>
              <a:t>::  </a:t>
            </a:r>
            <a:r>
              <a:rPr lang="en-US" dirty="0" smtClean="0"/>
              <a:t>Advanced Nuclear System Group  </a:t>
            </a:r>
            <a:r>
              <a:rPr lang="en-US" dirty="0"/>
              <a:t>::  Paul Scherrer Institut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619672" y="4150574"/>
            <a:ext cx="7163966" cy="293383"/>
          </a:xfrm>
        </p:spPr>
        <p:txBody>
          <a:bodyPr/>
          <a:lstStyle/>
          <a:p>
            <a:r>
              <a:rPr lang="en-US" b="0" dirty="0"/>
              <a:t>International Conference on Fast Reactors and Related Fuel Cycles: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Sustainable </a:t>
            </a:r>
            <a:r>
              <a:rPr lang="en-US" b="0" dirty="0"/>
              <a:t>Clean Energy for the Future (FR22</a:t>
            </a:r>
            <a:r>
              <a:rPr lang="en-US" b="0" dirty="0" smtClean="0"/>
              <a:t>)</a:t>
            </a:r>
            <a:br>
              <a:rPr lang="en-US" b="0" dirty="0" smtClean="0"/>
            </a:br>
            <a:r>
              <a:rPr lang="it-IT" sz="1200" b="0" i="1" dirty="0"/>
              <a:t>19–22 April 2022, Vienna, Austria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59313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/>
              <a:t>Void </a:t>
            </a:r>
            <a:r>
              <a:rPr lang="en-US" dirty="0" smtClean="0"/>
              <a:t>mutual </a:t>
            </a:r>
            <a:r>
              <a:rPr lang="en-US" dirty="0"/>
              <a:t>inter dependence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2535"/>
              </p:ext>
            </p:extLst>
          </p:nvPr>
        </p:nvGraphicFramePr>
        <p:xfrm>
          <a:off x="251520" y="1885509"/>
          <a:ext cx="8712968" cy="327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Dokument" r:id="rId3" imgW="5728833" imgH="2156589" progId="Word.Document.12">
                  <p:embed/>
                </p:oleObj>
              </mc:Choice>
              <mc:Fallback>
                <p:oleObj name="Dokument" r:id="rId3" imgW="5728833" imgH="2156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5509"/>
                        <a:ext cx="8712968" cy="327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017" y="4940563"/>
            <a:ext cx="833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Krepel</a:t>
            </a:r>
            <a:r>
              <a:rPr lang="en-US" sz="1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J., </a:t>
            </a:r>
            <a:r>
              <a:rPr lang="en-US" sz="1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 al., 2021</a:t>
            </a:r>
            <a:r>
              <a:rPr lang="en-US" sz="1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SPATIAL INTERDEPENDENCE OF SAFETY RELATED EFFECTS IN ESFR-SMART CORE, </a:t>
            </a:r>
            <a:r>
              <a:rPr lang="en-US" sz="1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FR21 (FR22) proceedings.</a:t>
            </a:r>
            <a:endParaRPr lang="en-US" sz="10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755576" y="627534"/>
            <a:ext cx="8136904" cy="4291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685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238" indent="-18255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16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08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/>
              <a:t>The void effect is positive in the core and negative in the sodium plenum.</a:t>
            </a:r>
          </a:p>
          <a:p>
            <a:pPr>
              <a:spcAft>
                <a:spcPts val="1200"/>
              </a:spcAft>
            </a:pPr>
            <a:r>
              <a:rPr lang="en-US" dirty="0"/>
              <a:t> </a:t>
            </a:r>
            <a:r>
              <a:rPr lang="en-US" b="1" dirty="0"/>
              <a:t>strongest</a:t>
            </a:r>
            <a:r>
              <a:rPr lang="en-US" dirty="0"/>
              <a:t> mutual inter </a:t>
            </a:r>
            <a:r>
              <a:rPr lang="en-US" b="1" dirty="0"/>
              <a:t>dependence</a:t>
            </a:r>
            <a:r>
              <a:rPr lang="en-US" dirty="0"/>
              <a:t> was identified for </a:t>
            </a:r>
            <a:r>
              <a:rPr lang="en-US" b="1" dirty="0"/>
              <a:t>upper core part Z4 and plenum Z5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07504" y="2582765"/>
            <a:ext cx="1152128" cy="1933201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ヒラギノ角ゴ Pro W3" charset="-128"/>
              <a:cs typeface="+mn-cs"/>
            </a:endParaRPr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245350" y="4410834"/>
            <a:ext cx="870266" cy="576262"/>
          </a:xfrm>
          <a:prstGeom prst="ellipse">
            <a:avLst/>
          </a:prstGeom>
          <a:noFill/>
          <a:ln w="317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64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Doppler effect mutual </a:t>
            </a:r>
            <a:r>
              <a:rPr lang="en-US" dirty="0"/>
              <a:t>inter dependence </a:t>
            </a:r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627534"/>
            <a:ext cx="8136904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The Doppler effect (+1000K) is generally negative.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Mutual inter dependence is much weaker (smaller flux shape changes). </a:t>
            </a:r>
            <a:endParaRPr lang="en-US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28930"/>
              </p:ext>
            </p:extLst>
          </p:nvPr>
        </p:nvGraphicFramePr>
        <p:xfrm>
          <a:off x="0" y="2211710"/>
          <a:ext cx="9135821" cy="278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7" name="Dokument" r:id="rId3" imgW="5728833" imgH="1747370" progId="Word.Document.12">
                  <p:embed/>
                </p:oleObj>
              </mc:Choice>
              <mc:Fallback>
                <p:oleObj name="Dokument" r:id="rId3" imgW="5728833" imgH="17473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11710"/>
                        <a:ext cx="9135821" cy="278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017" y="4940563"/>
            <a:ext cx="833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Krepel</a:t>
            </a:r>
            <a:r>
              <a:rPr lang="en-US" sz="1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J., </a:t>
            </a:r>
            <a:r>
              <a:rPr lang="en-US" sz="1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 al., 2021</a:t>
            </a:r>
            <a:r>
              <a:rPr lang="en-US" sz="1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SPATIAL INTERDEPENDENCE OF SAFETY RELATED EFFECTS IN ESFR-SMART CORE, </a:t>
            </a:r>
            <a:r>
              <a:rPr lang="en-US" sz="1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FR21 (FR22) proceedings.</a:t>
            </a:r>
            <a:endParaRPr lang="en-US" sz="10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547664" y="2859781"/>
            <a:ext cx="1152128" cy="1892777"/>
          </a:xfrm>
          <a:prstGeom prst="ellipse">
            <a:avLst/>
          </a:prstGeom>
          <a:noFill/>
          <a:ln w="317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41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Additivity of the effect in active core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627534"/>
            <a:ext cx="8136904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Sodium void effect, Fuel </a:t>
            </a:r>
            <a:r>
              <a:rPr lang="en-US" dirty="0"/>
              <a:t>temperature</a:t>
            </a:r>
            <a:r>
              <a:rPr lang="en-US" dirty="0" smtClean="0"/>
              <a:t>, Fuel </a:t>
            </a:r>
            <a:r>
              <a:rPr lang="en-US" dirty="0"/>
              <a:t>density, </a:t>
            </a:r>
            <a:r>
              <a:rPr lang="en-US" dirty="0" smtClean="0"/>
              <a:t>and Cladding density are </a:t>
            </a:r>
            <a:br>
              <a:rPr lang="en-US" dirty="0" smtClean="0"/>
            </a:br>
            <a:r>
              <a:rPr lang="en-US" b="1" dirty="0" smtClean="0"/>
              <a:t>all reasonable additive in the active core</a:t>
            </a:r>
            <a:endParaRPr lang="en-US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567532"/>
              </p:ext>
            </p:extLst>
          </p:nvPr>
        </p:nvGraphicFramePr>
        <p:xfrm>
          <a:off x="179512" y="1816652"/>
          <a:ext cx="8731499" cy="291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Dokument" r:id="rId3" imgW="5728833" imgH="1912929" progId="Word.Document.12">
                  <p:embed/>
                </p:oleObj>
              </mc:Choice>
              <mc:Fallback>
                <p:oleObj name="Dokument" r:id="rId3" imgW="5728833" imgH="1912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16652"/>
                        <a:ext cx="8731499" cy="291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695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PC\AppData\Local\Microsoft\Windows\Temporary Internet Files\Content.Word\Graph2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r="3761"/>
          <a:stretch/>
        </p:blipFill>
        <p:spPr bwMode="auto">
          <a:xfrm>
            <a:off x="4580856" y="467459"/>
            <a:ext cx="4311624" cy="3400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46836"/>
              </p:ext>
            </p:extLst>
          </p:nvPr>
        </p:nvGraphicFramePr>
        <p:xfrm>
          <a:off x="76621" y="3927176"/>
          <a:ext cx="8887867" cy="116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" name="Dokument" r:id="rId4" imgW="5728833" imgH="751135" progId="Word.Document.12">
                  <p:embed/>
                </p:oleObj>
              </mc:Choice>
              <mc:Fallback>
                <p:oleObj name="Dokument" r:id="rId4" imgW="5728833" imgH="7511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21" y="3927176"/>
                        <a:ext cx="8887867" cy="1164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Inhaltsplatzhalter 1"/>
          <p:cNvSpPr txBox="1">
            <a:spLocks/>
          </p:cNvSpPr>
          <p:nvPr/>
        </p:nvSpPr>
        <p:spPr>
          <a:xfrm>
            <a:off x="755576" y="771550"/>
            <a:ext cx="3825280" cy="3155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685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238" indent="-18255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16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08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/>
              <a:t>Sodium void effect is </a:t>
            </a:r>
            <a:br>
              <a:rPr lang="en-US" dirty="0" smtClean="0"/>
            </a:br>
            <a:r>
              <a:rPr lang="en-US" b="1" dirty="0" smtClean="0"/>
              <a:t>not really additive for upper fuel Z4 </a:t>
            </a:r>
            <a:br>
              <a:rPr lang="en-US" b="1" dirty="0" smtClean="0"/>
            </a:br>
            <a:r>
              <a:rPr lang="en-US" b="1" dirty="0" smtClean="0"/>
              <a:t>and sodium plenum Z5 zones.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Sodium plenum void increases neutron leakage and is not linear =&gt;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However summation of two effects in Z4 and Z5 is more conservative than bi-linear interpolation between 4 points. </a:t>
            </a:r>
            <a:br>
              <a:rPr lang="en-US" dirty="0" smtClean="0"/>
            </a:br>
            <a:r>
              <a:rPr lang="en-US" sz="1500" i="1" dirty="0" smtClean="0"/>
              <a:t>(only because of compensating effects) </a:t>
            </a:r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Void in upper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89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627534"/>
            <a:ext cx="8136904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Coupled neutronics &amp; TH simulation are important for </a:t>
            </a:r>
            <a:br>
              <a:rPr lang="en-US" dirty="0" smtClean="0"/>
            </a:br>
            <a:r>
              <a:rPr lang="en-US" dirty="0" smtClean="0"/>
              <a:t>conceptual studies as well as for safety assessment.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Accuracy of the simulation tool should be selected according </a:t>
            </a:r>
            <a:br>
              <a:rPr lang="en-US" dirty="0" smtClean="0"/>
            </a:br>
            <a:r>
              <a:rPr lang="en-US" dirty="0" smtClean="0"/>
              <a:t>to the importance of the results.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Standard solution uses multi-group XS as the coupling between TH &amp; neutronics solver.</a:t>
            </a:r>
            <a:br>
              <a:rPr lang="en-US" dirty="0" smtClean="0"/>
            </a:br>
            <a:r>
              <a:rPr lang="en-US" sz="1500" i="1" dirty="0" smtClean="0"/>
              <a:t>(the solver uses prepared XS to calculate flux shape)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Transients without sodium boiling, can be well addressed by TH &amp; point kinetics.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 transients with sodium boiling, which are CPU demanding from TH perspective, </a:t>
            </a:r>
            <a:br>
              <a:rPr lang="en-US" dirty="0" smtClean="0"/>
            </a:br>
            <a:r>
              <a:rPr lang="en-US" dirty="0" smtClean="0"/>
              <a:t>point kinetics is less precise and the related CPU savings are less important.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11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schaffen Wissen – heute für morgen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27088" y="764867"/>
            <a:ext cx="1512664" cy="418337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Thank you for </a:t>
            </a:r>
            <a:br>
              <a:rPr lang="en-US" b="1" dirty="0" smtClean="0"/>
            </a:br>
            <a:r>
              <a:rPr lang="en-US" b="1" dirty="0" smtClean="0"/>
              <a:t>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76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627534"/>
            <a:ext cx="8136904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ESFR-</a:t>
            </a:r>
            <a:r>
              <a:rPr lang="en-US" sz="2000" dirty="0" smtClean="0"/>
              <a:t>SMART core belongs to the low void SFR concepts relying: </a:t>
            </a:r>
            <a:br>
              <a:rPr lang="en-US" sz="2000" dirty="0" smtClean="0"/>
            </a:br>
            <a:r>
              <a:rPr lang="en-US" sz="2000" dirty="0" smtClean="0"/>
              <a:t>	1) on upper sodium plenum with neutron absorber above it and  </a:t>
            </a:r>
            <a:br>
              <a:rPr lang="en-US" sz="2000" dirty="0" smtClean="0"/>
            </a:br>
            <a:r>
              <a:rPr lang="en-US" sz="2000" dirty="0" smtClean="0"/>
              <a:t>	2) on flux importance shift towards this plenum </a:t>
            </a:r>
            <a:br>
              <a:rPr lang="en-US" sz="2000" dirty="0" smtClean="0"/>
            </a:br>
            <a:r>
              <a:rPr lang="en-US" sz="2000" dirty="0" smtClean="0"/>
              <a:t>	    by means of bottom axial blanket.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System behavior analysis of this concepts should be accomplished at best with spatial neutron kinetics coupled to thermal-hydraulics solver.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However, often only point kinetics is applied.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This simplification rely on so called temperature reactivity coefficients and </a:t>
            </a:r>
            <a:br>
              <a:rPr lang="en-US" sz="2000" dirty="0" smtClean="0"/>
            </a:br>
            <a:r>
              <a:rPr lang="en-US" sz="2000" dirty="0" smtClean="0"/>
              <a:t>its application to the transients with sodium boiling could be inaccurate.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This study focuses on spatial dependence of these coefficients. 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 smtClean="0"/>
          </a:p>
          <a:p>
            <a:pPr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60276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Issue with reactivity coefficients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683568" y="751564"/>
            <a:ext cx="8380245" cy="405243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2000" dirty="0" smtClean="0"/>
              <a:t>Spatial kinetics rely </a:t>
            </a:r>
            <a:r>
              <a:rPr lang="en-US" sz="2000" dirty="0"/>
              <a:t>on </a:t>
            </a:r>
            <a:r>
              <a:rPr lang="en-US" sz="2000" dirty="0" smtClean="0"/>
              <a:t>parametrized multi-group cross-sections</a:t>
            </a:r>
            <a:r>
              <a:rPr lang="en-US" sz="2000" dirty="0" smtClean="0"/>
              <a:t>. 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2000" dirty="0" smtClean="0"/>
              <a:t>They </a:t>
            </a:r>
            <a:r>
              <a:rPr lang="en-US" sz="2000" dirty="0" smtClean="0"/>
              <a:t>are not perfect, but </a:t>
            </a:r>
            <a:r>
              <a:rPr lang="en-US" sz="2000" dirty="0" smtClean="0"/>
              <a:t>they capture </a:t>
            </a:r>
            <a:r>
              <a:rPr lang="en-US" sz="2000" dirty="0" smtClean="0"/>
              <a:t>well the local </a:t>
            </a:r>
            <a:r>
              <a:rPr lang="en-US" sz="2000" dirty="0" smtClean="0"/>
              <a:t>conditions and address possible </a:t>
            </a:r>
            <a:r>
              <a:rPr lang="en-US" sz="2000" b="1" dirty="0" smtClean="0"/>
              <a:t>changes </a:t>
            </a:r>
            <a:r>
              <a:rPr lang="en-US" sz="2000" b="1" dirty="0" smtClean="0"/>
              <a:t>in flux shape and spectrum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2000" b="1" dirty="0" smtClean="0"/>
              <a:t>Point kinetics</a:t>
            </a:r>
            <a:r>
              <a:rPr lang="en-US" sz="2000" dirty="0" smtClean="0"/>
              <a:t> assumes </a:t>
            </a:r>
            <a:r>
              <a:rPr lang="en-US" sz="2000" dirty="0" smtClean="0"/>
              <a:t>that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1) flux can be separated into amplitude and shape function,</a:t>
            </a:r>
            <a:br>
              <a:rPr lang="en-US" sz="2000" dirty="0"/>
            </a:br>
            <a:r>
              <a:rPr lang="en-US" sz="2000" dirty="0"/>
              <a:t>     2) the </a:t>
            </a:r>
            <a:r>
              <a:rPr lang="en-US" sz="2000" b="1" dirty="0"/>
              <a:t>shape function is constant during transient,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3) and that the coefficients are </a:t>
            </a:r>
            <a:r>
              <a:rPr lang="en-US" sz="2000" dirty="0" smtClean="0"/>
              <a:t>independent and additive. 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2000" dirty="0" smtClean="0"/>
              <a:t>During </a:t>
            </a:r>
            <a:r>
              <a:rPr lang="en-US" sz="2000" dirty="0" smtClean="0"/>
              <a:t>the </a:t>
            </a:r>
            <a:r>
              <a:rPr lang="en-US" sz="2000" b="1" dirty="0" smtClean="0"/>
              <a:t>unprotected loss of flow </a:t>
            </a:r>
            <a:r>
              <a:rPr lang="en-US" sz="2000" dirty="0" smtClean="0"/>
              <a:t>sodium boiling can </a:t>
            </a:r>
            <a:r>
              <a:rPr lang="en-US" sz="2000" dirty="0" smtClean="0"/>
              <a:t>occur in SFR core. </a:t>
            </a:r>
            <a:br>
              <a:rPr lang="en-US" sz="2000" dirty="0" smtClean="0"/>
            </a:br>
            <a:r>
              <a:rPr lang="en-US" sz="2000" dirty="0" smtClean="0"/>
              <a:t>This strong effect can result in: </a:t>
            </a:r>
            <a:endParaRPr lang="en-US" sz="20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2000" b="1" dirty="0" smtClean="0"/>
              <a:t>Shape function </a:t>
            </a:r>
            <a:r>
              <a:rPr lang="en-US" sz="2000" b="1" dirty="0" smtClean="0"/>
              <a:t>change</a:t>
            </a:r>
            <a:r>
              <a:rPr lang="en-US" sz="2000" dirty="0" smtClean="0"/>
              <a:t> </a:t>
            </a:r>
            <a:r>
              <a:rPr lang="en-US" sz="2000" dirty="0" smtClean="0"/>
              <a:t>and </a:t>
            </a:r>
            <a:endParaRPr lang="en-US" sz="20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2000" dirty="0" smtClean="0"/>
              <a:t>interdependency and non-additivity of the partial coefficients.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6371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161158" y="4968000"/>
            <a:ext cx="575742" cy="147638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Coefficients derivation</a:t>
            </a:r>
            <a:endParaRPr lang="en-US" b="1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611561" y="895579"/>
            <a:ext cx="8170493" cy="1662061"/>
          </a:xfrm>
        </p:spPr>
        <p:txBody>
          <a:bodyPr/>
          <a:lstStyle/>
          <a:p>
            <a:pPr marL="177790" lvl="1" indent="0"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The </a:t>
            </a:r>
            <a:r>
              <a:rPr lang="en-US" dirty="0" smtClean="0"/>
              <a:t>major </a:t>
            </a:r>
            <a:r>
              <a:rPr lang="en-US" dirty="0" smtClean="0"/>
              <a:t>coefficients are </a:t>
            </a:r>
            <a:r>
              <a:rPr lang="en-US" b="1" dirty="0" smtClean="0"/>
              <a:t>fairly </a:t>
            </a:r>
            <a:r>
              <a:rPr lang="en-US" b="1" dirty="0" smtClean="0"/>
              <a:t>independent </a:t>
            </a:r>
            <a:r>
              <a:rPr lang="en-US" dirty="0" smtClean="0"/>
              <a:t>(especially for mild transients). </a:t>
            </a:r>
            <a:endParaRPr lang="en-US" dirty="0" smtClean="0"/>
          </a:p>
          <a:p>
            <a:pPr marL="520690" lvl="1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Accordingly, </a:t>
            </a:r>
            <a:r>
              <a:rPr lang="en-US" dirty="0" smtClean="0"/>
              <a:t>coefficient </a:t>
            </a:r>
            <a:r>
              <a:rPr lang="en-US" dirty="0" smtClean="0"/>
              <a:t>are </a:t>
            </a:r>
            <a:r>
              <a:rPr lang="en-US" dirty="0" smtClean="0"/>
              <a:t>usually </a:t>
            </a:r>
            <a:r>
              <a:rPr lang="en-US" dirty="0" smtClean="0"/>
              <a:t>based on </a:t>
            </a:r>
            <a:r>
              <a:rPr lang="en-US" b="1" dirty="0" smtClean="0">
                <a:solidFill>
                  <a:schemeClr val="accent6"/>
                </a:solidFill>
              </a:rPr>
              <a:t>nominal value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derivatives</a:t>
            </a:r>
            <a:r>
              <a:rPr lang="en-US" dirty="0" smtClean="0"/>
              <a:t>. Actual </a:t>
            </a:r>
            <a:r>
              <a:rPr lang="en-US" dirty="0" smtClean="0"/>
              <a:t>coefficient </a:t>
            </a:r>
            <a:r>
              <a:rPr lang="en-US" dirty="0" smtClean="0"/>
              <a:t>is obtained by linear and logarithmic interpolations.</a:t>
            </a:r>
          </a:p>
          <a:p>
            <a:pPr marL="520690" lvl="1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More precise would be </a:t>
            </a:r>
            <a:r>
              <a:rPr lang="en-US" b="1" dirty="0" smtClean="0">
                <a:solidFill>
                  <a:srgbClr val="FF0000"/>
                </a:solidFill>
              </a:rPr>
              <a:t>bi-interpolation</a:t>
            </a:r>
            <a:r>
              <a:rPr lang="en-US" dirty="0" smtClean="0"/>
              <a:t> based on four values (needs 1 more point). </a:t>
            </a:r>
          </a:p>
          <a:p>
            <a:pPr marL="520690" lvl="1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Sometimes </a:t>
            </a:r>
            <a:r>
              <a:rPr lang="en-US" dirty="0" smtClean="0"/>
              <a:t>also tabulated </a:t>
            </a:r>
            <a:r>
              <a:rPr lang="en-US" dirty="0" smtClean="0"/>
              <a:t>coefficients and </a:t>
            </a:r>
            <a:r>
              <a:rPr lang="en-US" dirty="0" smtClean="0"/>
              <a:t>interpolation </a:t>
            </a:r>
            <a:r>
              <a:rPr lang="en-US" dirty="0" smtClean="0"/>
              <a:t>could be </a:t>
            </a:r>
            <a:r>
              <a:rPr lang="en-US" dirty="0" smtClean="0"/>
              <a:t>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5547" y="251726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321202" y="251726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7267682" y="251714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2" y="2508121"/>
            <a:ext cx="2694362" cy="24704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517141"/>
            <a:ext cx="2694362" cy="2470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517141"/>
            <a:ext cx="2694362" cy="24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5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Four analyzed coefficients</a:t>
            </a:r>
            <a:endParaRPr lang="en-US" b="1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627534"/>
            <a:ext cx="8136904" cy="4340466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Sodium </a:t>
            </a:r>
            <a:r>
              <a:rPr lang="en-US" sz="2000" dirty="0"/>
              <a:t>void effect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sodium removal from the respective zone,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keeping </a:t>
            </a:r>
            <a:r>
              <a:rPr lang="en-US" sz="2000" dirty="0"/>
              <a:t>it between the wrappers)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Doppler </a:t>
            </a:r>
            <a:r>
              <a:rPr lang="en-US" sz="2000" dirty="0"/>
              <a:t>effect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fuel temperature increase by 1000K)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Fuel </a:t>
            </a:r>
            <a:r>
              <a:rPr lang="en-US" sz="2000" dirty="0"/>
              <a:t>density effect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fuel density reduction by 10%, not preserving the total mass)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Cladding </a:t>
            </a:r>
            <a:r>
              <a:rPr lang="en-US" sz="2000" dirty="0"/>
              <a:t>density effect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cladding density decrease by 10%, not preserving the total mass) </a:t>
            </a:r>
          </a:p>
          <a:p>
            <a:pPr marL="177790" lvl="1" indent="0">
              <a:spcAft>
                <a:spcPts val="12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488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PC\AppData\Local\Microsoft\Windows\Temporary Internet Files\Content.Word\fuel-inv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292" r="9040" b="20677"/>
          <a:stretch/>
        </p:blipFill>
        <p:spPr bwMode="auto">
          <a:xfrm>
            <a:off x="4263465" y="518209"/>
            <a:ext cx="4872355" cy="2330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PC\AppData\Local\Microsoft\Windows\Temporary Internet Files\Content.Word\cladd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24292" r="9040" b="20677"/>
          <a:stretch/>
        </p:blipFill>
        <p:spPr bwMode="auto">
          <a:xfrm>
            <a:off x="4263466" y="2801838"/>
            <a:ext cx="4872355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Fuel and cladding density effects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627534"/>
            <a:ext cx="3600400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Generally the effects distribution</a:t>
            </a:r>
            <a:br>
              <a:rPr lang="en-US" dirty="0" smtClean="0"/>
            </a:br>
            <a:r>
              <a:rPr lang="en-US" dirty="0" smtClean="0"/>
              <a:t>follows the flux importance.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effects have also three components:</a:t>
            </a:r>
          </a:p>
          <a:p>
            <a:pPr marL="52069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Direct, caused by XS change </a:t>
            </a:r>
          </a:p>
          <a:p>
            <a:pPr marL="52069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Spectral, cause by spectra change</a:t>
            </a:r>
          </a:p>
          <a:p>
            <a:pPr marL="52069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Leakage, caused by increased or decreased neutron leakage.</a:t>
            </a:r>
          </a:p>
        </p:txBody>
      </p:sp>
    </p:spTree>
    <p:extLst>
      <p:ext uri="{BB962C8B-B14F-4D97-AF65-F5344CB8AC3E}">
        <p14:creationId xmlns:p14="http://schemas.microsoft.com/office/powerpoint/2010/main" val="546563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Doppler and void effect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800856"/>
            <a:ext cx="3672408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On peripheries the spectral component can strongly influence the resulting effect.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Plenum voiding, in case of void effect introduce negative reactivity.  </a:t>
            </a:r>
          </a:p>
        </p:txBody>
      </p:sp>
      <p:pic>
        <p:nvPicPr>
          <p:cNvPr id="8" name="Picture 7" descr="C:\Users\PC\AppData\Local\Microsoft\Windows\Temporary Internet Files\Content.Word\untitl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24292" r="8708" b="21128"/>
          <a:stretch/>
        </p:blipFill>
        <p:spPr bwMode="auto">
          <a:xfrm>
            <a:off x="6846" y="2571750"/>
            <a:ext cx="5383718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W:\workspace\HUM\KJ41\MATLAB\VIOD_SLICEr2a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13103" r="9419" b="7501"/>
          <a:stretch/>
        </p:blipFill>
        <p:spPr bwMode="auto">
          <a:xfrm>
            <a:off x="4427984" y="584458"/>
            <a:ext cx="4647565" cy="328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836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Void effect additivity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800856"/>
            <a:ext cx="3672408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Void effect is </a:t>
            </a:r>
            <a:br>
              <a:rPr lang="en-US" dirty="0" smtClean="0"/>
            </a:br>
            <a:r>
              <a:rPr lang="en-US" dirty="0" smtClean="0"/>
              <a:t>not additive</a:t>
            </a:r>
            <a:br>
              <a:rPr lang="en-US" dirty="0" smtClean="0"/>
            </a:br>
            <a:r>
              <a:rPr lang="en-US" dirty="0" smtClean="0"/>
              <a:t>in the sodium</a:t>
            </a:r>
            <a:br>
              <a:rPr lang="en-US" dirty="0" smtClean="0"/>
            </a:br>
            <a:r>
              <a:rPr lang="en-US" dirty="0" smtClean="0"/>
              <a:t>plenum.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660933"/>
            <a:ext cx="6867243" cy="3937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660933"/>
            <a:ext cx="6867243" cy="3937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21614" y="3642578"/>
            <a:ext cx="2917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Void is not additive in plenum.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94786" y="2494790"/>
            <a:ext cx="872721" cy="855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5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2077211" y="216000"/>
            <a:ext cx="7066789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/>
              <a:t>Mutual inter </a:t>
            </a:r>
            <a:r>
              <a:rPr lang="en-US" dirty="0" smtClean="0"/>
              <a:t>dependence: perturbation </a:t>
            </a:r>
            <a:r>
              <a:rPr lang="en-US" dirty="0" smtClean="0"/>
              <a:t>of the zones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627534"/>
            <a:ext cx="8136904" cy="429117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For sodium void effect</a:t>
            </a:r>
            <a:br>
              <a:rPr lang="en-US" dirty="0" smtClean="0"/>
            </a:br>
            <a:r>
              <a:rPr lang="en-US" dirty="0" smtClean="0"/>
              <a:t>all 5 zones were used.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There are 32 possible</a:t>
            </a:r>
            <a:br>
              <a:rPr lang="en-US" dirty="0" smtClean="0"/>
            </a:br>
            <a:r>
              <a:rPr lang="en-US" dirty="0" smtClean="0"/>
              <a:t>voiding option.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For other effect:</a:t>
            </a:r>
            <a:br>
              <a:rPr lang="en-US" dirty="0" smtClean="0"/>
            </a:br>
            <a:r>
              <a:rPr lang="en-US" b="1" dirty="0" smtClean="0"/>
              <a:t>Fuel temperature,</a:t>
            </a:r>
            <a:br>
              <a:rPr lang="en-US" b="1" dirty="0" smtClean="0"/>
            </a:br>
            <a:r>
              <a:rPr lang="en-US" b="1" dirty="0" smtClean="0"/>
              <a:t>Fuel density, and</a:t>
            </a:r>
            <a:br>
              <a:rPr lang="en-US" b="1" dirty="0" smtClean="0"/>
            </a:br>
            <a:r>
              <a:rPr lang="en-US" b="1" dirty="0" smtClean="0"/>
              <a:t>Cladding density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the 4 core zones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have been used, </a:t>
            </a:r>
            <a:br>
              <a:rPr lang="en-US" dirty="0" smtClean="0"/>
            </a:br>
            <a:r>
              <a:rPr lang="en-US" dirty="0" smtClean="0"/>
              <a:t>resulting in 16 combinations.</a:t>
            </a:r>
          </a:p>
        </p:txBody>
      </p:sp>
      <p:pic>
        <p:nvPicPr>
          <p:cNvPr id="8" name="Picture 7" descr="C:\Users\PC\AppData\Local\Microsoft\Windows\Temporary Internet Files\Content.Word\Perturbed zones3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11" y="1131590"/>
            <a:ext cx="5732145" cy="9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C\AppData\Local\Microsoft\Windows\Temporary Internet Files\Content.Word\Perturbed zones16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60" y="2787774"/>
            <a:ext cx="3305175" cy="77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PC\AppData\Local\Microsoft\Windows\Temporary Internet Files\Content.Word\Core with zone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99851"/>
            <a:ext cx="2808312" cy="192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31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SI PowerPoint Master english 16_9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 PowerPoint Master english 16_9.pptx [Read-Only]" id="{C1F10948-5C6B-4BD8-8411-662BFED29859}" vid="{1CFADE5C-1462-4D56-ACFC-78CEC416BCCD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 16_9</Template>
  <TotalTime>0</TotalTime>
  <Words>904</Words>
  <Application>Microsoft Office PowerPoint</Application>
  <PresentationFormat>On-screen Show (16:9)</PresentationFormat>
  <Paragraphs>90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Georgia</vt:lpstr>
      <vt:lpstr>Rockwell</vt:lpstr>
      <vt:lpstr>Symbol</vt:lpstr>
      <vt:lpstr>Times</vt:lpstr>
      <vt:lpstr>ヒラギノ角ゴ Pro W3</vt:lpstr>
      <vt:lpstr>PSI PowerPoint Master english 16_9</vt:lpstr>
      <vt:lpstr>Dokument</vt:lpstr>
      <vt:lpstr>Spatial interdependence of safety related effects  in ESFR-SMART core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Wir schaffen Wissen – heute für morgen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U-Pu and Th-U cycles in MSR</dc:title>
  <dc:creator>Krepel Jiri</dc:creator>
  <cp:lastModifiedBy>Krepel Jiri</cp:lastModifiedBy>
  <cp:revision>655</cp:revision>
  <cp:lastPrinted>2021-03-30T06:32:57Z</cp:lastPrinted>
  <dcterms:created xsi:type="dcterms:W3CDTF">2018-10-11T14:18:25Z</dcterms:created>
  <dcterms:modified xsi:type="dcterms:W3CDTF">2022-04-07T13:27:39Z</dcterms:modified>
</cp:coreProperties>
</file>