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1"/>
  </p:notesMasterIdLst>
  <p:sldIdLst>
    <p:sldId id="402" r:id="rId2"/>
    <p:sldId id="323" r:id="rId3"/>
    <p:sldId id="395" r:id="rId4"/>
    <p:sldId id="396" r:id="rId5"/>
    <p:sldId id="397" r:id="rId6"/>
    <p:sldId id="398" r:id="rId7"/>
    <p:sldId id="399" r:id="rId8"/>
    <p:sldId id="401" r:id="rId9"/>
    <p:sldId id="377" r:id="rId10"/>
    <p:sldId id="326" r:id="rId11"/>
    <p:sldId id="384" r:id="rId12"/>
    <p:sldId id="387" r:id="rId13"/>
    <p:sldId id="371" r:id="rId14"/>
    <p:sldId id="345" r:id="rId15"/>
    <p:sldId id="388" r:id="rId16"/>
    <p:sldId id="372" r:id="rId17"/>
    <p:sldId id="373" r:id="rId18"/>
    <p:sldId id="370" r:id="rId19"/>
    <p:sldId id="392" r:id="rId20"/>
  </p:sldIdLst>
  <p:sldSz cx="12195175" cy="6859588"/>
  <p:notesSz cx="6797675" cy="9926638"/>
  <p:defaultTextStyle>
    <a:defPPr>
      <a:defRPr lang="zh-CN"/>
    </a:defPPr>
    <a:lvl1pPr marL="0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4971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9941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4912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9884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4854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29825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4796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39766" algn="l" defTabSz="8099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6">
          <p15:clr>
            <a:srgbClr val="A4A3A4"/>
          </p15:clr>
        </p15:guide>
        <p15:guide id="2" orient="horz" pos="645">
          <p15:clr>
            <a:srgbClr val="A4A3A4"/>
          </p15:clr>
        </p15:guide>
        <p15:guide id="3" orient="horz" pos="3622">
          <p15:clr>
            <a:srgbClr val="A4A3A4"/>
          </p15:clr>
        </p15:guide>
        <p15:guide id="4" orient="horz" pos="3558">
          <p15:clr>
            <a:srgbClr val="A4A3A4"/>
          </p15:clr>
        </p15:guide>
        <p15:guide id="5" orient="horz" pos="753">
          <p15:clr>
            <a:srgbClr val="A4A3A4"/>
          </p15:clr>
        </p15:guide>
        <p15:guide id="6" orient="horz" pos="4155">
          <p15:clr>
            <a:srgbClr val="A4A3A4"/>
          </p15:clr>
        </p15:guide>
        <p15:guide id="7" orient="horz" pos="4109">
          <p15:clr>
            <a:srgbClr val="A4A3A4"/>
          </p15:clr>
        </p15:guide>
        <p15:guide id="8" pos="361">
          <p15:clr>
            <a:srgbClr val="A4A3A4"/>
          </p15:clr>
        </p15:guide>
        <p15:guide id="9" pos="6262">
          <p15:clr>
            <a:srgbClr val="A4A3A4"/>
          </p15:clr>
        </p15:guide>
        <p15:guide id="10" pos="354">
          <p15:clr>
            <a:srgbClr val="A4A3A4"/>
          </p15:clr>
        </p15:guide>
        <p15:guide id="11" pos="6187">
          <p15:clr>
            <a:srgbClr val="A4A3A4"/>
          </p15:clr>
        </p15:guide>
        <p15:guide id="12" orient="horz" pos="564">
          <p15:clr>
            <a:srgbClr val="A4A3A4"/>
          </p15:clr>
        </p15:guide>
        <p15:guide id="13" orient="horz" pos="610">
          <p15:clr>
            <a:srgbClr val="A4A3A4"/>
          </p15:clr>
        </p15:guide>
        <p15:guide id="14" orient="horz" pos="3425">
          <p15:clr>
            <a:srgbClr val="A4A3A4"/>
          </p15:clr>
        </p15:guide>
        <p15:guide id="15" orient="horz" pos="3364">
          <p15:clr>
            <a:srgbClr val="A4A3A4"/>
          </p15:clr>
        </p15:guide>
        <p15:guide id="16" orient="horz" pos="712">
          <p15:clr>
            <a:srgbClr val="A4A3A4"/>
          </p15:clr>
        </p15:guide>
        <p15:guide id="17" orient="horz" pos="3929">
          <p15:clr>
            <a:srgbClr val="A4A3A4"/>
          </p15:clr>
        </p15:guide>
        <p15:guide id="18" orient="horz" pos="3885">
          <p15:clr>
            <a:srgbClr val="A4A3A4"/>
          </p15:clr>
        </p15:guide>
        <p15:guide id="19" pos="424">
          <p15:clr>
            <a:srgbClr val="A4A3A4"/>
          </p15:clr>
        </p15:guide>
        <p15:guide id="20" pos="7354">
          <p15:clr>
            <a:srgbClr val="A4A3A4"/>
          </p15:clr>
        </p15:guide>
        <p15:guide id="21" pos="416">
          <p15:clr>
            <a:srgbClr val="A4A3A4"/>
          </p15:clr>
        </p15:guide>
        <p15:guide id="22" pos="72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2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7A37"/>
    <a:srgbClr val="0033CC"/>
    <a:srgbClr val="CC4B4A"/>
    <a:srgbClr val="DBDEE1"/>
    <a:srgbClr val="C0C5CA"/>
    <a:srgbClr val="E5EAEF"/>
    <a:srgbClr val="D24829"/>
    <a:srgbClr val="F5F7F9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6121" autoAdjust="0"/>
  </p:normalViewPr>
  <p:slideViewPr>
    <p:cSldViewPr snapToGrid="0">
      <p:cViewPr varScale="1">
        <p:scale>
          <a:sx n="69" d="100"/>
          <a:sy n="69" d="100"/>
        </p:scale>
        <p:origin x="828" y="120"/>
      </p:cViewPr>
      <p:guideLst>
        <p:guide orient="horz" pos="596"/>
        <p:guide orient="horz" pos="645"/>
        <p:guide orient="horz" pos="3622"/>
        <p:guide orient="horz" pos="3558"/>
        <p:guide orient="horz" pos="753"/>
        <p:guide orient="horz" pos="4155"/>
        <p:guide orient="horz" pos="4109"/>
        <p:guide pos="361"/>
        <p:guide pos="6262"/>
        <p:guide pos="354"/>
        <p:guide pos="6187"/>
        <p:guide orient="horz" pos="564"/>
        <p:guide orient="horz" pos="610"/>
        <p:guide orient="horz" pos="3425"/>
        <p:guide orient="horz" pos="3364"/>
        <p:guide orient="horz" pos="712"/>
        <p:guide orient="horz" pos="3929"/>
        <p:guide orient="horz" pos="3885"/>
        <p:guide pos="424"/>
        <p:guide pos="7354"/>
        <p:guide pos="416"/>
        <p:guide pos="7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140B-A0B8-40E9-845D-5F0F2F5C84BF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8BAF-D7C3-449C-9C6C-6EB407E6D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73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4971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9941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4912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19884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4854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29825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4796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39766" algn="l" defTabSz="8099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9" y="2130923"/>
            <a:ext cx="10365898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7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890" y="317578"/>
            <a:ext cx="3597155" cy="67611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310" y="317578"/>
            <a:ext cx="10590324" cy="67611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7925"/>
            <a:ext cx="10365898" cy="136239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7392"/>
            <a:ext cx="10365898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6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0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309" y="1848283"/>
            <a:ext cx="7092680" cy="52304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47" y="1848283"/>
            <a:ext cx="7094798" cy="52304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701"/>
            <a:ext cx="1097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63" indent="0">
              <a:buNone/>
              <a:defRPr sz="2200" b="1"/>
            </a:lvl2pPr>
            <a:lvl3pPr marL="1007365" indent="0">
              <a:buNone/>
              <a:defRPr sz="2000" b="1"/>
            </a:lvl3pPr>
            <a:lvl4pPr marL="1511329" indent="0">
              <a:buNone/>
              <a:defRPr sz="1800" b="1"/>
            </a:lvl4pPr>
            <a:lvl5pPr marL="2015292" indent="0">
              <a:buNone/>
              <a:defRPr sz="1800" b="1"/>
            </a:lvl5pPr>
            <a:lvl6pPr marL="2518694" indent="0">
              <a:buNone/>
              <a:defRPr sz="1800" b="1"/>
            </a:lvl6pPr>
            <a:lvl7pPr marL="3022657" indent="0">
              <a:buNone/>
              <a:defRPr sz="1800" b="1"/>
            </a:lvl7pPr>
            <a:lvl8pPr marL="3526621" indent="0">
              <a:buNone/>
              <a:defRPr sz="1800" b="1"/>
            </a:lvl8pPr>
            <a:lvl9pPr marL="40300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63" indent="0">
              <a:buNone/>
              <a:defRPr sz="2200" b="1"/>
            </a:lvl2pPr>
            <a:lvl3pPr marL="1007365" indent="0">
              <a:buNone/>
              <a:defRPr sz="2000" b="1"/>
            </a:lvl3pPr>
            <a:lvl4pPr marL="1511329" indent="0">
              <a:buNone/>
              <a:defRPr sz="1800" b="1"/>
            </a:lvl4pPr>
            <a:lvl5pPr marL="2015292" indent="0">
              <a:buNone/>
              <a:defRPr sz="1800" b="1"/>
            </a:lvl5pPr>
            <a:lvl6pPr marL="2518694" indent="0">
              <a:buNone/>
              <a:defRPr sz="1800" b="1"/>
            </a:lvl6pPr>
            <a:lvl7pPr marL="3022657" indent="0">
              <a:buNone/>
              <a:defRPr sz="1800" b="1"/>
            </a:lvl7pPr>
            <a:lvl8pPr marL="3526621" indent="0">
              <a:buNone/>
              <a:defRPr sz="1800" b="1"/>
            </a:lvl8pPr>
            <a:lvl9pPr marL="40300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1" y="2175379"/>
            <a:ext cx="5390437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4" y="273114"/>
            <a:ext cx="4012128" cy="11623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5" y="273118"/>
            <a:ext cx="6817442" cy="585446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4" y="1435433"/>
            <a:ext cx="4012128" cy="4692150"/>
          </a:xfrm>
        </p:spPr>
        <p:txBody>
          <a:bodyPr/>
          <a:lstStyle>
            <a:lvl1pPr marL="0" indent="0">
              <a:buNone/>
              <a:defRPr sz="1500"/>
            </a:lvl1pPr>
            <a:lvl2pPr marL="503963" indent="0">
              <a:buNone/>
              <a:defRPr sz="1400"/>
            </a:lvl2pPr>
            <a:lvl3pPr marL="1007365" indent="0">
              <a:buNone/>
              <a:defRPr sz="1100"/>
            </a:lvl3pPr>
            <a:lvl4pPr marL="1511329" indent="0">
              <a:buNone/>
              <a:defRPr sz="900"/>
            </a:lvl4pPr>
            <a:lvl5pPr marL="2015292" indent="0">
              <a:buNone/>
              <a:defRPr sz="900"/>
            </a:lvl5pPr>
            <a:lvl6pPr marL="2518694" indent="0">
              <a:buNone/>
              <a:defRPr sz="900"/>
            </a:lvl6pPr>
            <a:lvl7pPr marL="3022657" indent="0">
              <a:buNone/>
              <a:defRPr sz="900"/>
            </a:lvl7pPr>
            <a:lvl8pPr marL="3526621" indent="0">
              <a:buNone/>
              <a:defRPr sz="900"/>
            </a:lvl8pPr>
            <a:lvl9pPr marL="40300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2" y="4801713"/>
            <a:ext cx="7317105" cy="566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2" y="612919"/>
            <a:ext cx="7317105" cy="4115753"/>
          </a:xfrm>
        </p:spPr>
        <p:txBody>
          <a:bodyPr/>
          <a:lstStyle>
            <a:lvl1pPr marL="0" indent="0">
              <a:buNone/>
              <a:defRPr sz="3600"/>
            </a:lvl1pPr>
            <a:lvl2pPr marL="503963" indent="0">
              <a:buNone/>
              <a:defRPr sz="3100"/>
            </a:lvl2pPr>
            <a:lvl3pPr marL="1007365" indent="0">
              <a:buNone/>
              <a:defRPr sz="2600"/>
            </a:lvl3pPr>
            <a:lvl4pPr marL="1511329" indent="0">
              <a:buNone/>
              <a:defRPr sz="2200"/>
            </a:lvl4pPr>
            <a:lvl5pPr marL="2015292" indent="0">
              <a:buNone/>
              <a:defRPr sz="2200"/>
            </a:lvl5pPr>
            <a:lvl6pPr marL="2518694" indent="0">
              <a:buNone/>
              <a:defRPr sz="2200"/>
            </a:lvl6pPr>
            <a:lvl7pPr marL="3022657" indent="0">
              <a:buNone/>
              <a:defRPr sz="2200"/>
            </a:lvl7pPr>
            <a:lvl8pPr marL="3526621" indent="0">
              <a:buNone/>
              <a:defRPr sz="2200"/>
            </a:lvl8pPr>
            <a:lvl9pPr marL="4030023" indent="0">
              <a:buNone/>
              <a:defRPr sz="22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2" y="5368581"/>
            <a:ext cx="7317105" cy="805049"/>
          </a:xfrm>
        </p:spPr>
        <p:txBody>
          <a:bodyPr/>
          <a:lstStyle>
            <a:lvl1pPr marL="0" indent="0">
              <a:buNone/>
              <a:defRPr sz="1500"/>
            </a:lvl1pPr>
            <a:lvl2pPr marL="503963" indent="0">
              <a:buNone/>
              <a:defRPr sz="1400"/>
            </a:lvl2pPr>
            <a:lvl3pPr marL="1007365" indent="0">
              <a:buNone/>
              <a:defRPr sz="1100"/>
            </a:lvl3pPr>
            <a:lvl4pPr marL="1511329" indent="0">
              <a:buNone/>
              <a:defRPr sz="900"/>
            </a:lvl4pPr>
            <a:lvl5pPr marL="2015292" indent="0">
              <a:buNone/>
              <a:defRPr sz="900"/>
            </a:lvl5pPr>
            <a:lvl6pPr marL="2518694" indent="0">
              <a:buNone/>
              <a:defRPr sz="900"/>
            </a:lvl6pPr>
            <a:lvl7pPr marL="3022657" indent="0">
              <a:buNone/>
              <a:defRPr sz="900"/>
            </a:lvl7pPr>
            <a:lvl8pPr marL="3526621" indent="0">
              <a:buNone/>
              <a:defRPr sz="900"/>
            </a:lvl8pPr>
            <a:lvl9pPr marL="40300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1" y="274701"/>
            <a:ext cx="10975657" cy="1143265"/>
          </a:xfrm>
          <a:prstGeom prst="rect">
            <a:avLst/>
          </a:prstGeom>
        </p:spPr>
        <p:txBody>
          <a:bodyPr vert="horz" lIns="100756" tIns="50377" rIns="100756" bIns="503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1" y="1600572"/>
            <a:ext cx="10975657" cy="4527011"/>
          </a:xfrm>
          <a:prstGeom prst="rect">
            <a:avLst/>
          </a:prstGeom>
        </p:spPr>
        <p:txBody>
          <a:bodyPr vert="horz" lIns="100756" tIns="50377" rIns="100756" bIns="50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61" y="6357827"/>
            <a:ext cx="2845541" cy="365210"/>
          </a:xfrm>
          <a:prstGeom prst="rect">
            <a:avLst/>
          </a:prstGeom>
        </p:spPr>
        <p:txBody>
          <a:bodyPr vert="horz" lIns="100756" tIns="50377" rIns="100756" bIns="503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F620-DA3A-4973-B85D-D3798812CD47}" type="datetime1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6" y="6357827"/>
            <a:ext cx="3861805" cy="365210"/>
          </a:xfrm>
          <a:prstGeom prst="rect">
            <a:avLst/>
          </a:prstGeom>
        </p:spPr>
        <p:txBody>
          <a:bodyPr vert="horz" lIns="100756" tIns="50377" rIns="100756" bIns="503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7" y="6357827"/>
            <a:ext cx="2845541" cy="365210"/>
          </a:xfrm>
          <a:prstGeom prst="rect">
            <a:avLst/>
          </a:prstGeom>
        </p:spPr>
        <p:txBody>
          <a:bodyPr vert="horz" lIns="100756" tIns="50377" rIns="100756" bIns="503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739B-9569-4C72-AECD-AF169D518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lvl1pPr algn="ctr" defTabSz="100736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3" indent="-377973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378" indent="-314978" algn="l" defTabSz="10073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347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10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274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676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639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02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04" indent="-251982" algn="l" defTabSz="1007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63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65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29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92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694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7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621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023" algn="l" defTabSz="10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5175" cy="1544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US" sz="24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OF SECONDARY SODIUM SYSTEM BASED DECAY HEAT REMOVAL SYSTEM FOR FUTURE FAST BREEDER REACTOR</a:t>
            </a:r>
            <a:r>
              <a:rPr lang="en-IN" sz="2400" b="1" dirty="0"/>
              <a:t> </a:t>
            </a:r>
            <a:endParaRPr lang="en-IN" sz="2400" b="1" dirty="0">
              <a:solidFill>
                <a:schemeClr val="tx1"/>
              </a:solidFill>
            </a:endParaRPr>
          </a:p>
          <a:p>
            <a:pPr algn="ctr"/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Paper ID: 502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" y="2373305"/>
            <a:ext cx="3853486" cy="3102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9870" y="5247510"/>
            <a:ext cx="6885305" cy="1612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Pritam Kumar Patel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Reactor Design and Technology Group (RDTG),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Gandhi Centre for Atomic Research (IGCAR),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India </a:t>
            </a: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90119" y="2737831"/>
            <a:ext cx="6098441" cy="13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59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58952" y="236268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of SSDHRS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194233" y="299346"/>
            <a:ext cx="771063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9/17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4825604" y="5649443"/>
            <a:ext cx="7369571" cy="894935"/>
          </a:xfrm>
          <a:prstGeom prst="rect">
            <a:avLst/>
          </a:prstGeom>
          <a:solidFill>
            <a:srgbClr val="DBDE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AIR BLOWER: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Blower for active operation mode.</a:t>
            </a:r>
            <a:endParaRPr lang="en-US" sz="1800" b="1" dirty="0">
              <a:solidFill>
                <a:schemeClr val="tx1"/>
              </a:solidFill>
            </a:endParaRPr>
          </a:p>
          <a:p>
            <a:pPr marL="84369" indent="-84369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 increase reliability, blower is provided with class 3 power.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Picture 2" descr="Ahxassly_type_a_New.wmf"/>
          <p:cNvSpPr/>
          <p:nvPr/>
        </p:nvSpPr>
        <p:spPr>
          <a:xfrm>
            <a:off x="3074870" y="-323321"/>
            <a:ext cx="4815423" cy="5005987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8" r="3119"/>
          <a:stretch>
            <a:fillRect/>
          </a:stretch>
        </p:blipFill>
        <p:spPr bwMode="auto">
          <a:xfrm>
            <a:off x="4824565" y="958567"/>
            <a:ext cx="7370611" cy="4709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972836"/>
            <a:ext cx="4811658" cy="2297776"/>
          </a:xfrm>
          <a:prstGeom prst="rect">
            <a:avLst/>
          </a:prstGeom>
          <a:solidFill>
            <a:srgbClr val="DBDEE1"/>
          </a:solidFill>
          <a:ln>
            <a:solidFill>
              <a:schemeClr val="accent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sz="1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Air Heat Exchanger:</a:t>
            </a: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Type: Cross flow type shell and tube Heat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eXchanger</a:t>
            </a:r>
            <a:r>
              <a:rPr lang="en-US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(HX)</a:t>
            </a:r>
          </a:p>
          <a:p>
            <a:pPr algn="just"/>
            <a:r>
              <a:rPr lang="en-US" sz="1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LOCATION OF AHX:</a:t>
            </a:r>
          </a:p>
          <a:p>
            <a:pPr marL="77620" indent="-7762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It is planned to place inside SGB, below surge tank which allows gravity flow.</a:t>
            </a:r>
          </a:p>
          <a:p>
            <a:pPr marL="77620" indent="-7762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1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ence</a:t>
            </a:r>
            <a:r>
              <a:rPr lang="en-IN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there is no need of additional tank for expansion of sodium</a:t>
            </a:r>
            <a:r>
              <a:rPr lang="en-US" sz="1800" dirty="0">
                <a:solidFill>
                  <a:sysClr val="windowText" lastClr="000000"/>
                </a:solidFill>
              </a:rPr>
              <a:t>.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22800" y="5268134"/>
            <a:ext cx="3472375" cy="358784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3D layout of SSDHRS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5591" y="2155596"/>
            <a:ext cx="447937" cy="3587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80994" tIns="40497" rIns="80994" bIns="40497" rtlCol="0">
            <a:spAutoFit/>
          </a:bodyPr>
          <a:lstStyle/>
          <a:p>
            <a:r>
              <a:rPr lang="en-US" sz="1800" b="1" dirty="0"/>
              <a:t>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00057" y="2400173"/>
            <a:ext cx="697297" cy="3280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80994" tIns="40497" rIns="80994" bIns="40497" rtlCol="0">
            <a:spAutoFit/>
          </a:bodyPr>
          <a:lstStyle/>
          <a:p>
            <a:r>
              <a:rPr lang="en-US" b="1" dirty="0"/>
              <a:t>AHX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01470" y="3213092"/>
            <a:ext cx="698036" cy="358784"/>
          </a:xfrm>
          <a:prstGeom prst="rect">
            <a:avLst/>
          </a:prstGeom>
          <a:solidFill>
            <a:schemeClr val="bg1"/>
          </a:solidFill>
        </p:spPr>
        <p:txBody>
          <a:bodyPr wrap="square" lIns="80994" tIns="40497" rIns="80994" bIns="40497" rtlCol="0">
            <a:spAutoFit/>
          </a:bodyPr>
          <a:lstStyle/>
          <a:p>
            <a:r>
              <a:rPr lang="en-US" sz="1800" b="1" dirty="0"/>
              <a:t>SSP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5371" y="3569281"/>
            <a:ext cx="365758" cy="10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10105676" y="5031528"/>
            <a:ext cx="1691264" cy="1817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From IHX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930136" y="4380820"/>
            <a:ext cx="1265039" cy="2130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IHX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9" y="3213092"/>
            <a:ext cx="4783764" cy="323194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71243" y="6479213"/>
            <a:ext cx="4512521" cy="358784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The sectional view of the AHX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05168" y="6539480"/>
            <a:ext cx="99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(2/2)</a:t>
            </a:r>
          </a:p>
        </p:txBody>
      </p:sp>
      <p:pic>
        <p:nvPicPr>
          <p:cNvPr id="3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623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44037" y="200244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 of SSDHRS: Forced flow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277599" y="299346"/>
            <a:ext cx="729341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10/17</a:t>
            </a:r>
            <a:endParaRPr lang="en-IN" dirty="0"/>
          </a:p>
        </p:txBody>
      </p:sp>
      <p:sp>
        <p:nvSpPr>
          <p:cNvPr id="9" name="Picture 2" descr="Ahxassly_type_a_New.wmf"/>
          <p:cNvSpPr/>
          <p:nvPr/>
        </p:nvSpPr>
        <p:spPr>
          <a:xfrm>
            <a:off x="3074870" y="-323321"/>
            <a:ext cx="4815423" cy="5005987"/>
          </a:xfrm>
        </p:spPr>
      </p:sp>
      <p:sp>
        <p:nvSpPr>
          <p:cNvPr id="14" name="Flowchart: Process 13"/>
          <p:cNvSpPr/>
          <p:nvPr/>
        </p:nvSpPr>
        <p:spPr>
          <a:xfrm>
            <a:off x="2998264" y="2044521"/>
            <a:ext cx="943898" cy="320268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b="1" dirty="0"/>
              <a:t>IHX </a:t>
            </a:r>
          </a:p>
          <a:p>
            <a:pPr algn="ctr"/>
            <a:r>
              <a:rPr lang="en-IN" b="1" dirty="0"/>
              <a:t>(2 no's</a:t>
            </a:r>
            <a:r>
              <a:rPr lang="en-IN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10471" y="2198156"/>
            <a:ext cx="1707345" cy="11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513013" y="4898419"/>
            <a:ext cx="1471374" cy="6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Flowchart: Sequential Access Storage 21"/>
          <p:cNvSpPr/>
          <p:nvPr/>
        </p:nvSpPr>
        <p:spPr>
          <a:xfrm rot="10800000">
            <a:off x="6482360" y="4739030"/>
            <a:ext cx="902256" cy="437268"/>
          </a:xfrm>
          <a:prstGeom prst="flowChartMagnetic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942164" y="4928121"/>
            <a:ext cx="255407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0" idx="2"/>
          </p:cNvCxnSpPr>
          <p:nvPr/>
        </p:nvCxnSpPr>
        <p:spPr>
          <a:xfrm>
            <a:off x="3969926" y="2245428"/>
            <a:ext cx="2318102" cy="23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Flowchart: Sequential Access Storage 28"/>
          <p:cNvSpPr/>
          <p:nvPr/>
        </p:nvSpPr>
        <p:spPr>
          <a:xfrm rot="10800000">
            <a:off x="541354" y="4622823"/>
            <a:ext cx="971661" cy="518023"/>
          </a:xfrm>
          <a:prstGeom prst="flowChartMagneticTape">
            <a:avLst/>
          </a:prstGeom>
          <a:solidFill>
            <a:srgbClr val="CC4B4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30" name="Flowchart: Magnetic Disk 29"/>
          <p:cNvSpPr/>
          <p:nvPr/>
        </p:nvSpPr>
        <p:spPr>
          <a:xfrm>
            <a:off x="6288029" y="1914523"/>
            <a:ext cx="860613" cy="70908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b="1" dirty="0"/>
              <a:t>ST</a:t>
            </a:r>
          </a:p>
        </p:txBody>
      </p:sp>
      <p:cxnSp>
        <p:nvCxnSpPr>
          <p:cNvPr id="32" name="Straight Arrow Connector 31"/>
          <p:cNvCxnSpPr>
            <a:stCxn id="30" idx="4"/>
          </p:cNvCxnSpPr>
          <p:nvPr/>
        </p:nvCxnSpPr>
        <p:spPr>
          <a:xfrm flipV="1">
            <a:off x="7148640" y="2257244"/>
            <a:ext cx="1915558" cy="1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9066511" y="2009065"/>
            <a:ext cx="943898" cy="3157385"/>
          </a:xfrm>
          <a:prstGeom prst="flowChart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b="1" dirty="0"/>
              <a:t>AHX </a:t>
            </a:r>
          </a:p>
          <a:p>
            <a:pPr algn="ctr"/>
            <a:r>
              <a:rPr lang="en-IN" b="1" dirty="0"/>
              <a:t>(1 no's</a:t>
            </a:r>
            <a:r>
              <a:rPr lang="en-IN" dirty="0"/>
              <a:t>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414693" y="4916302"/>
            <a:ext cx="1649505" cy="25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Explosion 2 34"/>
          <p:cNvSpPr/>
          <p:nvPr/>
        </p:nvSpPr>
        <p:spPr>
          <a:xfrm>
            <a:off x="263740" y="2942692"/>
            <a:ext cx="1943320" cy="119362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Decay heat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57260" y="4053587"/>
            <a:ext cx="25447" cy="569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59574" y="2198155"/>
            <a:ext cx="9253" cy="854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Flowchart: Sequential Access Storage 44"/>
          <p:cNvSpPr/>
          <p:nvPr/>
        </p:nvSpPr>
        <p:spPr>
          <a:xfrm rot="10800000">
            <a:off x="10632736" y="4526307"/>
            <a:ext cx="1304800" cy="614538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 flipH="1">
            <a:off x="10035862" y="4833576"/>
            <a:ext cx="596874" cy="1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396183" y="5176298"/>
            <a:ext cx="13881" cy="720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0024293" y="2318305"/>
            <a:ext cx="1246962" cy="9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27489" y="2351681"/>
            <a:ext cx="1882584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Hot pool </a:t>
            </a:r>
          </a:p>
          <a:p>
            <a:r>
              <a:rPr lang="en-IN" b="1" dirty="0" err="1">
                <a:solidFill>
                  <a:srgbClr val="FF0000"/>
                </a:solidFill>
              </a:rPr>
              <a:t>TPi</a:t>
            </a:r>
            <a:r>
              <a:rPr lang="en-IN" b="1" dirty="0">
                <a:solidFill>
                  <a:srgbClr val="FF0000"/>
                </a:solidFill>
              </a:rPr>
              <a:t>=544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8448" y="5228676"/>
            <a:ext cx="3101607" cy="574227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Assume (3) : PSP operates on 20 % flow during decay heat removal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28784" y="4524759"/>
            <a:ext cx="1656449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/>
              <a:t>TPo</a:t>
            </a:r>
            <a:r>
              <a:rPr lang="en-IN" b="1" dirty="0"/>
              <a:t>= 531.5 </a:t>
            </a:r>
            <a:r>
              <a:rPr lang="en-IN" b="1" dirty="0">
                <a:sym typeface="Symbol" panose="05050102010706020507" pitchFamily="18" charset="2"/>
              </a:rPr>
              <a:t></a:t>
            </a:r>
            <a:r>
              <a:rPr lang="en-IN" b="1" dirty="0"/>
              <a:t>C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250676" y="5244006"/>
            <a:ext cx="1343964" cy="820449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Assume (1): </a:t>
            </a:r>
          </a:p>
          <a:p>
            <a:r>
              <a:rPr lang="en-IN" b="1" dirty="0">
                <a:solidFill>
                  <a:srgbClr val="FF0000"/>
                </a:solidFill>
              </a:rPr>
              <a:t>4 %  SSP full flow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746369" y="3059915"/>
            <a:ext cx="2212453" cy="820449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 Q=m</a:t>
            </a:r>
            <a:r>
              <a:rPr lang="en-US" b="1" baseline="-25000" dirty="0"/>
              <a:t>s </a:t>
            </a:r>
            <a:r>
              <a:rPr lang="en-US" b="1" dirty="0"/>
              <a:t>Cs (</a:t>
            </a:r>
            <a:r>
              <a:rPr lang="en-US" b="1" dirty="0" err="1"/>
              <a:t>TSo</a:t>
            </a:r>
            <a:r>
              <a:rPr lang="en-US" b="1" dirty="0"/>
              <a:t> - </a:t>
            </a:r>
            <a:r>
              <a:rPr lang="en-US" b="1" dirty="0" err="1"/>
              <a:t>TSi</a:t>
            </a:r>
            <a:r>
              <a:rPr lang="en-US" b="1" dirty="0"/>
              <a:t>)</a:t>
            </a:r>
            <a:endParaRPr lang="en-IN" b="1" dirty="0"/>
          </a:p>
          <a:p>
            <a:pPr>
              <a:lnSpc>
                <a:spcPct val="150000"/>
              </a:lnSpc>
            </a:pPr>
            <a:r>
              <a:rPr lang="en-US" b="1" dirty="0"/>
              <a:t> Q= (UA </a:t>
            </a:r>
            <a:r>
              <a:rPr lang="en-US" b="1" dirty="0" err="1"/>
              <a:t>θ</a:t>
            </a:r>
            <a:r>
              <a:rPr lang="en-US" b="1" baseline="-25000" dirty="0" err="1"/>
              <a:t>LMTD</a:t>
            </a:r>
            <a:r>
              <a:rPr lang="en-US" b="1" dirty="0"/>
              <a:t>)</a:t>
            </a:r>
            <a:r>
              <a:rPr lang="en-US" b="1" baseline="-25000" dirty="0"/>
              <a:t>IHX</a:t>
            </a:r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055524" y="4504640"/>
            <a:ext cx="1540774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/>
              <a:t>TSi</a:t>
            </a:r>
            <a:r>
              <a:rPr lang="en-IN" b="1" dirty="0"/>
              <a:t>=454.3 </a:t>
            </a:r>
            <a:r>
              <a:rPr lang="en-IN" b="1" dirty="0">
                <a:sym typeface="Symbol" panose="05050102010706020507" pitchFamily="18" charset="2"/>
              </a:rPr>
              <a:t></a:t>
            </a:r>
            <a:r>
              <a:rPr lang="en-IN" b="1" dirty="0"/>
              <a:t>C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43957" y="2308455"/>
            <a:ext cx="1540774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/>
              <a:t>TSo</a:t>
            </a:r>
            <a:r>
              <a:rPr lang="en-IN" b="1" dirty="0"/>
              <a:t>=544 </a:t>
            </a:r>
            <a:r>
              <a:rPr lang="en-IN" b="1" dirty="0">
                <a:sym typeface="Symbol" panose="05050102010706020507" pitchFamily="18" charset="2"/>
              </a:rPr>
              <a:t></a:t>
            </a:r>
            <a:r>
              <a:rPr lang="en-IN" b="1" dirty="0"/>
              <a:t>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746097" y="5993712"/>
            <a:ext cx="1152111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TAi</a:t>
            </a:r>
            <a:r>
              <a:rPr lang="en-IN" b="1" dirty="0">
                <a:solidFill>
                  <a:srgbClr val="FF0000"/>
                </a:solidFill>
              </a:rPr>
              <a:t>=40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307381" y="2383302"/>
            <a:ext cx="1540774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Assume (2): </a:t>
            </a:r>
            <a:r>
              <a:rPr lang="en-IN" b="1" dirty="0" err="1">
                <a:solidFill>
                  <a:srgbClr val="FF0000"/>
                </a:solidFill>
              </a:rPr>
              <a:t>TAo</a:t>
            </a:r>
            <a:r>
              <a:rPr lang="en-IN" b="1" dirty="0">
                <a:solidFill>
                  <a:srgbClr val="FF0000"/>
                </a:solidFill>
              </a:rPr>
              <a:t>=286.5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602696" y="4171996"/>
            <a:ext cx="1166345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IN" b="1" dirty="0"/>
              <a:t>52.8 m</a:t>
            </a:r>
            <a:r>
              <a:rPr lang="en-IN" b="1" baseline="30000" dirty="0"/>
              <a:t>3</a:t>
            </a:r>
            <a:r>
              <a:rPr lang="en-IN" b="1" dirty="0"/>
              <a:t>/sec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827037" y="1485364"/>
            <a:ext cx="1817612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US" b="1" dirty="0"/>
              <a:t>Q= m</a:t>
            </a:r>
            <a:r>
              <a:rPr lang="en-US" b="1" baseline="-25000" dirty="0"/>
              <a:t>a</a:t>
            </a:r>
            <a:r>
              <a:rPr lang="en-US" b="1" dirty="0"/>
              <a:t> Cp (</a:t>
            </a:r>
            <a:r>
              <a:rPr lang="en-US" b="1" dirty="0" err="1"/>
              <a:t>TAo-TAi</a:t>
            </a:r>
            <a:r>
              <a:rPr lang="en-US" b="1" dirty="0"/>
              <a:t>) </a:t>
            </a:r>
            <a:endParaRPr lang="en-IN" b="1" dirty="0"/>
          </a:p>
        </p:txBody>
      </p:sp>
      <p:sp>
        <p:nvSpPr>
          <p:cNvPr id="105" name="Rectangle 104"/>
          <p:cNvSpPr/>
          <p:nvPr/>
        </p:nvSpPr>
        <p:spPr>
          <a:xfrm>
            <a:off x="4774098" y="3879914"/>
            <a:ext cx="1632818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US" b="1" dirty="0"/>
              <a:t>Q= (UA </a:t>
            </a:r>
            <a:r>
              <a:rPr lang="en-US" b="1" dirty="0" err="1"/>
              <a:t>θ</a:t>
            </a:r>
            <a:r>
              <a:rPr lang="en-US" b="1" baseline="-25000" dirty="0" err="1"/>
              <a:t>LMTD</a:t>
            </a:r>
            <a:r>
              <a:rPr lang="en-US" b="1" dirty="0"/>
              <a:t>)</a:t>
            </a:r>
            <a:r>
              <a:rPr lang="en-US" b="1" baseline="-25000" dirty="0"/>
              <a:t> AHX </a:t>
            </a:r>
            <a:endParaRPr lang="en-IN" b="1" dirty="0"/>
          </a:p>
        </p:txBody>
      </p:sp>
      <p:sp>
        <p:nvSpPr>
          <p:cNvPr id="106" name="Rectangle 105"/>
          <p:cNvSpPr/>
          <p:nvPr/>
        </p:nvSpPr>
        <p:spPr>
          <a:xfrm>
            <a:off x="7758239" y="5230796"/>
            <a:ext cx="2563266" cy="512672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IN" sz="2800" b="1" dirty="0"/>
              <a:t>No of tube= 129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6603" y="5961137"/>
            <a:ext cx="1889876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US" b="1" dirty="0"/>
              <a:t>Q= m</a:t>
            </a:r>
            <a:r>
              <a:rPr lang="en-US" b="1" baseline="-25000" dirty="0"/>
              <a:t>a </a:t>
            </a:r>
            <a:r>
              <a:rPr lang="en-US" b="1" dirty="0"/>
              <a:t>Cp (</a:t>
            </a:r>
            <a:r>
              <a:rPr lang="en-US" b="1" dirty="0" err="1"/>
              <a:t>TPi</a:t>
            </a:r>
            <a:r>
              <a:rPr lang="en-US" b="1" dirty="0"/>
              <a:t> - </a:t>
            </a:r>
            <a:r>
              <a:rPr lang="en-US" b="1" dirty="0" err="1"/>
              <a:t>TPo</a:t>
            </a:r>
            <a:r>
              <a:rPr lang="en-US" dirty="0"/>
              <a:t>) </a:t>
            </a:r>
            <a:endParaRPr lang="en-IN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31986" y="2312584"/>
            <a:ext cx="0" cy="75410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Flowchart: Collate 58"/>
          <p:cNvSpPr/>
          <p:nvPr/>
        </p:nvSpPr>
        <p:spPr>
          <a:xfrm>
            <a:off x="7772939" y="2551385"/>
            <a:ext cx="118097" cy="15082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36742" y="3041550"/>
            <a:ext cx="590488" cy="9803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b="1" dirty="0"/>
              <a:t>3 SGs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>
            <a:off x="7831987" y="4021883"/>
            <a:ext cx="14762" cy="82951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Flowchart: Collate 62"/>
          <p:cNvSpPr/>
          <p:nvPr/>
        </p:nvSpPr>
        <p:spPr>
          <a:xfrm>
            <a:off x="7795078" y="4380084"/>
            <a:ext cx="118097" cy="15082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37441" y="4797755"/>
            <a:ext cx="1127980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/>
              <a:t>SSP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21145" y="4586299"/>
            <a:ext cx="1127980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b="1" dirty="0"/>
              <a:t>BLOWER</a:t>
            </a:r>
          </a:p>
          <a:p>
            <a:pPr algn="ctr"/>
            <a:r>
              <a:rPr lang="en-US" b="1" dirty="0"/>
              <a:t>ON</a:t>
            </a:r>
            <a:endParaRPr lang="en-IN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08226" y="4732445"/>
            <a:ext cx="1127980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/>
              <a:t>PSP-ON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74760" y="6459478"/>
            <a:ext cx="365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000" b="1" dirty="0"/>
              <a:t>Heat Removal capacity : 15 MW</a:t>
            </a:r>
            <a:endParaRPr lang="en-IN" sz="1800" b="1" dirty="0"/>
          </a:p>
        </p:txBody>
      </p:sp>
      <p:pic>
        <p:nvPicPr>
          <p:cNvPr id="67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450375" y="964681"/>
            <a:ext cx="480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Aim: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1105463" y="1023582"/>
            <a:ext cx="4517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Design of blower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Design of AHX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Select an operating point for SSP</a:t>
            </a:r>
          </a:p>
          <a:p>
            <a:endParaRPr lang="en-IN" sz="2000" dirty="0"/>
          </a:p>
          <a:p>
            <a:endParaRPr lang="en-IN" sz="2000" dirty="0"/>
          </a:p>
        </p:txBody>
      </p:sp>
    </p:spTree>
  </p:cSld>
  <p:clrMapOvr>
    <a:masterClrMapping/>
  </p:clrMapOvr>
  <p:transition spd="med" advTm="5505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277599" y="299346"/>
            <a:ext cx="729341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11/17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887814" y="223793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studies of AHX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705" y="5542656"/>
            <a:ext cx="5411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6350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Parametric study of sodium flow rate on AHX design for an air flow rate of </a:t>
            </a:r>
            <a:r>
              <a:rPr lang="en-IN" sz="1800" b="1" dirty="0"/>
              <a:t>52.8 m</a:t>
            </a:r>
            <a:r>
              <a:rPr lang="en-IN" sz="1800" b="1" baseline="30000" dirty="0"/>
              <a:t>3</a:t>
            </a:r>
            <a:r>
              <a:rPr lang="en-IN" sz="1800" b="1" dirty="0"/>
              <a:t>/sec</a:t>
            </a:r>
          </a:p>
          <a:p>
            <a:pPr marL="115888" indent="6350"/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8959" y="5574182"/>
            <a:ext cx="562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6350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Parametric study of air flow rate on AHX design for an sodium flow rate of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4% nominal SSP flow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65" y="1944152"/>
            <a:ext cx="6152588" cy="3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907" y="1923139"/>
            <a:ext cx="5408668" cy="32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485126" y="3495547"/>
            <a:ext cx="177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Velocity inside AHX tube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7159" y="3053520"/>
            <a:ext cx="177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CC4B4A"/>
                </a:solidFill>
              </a:rPr>
              <a:t>No of tube in AHX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5977" y="2404456"/>
            <a:ext cx="165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Velocity in AHX shell side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713" y="2835056"/>
            <a:ext cx="132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CC4B4A"/>
                </a:solidFill>
              </a:rPr>
              <a:t>No of tube in AHX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3064" y="4391810"/>
            <a:ext cx="2833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Velocity limited to 2 m/s </a:t>
            </a:r>
          </a:p>
        </p:txBody>
      </p:sp>
      <p:pic>
        <p:nvPicPr>
          <p:cNvPr id="2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06387" y="1348765"/>
            <a:ext cx="2709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Assume (1): 4 %  SSP full flow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1388" y="1294445"/>
            <a:ext cx="3540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Assume (2): air flow rate of 52.8 m</a:t>
            </a:r>
            <a:r>
              <a:rPr lang="en-IN" b="1" baseline="30000" dirty="0">
                <a:solidFill>
                  <a:srgbClr val="FF0000"/>
                </a:solidFill>
              </a:rPr>
              <a:t>3</a:t>
            </a:r>
            <a:r>
              <a:rPr lang="en-IN" b="1" dirty="0">
                <a:solidFill>
                  <a:srgbClr val="FF0000"/>
                </a:solidFill>
              </a:rPr>
              <a:t>/sec</a:t>
            </a:r>
          </a:p>
          <a:p>
            <a:r>
              <a:rPr lang="en-IN" b="1" dirty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ransition spd="med" advTm="8612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08106" y="224260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studies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290300" y="299346"/>
            <a:ext cx="702760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12/17</a:t>
            </a:r>
            <a:endParaRPr lang="en-IN" dirty="0"/>
          </a:p>
        </p:txBody>
      </p:sp>
      <p:sp>
        <p:nvSpPr>
          <p:cNvPr id="9" name="Picture 2" descr="Ahxassly_type_a_New.wmf"/>
          <p:cNvSpPr/>
          <p:nvPr/>
        </p:nvSpPr>
        <p:spPr>
          <a:xfrm>
            <a:off x="3074870" y="-323321"/>
            <a:ext cx="4815423" cy="5005987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90" r="1806"/>
          <a:stretch>
            <a:fillRect/>
          </a:stretch>
        </p:blipFill>
        <p:spPr bwMode="auto">
          <a:xfrm>
            <a:off x="195255" y="1680910"/>
            <a:ext cx="5492583" cy="30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18405" y="5005600"/>
            <a:ext cx="5397424" cy="635783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marL="450850" indent="-450850"/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Heat removal capacity of SSDHR at various primary sodium temperatures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1085" y="5030275"/>
            <a:ext cx="5662415" cy="635783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marL="450850" indent="-450850"/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Performance of SSDHRS at various primary sodium flow rates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907" y="1680910"/>
            <a:ext cx="5832376" cy="31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800985" y="1253502"/>
            <a:ext cx="5888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Assume (3) : PSP operates on 20 % flow during decay heat removal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6144" y="4585648"/>
            <a:ext cx="3275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%  Flow of primary sodium pump </a:t>
            </a:r>
          </a:p>
        </p:txBody>
      </p:sp>
    </p:spTree>
  </p:cSld>
  <p:clrMapOvr>
    <a:masterClrMapping/>
  </p:clrMapOvr>
  <p:transition spd="med" advTm="4402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18614" y="224260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selection and need of bypass line to SSDHRS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302999" y="299346"/>
            <a:ext cx="703941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13/17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0" y="974052"/>
            <a:ext cx="6764214" cy="11849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t"/>
          <a:lstStyle/>
          <a:p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PUMP SELECTION:</a:t>
            </a:r>
          </a:p>
          <a:p>
            <a:pPr marL="84369" indent="-84369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 requirement of SSDHRS </a:t>
            </a:r>
            <a:r>
              <a:rPr lang="en-I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FBR 1&amp;2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568.6 m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/h (4 % of nominal), (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Existing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pump is not adequate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84369" indent="-84369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SSP  will be operated with reduced flow. </a:t>
            </a:r>
            <a:endParaRPr lang="en-IN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62364"/>
            <a:ext cx="6778161" cy="204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0" y="2135862"/>
            <a:ext cx="6654007" cy="2097721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altLang="en-US" sz="1800" b="1" dirty="0">
                <a:latin typeface="Times New Roman" pitchFamily="18" charset="0"/>
                <a:cs typeface="Times New Roman" pitchFamily="18" charset="0"/>
              </a:rPr>
              <a:t>REQUIREMENT OF BYPASS LINE TO SSDHRS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4677" indent="-154677" algn="just">
              <a:spcBef>
                <a:spcPts val="221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Head generated by the SSP for 4 % flow is not adequate for SSDHRS circuit. 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154677" indent="-154677" algn="just">
              <a:spcBef>
                <a:spcPts val="221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Bypass line is provided in the circuit to increase flow so that, SSP can be operated in best efficiency zone.</a:t>
            </a:r>
          </a:p>
          <a:p>
            <a:pPr marL="154677" indent="-154677" algn="just">
              <a:spcBef>
                <a:spcPts val="221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Bypass line is designed to have SSP flow of 22 % of nominal capacity. Total flow through SSP is 26 %.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16826" y="5358276"/>
            <a:ext cx="4978349" cy="635783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sz="1800" dirty="0"/>
              <a:t>Typical pump - system characteristic curves for SSDHRS and SSMC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61069" y="4798775"/>
            <a:ext cx="1132134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dirty="0"/>
              <a:t>Bypass loop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5562" y="6292970"/>
            <a:ext cx="5737121" cy="358784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sz="1800" dirty="0"/>
              <a:t>Bypass line to SSDHRS</a:t>
            </a:r>
          </a:p>
        </p:txBody>
      </p:sp>
      <p:sp>
        <p:nvSpPr>
          <p:cNvPr id="35" name="Flowchart: Sequential Access Storage 34"/>
          <p:cNvSpPr/>
          <p:nvPr/>
        </p:nvSpPr>
        <p:spPr>
          <a:xfrm rot="5400000">
            <a:off x="2558316" y="5065117"/>
            <a:ext cx="886353" cy="569114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36" name="Rectangle 35"/>
          <p:cNvSpPr/>
          <p:nvPr/>
        </p:nvSpPr>
        <p:spPr>
          <a:xfrm>
            <a:off x="725192" y="4848949"/>
            <a:ext cx="1180975" cy="9803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SSDHRS Circuit</a:t>
            </a:r>
          </a:p>
          <a:p>
            <a:pPr algn="ctr"/>
            <a:endParaRPr lang="en-IN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356662" y="4408923"/>
            <a:ext cx="0" cy="43877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404916" y="6294314"/>
            <a:ext cx="1623178" cy="1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1"/>
          </p:cNvCxnSpPr>
          <p:nvPr/>
        </p:nvCxnSpPr>
        <p:spPr>
          <a:xfrm>
            <a:off x="2999841" y="4425681"/>
            <a:ext cx="1652" cy="48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731160" y="5792852"/>
            <a:ext cx="13770" cy="521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91851" y="4377503"/>
            <a:ext cx="1676058" cy="1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90085" y="6283714"/>
            <a:ext cx="1639704" cy="1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601477" y="5527642"/>
            <a:ext cx="22143" cy="71639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649843" y="4390071"/>
            <a:ext cx="18066" cy="51417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Flowchart: Collate 48"/>
          <p:cNvSpPr/>
          <p:nvPr/>
        </p:nvSpPr>
        <p:spPr>
          <a:xfrm>
            <a:off x="4409568" y="4974634"/>
            <a:ext cx="428104" cy="55300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404913" y="5891280"/>
            <a:ext cx="0" cy="40228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356662" y="4377503"/>
            <a:ext cx="16271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86051" y="5069835"/>
            <a:ext cx="678506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SSP</a:t>
            </a:r>
          </a:p>
          <a:p>
            <a:r>
              <a:rPr lang="en-US" dirty="0"/>
              <a:t>ON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453" t="10671"/>
          <a:stretch>
            <a:fillRect/>
          </a:stretch>
        </p:blipFill>
        <p:spPr bwMode="auto">
          <a:xfrm>
            <a:off x="6851261" y="1846732"/>
            <a:ext cx="5343914" cy="33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769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FS_Secondary Sodium Main and Fill &amp; Drain and DHR Circuit_Forced circulation-Model-page-001.jpg"/>
          <p:cNvPicPr/>
          <p:nvPr/>
        </p:nvPicPr>
        <p:blipFill>
          <a:blip r:embed="rId2" cstate="print"/>
          <a:srcRect l="9879" t="10627" r="9939" b="10801"/>
          <a:stretch>
            <a:fillRect/>
          </a:stretch>
        </p:blipFill>
        <p:spPr>
          <a:xfrm>
            <a:off x="236197" y="941546"/>
            <a:ext cx="11885169" cy="5904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302999" y="299346"/>
            <a:ext cx="703941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14/17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73868" y="194315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Finalized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601" y="6254546"/>
            <a:ext cx="7427851" cy="358784"/>
          </a:xfrm>
          <a:prstGeom prst="rect">
            <a:avLst/>
          </a:prstGeom>
          <a:solidFill>
            <a:schemeClr val="bg1"/>
          </a:solidFill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sz="1800" dirty="0"/>
              <a:t>Process flow sheet of secondary sodium decay heat removal circuit</a:t>
            </a:r>
          </a:p>
        </p:txBody>
      </p:sp>
      <p:pic>
        <p:nvPicPr>
          <p:cNvPr id="10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6210300" y="1803400"/>
            <a:ext cx="673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90000" y="2286000"/>
            <a:ext cx="673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18700" y="2959100"/>
            <a:ext cx="127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918700" y="5295900"/>
            <a:ext cx="127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750300" y="58801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10300" y="5880100"/>
            <a:ext cx="6604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67400" y="5105400"/>
            <a:ext cx="12700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87800" y="4229100"/>
            <a:ext cx="12700" cy="495300"/>
          </a:xfrm>
          <a:prstGeom prst="straightConnector1">
            <a:avLst/>
          </a:prstGeom>
          <a:ln>
            <a:solidFill>
              <a:srgbClr val="007A37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5524500"/>
            <a:ext cx="596900" cy="12700"/>
          </a:xfrm>
          <a:prstGeom prst="straightConnector1">
            <a:avLst/>
          </a:prstGeom>
          <a:ln>
            <a:solidFill>
              <a:srgbClr val="007A37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2800" y="5854700"/>
            <a:ext cx="850900" cy="1905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7A3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94100" y="4318000"/>
            <a:ext cx="12700" cy="495300"/>
          </a:xfrm>
          <a:prstGeom prst="straightConnector1">
            <a:avLst/>
          </a:prstGeom>
          <a:ln>
            <a:solidFill>
              <a:srgbClr val="007A37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14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586816" y="0"/>
            <a:ext cx="9629537" cy="943559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marL="457200" indent="-457200" algn="ctr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Method for calculation of Heat capacity under natural circulation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252200" y="299346"/>
            <a:ext cx="768622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15/17</a:t>
            </a:r>
            <a:endParaRPr lang="en-IN" dirty="0"/>
          </a:p>
        </p:txBody>
      </p:sp>
      <p:sp>
        <p:nvSpPr>
          <p:cNvPr id="9" name="Picture 2" descr="Ahxassly_type_a_New.wmf"/>
          <p:cNvSpPr/>
          <p:nvPr/>
        </p:nvSpPr>
        <p:spPr>
          <a:xfrm>
            <a:off x="3074870" y="-323321"/>
            <a:ext cx="4815423" cy="5005987"/>
          </a:xfrm>
        </p:spPr>
      </p:sp>
      <p:sp>
        <p:nvSpPr>
          <p:cNvPr id="14" name="Flowchart: Process 13"/>
          <p:cNvSpPr/>
          <p:nvPr/>
        </p:nvSpPr>
        <p:spPr>
          <a:xfrm>
            <a:off x="2998264" y="2044521"/>
            <a:ext cx="943898" cy="320268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>
                <a:solidFill>
                  <a:srgbClr val="00B050"/>
                </a:solidFill>
              </a:rPr>
              <a:t>IHX </a:t>
            </a:r>
          </a:p>
          <a:p>
            <a:pPr algn="ctr"/>
            <a:r>
              <a:rPr lang="en-IN" dirty="0">
                <a:solidFill>
                  <a:srgbClr val="00B050"/>
                </a:solidFill>
              </a:rPr>
              <a:t>(2 no's)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10471" y="2198156"/>
            <a:ext cx="1707345" cy="11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51824" y="4904484"/>
            <a:ext cx="13325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Flowchart: Sequential Access Storage 21"/>
          <p:cNvSpPr/>
          <p:nvPr/>
        </p:nvSpPr>
        <p:spPr>
          <a:xfrm>
            <a:off x="6482360" y="4703578"/>
            <a:ext cx="902256" cy="43726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SSP-OFF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942164" y="4928121"/>
            <a:ext cx="255407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0" idx="2"/>
          </p:cNvCxnSpPr>
          <p:nvPr/>
        </p:nvCxnSpPr>
        <p:spPr>
          <a:xfrm>
            <a:off x="3969926" y="2245428"/>
            <a:ext cx="2318102" cy="23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Flowchart: Sequential Access Storage 28"/>
          <p:cNvSpPr/>
          <p:nvPr/>
        </p:nvSpPr>
        <p:spPr>
          <a:xfrm>
            <a:off x="541355" y="4656307"/>
            <a:ext cx="1041065" cy="484539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PSP-ON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6288029" y="1914523"/>
            <a:ext cx="860613" cy="709082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ST</a:t>
            </a:r>
          </a:p>
        </p:txBody>
      </p:sp>
      <p:cxnSp>
        <p:nvCxnSpPr>
          <p:cNvPr id="32" name="Straight Arrow Connector 31"/>
          <p:cNvCxnSpPr>
            <a:stCxn id="30" idx="4"/>
          </p:cNvCxnSpPr>
          <p:nvPr/>
        </p:nvCxnSpPr>
        <p:spPr>
          <a:xfrm flipV="1">
            <a:off x="7148640" y="2257244"/>
            <a:ext cx="1915558" cy="1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9066511" y="2009065"/>
            <a:ext cx="943898" cy="3157385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>
                <a:solidFill>
                  <a:srgbClr val="00B050"/>
                </a:solidFill>
              </a:rPr>
              <a:t>AHX </a:t>
            </a:r>
          </a:p>
          <a:p>
            <a:pPr algn="ctr"/>
            <a:r>
              <a:rPr lang="en-IN" dirty="0">
                <a:solidFill>
                  <a:srgbClr val="00B050"/>
                </a:solidFill>
              </a:rPr>
              <a:t>(1 no's)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414693" y="4916302"/>
            <a:ext cx="1649505" cy="25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Explosion 2 34"/>
          <p:cNvSpPr/>
          <p:nvPr/>
        </p:nvSpPr>
        <p:spPr>
          <a:xfrm>
            <a:off x="263740" y="3084507"/>
            <a:ext cx="1943320" cy="1051804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Decay heat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57260" y="4053587"/>
            <a:ext cx="25447" cy="569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59574" y="2198155"/>
            <a:ext cx="9253" cy="854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Flowchart: Sequential Access Storage 44"/>
          <p:cNvSpPr/>
          <p:nvPr/>
        </p:nvSpPr>
        <p:spPr>
          <a:xfrm>
            <a:off x="10632736" y="4526307"/>
            <a:ext cx="1304800" cy="614538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IN" dirty="0"/>
              <a:t>Blower-OFF</a:t>
            </a: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10035860" y="4833575"/>
            <a:ext cx="596876" cy="1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396183" y="5176298"/>
            <a:ext cx="13881" cy="720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024294" y="2304518"/>
            <a:ext cx="608442" cy="1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249279" y="1808158"/>
            <a:ext cx="1374203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00B050"/>
                </a:solidFill>
              </a:rPr>
              <a:t>TPi</a:t>
            </a:r>
            <a:r>
              <a:rPr lang="en-IN" b="1" dirty="0">
                <a:solidFill>
                  <a:srgbClr val="00B050"/>
                </a:solidFill>
              </a:rPr>
              <a:t>=544 </a:t>
            </a:r>
            <a:r>
              <a:rPr lang="en-IN" b="1" dirty="0">
                <a:solidFill>
                  <a:srgbClr val="00B05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80650" y="5219862"/>
            <a:ext cx="1583446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20 % of full flow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07727" y="4490853"/>
            <a:ext cx="596876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TPo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20606" y="5952632"/>
            <a:ext cx="1415846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By pass line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83288" y="4504640"/>
            <a:ext cx="566801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TSi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43957" y="2308455"/>
            <a:ext cx="689416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TSo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632737" y="5981894"/>
            <a:ext cx="1360323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00B050"/>
                </a:solidFill>
              </a:rPr>
              <a:t>TAi</a:t>
            </a:r>
            <a:r>
              <a:rPr lang="en-IN" b="1" dirty="0">
                <a:solidFill>
                  <a:srgbClr val="00B050"/>
                </a:solidFill>
              </a:rPr>
              <a:t>= 40 </a:t>
            </a:r>
            <a:r>
              <a:rPr lang="en-IN" b="1" dirty="0">
                <a:solidFill>
                  <a:srgbClr val="00B05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307382" y="2383302"/>
            <a:ext cx="575210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TAo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519412" y="3817455"/>
            <a:ext cx="1221873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Air flow rate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6196" y="960918"/>
            <a:ext cx="10516813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Known variable: IHX and AHX geometry, </a:t>
            </a:r>
            <a:r>
              <a:rPr lang="en-IN" b="1" dirty="0" err="1">
                <a:solidFill>
                  <a:srgbClr val="00B050"/>
                </a:solidFill>
              </a:rPr>
              <a:t>TPi</a:t>
            </a:r>
            <a:r>
              <a:rPr lang="en-IN" b="1" dirty="0">
                <a:solidFill>
                  <a:srgbClr val="00B050"/>
                </a:solidFill>
              </a:rPr>
              <a:t>, Tai, Assumption: Primary side flow is 20 % of full flow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27442" y="4199290"/>
            <a:ext cx="2464147" cy="328006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Secondary  flow rate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038173" y="4939938"/>
            <a:ext cx="2316" cy="911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024292" y="5861744"/>
            <a:ext cx="2181609" cy="1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175824" y="4951755"/>
            <a:ext cx="27763" cy="898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000551" y="2621959"/>
            <a:ext cx="4989617" cy="155911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1.  m</a:t>
            </a:r>
            <a:r>
              <a:rPr lang="en-US" b="1" baseline="-25000" dirty="0"/>
              <a:t>s </a:t>
            </a:r>
            <a:r>
              <a:rPr lang="en-US" b="1" dirty="0"/>
              <a:t>Cs (</a:t>
            </a:r>
            <a:r>
              <a:rPr lang="en-US" b="1" dirty="0" err="1"/>
              <a:t>TSo</a:t>
            </a:r>
            <a:r>
              <a:rPr lang="en-US" b="1" dirty="0"/>
              <a:t> - </a:t>
            </a:r>
            <a:r>
              <a:rPr lang="en-US" b="1" dirty="0" err="1"/>
              <a:t>TSi</a:t>
            </a:r>
            <a:r>
              <a:rPr lang="en-US" b="1" dirty="0"/>
              <a:t>)= m</a:t>
            </a:r>
            <a:r>
              <a:rPr lang="en-US" b="1" baseline="-25000" dirty="0"/>
              <a:t>a </a:t>
            </a:r>
            <a:r>
              <a:rPr lang="en-US" b="1" dirty="0"/>
              <a:t>Cp(</a:t>
            </a:r>
            <a:r>
              <a:rPr lang="en-US" b="1" dirty="0" err="1"/>
              <a:t>TPi</a:t>
            </a:r>
            <a:r>
              <a:rPr lang="en-US" b="1" dirty="0"/>
              <a:t> - </a:t>
            </a:r>
            <a:r>
              <a:rPr lang="en-US" b="1" dirty="0" err="1"/>
              <a:t>TPo</a:t>
            </a:r>
            <a:r>
              <a:rPr lang="en-US" b="1" dirty="0"/>
              <a:t>)   </a:t>
            </a:r>
            <a:endParaRPr lang="en-IN" b="1" dirty="0"/>
          </a:p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2.  m</a:t>
            </a:r>
            <a:r>
              <a:rPr lang="en-US" b="1" baseline="-25000" dirty="0"/>
              <a:t>s </a:t>
            </a:r>
            <a:r>
              <a:rPr lang="en-US" b="1" dirty="0"/>
              <a:t>Cs (</a:t>
            </a:r>
            <a:r>
              <a:rPr lang="en-US" b="1" dirty="0" err="1"/>
              <a:t>TSo</a:t>
            </a:r>
            <a:r>
              <a:rPr lang="en-US" b="1" dirty="0"/>
              <a:t> - </a:t>
            </a:r>
            <a:r>
              <a:rPr lang="en-US" b="1" dirty="0" err="1"/>
              <a:t>TSi</a:t>
            </a:r>
            <a:r>
              <a:rPr lang="en-US" b="1" dirty="0"/>
              <a:t>)=  (UA </a:t>
            </a:r>
            <a:r>
              <a:rPr lang="en-US" b="1" dirty="0" err="1"/>
              <a:t>θ</a:t>
            </a:r>
            <a:r>
              <a:rPr lang="en-US" b="1" baseline="-25000" dirty="0" err="1"/>
              <a:t>LMTD</a:t>
            </a:r>
            <a:r>
              <a:rPr lang="en-US" b="1" dirty="0"/>
              <a:t>)</a:t>
            </a:r>
            <a:r>
              <a:rPr lang="en-US" b="1" baseline="-25000" dirty="0"/>
              <a:t>IHX</a:t>
            </a:r>
            <a:r>
              <a:rPr lang="en-US" b="1" dirty="0"/>
              <a:t>  </a:t>
            </a:r>
            <a:endParaRPr lang="en-IN" b="1" dirty="0"/>
          </a:p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3.  m</a:t>
            </a:r>
            <a:r>
              <a:rPr lang="en-US" b="1" baseline="-25000" dirty="0"/>
              <a:t>s </a:t>
            </a:r>
            <a:r>
              <a:rPr lang="en-US" b="1" dirty="0"/>
              <a:t>Cs(</a:t>
            </a:r>
            <a:r>
              <a:rPr lang="en-US" b="1" dirty="0" err="1"/>
              <a:t>TSo</a:t>
            </a:r>
            <a:r>
              <a:rPr lang="en-US" b="1" dirty="0"/>
              <a:t> - </a:t>
            </a:r>
            <a:r>
              <a:rPr lang="en-US" b="1" dirty="0" err="1"/>
              <a:t>TSi</a:t>
            </a:r>
            <a:r>
              <a:rPr lang="en-US" b="1" dirty="0"/>
              <a:t>)= m</a:t>
            </a:r>
            <a:r>
              <a:rPr lang="en-US" b="1" baseline="-25000" dirty="0"/>
              <a:t>a </a:t>
            </a:r>
            <a:r>
              <a:rPr lang="en-US" b="1" dirty="0"/>
              <a:t>Cp (</a:t>
            </a:r>
            <a:r>
              <a:rPr lang="en-US" b="1" dirty="0" err="1"/>
              <a:t>TAo</a:t>
            </a:r>
            <a:r>
              <a:rPr lang="en-US" b="1" dirty="0"/>
              <a:t> - </a:t>
            </a:r>
            <a:r>
              <a:rPr lang="en-US" b="1" dirty="0" err="1"/>
              <a:t>TAi</a:t>
            </a:r>
            <a:r>
              <a:rPr lang="en-US" b="1" dirty="0"/>
              <a:t>)  </a:t>
            </a:r>
            <a:endParaRPr lang="en-IN" b="1" dirty="0"/>
          </a:p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4.  m</a:t>
            </a:r>
            <a:r>
              <a:rPr lang="en-US" b="1" baseline="-25000" dirty="0"/>
              <a:t>s </a:t>
            </a:r>
            <a:r>
              <a:rPr lang="en-US" b="1" dirty="0"/>
              <a:t>Cs(</a:t>
            </a:r>
            <a:r>
              <a:rPr lang="en-US" b="1" dirty="0" err="1"/>
              <a:t>TSo</a:t>
            </a:r>
            <a:r>
              <a:rPr lang="en-US" b="1" dirty="0"/>
              <a:t> - </a:t>
            </a:r>
            <a:r>
              <a:rPr lang="en-US" b="1" dirty="0" err="1"/>
              <a:t>TSi</a:t>
            </a:r>
            <a:r>
              <a:rPr lang="en-US" b="1" dirty="0"/>
              <a:t>)=  (UA </a:t>
            </a:r>
            <a:r>
              <a:rPr lang="en-US" b="1" dirty="0" err="1"/>
              <a:t>θ</a:t>
            </a:r>
            <a:r>
              <a:rPr lang="en-US" b="1" baseline="-25000" dirty="0" err="1"/>
              <a:t>LMTD</a:t>
            </a:r>
            <a:r>
              <a:rPr lang="en-US" b="1" dirty="0"/>
              <a:t>)</a:t>
            </a:r>
            <a:r>
              <a:rPr lang="en-US" b="1" baseline="-25000" dirty="0"/>
              <a:t>AHX</a:t>
            </a:r>
            <a:r>
              <a:rPr lang="en-US" b="1" dirty="0"/>
              <a:t> </a:t>
            </a:r>
          </a:p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5.  (</a:t>
            </a:r>
            <a:r>
              <a:rPr lang="en-US" b="1" dirty="0" err="1"/>
              <a:t>ρ</a:t>
            </a:r>
            <a:r>
              <a:rPr lang="en-US" b="1" baseline="-25000" dirty="0" err="1"/>
              <a:t>cold</a:t>
            </a:r>
            <a:r>
              <a:rPr lang="en-US" b="1" baseline="-25000" dirty="0"/>
              <a:t> </a:t>
            </a:r>
            <a:r>
              <a:rPr lang="en-US" b="1" dirty="0"/>
              <a:t> - </a:t>
            </a:r>
            <a:r>
              <a:rPr lang="en-US" b="1" dirty="0" err="1"/>
              <a:t>ρ</a:t>
            </a:r>
            <a:r>
              <a:rPr lang="en-US" b="1" baseline="-25000" dirty="0" err="1"/>
              <a:t>hot</a:t>
            </a:r>
            <a:r>
              <a:rPr lang="en-US" b="1" dirty="0"/>
              <a:t> ) g Hs = (DP on secondary side) </a:t>
            </a:r>
            <a:endParaRPr lang="en-IN" b="1" dirty="0"/>
          </a:p>
          <a:p>
            <a:r>
              <a:rPr lang="en-US" b="1" dirty="0"/>
              <a:t> </a:t>
            </a:r>
            <a:r>
              <a:rPr lang="en-US" b="1" dirty="0" err="1"/>
              <a:t>Eq</a:t>
            </a:r>
            <a:r>
              <a:rPr lang="en-US" b="1" dirty="0"/>
              <a:t> 6.  (</a:t>
            </a:r>
            <a:r>
              <a:rPr lang="en-US" b="1" dirty="0" err="1"/>
              <a:t>ρ</a:t>
            </a:r>
            <a:r>
              <a:rPr lang="en-US" b="1" baseline="-25000" dirty="0" err="1"/>
              <a:t>cold</a:t>
            </a:r>
            <a:r>
              <a:rPr lang="en-US" b="1" baseline="-25000" dirty="0"/>
              <a:t> </a:t>
            </a:r>
            <a:r>
              <a:rPr lang="en-US" b="1" dirty="0"/>
              <a:t> - </a:t>
            </a:r>
            <a:r>
              <a:rPr lang="en-US" b="1" dirty="0" err="1"/>
              <a:t>ρ</a:t>
            </a:r>
            <a:r>
              <a:rPr lang="en-US" b="1" baseline="-25000" dirty="0" err="1"/>
              <a:t>hot</a:t>
            </a:r>
            <a:r>
              <a:rPr lang="en-US" b="1" dirty="0"/>
              <a:t> ) g Ha = (DP on air side)</a:t>
            </a:r>
            <a:endParaRPr lang="en-IN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601505" y="2310424"/>
            <a:ext cx="1034124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544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78890" y="4510547"/>
            <a:ext cx="1226142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449.5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60129" y="4488880"/>
            <a:ext cx="1226142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536.8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41469" y="2385271"/>
            <a:ext cx="1226142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339.8 </a:t>
            </a:r>
            <a:r>
              <a:rPr lang="en-IN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IN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26778" y="4477062"/>
            <a:ext cx="1584730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73 kg/sec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610445" y="4100855"/>
            <a:ext cx="1584730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= 25 kg/sec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45354" y="1195794"/>
            <a:ext cx="9137790" cy="574227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6 unknown variable: </a:t>
            </a:r>
            <a:r>
              <a:rPr lang="en-IN" b="1" dirty="0" err="1">
                <a:solidFill>
                  <a:srgbClr val="FF0000"/>
                </a:solidFill>
              </a:rPr>
              <a:t>TPo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TSi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TSo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TAo</a:t>
            </a:r>
            <a:r>
              <a:rPr lang="en-IN" b="1" dirty="0">
                <a:solidFill>
                  <a:srgbClr val="FF0000"/>
                </a:solidFill>
              </a:rPr>
              <a:t>, Secondary flow rate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IN" b="1" dirty="0">
                <a:solidFill>
                  <a:srgbClr val="FF0000"/>
                </a:solidFill>
              </a:rPr>
              <a:t>), Air flow rate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Derived quantity: Heat transfer capacity (Q)  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96723" y="2647240"/>
            <a:ext cx="862155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dirty="0">
                <a:solidFill>
                  <a:srgbClr val="00B050"/>
                </a:solidFill>
              </a:rPr>
              <a:t>IHX details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089867" y="2577552"/>
            <a:ext cx="904127" cy="57422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dirty="0">
                <a:solidFill>
                  <a:srgbClr val="00B050"/>
                </a:solidFill>
              </a:rPr>
              <a:t>AHX details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59104" y="6341678"/>
            <a:ext cx="5736378" cy="328006"/>
          </a:xfrm>
          <a:prstGeom prst="rect">
            <a:avLst/>
          </a:prstGeom>
        </p:spPr>
        <p:txBody>
          <a:bodyPr wrap="none" lIns="80994" tIns="40497" rIns="80994" bIns="40497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Q= m</a:t>
            </a:r>
            <a:r>
              <a:rPr lang="en-US" b="1" baseline="-25000" dirty="0">
                <a:solidFill>
                  <a:schemeClr val="tx2"/>
                </a:solidFill>
              </a:rPr>
              <a:t>s </a:t>
            </a:r>
            <a:r>
              <a:rPr lang="en-US" b="1" dirty="0">
                <a:solidFill>
                  <a:schemeClr val="tx2"/>
                </a:solidFill>
              </a:rPr>
              <a:t>Cs (</a:t>
            </a:r>
            <a:r>
              <a:rPr lang="en-US" b="1" dirty="0" err="1">
                <a:solidFill>
                  <a:schemeClr val="tx2"/>
                </a:solidFill>
              </a:rPr>
              <a:t>TSo</a:t>
            </a:r>
            <a:r>
              <a:rPr lang="en-US" b="1" dirty="0">
                <a:solidFill>
                  <a:schemeClr val="tx2"/>
                </a:solidFill>
              </a:rPr>
              <a:t> - </a:t>
            </a:r>
            <a:r>
              <a:rPr lang="en-US" b="1" dirty="0" err="1">
                <a:solidFill>
                  <a:schemeClr val="tx2"/>
                </a:solidFill>
              </a:rPr>
              <a:t>TSi</a:t>
            </a:r>
            <a:r>
              <a:rPr lang="en-US" b="1" dirty="0">
                <a:solidFill>
                  <a:schemeClr val="tx2"/>
                </a:solidFill>
              </a:rPr>
              <a:t>)= m</a:t>
            </a:r>
            <a:r>
              <a:rPr lang="en-US" b="1" baseline="-25000" dirty="0">
                <a:solidFill>
                  <a:schemeClr val="tx2"/>
                </a:solidFill>
              </a:rPr>
              <a:t>a </a:t>
            </a:r>
            <a:r>
              <a:rPr lang="en-US" b="1" dirty="0">
                <a:solidFill>
                  <a:schemeClr val="tx2"/>
                </a:solidFill>
              </a:rPr>
              <a:t>Cp(</a:t>
            </a:r>
            <a:r>
              <a:rPr lang="en-US" b="1" dirty="0" err="1">
                <a:solidFill>
                  <a:schemeClr val="tx2"/>
                </a:solidFill>
              </a:rPr>
              <a:t>TPi</a:t>
            </a:r>
            <a:r>
              <a:rPr lang="en-US" b="1" dirty="0">
                <a:solidFill>
                  <a:schemeClr val="tx2"/>
                </a:solidFill>
              </a:rPr>
              <a:t> - </a:t>
            </a:r>
            <a:r>
              <a:rPr lang="en-US" b="1" dirty="0" err="1">
                <a:solidFill>
                  <a:schemeClr val="tx2"/>
                </a:solidFill>
              </a:rPr>
              <a:t>TPo</a:t>
            </a:r>
            <a:r>
              <a:rPr lang="en-US" b="1" dirty="0">
                <a:solidFill>
                  <a:schemeClr val="tx2"/>
                </a:solidFill>
              </a:rPr>
              <a:t>) = m</a:t>
            </a:r>
            <a:r>
              <a:rPr lang="en-US" b="1" baseline="-25000" dirty="0">
                <a:solidFill>
                  <a:schemeClr val="tx2"/>
                </a:solidFill>
              </a:rPr>
              <a:t>a </a:t>
            </a:r>
            <a:r>
              <a:rPr lang="en-US" b="1" dirty="0">
                <a:solidFill>
                  <a:schemeClr val="tx2"/>
                </a:solidFill>
              </a:rPr>
              <a:t>Cp (</a:t>
            </a:r>
            <a:r>
              <a:rPr lang="en-US" b="1" dirty="0" err="1">
                <a:solidFill>
                  <a:schemeClr val="tx2"/>
                </a:solidFill>
              </a:rPr>
              <a:t>TAo</a:t>
            </a:r>
            <a:r>
              <a:rPr lang="en-US" b="1" dirty="0">
                <a:solidFill>
                  <a:schemeClr val="tx2"/>
                </a:solidFill>
              </a:rPr>
              <a:t> - </a:t>
            </a:r>
            <a:r>
              <a:rPr lang="en-US" b="1" dirty="0" err="1">
                <a:solidFill>
                  <a:schemeClr val="tx2"/>
                </a:solidFill>
              </a:rPr>
              <a:t>TAi</a:t>
            </a:r>
            <a:r>
              <a:rPr lang="en-US" b="1" dirty="0">
                <a:solidFill>
                  <a:schemeClr val="tx2"/>
                </a:solidFill>
              </a:rPr>
              <a:t>) =8.6 MW 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92" name="Flowchart: Extract 91"/>
          <p:cNvSpPr/>
          <p:nvPr/>
        </p:nvSpPr>
        <p:spPr>
          <a:xfrm>
            <a:off x="10674378" y="1465435"/>
            <a:ext cx="527473" cy="898171"/>
          </a:xfrm>
          <a:prstGeom prst="flowChartExtra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10951994" y="1431952"/>
            <a:ext cx="696356" cy="9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1063043" y="1760887"/>
            <a:ext cx="1132134" cy="32800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dirty="0"/>
              <a:t>Chimney</a:t>
            </a:r>
          </a:p>
        </p:txBody>
      </p:sp>
      <p:pic>
        <p:nvPicPr>
          <p:cNvPr id="6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509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96" grpId="0"/>
      <p:bldP spid="97" grpId="0"/>
      <p:bldP spid="100" grpId="0"/>
      <p:bldP spid="101" grpId="0"/>
      <p:bldP spid="102" grpId="0"/>
      <p:bldP spid="53" grpId="0"/>
      <p:bldP spid="56" grpId="0"/>
      <p:bldP spid="76" grpId="0"/>
      <p:bldP spid="77" grpId="0"/>
      <p:bldP spid="79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33529" y="212252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marL="457200" indent="-457200" algn="ctr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Results with only natural circulation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315700" y="299346"/>
            <a:ext cx="677360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16/17</a:t>
            </a:r>
            <a:endParaRPr lang="en-IN" dirty="0"/>
          </a:p>
        </p:txBody>
      </p:sp>
      <p:sp>
        <p:nvSpPr>
          <p:cNvPr id="9" name="Picture 2" descr="Ahxassly_type_a_New.wmf"/>
          <p:cNvSpPr/>
          <p:nvPr/>
        </p:nvSpPr>
        <p:spPr>
          <a:xfrm>
            <a:off x="3074870" y="-323321"/>
            <a:ext cx="4815423" cy="5005987"/>
          </a:xfrm>
        </p:spPr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25" y="1033003"/>
            <a:ext cx="4362974" cy="2228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10005" y="3243166"/>
            <a:ext cx="46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Evolution of secondary Sodium and air flow rate during natural conv.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836" y="3952546"/>
            <a:ext cx="4295812" cy="2121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7159" y="1778102"/>
            <a:ext cx="5742394" cy="2758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454218" y="6072694"/>
            <a:ext cx="490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Effect of chimney height on heat removal capacity by natural circulation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4015" y="4770213"/>
            <a:ext cx="5752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Heat removal capacity between forced and natural convection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61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58952" y="224260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322" y="1770119"/>
            <a:ext cx="11918853" cy="3923862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no of design basis events for which SGDHR is called has been brought down.</a:t>
            </a:r>
          </a:p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Process design of SSDHRS is carried out for active mode (15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per loop. </a:t>
            </a:r>
          </a:p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Process path, piping layout and component locations are finalized considering existing FBR 1&amp;2 (2×600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layout.</a:t>
            </a:r>
          </a:p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SSP shall be operated at 26 % nominal flow with 22 % of nominal flow bypassed.</a:t>
            </a:r>
          </a:p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Primary sodium  flow required for active operation  is less than 3 % nominal </a:t>
            </a:r>
            <a:r>
              <a:rPr lang="en-IN" sz="1800" dirty="0"/>
              <a:t>achieved by natural circulation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41858" indent="-24185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For chimney of 30 m height, SSDHRS with passive mode can remove 8.6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per loop. </a:t>
            </a:r>
          </a:p>
          <a:p>
            <a:endParaRPr lang="en-US" b="1" dirty="0"/>
          </a:p>
          <a:p>
            <a:pPr marL="154677" indent="-154677" algn="just">
              <a:spcBef>
                <a:spcPts val="221"/>
              </a:spcBef>
            </a:pPr>
            <a:endParaRPr lang="en-IN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290301" y="299346"/>
            <a:ext cx="716640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17/17</a:t>
            </a:r>
            <a:endParaRPr lang="en-IN" dirty="0"/>
          </a:p>
        </p:txBody>
      </p:sp>
      <p:pic>
        <p:nvPicPr>
          <p:cNvPr id="1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7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88387"/>
            <a:ext cx="12195175" cy="125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318702" y="3161425"/>
            <a:ext cx="3506272" cy="758893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257457"/>
            <a:ext cx="3135251" cy="2524122"/>
          </a:xfrm>
          <a:prstGeom prst="rect">
            <a:avLst/>
          </a:prstGeom>
        </p:spPr>
      </p:pic>
    </p:spTree>
  </p:cSld>
  <p:clrMapOvr>
    <a:masterClrMapping/>
  </p:clrMapOvr>
  <p:transition spd="med" advTm="220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  <a:endParaRPr lang="en-IN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82890" y="299346"/>
            <a:ext cx="691838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1/17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08693" y="1068546"/>
            <a:ext cx="10852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Brief description of Fast Breeder Reactor (FBR) 1&amp;2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Decay Heat Removal Systems (DHRS) - Background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Requirement of SSDHRS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Literature survey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Required heat removal capacity of  SSDHRS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Conceptual design of SSDHRS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Process design of SSDHRS: Forced flow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Optimization studies of AHX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Parametric studies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Sodium pump selection and need of bypass line to SSDHRS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Design finalisation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Method for calculation of Heat capacity under natural circulation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Results with only natural circulation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pic>
        <p:nvPicPr>
          <p:cNvPr id="1026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91" y="48929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398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194235" y="299346"/>
            <a:ext cx="812706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2/17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73867" y="228152"/>
            <a:ext cx="11321308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 of FBR 1&amp;2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088" y="6122514"/>
            <a:ext cx="7081337" cy="358784"/>
          </a:xfrm>
          <a:prstGeom prst="rect">
            <a:avLst/>
          </a:prstGeom>
          <a:solidFill>
            <a:schemeClr val="bg1"/>
          </a:solidFill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Schematic of  FBR 1&amp;2 </a:t>
            </a:r>
            <a:endParaRPr lang="en-IN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945" y="2778659"/>
            <a:ext cx="56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1" y="1071717"/>
            <a:ext cx="8725488" cy="48362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829895" y="1105438"/>
            <a:ext cx="3365280" cy="4801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FBR 1&amp;2 is a twin reactors</a:t>
            </a:r>
          </a:p>
          <a:p>
            <a:pPr marL="88900" indent="-88900">
              <a:buFont typeface="Arial" pitchFamily="34" charset="0"/>
              <a:buChar char="•"/>
            </a:pPr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Power capacity/unit: 1500 </a:t>
            </a:r>
            <a:r>
              <a:rPr lang="en-GB" sz="1800" dirty="0" err="1"/>
              <a:t>MWt</a:t>
            </a:r>
            <a:endParaRPr lang="en-GB" sz="1800" dirty="0"/>
          </a:p>
          <a:p>
            <a:pPr marL="88900" indent="-88900"/>
            <a:r>
              <a:rPr lang="en-GB" sz="1800" dirty="0"/>
              <a:t>                                     : 600 </a:t>
            </a:r>
            <a:r>
              <a:rPr lang="en-GB" sz="1800" dirty="0" err="1"/>
              <a:t>Mwe</a:t>
            </a:r>
            <a:endParaRPr lang="en-GB" sz="1800" dirty="0"/>
          </a:p>
          <a:p>
            <a:pPr marL="88900" indent="-88900"/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Fuel: Mixed Oxide (MOX)</a:t>
            </a:r>
          </a:p>
          <a:p>
            <a:pPr marL="88900" indent="-88900">
              <a:buFont typeface="Arial" pitchFamily="34" charset="0"/>
              <a:buChar char="•"/>
            </a:pPr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Coolant : Sodium </a:t>
            </a:r>
          </a:p>
          <a:p>
            <a:pPr marL="88900" indent="-88900"/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Type : Pool </a:t>
            </a:r>
          </a:p>
          <a:p>
            <a:pPr marL="88900" indent="-88900">
              <a:buFont typeface="Arial" pitchFamily="34" charset="0"/>
              <a:buChar char="•"/>
            </a:pPr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Secondary loop/unit : 2 No’s</a:t>
            </a:r>
          </a:p>
          <a:p>
            <a:pPr marL="88900" indent="-88900">
              <a:buFont typeface="Arial" pitchFamily="34" charset="0"/>
              <a:buChar char="•"/>
            </a:pPr>
            <a:endParaRPr lang="en-GB" sz="1800" dirty="0"/>
          </a:p>
          <a:p>
            <a:pPr marL="88900" indent="-88900">
              <a:buFont typeface="Arial" pitchFamily="34" charset="0"/>
              <a:buChar char="•"/>
            </a:pPr>
            <a:r>
              <a:rPr lang="en-GB" sz="1800" dirty="0"/>
              <a:t>Major equipment in Secondary loop: 2 IHX</a:t>
            </a:r>
          </a:p>
          <a:p>
            <a:pPr marL="88900" indent="-88900"/>
            <a:endParaRPr lang="en-GB" sz="1800" dirty="0"/>
          </a:p>
          <a:p>
            <a:pPr marL="88900" indent="-88900"/>
            <a:endParaRPr lang="en-GB" sz="1800" dirty="0"/>
          </a:p>
        </p:txBody>
      </p:sp>
      <p:pic>
        <p:nvPicPr>
          <p:cNvPr id="1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20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194235" y="299346"/>
            <a:ext cx="812706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3/17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154050" y="222059"/>
            <a:ext cx="9969697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marL="457200" indent="-457200"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Heat Removal Systems (DHRS)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714" y="6352600"/>
            <a:ext cx="7081337" cy="358784"/>
          </a:xfrm>
          <a:prstGeom prst="rect">
            <a:avLst/>
          </a:prstGeom>
          <a:solidFill>
            <a:schemeClr val="bg1"/>
          </a:solidFill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Decay heat removal systems for FBR 1&amp;2</a:t>
            </a:r>
          </a:p>
        </p:txBody>
      </p:sp>
      <p:sp>
        <p:nvSpPr>
          <p:cNvPr id="9" name="Rectangle 8"/>
          <p:cNvSpPr/>
          <p:nvPr/>
        </p:nvSpPr>
        <p:spPr>
          <a:xfrm>
            <a:off x="8511108" y="954907"/>
            <a:ext cx="3684068" cy="59046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Background: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Decay Heat Removal (DHR) system removes </a:t>
            </a:r>
            <a:r>
              <a:rPr lang="en-US" sz="1800">
                <a:solidFill>
                  <a:schemeClr val="tx1"/>
                </a:solidFill>
              </a:rPr>
              <a:t>the heat </a:t>
            </a:r>
            <a:r>
              <a:rPr lang="en-US" sz="1800" dirty="0">
                <a:solidFill>
                  <a:schemeClr val="tx1"/>
                </a:solidFill>
              </a:rPr>
              <a:t>generated in the core after reactor shutdown.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 PFBR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there are two diverse paths for DHR: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Operation Grade Decay Heat Removal Circuit(OGDHR)</a:t>
            </a:r>
          </a:p>
          <a:p>
            <a:pPr marL="177800" indent="-177800" algn="just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Saftey</a:t>
            </a:r>
            <a:r>
              <a:rPr lang="en-US" sz="1800" dirty="0">
                <a:solidFill>
                  <a:schemeClr val="tx1"/>
                </a:solidFill>
              </a:rPr>
              <a:t> Grade Decay Heat Removal Circuit (SGDHR)</a:t>
            </a:r>
          </a:p>
          <a:p>
            <a:pPr marL="177800" indent="-177800" algn="just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 FBR 1&amp;2 it is planned to have an additional DHR: called Safety Grade Decay Heat Removal System (SSDHRS) </a:t>
            </a:r>
          </a:p>
          <a:p>
            <a:pPr marL="81557" indent="-81557" algn="just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SSDHRS: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SSDHRS loops are integrated to Secondary Sodium Main Circuit (SSMC) .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675"/>
            <a:ext cx="8486842" cy="52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35000" y="3048000"/>
            <a:ext cx="698500" cy="254000"/>
          </a:xfrm>
          <a:prstGeom prst="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156200" y="4229100"/>
            <a:ext cx="698500" cy="254000"/>
          </a:xfrm>
          <a:prstGeom prst="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Explosion 1 19"/>
          <p:cNvSpPr/>
          <p:nvPr/>
        </p:nvSpPr>
        <p:spPr>
          <a:xfrm>
            <a:off x="4483100" y="1727200"/>
            <a:ext cx="1155700" cy="812800"/>
          </a:xfrm>
          <a:prstGeom prst="irregularSeal1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 advTm="6975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194235" y="299346"/>
            <a:ext cx="812706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4/17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250220" y="228152"/>
            <a:ext cx="9815866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SSDHRS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617" y="1190197"/>
            <a:ext cx="118325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57" lvl="0" indent="-81557" algn="just">
              <a:lnSpc>
                <a:spcPct val="150000"/>
              </a:lnSpc>
            </a:pP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Need of an additional decay heat removal system: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55600" lvl="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reduce the number of demands on SGDHRS.</a:t>
            </a:r>
          </a:p>
          <a:p>
            <a:pPr marL="355600" lvl="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Mainly to cater to the planned activity viz. fuel handling and other maintenance conditions, if OGDHR system is not available.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355600" lvl="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SSDHRS is seismically qualified (unlike OGDHR), Hence the reliability of the SSDHR system improves the reliability of the overall DHR system significantly.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lnSpc>
                <a:spcPct val="150000"/>
              </a:lnSpc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lnSpc>
                <a:spcPct val="150000"/>
              </a:lnSpc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Features of SSDHRS system:</a:t>
            </a:r>
          </a:p>
          <a:p>
            <a:pPr marL="3556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Designed to operate on active mode.</a:t>
            </a:r>
          </a:p>
          <a:p>
            <a:pPr marL="3556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Provided with class III power.</a:t>
            </a:r>
          </a:p>
          <a:p>
            <a:pPr marL="3556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capable to work in passive mode with reduced capacity.</a:t>
            </a:r>
          </a:p>
          <a:p>
            <a:pPr marL="355600" indent="-177800"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pic>
        <p:nvPicPr>
          <p:cNvPr id="10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6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63360" y="212252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survey-SSDHRS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039987"/>
            <a:ext cx="5964072" cy="1743778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BN 800 (RUSSIA) :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BN800 is a pool type reactor with 800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2100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It has three secondary loops and each having one DHRS.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DHRS on secondary system has 2 AHX and 2 EMP per loop.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case of failure of EMP, the loop can also operate  using SSP.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071863" y="299346"/>
            <a:ext cx="894521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5/17</a:t>
            </a:r>
            <a:endParaRPr lang="en-IN" dirty="0"/>
          </a:p>
        </p:txBody>
      </p:sp>
      <p:pic>
        <p:nvPicPr>
          <p:cNvPr id="1026" name="Picture 2" descr="EMERGENCY REACTOR COOLING SYSTEM USED IN SSS OF BN 800_page-000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1199738" y="1592621"/>
            <a:ext cx="3832533" cy="62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77970" y="1051805"/>
            <a:ext cx="5677469" cy="2020777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marL="0" lvl="1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MONJU (JAPAN)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a loop type reactor with 280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714MWt.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has three secondary loops and each having one DHRS.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DHRS on secondary system has 1 AHX and 1 EMP per loop.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No provision is provided to operate on SSP.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 l="27779" t="21702" r="32078" b="9151"/>
          <a:stretch>
            <a:fillRect/>
          </a:stretch>
        </p:blipFill>
        <p:spPr bwMode="auto">
          <a:xfrm>
            <a:off x="6218158" y="2821415"/>
            <a:ext cx="5977017" cy="380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165418" y="6520384"/>
            <a:ext cx="204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Contd. (1/2)</a:t>
            </a:r>
          </a:p>
        </p:txBody>
      </p:sp>
      <p:pic>
        <p:nvPicPr>
          <p:cNvPr id="19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202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63360" y="236268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survey-SSDHRS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1013364" y="299346"/>
            <a:ext cx="861363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6/17</a:t>
            </a:r>
            <a:endParaRPr lang="en-IN" dirty="0"/>
          </a:p>
        </p:txBody>
      </p:sp>
      <p:pic>
        <p:nvPicPr>
          <p:cNvPr id="18" name="Picture 2" descr="monju"/>
          <p:cNvPicPr>
            <a:picLocks noChangeAspect="1" noChangeArrowheads="1"/>
          </p:cNvPicPr>
          <p:nvPr/>
        </p:nvPicPr>
        <p:blipFill>
          <a:blip r:embed="rId2" cstate="print"/>
          <a:srcRect r="1926"/>
          <a:stretch>
            <a:fillRect/>
          </a:stretch>
        </p:blipFill>
        <p:spPr bwMode="auto">
          <a:xfrm>
            <a:off x="4951900" y="1600936"/>
            <a:ext cx="6957239" cy="4466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1612846"/>
            <a:ext cx="4787832" cy="4790766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US" dirty="0"/>
              <a:t>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SUPERPHENIX (FRANCE):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a pool type reactor with 1250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3000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MWt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has four secondary loops and each having one DHRS 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DHRS on secondary system has 1 AHX per loop with no EMP.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operates only on SSP using a separate auxiliary motor.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All the reactors are deigned to operate on active mode.</a:t>
            </a:r>
          </a:p>
          <a:p>
            <a:pPr marL="81557" indent="-81557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Also provision is made for passive mode with reduced capacity.</a:t>
            </a:r>
          </a:p>
          <a:p>
            <a:pPr marL="81557" indent="-81557" algn="just"/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6861" y="6383376"/>
            <a:ext cx="99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(2/2)</a:t>
            </a:r>
          </a:p>
        </p:txBody>
      </p:sp>
      <p:pic>
        <p:nvPicPr>
          <p:cNvPr id="14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607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194235" y="299346"/>
            <a:ext cx="812706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7/17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73868" y="194315"/>
            <a:ext cx="10553113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marL="457200" indent="-457200" algn="ctr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Required heat removal capacity of  SSDHRS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965633"/>
            <a:ext cx="12195174" cy="457532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square" lIns="80994" tIns="40497" rIns="80994" bIns="40497" rtlCol="0">
            <a:spAutoFit/>
          </a:bodyPr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534988" indent="-261938" algn="just">
              <a:spcBef>
                <a:spcPts val="221"/>
              </a:spcBef>
            </a:pPr>
            <a:r>
              <a:rPr lang="en-US" sz="1800" b="1" dirty="0"/>
              <a:t>PFBR’s</a:t>
            </a:r>
            <a:r>
              <a:rPr lang="en-IN" sz="1800" b="1" dirty="0"/>
              <a:t> </a:t>
            </a:r>
            <a:r>
              <a:rPr lang="en-US" sz="1800" b="1" dirty="0"/>
              <a:t>SGDHRS</a:t>
            </a:r>
            <a:r>
              <a:rPr lang="en-US" sz="1800" dirty="0"/>
              <a:t>: 24 </a:t>
            </a:r>
            <a:r>
              <a:rPr lang="en-US" sz="1800" dirty="0" err="1"/>
              <a:t>MWt</a:t>
            </a:r>
            <a:r>
              <a:rPr lang="en-GB" sz="1800" dirty="0"/>
              <a:t>, with 3 out of 4 circuits available (i.e., n-1 criteria)</a:t>
            </a:r>
            <a:endParaRPr lang="en-US" sz="1800" dirty="0"/>
          </a:p>
          <a:p>
            <a:pPr marL="154677" indent="1262722" algn="just">
              <a:spcBef>
                <a:spcPts val="221"/>
              </a:spcBef>
            </a:pPr>
            <a:r>
              <a:rPr lang="en-US" sz="1800" dirty="0"/>
              <a:t>        (DHR capacity = 1.92 % of the total power of 1250 </a:t>
            </a:r>
            <a:r>
              <a:rPr lang="en-US" sz="1800" dirty="0" err="1"/>
              <a:t>MWt</a:t>
            </a:r>
            <a:r>
              <a:rPr lang="en-US" sz="1800" dirty="0"/>
              <a:t>).</a:t>
            </a:r>
          </a:p>
          <a:p>
            <a:pPr marL="154677" indent="1262722" algn="just">
              <a:spcBef>
                <a:spcPts val="221"/>
              </a:spcBef>
            </a:pPr>
            <a:endParaRPr lang="en-US" sz="1800" dirty="0"/>
          </a:p>
          <a:p>
            <a:pPr marL="1583323" indent="-1583323" algn="just">
              <a:spcBef>
                <a:spcPts val="221"/>
              </a:spcBef>
            </a:pPr>
            <a:r>
              <a:rPr lang="en-US" sz="1800" b="1" dirty="0"/>
              <a:t>     FBR 1&amp;2 SSDHRS: </a:t>
            </a:r>
            <a:r>
              <a:rPr lang="en-US" sz="1800" dirty="0"/>
              <a:t>DHR capacity = 1.92 % of the total power of 1500 </a:t>
            </a:r>
            <a:r>
              <a:rPr lang="en-US" sz="1800" dirty="0" err="1"/>
              <a:t>MWt</a:t>
            </a:r>
            <a:endParaRPr lang="en-US" sz="1800" dirty="0"/>
          </a:p>
          <a:p>
            <a:pPr marL="1583323" indent="-1583323" algn="just">
              <a:spcBef>
                <a:spcPts val="221"/>
              </a:spcBef>
            </a:pPr>
            <a:r>
              <a:rPr lang="en-US" sz="1800" b="1" dirty="0"/>
              <a:t>				= 28.8 </a:t>
            </a:r>
            <a:r>
              <a:rPr lang="en-US" sz="1800" b="1" dirty="0" err="1"/>
              <a:t>MWt</a:t>
            </a:r>
            <a:r>
              <a:rPr lang="en-US" sz="1800" b="1" dirty="0"/>
              <a:t> (approx. to 30 </a:t>
            </a:r>
            <a:r>
              <a:rPr lang="en-US" sz="1800" b="1" dirty="0" err="1"/>
              <a:t>MWt</a:t>
            </a:r>
            <a:r>
              <a:rPr lang="en-US" sz="1800" b="1" dirty="0"/>
              <a:t>)</a:t>
            </a:r>
          </a:p>
          <a:p>
            <a:pPr marL="1583323" indent="-1583323" algn="just">
              <a:spcBef>
                <a:spcPts val="221"/>
              </a:spcBef>
            </a:pPr>
            <a:endParaRPr lang="en-US" sz="1800" dirty="0"/>
          </a:p>
          <a:p>
            <a:pPr marL="1583323" indent="-1583323" algn="just">
              <a:spcBef>
                <a:spcPts val="221"/>
              </a:spcBef>
            </a:pPr>
            <a:r>
              <a:rPr lang="en-GB" sz="1800" dirty="0"/>
              <a:t>            Considering </a:t>
            </a:r>
          </a:p>
          <a:p>
            <a:pPr marL="2422525" indent="-261938" algn="just" defTabSz="1258888">
              <a:spcBef>
                <a:spcPts val="221"/>
              </a:spcBef>
              <a:buFont typeface="Arial" pitchFamily="34" charset="0"/>
              <a:buChar char="•"/>
            </a:pPr>
            <a:r>
              <a:rPr lang="en-GB" sz="1800" dirty="0"/>
              <a:t>The space constraints </a:t>
            </a:r>
          </a:p>
          <a:p>
            <a:pPr marL="2422525" indent="-261938" algn="just" defTabSz="1258888">
              <a:spcBef>
                <a:spcPts val="221"/>
              </a:spcBef>
              <a:buFont typeface="Arial" pitchFamily="34" charset="0"/>
              <a:buChar char="•"/>
            </a:pPr>
            <a:r>
              <a:rPr lang="en-GB" sz="1800" dirty="0"/>
              <a:t>Optimization of the overall cost</a:t>
            </a:r>
          </a:p>
          <a:p>
            <a:pPr marL="2422525" indent="-261938" algn="just" defTabSz="1258888">
              <a:spcBef>
                <a:spcPts val="221"/>
              </a:spcBef>
              <a:buFont typeface="Arial" pitchFamily="34" charset="0"/>
              <a:buChar char="•"/>
            </a:pPr>
            <a:r>
              <a:rPr lang="en-GB" sz="1800" dirty="0"/>
              <a:t>2 secondary sodium main loops in FBR 1&amp;2</a:t>
            </a:r>
          </a:p>
          <a:p>
            <a:pPr marL="1583323" indent="-1583323" algn="just">
              <a:spcBef>
                <a:spcPts val="221"/>
              </a:spcBef>
            </a:pPr>
            <a:endParaRPr lang="en-GB" sz="1800" dirty="0"/>
          </a:p>
          <a:p>
            <a:pPr marL="1583323" indent="-1583323" algn="ctr">
              <a:spcBef>
                <a:spcPts val="221"/>
              </a:spcBef>
            </a:pPr>
            <a:r>
              <a:rPr lang="en-US" sz="2000" b="1" dirty="0">
                <a:solidFill>
                  <a:srgbClr val="FF0000"/>
                </a:solidFill>
              </a:rPr>
              <a:t>SSDHR in each </a:t>
            </a:r>
            <a:r>
              <a:rPr lang="en-GB" sz="2000" b="1" dirty="0">
                <a:solidFill>
                  <a:srgbClr val="FF0000"/>
                </a:solidFill>
              </a:rPr>
              <a:t>secondary sodium</a:t>
            </a:r>
            <a:r>
              <a:rPr lang="en-US" sz="2000" b="1" dirty="0">
                <a:solidFill>
                  <a:srgbClr val="FF0000"/>
                </a:solidFill>
              </a:rPr>
              <a:t> loop is designed for 15MWt.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333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-164003"/>
            <a:ext cx="163635" cy="32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0994" tIns="40497" rIns="80994" bIns="40497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0" y="14500"/>
            <a:ext cx="12195175" cy="96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94" tIns="40497" rIns="80994" bIns="40497"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857841" y="237702"/>
            <a:ext cx="10604502" cy="512672"/>
          </a:xfrm>
          <a:prstGeom prst="rect">
            <a:avLst/>
          </a:prstGeom>
        </p:spPr>
        <p:txBody>
          <a:bodyPr wrap="square" lIns="80994" tIns="40497" rIns="80994" bIns="40497">
            <a:spAutoFit/>
          </a:bodyPr>
          <a:lstStyle/>
          <a:p>
            <a:pPr algn="ctr">
              <a:spcBef>
                <a:spcPts val="221"/>
              </a:spcBef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of SSDHRS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39500" y="356728"/>
            <a:ext cx="704634" cy="32800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lIns="80994" tIns="40497" rIns="80994" bIns="40497" rtlCol="0">
            <a:spAutoFit/>
          </a:bodyPr>
          <a:lstStyle/>
          <a:p>
            <a:pPr algn="ctr"/>
            <a:r>
              <a:rPr lang="en-US" dirty="0"/>
              <a:t>8/17</a:t>
            </a:r>
            <a:endParaRPr lang="en-IN" dirty="0"/>
          </a:p>
        </p:txBody>
      </p:sp>
      <p:sp>
        <p:nvSpPr>
          <p:cNvPr id="50" name="TextBox 49"/>
          <p:cNvSpPr txBox="1"/>
          <p:nvPr/>
        </p:nvSpPr>
        <p:spPr>
          <a:xfrm>
            <a:off x="283620" y="1233767"/>
            <a:ext cx="4547413" cy="358784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r>
              <a:rPr lang="en-IN" sz="1800" b="1" dirty="0">
                <a:latin typeface="+mj-lt"/>
              </a:rPr>
              <a:t>Schematic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1800" b="1" dirty="0">
                <a:latin typeface="+mj-lt"/>
              </a:rPr>
              <a:t> SSDHRS for forced flow: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245" y="1585060"/>
            <a:ext cx="9897637" cy="3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9635" y="4828165"/>
            <a:ext cx="5104539" cy="1990000"/>
          </a:xfrm>
          <a:prstGeom prst="rect">
            <a:avLst/>
          </a:prstGeom>
          <a:noFill/>
        </p:spPr>
        <p:txBody>
          <a:bodyPr wrap="square" lIns="80994" tIns="40497" rIns="80994" bIns="40497" rtlCol="0">
            <a:spAutoFit/>
          </a:bodyPr>
          <a:lstStyle/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PSP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Primary Na Pump </a:t>
            </a:r>
          </a:p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IHX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Intermediate Heat Exchanger</a:t>
            </a:r>
          </a:p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Surge Tank</a:t>
            </a:r>
          </a:p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: Steam Generator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SSP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Secondary Na Pump</a:t>
            </a:r>
          </a:p>
          <a:p>
            <a:pPr marL="475278" indent="-475278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AHX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Air Heat Exchanger</a:t>
            </a:r>
          </a:p>
          <a:p>
            <a:pPr marL="475278" indent="-475278"/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0151770" y="6479440"/>
            <a:ext cx="204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Contd. (1/2)</a:t>
            </a:r>
          </a:p>
        </p:txBody>
      </p:sp>
      <p:pic>
        <p:nvPicPr>
          <p:cNvPr id="17" name="Picture 2" descr="\\fileserver\profiles$\igc10912\Desktop\IGC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91" y="36024"/>
            <a:ext cx="1118652" cy="900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9602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1.6|3.3|12.4|9.5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1514</Words>
  <Application>Microsoft Office PowerPoint</Application>
  <PresentationFormat>Custom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等线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iSlide® 欢迎使用文档</dc:title>
  <dc:subject>iSlide® 欢迎使用文档</dc:subject>
  <dc:creator/>
  <cp:keywords>PPT插件</cp:keywords>
  <dc:description>iSlide®——让PPT设计简单起来！</dc:description>
  <cp:lastModifiedBy/>
  <cp:revision>17</cp:revision>
  <dcterms:created xsi:type="dcterms:W3CDTF">2017-03-04T05:14:00Z</dcterms:created>
  <dcterms:modified xsi:type="dcterms:W3CDTF">2022-04-08T14:13:16Z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